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84" r:id="rId12"/>
    <p:sldId id="267" r:id="rId13"/>
    <p:sldId id="270" r:id="rId14"/>
    <p:sldId id="271" r:id="rId15"/>
    <p:sldId id="272" r:id="rId16"/>
    <p:sldId id="273" r:id="rId17"/>
    <p:sldId id="275" r:id="rId18"/>
    <p:sldId id="274" r:id="rId19"/>
    <p:sldId id="281" r:id="rId20"/>
    <p:sldId id="282" r:id="rId21"/>
    <p:sldId id="286" r:id="rId22"/>
    <p:sldId id="276" r:id="rId23"/>
    <p:sldId id="283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mali Shrivastava" initials="AS" lastIdx="1" clrIdx="0">
    <p:extLst>
      <p:ext uri="{19B8F6BF-5375-455C-9EA6-DF929625EA0E}">
        <p15:presenceInfo xmlns:p15="http://schemas.microsoft.com/office/powerpoint/2012/main" userId="ee53ba8455d92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00:06:13.10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9AB8-F349-470F-93FF-D84207695EA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D518-6E07-4826-A7A1-880D124E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D518-6E07-4826-A7A1-880D124E1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828F-ED6A-4967-8BDA-A5B3135B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6DA4D-2DA7-4F37-8D04-B1384490E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B0CC-0223-43A0-A392-436689D1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4D4-E15C-4DA0-B2BE-231DF5F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C709-A2F0-4529-87D0-2EC31C12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A6CB-200A-4915-BF81-1796AC13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884C-5CE5-4B7B-A695-3AA566DC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1AEF-0CB9-40BD-BD3B-BC65FBD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C22B-3E3A-462B-85B6-74AC3B5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EE76-8ADE-423E-8E6F-D204174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EAD8-36D2-42D2-B5BA-8CBD2DC4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7465D-22C6-4808-9FB7-1453330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3EF2-FBF4-4B37-A202-F66530ED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494C-8BED-44C2-AF70-EF320730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5120-5E3E-498A-8C73-A78F8D7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90F-4D58-4033-8A53-A19B977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277E-09E5-4850-94D3-B8755E46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9936-AB51-497E-8443-CDD8DB5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D6D4-F6BD-4AF0-B934-9A868C8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D8F6-E80E-47FE-85D1-9787245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318-782C-4846-8DBB-BCC91C08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AFD5-4752-4023-9ACA-657CEBF3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21-AC5D-4E4E-A32B-5B56682C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5F9C-0BC3-4DC2-BDF7-6310F38E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EECC-CFFD-40A4-A342-B1639958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A3B-E6C6-4F8B-B392-C82D519C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28D9-455D-4943-962D-B99413C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64F-2B3F-4034-9A89-C3EFF5AD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F39D-E2D0-4EB5-9305-F7C5AC47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3E94-83CB-48A8-91B4-96154C06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9292-4CC4-4C84-B072-0EEB0EC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EE0-5E89-4282-ACD6-DFB9F11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5AF0-CE7F-4B17-9056-4C1CF911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F4EA-7D68-49D8-B124-2B35BAFE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0F79C-CA69-44F1-9861-3D995ACD4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7724C-828C-4249-9A38-59A8360D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4DCB3-6584-4FFF-A560-2931BDE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F6426-B253-4F45-8D47-E07562D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7DA1A-9355-4175-B367-27E9969F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F40-E1CF-4638-89B2-5870EA60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48017-E81C-485B-A436-8ABC69F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851FA-131E-4B27-A1D4-D8F48F7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6CAE-06C1-4D1D-8089-4AA5B453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AA7E7-3463-40F9-8179-FA26D05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D75D-EAFA-4ABD-8969-6B42E09A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0E13-CE46-42C3-B076-81D46E2C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86B3-CA7C-4441-A444-5D09E64F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27E1-FB47-47EB-8C55-E441F696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8F24-21E9-4439-A16C-890301AE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98F-C143-4F78-9AB6-8D5207A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5E2E1-0D54-499E-9D11-226A21F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C034-04EE-4754-AAAE-CD6547C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9811-5EAD-4D14-A79D-12F9CBC3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3F96-EAEF-4914-8644-78FC9E30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3C92-6B26-4C33-A65E-6580C082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6205-EE95-4E9C-B906-E2A31525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385E-1A9B-4034-A3A9-A7FE0111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B57-941F-4B08-817B-9BC163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D9642-BBA1-4562-AF11-0993088C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5EA6-9852-43CD-B82F-2237F191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2EC1-4855-476D-B6BF-2981E9518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20A6-7D82-4811-BFAE-8B12E26B26F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E17-BD32-4B5D-8111-B8CD2A52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3C82-612E-4CE3-8097-8F09768B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8CF8-2F98-4C3F-9817-8FFF72CC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9BE-323E-43AF-80AE-5E6B0709E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Estimation 1: Count-Min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ECF49-2E08-41A7-8B04-885DF94D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739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6246-7F77-400B-BBEE-3D3B96E2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9D52-ADBC-4DBA-9CE0-6BBAB394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case. No!</a:t>
            </a:r>
          </a:p>
          <a:p>
            <a:endParaRPr lang="en-US" dirty="0"/>
          </a:p>
          <a:p>
            <a:r>
              <a:rPr lang="en-US" dirty="0"/>
              <a:t>However, if we know that the stream contains element with large counts, then something is possible.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6156-4405-4931-99E8-341DB417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 in Real World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B1287-8397-4AAD-90E8-EFCE62D4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76" y="1533466"/>
            <a:ext cx="5356854" cy="495940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Exactly: No Hopes, we need dictionary O(N). </a:t>
            </a:r>
          </a:p>
          <a:p>
            <a:r>
              <a:rPr lang="en-US" sz="2200" b="1" dirty="0"/>
              <a:t>Approximation </a:t>
            </a:r>
            <a:r>
              <a:rPr lang="en-US" sz="2200" dirty="0"/>
              <a:t>: Wont be accurate on General Input</a:t>
            </a:r>
          </a:p>
          <a:p>
            <a:r>
              <a:rPr lang="en-US" sz="2200" b="1" dirty="0"/>
              <a:t>Approximation and Power Law</a:t>
            </a:r>
            <a:r>
              <a:rPr lang="en-US" sz="2200" dirty="0"/>
              <a:t> </a:t>
            </a:r>
            <a:r>
              <a:rPr lang="en-US" sz="2200" b="1" dirty="0"/>
              <a:t>Input</a:t>
            </a:r>
            <a:r>
              <a:rPr lang="en-US" sz="2200" dirty="0"/>
              <a:t>: </a:t>
            </a:r>
            <a:r>
              <a:rPr lang="en-US" sz="2200" b="1" dirty="0"/>
              <a:t>YES!! </a:t>
            </a:r>
          </a:p>
          <a:p>
            <a:endParaRPr lang="en-US" sz="2200" dirty="0"/>
          </a:p>
          <a:p>
            <a:r>
              <a:rPr lang="en-US" sz="2200" dirty="0"/>
              <a:t> Real word data follows power law. Some things are repeated all the time, most things occur rarely. </a:t>
            </a:r>
          </a:p>
          <a:p>
            <a:pPr lvl="1"/>
            <a:r>
              <a:rPr lang="en-US" sz="1800" dirty="0"/>
              <a:t>Browsing History</a:t>
            </a:r>
          </a:p>
          <a:p>
            <a:pPr lvl="1"/>
            <a:r>
              <a:rPr lang="en-US" sz="1800" dirty="0"/>
              <a:t>User Queries</a:t>
            </a:r>
          </a:p>
          <a:p>
            <a:pPr lvl="1"/>
            <a:r>
              <a:rPr lang="en-US" sz="1800" dirty="0"/>
              <a:t>Phrases </a:t>
            </a:r>
          </a:p>
          <a:p>
            <a:pPr lvl="1"/>
            <a:r>
              <a:rPr lang="en-US" sz="1800" dirty="0"/>
              <a:t>Human Patterns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D9809-F0FB-4C3C-A496-06399D86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25" y="2138543"/>
            <a:ext cx="5141701" cy="26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73C7-539D-4D97-9A67-D3ABD01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Revise: Bloom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EAB36-8591-4472-8463-EAF745C04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990"/>
                <a:ext cx="10714567" cy="50958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K-independent </a:t>
                </a:r>
                <a:r>
                  <a:rPr lang="en-US"/>
                  <a:t>hash functions</a:t>
                </a:r>
                <a:endParaRPr lang="en-US" dirty="0"/>
              </a:p>
              <a:p>
                <a:pPr lvl="1"/>
                <a:r>
                  <a:rPr lang="en-US" dirty="0"/>
                  <a:t>Just select seeds independently. </a:t>
                </a:r>
              </a:p>
              <a:p>
                <a:r>
                  <a:rPr lang="en-US" dirty="0"/>
                  <a:t>K = 3 illustration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a query q,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set, return seen else no.</a:t>
                </a:r>
              </a:p>
              <a:p>
                <a:r>
                  <a:rPr lang="en-US" dirty="0"/>
                  <a:t>False Positive Rate?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EAB36-8591-4472-8463-EAF745C04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990"/>
                <a:ext cx="10714567" cy="5095875"/>
              </a:xfrm>
              <a:blipFill>
                <a:blip r:embed="rId2"/>
                <a:stretch>
                  <a:fillRect l="-1024" t="-1914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558361-C38D-4CBC-A881-36D1C5D034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9400" y="4902822"/>
          <a:ext cx="81760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1400"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752193-3AE3-4062-A88F-3145658C2280}"/>
              </a:ext>
            </a:extLst>
          </p:cNvPr>
          <p:cNvSpPr/>
          <p:nvPr/>
        </p:nvSpPr>
        <p:spPr>
          <a:xfrm>
            <a:off x="2603500" y="3907819"/>
            <a:ext cx="406400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9C6C9F-FD5B-4900-98F3-CFC543AAE6E5}"/>
              </a:ext>
            </a:extLst>
          </p:cNvPr>
          <p:cNvCxnSpPr>
            <a:cxnSpLocks/>
          </p:cNvCxnSpPr>
          <p:nvPr/>
        </p:nvCxnSpPr>
        <p:spPr>
          <a:xfrm>
            <a:off x="2827867" y="4169303"/>
            <a:ext cx="59266" cy="80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732CC-F4A4-4F63-B608-0C493D3274BD}"/>
              </a:ext>
            </a:extLst>
          </p:cNvPr>
          <p:cNvCxnSpPr>
            <a:cxnSpLocks/>
          </p:cNvCxnSpPr>
          <p:nvPr/>
        </p:nvCxnSpPr>
        <p:spPr>
          <a:xfrm>
            <a:off x="2992967" y="4031137"/>
            <a:ext cx="4724400" cy="938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BBC3FA-B4D4-4515-A199-D97FE4933E25}"/>
              </a:ext>
            </a:extLst>
          </p:cNvPr>
          <p:cNvCxnSpPr>
            <a:cxnSpLocks/>
          </p:cNvCxnSpPr>
          <p:nvPr/>
        </p:nvCxnSpPr>
        <p:spPr>
          <a:xfrm>
            <a:off x="2942167" y="4101834"/>
            <a:ext cx="2023533" cy="91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205AB79-C1B9-4DFC-A42B-3744E5AD2859}"/>
              </a:ext>
            </a:extLst>
          </p:cNvPr>
          <p:cNvSpPr/>
          <p:nvPr/>
        </p:nvSpPr>
        <p:spPr>
          <a:xfrm>
            <a:off x="6938434" y="3888681"/>
            <a:ext cx="406400" cy="2243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E6436-7B90-4F01-BA1C-11C2C3C5D6AA}"/>
              </a:ext>
            </a:extLst>
          </p:cNvPr>
          <p:cNvCxnSpPr/>
          <p:nvPr/>
        </p:nvCxnSpPr>
        <p:spPr>
          <a:xfrm flipH="1">
            <a:off x="6705601" y="4110142"/>
            <a:ext cx="465666" cy="10075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56468C-9614-4CA6-A2AC-17A65AB2FCF3}"/>
              </a:ext>
            </a:extLst>
          </p:cNvPr>
          <p:cNvCxnSpPr>
            <a:cxnSpLocks/>
          </p:cNvCxnSpPr>
          <p:nvPr/>
        </p:nvCxnSpPr>
        <p:spPr>
          <a:xfrm flipH="1">
            <a:off x="5041900" y="4031137"/>
            <a:ext cx="1845734" cy="9319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D964F-4615-4C7D-9075-D6F9E139800A}"/>
              </a:ext>
            </a:extLst>
          </p:cNvPr>
          <p:cNvCxnSpPr>
            <a:cxnSpLocks/>
          </p:cNvCxnSpPr>
          <p:nvPr/>
        </p:nvCxnSpPr>
        <p:spPr>
          <a:xfrm>
            <a:off x="7467600" y="4122027"/>
            <a:ext cx="1367368" cy="8410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357FF-E7B5-4D71-9CA8-6A11EE5AE2B0}"/>
                  </a:ext>
                </a:extLst>
              </p:cNvPr>
              <p:cNvSpPr txBox="1"/>
              <p:nvPr/>
            </p:nvSpPr>
            <p:spPr>
              <a:xfrm>
                <a:off x="2319867" y="3163668"/>
                <a:ext cx="406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357FF-E7B5-4D71-9CA8-6A11EE5A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867" y="3163668"/>
                <a:ext cx="406400" cy="830997"/>
              </a:xfrm>
              <a:prstGeom prst="rect">
                <a:avLst/>
              </a:prstGeom>
              <a:blipFill>
                <a:blip r:embed="rId3"/>
                <a:stretch>
                  <a:fillRect l="-4545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96B289-73C6-41C0-88BC-D57C08849CEE}"/>
                  </a:ext>
                </a:extLst>
              </p:cNvPr>
              <p:cNvSpPr txBox="1"/>
              <p:nvPr/>
            </p:nvSpPr>
            <p:spPr>
              <a:xfrm>
                <a:off x="6968067" y="3111875"/>
                <a:ext cx="406400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96B289-73C6-41C0-88BC-D57C0884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67" y="3111875"/>
                <a:ext cx="406400" cy="754053"/>
              </a:xfrm>
              <a:prstGeom prst="rect">
                <a:avLst/>
              </a:prstGeom>
              <a:blipFill>
                <a:blip r:embed="rId4"/>
                <a:stretch>
                  <a:fillRect l="-4478" r="-13433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27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76A8-FCAB-4813-B9E3-E6EB5BCD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Bloom Filters with Counters do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D1110-1B20-488A-B959-ACD01B1CC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967"/>
                <a:ext cx="10515600" cy="47079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 simplify, lets just take 1 (K=1) random hash function and use counters instead of bits, so whenever s is occurred, increment h(s).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string q, estimate its frequency with the frequency of hashed counter h(q). </a:t>
                </a:r>
              </a:p>
              <a:p>
                <a:endParaRPr lang="en-US" dirty="0"/>
              </a:p>
              <a:p>
                <a:r>
                  <a:rPr lang="en-US" dirty="0"/>
                  <a:t>Reminder with universal hash function, the probability of </a:t>
                </a:r>
                <a:r>
                  <a:rPr lang="en-US" dirty="0" err="1"/>
                  <a:t>Pr</a:t>
                </a:r>
                <a:r>
                  <a:rPr lang="en-US" dirty="0"/>
                  <a:t>(h(s) = 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D1110-1B20-488A-B959-ACD01B1CC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967"/>
                <a:ext cx="10515600" cy="4707996"/>
              </a:xfrm>
              <a:blipFill>
                <a:blip r:embed="rId2"/>
                <a:stretch>
                  <a:fillRect l="-812" t="-297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F535B9-1158-4B51-BCD0-7139918071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3500" y="4059640"/>
          <a:ext cx="81760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50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1400"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F93914-DE14-4080-BDEB-7A2CB454F37F}"/>
              </a:ext>
            </a:extLst>
          </p:cNvPr>
          <p:cNvSpPr txBox="1"/>
          <p:nvPr/>
        </p:nvSpPr>
        <p:spPr>
          <a:xfrm>
            <a:off x="3107265" y="2131454"/>
            <a:ext cx="94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h(s)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B5D0D-D7D7-4137-B2E2-9C6B5B530F23}"/>
              </a:ext>
            </a:extLst>
          </p:cNvPr>
          <p:cNvSpPr/>
          <p:nvPr/>
        </p:nvSpPr>
        <p:spPr>
          <a:xfrm>
            <a:off x="794462" y="3340316"/>
            <a:ext cx="32173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1D3DC3D-6951-4C75-8272-B61E16CE6915}"/>
              </a:ext>
            </a:extLst>
          </p:cNvPr>
          <p:cNvSpPr/>
          <p:nvPr/>
        </p:nvSpPr>
        <p:spPr>
          <a:xfrm rot="591919">
            <a:off x="1164167" y="2705100"/>
            <a:ext cx="4351866" cy="935567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6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30F9D-4069-4E04-856D-AC2C351F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1531"/>
              </p:ext>
            </p:extLst>
          </p:nvPr>
        </p:nvGraphicFramePr>
        <p:xfrm>
          <a:off x="2654079" y="1014838"/>
          <a:ext cx="8939045" cy="1119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F06601D-297E-432F-83DB-6BDC0F2B5CB7}"/>
              </a:ext>
            </a:extLst>
          </p:cNvPr>
          <p:cNvSpPr/>
          <p:nvPr/>
        </p:nvSpPr>
        <p:spPr>
          <a:xfrm>
            <a:off x="6311144" y="1166646"/>
            <a:ext cx="998484" cy="893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981AD3F-3818-4E7B-B19B-28CC2A86C043}"/>
              </a:ext>
            </a:extLst>
          </p:cNvPr>
          <p:cNvSpPr/>
          <p:nvPr/>
        </p:nvSpPr>
        <p:spPr>
          <a:xfrm flipH="1">
            <a:off x="7734300" y="1618588"/>
            <a:ext cx="166378" cy="1255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8EF4A-BC0A-45CF-BDFD-A68FFE9C2CD0}"/>
              </a:ext>
            </a:extLst>
          </p:cNvPr>
          <p:cNvSpPr txBox="1"/>
          <p:nvPr/>
        </p:nvSpPr>
        <p:spPr>
          <a:xfrm>
            <a:off x="7361923" y="135322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107556-B2F7-409A-9EE4-276368793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22333" y="2811224"/>
          <a:ext cx="8939045" cy="1119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E12C2F0-4CCF-41A0-82FD-BDD24B5056F7}"/>
              </a:ext>
            </a:extLst>
          </p:cNvPr>
          <p:cNvSpPr/>
          <p:nvPr/>
        </p:nvSpPr>
        <p:spPr>
          <a:xfrm>
            <a:off x="6625194" y="3473667"/>
            <a:ext cx="97338" cy="1250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1335126-58C0-4F5B-BDF4-3CDAA8FA9C27}"/>
              </a:ext>
            </a:extLst>
          </p:cNvPr>
          <p:cNvSpPr/>
          <p:nvPr/>
        </p:nvSpPr>
        <p:spPr>
          <a:xfrm flipH="1">
            <a:off x="7451833" y="3473667"/>
            <a:ext cx="117366" cy="115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0D603-E8D3-4FDF-B429-A71BAFC515A9}"/>
              </a:ext>
            </a:extLst>
          </p:cNvPr>
          <p:cNvSpPr txBox="1"/>
          <p:nvPr/>
        </p:nvSpPr>
        <p:spPr>
          <a:xfrm>
            <a:off x="6841078" y="315050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A22861-B32D-4E9E-9C57-D6D932936B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3864" y="4881935"/>
          <a:ext cx="8939045" cy="1119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00FEF9C-5181-4FE1-AB0F-545C0110D41C}"/>
              </a:ext>
            </a:extLst>
          </p:cNvPr>
          <p:cNvSpPr/>
          <p:nvPr/>
        </p:nvSpPr>
        <p:spPr>
          <a:xfrm>
            <a:off x="6254283" y="5002923"/>
            <a:ext cx="696103" cy="893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8C07748-DBE9-47EA-8790-BE7CF0F9A262}"/>
              </a:ext>
            </a:extLst>
          </p:cNvPr>
          <p:cNvSpPr/>
          <p:nvPr/>
        </p:nvSpPr>
        <p:spPr>
          <a:xfrm>
            <a:off x="7254974" y="5002924"/>
            <a:ext cx="756746" cy="8933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9CED3-87F9-4C98-9399-A086B01CF698}"/>
              </a:ext>
            </a:extLst>
          </p:cNvPr>
          <p:cNvSpPr txBox="1"/>
          <p:nvPr/>
        </p:nvSpPr>
        <p:spPr>
          <a:xfrm>
            <a:off x="6895732" y="506864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B48B8-0F5E-4383-AD1B-67B1CD15D273}"/>
              </a:ext>
            </a:extLst>
          </p:cNvPr>
          <p:cNvSpPr txBox="1"/>
          <p:nvPr/>
        </p:nvSpPr>
        <p:spPr>
          <a:xfrm>
            <a:off x="354998" y="1353229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The Good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AA47C-92A6-478A-B54B-2C8957D3D937}"/>
              </a:ext>
            </a:extLst>
          </p:cNvPr>
          <p:cNvSpPr txBox="1"/>
          <p:nvPr/>
        </p:nvSpPr>
        <p:spPr>
          <a:xfrm>
            <a:off x="89338" y="2975822"/>
            <a:ext cx="2564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The Irrelevant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23B8E-68A8-416F-922C-B89C828E19C2}"/>
              </a:ext>
            </a:extLst>
          </p:cNvPr>
          <p:cNvSpPr txBox="1"/>
          <p:nvPr/>
        </p:nvSpPr>
        <p:spPr>
          <a:xfrm>
            <a:off x="131379" y="5258956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The Unlucky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04369-5177-41BF-973E-37A98B200501}"/>
              </a:ext>
            </a:extLst>
          </p:cNvPr>
          <p:cNvSpPr txBox="1"/>
          <p:nvPr/>
        </p:nvSpPr>
        <p:spPr>
          <a:xfrm>
            <a:off x="3481550" y="204945"/>
            <a:ext cx="701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Survival of Fittest  (natural selection)</a:t>
            </a:r>
          </a:p>
        </p:txBody>
      </p:sp>
    </p:spTree>
    <p:extLst>
      <p:ext uri="{BB962C8B-B14F-4D97-AF65-F5344CB8AC3E}">
        <p14:creationId xmlns:p14="http://schemas.microsoft.com/office/powerpoint/2010/main" val="18348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 animBg="1"/>
      <p:bldP spid="14" grpId="0" animBg="1"/>
      <p:bldP spid="15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A64-30F3-407E-BE7B-9041829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58A16-3CCB-41B0-990D-2835F4462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14192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No collision: we estimate exactly. </a:t>
                </a:r>
              </a:p>
              <a:p>
                <a:r>
                  <a:rPr lang="en-US" sz="3200" dirty="0"/>
                  <a:t>Collisions always overestimate (if unlucky by a lot)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 is frequent (heavy), then h(s) is a good estimate unless some other heavy r collides with h, i.e. h(s) = h(r), or too many tails present in h(s)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Expected value of counter h(s)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Error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power law, if s is head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 (some fraction of everything).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58A16-3CCB-41B0-990D-2835F4462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1419225"/>
                <a:ext cx="10515600" cy="4351338"/>
              </a:xfrm>
              <a:blipFill>
                <a:blip r:embed="rId2"/>
                <a:stretch>
                  <a:fillRect l="-1217" t="-44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75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5B74-B970-407B-8692-D3643092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Can we do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D68A-CA13-465C-BB96-2CD93AF0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Independently d times, take minimum (Count-Min)</a:t>
            </a:r>
          </a:p>
          <a:p>
            <a:r>
              <a:rPr lang="en-US" dirty="0"/>
              <a:t>Unless all the d counters messes up simultaneously, we have a good estimate.</a:t>
            </a:r>
          </a:p>
          <a:p>
            <a:r>
              <a:rPr lang="en-US" dirty="0"/>
              <a:t> For heavy hitters, unless every d counters has more than 2 heavy hitters we are fine.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351AF-A135-4EC0-85F0-399E52E1CC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3733" y="4046939"/>
          <a:ext cx="7476075" cy="154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97056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81805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112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C65A2EA-7210-453A-BF6B-1E93B0FA216A}"/>
              </a:ext>
            </a:extLst>
          </p:cNvPr>
          <p:cNvSpPr/>
          <p:nvPr/>
        </p:nvSpPr>
        <p:spPr>
          <a:xfrm>
            <a:off x="768350" y="4551367"/>
            <a:ext cx="419100" cy="2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DEC680-B94D-4120-ACCB-EC4BA542FEC2}"/>
              </a:ext>
            </a:extLst>
          </p:cNvPr>
          <p:cNvCxnSpPr>
            <a:cxnSpLocks/>
          </p:cNvCxnSpPr>
          <p:nvPr/>
        </p:nvCxnSpPr>
        <p:spPr>
          <a:xfrm flipV="1">
            <a:off x="1121833" y="4271577"/>
            <a:ext cx="5109634" cy="32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D5252-FEBD-496E-B4AD-CE7D95396A2D}"/>
              </a:ext>
            </a:extLst>
          </p:cNvPr>
          <p:cNvCxnSpPr>
            <a:cxnSpLocks/>
          </p:cNvCxnSpPr>
          <p:nvPr/>
        </p:nvCxnSpPr>
        <p:spPr>
          <a:xfrm>
            <a:off x="1092192" y="4674921"/>
            <a:ext cx="9105908" cy="26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698517-728D-476D-B3A0-8E6925F63EAA}"/>
              </a:ext>
            </a:extLst>
          </p:cNvPr>
          <p:cNvCxnSpPr>
            <a:cxnSpLocks/>
          </p:cNvCxnSpPr>
          <p:nvPr/>
        </p:nvCxnSpPr>
        <p:spPr>
          <a:xfrm>
            <a:off x="977900" y="4750930"/>
            <a:ext cx="3780367" cy="25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6C431-8893-4BFC-B3B6-3EDF7D134449}"/>
              </a:ext>
            </a:extLst>
          </p:cNvPr>
          <p:cNvCxnSpPr>
            <a:cxnSpLocks/>
          </p:cNvCxnSpPr>
          <p:nvPr/>
        </p:nvCxnSpPr>
        <p:spPr>
          <a:xfrm>
            <a:off x="948267" y="4773061"/>
            <a:ext cx="4826000" cy="567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1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5B74-B970-407B-8692-D3643092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Summary of Algorithm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FD68A-CA13-465C-BB96-2CD93AF04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dirty="0"/>
                  <a:t>Take d, independent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..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and d arrays of size R.</a:t>
                </a:r>
              </a:p>
              <a:p>
                <a:r>
                  <a:rPr lang="en-US" b="1" dirty="0"/>
                  <a:t>Update</a:t>
                </a:r>
                <a:r>
                  <a:rPr lang="en-US" dirty="0"/>
                  <a:t>: Any string s, 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array </a:t>
                </a:r>
                <a:r>
                  <a:rPr lang="en-US" dirty="0" err="1"/>
                  <a:t>i</a:t>
                </a:r>
                <a:r>
                  <a:rPr lang="en-US" dirty="0"/>
                  <a:t>.  </a:t>
                </a:r>
              </a:p>
              <a:p>
                <a:r>
                  <a:rPr lang="en-US" b="1" dirty="0"/>
                  <a:t>Estimate Counts: </a:t>
                </a:r>
                <a:r>
                  <a:rPr lang="en-US" dirty="0"/>
                  <a:t>Given query q, return min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Update and Estimate cost O(d)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FD68A-CA13-465C-BB96-2CD93AF04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351AF-A135-4EC0-85F0-399E52E1CC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3733" y="4046939"/>
          <a:ext cx="7476075" cy="154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97056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81805"/>
                  </a:ext>
                </a:extLst>
              </a:tr>
              <a:tr h="385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112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C65A2EA-7210-453A-BF6B-1E93B0FA216A}"/>
              </a:ext>
            </a:extLst>
          </p:cNvPr>
          <p:cNvSpPr/>
          <p:nvPr/>
        </p:nvSpPr>
        <p:spPr>
          <a:xfrm>
            <a:off x="768350" y="4551367"/>
            <a:ext cx="419100" cy="2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DEC680-B94D-4120-ACCB-EC4BA542FEC2}"/>
              </a:ext>
            </a:extLst>
          </p:cNvPr>
          <p:cNvCxnSpPr>
            <a:cxnSpLocks/>
          </p:cNvCxnSpPr>
          <p:nvPr/>
        </p:nvCxnSpPr>
        <p:spPr>
          <a:xfrm flipV="1">
            <a:off x="1121833" y="4271577"/>
            <a:ext cx="5109634" cy="32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D5252-FEBD-496E-B4AD-CE7D95396A2D}"/>
              </a:ext>
            </a:extLst>
          </p:cNvPr>
          <p:cNvCxnSpPr>
            <a:cxnSpLocks/>
          </p:cNvCxnSpPr>
          <p:nvPr/>
        </p:nvCxnSpPr>
        <p:spPr>
          <a:xfrm>
            <a:off x="1092192" y="4674921"/>
            <a:ext cx="9105908" cy="26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698517-728D-476D-B3A0-8E6925F63EAA}"/>
              </a:ext>
            </a:extLst>
          </p:cNvPr>
          <p:cNvCxnSpPr>
            <a:cxnSpLocks/>
          </p:cNvCxnSpPr>
          <p:nvPr/>
        </p:nvCxnSpPr>
        <p:spPr>
          <a:xfrm>
            <a:off x="977900" y="4750930"/>
            <a:ext cx="3780367" cy="25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6C431-8893-4BFC-B3B6-3EDF7D134449}"/>
              </a:ext>
            </a:extLst>
          </p:cNvPr>
          <p:cNvCxnSpPr>
            <a:cxnSpLocks/>
          </p:cNvCxnSpPr>
          <p:nvPr/>
        </p:nvCxnSpPr>
        <p:spPr>
          <a:xfrm>
            <a:off x="948267" y="4773061"/>
            <a:ext cx="4826000" cy="567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0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4963-8E97-49A5-AFF3-5F013550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Markov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AF394-CC9D-4510-95DE-9A6B02EE3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;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just 1 hash function, </a:t>
                </a:r>
              </a:p>
              <a:p>
                <a:pPr lvl="1"/>
                <a:r>
                  <a:rPr lang="en-US" dirty="0"/>
                  <a:t>Denote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Expected error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err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dirty="0"/>
                  <a:t> (why? Previous slides)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 the error is worse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d hash functions with probability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  (d= 7 it is 0.007)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AF394-CC9D-4510-95DE-9A6B02EE3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8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F244-4F94-4EAB-BD45-0A675D0C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	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5564-C6E5-4D4C-9E8B-7B91E700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increase d (number of hash functions)?</a:t>
            </a:r>
          </a:p>
          <a:p>
            <a:r>
              <a:rPr lang="en-US" dirty="0"/>
              <a:t>When to </a:t>
            </a:r>
            <a:r>
              <a:rPr lang="en-US"/>
              <a:t>increase R (or </a:t>
            </a:r>
            <a:r>
              <a:rPr lang="en-US" dirty="0"/>
              <a:t>the range)? </a:t>
            </a:r>
          </a:p>
        </p:txBody>
      </p:sp>
    </p:spTree>
    <p:extLst>
      <p:ext uri="{BB962C8B-B14F-4D97-AF65-F5344CB8AC3E}">
        <p14:creationId xmlns:p14="http://schemas.microsoft.com/office/powerpoint/2010/main" val="24494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30E6-F817-46F9-AC5D-D1A5F5D8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3FD3-0CB7-4A4E-A512-2696D3DE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element enter one after another (i.e., in a </a:t>
            </a:r>
            <a:r>
              <a:rPr lang="en-US" b="1" dirty="0"/>
              <a:t>stream</a:t>
            </a:r>
            <a:r>
              <a:rPr lang="en-US" dirty="0"/>
              <a:t>).</a:t>
            </a:r>
          </a:p>
          <a:p>
            <a:r>
              <a:rPr lang="en-US" dirty="0"/>
              <a:t>Cannot store the entire stream accessibly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endParaRPr lang="en-US" b="1" dirty="0"/>
          </a:p>
          <a:p>
            <a:r>
              <a:rPr lang="en-US" b="1" dirty="0"/>
              <a:t>How do you make critical calculations about the stream using a limited amount of memory?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419A-B09E-4068-97FC-C876B3CF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28" y="3247430"/>
            <a:ext cx="8086442" cy="1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DEFF-A183-4423-B4E6-C983E1EB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Summary so far	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19BCD-3B54-4291-A3C6-024BAD97E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has guarantees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high probability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If s is heavy hitters,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appropriately smaller than f and get relative error guarantee.</a:t>
                </a:r>
              </a:p>
              <a:p>
                <a:r>
                  <a:rPr lang="en-US" dirty="0"/>
                  <a:t>High probability decays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, so d generally around 4 to 5 is enough!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19BCD-3B54-4291-A3C6-024BAD97E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8657-0317-432D-B774-B75086ED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6B8F-0880-44D5-A74E-4D60B7F68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 to ensure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 with probability 1 -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for any given string s.</a:t>
                </a:r>
              </a:p>
              <a:p>
                <a:endParaRPr lang="en-US" dirty="0"/>
              </a:p>
              <a:p>
                <a:r>
                  <a:rPr lang="en-US" dirty="0"/>
                  <a:t>How much to guarantee for all strings (N) in total?</a:t>
                </a:r>
              </a:p>
              <a:p>
                <a:pPr lvl="1"/>
                <a:r>
                  <a:rPr lang="en-US" dirty="0"/>
                  <a:t>The union bound trick.</a:t>
                </a:r>
              </a:p>
              <a:p>
                <a:pPr lvl="1"/>
                <a:r>
                  <a:rPr lang="en-US" dirty="0"/>
                  <a:t>Probability  of failure for any given string 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Probability that failure happens on any one of the N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Memory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N appears inside logarithm!! (exponentially less space).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6B8F-0880-44D5-A74E-4D60B7F68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1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7E9-091E-48D6-8674-63CC0F2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top-k?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B5C9-9559-4A96-8582-64B195F8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s, we can estimate its count quite accurately. How do we solve the identifying top-k problem?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heaps</a:t>
            </a:r>
          </a:p>
          <a:p>
            <a:pPr lvl="1"/>
            <a:r>
              <a:rPr lang="en-US" dirty="0"/>
              <a:t>Keep a minheap of size k</a:t>
            </a:r>
          </a:p>
          <a:p>
            <a:pPr lvl="1"/>
            <a:r>
              <a:rPr lang="en-US" dirty="0"/>
              <a:t>Whenever, we see a string s, update, estimate and check if the estimate is less than min of top-k heap,  update heap if more.  (O(log(k)))</a:t>
            </a:r>
          </a:p>
          <a:p>
            <a:pPr lvl="1"/>
            <a:r>
              <a:rPr lang="en-US" dirty="0"/>
              <a:t> total update cost </a:t>
            </a:r>
            <a:r>
              <a:rPr lang="en-US" dirty="0" err="1"/>
              <a:t>dlogk</a:t>
            </a:r>
            <a:r>
              <a:rPr lang="en-US" dirty="0"/>
              <a:t> in worst case.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08E7C-8732-4890-A83F-3B34CFDF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3" y="2970212"/>
            <a:ext cx="2286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F23-36E6-4BA4-9AF7-2BC45A68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Turnstile Model of Stream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C97B7-2B40-41CA-9F8A-6152431C4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967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 an N dimensional vector V. We cannot afford O(N) space.</a:t>
                </a:r>
              </a:p>
              <a:p>
                <a:endParaRPr lang="en-US" dirty="0"/>
              </a:p>
              <a:p>
                <a:r>
                  <a:rPr lang="en-US" dirty="0"/>
                  <a:t> At time t, we only get to see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which means that coordinate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changed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(no deletions). </a:t>
                </a:r>
              </a:p>
              <a:p>
                <a:pPr lvl="1"/>
                <a:r>
                  <a:rPr lang="en-US" dirty="0"/>
                  <a:t>For counting problem,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identity of string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are only allowed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space. </a:t>
                </a:r>
              </a:p>
              <a:p>
                <a:endParaRPr lang="en-US" dirty="0"/>
              </a:p>
              <a:p>
                <a:r>
                  <a:rPr lang="en-US" dirty="0"/>
                  <a:t>In the end, we want to get some estimate of any co-ordinate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in particular identify elements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C97B7-2B40-41CA-9F8A-6152431C4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67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6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989-9EED-4957-AFAE-2B52009D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count-sketch in turnstile setting?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A74D-5583-4785-BE0A-D4E6391F2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time t, we only get to see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which means that coordinate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changed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have identity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so hash it d times and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all hash counters. </a:t>
                </a:r>
              </a:p>
              <a:p>
                <a:endParaRPr lang="en-US" dirty="0"/>
              </a:p>
              <a:p>
                <a:r>
                  <a:rPr lang="en-US" dirty="0"/>
                  <a:t>Hashing is a convenient way of handling turnstile setting.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A74D-5583-4785-BE0A-D4E6391F2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1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CBC5-9203-467A-AFB9-B03D8C5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65-442E-4899-9473-5CAE6807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that for the general problem, there is not much hope in &lt; O(N) memory.</a:t>
            </a:r>
          </a:p>
          <a:p>
            <a:endParaRPr lang="en-US" dirty="0"/>
          </a:p>
          <a:p>
            <a:r>
              <a:rPr lang="en-US" dirty="0"/>
              <a:t>However, with  power law input, we can get exponential improvements!</a:t>
            </a:r>
          </a:p>
          <a:p>
            <a:endParaRPr lang="en-US" dirty="0"/>
          </a:p>
          <a:p>
            <a:r>
              <a:rPr lang="en-US" dirty="0"/>
              <a:t>It is about solving problems and not getting stuck in formalism</a:t>
            </a:r>
          </a:p>
          <a:p>
            <a:pPr lvl="1"/>
            <a:r>
              <a:rPr lang="en-US" dirty="0"/>
              <a:t>If you see an impossibility result, that only means that your formalism is not right (generally too harsh) for the problem at hand. </a:t>
            </a:r>
          </a:p>
        </p:txBody>
      </p:sp>
    </p:spTree>
    <p:extLst>
      <p:ext uri="{BB962C8B-B14F-4D97-AF65-F5344CB8AC3E}">
        <p14:creationId xmlns:p14="http://schemas.microsoft.com/office/powerpoint/2010/main" val="240063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1C85-EFB2-4EEC-9A64-C6DB2FB9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64CD-1B5F-43CC-99C5-DB56265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Mining query streams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Google wants to know what queries are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more frequent today than yesterday</a:t>
            </a:r>
          </a:p>
          <a:p>
            <a:pPr lvl="8"/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Mining click streams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Yahoo wants to know which of its pages are getting an unusual number of hits in the past hour</a:t>
            </a:r>
          </a:p>
          <a:p>
            <a:pPr lvl="8"/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Mining social network news feeds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look for trending topics on Twitter, Facebook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EECA-B76A-4975-A29A-654FB190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http://www.mmds.org </a:t>
            </a:r>
          </a:p>
        </p:txBody>
      </p:sp>
    </p:spTree>
    <p:extLst>
      <p:ext uri="{BB962C8B-B14F-4D97-AF65-F5344CB8AC3E}">
        <p14:creationId xmlns:p14="http://schemas.microsoft.com/office/powerpoint/2010/main" val="32878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EF1A-989A-44D1-81D7-B43197D2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67B2-03E6-4CEE-B594-35580D5E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Sensor Networks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Many sensors feeding into a central controller</a:t>
            </a:r>
          </a:p>
          <a:p>
            <a:r>
              <a:rPr lang="en-US" b="1" dirty="0">
                <a:solidFill>
                  <a:srgbClr val="D60093"/>
                </a:solidFill>
              </a:rPr>
              <a:t>Telephone call records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feeds into customer bills as well as settlements between telephone companies</a:t>
            </a:r>
          </a:p>
          <a:p>
            <a:r>
              <a:rPr lang="en-US" b="1" dirty="0">
                <a:solidFill>
                  <a:srgbClr val="0000FF"/>
                </a:solidFill>
              </a:rPr>
              <a:t>IP packets monitored at a switch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Gather information for optimal routing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Detect denial-of-service attacks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47BB4-221D-4A1C-85CD-A4A2E27E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http://www.mmds.org </a:t>
            </a:r>
          </a:p>
        </p:txBody>
      </p:sp>
    </p:spTree>
    <p:extLst>
      <p:ext uri="{BB962C8B-B14F-4D97-AF65-F5344CB8AC3E}">
        <p14:creationId xmlns:p14="http://schemas.microsoft.com/office/powerpoint/2010/main" val="18798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9946-B395-423E-B38D-2B8DD439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Problem (Heavy Hitters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CFD93-4A4E-49F6-BD98-2C051B987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 twitter feed, what are the top-50 phrases say </a:t>
                </a:r>
                <a:r>
                  <a:rPr lang="en-US" dirty="0" err="1"/>
                  <a:t>upto</a:t>
                </a:r>
                <a:r>
                  <a:rPr lang="en-US" dirty="0"/>
                  <a:t> four words in the last year?</a:t>
                </a:r>
              </a:p>
              <a:p>
                <a:pPr lvl="1"/>
                <a:r>
                  <a:rPr lang="en-US" dirty="0"/>
                  <a:t>For every tweet, find all the contiguous 4-words (4-gram) and add them to dictionary. </a:t>
                </a:r>
              </a:p>
              <a:p>
                <a:pPr lvl="1"/>
                <a:r>
                  <a:rPr lang="en-US" dirty="0"/>
                  <a:t>What is the size of dictionary</a:t>
                </a:r>
              </a:p>
              <a:p>
                <a:r>
                  <a:rPr lang="en-US" b="1" dirty="0"/>
                  <a:t>Naïve Counting:</a:t>
                </a:r>
                <a:r>
                  <a:rPr lang="en-US" dirty="0"/>
                  <a:t> Around a million possible words, so possible phrase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not all combinations are observed.</a:t>
                </a:r>
              </a:p>
              <a:p>
                <a:pPr lvl="1"/>
                <a:endParaRPr lang="en-US" b="1" dirty="0"/>
              </a:p>
              <a:p>
                <a:r>
                  <a:rPr lang="en-US" dirty="0"/>
                  <a:t>There are around </a:t>
                </a:r>
                <a:r>
                  <a:rPr lang="en-US" b="1" dirty="0"/>
                  <a:t>500 million tweets</a:t>
                </a:r>
                <a:r>
                  <a:rPr lang="en-US" dirty="0"/>
                  <a:t> per day and around </a:t>
                </a:r>
                <a:r>
                  <a:rPr lang="en-US" b="1" dirty="0"/>
                  <a:t>200 billion tweets</a:t>
                </a:r>
                <a:r>
                  <a:rPr lang="en-US" dirty="0"/>
                  <a:t> per year.</a:t>
                </a:r>
              </a:p>
              <a:p>
                <a:pPr lvl="1"/>
                <a:r>
                  <a:rPr lang="en-US" dirty="0"/>
                  <a:t>Even if every tweet has 2 new phrases of four words (very likely) then it is 400 billion strings! Even if we ignore strings (the hardest part), that is </a:t>
                </a:r>
                <a:r>
                  <a:rPr lang="en-US" b="1" dirty="0"/>
                  <a:t>1.6 terabytes </a:t>
                </a:r>
                <a:r>
                  <a:rPr lang="en-US" dirty="0"/>
                  <a:t>of memory just to store the counts!!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CFD93-4A4E-49F6-BD98-2C051B987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40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1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8EAA-A381-4024-B115-5FACAF5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Heavy Hitter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C6A-D024-4088-9C0E-358E016E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Computing popular products and context:</a:t>
            </a:r>
            <a:r>
              <a:rPr lang="en-US" dirty="0"/>
              <a:t> For example, we want to know popular page views of products on amazon.com given a variety of constraints. </a:t>
            </a:r>
          </a:p>
          <a:p>
            <a:r>
              <a:rPr lang="en-US" b="1" dirty="0"/>
              <a:t>Identifying heavy TCP flows</a:t>
            </a:r>
            <a:r>
              <a:rPr lang="en-US" dirty="0"/>
              <a:t>. A list of data packets passing through a network switch, each annotated with a source-destination pair of IP addresses and some context. The heavy hitters are then the flows that are sending the most traffic. This is useful for, among other things, identifying denial-of-service attacks</a:t>
            </a:r>
          </a:p>
          <a:p>
            <a:r>
              <a:rPr lang="en-US" dirty="0"/>
              <a:t>Stock trends (co-occurrence in sets)</a:t>
            </a:r>
          </a:p>
        </p:txBody>
      </p:sp>
    </p:spTree>
    <p:extLst>
      <p:ext uri="{BB962C8B-B14F-4D97-AF65-F5344CB8AC3E}">
        <p14:creationId xmlns:p14="http://schemas.microsoft.com/office/powerpoint/2010/main" val="16832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9C7C-D035-4FAA-86ED-875012F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B603-4801-46FE-BD46-4EC64EC2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always.</a:t>
            </a:r>
          </a:p>
          <a:p>
            <a:r>
              <a:rPr lang="en-US" dirty="0"/>
              <a:t>There is no algorithm that solves the Heavy Hitters problems (for all inputs) in one pass while using a sublinear amount of auxiliary space.</a:t>
            </a:r>
          </a:p>
          <a:p>
            <a:pPr lvl="1"/>
            <a:r>
              <a:rPr lang="en-US" dirty="0"/>
              <a:t>Can be proven using pigeonhole principle. </a:t>
            </a:r>
          </a:p>
        </p:txBody>
      </p:sp>
    </p:spTree>
    <p:extLst>
      <p:ext uri="{BB962C8B-B14F-4D97-AF65-F5344CB8AC3E}">
        <p14:creationId xmlns:p14="http://schemas.microsoft.com/office/powerpoint/2010/main" val="23869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228-F3F9-496A-910F-9252D316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Specific Inputs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35AA-44BA-4164-9A3D-5145C821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Finding the Majority Element</a:t>
            </a:r>
            <a:r>
              <a:rPr lang="en-US" dirty="0"/>
              <a:t>:</a:t>
            </a:r>
          </a:p>
          <a:p>
            <a:r>
              <a:rPr lang="en-US" dirty="0"/>
              <a:t>You’re given as input an array A of length n, with the promise that it has a majority element — a value that is repeated in strictly more than n/2 of the array’s entries. Your task is to find the majority element.</a:t>
            </a:r>
          </a:p>
          <a:p>
            <a:pPr lvl="1"/>
            <a:r>
              <a:rPr lang="en-US" dirty="0"/>
              <a:t>O(n) solution? </a:t>
            </a:r>
          </a:p>
          <a:p>
            <a:pPr lvl="1"/>
            <a:r>
              <a:rPr lang="en-US" dirty="0"/>
              <a:t>Can you do it in one pass and O(1) storage? </a:t>
            </a:r>
          </a:p>
        </p:txBody>
      </p:sp>
    </p:spTree>
    <p:extLst>
      <p:ext uri="{BB962C8B-B14F-4D97-AF65-F5344CB8AC3E}">
        <p14:creationId xmlns:p14="http://schemas.microsoft.com/office/powerpoint/2010/main" val="2974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CD48-E23A-4499-82A4-2B881BA1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CD7D-F6C3-4CEF-9387-E7CBB853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78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 to n-1{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0</a:t>
            </a:r>
          </a:p>
          <a:p>
            <a:pPr marL="457200" lvl="1" indent="0">
              <a:buNone/>
            </a:pPr>
            <a:r>
              <a:rPr lang="en-US" dirty="0"/>
              <a:t> { current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currentcount</a:t>
            </a:r>
            <a:r>
              <a:rPr lang="en-US" dirty="0"/>
              <a:t> = 1;}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  {</a:t>
            </a:r>
          </a:p>
          <a:p>
            <a:pPr marL="457200" lvl="1" indent="0">
              <a:buNone/>
            </a:pPr>
            <a:r>
              <a:rPr lang="en-US" dirty="0"/>
              <a:t>   if (current == 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dirty="0" err="1"/>
              <a:t>currentcount</a:t>
            </a:r>
            <a:r>
              <a:rPr lang="en-US" dirty="0"/>
              <a:t>++</a:t>
            </a:r>
          </a:p>
          <a:p>
            <a:pPr marL="457200" lvl="1" indent="0">
              <a:buNone/>
            </a:pPr>
            <a:r>
              <a:rPr lang="en-US" dirty="0"/>
              <a:t>    else</a:t>
            </a:r>
          </a:p>
          <a:p>
            <a:pPr marL="457200" lvl="1" indent="0">
              <a:buNone/>
            </a:pPr>
            <a:r>
              <a:rPr lang="en-US" dirty="0"/>
              <a:t> 	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currentcount</a:t>
            </a:r>
            <a:r>
              <a:rPr lang="en-US" dirty="0"/>
              <a:t> - -</a:t>
            </a:r>
          </a:p>
          <a:p>
            <a:pPr marL="457200" lvl="1" indent="0">
              <a:buNone/>
            </a:pPr>
            <a:r>
              <a:rPr lang="en-US" dirty="0"/>
              <a:t>        if(</a:t>
            </a:r>
            <a:r>
              <a:rPr lang="en-US" dirty="0" err="1"/>
              <a:t>currentcount</a:t>
            </a:r>
            <a:r>
              <a:rPr lang="en-US" dirty="0"/>
              <a:t> == 0)</a:t>
            </a:r>
          </a:p>
          <a:p>
            <a:pPr marL="457200" lvl="1" indent="0">
              <a:buNone/>
            </a:pPr>
            <a:r>
              <a:rPr lang="en-US" dirty="0"/>
              <a:t>            current =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      }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15681-A4BE-4377-82CC-030ECD8E88BF}"/>
              </a:ext>
            </a:extLst>
          </p:cNvPr>
          <p:cNvSpPr txBox="1"/>
          <p:nvPr/>
        </p:nvSpPr>
        <p:spPr>
          <a:xfrm>
            <a:off x="6286500" y="1735667"/>
            <a:ext cx="1468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114444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Office PowerPoint</Application>
  <PresentationFormat>Widescreen</PresentationFormat>
  <Paragraphs>237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Stream Estimation 1: Count-Min Sketch</vt:lpstr>
      <vt:lpstr>Contd..</vt:lpstr>
      <vt:lpstr>Applications </vt:lpstr>
      <vt:lpstr>Applications</vt:lpstr>
      <vt:lpstr>A Simple Problem (Heavy Hitters Problem)</vt:lpstr>
      <vt:lpstr>More Heavy Hitter Problem</vt:lpstr>
      <vt:lpstr>Can we do better?</vt:lpstr>
      <vt:lpstr>Can we do better? Specific Inputs </vt:lpstr>
      <vt:lpstr>The Solution </vt:lpstr>
      <vt:lpstr>Hope?</vt:lpstr>
      <vt:lpstr>Power Law in Real World</vt:lpstr>
      <vt:lpstr>Revise: Bloom Filters</vt:lpstr>
      <vt:lpstr>What can Bloom Filters with Counters do </vt:lpstr>
      <vt:lpstr>PowerPoint Presentation</vt:lpstr>
      <vt:lpstr>Points to Ponder </vt:lpstr>
      <vt:lpstr> Can we do better? </vt:lpstr>
      <vt:lpstr> Summary of Algorithm </vt:lpstr>
      <vt:lpstr> Markov Inequality</vt:lpstr>
      <vt:lpstr>Mental  Exercise</vt:lpstr>
      <vt:lpstr> Summary so far !</vt:lpstr>
      <vt:lpstr>Memory requirements?</vt:lpstr>
      <vt:lpstr>How to identify top-k?</vt:lpstr>
      <vt:lpstr>Turnstile Model of Stream</vt:lpstr>
      <vt:lpstr>Can we use count-sketch in turnstile setting?</vt:lpstr>
      <vt:lpstr>Some Observation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Hashing, Bloom Filters and Count-Min Sketches</dc:title>
  <dc:creator>Anshumali Shrivastava</dc:creator>
  <cp:lastModifiedBy>Anshumali Shrivastava</cp:lastModifiedBy>
  <cp:revision>157</cp:revision>
  <dcterms:created xsi:type="dcterms:W3CDTF">2018-10-30T15:06:13Z</dcterms:created>
  <dcterms:modified xsi:type="dcterms:W3CDTF">2019-02-12T03:52:48Z</dcterms:modified>
</cp:coreProperties>
</file>