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1" r:id="rId2"/>
    <p:sldId id="31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A6A6A6"/>
    <a:srgbClr val="FF9933"/>
    <a:srgbClr val="C00000"/>
    <a:srgbClr val="EAEAE9"/>
    <a:srgbClr val="D9D9D9"/>
    <a:srgbClr val="BCC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DFA5-C72E-48B4-BD65-8FB13E394A3E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7AD0F-B080-459E-BCE0-913228F7D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3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7AD0F-B080-459E-BCE0-913228F7DC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D16F-F366-4A79-AF13-64000DE0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C71242-DDB3-4A57-9ED6-1EFFF0D6A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14578-F988-491E-8B93-86EA3C18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F41FB-EDA1-451E-BD6D-F1136E9A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2154E-F899-4CC8-B5E8-1C377D0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13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37D3-28A0-454C-A059-F5B4A15E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364F12-7E99-475D-8828-5C4E2DD74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C163A-FCB9-44DB-9274-02AF61BE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C1698-A444-494E-A449-358C50FB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E4DCE-CA88-495F-85AB-460E9078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4143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5C67-2D8C-4274-BD80-072DF769E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0913D-97AD-48E2-AC7D-55B81050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B5FE3-FDEA-418C-B78E-7C14C2BD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17C18-E231-4035-BDB9-535CC507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1A99C-F21D-4996-9D3D-16E0847B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010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7D8D6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4" name="Co-branding logo" hidden="1"/>
          <p:cNvGrpSpPr/>
          <p:nvPr userDrawn="1"/>
        </p:nvGrpSpPr>
        <p:grpSpPr>
          <a:xfrm>
            <a:off x="2011624" y="5933637"/>
            <a:ext cx="1004413" cy="692262"/>
            <a:chOff x="2117251" y="6274418"/>
            <a:chExt cx="1071243" cy="738413"/>
          </a:xfrm>
        </p:grpSpPr>
        <p:cxnSp>
          <p:nvCxnSpPr>
            <p:cNvPr id="26" name="Straight Connector 25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5161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563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185" name="Date"/>
          <p:cNvSpPr>
            <a:spLocks noGrp="1"/>
          </p:cNvSpPr>
          <p:nvPr>
            <p:ph type="body" sz="quarter" idx="11" hasCustomPrompt="1"/>
          </p:nvPr>
        </p:nvSpPr>
        <p:spPr>
          <a:xfrm>
            <a:off x="383568" y="1745066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186" name="Prepared by"/>
          <p:cNvSpPr>
            <a:spLocks noGrp="1"/>
          </p:cNvSpPr>
          <p:nvPr>
            <p:ph type="body" sz="quarter" idx="14" hasCustomPrompt="1"/>
          </p:nvPr>
        </p:nvSpPr>
        <p:spPr>
          <a:xfrm>
            <a:off x="383568" y="2071828"/>
            <a:ext cx="3662074" cy="155812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lang="en-US" sz="1125" b="0" kern="120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184" name="Master subtitle"/>
          <p:cNvSpPr>
            <a:spLocks noGrp="1"/>
          </p:cNvSpPr>
          <p:nvPr>
            <p:ph type="body" sz="quarter" idx="13"/>
          </p:nvPr>
        </p:nvSpPr>
        <p:spPr>
          <a:xfrm>
            <a:off x="382804" y="966461"/>
            <a:ext cx="11402817" cy="37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altLang="zh-TW" sz="2438" b="0" baseline="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+mn-cs"/>
              </a:defRPr>
            </a:lvl1pPr>
          </a:lstStyle>
          <a:p>
            <a:pPr marL="0" marR="0" lvl="0" indent="0" algn="l" defTabSz="845344" rtl="0" eaLnBrk="0" fontAlgn="base" latinLnBrk="0" hangingPunct="0">
              <a:lnSpc>
                <a:spcPct val="100000"/>
              </a:lnSpc>
              <a:spcBef>
                <a:spcPts val="188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Master title"/>
          <p:cNvSpPr>
            <a:spLocks noGrp="1"/>
          </p:cNvSpPr>
          <p:nvPr>
            <p:ph type="title"/>
          </p:nvPr>
        </p:nvSpPr>
        <p:spPr>
          <a:xfrm>
            <a:off x="382804" y="466896"/>
            <a:ext cx="11402817" cy="377190"/>
          </a:xfrm>
        </p:spPr>
        <p:txBody>
          <a:bodyPr bIns="0"/>
          <a:lstStyle>
            <a:lvl1pPr>
              <a:defRPr lang="en-US" sz="2438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</a:lstStyle>
          <a:p>
            <a:pPr lvl="0" algn="l" defTabSz="1092398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pic>
        <p:nvPicPr>
          <p:cNvPr id="10" name="HSBC Masterbrand RGBW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1" name="HSBC Masterbrand MonoB" hidden="1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12" name="HSBC Masterbrand MonoW" hidden="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  <p:pic>
        <p:nvPicPr>
          <p:cNvPr id="25" name="HSBC Masterbrand RGBB" hidden="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535"/>
            <a:ext cx="2200242" cy="1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15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F27D-AF96-4D76-8516-2512E798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A7687-4C78-40FA-8D5F-CA49206C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A3C19-8573-48C0-AA7D-2E7414A7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6CFB0-065F-4037-BEF2-E713182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355D2-4817-4B27-AB13-813072B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04333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7FB1-C4F3-4A2D-8EDF-6FEB8878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967A-50B9-494A-A527-722F4CC62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3B4AF-85FD-4E1C-AC30-08944F6C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B4B79-E030-4784-BBF5-73B84A8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442E-E6F0-43EE-BC57-E2ECED82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3705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2999-C59D-47E5-B680-922F571B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34A3A-BDAE-4DE2-8CE7-27D3C2DC0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E30CD-B848-4FE9-BD04-7DC214DD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D49E14-0D68-43D0-8CDE-16F32093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3F789-4C50-4D70-B9F1-08364CED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014A7-329A-4262-9F94-39B097F2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0835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71C1-B89A-4417-9B3A-37AA8C68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8E2DE-36CC-426E-B52D-6D047843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5B90E-88B7-40A3-9DB3-DB36558DB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96B92-9FED-42B2-95B4-CBF40891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3788F-1311-49B8-9456-16FC0DBBA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15B03-EC51-4F5B-8DBA-D0E868C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FE68D-C697-479A-9436-75B1157F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B6C10C-B897-4780-80A2-AC905BF9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9491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B1E52-ED36-4532-9012-1D46F5EE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18E8F8-B407-4CA7-A566-A84C2E12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BABF5-A8B3-42D0-9B9D-17C30846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38C48-06F0-428B-97BA-C2EAF9B9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8516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D4C42-C4D2-4509-919B-EB532D9A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577F3-A6D2-41CF-BBAB-E8C83A6A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FBC27-6DED-4BC1-B9A8-1F0BA981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9634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D99D-2643-4945-B2F1-75B5AFBB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6B65A-D5D6-42FA-BEAD-A96C9FF3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6A5F2-4B27-4177-8010-F849AA8D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B04E7-3E8F-4764-9312-8EF76D29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DE004-4002-4051-91B9-4B66191E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73437-A1DC-49CB-8D02-FAD373C6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2729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B675-0A6D-4F07-98DF-E0463CA6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1744F-1AA3-4E5B-ADC4-E1CC12E19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5BDA5-4F06-4088-9E91-013A7DAE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0F75F2-D25E-425F-BA6C-90A92450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E6D220-3F28-4E8A-8E04-E07E8DA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38F2C-AFDA-4F6C-AB43-F4C53CEE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9974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38759F-7EC3-4C88-B653-27F80639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B6D9F-280A-4469-AA68-AC1471A9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A3F17-DDE5-443B-BA8F-6B03361A2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C4C6-D716-4700-8FA6-905923BC8A12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F3BAC-D7D4-4987-8663-548F244B5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F3B5-DC17-43EC-B251-D50C6F38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2130-759D-4CC5-8072-66FAD552DE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33" y="1489"/>
          <a:ext cx="1489" cy="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3" y="1489"/>
                        <a:ext cx="1489" cy="1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 bwMode="auto">
          <a:xfrm>
            <a:off x="744" y="0"/>
            <a:ext cx="148828" cy="14882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516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38" dirty="0">
              <a:latin typeface="Univers Next for HSBC Medium" panose="020B0603030202020203" pitchFamily="34" charset="0"/>
              <a:ea typeface="SimHei" panose="02010609060101010101"/>
              <a:cs typeface="Arial" panose="020B0604020202020204" pitchFamily="34" charset="0"/>
              <a:sym typeface="Univers Next for HSBC Medium" panose="020B060303020202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35463" y="1688194"/>
            <a:ext cx="3661628" cy="207749"/>
          </a:xfrm>
        </p:spPr>
        <p:txBody>
          <a:bodyPr/>
          <a:lstStyle/>
          <a:p>
            <a:r>
              <a:rPr lang="en-GB" sz="1500" dirty="0"/>
              <a:t>Date: </a:t>
            </a:r>
            <a:r>
              <a:rPr lang="en-US" altLang="zh-CN" sz="1500" dirty="0"/>
              <a:t>Dec</a:t>
            </a:r>
            <a:r>
              <a:rPr lang="en-GB" sz="1500" dirty="0"/>
              <a:t>-2020</a:t>
            </a:r>
            <a:endParaRPr lang="en-GB" altLang="zh-TW" sz="1500" dirty="0"/>
          </a:p>
        </p:txBody>
      </p:sp>
      <p:sp>
        <p:nvSpPr>
          <p:cNvPr id="12" name="Title 20"/>
          <p:cNvSpPr txBox="1">
            <a:spLocks/>
          </p:cNvSpPr>
          <p:nvPr/>
        </p:nvSpPr>
        <p:spPr bwMode="gray">
          <a:xfrm>
            <a:off x="534700" y="410023"/>
            <a:ext cx="11401425" cy="37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175479" rtl="0" eaLnBrk="0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600" b="0" baseline="0" dirty="0" smtClean="0">
                <a:solidFill>
                  <a:srgbClr val="FFFFFF"/>
                </a:solidFill>
                <a:latin typeface="Univers Next for HSBC Medium" panose="020B0603030202020203" pitchFamily="34" charset="0"/>
                <a:ea typeface="SimHei"/>
                <a:cs typeface="+mj-cs"/>
              </a:defRPr>
            </a:lvl1pPr>
            <a:lvl2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75479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19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6122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22447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83670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44893" algn="l" defTabSz="1119428" rtl="0" eaLnBrk="1" fontAlgn="base" hangingPunct="1">
              <a:spcBef>
                <a:spcPct val="0"/>
              </a:spcBef>
              <a:spcAft>
                <a:spcPct val="0"/>
              </a:spcAft>
              <a:defRPr sz="242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2438" kern="0" dirty="0"/>
              <a:t>Multi-Tiers Supply Chain Finance – </a:t>
            </a:r>
            <a:r>
              <a:rPr lang="en-US" altLang="zh-CN" sz="2438" kern="0" dirty="0"/>
              <a:t>Roadmap</a:t>
            </a:r>
            <a:endParaRPr lang="en-GB" sz="2438" kern="0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97525" y="6080977"/>
            <a:ext cx="0" cy="35569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5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283596" y="292730"/>
            <a:ext cx="652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Functional </a:t>
            </a:r>
            <a:r>
              <a:rPr lang="en-US" altLang="zh-CN" sz="2000" b="1" dirty="0"/>
              <a:t>Roadmap Overview</a:t>
            </a:r>
            <a:endParaRPr lang="en-US" sz="2000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326C64A-3426-42F9-A4A8-F2ACE829857C}"/>
              </a:ext>
            </a:extLst>
          </p:cNvPr>
          <p:cNvSpPr/>
          <p:nvPr/>
        </p:nvSpPr>
        <p:spPr>
          <a:xfrm>
            <a:off x="0" y="239151"/>
            <a:ext cx="95250" cy="5181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B36C42D-0185-4F47-821B-36314E81E168}"/>
              </a:ext>
            </a:extLst>
          </p:cNvPr>
          <p:cNvSpPr/>
          <p:nvPr/>
        </p:nvSpPr>
        <p:spPr>
          <a:xfrm>
            <a:off x="95250" y="5466090"/>
            <a:ext cx="11918232" cy="975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50BB635-323F-48D6-87C7-D3FE74120039}"/>
              </a:ext>
            </a:extLst>
          </p:cNvPr>
          <p:cNvSpPr/>
          <p:nvPr/>
        </p:nvSpPr>
        <p:spPr>
          <a:xfrm>
            <a:off x="92296" y="3920547"/>
            <a:ext cx="11918232" cy="1493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B36C42D-0185-4F47-821B-36314E81E168}"/>
              </a:ext>
            </a:extLst>
          </p:cNvPr>
          <p:cNvSpPr/>
          <p:nvPr/>
        </p:nvSpPr>
        <p:spPr>
          <a:xfrm>
            <a:off x="95250" y="3212041"/>
            <a:ext cx="11918232" cy="651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E669303-00C0-4F51-B185-806D8DBEB6B6}"/>
              </a:ext>
            </a:extLst>
          </p:cNvPr>
          <p:cNvSpPr/>
          <p:nvPr/>
        </p:nvSpPr>
        <p:spPr>
          <a:xfrm>
            <a:off x="95250" y="2483847"/>
            <a:ext cx="11918232" cy="651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602C42-91B9-4EB8-8CDC-BC2782ABE348}"/>
              </a:ext>
            </a:extLst>
          </p:cNvPr>
          <p:cNvSpPr/>
          <p:nvPr/>
        </p:nvSpPr>
        <p:spPr>
          <a:xfrm>
            <a:off x="101009" y="1555693"/>
            <a:ext cx="11918232" cy="889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F0C724D-AB69-49F5-9D3D-6BC0636D90DB}"/>
              </a:ext>
            </a:extLst>
          </p:cNvPr>
          <p:cNvSpPr/>
          <p:nvPr/>
        </p:nvSpPr>
        <p:spPr>
          <a:xfrm>
            <a:off x="2409189" y="862851"/>
            <a:ext cx="5835649" cy="439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MVP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F4F3DF4-9DF5-459E-9773-353571B9D137}"/>
              </a:ext>
            </a:extLst>
          </p:cNvPr>
          <p:cNvSpPr/>
          <p:nvPr/>
        </p:nvSpPr>
        <p:spPr>
          <a:xfrm>
            <a:off x="8695766" y="859871"/>
            <a:ext cx="3063196" cy="4453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Incremental 1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09555C7-391B-48BE-A31A-3B7EB3A6FD19}"/>
              </a:ext>
            </a:extLst>
          </p:cNvPr>
          <p:cNvCxnSpPr>
            <a:cxnSpLocks/>
          </p:cNvCxnSpPr>
          <p:nvPr/>
        </p:nvCxnSpPr>
        <p:spPr>
          <a:xfrm>
            <a:off x="8470302" y="657989"/>
            <a:ext cx="0" cy="577472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07EC4B3-0373-4959-AFFB-2A90D6E17AF3}"/>
              </a:ext>
            </a:extLst>
          </p:cNvPr>
          <p:cNvSpPr/>
          <p:nvPr/>
        </p:nvSpPr>
        <p:spPr>
          <a:xfrm>
            <a:off x="179468" y="1639294"/>
            <a:ext cx="1993749" cy="74026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Party Management</a:t>
            </a:r>
            <a:endParaRPr lang="en-AU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D33D555-D662-4539-8A57-C067FBF5F428}"/>
              </a:ext>
            </a:extLst>
          </p:cNvPr>
          <p:cNvSpPr/>
          <p:nvPr/>
        </p:nvSpPr>
        <p:spPr>
          <a:xfrm>
            <a:off x="181472" y="3998553"/>
            <a:ext cx="1987589" cy="1307657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 Issuance</a:t>
            </a:r>
          </a:p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&amp; Finance </a:t>
            </a:r>
          </a:p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&amp; Payment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2BB49E6-8755-4C75-8C15-6E5DCBADC624}"/>
              </a:ext>
            </a:extLst>
          </p:cNvPr>
          <p:cNvSpPr/>
          <p:nvPr/>
        </p:nvSpPr>
        <p:spPr>
          <a:xfrm>
            <a:off x="169963" y="5678002"/>
            <a:ext cx="1987583" cy="652428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Foundation Process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37906577-CB61-4530-A897-4AD54384FFFA}"/>
              </a:ext>
            </a:extLst>
          </p:cNvPr>
          <p:cNvSpPr/>
          <p:nvPr/>
        </p:nvSpPr>
        <p:spPr>
          <a:xfrm>
            <a:off x="179469" y="2566701"/>
            <a:ext cx="1987590" cy="53212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Product On-boarding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E376534-24E2-46E1-9CBE-A5C6218D6D56}"/>
              </a:ext>
            </a:extLst>
          </p:cNvPr>
          <p:cNvSpPr/>
          <p:nvPr/>
        </p:nvSpPr>
        <p:spPr>
          <a:xfrm>
            <a:off x="169984" y="3313354"/>
            <a:ext cx="1987590" cy="47423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latin typeface="Calibri" panose="020F0502020204030204" pitchFamily="34" charset="0"/>
                <a:cs typeface="Calibri" panose="020F0502020204030204" pitchFamily="34" charset="0"/>
              </a:rPr>
              <a:t>E-contract Signing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17FB7460-6B47-49D8-AD9B-1E99E1B9AD00}"/>
              </a:ext>
            </a:extLst>
          </p:cNvPr>
          <p:cNvSpPr/>
          <p:nvPr/>
        </p:nvSpPr>
        <p:spPr>
          <a:xfrm>
            <a:off x="2420698" y="1700954"/>
            <a:ext cx="1820977" cy="3105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Creation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8ADFD46-AACF-44F0-B38F-89235D81AE71}"/>
              </a:ext>
            </a:extLst>
          </p:cNvPr>
          <p:cNvSpPr/>
          <p:nvPr/>
        </p:nvSpPr>
        <p:spPr>
          <a:xfrm>
            <a:off x="2435342" y="2063496"/>
            <a:ext cx="1806333" cy="30895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 </a:t>
            </a:r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23B23A4-D5B4-4321-9F55-D8ACF67BD7B7}"/>
              </a:ext>
            </a:extLst>
          </p:cNvPr>
          <p:cNvSpPr/>
          <p:nvPr/>
        </p:nvSpPr>
        <p:spPr>
          <a:xfrm>
            <a:off x="4282573" y="1710892"/>
            <a:ext cx="1646959" cy="32431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Invitation 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C694F93-CB19-421C-A076-F8BD5B9B534E}"/>
              </a:ext>
            </a:extLst>
          </p:cNvPr>
          <p:cNvSpPr/>
          <p:nvPr/>
        </p:nvSpPr>
        <p:spPr>
          <a:xfrm>
            <a:off x="2421298" y="2543841"/>
            <a:ext cx="1621191" cy="5321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 </a:t>
            </a:r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Asset-Fund Relationship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C57344C-5C10-4DA3-ACE7-1FD600EC07A4}"/>
              </a:ext>
            </a:extLst>
          </p:cNvPr>
          <p:cNvSpPr/>
          <p:nvPr/>
        </p:nvSpPr>
        <p:spPr>
          <a:xfrm>
            <a:off x="2433090" y="3323206"/>
            <a:ext cx="2269908" cy="4451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E-Contract Signing Subscription</a:t>
            </a:r>
            <a:endParaRPr lang="en-AU" sz="12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E67F5DF-3C52-4B0D-BA93-48671BD2C9D0}"/>
              </a:ext>
            </a:extLst>
          </p:cNvPr>
          <p:cNvSpPr/>
          <p:nvPr/>
        </p:nvSpPr>
        <p:spPr>
          <a:xfrm>
            <a:off x="6807201" y="3308309"/>
            <a:ext cx="1429078" cy="4600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 Contract</a:t>
            </a:r>
            <a:endParaRPr lang="en-AU" sz="12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5E056A12-9847-474A-AF02-8D2F25E25927}"/>
              </a:ext>
            </a:extLst>
          </p:cNvPr>
          <p:cNvSpPr/>
          <p:nvPr/>
        </p:nvSpPr>
        <p:spPr>
          <a:xfrm>
            <a:off x="2426315" y="4002080"/>
            <a:ext cx="1815360" cy="3939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 the issuance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99D1DB1-99A7-48C3-8D84-5DB301CCA72B}"/>
              </a:ext>
            </a:extLst>
          </p:cNvPr>
          <p:cNvSpPr/>
          <p:nvPr/>
        </p:nvSpPr>
        <p:spPr>
          <a:xfrm>
            <a:off x="2444847" y="4424490"/>
            <a:ext cx="1796828" cy="4330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 Token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BB60DC2-26B3-413C-A403-C9E1D1B83098}"/>
              </a:ext>
            </a:extLst>
          </p:cNvPr>
          <p:cNvSpPr/>
          <p:nvPr/>
        </p:nvSpPr>
        <p:spPr>
          <a:xfrm>
            <a:off x="6332596" y="4424493"/>
            <a:ext cx="1911481" cy="40708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 Token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3031F70-102B-40A7-89D3-2D56A7DC7369}"/>
              </a:ext>
            </a:extLst>
          </p:cNvPr>
          <p:cNvSpPr/>
          <p:nvPr/>
        </p:nvSpPr>
        <p:spPr>
          <a:xfrm>
            <a:off x="5594726" y="2553781"/>
            <a:ext cx="1377895" cy="52375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Setup Finance Parameters 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9C479AF-DD36-4DD8-B4A1-FD24B3547B62}"/>
              </a:ext>
            </a:extLst>
          </p:cNvPr>
          <p:cNvSpPr/>
          <p:nvPr/>
        </p:nvSpPr>
        <p:spPr>
          <a:xfrm>
            <a:off x="4184150" y="2544496"/>
            <a:ext cx="1268915" cy="53146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 a facility line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7441CD2F-D14B-47BD-AF85-2A86DF9B4AF7}"/>
              </a:ext>
            </a:extLst>
          </p:cNvPr>
          <p:cNvSpPr/>
          <p:nvPr/>
        </p:nvSpPr>
        <p:spPr>
          <a:xfrm>
            <a:off x="8695765" y="2559751"/>
            <a:ext cx="3067953" cy="423541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Supplier Whitelist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DAC658E-74ED-4A37-8320-89F88F920DFE}"/>
              </a:ext>
            </a:extLst>
          </p:cNvPr>
          <p:cNvSpPr/>
          <p:nvPr/>
        </p:nvSpPr>
        <p:spPr>
          <a:xfrm>
            <a:off x="4282573" y="2064318"/>
            <a:ext cx="1646959" cy="30813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Configuration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C3D06E53-D60E-4CB4-8DC5-C6A3C9977909}"/>
              </a:ext>
            </a:extLst>
          </p:cNvPr>
          <p:cNvSpPr/>
          <p:nvPr/>
        </p:nvSpPr>
        <p:spPr>
          <a:xfrm>
            <a:off x="5970429" y="1698268"/>
            <a:ext cx="1121621" cy="657133"/>
          </a:xfrm>
          <a:prstGeom prst="round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Management 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00B2585-A5EA-4F0E-BE0B-F6C579B95D7C}"/>
              </a:ext>
            </a:extLst>
          </p:cNvPr>
          <p:cNvSpPr/>
          <p:nvPr/>
        </p:nvSpPr>
        <p:spPr>
          <a:xfrm>
            <a:off x="4844355" y="3308309"/>
            <a:ext cx="1862931" cy="4600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Signing Authorization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D379FFB3-3B64-419F-8FEF-C40E3496825C}"/>
              </a:ext>
            </a:extLst>
          </p:cNvPr>
          <p:cNvSpPr/>
          <p:nvPr/>
        </p:nvSpPr>
        <p:spPr>
          <a:xfrm>
            <a:off x="8713952" y="3296738"/>
            <a:ext cx="3042663" cy="471588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 </a:t>
            </a:r>
            <a:r>
              <a:rPr lang="en-AU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 T</a:t>
            </a:r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emplate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D01A2BD7-0CCA-4EA7-B556-11A576BAEAE9}"/>
              </a:ext>
            </a:extLst>
          </p:cNvPr>
          <p:cNvSpPr/>
          <p:nvPr/>
        </p:nvSpPr>
        <p:spPr>
          <a:xfrm>
            <a:off x="4282574" y="4005180"/>
            <a:ext cx="1995245" cy="3904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 Issuance </a:t>
            </a:r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CEF12F3-4277-4619-A055-8B32F9B7E97E}"/>
              </a:ext>
            </a:extLst>
          </p:cNvPr>
          <p:cNvSpPr/>
          <p:nvPr/>
        </p:nvSpPr>
        <p:spPr>
          <a:xfrm>
            <a:off x="6331101" y="3998778"/>
            <a:ext cx="1934541" cy="3973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 Issuance Acceptance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B8CA726-79FF-450D-B466-C2BB4B239784}"/>
              </a:ext>
            </a:extLst>
          </p:cNvPr>
          <p:cNvSpPr/>
          <p:nvPr/>
        </p:nvSpPr>
        <p:spPr>
          <a:xfrm>
            <a:off x="4273550" y="4424490"/>
            <a:ext cx="1995245" cy="4221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Receive Token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09D441AA-75F0-464A-AE57-097CF7682B80}"/>
              </a:ext>
            </a:extLst>
          </p:cNvPr>
          <p:cNvSpPr/>
          <p:nvPr/>
        </p:nvSpPr>
        <p:spPr>
          <a:xfrm>
            <a:off x="2406800" y="4916297"/>
            <a:ext cx="1911200" cy="468649"/>
          </a:xfrm>
          <a:prstGeom prst="round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 Finance Application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B4D72CB-9320-4690-AF57-BF2AA8CA28D5}"/>
              </a:ext>
            </a:extLst>
          </p:cNvPr>
          <p:cNvSpPr/>
          <p:nvPr/>
        </p:nvSpPr>
        <p:spPr>
          <a:xfrm>
            <a:off x="10285781" y="4423818"/>
            <a:ext cx="1498522" cy="423541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Prioritized Funder acceptance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744ABD6-4A2E-4D8C-940E-CD5CD38F8E90}"/>
              </a:ext>
            </a:extLst>
          </p:cNvPr>
          <p:cNvSpPr/>
          <p:nvPr/>
        </p:nvSpPr>
        <p:spPr>
          <a:xfrm>
            <a:off x="8731450" y="4421217"/>
            <a:ext cx="1498523" cy="432757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to non-Prioritized Funder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11518F83-ACD7-49E6-AFDA-14B757EACDAB}"/>
              </a:ext>
            </a:extLst>
          </p:cNvPr>
          <p:cNvSpPr/>
          <p:nvPr/>
        </p:nvSpPr>
        <p:spPr>
          <a:xfrm>
            <a:off x="4351518" y="4918741"/>
            <a:ext cx="2291293" cy="468650"/>
          </a:xfrm>
          <a:prstGeom prst="round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 Redemption on Due Date 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EDEA2C7E-7B55-4FE1-BE0E-9D723756EB59}"/>
              </a:ext>
            </a:extLst>
          </p:cNvPr>
          <p:cNvSpPr/>
          <p:nvPr/>
        </p:nvSpPr>
        <p:spPr>
          <a:xfrm>
            <a:off x="2453031" y="5536264"/>
            <a:ext cx="1283835" cy="52743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Invite Enterprise</a:t>
            </a:r>
            <a:endParaRPr lang="en-AU" sz="12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5068CD82-356C-477C-B045-39D9776E2D24}"/>
              </a:ext>
            </a:extLst>
          </p:cNvPr>
          <p:cNvSpPr/>
          <p:nvPr/>
        </p:nvSpPr>
        <p:spPr>
          <a:xfrm>
            <a:off x="5266297" y="5553608"/>
            <a:ext cx="1706324" cy="5100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 Enterprise</a:t>
            </a:r>
            <a:r>
              <a:rPr lang="en-AU" altLang="zh-CN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A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elationship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B5ADF957-C2F2-4535-8420-DD8BA6F25FF6}"/>
              </a:ext>
            </a:extLst>
          </p:cNvPr>
          <p:cNvSpPr/>
          <p:nvPr/>
        </p:nvSpPr>
        <p:spPr>
          <a:xfrm>
            <a:off x="2415866" y="6144862"/>
            <a:ext cx="9519597" cy="185568"/>
          </a:xfrm>
          <a:prstGeom prst="roundRect">
            <a:avLst/>
          </a:prstGeom>
          <a:gradFill flip="none" rotWithShape="1">
            <a:gsLst>
              <a:gs pos="60000">
                <a:srgbClr val="7F7F7F"/>
              </a:gs>
              <a:gs pos="50000">
                <a:srgbClr val="404040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Financial Report 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9897AD3-4F32-499A-9519-3301D2C3C5FD}"/>
              </a:ext>
            </a:extLst>
          </p:cNvPr>
          <p:cNvSpPr/>
          <p:nvPr/>
        </p:nvSpPr>
        <p:spPr>
          <a:xfrm>
            <a:off x="3768616" y="5551000"/>
            <a:ext cx="1450632" cy="5126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System Menu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05A3C9AD-8DA2-48D4-933B-67E1B6609877}"/>
              </a:ext>
            </a:extLst>
          </p:cNvPr>
          <p:cNvSpPr/>
          <p:nvPr/>
        </p:nvSpPr>
        <p:spPr>
          <a:xfrm>
            <a:off x="8713952" y="5551000"/>
            <a:ext cx="1379392" cy="491565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Configure Prioritized</a:t>
            </a:r>
            <a:r>
              <a:rPr lang="en-AU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Funder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F75A2DC-16EC-42EF-BEEE-0D7880291DBB}"/>
              </a:ext>
            </a:extLst>
          </p:cNvPr>
          <p:cNvCxnSpPr>
            <a:cxnSpLocks/>
          </p:cNvCxnSpPr>
          <p:nvPr/>
        </p:nvCxnSpPr>
        <p:spPr>
          <a:xfrm>
            <a:off x="362081" y="1413463"/>
            <a:ext cx="11681402" cy="4024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A1D279B-019D-4C52-AA8A-7033416A7E74}"/>
              </a:ext>
            </a:extLst>
          </p:cNvPr>
          <p:cNvSpPr/>
          <p:nvPr/>
        </p:nvSpPr>
        <p:spPr>
          <a:xfrm>
            <a:off x="10159625" y="5551000"/>
            <a:ext cx="1604320" cy="49199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language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DB9CA11-37EB-404D-981A-7B3209DCA110}"/>
              </a:ext>
            </a:extLst>
          </p:cNvPr>
          <p:cNvSpPr/>
          <p:nvPr/>
        </p:nvSpPr>
        <p:spPr>
          <a:xfrm>
            <a:off x="8723456" y="4002577"/>
            <a:ext cx="1498523" cy="38977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foreign exchange service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DDDBDB32-EE48-4D10-9714-1E6E51635138}"/>
              </a:ext>
            </a:extLst>
          </p:cNvPr>
          <p:cNvSpPr/>
          <p:nvPr/>
        </p:nvSpPr>
        <p:spPr>
          <a:xfrm>
            <a:off x="7038903" y="5553323"/>
            <a:ext cx="1197582" cy="4892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</a:t>
            </a:r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207A553-970C-4A76-ACC6-C40D46798C14}"/>
              </a:ext>
            </a:extLst>
          </p:cNvPr>
          <p:cNvSpPr/>
          <p:nvPr/>
        </p:nvSpPr>
        <p:spPr>
          <a:xfrm>
            <a:off x="7092050" y="2543841"/>
            <a:ext cx="1162313" cy="5321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Supplier KYC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E34365D-FA11-4403-9F75-17FDCA977562}"/>
              </a:ext>
            </a:extLst>
          </p:cNvPr>
          <p:cNvSpPr/>
          <p:nvPr/>
        </p:nvSpPr>
        <p:spPr>
          <a:xfrm>
            <a:off x="10325570" y="4914037"/>
            <a:ext cx="1458733" cy="39319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Payment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96278A-DEA8-46AC-BA6D-99FC7A1A10A7}"/>
              </a:ext>
            </a:extLst>
          </p:cNvPr>
          <p:cNvGrpSpPr/>
          <p:nvPr/>
        </p:nvGrpSpPr>
        <p:grpSpPr>
          <a:xfrm>
            <a:off x="3422928" y="6630265"/>
            <a:ext cx="5944387" cy="265287"/>
            <a:chOff x="2408246" y="6523747"/>
            <a:chExt cx="5944387" cy="265287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A0A9E7B9-6736-43C0-A5CE-9A93551195F8}"/>
                </a:ext>
              </a:extLst>
            </p:cNvPr>
            <p:cNvSpPr/>
            <p:nvPr/>
          </p:nvSpPr>
          <p:spPr>
            <a:xfrm>
              <a:off x="2408246" y="6582552"/>
              <a:ext cx="144000" cy="144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8FBE330E-158E-4BC7-A9EF-8E39D1B19BD7}"/>
                </a:ext>
              </a:extLst>
            </p:cNvPr>
            <p:cNvSpPr/>
            <p:nvPr/>
          </p:nvSpPr>
          <p:spPr>
            <a:xfrm>
              <a:off x="4633547" y="6582552"/>
              <a:ext cx="144000" cy="144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1DB540C-F8AF-43D0-B5E4-151B7010BF40}"/>
                </a:ext>
              </a:extLst>
            </p:cNvPr>
            <p:cNvSpPr/>
            <p:nvPr/>
          </p:nvSpPr>
          <p:spPr>
            <a:xfrm>
              <a:off x="6771687" y="6582552"/>
              <a:ext cx="144000" cy="1440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E1FF16-097E-441F-84D8-C36C416F8F40}"/>
                </a:ext>
              </a:extLst>
            </p:cNvPr>
            <p:cNvSpPr txBox="1"/>
            <p:nvPr/>
          </p:nvSpPr>
          <p:spPr>
            <a:xfrm>
              <a:off x="6937447" y="6527424"/>
              <a:ext cx="141518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altLang="zh-CN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Comment from B</a:t>
              </a:r>
              <a:r>
                <a:rPr lang="en-US" altLang="zh-CN" sz="11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iz</a:t>
              </a:r>
              <a:endParaRPr lang="en-AU" altLang="zh-CN" sz="11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A31D665-75FE-43D4-B4EC-60B13DBC603A}"/>
                </a:ext>
              </a:extLst>
            </p:cNvPr>
            <p:cNvSpPr txBox="1"/>
            <p:nvPr/>
          </p:nvSpPr>
          <p:spPr>
            <a:xfrm>
              <a:off x="4746798" y="6523747"/>
              <a:ext cx="200312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Base on function architecture </a:t>
              </a:r>
              <a:endParaRPr lang="en-AU" altLang="zh-CN" sz="11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8B632CA-912F-4A24-9298-50766A23B98D}"/>
                </a:ext>
              </a:extLst>
            </p:cNvPr>
            <p:cNvSpPr txBox="1"/>
            <p:nvPr/>
          </p:nvSpPr>
          <p:spPr>
            <a:xfrm>
              <a:off x="2543833" y="6523747"/>
              <a:ext cx="200312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i="1" dirty="0">
                  <a:latin typeface="Calibri" panose="020F0502020204030204" pitchFamily="34" charset="0"/>
                  <a:cs typeface="Calibri" panose="020F0502020204030204" pitchFamily="34" charset="0"/>
                </a:rPr>
                <a:t>Base on function architecture </a:t>
              </a:r>
              <a:endParaRPr lang="en-AU" altLang="zh-CN" sz="11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4" name="Footer Placeholder 7">
            <a:extLst>
              <a:ext uri="{FF2B5EF4-FFF2-40B4-BE49-F238E27FC236}">
                <a16:creationId xmlns:a16="http://schemas.microsoft.com/office/drawing/2014/main" id="{847B8831-3D14-44C1-8D35-9008AE40ACD6}"/>
              </a:ext>
            </a:extLst>
          </p:cNvPr>
          <p:cNvSpPr txBox="1">
            <a:spLocks/>
          </p:cNvSpPr>
          <p:nvPr/>
        </p:nvSpPr>
        <p:spPr>
          <a:xfrm>
            <a:off x="11140820" y="6633067"/>
            <a:ext cx="902663" cy="186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C38DE21-AC93-43CA-A00B-1003FDD5FE1E}"/>
              </a:ext>
            </a:extLst>
          </p:cNvPr>
          <p:cNvSpPr/>
          <p:nvPr/>
        </p:nvSpPr>
        <p:spPr>
          <a:xfrm>
            <a:off x="6679379" y="4914037"/>
            <a:ext cx="1565459" cy="4731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TT/HUB/HIE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81B28435-715E-4E76-9F72-5227731050AA}"/>
              </a:ext>
            </a:extLst>
          </p:cNvPr>
          <p:cNvSpPr/>
          <p:nvPr/>
        </p:nvSpPr>
        <p:spPr>
          <a:xfrm>
            <a:off x="7132947" y="1700953"/>
            <a:ext cx="1111891" cy="6507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Channel Integration </a:t>
            </a:r>
            <a:r>
              <a: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HSBCnet</a:t>
            </a:r>
            <a:r>
              <a: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矩形: 圆角 57">
            <a:extLst>
              <a:ext uri="{FF2B5EF4-FFF2-40B4-BE49-F238E27FC236}">
                <a16:creationId xmlns:a16="http://schemas.microsoft.com/office/drawing/2014/main" id="{2E34365D-FA11-4403-9F75-17FDCA977562}"/>
              </a:ext>
            </a:extLst>
          </p:cNvPr>
          <p:cNvSpPr/>
          <p:nvPr/>
        </p:nvSpPr>
        <p:spPr>
          <a:xfrm>
            <a:off x="10297794" y="3983806"/>
            <a:ext cx="1486509" cy="39319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 functionality</a:t>
            </a:r>
            <a:endParaRPr lang="en-AU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: 圆角 57">
            <a:extLst>
              <a:ext uri="{FF2B5EF4-FFF2-40B4-BE49-F238E27FC236}">
                <a16:creationId xmlns:a16="http://schemas.microsoft.com/office/drawing/2014/main" id="{2E34365D-FA11-4403-9F75-17FDCA977562}"/>
              </a:ext>
            </a:extLst>
          </p:cNvPr>
          <p:cNvSpPr/>
          <p:nvPr/>
        </p:nvSpPr>
        <p:spPr>
          <a:xfrm>
            <a:off x="8745813" y="4922283"/>
            <a:ext cx="1476166" cy="39319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Cross-border business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83E783-D2CD-4021-833B-A7389B6D5CE7}"/>
              </a:ext>
            </a:extLst>
          </p:cNvPr>
          <p:cNvSpPr txBox="1"/>
          <p:nvPr/>
        </p:nvSpPr>
        <p:spPr>
          <a:xfrm>
            <a:off x="7410647" y="669180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i="1" dirty="0"/>
              <a:t>* </a:t>
            </a:r>
            <a:r>
              <a:rPr lang="en-US" altLang="zh-CN" sz="1000" b="1" i="1" dirty="0"/>
              <a:t>For China</a:t>
            </a:r>
            <a:endParaRPr lang="zh-CN" altLang="en-US" sz="1000" b="1" i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CD6323-8797-4BB5-A4DC-7FC381E0D05F}"/>
              </a:ext>
            </a:extLst>
          </p:cNvPr>
          <p:cNvSpPr txBox="1"/>
          <p:nvPr/>
        </p:nvSpPr>
        <p:spPr>
          <a:xfrm>
            <a:off x="10943573" y="66193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i="1" dirty="0"/>
              <a:t>* </a:t>
            </a:r>
            <a:r>
              <a:rPr lang="en-US" altLang="zh-CN" sz="1000" b="1" i="1" dirty="0"/>
              <a:t>For  Global</a:t>
            </a:r>
            <a:endParaRPr lang="zh-CN" alt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825679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TvLUTOQFeTMY1ydBIgd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158</Words>
  <Application>Microsoft Office PowerPoint</Application>
  <PresentationFormat>宽屏</PresentationFormat>
  <Paragraphs>58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Univers Next for HSBC Light</vt:lpstr>
      <vt:lpstr>Univers Next for HSBC Medium</vt:lpstr>
      <vt:lpstr>等线</vt:lpstr>
      <vt:lpstr>等线 Light</vt:lpstr>
      <vt:lpstr>Arial</vt:lpstr>
      <vt:lpstr>Calibri</vt:lpstr>
      <vt:lpstr>Office 主题​​</vt:lpstr>
      <vt:lpstr>think-cell Slide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</dc:creator>
  <cp:keywords>INTERNAL</cp:keywords>
  <dc:description>INTERNAL</dc:description>
  <cp:lastModifiedBy>weiwei zeng</cp:lastModifiedBy>
  <cp:revision>275</cp:revision>
  <dcterms:created xsi:type="dcterms:W3CDTF">2020-11-19T09:21:56Z</dcterms:created>
  <dcterms:modified xsi:type="dcterms:W3CDTF">2020-12-23T03:27:48Z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CLAINTERN</vt:lpwstr>
  </property>
</Properties>
</file>