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04" r:id="rId3"/>
    <p:sldId id="263" r:id="rId4"/>
    <p:sldId id="314" r:id="rId5"/>
    <p:sldId id="258" r:id="rId6"/>
    <p:sldId id="265" r:id="rId7"/>
    <p:sldId id="315" r:id="rId8"/>
    <p:sldId id="316" r:id="rId9"/>
    <p:sldId id="313" r:id="rId10"/>
    <p:sldId id="269" r:id="rId11"/>
    <p:sldId id="338" r:id="rId12"/>
    <p:sldId id="339" r:id="rId13"/>
    <p:sldId id="340" r:id="rId14"/>
    <p:sldId id="341" r:id="rId15"/>
    <p:sldId id="342" r:id="rId16"/>
    <p:sldId id="350" r:id="rId17"/>
    <p:sldId id="343" r:id="rId18"/>
    <p:sldId id="344" r:id="rId19"/>
    <p:sldId id="345" r:id="rId20"/>
    <p:sldId id="346" r:id="rId21"/>
    <p:sldId id="347" r:id="rId22"/>
    <p:sldId id="348" r:id="rId23"/>
    <p:sldId id="349" r:id="rId24"/>
    <p:sldId id="272" r:id="rId25"/>
    <p:sldId id="351" r:id="rId26"/>
    <p:sldId id="352" r:id="rId27"/>
    <p:sldId id="270" r:id="rId28"/>
    <p:sldId id="271" r:id="rId29"/>
    <p:sldId id="317" r:id="rId30"/>
    <p:sldId id="318" r:id="rId31"/>
    <p:sldId id="319" r:id="rId32"/>
    <p:sldId id="320" r:id="rId33"/>
    <p:sldId id="353" r:id="rId34"/>
    <p:sldId id="321" r:id="rId35"/>
    <p:sldId id="324" r:id="rId36"/>
    <p:sldId id="325" r:id="rId37"/>
    <p:sldId id="326" r:id="rId38"/>
    <p:sldId id="328" r:id="rId39"/>
    <p:sldId id="327" r:id="rId40"/>
    <p:sldId id="329" r:id="rId41"/>
    <p:sldId id="330" r:id="rId42"/>
    <p:sldId id="322" r:id="rId43"/>
    <p:sldId id="331" r:id="rId44"/>
    <p:sldId id="332" r:id="rId45"/>
    <p:sldId id="333" r:id="rId46"/>
    <p:sldId id="334" r:id="rId47"/>
    <p:sldId id="33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27"/>
  </p:normalViewPr>
  <p:slideViewPr>
    <p:cSldViewPr snapToGrid="0" snapToObjects="1">
      <p:cViewPr varScale="1">
        <p:scale>
          <a:sx n="128" d="100"/>
          <a:sy n="128" d="100"/>
        </p:scale>
        <p:origin x="17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E968B-C467-A949-A62E-78412354D811}"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3DD29-DAAE-5D46-B6D9-D784BAE0391E}" type="slidenum">
              <a:rPr lang="en-US" smtClean="0"/>
              <a:t>‹#›</a:t>
            </a:fld>
            <a:endParaRPr lang="en-US"/>
          </a:p>
        </p:txBody>
      </p:sp>
    </p:spTree>
    <p:extLst>
      <p:ext uri="{BB962C8B-B14F-4D97-AF65-F5344CB8AC3E}">
        <p14:creationId xmlns:p14="http://schemas.microsoft.com/office/powerpoint/2010/main" val="150438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B275B027-8F3D-4E69-A2D9-8C80A2438506}" type="slidenum">
              <a:rPr lang="en-US" smtClean="0"/>
              <a:t>2</a:t>
            </a:fld>
            <a:endParaRPr lang="en-US"/>
          </a:p>
        </p:txBody>
      </p:sp>
    </p:spTree>
    <p:extLst>
      <p:ext uri="{BB962C8B-B14F-4D97-AF65-F5344CB8AC3E}">
        <p14:creationId xmlns:p14="http://schemas.microsoft.com/office/powerpoint/2010/main" val="279765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15</a:t>
            </a:fld>
            <a:endParaRPr lang="en-US"/>
          </a:p>
        </p:txBody>
      </p:sp>
    </p:spTree>
    <p:extLst>
      <p:ext uri="{BB962C8B-B14F-4D97-AF65-F5344CB8AC3E}">
        <p14:creationId xmlns:p14="http://schemas.microsoft.com/office/powerpoint/2010/main" val="95028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16</a:t>
            </a:fld>
            <a:endParaRPr lang="en-US"/>
          </a:p>
        </p:txBody>
      </p:sp>
    </p:spTree>
    <p:extLst>
      <p:ext uri="{BB962C8B-B14F-4D97-AF65-F5344CB8AC3E}">
        <p14:creationId xmlns:p14="http://schemas.microsoft.com/office/powerpoint/2010/main" val="66865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17</a:t>
            </a:fld>
            <a:endParaRPr lang="en-US"/>
          </a:p>
        </p:txBody>
      </p:sp>
    </p:spTree>
    <p:extLst>
      <p:ext uri="{BB962C8B-B14F-4D97-AF65-F5344CB8AC3E}">
        <p14:creationId xmlns:p14="http://schemas.microsoft.com/office/powerpoint/2010/main" val="120201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18</a:t>
            </a:fld>
            <a:endParaRPr lang="en-US"/>
          </a:p>
        </p:txBody>
      </p:sp>
    </p:spTree>
    <p:extLst>
      <p:ext uri="{BB962C8B-B14F-4D97-AF65-F5344CB8AC3E}">
        <p14:creationId xmlns:p14="http://schemas.microsoft.com/office/powerpoint/2010/main" val="3668752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19</a:t>
            </a:fld>
            <a:endParaRPr lang="en-US"/>
          </a:p>
        </p:txBody>
      </p:sp>
    </p:spTree>
    <p:extLst>
      <p:ext uri="{BB962C8B-B14F-4D97-AF65-F5344CB8AC3E}">
        <p14:creationId xmlns:p14="http://schemas.microsoft.com/office/powerpoint/2010/main" val="411837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20</a:t>
            </a:fld>
            <a:endParaRPr lang="en-US"/>
          </a:p>
        </p:txBody>
      </p:sp>
    </p:spTree>
    <p:extLst>
      <p:ext uri="{BB962C8B-B14F-4D97-AF65-F5344CB8AC3E}">
        <p14:creationId xmlns:p14="http://schemas.microsoft.com/office/powerpoint/2010/main" val="1914027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21</a:t>
            </a:fld>
            <a:endParaRPr lang="en-US"/>
          </a:p>
        </p:txBody>
      </p:sp>
    </p:spTree>
    <p:extLst>
      <p:ext uri="{BB962C8B-B14F-4D97-AF65-F5344CB8AC3E}">
        <p14:creationId xmlns:p14="http://schemas.microsoft.com/office/powerpoint/2010/main" val="956467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22</a:t>
            </a:fld>
            <a:endParaRPr lang="en-US"/>
          </a:p>
        </p:txBody>
      </p:sp>
    </p:spTree>
    <p:extLst>
      <p:ext uri="{BB962C8B-B14F-4D97-AF65-F5344CB8AC3E}">
        <p14:creationId xmlns:p14="http://schemas.microsoft.com/office/powerpoint/2010/main" val="143101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23</a:t>
            </a:fld>
            <a:endParaRPr lang="en-US"/>
          </a:p>
        </p:txBody>
      </p:sp>
    </p:spTree>
    <p:extLst>
      <p:ext uri="{BB962C8B-B14F-4D97-AF65-F5344CB8AC3E}">
        <p14:creationId xmlns:p14="http://schemas.microsoft.com/office/powerpoint/2010/main" val="1285761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24</a:t>
            </a:fld>
            <a:endParaRPr lang="en-US"/>
          </a:p>
        </p:txBody>
      </p:sp>
    </p:spTree>
    <p:extLst>
      <p:ext uri="{BB962C8B-B14F-4D97-AF65-F5344CB8AC3E}">
        <p14:creationId xmlns:p14="http://schemas.microsoft.com/office/powerpoint/2010/main" val="41261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3</a:t>
            </a:fld>
            <a:endParaRPr lang="en-US"/>
          </a:p>
        </p:txBody>
      </p:sp>
    </p:spTree>
    <p:extLst>
      <p:ext uri="{BB962C8B-B14F-4D97-AF65-F5344CB8AC3E}">
        <p14:creationId xmlns:p14="http://schemas.microsoft.com/office/powerpoint/2010/main" val="3289253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25</a:t>
            </a:fld>
            <a:endParaRPr lang="en-US"/>
          </a:p>
        </p:txBody>
      </p:sp>
    </p:spTree>
    <p:extLst>
      <p:ext uri="{BB962C8B-B14F-4D97-AF65-F5344CB8AC3E}">
        <p14:creationId xmlns:p14="http://schemas.microsoft.com/office/powerpoint/2010/main" val="4240272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26</a:t>
            </a:fld>
            <a:endParaRPr lang="en-US"/>
          </a:p>
        </p:txBody>
      </p:sp>
    </p:spTree>
    <p:extLst>
      <p:ext uri="{BB962C8B-B14F-4D97-AF65-F5344CB8AC3E}">
        <p14:creationId xmlns:p14="http://schemas.microsoft.com/office/powerpoint/2010/main" val="34785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27</a:t>
            </a:fld>
            <a:endParaRPr lang="en-US"/>
          </a:p>
        </p:txBody>
      </p:sp>
    </p:spTree>
    <p:extLst>
      <p:ext uri="{BB962C8B-B14F-4D97-AF65-F5344CB8AC3E}">
        <p14:creationId xmlns:p14="http://schemas.microsoft.com/office/powerpoint/2010/main" val="162033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28</a:t>
            </a:fld>
            <a:endParaRPr lang="en-US"/>
          </a:p>
        </p:txBody>
      </p:sp>
    </p:spTree>
    <p:extLst>
      <p:ext uri="{BB962C8B-B14F-4D97-AF65-F5344CB8AC3E}">
        <p14:creationId xmlns:p14="http://schemas.microsoft.com/office/powerpoint/2010/main" val="72874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5</a:t>
            </a:fld>
            <a:endParaRPr lang="en-US"/>
          </a:p>
        </p:txBody>
      </p:sp>
    </p:spTree>
    <p:extLst>
      <p:ext uri="{BB962C8B-B14F-4D97-AF65-F5344CB8AC3E}">
        <p14:creationId xmlns:p14="http://schemas.microsoft.com/office/powerpoint/2010/main" val="378805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2C5DF-2EA9-E143-B42E-EC12F485848A}" type="slidenum">
              <a:rPr lang="en-US" smtClean="0"/>
              <a:t>6</a:t>
            </a:fld>
            <a:endParaRPr lang="en-US"/>
          </a:p>
        </p:txBody>
      </p:sp>
    </p:spTree>
    <p:extLst>
      <p:ext uri="{BB962C8B-B14F-4D97-AF65-F5344CB8AC3E}">
        <p14:creationId xmlns:p14="http://schemas.microsoft.com/office/powerpoint/2010/main" val="405552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10</a:t>
            </a:fld>
            <a:endParaRPr lang="en-US"/>
          </a:p>
        </p:txBody>
      </p:sp>
    </p:spTree>
    <p:extLst>
      <p:ext uri="{BB962C8B-B14F-4D97-AF65-F5344CB8AC3E}">
        <p14:creationId xmlns:p14="http://schemas.microsoft.com/office/powerpoint/2010/main" val="333038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11</a:t>
            </a:fld>
            <a:endParaRPr lang="en-US"/>
          </a:p>
        </p:txBody>
      </p:sp>
    </p:spTree>
    <p:extLst>
      <p:ext uri="{BB962C8B-B14F-4D97-AF65-F5344CB8AC3E}">
        <p14:creationId xmlns:p14="http://schemas.microsoft.com/office/powerpoint/2010/main" val="197499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12</a:t>
            </a:fld>
            <a:endParaRPr lang="en-US"/>
          </a:p>
        </p:txBody>
      </p:sp>
    </p:spTree>
    <p:extLst>
      <p:ext uri="{BB962C8B-B14F-4D97-AF65-F5344CB8AC3E}">
        <p14:creationId xmlns:p14="http://schemas.microsoft.com/office/powerpoint/2010/main" val="87242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13</a:t>
            </a:fld>
            <a:endParaRPr lang="en-US"/>
          </a:p>
        </p:txBody>
      </p:sp>
    </p:spTree>
    <p:extLst>
      <p:ext uri="{BB962C8B-B14F-4D97-AF65-F5344CB8AC3E}">
        <p14:creationId xmlns:p14="http://schemas.microsoft.com/office/powerpoint/2010/main" val="227660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14</a:t>
            </a:fld>
            <a:endParaRPr lang="en-US"/>
          </a:p>
        </p:txBody>
      </p:sp>
    </p:spTree>
    <p:extLst>
      <p:ext uri="{BB962C8B-B14F-4D97-AF65-F5344CB8AC3E}">
        <p14:creationId xmlns:p14="http://schemas.microsoft.com/office/powerpoint/2010/main" val="407237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45CF-63CD-846A-124A-DCC35AC52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2C91A9-D3C7-D116-1A78-D43CFCB34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A0CF2-8A3F-545A-8B41-85F90D0539C8}"/>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884BC1DD-A089-041A-3781-1EDAFFE38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BA57-894E-FF82-CEE6-BED536780B06}"/>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0066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98A1-CB45-2FAF-D180-BB5F1602F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EEBCC-B16E-DE51-0FC3-30C2D4E00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F1BBE-F6B2-7523-6ED6-DAB3CFCB22EA}"/>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8E472CBD-F166-2808-C8E8-6A8B0575F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F6E05-32F8-D37B-10AA-410C0A1C5291}"/>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05207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1B927-7F0A-26D0-A6E4-66CD7AA21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27699-1811-76B3-145F-C3193DA2F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49CF7-F5A9-7CF2-6887-4F55F7FC4F5B}"/>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F4726A6D-5109-FE54-57DE-BAB216027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EBDEE-2822-C1C4-423B-78F9AEF21F0F}"/>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00534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interior">
    <p:spTree>
      <p:nvGrpSpPr>
        <p:cNvPr id="1" name=""/>
        <p:cNvGrpSpPr/>
        <p:nvPr/>
      </p:nvGrpSpPr>
      <p:grpSpPr>
        <a:xfrm>
          <a:off x="0" y="0"/>
          <a:ext cx="0" cy="0"/>
          <a:chOff x="0" y="0"/>
          <a:chExt cx="0" cy="0"/>
        </a:xfrm>
      </p:grpSpPr>
      <p:sp>
        <p:nvSpPr>
          <p:cNvPr id="3" name="Text Placeholder 3"/>
          <p:cNvSpPr>
            <a:spLocks noGrp="1"/>
          </p:cNvSpPr>
          <p:nvPr>
            <p:ph type="body" sz="quarter" idx="13"/>
          </p:nvPr>
        </p:nvSpPr>
        <p:spPr>
          <a:xfrm>
            <a:off x="609600" y="987380"/>
            <a:ext cx="10972800" cy="5271752"/>
          </a:xfrm>
          <a:prstGeom prst="rect">
            <a:avLst/>
          </a:prstGeom>
        </p:spPr>
        <p:txBody>
          <a:bodyPr lIns="0">
            <a:normAutofit/>
          </a:bodyPr>
          <a:lstStyle>
            <a:lvl1pPr marL="342900" indent="-342900">
              <a:buSzPct val="75000"/>
              <a:buFont typeface="Wingdings 3" pitchFamily="18" charset="2"/>
              <a:buChar char=""/>
              <a:defRPr b="0">
                <a:solidFill>
                  <a:schemeClr val="tx1"/>
                </a:solidFill>
                <a:latin typeface="+mj-lt"/>
              </a:defRPr>
            </a:lvl1pPr>
            <a:lvl2pPr marL="742950" indent="-285750">
              <a:buFont typeface="Arial" pitchFamily="34" charset="0"/>
              <a:buChar char="−"/>
              <a:defRPr b="0" baseline="0">
                <a:solidFill>
                  <a:schemeClr val="tx1"/>
                </a:solidFill>
                <a:latin typeface="+mj-lt"/>
              </a:defRPr>
            </a:lvl2pPr>
            <a:lvl3pPr marL="1143000" indent="-228600">
              <a:buFont typeface="Arial" pitchFamily="34" charset="0"/>
              <a:buChar char="•"/>
              <a:defRPr b="0">
                <a:solidFill>
                  <a:schemeClr val="tx1"/>
                </a:solidFill>
                <a:latin typeface="+mj-lt"/>
              </a:defRPr>
            </a:lvl3pPr>
            <a:lvl4pPr>
              <a:defRPr b="0">
                <a:solidFill>
                  <a:schemeClr val="tx1"/>
                </a:solidFill>
                <a:latin typeface="+mj-lt"/>
              </a:defRPr>
            </a:lvl4pPr>
            <a:lvl5pPr marL="2057400" marR="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b="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5"/>
          </p:nvPr>
        </p:nvSpPr>
        <p:spPr>
          <a:xfrm>
            <a:off x="603674" y="6475414"/>
            <a:ext cx="2584451" cy="365125"/>
          </a:xfrm>
          <a:prstGeom prst="rect">
            <a:avLst/>
          </a:prstGeom>
        </p:spPr>
        <p:txBody>
          <a:bodyPr/>
          <a:lstStyle>
            <a:lvl1pPr>
              <a:defRPr sz="1200">
                <a:solidFill>
                  <a:srgbClr val="939598"/>
                </a:solidFill>
              </a:defRPr>
            </a:lvl1pPr>
          </a:lstStyle>
          <a:p>
            <a:fld id="{588A6F62-D720-4467-8E65-832C2BC2D025}" type="slidenum">
              <a:rPr lang="en-US" altLang="en-US" smtClean="0"/>
              <a:pPr/>
              <a:t>‹#›</a:t>
            </a:fld>
            <a:endParaRPr lang="en-US" altLang="en-US"/>
          </a:p>
        </p:txBody>
      </p:sp>
      <p:sp>
        <p:nvSpPr>
          <p:cNvPr id="6" name="Text Placeholder 9"/>
          <p:cNvSpPr>
            <a:spLocks noGrp="1"/>
          </p:cNvSpPr>
          <p:nvPr>
            <p:ph type="body" sz="quarter" idx="16" hasCustomPrompt="1"/>
          </p:nvPr>
        </p:nvSpPr>
        <p:spPr>
          <a:xfrm>
            <a:off x="609600" y="0"/>
            <a:ext cx="10972800" cy="822960"/>
          </a:xfrm>
          <a:prstGeom prst="rect">
            <a:avLst/>
          </a:prstGeom>
        </p:spPr>
        <p:txBody>
          <a:bodyPr lIns="0" rIns="0" anchor="ctr">
            <a:normAutofit/>
          </a:bodyPr>
          <a:lstStyle>
            <a:lvl1pPr marL="0" indent="0">
              <a:lnSpc>
                <a:spcPct val="100000"/>
              </a:lnSpc>
              <a:spcBef>
                <a:spcPts val="0"/>
              </a:spcBef>
              <a:buNone/>
              <a:defRPr sz="3200" b="1">
                <a:solidFill>
                  <a:schemeClr val="tx2"/>
                </a:solidFill>
                <a:latin typeface="+mj-lt"/>
              </a:defRPr>
            </a:lvl1pPr>
            <a:lvl2pPr marL="457200" indent="0">
              <a:buNone/>
              <a:defRPr sz="2800" b="1">
                <a:solidFill>
                  <a:schemeClr val="tx2"/>
                </a:solidFill>
              </a:defRPr>
            </a:lvl2pPr>
            <a:lvl3pPr marL="914400" indent="0">
              <a:buNone/>
              <a:defRPr sz="2800" b="1">
                <a:solidFill>
                  <a:schemeClr val="tx2"/>
                </a:solidFill>
              </a:defRPr>
            </a:lvl3pPr>
            <a:lvl4pPr marL="1371600" indent="0">
              <a:buNone/>
              <a:defRPr sz="2800" b="1">
                <a:solidFill>
                  <a:schemeClr val="tx2"/>
                </a:solidFill>
              </a:defRPr>
            </a:lvl4pPr>
            <a:lvl5pPr marL="1828800" indent="0">
              <a:buNone/>
              <a:defRPr sz="2800" b="1">
                <a:solidFill>
                  <a:schemeClr val="tx2"/>
                </a:solidFill>
              </a:defRPr>
            </a:lvl5pPr>
          </a:lstStyle>
          <a:p>
            <a:pPr lvl="0"/>
            <a:r>
              <a:rPr lang="en-US" dirty="0"/>
              <a:t>Edit Master text styles</a:t>
            </a:r>
          </a:p>
        </p:txBody>
      </p:sp>
      <p:cxnSp>
        <p:nvCxnSpPr>
          <p:cNvPr id="7" name="Straight Connector 6"/>
          <p:cNvCxnSpPr/>
          <p:nvPr userDrawn="1"/>
        </p:nvCxnSpPr>
        <p:spPr>
          <a:xfrm>
            <a:off x="609600" y="82296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townsendjay\Desktop\Leidos_logo_collection\Leidos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10800" y="6366168"/>
            <a:ext cx="1371600" cy="39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2082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6ECF-2C8A-82AC-29C4-616A4933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EC27-83E8-06A8-A777-EB9A4C31C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D532C-C6F3-2A05-8040-021CB3847194}"/>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DD60CEC3-29B8-88EE-F2D4-1A5CE2E6E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B87D5-40A6-BF0A-8EC2-C4DEE7245407}"/>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164791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707A-A9BB-4DCE-E205-EF180A56D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F5820-8BC4-05DF-D5E1-FB7DBA80E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6E73E-4D36-59F9-883D-6C3A17714C1A}"/>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8FC8ADA8-4637-7096-ECF0-5BF61476C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EE0DF-2B73-D67E-D182-EE2C7E99E6AD}"/>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65991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EC4B-F100-30C8-9297-DDB953D44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81715-9C56-5EA8-0985-A67BB22D7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D1A25-D7F7-ABF7-A07E-EE09154DB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87A61-3CF8-8626-A76A-48A9A3F8706A}"/>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6" name="Footer Placeholder 5">
            <a:extLst>
              <a:ext uri="{FF2B5EF4-FFF2-40B4-BE49-F238E27FC236}">
                <a16:creationId xmlns:a16="http://schemas.microsoft.com/office/drawing/2014/main" id="{DD8FA47D-446C-ACD9-A492-310C7B374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2FDD6-ED34-03DB-975D-C7B502C22838}"/>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79751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DFF-2385-E814-2A8E-4DA98BAEC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E165B9-3ABD-2D11-BA79-62133DC30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14070-8907-C73A-B0B8-204B64C85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C9818-2068-F30E-E107-006256510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8C1C4-FCB8-912B-C912-B96B58154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B1B50-87A4-B641-59F7-08EA5DFBB653}"/>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8" name="Footer Placeholder 7">
            <a:extLst>
              <a:ext uri="{FF2B5EF4-FFF2-40B4-BE49-F238E27FC236}">
                <a16:creationId xmlns:a16="http://schemas.microsoft.com/office/drawing/2014/main" id="{D49316DF-49BD-FEB7-2283-9426B19B4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193AB-0AC6-0306-A105-A5AF437023E8}"/>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55691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632F-D3CB-BF25-FFE7-3540B5F84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BEE99-CE13-397E-BD85-C1820A77A9D1}"/>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4" name="Footer Placeholder 3">
            <a:extLst>
              <a:ext uri="{FF2B5EF4-FFF2-40B4-BE49-F238E27FC236}">
                <a16:creationId xmlns:a16="http://schemas.microsoft.com/office/drawing/2014/main" id="{1248277C-A007-4296-D54C-ABCA12BD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5B094-8772-CB6D-61FB-818935901766}"/>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60499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CC686-28C3-61B5-D417-CB31272C81B9}"/>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3" name="Footer Placeholder 2">
            <a:extLst>
              <a:ext uri="{FF2B5EF4-FFF2-40B4-BE49-F238E27FC236}">
                <a16:creationId xmlns:a16="http://schemas.microsoft.com/office/drawing/2014/main" id="{50BB5B0A-DDDC-8643-60AC-E84DCEB15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5BCB7-33D9-1257-D1BB-BACEAB53C817}"/>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34940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E8B-E715-2CE8-B404-43060D516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8E38A-823E-C845-DA4F-154CA25DB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2F81A-A174-AF17-5B3A-2A76A6AEA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65F7D-1FE0-F220-3C69-D31181343CD9}"/>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6" name="Footer Placeholder 5">
            <a:extLst>
              <a:ext uri="{FF2B5EF4-FFF2-40B4-BE49-F238E27FC236}">
                <a16:creationId xmlns:a16="http://schemas.microsoft.com/office/drawing/2014/main" id="{4C55668E-ED17-C91C-C0B2-A5E743520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17734-B7A9-1312-84C2-15C871F3E5C3}"/>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44786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B03B-758B-56B0-BB55-B1EE410E4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09D032-80FB-846C-7393-4FE01268F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10240-BCFD-4C09-D96A-B3416E7AD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66644-9383-BA38-285F-D59EFC2C36D4}"/>
              </a:ext>
            </a:extLst>
          </p:cNvPr>
          <p:cNvSpPr>
            <a:spLocks noGrp="1"/>
          </p:cNvSpPr>
          <p:nvPr>
            <p:ph type="dt" sz="half" idx="10"/>
          </p:nvPr>
        </p:nvSpPr>
        <p:spPr/>
        <p:txBody>
          <a:bodyPr/>
          <a:lstStyle/>
          <a:p>
            <a:fld id="{27DC006C-1A57-1F42-83B1-8B8B3292812E}" type="datetimeFigureOut">
              <a:rPr lang="en-US" smtClean="0"/>
              <a:t>5/16/23</a:t>
            </a:fld>
            <a:endParaRPr lang="en-US"/>
          </a:p>
        </p:txBody>
      </p:sp>
      <p:sp>
        <p:nvSpPr>
          <p:cNvPr id="6" name="Footer Placeholder 5">
            <a:extLst>
              <a:ext uri="{FF2B5EF4-FFF2-40B4-BE49-F238E27FC236}">
                <a16:creationId xmlns:a16="http://schemas.microsoft.com/office/drawing/2014/main" id="{5A0543CD-77AB-6798-5A00-BE260E56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8B021-C58D-858F-63AF-8FE4959EE9CD}"/>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0729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5FBA5-D972-754C-C9AD-132BA7C5E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B723FD-F28E-331F-E23D-9E83B4DF3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BB2F3-DA2E-CF1F-BDED-EDB2DF06C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C006C-1A57-1F42-83B1-8B8B3292812E}" type="datetimeFigureOut">
              <a:rPr lang="en-US" smtClean="0"/>
              <a:t>5/16/23</a:t>
            </a:fld>
            <a:endParaRPr lang="en-US"/>
          </a:p>
        </p:txBody>
      </p:sp>
      <p:sp>
        <p:nvSpPr>
          <p:cNvPr id="5" name="Footer Placeholder 4">
            <a:extLst>
              <a:ext uri="{FF2B5EF4-FFF2-40B4-BE49-F238E27FC236}">
                <a16:creationId xmlns:a16="http://schemas.microsoft.com/office/drawing/2014/main" id="{546EBFA6-B545-B587-4308-33A9B99A3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1866C-4E7F-32DE-B5CD-7468A34F1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2CCCD-E5EF-F043-8071-B70C3019B33D}" type="slidenum">
              <a:rPr lang="en-US" smtClean="0"/>
              <a:t>‹#›</a:t>
            </a:fld>
            <a:endParaRPr lang="en-US"/>
          </a:p>
        </p:txBody>
      </p:sp>
    </p:spTree>
    <p:extLst>
      <p:ext uri="{BB962C8B-B14F-4D97-AF65-F5344CB8AC3E}">
        <p14:creationId xmlns:p14="http://schemas.microsoft.com/office/powerpoint/2010/main" val="274414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wikipedia.org/wiki/Training,_validation,_and_test_sets#Holdout_dataset"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s://wikipedia.org/wiki/Training,_validation,_and_test_sets#Holdout_dataset"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youtube.com/watch?v=6gdrwFMaEZ0&amp;list=PLK5gIELtOr1-ALboRLgMZsFybpFwq8m5f&amp;index=2" TargetMode="External"/><Relationship Id="rId5" Type="http://schemas.openxmlformats.org/officeDocument/2006/relationships/hyperlink" Target="https://cloud.google.com/architecture/mlops-continuous-delivery-and-automation-pipelines-in-machine-learning#mlops_level_0_manual_process"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developers.google.com/machine-learning/guides/rules-of-ml/#training-serving_sk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E3AD-7567-1287-19AA-7BF44BF1B785}"/>
              </a:ext>
            </a:extLst>
          </p:cNvPr>
          <p:cNvSpPr>
            <a:spLocks noGrp="1"/>
          </p:cNvSpPr>
          <p:nvPr>
            <p:ph type="ctrTitle"/>
          </p:nvPr>
        </p:nvSpPr>
        <p:spPr/>
        <p:txBody>
          <a:bodyPr/>
          <a:lstStyle/>
          <a:p>
            <a:r>
              <a:rPr lang="en-US" dirty="0" err="1"/>
              <a:t>MLOps</a:t>
            </a:r>
            <a:endParaRPr lang="en-US" dirty="0"/>
          </a:p>
        </p:txBody>
      </p:sp>
      <p:sp>
        <p:nvSpPr>
          <p:cNvPr id="3" name="Subtitle 2">
            <a:extLst>
              <a:ext uri="{FF2B5EF4-FFF2-40B4-BE49-F238E27FC236}">
                <a16:creationId xmlns:a16="http://schemas.microsoft.com/office/drawing/2014/main" id="{795E703F-D9B9-079E-CF63-9A84133D7652}"/>
              </a:ext>
            </a:extLst>
          </p:cNvPr>
          <p:cNvSpPr>
            <a:spLocks noGrp="1"/>
          </p:cNvSpPr>
          <p:nvPr>
            <p:ph type="subTitle" idx="1"/>
          </p:nvPr>
        </p:nvSpPr>
        <p:spPr/>
        <p:txBody>
          <a:bodyPr/>
          <a:lstStyle/>
          <a:p>
            <a:r>
              <a:rPr lang="en-US" dirty="0"/>
              <a:t>Minh Quan Do</a:t>
            </a:r>
          </a:p>
        </p:txBody>
      </p:sp>
    </p:spTree>
    <p:extLst>
      <p:ext uri="{BB962C8B-B14F-4D97-AF65-F5344CB8AC3E}">
        <p14:creationId xmlns:p14="http://schemas.microsoft.com/office/powerpoint/2010/main" val="343291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MLOPs Level 1: ML pipeline automation for continuous training (CT)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Pipeline implementation used in the development or experiment environment is also used in the preproduction and production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reduces chances of training-serving skew.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 key aspect of </a:t>
            </a:r>
            <a:r>
              <a:rPr lang="en-US" dirty="0" err="1"/>
              <a:t>MLOps</a:t>
            </a:r>
            <a:r>
              <a:rPr lang="en-US" dirty="0"/>
              <a:t> practice for unifying DevOps.</a:t>
            </a:r>
          </a:p>
        </p:txBody>
      </p:sp>
      <p:sp>
        <p:nvSpPr>
          <p:cNvPr id="3" name="Frame 2">
            <a:extLst>
              <a:ext uri="{FF2B5EF4-FFF2-40B4-BE49-F238E27FC236}">
                <a16:creationId xmlns:a16="http://schemas.microsoft.com/office/drawing/2014/main" id="{69C76645-CD72-D042-9CE9-0061C672BD17}"/>
              </a:ext>
            </a:extLst>
          </p:cNvPr>
          <p:cNvSpPr/>
          <p:nvPr/>
        </p:nvSpPr>
        <p:spPr>
          <a:xfrm>
            <a:off x="1689790" y="1455365"/>
            <a:ext cx="4332514" cy="1161288"/>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56B6D0A6-5DA6-2343-B189-7DD900F93BD5}"/>
              </a:ext>
            </a:extLst>
          </p:cNvPr>
          <p:cNvSpPr/>
          <p:nvPr/>
        </p:nvSpPr>
        <p:spPr>
          <a:xfrm>
            <a:off x="2650382" y="4115144"/>
            <a:ext cx="4003222"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59611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2031325"/>
          </a:xfrm>
          <a:prstGeom prst="rect">
            <a:avLst/>
          </a:prstGeom>
          <a:noFill/>
        </p:spPr>
        <p:txBody>
          <a:bodyPr wrap="square" rtlCol="0">
            <a:spAutoFit/>
          </a:bodyPr>
          <a:lstStyle/>
          <a:p>
            <a:r>
              <a:rPr lang="en-US" b="0" i="0" u="none" strike="noStrike" dirty="0">
                <a:solidFill>
                  <a:srgbClr val="202124"/>
                </a:solidFill>
                <a:effectLst/>
              </a:rPr>
              <a:t>Data validation: </a:t>
            </a:r>
          </a:p>
          <a:p>
            <a:pPr marL="285750" indent="-285750">
              <a:buFont typeface="Arial" panose="020B0604020202020204" pitchFamily="34" charset="0"/>
              <a:buChar char="•"/>
            </a:pPr>
            <a:r>
              <a:rPr lang="en-US" b="0" i="0" u="none" strike="noStrike" dirty="0">
                <a:solidFill>
                  <a:srgbClr val="202124"/>
                </a:solidFill>
                <a:effectLst/>
              </a:rPr>
              <a:t>Develop code to check the structure of the incoming data</a:t>
            </a:r>
          </a:p>
          <a:p>
            <a:pPr marL="285750" indent="-285750">
              <a:buFont typeface="Arial" panose="020B0604020202020204" pitchFamily="34" charset="0"/>
              <a:buChar char="•"/>
            </a:pPr>
            <a:r>
              <a:rPr lang="en-US" dirty="0">
                <a:solidFill>
                  <a:srgbClr val="202124"/>
                </a:solidFill>
              </a:rPr>
              <a:t>Develop code to check.  whether incoming data obeys a certain schema. </a:t>
            </a:r>
            <a:endParaRPr lang="en-US" b="0" i="0" u="none" strike="noStrike" dirty="0">
              <a:solidFill>
                <a:srgbClr val="202124"/>
              </a:solidFill>
              <a:effectLst/>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3" name="Frame 2">
            <a:extLst>
              <a:ext uri="{FF2B5EF4-FFF2-40B4-BE49-F238E27FC236}">
                <a16:creationId xmlns:a16="http://schemas.microsoft.com/office/drawing/2014/main" id="{69C76645-CD72-D042-9CE9-0061C672BD17}"/>
              </a:ext>
            </a:extLst>
          </p:cNvPr>
          <p:cNvSpPr/>
          <p:nvPr/>
        </p:nvSpPr>
        <p:spPr>
          <a:xfrm>
            <a:off x="1849120" y="1788159"/>
            <a:ext cx="83312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66608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693319"/>
          </a:xfrm>
          <a:prstGeom prst="rect">
            <a:avLst/>
          </a:prstGeom>
          <a:noFill/>
        </p:spPr>
        <p:txBody>
          <a:bodyPr wrap="square" rtlCol="0">
            <a:spAutoFit/>
          </a:bodyPr>
          <a:lstStyle/>
          <a:p>
            <a:r>
              <a:rPr lang="en-US" b="0" i="0" u="none" strike="noStrike" dirty="0">
                <a:solidFill>
                  <a:srgbClr val="202124"/>
                </a:solidFill>
                <a:effectLst/>
              </a:rPr>
              <a:t>Data preparation:</a:t>
            </a:r>
          </a:p>
          <a:p>
            <a:pPr marL="285750" indent="-285750">
              <a:buFont typeface="Arial" panose="020B0604020202020204" pitchFamily="34" charset="0"/>
              <a:buChar char="•"/>
            </a:pPr>
            <a:r>
              <a:rPr lang="en-US" dirty="0">
                <a:solidFill>
                  <a:srgbClr val="202124"/>
                </a:solidFill>
              </a:rPr>
              <a:t>Removing outliers (data cleaning)</a:t>
            </a:r>
          </a:p>
          <a:p>
            <a:pPr marL="285750" indent="-285750">
              <a:buFont typeface="Arial" panose="020B0604020202020204" pitchFamily="34" charset="0"/>
              <a:buChar char="•"/>
            </a:pPr>
            <a:r>
              <a:rPr lang="en-US" b="0" i="0" u="none" strike="noStrike" dirty="0">
                <a:solidFill>
                  <a:srgbClr val="202124"/>
                </a:solidFill>
                <a:effectLst/>
              </a:rPr>
              <a:t>Split the data into training, validation, and test sets.</a:t>
            </a:r>
          </a:p>
          <a:p>
            <a:pPr marL="285750" indent="-285750">
              <a:buFont typeface="Arial" panose="020B0604020202020204" pitchFamily="34" charset="0"/>
              <a:buChar char="•"/>
            </a:pPr>
            <a:r>
              <a:rPr lang="en-US" b="0" i="0" u="none" strike="noStrike" dirty="0">
                <a:solidFill>
                  <a:srgbClr val="202124"/>
                </a:solidFill>
                <a:effectLst/>
              </a:rPr>
              <a:t>Apply data transformations and feature engineering</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are the </a:t>
            </a:r>
            <a:r>
              <a:rPr lang="en-US" b="0" i="1" u="none" strike="noStrike" dirty="0">
                <a:solidFill>
                  <a:srgbClr val="202124"/>
                </a:solidFill>
                <a:effectLst/>
              </a:rPr>
              <a:t>data splits</a:t>
            </a:r>
            <a:r>
              <a:rPr lang="en-US" b="0" i="0" u="none" strike="noStrike" dirty="0">
                <a:solidFill>
                  <a:srgbClr val="202124"/>
                </a:solidFill>
                <a:effectLst/>
              </a:rPr>
              <a:t> in the prepared format.</a:t>
            </a:r>
          </a:p>
          <a:p>
            <a:endParaRPr lang="en-US" dirty="0"/>
          </a:p>
        </p:txBody>
      </p:sp>
      <p:sp>
        <p:nvSpPr>
          <p:cNvPr id="3" name="Frame 2">
            <a:extLst>
              <a:ext uri="{FF2B5EF4-FFF2-40B4-BE49-F238E27FC236}">
                <a16:creationId xmlns:a16="http://schemas.microsoft.com/office/drawing/2014/main" id="{69C76645-CD72-D042-9CE9-0061C672BD17}"/>
              </a:ext>
            </a:extLst>
          </p:cNvPr>
          <p:cNvSpPr/>
          <p:nvPr/>
        </p:nvSpPr>
        <p:spPr>
          <a:xfrm>
            <a:off x="2631440" y="1798319"/>
            <a:ext cx="81280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94077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416320"/>
          </a:xfrm>
          <a:prstGeom prst="rect">
            <a:avLst/>
          </a:prstGeom>
          <a:noFill/>
        </p:spPr>
        <p:txBody>
          <a:bodyPr wrap="square" rtlCol="0">
            <a:spAutoFit/>
          </a:bodyPr>
          <a:lstStyle/>
          <a:p>
            <a:r>
              <a:rPr lang="en-US" b="0" i="0" u="none" strike="noStrike" dirty="0">
                <a:solidFill>
                  <a:srgbClr val="202124"/>
                </a:solidFill>
                <a:effectLst/>
              </a:rPr>
              <a:t>Model training: </a:t>
            </a:r>
          </a:p>
          <a:p>
            <a:pPr marL="285750" indent="-285750">
              <a:buFont typeface="Arial" panose="020B0604020202020204" pitchFamily="34" charset="0"/>
              <a:buChar char="•"/>
            </a:pPr>
            <a:r>
              <a:rPr lang="en-US" b="0" i="0" u="none" strike="noStrike" dirty="0">
                <a:solidFill>
                  <a:srgbClr val="202124"/>
                </a:solidFill>
                <a:effectLst/>
              </a:rPr>
              <a:t>Implement different algorithms with the prepared data to train various ML models.</a:t>
            </a:r>
          </a:p>
          <a:p>
            <a:pPr marL="285750" indent="-285750">
              <a:buFont typeface="Arial" panose="020B0604020202020204" pitchFamily="34" charset="0"/>
              <a:buChar char="•"/>
            </a:pPr>
            <a:r>
              <a:rPr lang="en-US" b="0" i="0" u="none" strike="noStrike" dirty="0">
                <a:solidFill>
                  <a:srgbClr val="202124"/>
                </a:solidFill>
                <a:effectLst/>
              </a:rPr>
              <a:t>Subject the implemented algorithms to hyperparameter tuning to get the best performing ML model.</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is a trained model.</a:t>
            </a:r>
            <a:endParaRPr lang="en-US" dirty="0"/>
          </a:p>
        </p:txBody>
      </p:sp>
      <p:sp>
        <p:nvSpPr>
          <p:cNvPr id="3" name="Frame 2">
            <a:extLst>
              <a:ext uri="{FF2B5EF4-FFF2-40B4-BE49-F238E27FC236}">
                <a16:creationId xmlns:a16="http://schemas.microsoft.com/office/drawing/2014/main" id="{69C76645-CD72-D042-9CE9-0061C672BD17}"/>
              </a:ext>
            </a:extLst>
          </p:cNvPr>
          <p:cNvSpPr/>
          <p:nvPr/>
        </p:nvSpPr>
        <p:spPr>
          <a:xfrm>
            <a:off x="3423920" y="1808479"/>
            <a:ext cx="82296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18814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pPr algn="l"/>
            <a:r>
              <a:rPr lang="en-US" b="0" i="0" u="none" strike="noStrike" dirty="0">
                <a:solidFill>
                  <a:srgbClr val="202124"/>
                </a:solidFill>
                <a:effectLst/>
              </a:rPr>
              <a:t>Model evaluation: </a:t>
            </a:r>
          </a:p>
          <a:p>
            <a:pPr marL="285750" indent="-285750" algn="l">
              <a:buFont typeface="Arial" panose="020B0604020202020204" pitchFamily="34" charset="0"/>
              <a:buChar char="•"/>
            </a:pPr>
            <a:r>
              <a:rPr lang="en-US" b="0" i="0" u="none" strike="noStrike" dirty="0">
                <a:solidFill>
                  <a:srgbClr val="202124"/>
                </a:solidFill>
                <a:effectLst/>
              </a:rPr>
              <a:t>The model is evaluated on a </a:t>
            </a:r>
            <a:r>
              <a:rPr lang="en-US" b="0" i="0" u="none" strike="noStrike" dirty="0">
                <a:solidFill>
                  <a:srgbClr val="202124"/>
                </a:solidFill>
                <a:effectLst/>
                <a:hlinkClick r:id="rId5"/>
              </a:rPr>
              <a:t>holdout test set</a:t>
            </a:r>
            <a:r>
              <a:rPr lang="en-US" b="0" i="0" u="none" strike="noStrike" dirty="0">
                <a:solidFill>
                  <a:srgbClr val="202124"/>
                </a:solidFill>
                <a:effectLst/>
              </a:rPr>
              <a:t> to evaluate the model quality. </a:t>
            </a:r>
          </a:p>
          <a:p>
            <a:pPr marL="285750" indent="-285750" algn="l">
              <a:buFont typeface="Arial" panose="020B0604020202020204" pitchFamily="34" charset="0"/>
              <a:buChar char="•"/>
            </a:pPr>
            <a:r>
              <a:rPr lang="en-US" b="0" i="0" u="none" strike="noStrike" dirty="0">
                <a:solidFill>
                  <a:srgbClr val="202124"/>
                </a:solidFill>
                <a:effectLst/>
              </a:rPr>
              <a:t>The output of this step is a set of metrics to assess the quality of the model.</a:t>
            </a:r>
          </a:p>
        </p:txBody>
      </p:sp>
      <p:sp>
        <p:nvSpPr>
          <p:cNvPr id="3" name="Frame 2">
            <a:extLst>
              <a:ext uri="{FF2B5EF4-FFF2-40B4-BE49-F238E27FC236}">
                <a16:creationId xmlns:a16="http://schemas.microsoft.com/office/drawing/2014/main" id="{69C76645-CD72-D042-9CE9-0061C672BD17}"/>
              </a:ext>
            </a:extLst>
          </p:cNvPr>
          <p:cNvSpPr/>
          <p:nvPr/>
        </p:nvSpPr>
        <p:spPr>
          <a:xfrm>
            <a:off x="4216400" y="1808479"/>
            <a:ext cx="81280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58274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031325"/>
          </a:xfrm>
          <a:prstGeom prst="rect">
            <a:avLst/>
          </a:prstGeom>
          <a:noFill/>
        </p:spPr>
        <p:txBody>
          <a:bodyPr wrap="square" rtlCol="0">
            <a:spAutoFit/>
          </a:bodyPr>
          <a:lstStyle/>
          <a:p>
            <a:r>
              <a:rPr lang="en-US" b="0" i="0" u="none" strike="noStrike" dirty="0">
                <a:solidFill>
                  <a:srgbClr val="202124"/>
                </a:solidFill>
                <a:effectLst/>
              </a:rPr>
              <a:t>Model validation: </a:t>
            </a:r>
          </a:p>
          <a:p>
            <a:pPr marL="285750" indent="-285750">
              <a:buFont typeface="Arial" panose="020B0604020202020204" pitchFamily="34" charset="0"/>
              <a:buChar char="•"/>
            </a:pPr>
            <a:r>
              <a:rPr lang="en-US" b="0" i="0" u="none" strike="noStrike" dirty="0">
                <a:solidFill>
                  <a:srgbClr val="202124"/>
                </a:solidFill>
                <a:effectLst/>
              </a:rPr>
              <a:t>The model is confirmed to be adequate for deployment – that its predictive performance is better than a certain baseline.</a:t>
            </a:r>
          </a:p>
        </p:txBody>
      </p:sp>
      <p:sp>
        <p:nvSpPr>
          <p:cNvPr id="3" name="Frame 2">
            <a:extLst>
              <a:ext uri="{FF2B5EF4-FFF2-40B4-BE49-F238E27FC236}">
                <a16:creationId xmlns:a16="http://schemas.microsoft.com/office/drawing/2014/main" id="{69C76645-CD72-D042-9CE9-0061C672BD17}"/>
              </a:ext>
            </a:extLst>
          </p:cNvPr>
          <p:cNvSpPr/>
          <p:nvPr/>
        </p:nvSpPr>
        <p:spPr>
          <a:xfrm>
            <a:off x="5019040" y="1788159"/>
            <a:ext cx="80264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41387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1200329"/>
          </a:xfrm>
          <a:prstGeom prst="rect">
            <a:avLst/>
          </a:prstGeom>
          <a:noFill/>
        </p:spPr>
        <p:txBody>
          <a:bodyPr wrap="square" rtlCol="0">
            <a:spAutoFit/>
          </a:bodyPr>
          <a:lstStyle/>
          <a:p>
            <a:r>
              <a:rPr lang="en-US" b="0" i="0" u="none" strike="noStrike" dirty="0">
                <a:solidFill>
                  <a:srgbClr val="202124"/>
                </a:solidFill>
                <a:effectLst/>
              </a:rPr>
              <a:t>Data extraction: </a:t>
            </a:r>
          </a:p>
          <a:p>
            <a:pPr marL="285750" indent="-285750">
              <a:buFont typeface="Arial" panose="020B0604020202020204" pitchFamily="34" charset="0"/>
              <a:buChar char="•"/>
            </a:pPr>
            <a:r>
              <a:rPr lang="en-US" b="0" i="0" u="none" strike="noStrike" dirty="0">
                <a:solidFill>
                  <a:srgbClr val="202124"/>
                </a:solidFill>
                <a:effectLst/>
              </a:rPr>
              <a:t>Fetch data from feature store or other sources</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1838960" y="4115144"/>
            <a:ext cx="82296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12384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2308324"/>
          </a:xfrm>
          <a:prstGeom prst="rect">
            <a:avLst/>
          </a:prstGeom>
          <a:noFill/>
        </p:spPr>
        <p:txBody>
          <a:bodyPr wrap="square" rtlCol="0">
            <a:spAutoFit/>
          </a:bodyPr>
          <a:lstStyle/>
          <a:p>
            <a:r>
              <a:rPr lang="en-US" b="0" i="0" u="none" strike="noStrike" dirty="0">
                <a:solidFill>
                  <a:srgbClr val="202124"/>
                </a:solidFill>
                <a:effectLst/>
              </a:rPr>
              <a:t>Data validation: </a:t>
            </a:r>
          </a:p>
          <a:p>
            <a:pPr marL="285750" indent="-285750">
              <a:buFont typeface="Arial" panose="020B0604020202020204" pitchFamily="34" charset="0"/>
              <a:buChar char="•"/>
            </a:pPr>
            <a:r>
              <a:rPr lang="en-US" b="0" i="0" u="none" strike="noStrike" dirty="0">
                <a:solidFill>
                  <a:srgbClr val="202124"/>
                </a:solidFill>
                <a:effectLst/>
              </a:rPr>
              <a:t>Decide whether you should retrain the model or stop the execution of the pipeline.</a:t>
            </a:r>
          </a:p>
          <a:p>
            <a:pPr marL="285750" indent="-285750">
              <a:buFont typeface="Arial" panose="020B0604020202020204" pitchFamily="34" charset="0"/>
              <a:buChar char="•"/>
            </a:pPr>
            <a:r>
              <a:rPr lang="en-US" b="0" i="0" u="none" strike="noStrike" dirty="0">
                <a:solidFill>
                  <a:srgbClr val="202124"/>
                </a:solidFill>
                <a:effectLst/>
              </a:rPr>
              <a:t>Decision is automatically made if the following was identified by the pipeline: </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2641600" y="4115144"/>
            <a:ext cx="80264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28079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4247317"/>
          </a:xfrm>
          <a:prstGeom prst="rect">
            <a:avLst/>
          </a:prstGeom>
          <a:noFill/>
        </p:spPr>
        <p:txBody>
          <a:bodyPr wrap="square" rtlCol="0">
            <a:spAutoFit/>
          </a:bodyPr>
          <a:lstStyle/>
          <a:p>
            <a:r>
              <a:rPr lang="en-US" b="0" i="0" u="none" strike="noStrike" dirty="0">
                <a:solidFill>
                  <a:srgbClr val="202124"/>
                </a:solidFill>
                <a:effectLst/>
              </a:rPr>
              <a:t>Data schema skews: </a:t>
            </a:r>
          </a:p>
          <a:p>
            <a:pPr marL="285750" indent="-285750">
              <a:buFont typeface="Arial" panose="020B0604020202020204" pitchFamily="34" charset="0"/>
              <a:buChar char="•"/>
            </a:pPr>
            <a:r>
              <a:rPr lang="en-US" b="0" i="0" u="none" strike="noStrike" dirty="0">
                <a:solidFill>
                  <a:srgbClr val="202124"/>
                </a:solidFill>
                <a:effectLst/>
              </a:rPr>
              <a:t>Anomalies in the input dat</a:t>
            </a:r>
            <a:r>
              <a:rPr lang="en-US" dirty="0">
                <a:solidFill>
                  <a:srgbClr val="202124"/>
                </a:solidFill>
              </a:rPr>
              <a:t>a like</a:t>
            </a:r>
            <a:r>
              <a:rPr lang="en-US" b="0" i="0" u="none" strike="noStrike" dirty="0">
                <a:solidFill>
                  <a:srgbClr val="202124"/>
                </a:solidFill>
                <a:effectLst/>
              </a:rPr>
              <a:t> unexpected features, not receiving all the expected features, or receiving features with unexpected values.</a:t>
            </a:r>
          </a:p>
          <a:p>
            <a:pPr marL="285750" indent="-285750">
              <a:buFont typeface="Arial" panose="020B0604020202020204" pitchFamily="34" charset="0"/>
              <a:buChar char="•"/>
            </a:pPr>
            <a:r>
              <a:rPr lang="en-US" b="0" i="0" u="none" strike="noStrike" dirty="0">
                <a:solidFill>
                  <a:srgbClr val="202124"/>
                </a:solidFill>
                <a:effectLst/>
              </a:rPr>
              <a:t>Downstream pipeline steps</a:t>
            </a:r>
            <a:r>
              <a:rPr lang="en-US" dirty="0">
                <a:solidFill>
                  <a:srgbClr val="202124"/>
                </a:solidFill>
              </a:rPr>
              <a:t> </a:t>
            </a:r>
            <a:r>
              <a:rPr lang="en-US" b="0" i="0" u="none" strike="noStrike" dirty="0">
                <a:solidFill>
                  <a:srgbClr val="202124"/>
                </a:solidFill>
                <a:effectLst/>
              </a:rPr>
              <a:t>cannot process anomalous data.</a:t>
            </a:r>
          </a:p>
          <a:p>
            <a:pPr marL="285750" indent="-285750">
              <a:buFont typeface="Arial" panose="020B0604020202020204" pitchFamily="34" charset="0"/>
              <a:buChar char="•"/>
            </a:pPr>
            <a:r>
              <a:rPr lang="en-US" b="0" i="0" u="none" strike="noStrike" dirty="0">
                <a:solidFill>
                  <a:srgbClr val="202124"/>
                </a:solidFill>
                <a:effectLst/>
              </a:rPr>
              <a:t>Stop the pipeline so the data science team can investigate</a:t>
            </a:r>
            <a:r>
              <a:rPr lang="en-US" dirty="0">
                <a:solidFill>
                  <a:srgbClr val="202124"/>
                </a:solidFill>
              </a:rPr>
              <a:t>. </a:t>
            </a:r>
          </a:p>
          <a:p>
            <a:pPr marL="285750" indent="-285750">
              <a:buFont typeface="Arial" panose="020B0604020202020204" pitchFamily="34" charset="0"/>
              <a:buChar char="•"/>
            </a:pPr>
            <a:r>
              <a:rPr lang="en-US" dirty="0">
                <a:solidFill>
                  <a:srgbClr val="202124"/>
                </a:solidFill>
              </a:rPr>
              <a:t>R</a:t>
            </a:r>
            <a:r>
              <a:rPr lang="en-US" b="0" i="0" u="none" strike="noStrike" dirty="0">
                <a:solidFill>
                  <a:srgbClr val="202124"/>
                </a:solidFill>
                <a:effectLst/>
              </a:rPr>
              <a:t>elease a fix or an update to the pipeline to handle these changes in the schema. </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263144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30291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585323"/>
          </a:xfrm>
          <a:prstGeom prst="rect">
            <a:avLst/>
          </a:prstGeom>
          <a:noFill/>
        </p:spPr>
        <p:txBody>
          <a:bodyPr wrap="square" rtlCol="0">
            <a:spAutoFit/>
          </a:bodyPr>
          <a:lstStyle/>
          <a:p>
            <a:r>
              <a:rPr lang="en-US" b="0" i="0" u="none" strike="noStrike" dirty="0">
                <a:solidFill>
                  <a:srgbClr val="202124"/>
                </a:solidFill>
                <a:effectLst/>
              </a:rPr>
              <a:t>Data values skews: </a:t>
            </a:r>
          </a:p>
          <a:p>
            <a:pPr marL="285750" indent="-285750">
              <a:buFont typeface="Arial" panose="020B0604020202020204" pitchFamily="34" charset="0"/>
              <a:buChar char="•"/>
            </a:pPr>
            <a:r>
              <a:rPr lang="en-US" b="0" i="0" u="none" strike="noStrike" dirty="0">
                <a:solidFill>
                  <a:srgbClr val="202124"/>
                </a:solidFill>
                <a:effectLst/>
              </a:rPr>
              <a:t>Significant changes in the statistical properties of data. </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Data patterns are changing. </a:t>
            </a:r>
          </a:p>
          <a:p>
            <a:pPr marL="285750" indent="-285750">
              <a:buFont typeface="Arial" panose="020B0604020202020204" pitchFamily="34" charset="0"/>
              <a:buChar char="•"/>
            </a:pPr>
            <a:r>
              <a:rPr lang="en-US" b="0" i="0" u="none" strike="noStrike" dirty="0">
                <a:solidFill>
                  <a:srgbClr val="202124"/>
                </a:solidFill>
                <a:effectLst/>
              </a:rPr>
              <a:t>Trigger a retraining of the model to capture these changes.</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2650382" y="4115144"/>
            <a:ext cx="814178"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77549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987380"/>
            <a:ext cx="5629202" cy="5271752"/>
          </a:xfrm>
        </p:spPr>
        <p:txBody>
          <a:bodyPr>
            <a:normAutofit/>
          </a:bodyPr>
          <a:lstStyle/>
          <a:p>
            <a:r>
              <a:rPr lang="en-US" sz="2400" dirty="0" err="1"/>
              <a:t>MLOps</a:t>
            </a:r>
            <a:r>
              <a:rPr lang="en-US" sz="2400" dirty="0"/>
              <a:t> combines practices from  DevOps, Machine Learning, and Data Engineering</a:t>
            </a:r>
          </a:p>
          <a:p>
            <a:r>
              <a:rPr lang="en-US" sz="2400" dirty="0" err="1"/>
              <a:t>MLOps</a:t>
            </a:r>
            <a:r>
              <a:rPr lang="en-US" sz="2400" dirty="0"/>
              <a:t> allows the ease of deploying, monitoring and updating models with new data in production</a:t>
            </a:r>
          </a:p>
          <a:p>
            <a:r>
              <a:rPr lang="en-US" sz="2400" dirty="0"/>
              <a:t>Leveraging FAIRS capabilities alongside </a:t>
            </a:r>
            <a:r>
              <a:rPr lang="en-US" sz="2400" dirty="0" err="1"/>
              <a:t>MLOps</a:t>
            </a:r>
            <a:r>
              <a:rPr lang="en-US" sz="2400" dirty="0"/>
              <a:t> practices will enable organizations to: </a:t>
            </a:r>
          </a:p>
          <a:p>
            <a:pPr lvl="1">
              <a:buFont typeface="Courier New" panose="02070309020205020404" pitchFamily="49" charset="0"/>
              <a:buChar char="o"/>
            </a:pPr>
            <a:r>
              <a:rPr lang="en-US" sz="2000" dirty="0"/>
              <a:t>Reduce costs of using labelling services</a:t>
            </a:r>
          </a:p>
          <a:p>
            <a:pPr lvl="1">
              <a:buFont typeface="Courier New" panose="02070309020205020404" pitchFamily="49" charset="0"/>
              <a:buChar char="o"/>
            </a:pPr>
            <a:r>
              <a:rPr lang="en-US" sz="2000" dirty="0"/>
              <a:t>Give models new capabilities to defend itself against adversarial attacks and account for </a:t>
            </a:r>
            <a:r>
              <a:rPr lang="en-US" sz="2000"/>
              <a:t>new classes</a:t>
            </a:r>
            <a:endParaRPr lang="en-US" sz="2000" dirty="0"/>
          </a:p>
          <a:p>
            <a:pPr lvl="1">
              <a:buFont typeface="Courier New" panose="02070309020205020404" pitchFamily="49" charset="0"/>
              <a:buChar char="o"/>
            </a:pPr>
            <a:r>
              <a:rPr lang="en-US" sz="2000" dirty="0"/>
              <a:t>Improves trust in the data used during the retraining process </a:t>
            </a:r>
          </a:p>
        </p:txBody>
      </p:sp>
      <p:sp>
        <p:nvSpPr>
          <p:cNvPr id="5" name="Text Placeholder 4"/>
          <p:cNvSpPr>
            <a:spLocks noGrp="1"/>
          </p:cNvSpPr>
          <p:nvPr>
            <p:ph type="body" sz="quarter" idx="16"/>
          </p:nvPr>
        </p:nvSpPr>
        <p:spPr/>
        <p:txBody>
          <a:bodyPr/>
          <a:lstStyle/>
          <a:p>
            <a:r>
              <a:rPr lang="en-US" dirty="0"/>
              <a:t>FAIRS </a:t>
            </a:r>
            <a:r>
              <a:rPr lang="en-US" dirty="0" err="1"/>
              <a:t>MLOps</a:t>
            </a:r>
            <a:r>
              <a:rPr lang="en-US" dirty="0"/>
              <a:t> : What is it?</a:t>
            </a:r>
          </a:p>
        </p:txBody>
      </p:sp>
      <p:pic>
        <p:nvPicPr>
          <p:cNvPr id="1026" name="Picture 2" descr="MLOps: Machine Learning Engineer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02" y="1244804"/>
            <a:ext cx="5343598" cy="436839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588A6F62-D720-4467-8E65-832C2BC2D025}" type="slidenum">
              <a:rPr lang="en-US" altLang="en-US" smtClean="0"/>
              <a:pPr/>
              <a:t>2</a:t>
            </a:fld>
            <a:endParaRPr lang="en-US" altLang="en-US"/>
          </a:p>
        </p:txBody>
      </p:sp>
      <p:sp>
        <p:nvSpPr>
          <p:cNvPr id="6" name="BJPseudoFooter"/>
          <p:cNvSpPr txBox="1"/>
          <p:nvPr>
            <p:custDataLst>
              <p:tags r:id="rId1"/>
            </p:custDataLst>
          </p:nvPr>
        </p:nvSpPr>
        <p:spPr>
          <a:xfrm>
            <a:off x="5585283" y="6519446"/>
            <a:ext cx="1021433" cy="338554"/>
          </a:xfrm>
          <a:prstGeom prst="rect">
            <a:avLst/>
          </a:prstGeom>
          <a:noFill/>
        </p:spPr>
        <p:txBody>
          <a:bodyPr vert="horz" wrap="none" rtlCol="0">
            <a:spAutoFit/>
          </a:bodyPr>
          <a:lstStyle/>
          <a:p>
            <a:pPr algn="ctr"/>
            <a:r>
              <a:rPr lang="en-US" sz="800" i="1">
                <a:solidFill>
                  <a:srgbClr val="000000"/>
                </a:solidFill>
                <a:latin typeface="Arial" panose="020B0604020202020204" pitchFamily="34" charset="0"/>
              </a:rPr>
              <a:t>Leidos Proprietary
</a:t>
            </a:r>
          </a:p>
        </p:txBody>
      </p:sp>
    </p:spTree>
    <p:extLst>
      <p:ext uri="{BB962C8B-B14F-4D97-AF65-F5344CB8AC3E}">
        <p14:creationId xmlns:p14="http://schemas.microsoft.com/office/powerpoint/2010/main" val="229957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247317"/>
          </a:xfrm>
          <a:prstGeom prst="rect">
            <a:avLst/>
          </a:prstGeom>
          <a:noFill/>
        </p:spPr>
        <p:txBody>
          <a:bodyPr wrap="square" rtlCol="0">
            <a:spAutoFit/>
          </a:bodyPr>
          <a:lstStyle/>
          <a:p>
            <a:r>
              <a:rPr lang="en-US" b="0" i="0" u="none" strike="noStrike" dirty="0">
                <a:solidFill>
                  <a:srgbClr val="202124"/>
                </a:solidFill>
                <a:effectLst/>
              </a:rPr>
              <a:t>Data preparation:</a:t>
            </a:r>
          </a:p>
          <a:p>
            <a:pPr marL="285750" indent="-285750">
              <a:buFont typeface="Arial" panose="020B0604020202020204" pitchFamily="34" charset="0"/>
              <a:buChar char="•"/>
            </a:pPr>
            <a:r>
              <a:rPr lang="en-US" dirty="0">
                <a:solidFill>
                  <a:srgbClr val="202124"/>
                </a:solidFill>
              </a:rPr>
              <a:t>Removing outliers (data cleaning)</a:t>
            </a:r>
          </a:p>
          <a:p>
            <a:pPr marL="285750" indent="-285750">
              <a:buFont typeface="Arial" panose="020B0604020202020204" pitchFamily="34" charset="0"/>
              <a:buChar char="•"/>
            </a:pPr>
            <a:r>
              <a:rPr lang="en-US" b="0" i="0" u="none" strike="noStrike" dirty="0">
                <a:solidFill>
                  <a:srgbClr val="202124"/>
                </a:solidFill>
                <a:effectLst/>
              </a:rPr>
              <a:t>Split the data into training, validation, and test sets.</a:t>
            </a:r>
          </a:p>
          <a:p>
            <a:pPr marL="285750" indent="-285750">
              <a:buFont typeface="Arial" panose="020B0604020202020204" pitchFamily="34" charset="0"/>
              <a:buChar char="•"/>
            </a:pPr>
            <a:r>
              <a:rPr lang="en-US" b="0" i="0" u="none" strike="noStrike" dirty="0">
                <a:solidFill>
                  <a:srgbClr val="202124"/>
                </a:solidFill>
                <a:effectLst/>
              </a:rPr>
              <a:t>Apply data transformations and feature engineering</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are the </a:t>
            </a:r>
            <a:r>
              <a:rPr lang="en-US" b="0" i="1" u="none" strike="noStrike" dirty="0">
                <a:solidFill>
                  <a:srgbClr val="202124"/>
                </a:solidFill>
                <a:effectLst/>
              </a:rPr>
              <a:t>data splits</a:t>
            </a:r>
            <a:r>
              <a:rPr lang="en-US" b="0" i="0" u="none" strike="noStrike" dirty="0">
                <a:solidFill>
                  <a:srgbClr val="202124"/>
                </a:solidFill>
                <a:effectLst/>
              </a:rPr>
              <a:t> in the prepared format.</a:t>
            </a:r>
          </a:p>
          <a:p>
            <a:pPr marL="285750" indent="-285750">
              <a:buFont typeface="Arial" panose="020B0604020202020204" pitchFamily="34" charset="0"/>
              <a:buChar char="•"/>
            </a:pPr>
            <a:r>
              <a:rPr lang="en-US" dirty="0">
                <a:solidFill>
                  <a:srgbClr val="202124"/>
                </a:solidFill>
              </a:rPr>
              <a:t>Same process as in development.</a:t>
            </a:r>
            <a:endParaRPr lang="en-US" b="0" i="0" u="none" strike="noStrike" dirty="0">
              <a:solidFill>
                <a:srgbClr val="202124"/>
              </a:solidFill>
              <a:effectLst/>
            </a:endParaRPr>
          </a:p>
          <a:p>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342392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61951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r>
              <a:rPr lang="en-US" b="0" i="0" u="none" strike="noStrike" dirty="0">
                <a:solidFill>
                  <a:srgbClr val="202124"/>
                </a:solidFill>
                <a:effectLst/>
              </a:rPr>
              <a:t>Model training: </a:t>
            </a:r>
          </a:p>
          <a:p>
            <a:pPr marL="285750" indent="-285750" algn="l">
              <a:buFont typeface="Arial" panose="020B0604020202020204" pitchFamily="34" charset="0"/>
              <a:buChar char="•"/>
            </a:pPr>
            <a:r>
              <a:rPr lang="en-US" b="0" i="0" u="none" strike="noStrike" dirty="0">
                <a:solidFill>
                  <a:srgbClr val="202124"/>
                </a:solidFill>
                <a:effectLst/>
              </a:rPr>
              <a:t>Conduct continuous training (CT) of the model in production. The model is automatically trained in production using fresh data based on live pipeline triggers.</a:t>
            </a:r>
          </a:p>
        </p:txBody>
      </p:sp>
      <p:sp>
        <p:nvSpPr>
          <p:cNvPr id="7" name="Frame 6">
            <a:extLst>
              <a:ext uri="{FF2B5EF4-FFF2-40B4-BE49-F238E27FC236}">
                <a16:creationId xmlns:a16="http://schemas.microsoft.com/office/drawing/2014/main" id="{56B6D0A6-5DA6-2343-B189-7DD900F93BD5}"/>
              </a:ext>
            </a:extLst>
          </p:cNvPr>
          <p:cNvSpPr/>
          <p:nvPr/>
        </p:nvSpPr>
        <p:spPr>
          <a:xfrm>
            <a:off x="420624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35572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1477328"/>
          </a:xfrm>
          <a:prstGeom prst="rect">
            <a:avLst/>
          </a:prstGeom>
          <a:noFill/>
        </p:spPr>
        <p:txBody>
          <a:bodyPr wrap="square" rtlCol="0">
            <a:spAutoFit/>
          </a:bodyPr>
          <a:lstStyle/>
          <a:p>
            <a:pPr algn="l"/>
            <a:r>
              <a:rPr lang="en-US" b="0" i="0" u="none" strike="noStrike" dirty="0">
                <a:solidFill>
                  <a:srgbClr val="202124"/>
                </a:solidFill>
                <a:effectLst/>
                <a:latin typeface="Roboto" panose="02000000000000000000" pitchFamily="2" charset="0"/>
              </a:rPr>
              <a:t>Model evaluation: </a:t>
            </a:r>
          </a:p>
          <a:p>
            <a:pPr marL="285750" indent="-285750" algn="l">
              <a:buFont typeface="Arial" panose="020B0604020202020204" pitchFamily="34" charset="0"/>
              <a:buChar char="•"/>
            </a:pPr>
            <a:r>
              <a:rPr lang="en-US" b="0" i="0" u="none" strike="noStrike" dirty="0">
                <a:solidFill>
                  <a:srgbClr val="202124"/>
                </a:solidFill>
                <a:effectLst/>
              </a:rPr>
              <a:t>The model is evaluated on a </a:t>
            </a:r>
            <a:r>
              <a:rPr lang="en-US" b="0" i="0" u="none" strike="noStrike" dirty="0">
                <a:solidFill>
                  <a:srgbClr val="202124"/>
                </a:solidFill>
                <a:effectLst/>
                <a:hlinkClick r:id="rId5"/>
              </a:rPr>
              <a:t>holdout test set</a:t>
            </a:r>
            <a:r>
              <a:rPr lang="en-US" b="0" i="0" u="none" strike="noStrike" dirty="0">
                <a:solidFill>
                  <a:srgbClr val="202124"/>
                </a:solidFill>
                <a:effectLst/>
              </a:rPr>
              <a:t> to evaluate the model quality. </a:t>
            </a:r>
          </a:p>
        </p:txBody>
      </p:sp>
      <p:sp>
        <p:nvSpPr>
          <p:cNvPr id="7" name="Frame 6">
            <a:extLst>
              <a:ext uri="{FF2B5EF4-FFF2-40B4-BE49-F238E27FC236}">
                <a16:creationId xmlns:a16="http://schemas.microsoft.com/office/drawing/2014/main" id="{56B6D0A6-5DA6-2343-B189-7DD900F93BD5}"/>
              </a:ext>
            </a:extLst>
          </p:cNvPr>
          <p:cNvSpPr/>
          <p:nvPr/>
        </p:nvSpPr>
        <p:spPr>
          <a:xfrm>
            <a:off x="499872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11147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416320"/>
          </a:xfrm>
          <a:prstGeom prst="rect">
            <a:avLst/>
          </a:prstGeom>
          <a:noFill/>
        </p:spPr>
        <p:txBody>
          <a:bodyPr wrap="square" rtlCol="0">
            <a:spAutoFit/>
          </a:bodyPr>
          <a:lstStyle/>
          <a:p>
            <a:r>
              <a:rPr lang="en-US" b="0" i="0" u="none" strike="noStrike" dirty="0">
                <a:solidFill>
                  <a:srgbClr val="202124"/>
                </a:solidFill>
                <a:effectLst/>
              </a:rPr>
              <a:t>Model validation: </a:t>
            </a:r>
          </a:p>
          <a:p>
            <a:pPr marL="285750" indent="-285750" algn="l">
              <a:buFont typeface="Arial" panose="020B0604020202020204" pitchFamily="34" charset="0"/>
              <a:buChar char="•"/>
            </a:pPr>
            <a:r>
              <a:rPr lang="en-US" b="0" i="0" u="none" strike="noStrike" dirty="0">
                <a:solidFill>
                  <a:srgbClr val="202124"/>
                </a:solidFill>
                <a:effectLst/>
              </a:rPr>
              <a:t>Compare the evaluation metric values produced by the newly trained model to the current model. </a:t>
            </a:r>
            <a:endParaRPr lang="en-US" dirty="0">
              <a:solidFill>
                <a:srgbClr val="202124"/>
              </a:solidFill>
            </a:endParaRPr>
          </a:p>
          <a:p>
            <a:pPr marL="285750" indent="-285750" algn="l">
              <a:buFont typeface="Arial" panose="020B0604020202020204" pitchFamily="34" charset="0"/>
              <a:buChar char="•"/>
            </a:pPr>
            <a:r>
              <a:rPr lang="en-US" b="0" i="0" u="none" strike="noStrike" dirty="0">
                <a:solidFill>
                  <a:srgbClr val="202124"/>
                </a:solidFill>
                <a:effectLst/>
              </a:rPr>
              <a:t>Make sure that the new model produces better performance than the current model before promoting it to production.</a:t>
            </a:r>
          </a:p>
        </p:txBody>
      </p:sp>
      <p:sp>
        <p:nvSpPr>
          <p:cNvPr id="7" name="Frame 6">
            <a:extLst>
              <a:ext uri="{FF2B5EF4-FFF2-40B4-BE49-F238E27FC236}">
                <a16:creationId xmlns:a16="http://schemas.microsoft.com/office/drawing/2014/main" id="{56B6D0A6-5DA6-2343-B189-7DD900F93BD5}"/>
              </a:ext>
            </a:extLst>
          </p:cNvPr>
          <p:cNvSpPr/>
          <p:nvPr/>
        </p:nvSpPr>
        <p:spPr>
          <a:xfrm>
            <a:off x="5791200" y="4115144"/>
            <a:ext cx="862404"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47532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Newly seen data is sent to a labelling service (like AWS </a:t>
            </a:r>
            <a:r>
              <a:rPr lang="en-US" dirty="0" err="1"/>
              <a:t>SageMaker</a:t>
            </a:r>
            <a:r>
              <a:rPr lang="en-US" dirty="0"/>
              <a:t> Ground Truth)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Labelled data is immediately fed into the  pipeline; the data validation step is used to determine if retraining is needed.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retraining is necessary, automatically retrain the model on new data</a:t>
            </a:r>
          </a:p>
        </p:txBody>
      </p:sp>
      <p:sp>
        <p:nvSpPr>
          <p:cNvPr id="7" name="Frame 6">
            <a:extLst>
              <a:ext uri="{FF2B5EF4-FFF2-40B4-BE49-F238E27FC236}">
                <a16:creationId xmlns:a16="http://schemas.microsoft.com/office/drawing/2014/main" id="{56B6D0A6-5DA6-2343-B189-7DD900F93BD5}"/>
              </a:ext>
            </a:extLst>
          </p:cNvPr>
          <p:cNvSpPr/>
          <p:nvPr/>
        </p:nvSpPr>
        <p:spPr>
          <a:xfrm>
            <a:off x="2642290" y="4107574"/>
            <a:ext cx="4003222"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0801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693319"/>
          </a:xfrm>
          <a:prstGeom prst="rect">
            <a:avLst/>
          </a:prstGeom>
          <a:noFill/>
        </p:spPr>
        <p:txBody>
          <a:bodyPr wrap="square" rtlCol="0">
            <a:spAutoFit/>
          </a:bodyPr>
          <a:lstStyle/>
          <a:p>
            <a:r>
              <a:rPr lang="en-US" dirty="0"/>
              <a:t>Feature store: </a:t>
            </a:r>
          </a:p>
          <a:p>
            <a:pPr marL="285750" indent="-285750">
              <a:buFont typeface="Arial" panose="020B0604020202020204" pitchFamily="34" charset="0"/>
              <a:buChar char="•"/>
            </a:pPr>
            <a:r>
              <a:rPr lang="en-US" b="0" i="0" u="none" strike="noStrike" dirty="0">
                <a:solidFill>
                  <a:srgbClr val="202124"/>
                </a:solidFill>
                <a:effectLst/>
              </a:rPr>
              <a:t>A centralized repository where you standardize the definition, storage, and access of features for training and serving. </a:t>
            </a:r>
          </a:p>
          <a:p>
            <a:pPr marL="285750" indent="-285750">
              <a:buFont typeface="Arial" panose="020B0604020202020204" pitchFamily="34" charset="0"/>
              <a:buChar char="•"/>
            </a:pPr>
            <a:r>
              <a:rPr lang="en-US" b="0" i="0" u="none" strike="noStrike" dirty="0">
                <a:solidFill>
                  <a:srgbClr val="202124"/>
                </a:solidFill>
                <a:effectLst/>
              </a:rPr>
              <a:t>Provide an API for high-throughput batch serving and low-latency real-time serving for the feature values</a:t>
            </a:r>
          </a:p>
          <a:p>
            <a:pPr marL="285750" indent="-285750">
              <a:buFont typeface="Arial" panose="020B0604020202020204" pitchFamily="34" charset="0"/>
              <a:buChar char="•"/>
            </a:pPr>
            <a:r>
              <a:rPr lang="en-US" b="0" i="0" u="none" strike="noStrike" dirty="0">
                <a:solidFill>
                  <a:srgbClr val="202124"/>
                </a:solidFill>
                <a:effectLst/>
              </a:rPr>
              <a:t>Support both training and serving workloads.</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912882" y="2726871"/>
            <a:ext cx="826466" cy="1119572"/>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60534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1200329"/>
          </a:xfrm>
          <a:prstGeom prst="rect">
            <a:avLst/>
          </a:prstGeom>
          <a:noFill/>
        </p:spPr>
        <p:txBody>
          <a:bodyPr wrap="square" rtlCol="0">
            <a:spAutoFit/>
          </a:bodyPr>
          <a:lstStyle/>
          <a:p>
            <a:r>
              <a:rPr lang="en-US" dirty="0"/>
              <a:t>Metadata store: </a:t>
            </a:r>
          </a:p>
          <a:p>
            <a:pPr marL="285750" indent="-285750">
              <a:buFont typeface="Arial" panose="020B0604020202020204" pitchFamily="34" charset="0"/>
              <a:buChar char="•"/>
            </a:pPr>
            <a:r>
              <a:rPr lang="en-US" dirty="0">
                <a:solidFill>
                  <a:srgbClr val="202124"/>
                </a:solidFill>
              </a:rPr>
              <a:t>Store i</a:t>
            </a:r>
            <a:r>
              <a:rPr lang="en-US" b="0" i="0" u="none" strike="noStrike" dirty="0">
                <a:solidFill>
                  <a:srgbClr val="202124"/>
                </a:solidFill>
                <a:effectLst/>
              </a:rPr>
              <a:t>nformation about each execution of the ML pipeline. </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2662168" y="5049649"/>
            <a:ext cx="3162161"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483393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5124"/>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monitoring enables teams to catch model performance degradation faster.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Pipeline triggers trigger a new retraining of the pipeline</a:t>
            </a:r>
          </a:p>
        </p:txBody>
      </p:sp>
      <p:sp>
        <p:nvSpPr>
          <p:cNvPr id="7" name="Frame 6">
            <a:extLst>
              <a:ext uri="{FF2B5EF4-FFF2-40B4-BE49-F238E27FC236}">
                <a16:creationId xmlns:a16="http://schemas.microsoft.com/office/drawing/2014/main" id="{56B6D0A6-5DA6-2343-B189-7DD900F93BD5}"/>
              </a:ext>
            </a:extLst>
          </p:cNvPr>
          <p:cNvSpPr/>
          <p:nvPr/>
        </p:nvSpPr>
        <p:spPr>
          <a:xfrm>
            <a:off x="3630458" y="5649684"/>
            <a:ext cx="1194707" cy="626383"/>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08B42634-DCBE-F748-8D32-5AD4C247D29A}"/>
              </a:ext>
            </a:extLst>
          </p:cNvPr>
          <p:cNvSpPr/>
          <p:nvPr/>
        </p:nvSpPr>
        <p:spPr>
          <a:xfrm>
            <a:off x="911751" y="5081608"/>
            <a:ext cx="859971" cy="626383"/>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88698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34419"/>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ML pipeline in production continuously delivers prediction services to new models that are trained on new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the prediction service is automatically updated to the latest version of the model. </a:t>
            </a:r>
          </a:p>
        </p:txBody>
      </p:sp>
      <p:sp>
        <p:nvSpPr>
          <p:cNvPr id="7" name="Frame 6">
            <a:extLst>
              <a:ext uri="{FF2B5EF4-FFF2-40B4-BE49-F238E27FC236}">
                <a16:creationId xmlns:a16="http://schemas.microsoft.com/office/drawing/2014/main" id="{56B6D0A6-5DA6-2343-B189-7DD900F93BD5}"/>
              </a:ext>
            </a:extLst>
          </p:cNvPr>
          <p:cNvSpPr/>
          <p:nvPr/>
        </p:nvSpPr>
        <p:spPr>
          <a:xfrm>
            <a:off x="7460000" y="3177569"/>
            <a:ext cx="949779" cy="324348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341403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AD90-2645-FF45-9FA6-C547CBA0EA31}"/>
              </a:ext>
            </a:extLst>
          </p:cNvPr>
          <p:cNvSpPr>
            <a:spLocks noGrp="1"/>
          </p:cNvSpPr>
          <p:nvPr>
            <p:ph type="title"/>
          </p:nvPr>
        </p:nvSpPr>
        <p:spPr/>
        <p:txBody>
          <a:bodyPr/>
          <a:lstStyle/>
          <a:p>
            <a:r>
              <a:rPr lang="en-US" dirty="0"/>
              <a:t>Pros of </a:t>
            </a:r>
            <a:r>
              <a:rPr lang="en-US" dirty="0" err="1"/>
              <a:t>MLOps</a:t>
            </a:r>
            <a:r>
              <a:rPr lang="en-US" dirty="0"/>
              <a:t> Level 1</a:t>
            </a:r>
          </a:p>
        </p:txBody>
      </p:sp>
      <p:sp>
        <p:nvSpPr>
          <p:cNvPr id="3" name="Content Placeholder 2">
            <a:extLst>
              <a:ext uri="{FF2B5EF4-FFF2-40B4-BE49-F238E27FC236}">
                <a16:creationId xmlns:a16="http://schemas.microsoft.com/office/drawing/2014/main" id="{4846E329-394B-1945-9E09-2807F6740CF5}"/>
              </a:ext>
            </a:extLst>
          </p:cNvPr>
          <p:cNvSpPr>
            <a:spLocks noGrp="1"/>
          </p:cNvSpPr>
          <p:nvPr>
            <p:ph idx="1"/>
          </p:nvPr>
        </p:nvSpPr>
        <p:spPr/>
        <p:txBody>
          <a:bodyPr/>
          <a:lstStyle/>
          <a:p>
            <a:r>
              <a:rPr lang="en-US" dirty="0"/>
              <a:t>Performance monitoring </a:t>
            </a:r>
          </a:p>
          <a:p>
            <a:r>
              <a:rPr lang="en-US" dirty="0"/>
              <a:t>Continuous retraining of the model happens automatically </a:t>
            </a:r>
          </a:p>
          <a:p>
            <a:r>
              <a:rPr lang="en-US" dirty="0"/>
              <a:t>Experimental-operational symmetry</a:t>
            </a:r>
          </a:p>
          <a:p>
            <a:pPr lvl="1"/>
            <a:r>
              <a:rPr lang="en-US" dirty="0"/>
              <a:t>The code that is used in the experimentation phase is also used in production, thus reducing the likelihood of training-serving skew</a:t>
            </a:r>
          </a:p>
        </p:txBody>
      </p:sp>
    </p:spTree>
    <p:extLst>
      <p:ext uri="{BB962C8B-B14F-4D97-AF65-F5344CB8AC3E}">
        <p14:creationId xmlns:p14="http://schemas.microsoft.com/office/powerpoint/2010/main" val="21760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E5AA-F309-2249-A741-9DDE6BEE7CAE}"/>
              </a:ext>
            </a:extLst>
          </p:cNvPr>
          <p:cNvSpPr>
            <a:spLocks noGrp="1"/>
          </p:cNvSpPr>
          <p:nvPr>
            <p:ph type="title"/>
          </p:nvPr>
        </p:nvSpPr>
        <p:spPr/>
        <p:txBody>
          <a:bodyPr/>
          <a:lstStyle/>
          <a:p>
            <a:r>
              <a:rPr lang="en-US" dirty="0"/>
              <a:t>MLOPs Level 0</a:t>
            </a:r>
          </a:p>
        </p:txBody>
      </p:sp>
      <p:pic>
        <p:nvPicPr>
          <p:cNvPr id="5" name="Content Placeholder 4">
            <a:extLst>
              <a:ext uri="{FF2B5EF4-FFF2-40B4-BE49-F238E27FC236}">
                <a16:creationId xmlns:a16="http://schemas.microsoft.com/office/drawing/2014/main" id="{7A5134E1-9C49-B64A-83FB-CB599B84BE69}"/>
              </a:ext>
            </a:extLst>
          </p:cNvPr>
          <p:cNvPicPr>
            <a:picLocks noGrp="1" noChangeAspect="1"/>
          </p:cNvPicPr>
          <p:nvPr>
            <p:ph idx="1"/>
          </p:nvPr>
        </p:nvPicPr>
        <p:blipFill>
          <a:blip r:embed="rId4"/>
          <a:stretch>
            <a:fillRect/>
          </a:stretch>
        </p:blipFill>
        <p:spPr>
          <a:xfrm>
            <a:off x="838200" y="1621599"/>
            <a:ext cx="10515600" cy="4008276"/>
          </a:xfrm>
          <a:prstGeom prst="rect">
            <a:avLst/>
          </a:prstGeom>
        </p:spPr>
      </p:pic>
      <p:sp>
        <p:nvSpPr>
          <p:cNvPr id="6" name="TextBox 5">
            <a:extLst>
              <a:ext uri="{FF2B5EF4-FFF2-40B4-BE49-F238E27FC236}">
                <a16:creationId xmlns:a16="http://schemas.microsoft.com/office/drawing/2014/main" id="{CB21277A-F371-AE41-985E-11E42D4800F2}"/>
              </a:ext>
            </a:extLst>
          </p:cNvPr>
          <p:cNvSpPr txBox="1"/>
          <p:nvPr/>
        </p:nvSpPr>
        <p:spPr>
          <a:xfrm>
            <a:off x="984943" y="4968471"/>
            <a:ext cx="7478485" cy="1754326"/>
          </a:xfrm>
          <a:prstGeom prst="rect">
            <a:avLst/>
          </a:prstGeom>
          <a:noFill/>
        </p:spPr>
        <p:txBody>
          <a:bodyPr wrap="square" rtlCol="0">
            <a:spAutoFit/>
          </a:bodyPr>
          <a:lstStyle/>
          <a:p>
            <a:r>
              <a:rPr lang="en-US" dirty="0"/>
              <a:t>MLOPs Level 0: Manual ML Steps to serve model as production service</a:t>
            </a:r>
          </a:p>
          <a:p>
            <a:endParaRPr lang="en-US" dirty="0">
              <a:hlinkClick r:id="rId5"/>
            </a:endParaRPr>
          </a:p>
          <a:p>
            <a:r>
              <a:rPr lang="en-US" dirty="0">
                <a:hlinkClick r:id="rId5"/>
              </a:rPr>
              <a:t>https://cloud.google.com/architecture/mlops-continuous-delivery-and-automation-pipelines-in-machine-learning#mlops_level_0_manual_process</a:t>
            </a:r>
            <a:endParaRPr lang="en-US" dirty="0"/>
          </a:p>
          <a:p>
            <a:r>
              <a:rPr lang="en-US" dirty="0">
                <a:hlinkClick r:id="rId6"/>
              </a:rPr>
              <a:t>https://www.youtube.com/watch?v=6gdrwFMaEZ0&amp;list=PLK5gIELtOr1-ALboRLgMZsFybpFwq8m5f&amp;index=2</a:t>
            </a:r>
            <a:r>
              <a:rPr lang="en-US" dirty="0"/>
              <a:t>  </a:t>
            </a:r>
          </a:p>
        </p:txBody>
      </p:sp>
      <p:sp>
        <p:nvSpPr>
          <p:cNvPr id="4" name="Footer Placeholder 3"/>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923891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C0A8-6BBF-0840-8879-8A5D331F3073}"/>
              </a:ext>
            </a:extLst>
          </p:cNvPr>
          <p:cNvSpPr>
            <a:spLocks noGrp="1"/>
          </p:cNvSpPr>
          <p:nvPr>
            <p:ph type="title"/>
          </p:nvPr>
        </p:nvSpPr>
        <p:spPr/>
        <p:txBody>
          <a:bodyPr/>
          <a:lstStyle/>
          <a:p>
            <a:r>
              <a:rPr lang="en-US" dirty="0"/>
              <a:t>Cons of </a:t>
            </a:r>
            <a:r>
              <a:rPr lang="en-US" dirty="0" err="1"/>
              <a:t>MLOps</a:t>
            </a:r>
            <a:r>
              <a:rPr lang="en-US" dirty="0"/>
              <a:t> Level 1</a:t>
            </a:r>
          </a:p>
        </p:txBody>
      </p:sp>
      <p:sp>
        <p:nvSpPr>
          <p:cNvPr id="3" name="Content Placeholder 2">
            <a:extLst>
              <a:ext uri="{FF2B5EF4-FFF2-40B4-BE49-F238E27FC236}">
                <a16:creationId xmlns:a16="http://schemas.microsoft.com/office/drawing/2014/main" id="{81CF9E97-AF05-9B41-BEC0-3EA4F6D7AC57}"/>
              </a:ext>
            </a:extLst>
          </p:cNvPr>
          <p:cNvSpPr>
            <a:spLocks noGrp="1"/>
          </p:cNvSpPr>
          <p:nvPr>
            <p:ph idx="1"/>
          </p:nvPr>
        </p:nvSpPr>
        <p:spPr/>
        <p:txBody>
          <a:bodyPr/>
          <a:lstStyle/>
          <a:p>
            <a:r>
              <a:rPr lang="en-US" dirty="0"/>
              <a:t>More complex workflow than </a:t>
            </a:r>
            <a:r>
              <a:rPr lang="en-US" dirty="0" err="1"/>
              <a:t>MLOps</a:t>
            </a:r>
            <a:r>
              <a:rPr lang="en-US" dirty="0"/>
              <a:t> Level 0</a:t>
            </a:r>
          </a:p>
          <a:p>
            <a:r>
              <a:rPr lang="en-US" dirty="0"/>
              <a:t>Requires more expertise to set up </a:t>
            </a:r>
            <a:r>
              <a:rPr lang="en-US" dirty="0" err="1"/>
              <a:t>MLOps</a:t>
            </a:r>
            <a:r>
              <a:rPr lang="en-US" dirty="0"/>
              <a:t> Level 1 pipeline</a:t>
            </a:r>
          </a:p>
          <a:p>
            <a:r>
              <a:rPr lang="en-US" dirty="0"/>
              <a:t>Requires the use of more tools</a:t>
            </a:r>
          </a:p>
          <a:p>
            <a:r>
              <a:rPr lang="en-US" dirty="0"/>
              <a:t>Likely requires larger teams with some team members dedicated to maintaining the </a:t>
            </a:r>
            <a:r>
              <a:rPr lang="en-US" dirty="0" err="1"/>
              <a:t>MLOps</a:t>
            </a:r>
            <a:r>
              <a:rPr lang="en-US" dirty="0"/>
              <a:t> pipeline thus drawing manpower away from model creation and product development</a:t>
            </a:r>
          </a:p>
        </p:txBody>
      </p:sp>
    </p:spTree>
    <p:extLst>
      <p:ext uri="{BB962C8B-B14F-4D97-AF65-F5344CB8AC3E}">
        <p14:creationId xmlns:p14="http://schemas.microsoft.com/office/powerpoint/2010/main" val="136386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E512-2C0F-DA40-BA88-D6E510EDD805}"/>
              </a:ext>
            </a:extLst>
          </p:cNvPr>
          <p:cNvSpPr>
            <a:spLocks noGrp="1"/>
          </p:cNvSpPr>
          <p:nvPr>
            <p:ph type="title"/>
          </p:nvPr>
        </p:nvSpPr>
        <p:spPr/>
        <p:txBody>
          <a:bodyPr/>
          <a:lstStyle/>
          <a:p>
            <a:r>
              <a:rPr lang="en-US" dirty="0"/>
              <a:t>Teams Who Should Use </a:t>
            </a:r>
            <a:r>
              <a:rPr lang="en-US" dirty="0" err="1"/>
              <a:t>MLOps</a:t>
            </a:r>
            <a:r>
              <a:rPr lang="en-US" dirty="0"/>
              <a:t> Level 1</a:t>
            </a:r>
          </a:p>
        </p:txBody>
      </p:sp>
      <p:sp>
        <p:nvSpPr>
          <p:cNvPr id="3" name="Content Placeholder 2">
            <a:extLst>
              <a:ext uri="{FF2B5EF4-FFF2-40B4-BE49-F238E27FC236}">
                <a16:creationId xmlns:a16="http://schemas.microsoft.com/office/drawing/2014/main" id="{8B7F429D-9494-EC42-AA26-4C74A2827A50}"/>
              </a:ext>
            </a:extLst>
          </p:cNvPr>
          <p:cNvSpPr>
            <a:spLocks noGrp="1"/>
          </p:cNvSpPr>
          <p:nvPr>
            <p:ph idx="1"/>
          </p:nvPr>
        </p:nvSpPr>
        <p:spPr/>
        <p:txBody>
          <a:bodyPr/>
          <a:lstStyle/>
          <a:p>
            <a:r>
              <a:rPr lang="en-US" dirty="0"/>
              <a:t>Teams that already have working models</a:t>
            </a:r>
          </a:p>
          <a:p>
            <a:r>
              <a:rPr lang="en-US" dirty="0"/>
              <a:t>Larger teams that can dedicate more developers towards </a:t>
            </a:r>
            <a:r>
              <a:rPr lang="en-US" dirty="0" err="1"/>
              <a:t>devops</a:t>
            </a:r>
            <a:r>
              <a:rPr lang="en-US" dirty="0"/>
              <a:t> to maintain an </a:t>
            </a:r>
            <a:r>
              <a:rPr lang="en-US" dirty="0" err="1"/>
              <a:t>MLOps</a:t>
            </a:r>
            <a:r>
              <a:rPr lang="en-US" dirty="0"/>
              <a:t> Level 1 pipeline</a:t>
            </a:r>
          </a:p>
          <a:p>
            <a:r>
              <a:rPr lang="en-US" dirty="0"/>
              <a:t>Organizations that are willing to invest more into cloud infrastructure to run </a:t>
            </a:r>
            <a:r>
              <a:rPr lang="en-US" dirty="0" err="1"/>
              <a:t>MLOps</a:t>
            </a:r>
            <a:r>
              <a:rPr lang="en-US" dirty="0"/>
              <a:t> tools </a:t>
            </a:r>
          </a:p>
          <a:p>
            <a:endParaRPr lang="en-US" dirty="0"/>
          </a:p>
        </p:txBody>
      </p:sp>
    </p:spTree>
    <p:extLst>
      <p:ext uri="{BB962C8B-B14F-4D97-AF65-F5344CB8AC3E}">
        <p14:creationId xmlns:p14="http://schemas.microsoft.com/office/powerpoint/2010/main" val="398324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p:txBody>
          <a:bodyPr/>
          <a:lstStyle/>
          <a:p>
            <a:r>
              <a:rPr lang="en-US" dirty="0"/>
              <a:t>Recommended Tools for </a:t>
            </a:r>
            <a:r>
              <a:rPr lang="en-US" dirty="0" err="1"/>
              <a:t>MLOps</a:t>
            </a:r>
            <a:r>
              <a:rPr lang="en-US" dirty="0"/>
              <a:t> Level 1</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a:xfrm>
            <a:off x="838200" y="1550504"/>
            <a:ext cx="10515600" cy="4626459"/>
          </a:xfrm>
        </p:spPr>
        <p:txBody>
          <a:bodyPr>
            <a:normAutofit/>
          </a:bodyPr>
          <a:lstStyle/>
          <a:p>
            <a:r>
              <a:rPr lang="en-US" dirty="0">
                <a:solidFill>
                  <a:srgbClr val="FF0000"/>
                </a:solidFill>
              </a:rPr>
              <a:t>Performance monitoring tool</a:t>
            </a:r>
            <a:r>
              <a:rPr lang="en-US" dirty="0"/>
              <a:t>: used to monitor performance of the model in production</a:t>
            </a:r>
          </a:p>
          <a:p>
            <a:pPr lvl="1"/>
            <a:r>
              <a:rPr lang="en-US" dirty="0" err="1"/>
              <a:t>Arize</a:t>
            </a:r>
            <a:r>
              <a:rPr lang="en-US" dirty="0"/>
              <a:t>, Arthur, Fiddler</a:t>
            </a:r>
          </a:p>
          <a:p>
            <a:r>
              <a:rPr lang="en-US" dirty="0">
                <a:solidFill>
                  <a:srgbClr val="FF0000"/>
                </a:solidFill>
              </a:rPr>
              <a:t>Pipeline trigger</a:t>
            </a:r>
            <a:r>
              <a:rPr lang="en-US" dirty="0"/>
              <a:t>: used to trigger retraining </a:t>
            </a:r>
          </a:p>
          <a:p>
            <a:pPr lvl="1"/>
            <a:r>
              <a:rPr lang="en-US" dirty="0" err="1"/>
              <a:t>Arize</a:t>
            </a:r>
            <a:endParaRPr lang="en-US" dirty="0"/>
          </a:p>
          <a:p>
            <a:r>
              <a:rPr lang="en-US" dirty="0">
                <a:solidFill>
                  <a:srgbClr val="FF0000"/>
                </a:solidFill>
              </a:rPr>
              <a:t>Feature store</a:t>
            </a:r>
            <a:r>
              <a:rPr lang="en-US"/>
              <a:t>: used </a:t>
            </a:r>
            <a:r>
              <a:rPr lang="en-US" dirty="0"/>
              <a:t>to standardize the storage and access of datasets</a:t>
            </a:r>
          </a:p>
          <a:p>
            <a:pPr lvl="1"/>
            <a:r>
              <a:rPr lang="en-US" dirty="0"/>
              <a:t>FEAST</a:t>
            </a:r>
          </a:p>
        </p:txBody>
      </p:sp>
    </p:spTree>
    <p:extLst>
      <p:ext uri="{BB962C8B-B14F-4D97-AF65-F5344CB8AC3E}">
        <p14:creationId xmlns:p14="http://schemas.microsoft.com/office/powerpoint/2010/main" val="817538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a:xfrm>
            <a:off x="838200" y="365125"/>
            <a:ext cx="10711070" cy="1325563"/>
          </a:xfrm>
        </p:spPr>
        <p:txBody>
          <a:bodyPr/>
          <a:lstStyle/>
          <a:p>
            <a:r>
              <a:rPr lang="en-US" dirty="0"/>
              <a:t>Recommended Tools for </a:t>
            </a:r>
            <a:r>
              <a:rPr lang="en-US" dirty="0" err="1"/>
              <a:t>MLOps</a:t>
            </a:r>
            <a:r>
              <a:rPr lang="en-US" dirty="0"/>
              <a:t> Level 1 (cont.)</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a:xfrm>
            <a:off x="838200" y="1550504"/>
            <a:ext cx="10515600" cy="4626459"/>
          </a:xfrm>
        </p:spPr>
        <p:txBody>
          <a:bodyPr>
            <a:normAutofit lnSpcReduction="10000"/>
          </a:bodyPr>
          <a:lstStyle/>
          <a:p>
            <a:r>
              <a:rPr lang="en-US" dirty="0">
                <a:solidFill>
                  <a:srgbClr val="FF0000"/>
                </a:solidFill>
              </a:rPr>
              <a:t>Metadata management</a:t>
            </a:r>
            <a:r>
              <a:rPr lang="en-US" dirty="0"/>
              <a:t>: used to store metrics produced by continuous training</a:t>
            </a:r>
          </a:p>
          <a:p>
            <a:pPr lvl="1"/>
            <a:r>
              <a:rPr lang="en-US" dirty="0"/>
              <a:t>Databricks’ </a:t>
            </a:r>
            <a:r>
              <a:rPr lang="en-US" dirty="0" err="1"/>
              <a:t>MLflow</a:t>
            </a:r>
            <a:endParaRPr lang="en-US" dirty="0"/>
          </a:p>
          <a:p>
            <a:r>
              <a:rPr lang="en-US" dirty="0">
                <a:solidFill>
                  <a:srgbClr val="FF0000"/>
                </a:solidFill>
              </a:rPr>
              <a:t>Experiment tracking</a:t>
            </a:r>
            <a:r>
              <a:rPr lang="en-US" dirty="0"/>
              <a:t>: used to ensure code, data, and model versioning</a:t>
            </a:r>
          </a:p>
          <a:p>
            <a:pPr lvl="1"/>
            <a:r>
              <a:rPr lang="en-US" dirty="0"/>
              <a:t>Databricks’ </a:t>
            </a:r>
            <a:r>
              <a:rPr lang="en-US" dirty="0" err="1"/>
              <a:t>Mlflow</a:t>
            </a:r>
            <a:r>
              <a:rPr lang="en-US" dirty="0"/>
              <a:t>, DVC, Weights &amp; Biases (</a:t>
            </a:r>
            <a:r>
              <a:rPr lang="en-US" dirty="0" err="1"/>
              <a:t>wandb</a:t>
            </a:r>
            <a:r>
              <a:rPr lang="en-US" dirty="0"/>
              <a:t>)</a:t>
            </a:r>
          </a:p>
          <a:p>
            <a:r>
              <a:rPr lang="en-US" dirty="0">
                <a:solidFill>
                  <a:srgbClr val="FF0000"/>
                </a:solidFill>
              </a:rPr>
              <a:t>ELT tool</a:t>
            </a:r>
            <a:r>
              <a:rPr lang="en-US" dirty="0"/>
              <a:t>: Used for data extraction from feature store and other sources</a:t>
            </a:r>
          </a:p>
          <a:p>
            <a:pPr lvl="1"/>
            <a:r>
              <a:rPr lang="en-US" dirty="0" err="1"/>
              <a:t>Fivetran</a:t>
            </a:r>
            <a:r>
              <a:rPr lang="en-US" dirty="0"/>
              <a:t>, DBT Labs</a:t>
            </a:r>
          </a:p>
          <a:p>
            <a:r>
              <a:rPr lang="en-US" dirty="0">
                <a:solidFill>
                  <a:srgbClr val="FF0000"/>
                </a:solidFill>
              </a:rPr>
              <a:t>Deployment service</a:t>
            </a:r>
            <a:r>
              <a:rPr lang="en-US" dirty="0"/>
              <a:t>: used to automatically containerize models and create prediction service</a:t>
            </a:r>
          </a:p>
          <a:p>
            <a:pPr lvl="1"/>
            <a:r>
              <a:rPr lang="en-US" dirty="0"/>
              <a:t>Triton, Seldon, </a:t>
            </a:r>
            <a:r>
              <a:rPr lang="en-US" dirty="0" err="1"/>
              <a:t>KServe</a:t>
            </a:r>
            <a:endParaRPr lang="en-US" dirty="0"/>
          </a:p>
        </p:txBody>
      </p:sp>
    </p:spTree>
    <p:extLst>
      <p:ext uri="{BB962C8B-B14F-4D97-AF65-F5344CB8AC3E}">
        <p14:creationId xmlns:p14="http://schemas.microsoft.com/office/powerpoint/2010/main" val="172004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1953616" y="1030014"/>
            <a:ext cx="8284767" cy="5646832"/>
          </a:xfrm>
          <a:prstGeom prst="rect">
            <a:avLst/>
          </a:prstGeom>
        </p:spPr>
      </p:pic>
    </p:spTree>
    <p:extLst>
      <p:ext uri="{BB962C8B-B14F-4D97-AF65-F5344CB8AC3E}">
        <p14:creationId xmlns:p14="http://schemas.microsoft.com/office/powerpoint/2010/main" val="122776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585323"/>
          </a:xfrm>
          <a:prstGeom prst="rect">
            <a:avLst/>
          </a:prstGeom>
          <a:noFill/>
        </p:spPr>
        <p:txBody>
          <a:bodyPr wrap="square" rtlCol="0">
            <a:spAutoFit/>
          </a:bodyPr>
          <a:lstStyle/>
          <a:p>
            <a:r>
              <a:rPr lang="en-US" b="1" dirty="0"/>
              <a:t>Development and experimentation</a:t>
            </a:r>
            <a:r>
              <a:rPr lang="en-US" dirty="0"/>
              <a:t>: You iteratively try out new ML algorithms and new modeling where the experiment steps are orchestrated. The output of this stage is the source code of the ML pipeline steps that are then pushed to a source repository.</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273268" y="1030014"/>
            <a:ext cx="5602015" cy="1450427"/>
          </a:xfrm>
          <a:prstGeom prst="frame">
            <a:avLst>
              <a:gd name="adj1" fmla="val 3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25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integration</a:t>
            </a:r>
            <a:r>
              <a:rPr lang="en-US" dirty="0"/>
              <a:t>: You build source code and run various tests. The outputs of this stage are pipeline components (packages, executables, and artifacts) to be deployed in a later stage.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5822731" y="1555531"/>
            <a:ext cx="2354317" cy="864585"/>
          </a:xfrm>
          <a:prstGeom prst="frame">
            <a:avLst>
              <a:gd name="adj1" fmla="val 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076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integration</a:t>
            </a:r>
            <a:r>
              <a:rPr lang="en-US" dirty="0"/>
              <a:t>: You build source code and run various tests. The outputs of this stage are pipeline components (packages, executables, and artifacts) to be deployed in a later stage.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7157545" y="2385848"/>
            <a:ext cx="1127222" cy="714705"/>
          </a:xfrm>
          <a:prstGeom prst="frame">
            <a:avLst>
              <a:gd name="adj1" fmla="val 8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3422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delivery</a:t>
            </a:r>
            <a:r>
              <a:rPr lang="en-US" dirty="0"/>
              <a:t>: You deploy the artifacts produced by the CI stage to the target environment. The output of this stage is a deployed pipeline with the new implementation of the model.</a:t>
            </a:r>
          </a:p>
          <a:p>
            <a:endParaRPr lang="en-US" dirty="0"/>
          </a:p>
        </p:txBody>
      </p:sp>
      <p:cxnSp>
        <p:nvCxnSpPr>
          <p:cNvPr id="7" name="Straight Connector 6">
            <a:extLst>
              <a:ext uri="{FF2B5EF4-FFF2-40B4-BE49-F238E27FC236}">
                <a16:creationId xmlns:a16="http://schemas.microsoft.com/office/drawing/2014/main" id="{CA279F3E-44B5-B548-BC81-B8F81B6904B4}"/>
              </a:ext>
            </a:extLst>
          </p:cNvPr>
          <p:cNvCxnSpPr/>
          <p:nvPr/>
        </p:nvCxnSpPr>
        <p:spPr>
          <a:xfrm>
            <a:off x="7262648" y="2417379"/>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2216AB0-C675-DE45-BAD0-B90FB2DA3023}"/>
              </a:ext>
            </a:extLst>
          </p:cNvPr>
          <p:cNvCxnSpPr>
            <a:cxnSpLocks/>
          </p:cNvCxnSpPr>
          <p:nvPr/>
        </p:nvCxnSpPr>
        <p:spPr>
          <a:xfrm>
            <a:off x="7262648" y="2417379"/>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F89DDD81-A18D-6E4C-BD33-7CC47CAF3AC9}"/>
              </a:ext>
            </a:extLst>
          </p:cNvPr>
          <p:cNvCxnSpPr>
            <a:cxnSpLocks/>
          </p:cNvCxnSpPr>
          <p:nvPr/>
        </p:nvCxnSpPr>
        <p:spPr>
          <a:xfrm>
            <a:off x="8177048" y="2417379"/>
            <a:ext cx="0" cy="13400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CEF8859-889E-6845-804D-1F35B84E4CDF}"/>
              </a:ext>
            </a:extLst>
          </p:cNvPr>
          <p:cNvCxnSpPr>
            <a:cxnSpLocks/>
          </p:cNvCxnSpPr>
          <p:nvPr/>
        </p:nvCxnSpPr>
        <p:spPr>
          <a:xfrm>
            <a:off x="1303283" y="3668110"/>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68FF9F47-75B3-F74C-ADD7-CBCEFC70F38D}"/>
              </a:ext>
            </a:extLst>
          </p:cNvPr>
          <p:cNvCxnSpPr>
            <a:cxnSpLocks/>
          </p:cNvCxnSpPr>
          <p:nvPr/>
        </p:nvCxnSpPr>
        <p:spPr>
          <a:xfrm>
            <a:off x="1303283" y="5008178"/>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FEC27A9F-B32C-984F-AF96-C04CA1F915FD}"/>
              </a:ext>
            </a:extLst>
          </p:cNvPr>
          <p:cNvCxnSpPr>
            <a:cxnSpLocks/>
          </p:cNvCxnSpPr>
          <p:nvPr/>
        </p:nvCxnSpPr>
        <p:spPr>
          <a:xfrm>
            <a:off x="7278413" y="3757447"/>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D100CDF2-58C2-D848-A7AC-89DE168ACF0B}"/>
              </a:ext>
            </a:extLst>
          </p:cNvPr>
          <p:cNvCxnSpPr/>
          <p:nvPr/>
        </p:nvCxnSpPr>
        <p:spPr>
          <a:xfrm>
            <a:off x="7278413" y="3757447"/>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EA69BCEF-7098-3849-9040-83979317D1BE}"/>
              </a:ext>
            </a:extLst>
          </p:cNvPr>
          <p:cNvCxnSpPr>
            <a:cxnSpLocks/>
          </p:cNvCxnSpPr>
          <p:nvPr/>
        </p:nvCxnSpPr>
        <p:spPr>
          <a:xfrm>
            <a:off x="1308538" y="3668110"/>
            <a:ext cx="0" cy="134006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08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031325"/>
          </a:xfrm>
          <a:prstGeom prst="rect">
            <a:avLst/>
          </a:prstGeom>
          <a:noFill/>
        </p:spPr>
        <p:txBody>
          <a:bodyPr wrap="square" rtlCol="0">
            <a:spAutoFit/>
          </a:bodyPr>
          <a:lstStyle/>
          <a:p>
            <a:r>
              <a:rPr lang="en-US" b="1" dirty="0"/>
              <a:t>Automated triggering</a:t>
            </a:r>
            <a:r>
              <a:rPr lang="en-US" dirty="0"/>
              <a:t>: The pipeline is automatically executed in production based on a schedule or in response to a trigger. The output of this stage is a trained model that is pushed to the model registry.</a:t>
            </a:r>
          </a:p>
          <a:p>
            <a:endParaRPr lang="en-US" dirty="0"/>
          </a:p>
        </p:txBody>
      </p:sp>
      <p:cxnSp>
        <p:nvCxnSpPr>
          <p:cNvPr id="7" name="Straight Connector 6">
            <a:extLst>
              <a:ext uri="{FF2B5EF4-FFF2-40B4-BE49-F238E27FC236}">
                <a16:creationId xmlns:a16="http://schemas.microsoft.com/office/drawing/2014/main" id="{11AC0C8C-BF4F-C045-9031-C8300F22B224}"/>
              </a:ext>
            </a:extLst>
          </p:cNvPr>
          <p:cNvCxnSpPr>
            <a:cxnSpLocks/>
          </p:cNvCxnSpPr>
          <p:nvPr/>
        </p:nvCxnSpPr>
        <p:spPr>
          <a:xfrm>
            <a:off x="1303283" y="3668110"/>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044DD559-6C02-5645-9755-9B5BC169B89A}"/>
              </a:ext>
            </a:extLst>
          </p:cNvPr>
          <p:cNvCxnSpPr>
            <a:cxnSpLocks/>
          </p:cNvCxnSpPr>
          <p:nvPr/>
        </p:nvCxnSpPr>
        <p:spPr>
          <a:xfrm>
            <a:off x="1303283" y="5008178"/>
            <a:ext cx="587002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4F9B1078-04D1-DB4A-94D5-EFFDFF4805EB}"/>
              </a:ext>
            </a:extLst>
          </p:cNvPr>
          <p:cNvCxnSpPr>
            <a:cxnSpLocks/>
          </p:cNvCxnSpPr>
          <p:nvPr/>
        </p:nvCxnSpPr>
        <p:spPr>
          <a:xfrm>
            <a:off x="1308538" y="3668110"/>
            <a:ext cx="0" cy="13400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C4673E93-83E2-4442-87AE-95A9EEB79E2B}"/>
              </a:ext>
            </a:extLst>
          </p:cNvPr>
          <p:cNvCxnSpPr>
            <a:cxnSpLocks/>
          </p:cNvCxnSpPr>
          <p:nvPr/>
        </p:nvCxnSpPr>
        <p:spPr>
          <a:xfrm>
            <a:off x="7173309" y="3757447"/>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21F382CA-D75E-DA4A-852C-2171D65ACA55}"/>
              </a:ext>
            </a:extLst>
          </p:cNvPr>
          <p:cNvCxnSpPr/>
          <p:nvPr/>
        </p:nvCxnSpPr>
        <p:spPr>
          <a:xfrm>
            <a:off x="7262648" y="3111061"/>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5F361391-00C6-0B49-94E4-65EC913F813C}"/>
              </a:ext>
            </a:extLst>
          </p:cNvPr>
          <p:cNvCxnSpPr>
            <a:cxnSpLocks/>
          </p:cNvCxnSpPr>
          <p:nvPr/>
        </p:nvCxnSpPr>
        <p:spPr>
          <a:xfrm>
            <a:off x="7262648" y="3100551"/>
            <a:ext cx="0" cy="567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3136741F-C0B4-E641-8B7C-C012C026534A}"/>
              </a:ext>
            </a:extLst>
          </p:cNvPr>
          <p:cNvCxnSpPr>
            <a:cxnSpLocks/>
          </p:cNvCxnSpPr>
          <p:nvPr/>
        </p:nvCxnSpPr>
        <p:spPr>
          <a:xfrm>
            <a:off x="8177048" y="3100551"/>
            <a:ext cx="0" cy="65689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A702B6BC-14AE-2A4F-8D16-FDFF0C144A45}"/>
              </a:ext>
            </a:extLst>
          </p:cNvPr>
          <p:cNvCxnSpPr>
            <a:cxnSpLocks/>
          </p:cNvCxnSpPr>
          <p:nvPr/>
        </p:nvCxnSpPr>
        <p:spPr>
          <a:xfrm>
            <a:off x="7173309" y="3752191"/>
            <a:ext cx="100373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56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784E-2625-AA44-BC36-9923D7B9C520}"/>
              </a:ext>
            </a:extLst>
          </p:cNvPr>
          <p:cNvSpPr>
            <a:spLocks noGrp="1"/>
          </p:cNvSpPr>
          <p:nvPr>
            <p:ph type="title"/>
          </p:nvPr>
        </p:nvSpPr>
        <p:spPr/>
        <p:txBody>
          <a:bodyPr/>
          <a:lstStyle/>
          <a:p>
            <a:r>
              <a:rPr lang="en-US" dirty="0"/>
              <a:t>Pros with </a:t>
            </a:r>
            <a:r>
              <a:rPr lang="en-US" dirty="0" err="1"/>
              <a:t>MLOps</a:t>
            </a:r>
            <a:r>
              <a:rPr lang="en-US" dirty="0"/>
              <a:t> Level 0</a:t>
            </a:r>
          </a:p>
        </p:txBody>
      </p:sp>
      <p:sp>
        <p:nvSpPr>
          <p:cNvPr id="3" name="Content Placeholder 2">
            <a:extLst>
              <a:ext uri="{FF2B5EF4-FFF2-40B4-BE49-F238E27FC236}">
                <a16:creationId xmlns:a16="http://schemas.microsoft.com/office/drawing/2014/main" id="{805B1933-D212-024F-B3C8-FCB98B38958D}"/>
              </a:ext>
            </a:extLst>
          </p:cNvPr>
          <p:cNvSpPr>
            <a:spLocks noGrp="1"/>
          </p:cNvSpPr>
          <p:nvPr>
            <p:ph idx="1"/>
          </p:nvPr>
        </p:nvSpPr>
        <p:spPr/>
        <p:txBody>
          <a:bodyPr/>
          <a:lstStyle/>
          <a:p>
            <a:r>
              <a:rPr lang="en-US" dirty="0"/>
              <a:t>Simple workflow</a:t>
            </a:r>
          </a:p>
          <a:p>
            <a:pPr lvl="1"/>
            <a:r>
              <a:rPr lang="en-US" dirty="0"/>
              <a:t>Allows teams to focus more on the experimentation side</a:t>
            </a:r>
          </a:p>
          <a:p>
            <a:pPr lvl="1"/>
            <a:r>
              <a:rPr lang="en-US" dirty="0"/>
              <a:t>Fewer people needed to execute this workflow</a:t>
            </a:r>
          </a:p>
          <a:p>
            <a:pPr lvl="1"/>
            <a:r>
              <a:rPr lang="en-US" dirty="0"/>
              <a:t>Fewer tools needed</a:t>
            </a:r>
          </a:p>
          <a:p>
            <a:pPr marL="0" indent="0">
              <a:buNone/>
            </a:pPr>
            <a:endParaRPr lang="en-US" dirty="0"/>
          </a:p>
        </p:txBody>
      </p:sp>
    </p:spTree>
    <p:extLst>
      <p:ext uri="{BB962C8B-B14F-4D97-AF65-F5344CB8AC3E}">
        <p14:creationId xmlns:p14="http://schemas.microsoft.com/office/powerpoint/2010/main" val="762838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031325"/>
          </a:xfrm>
          <a:prstGeom prst="rect">
            <a:avLst/>
          </a:prstGeom>
          <a:noFill/>
        </p:spPr>
        <p:txBody>
          <a:bodyPr wrap="square" rtlCol="0">
            <a:spAutoFit/>
          </a:bodyPr>
          <a:lstStyle/>
          <a:p>
            <a:r>
              <a:rPr lang="en-US" b="1" dirty="0"/>
              <a:t>Model continuous delivery</a:t>
            </a:r>
            <a:r>
              <a:rPr lang="en-US" dirty="0"/>
              <a:t>: You serve the trained model as a prediction service for the predictions. The output of this stage is a deployed model prediction service.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7157545" y="3660271"/>
            <a:ext cx="1127222" cy="3016575"/>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490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1754326"/>
          </a:xfrm>
          <a:prstGeom prst="rect">
            <a:avLst/>
          </a:prstGeom>
          <a:noFill/>
        </p:spPr>
        <p:txBody>
          <a:bodyPr wrap="square" rtlCol="0">
            <a:spAutoFit/>
          </a:bodyPr>
          <a:lstStyle/>
          <a:p>
            <a:r>
              <a:rPr lang="en-US" b="1" dirty="0"/>
              <a:t>Monitoring</a:t>
            </a:r>
            <a:r>
              <a:rPr lang="en-US" dirty="0"/>
              <a:t>: You collect statistics on the model performance based on live data. The output of this stage is a trigger to execute the pipeline or to execute a new experiment cycle.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3515709" y="5644055"/>
            <a:ext cx="1455683" cy="948708"/>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782BC819-55EE-704E-BF8D-6EAEF022990D}"/>
              </a:ext>
            </a:extLst>
          </p:cNvPr>
          <p:cNvSpPr/>
          <p:nvPr/>
        </p:nvSpPr>
        <p:spPr>
          <a:xfrm>
            <a:off x="202334" y="4987158"/>
            <a:ext cx="1455683" cy="948708"/>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7327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83B8-4E09-AB4E-B255-6C9B46EAF62D}"/>
              </a:ext>
            </a:extLst>
          </p:cNvPr>
          <p:cNvSpPr>
            <a:spLocks noGrp="1"/>
          </p:cNvSpPr>
          <p:nvPr>
            <p:ph type="title"/>
          </p:nvPr>
        </p:nvSpPr>
        <p:spPr>
          <a:xfrm>
            <a:off x="838200" y="365126"/>
            <a:ext cx="10515600" cy="706930"/>
          </a:xfrm>
        </p:spPr>
        <p:txBody>
          <a:bodyPr/>
          <a:lstStyle/>
          <a:p>
            <a:r>
              <a:rPr lang="en-US" dirty="0" err="1"/>
              <a:t>MLOps</a:t>
            </a:r>
            <a:r>
              <a:rPr lang="en-US" dirty="0"/>
              <a:t> Level 2 in Summary</a:t>
            </a:r>
          </a:p>
        </p:txBody>
      </p:sp>
      <p:pic>
        <p:nvPicPr>
          <p:cNvPr id="4" name="Content Placeholder 3">
            <a:extLst>
              <a:ext uri="{FF2B5EF4-FFF2-40B4-BE49-F238E27FC236}">
                <a16:creationId xmlns:a16="http://schemas.microsoft.com/office/drawing/2014/main" id="{3294B92B-B017-6442-BBF3-3E1D7D34E1BF}"/>
              </a:ext>
            </a:extLst>
          </p:cNvPr>
          <p:cNvPicPr>
            <a:picLocks noGrp="1" noChangeAspect="1"/>
          </p:cNvPicPr>
          <p:nvPr>
            <p:ph idx="1"/>
          </p:nvPr>
        </p:nvPicPr>
        <p:blipFill>
          <a:blip r:embed="rId2"/>
          <a:stretch>
            <a:fillRect/>
          </a:stretch>
        </p:blipFill>
        <p:spPr>
          <a:xfrm>
            <a:off x="838200" y="1072056"/>
            <a:ext cx="10515600" cy="4888918"/>
          </a:xfrm>
          <a:prstGeom prst="rect">
            <a:avLst/>
          </a:prstGeom>
        </p:spPr>
      </p:pic>
    </p:spTree>
    <p:extLst>
      <p:ext uri="{BB962C8B-B14F-4D97-AF65-F5344CB8AC3E}">
        <p14:creationId xmlns:p14="http://schemas.microsoft.com/office/powerpoint/2010/main" val="427343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AD90-2645-FF45-9FA6-C547CBA0EA31}"/>
              </a:ext>
            </a:extLst>
          </p:cNvPr>
          <p:cNvSpPr>
            <a:spLocks noGrp="1"/>
          </p:cNvSpPr>
          <p:nvPr>
            <p:ph type="title"/>
          </p:nvPr>
        </p:nvSpPr>
        <p:spPr/>
        <p:txBody>
          <a:bodyPr/>
          <a:lstStyle/>
          <a:p>
            <a:r>
              <a:rPr lang="en-US" dirty="0"/>
              <a:t>Pros of </a:t>
            </a:r>
            <a:r>
              <a:rPr lang="en-US" dirty="0" err="1"/>
              <a:t>MLOps</a:t>
            </a:r>
            <a:r>
              <a:rPr lang="en-US" dirty="0"/>
              <a:t> Level 2</a:t>
            </a:r>
          </a:p>
        </p:txBody>
      </p:sp>
      <p:sp>
        <p:nvSpPr>
          <p:cNvPr id="3" name="Content Placeholder 2">
            <a:extLst>
              <a:ext uri="{FF2B5EF4-FFF2-40B4-BE49-F238E27FC236}">
                <a16:creationId xmlns:a16="http://schemas.microsoft.com/office/drawing/2014/main" id="{4846E329-394B-1945-9E09-2807F6740CF5}"/>
              </a:ext>
            </a:extLst>
          </p:cNvPr>
          <p:cNvSpPr>
            <a:spLocks noGrp="1"/>
          </p:cNvSpPr>
          <p:nvPr>
            <p:ph idx="1"/>
          </p:nvPr>
        </p:nvSpPr>
        <p:spPr/>
        <p:txBody>
          <a:bodyPr/>
          <a:lstStyle/>
          <a:p>
            <a:r>
              <a:rPr lang="en-US" dirty="0"/>
              <a:t>CI/CD is used to ensure code used in experimentation step is automatically deployed as a continuous training pipeline; no need to do manual deployment of continuous pipeline</a:t>
            </a:r>
          </a:p>
          <a:p>
            <a:r>
              <a:rPr lang="en-US" dirty="0"/>
              <a:t>Teams that achieve </a:t>
            </a:r>
            <a:r>
              <a:rPr lang="en-US" dirty="0" err="1"/>
              <a:t>MLOps</a:t>
            </a:r>
            <a:r>
              <a:rPr lang="en-US" dirty="0"/>
              <a:t> Level 1 should not have very much trouble moving to </a:t>
            </a:r>
            <a:r>
              <a:rPr lang="en-US" dirty="0" err="1"/>
              <a:t>MLOps</a:t>
            </a:r>
            <a:r>
              <a:rPr lang="en-US" dirty="0"/>
              <a:t> Level 2 maturity </a:t>
            </a:r>
          </a:p>
          <a:p>
            <a:r>
              <a:rPr lang="en-US" dirty="0"/>
              <a:t>No need for additional tools</a:t>
            </a:r>
          </a:p>
          <a:p>
            <a:r>
              <a:rPr lang="en-US" dirty="0"/>
              <a:t>No need for additional expertise on the team as compared to </a:t>
            </a:r>
            <a:r>
              <a:rPr lang="en-US" dirty="0" err="1"/>
              <a:t>MLOps</a:t>
            </a:r>
            <a:r>
              <a:rPr lang="en-US" dirty="0"/>
              <a:t> Level 1</a:t>
            </a:r>
          </a:p>
        </p:txBody>
      </p:sp>
    </p:spTree>
    <p:extLst>
      <p:ext uri="{BB962C8B-B14F-4D97-AF65-F5344CB8AC3E}">
        <p14:creationId xmlns:p14="http://schemas.microsoft.com/office/powerpoint/2010/main" val="3071115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C0A8-6BBF-0840-8879-8A5D331F3073}"/>
              </a:ext>
            </a:extLst>
          </p:cNvPr>
          <p:cNvSpPr>
            <a:spLocks noGrp="1"/>
          </p:cNvSpPr>
          <p:nvPr>
            <p:ph type="title"/>
          </p:nvPr>
        </p:nvSpPr>
        <p:spPr/>
        <p:txBody>
          <a:bodyPr/>
          <a:lstStyle/>
          <a:p>
            <a:r>
              <a:rPr lang="en-US" dirty="0"/>
              <a:t>Cons of </a:t>
            </a:r>
            <a:r>
              <a:rPr lang="en-US" dirty="0" err="1"/>
              <a:t>MLOps</a:t>
            </a:r>
            <a:r>
              <a:rPr lang="en-US" dirty="0"/>
              <a:t> Level 2</a:t>
            </a:r>
          </a:p>
        </p:txBody>
      </p:sp>
      <p:sp>
        <p:nvSpPr>
          <p:cNvPr id="3" name="Content Placeholder 2">
            <a:extLst>
              <a:ext uri="{FF2B5EF4-FFF2-40B4-BE49-F238E27FC236}">
                <a16:creationId xmlns:a16="http://schemas.microsoft.com/office/drawing/2014/main" id="{81CF9E97-AF05-9B41-BEC0-3EA4F6D7AC57}"/>
              </a:ext>
            </a:extLst>
          </p:cNvPr>
          <p:cNvSpPr>
            <a:spLocks noGrp="1"/>
          </p:cNvSpPr>
          <p:nvPr>
            <p:ph idx="1"/>
          </p:nvPr>
        </p:nvSpPr>
        <p:spPr/>
        <p:txBody>
          <a:bodyPr/>
          <a:lstStyle/>
          <a:p>
            <a:r>
              <a:rPr lang="en-US" dirty="0"/>
              <a:t>Slightly more complex workflow than </a:t>
            </a:r>
            <a:r>
              <a:rPr lang="en-US" dirty="0" err="1"/>
              <a:t>MLOps</a:t>
            </a:r>
            <a:r>
              <a:rPr lang="en-US" dirty="0"/>
              <a:t> Level 1</a:t>
            </a:r>
          </a:p>
        </p:txBody>
      </p:sp>
    </p:spTree>
    <p:extLst>
      <p:ext uri="{BB962C8B-B14F-4D97-AF65-F5344CB8AC3E}">
        <p14:creationId xmlns:p14="http://schemas.microsoft.com/office/powerpoint/2010/main" val="2802155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E512-2C0F-DA40-BA88-D6E510EDD805}"/>
              </a:ext>
            </a:extLst>
          </p:cNvPr>
          <p:cNvSpPr>
            <a:spLocks noGrp="1"/>
          </p:cNvSpPr>
          <p:nvPr>
            <p:ph type="title"/>
          </p:nvPr>
        </p:nvSpPr>
        <p:spPr/>
        <p:txBody>
          <a:bodyPr/>
          <a:lstStyle/>
          <a:p>
            <a:r>
              <a:rPr lang="en-US" dirty="0"/>
              <a:t>Teams Who Should Use </a:t>
            </a:r>
            <a:r>
              <a:rPr lang="en-US" dirty="0" err="1"/>
              <a:t>MLOps</a:t>
            </a:r>
            <a:r>
              <a:rPr lang="en-US" dirty="0"/>
              <a:t> Level 2</a:t>
            </a:r>
          </a:p>
        </p:txBody>
      </p:sp>
      <p:sp>
        <p:nvSpPr>
          <p:cNvPr id="3" name="Content Placeholder 2">
            <a:extLst>
              <a:ext uri="{FF2B5EF4-FFF2-40B4-BE49-F238E27FC236}">
                <a16:creationId xmlns:a16="http://schemas.microsoft.com/office/drawing/2014/main" id="{8B7F429D-9494-EC42-AA26-4C74A2827A50}"/>
              </a:ext>
            </a:extLst>
          </p:cNvPr>
          <p:cNvSpPr>
            <a:spLocks noGrp="1"/>
          </p:cNvSpPr>
          <p:nvPr>
            <p:ph idx="1"/>
          </p:nvPr>
        </p:nvSpPr>
        <p:spPr/>
        <p:txBody>
          <a:bodyPr/>
          <a:lstStyle/>
          <a:p>
            <a:r>
              <a:rPr lang="en-US" dirty="0"/>
              <a:t>Teams that already have already achieved </a:t>
            </a:r>
            <a:r>
              <a:rPr lang="en-US" dirty="0" err="1"/>
              <a:t>MLOps</a:t>
            </a:r>
            <a:r>
              <a:rPr lang="en-US" dirty="0"/>
              <a:t> Level 1 maturity</a:t>
            </a:r>
          </a:p>
          <a:p>
            <a:endParaRPr lang="en-US" dirty="0"/>
          </a:p>
        </p:txBody>
      </p:sp>
    </p:spTree>
    <p:extLst>
      <p:ext uri="{BB962C8B-B14F-4D97-AF65-F5344CB8AC3E}">
        <p14:creationId xmlns:p14="http://schemas.microsoft.com/office/powerpoint/2010/main" val="2922537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p:txBody>
          <a:bodyPr/>
          <a:lstStyle/>
          <a:p>
            <a:r>
              <a:rPr lang="en-US" dirty="0"/>
              <a:t>Recommended Tools for </a:t>
            </a:r>
            <a:r>
              <a:rPr lang="en-US" dirty="0" err="1"/>
              <a:t>MLOps</a:t>
            </a:r>
            <a:r>
              <a:rPr lang="en-US" dirty="0"/>
              <a:t> Level 2</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p:txBody>
          <a:bodyPr>
            <a:normAutofit/>
          </a:bodyPr>
          <a:lstStyle/>
          <a:p>
            <a:r>
              <a:rPr lang="en-US" dirty="0"/>
              <a:t>Same tools as </a:t>
            </a:r>
            <a:r>
              <a:rPr lang="en-US" dirty="0" err="1"/>
              <a:t>MLOps</a:t>
            </a:r>
            <a:r>
              <a:rPr lang="en-US" dirty="0"/>
              <a:t> Level 1</a:t>
            </a:r>
          </a:p>
        </p:txBody>
      </p:sp>
    </p:spTree>
    <p:extLst>
      <p:ext uri="{BB962C8B-B14F-4D97-AF65-F5344CB8AC3E}">
        <p14:creationId xmlns:p14="http://schemas.microsoft.com/office/powerpoint/2010/main" val="3516182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05F3-8A05-5343-AFD4-D1BB40C8779B}"/>
              </a:ext>
            </a:extLst>
          </p:cNvPr>
          <p:cNvSpPr>
            <a:spLocks noGrp="1"/>
          </p:cNvSpPr>
          <p:nvPr>
            <p:ph type="title"/>
          </p:nvPr>
        </p:nvSpPr>
        <p:spPr/>
        <p:txBody>
          <a:bodyPr/>
          <a:lstStyle/>
          <a:p>
            <a:r>
              <a:rPr lang="en-US" dirty="0"/>
              <a:t>What is </a:t>
            </a:r>
            <a:r>
              <a:rPr lang="en-US" dirty="0" err="1"/>
              <a:t>MLOps</a:t>
            </a:r>
            <a:r>
              <a:rPr lang="en-US" dirty="0"/>
              <a:t> Currently Missing?</a:t>
            </a:r>
          </a:p>
        </p:txBody>
      </p:sp>
      <p:sp>
        <p:nvSpPr>
          <p:cNvPr id="3" name="Content Placeholder 2">
            <a:extLst>
              <a:ext uri="{FF2B5EF4-FFF2-40B4-BE49-F238E27FC236}">
                <a16:creationId xmlns:a16="http://schemas.microsoft.com/office/drawing/2014/main" id="{C20776B9-8ABD-BD4C-B165-EFBBE936FC19}"/>
              </a:ext>
            </a:extLst>
          </p:cNvPr>
          <p:cNvSpPr>
            <a:spLocks noGrp="1"/>
          </p:cNvSpPr>
          <p:nvPr>
            <p:ph idx="1"/>
          </p:nvPr>
        </p:nvSpPr>
        <p:spPr/>
        <p:txBody>
          <a:bodyPr/>
          <a:lstStyle/>
          <a:p>
            <a:pPr marL="0" indent="0">
              <a:buNone/>
            </a:pPr>
            <a:r>
              <a:rPr lang="en-US" dirty="0"/>
              <a:t>There are two problems with </a:t>
            </a:r>
            <a:r>
              <a:rPr lang="en-US" dirty="0" err="1"/>
              <a:t>MLOps</a:t>
            </a:r>
            <a:r>
              <a:rPr lang="en-US" dirty="0"/>
              <a:t>:</a:t>
            </a:r>
          </a:p>
          <a:p>
            <a:pPr marL="514350" indent="-514350">
              <a:buFont typeface="+mj-lt"/>
              <a:buAutoNum type="arabicPeriod"/>
            </a:pPr>
            <a:r>
              <a:rPr lang="en-US" dirty="0" err="1"/>
              <a:t>MLOps</a:t>
            </a:r>
            <a:r>
              <a:rPr lang="en-US" dirty="0"/>
              <a:t> operates with the assumption that all data seen during production are in the same classes as data in the training set</a:t>
            </a:r>
          </a:p>
          <a:p>
            <a:pPr marL="514350" indent="-514350">
              <a:buFont typeface="+mj-lt"/>
              <a:buAutoNum type="arabicPeriod"/>
            </a:pPr>
            <a:r>
              <a:rPr lang="en-US" dirty="0"/>
              <a:t>Lack of data annotation quality measurement (how do we make sure the training dataset is created and labelled properly?)</a:t>
            </a:r>
          </a:p>
        </p:txBody>
      </p:sp>
    </p:spTree>
    <p:extLst>
      <p:ext uri="{BB962C8B-B14F-4D97-AF65-F5344CB8AC3E}">
        <p14:creationId xmlns:p14="http://schemas.microsoft.com/office/powerpoint/2010/main" val="38869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1D59-2FE0-C44D-AB06-A99A6F12AEFA}"/>
              </a:ext>
            </a:extLst>
          </p:cNvPr>
          <p:cNvSpPr>
            <a:spLocks noGrp="1"/>
          </p:cNvSpPr>
          <p:nvPr>
            <p:ph type="title"/>
          </p:nvPr>
        </p:nvSpPr>
        <p:spPr/>
        <p:txBody>
          <a:bodyPr/>
          <a:lstStyle/>
          <a:p>
            <a:r>
              <a:rPr lang="en-US" dirty="0"/>
              <a:t>Cons with </a:t>
            </a:r>
            <a:r>
              <a:rPr lang="en-US" dirty="0" err="1"/>
              <a:t>MLOps</a:t>
            </a:r>
            <a:r>
              <a:rPr lang="en-US" dirty="0"/>
              <a:t> Level 0</a:t>
            </a:r>
          </a:p>
        </p:txBody>
      </p:sp>
      <p:sp>
        <p:nvSpPr>
          <p:cNvPr id="3" name="Content Placeholder 2">
            <a:extLst>
              <a:ext uri="{FF2B5EF4-FFF2-40B4-BE49-F238E27FC236}">
                <a16:creationId xmlns:a16="http://schemas.microsoft.com/office/drawing/2014/main" id="{57819732-01CB-E741-B625-8C9B2CDF1F43}"/>
              </a:ext>
            </a:extLst>
          </p:cNvPr>
          <p:cNvSpPr>
            <a:spLocks noGrp="1"/>
          </p:cNvSpPr>
          <p:nvPr>
            <p:ph idx="1"/>
          </p:nvPr>
        </p:nvSpPr>
        <p:spPr/>
        <p:txBody>
          <a:bodyPr/>
          <a:lstStyle/>
          <a:p>
            <a:r>
              <a:rPr lang="en-US" dirty="0"/>
              <a:t>Every step is manual </a:t>
            </a:r>
          </a:p>
          <a:p>
            <a:pPr marL="971550" lvl="1" indent="-514350">
              <a:buFont typeface="+mj-lt"/>
              <a:buAutoNum type="arabicPeriod"/>
            </a:pPr>
            <a:r>
              <a:rPr lang="en-US" dirty="0"/>
              <a:t>Data scientists write code to do exploratory data analysis, data preparation, model training, and model evaluation</a:t>
            </a:r>
          </a:p>
          <a:p>
            <a:pPr marL="971550" lvl="1" indent="-514350">
              <a:buFont typeface="+mj-lt"/>
              <a:buAutoNum type="arabicPeriod"/>
            </a:pPr>
            <a:r>
              <a:rPr lang="en-US" dirty="0"/>
              <a:t>Data scientists hand over trained model to software engineering team</a:t>
            </a:r>
          </a:p>
          <a:p>
            <a:pPr marL="971550" lvl="1" indent="-514350">
              <a:buFont typeface="+mj-lt"/>
              <a:buAutoNum type="arabicPeriod"/>
            </a:pPr>
            <a:r>
              <a:rPr lang="en-US" dirty="0"/>
              <a:t>Software engineering team deploys model as a prediction service</a:t>
            </a:r>
          </a:p>
          <a:p>
            <a:endParaRPr lang="en-US" dirty="0"/>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16246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9E50-3C1E-5941-9FF8-A198ECBF58AC}"/>
              </a:ext>
            </a:extLst>
          </p:cNvPr>
          <p:cNvSpPr>
            <a:spLocks noGrp="1"/>
          </p:cNvSpPr>
          <p:nvPr>
            <p:ph type="title"/>
          </p:nvPr>
        </p:nvSpPr>
        <p:spPr/>
        <p:txBody>
          <a:bodyPr/>
          <a:lstStyle/>
          <a:p>
            <a:r>
              <a:rPr lang="en-US" dirty="0"/>
              <a:t>Cons with </a:t>
            </a:r>
            <a:r>
              <a:rPr lang="en-US" dirty="0" err="1"/>
              <a:t>MLOps</a:t>
            </a:r>
            <a:r>
              <a:rPr lang="en-US" dirty="0"/>
              <a:t> Level 0</a:t>
            </a:r>
          </a:p>
        </p:txBody>
      </p:sp>
      <p:sp>
        <p:nvSpPr>
          <p:cNvPr id="3" name="Content Placeholder 2">
            <a:extLst>
              <a:ext uri="{FF2B5EF4-FFF2-40B4-BE49-F238E27FC236}">
                <a16:creationId xmlns:a16="http://schemas.microsoft.com/office/drawing/2014/main" id="{54BB8D13-4ACE-5C41-A4FE-F0C2C8282D3D}"/>
              </a:ext>
            </a:extLst>
          </p:cNvPr>
          <p:cNvSpPr>
            <a:spLocks noGrp="1"/>
          </p:cNvSpPr>
          <p:nvPr>
            <p:ph idx="1"/>
          </p:nvPr>
        </p:nvSpPr>
        <p:spPr>
          <a:xfrm>
            <a:off x="838200" y="1690688"/>
            <a:ext cx="10515600" cy="4486275"/>
          </a:xfrm>
        </p:spPr>
        <p:txBody>
          <a:bodyPr>
            <a:normAutofit fontScale="70000" lnSpcReduction="20000"/>
          </a:bodyPr>
          <a:lstStyle/>
          <a:p>
            <a:r>
              <a:rPr lang="en-US" dirty="0"/>
              <a:t>Disconnect between data science teams and engineering teams</a:t>
            </a:r>
          </a:p>
          <a:p>
            <a:pPr lvl="1">
              <a:buFont typeface="Wingdings" pitchFamily="2" charset="2"/>
              <a:buChar char="§"/>
            </a:pPr>
            <a:r>
              <a:rPr lang="en-US" dirty="0"/>
              <a:t>Engineering requirements are typically much stricter:</a:t>
            </a:r>
          </a:p>
          <a:p>
            <a:pPr lvl="2">
              <a:buFont typeface="Wingdings" pitchFamily="2" charset="2"/>
              <a:buChar char="Ø"/>
            </a:pPr>
            <a:r>
              <a:rPr lang="en-US" dirty="0"/>
              <a:t>Low-latency (such as in the case of quantitative trading)</a:t>
            </a:r>
          </a:p>
          <a:p>
            <a:pPr lvl="2">
              <a:buFont typeface="Wingdings" pitchFamily="2" charset="2"/>
              <a:buChar char="Ø"/>
            </a:pPr>
            <a:r>
              <a:rPr lang="en-US" dirty="0"/>
              <a:t>Memory/processing constraints (such as in the case of embedded IoT devices)</a:t>
            </a:r>
          </a:p>
          <a:p>
            <a:pPr lvl="2">
              <a:buFont typeface="Wingdings" pitchFamily="2" charset="2"/>
              <a:buChar char="Ø"/>
            </a:pPr>
            <a:endParaRPr lang="en-US" dirty="0"/>
          </a:p>
          <a:p>
            <a:pPr lvl="1">
              <a:buFont typeface="Wingdings" pitchFamily="2" charset="2"/>
              <a:buChar char="§"/>
            </a:pPr>
            <a:r>
              <a:rPr lang="en-US" dirty="0"/>
              <a:t>Engineering teams have to remove certain pieces of code to prepare model for deployment, examples include:</a:t>
            </a:r>
          </a:p>
          <a:p>
            <a:pPr lvl="2">
              <a:buFont typeface="Wingdings" pitchFamily="2" charset="2"/>
              <a:buChar char="Ø"/>
            </a:pPr>
            <a:r>
              <a:rPr lang="en-US" dirty="0"/>
              <a:t>Removing steps in data preparation specific to only being used to train a model (ex. randomly flipping, rotating, and adding noise to images)</a:t>
            </a:r>
          </a:p>
          <a:p>
            <a:pPr lvl="2">
              <a:buFont typeface="Wingdings" pitchFamily="2" charset="2"/>
              <a:buChar char="Ø"/>
            </a:pPr>
            <a:r>
              <a:rPr lang="en-US" dirty="0"/>
              <a:t>Disabling drop-out layers</a:t>
            </a:r>
          </a:p>
          <a:p>
            <a:pPr lvl="1">
              <a:buFont typeface="Wingdings" pitchFamily="2" charset="2"/>
              <a:buChar char="§"/>
            </a:pPr>
            <a:endParaRPr lang="en-US" dirty="0"/>
          </a:p>
          <a:p>
            <a:pPr lvl="1">
              <a:buFont typeface="Wingdings" pitchFamily="2" charset="2"/>
              <a:buChar char="§"/>
            </a:pPr>
            <a:r>
              <a:rPr lang="en-US" dirty="0"/>
              <a:t>Differences in the development process and the deployment process lead to </a:t>
            </a:r>
            <a:r>
              <a:rPr lang="en-US" dirty="0">
                <a:hlinkClick r:id="rId4"/>
              </a:rPr>
              <a:t>training-serving skew</a:t>
            </a:r>
            <a:endParaRPr lang="en-US" dirty="0"/>
          </a:p>
          <a:p>
            <a:pPr lvl="2">
              <a:buFont typeface="Wingdings" pitchFamily="2" charset="2"/>
              <a:buChar char="§"/>
            </a:pPr>
            <a:r>
              <a:rPr lang="en-US" dirty="0"/>
              <a:t>Training-serving skew: when there is a difference in the performance of the model between development and production</a:t>
            </a:r>
          </a:p>
          <a:p>
            <a:r>
              <a:rPr lang="en-US" dirty="0"/>
              <a:t>Lack of performance monitoring:</a:t>
            </a:r>
          </a:p>
          <a:p>
            <a:pPr lvl="1">
              <a:buFont typeface="Wingdings" pitchFamily="2" charset="2"/>
              <a:buChar char="Ø"/>
            </a:pPr>
            <a:r>
              <a:rPr lang="en-US" dirty="0"/>
              <a:t>Performance of models more likely to degrade over time due to data drift</a:t>
            </a:r>
          </a:p>
          <a:p>
            <a:r>
              <a:rPr lang="en-US" dirty="0"/>
              <a:t>All of this results in:</a:t>
            </a:r>
          </a:p>
          <a:p>
            <a:pPr lvl="1">
              <a:buFont typeface="Wingdings" pitchFamily="2" charset="2"/>
              <a:buChar char="Ø"/>
            </a:pPr>
            <a:r>
              <a:rPr lang="en-US" dirty="0"/>
              <a:t>Longer development time, infrequent release iterations</a:t>
            </a:r>
          </a:p>
          <a:p>
            <a:pPr lvl="1">
              <a:buFont typeface="Wingdings" pitchFamily="2" charset="2"/>
              <a:buChar char="Ø"/>
            </a:pPr>
            <a:r>
              <a:rPr lang="en-US" dirty="0"/>
              <a:t>Performance of models are more likely to degrade over time due to lack of performance monitoring</a:t>
            </a:r>
          </a:p>
          <a:p>
            <a:pPr>
              <a:buFont typeface="Wingdings" pitchFamily="2" charset="2"/>
              <a:buChar char="Ø"/>
            </a:pPr>
            <a:endParaRPr lang="en-US" dirty="0"/>
          </a:p>
          <a:p>
            <a:pPr lvl="1">
              <a:buFont typeface="Wingdings" pitchFamily="2" charset="2"/>
              <a:buChar char="§"/>
            </a:pPr>
            <a:endParaRPr lang="en-US" dirty="0">
              <a:solidFill>
                <a:srgbClr val="FF0000"/>
              </a:solidFill>
            </a:endParaRPr>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63742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437D-F5B2-3A4F-8B91-C6E2D1D80227}"/>
              </a:ext>
            </a:extLst>
          </p:cNvPr>
          <p:cNvSpPr>
            <a:spLocks noGrp="1"/>
          </p:cNvSpPr>
          <p:nvPr>
            <p:ph type="title"/>
          </p:nvPr>
        </p:nvSpPr>
        <p:spPr/>
        <p:txBody>
          <a:bodyPr/>
          <a:lstStyle/>
          <a:p>
            <a:r>
              <a:rPr lang="en-US" dirty="0"/>
              <a:t>Recommended Tools for </a:t>
            </a:r>
            <a:r>
              <a:rPr lang="en-US" dirty="0" err="1"/>
              <a:t>MLOps</a:t>
            </a:r>
            <a:r>
              <a:rPr lang="en-US" dirty="0"/>
              <a:t> Level 0</a:t>
            </a:r>
          </a:p>
        </p:txBody>
      </p:sp>
      <p:sp>
        <p:nvSpPr>
          <p:cNvPr id="3" name="Content Placeholder 2">
            <a:extLst>
              <a:ext uri="{FF2B5EF4-FFF2-40B4-BE49-F238E27FC236}">
                <a16:creationId xmlns:a16="http://schemas.microsoft.com/office/drawing/2014/main" id="{43632CF0-2867-5E4E-BFE6-B03BCA928BE9}"/>
              </a:ext>
            </a:extLst>
          </p:cNvPr>
          <p:cNvSpPr>
            <a:spLocks noGrp="1"/>
          </p:cNvSpPr>
          <p:nvPr>
            <p:ph idx="1"/>
          </p:nvPr>
        </p:nvSpPr>
        <p:spPr/>
        <p:txBody>
          <a:bodyPr>
            <a:normAutofit lnSpcReduction="10000"/>
          </a:bodyPr>
          <a:lstStyle/>
          <a:p>
            <a:r>
              <a:rPr lang="en-US" dirty="0"/>
              <a:t>Deployment:</a:t>
            </a:r>
          </a:p>
          <a:p>
            <a:pPr lvl="1"/>
            <a:r>
              <a:rPr lang="en-US" dirty="0"/>
              <a:t>Used to deploy models into production as a microservice</a:t>
            </a:r>
          </a:p>
          <a:p>
            <a:pPr lvl="1"/>
            <a:r>
              <a:rPr lang="en-US" dirty="0"/>
              <a:t>Containerization: docker</a:t>
            </a:r>
          </a:p>
          <a:p>
            <a:r>
              <a:rPr lang="en-US" dirty="0"/>
              <a:t>Model version tracking:</a:t>
            </a:r>
          </a:p>
          <a:p>
            <a:pPr lvl="1"/>
            <a:r>
              <a:rPr lang="en-US" dirty="0"/>
              <a:t>Used to track different versions of models</a:t>
            </a:r>
          </a:p>
          <a:p>
            <a:pPr lvl="1"/>
            <a:r>
              <a:rPr lang="en-US" dirty="0"/>
              <a:t>Model registry: </a:t>
            </a:r>
            <a:r>
              <a:rPr lang="en-US" dirty="0" err="1"/>
              <a:t>Mlflow</a:t>
            </a:r>
            <a:r>
              <a:rPr lang="en-US" dirty="0"/>
              <a:t>, DVC</a:t>
            </a:r>
          </a:p>
          <a:p>
            <a:r>
              <a:rPr lang="en-US" dirty="0"/>
              <a:t>Data version tracking: </a:t>
            </a:r>
          </a:p>
          <a:p>
            <a:pPr lvl="1"/>
            <a:r>
              <a:rPr lang="en-US" dirty="0"/>
              <a:t>Used to track different versions of datasets</a:t>
            </a:r>
          </a:p>
          <a:p>
            <a:pPr lvl="1"/>
            <a:r>
              <a:rPr lang="en-US" dirty="0"/>
              <a:t>DVC</a:t>
            </a:r>
          </a:p>
          <a:p>
            <a:r>
              <a:rPr lang="en-US" dirty="0"/>
              <a:t>Source code version control: Git</a:t>
            </a:r>
          </a:p>
          <a:p>
            <a:endParaRPr lang="en-US" dirty="0"/>
          </a:p>
        </p:txBody>
      </p:sp>
    </p:spTree>
    <p:extLst>
      <p:ext uri="{BB962C8B-B14F-4D97-AF65-F5344CB8AC3E}">
        <p14:creationId xmlns:p14="http://schemas.microsoft.com/office/powerpoint/2010/main" val="146608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EE0-8791-0746-95A4-6AFC4877D324}"/>
              </a:ext>
            </a:extLst>
          </p:cNvPr>
          <p:cNvSpPr>
            <a:spLocks noGrp="1"/>
          </p:cNvSpPr>
          <p:nvPr>
            <p:ph type="title"/>
          </p:nvPr>
        </p:nvSpPr>
        <p:spPr/>
        <p:txBody>
          <a:bodyPr/>
          <a:lstStyle/>
          <a:p>
            <a:r>
              <a:rPr lang="en-US" dirty="0"/>
              <a:t>Teams that should use </a:t>
            </a:r>
            <a:r>
              <a:rPr lang="en-US" dirty="0" err="1"/>
              <a:t>MLOps</a:t>
            </a:r>
            <a:r>
              <a:rPr lang="en-US" dirty="0"/>
              <a:t> Level 0</a:t>
            </a:r>
          </a:p>
        </p:txBody>
      </p:sp>
      <p:sp>
        <p:nvSpPr>
          <p:cNvPr id="3" name="Content Placeholder 2">
            <a:extLst>
              <a:ext uri="{FF2B5EF4-FFF2-40B4-BE49-F238E27FC236}">
                <a16:creationId xmlns:a16="http://schemas.microsoft.com/office/drawing/2014/main" id="{7F7CE33B-9877-314E-9B39-9B8704FE6010}"/>
              </a:ext>
            </a:extLst>
          </p:cNvPr>
          <p:cNvSpPr>
            <a:spLocks noGrp="1"/>
          </p:cNvSpPr>
          <p:nvPr>
            <p:ph idx="1"/>
          </p:nvPr>
        </p:nvSpPr>
        <p:spPr>
          <a:xfrm>
            <a:off x="838200" y="1450428"/>
            <a:ext cx="10515600" cy="4726535"/>
          </a:xfrm>
        </p:spPr>
        <p:txBody>
          <a:bodyPr>
            <a:normAutofit fontScale="92500"/>
          </a:bodyPr>
          <a:lstStyle/>
          <a:p>
            <a:r>
              <a:rPr lang="en-US" dirty="0"/>
              <a:t>Small ML teams</a:t>
            </a:r>
          </a:p>
          <a:p>
            <a:pPr lvl="1"/>
            <a:r>
              <a:rPr lang="en-US" dirty="0"/>
              <a:t>Few people and resources</a:t>
            </a:r>
          </a:p>
          <a:p>
            <a:pPr lvl="1"/>
            <a:r>
              <a:rPr lang="en-US" dirty="0"/>
              <a:t>Likely do not have enough expertise to build a full </a:t>
            </a:r>
            <a:r>
              <a:rPr lang="en-US" dirty="0" err="1"/>
              <a:t>MLOps</a:t>
            </a:r>
            <a:r>
              <a:rPr lang="en-US" dirty="0"/>
              <a:t> pipeline</a:t>
            </a:r>
          </a:p>
          <a:p>
            <a:r>
              <a:rPr lang="en-US" dirty="0"/>
              <a:t>Early stage startups</a:t>
            </a:r>
          </a:p>
          <a:p>
            <a:pPr lvl="1"/>
            <a:r>
              <a:rPr lang="en-US" dirty="0"/>
              <a:t>Rapidly changing business requirements often means their model architecture is changing too fast to bother with managing an </a:t>
            </a:r>
            <a:r>
              <a:rPr lang="en-US" dirty="0" err="1"/>
              <a:t>MLOps</a:t>
            </a:r>
            <a:r>
              <a:rPr lang="en-US" dirty="0"/>
              <a:t> pipeline</a:t>
            </a:r>
          </a:p>
          <a:p>
            <a:pPr lvl="1"/>
            <a:r>
              <a:rPr lang="en-US" dirty="0"/>
              <a:t>These teams just need to develop a basic model architecture that suits their needs</a:t>
            </a:r>
          </a:p>
          <a:p>
            <a:r>
              <a:rPr lang="en-US" dirty="0"/>
              <a:t>Teams that have less money for cloud infrastructure to run </a:t>
            </a:r>
            <a:r>
              <a:rPr lang="en-US" dirty="0" err="1"/>
              <a:t>MLOps</a:t>
            </a:r>
            <a:r>
              <a:rPr lang="en-US" dirty="0"/>
              <a:t> tools</a:t>
            </a:r>
          </a:p>
          <a:p>
            <a:r>
              <a:rPr lang="en-US" dirty="0"/>
              <a:t>Teams that build models that see relatively low volumes of data in production</a:t>
            </a:r>
          </a:p>
          <a:p>
            <a:pPr lvl="1"/>
            <a:r>
              <a:rPr lang="en-US" dirty="0"/>
              <a:t>Small amounts of data means they can easily do manual retraining</a:t>
            </a:r>
          </a:p>
        </p:txBody>
      </p:sp>
    </p:spTree>
    <p:extLst>
      <p:ext uri="{BB962C8B-B14F-4D97-AF65-F5344CB8AC3E}">
        <p14:creationId xmlns:p14="http://schemas.microsoft.com/office/powerpoint/2010/main" val="38547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187-AA98-6247-BD2F-9F32F3327213}"/>
              </a:ext>
            </a:extLst>
          </p:cNvPr>
          <p:cNvSpPr>
            <a:spLocks noGrp="1"/>
          </p:cNvSpPr>
          <p:nvPr>
            <p:ph type="title"/>
          </p:nvPr>
        </p:nvSpPr>
        <p:spPr/>
        <p:txBody>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1D036958-308B-CD4E-A7A9-291D60DC1CD6}"/>
              </a:ext>
            </a:extLst>
          </p:cNvPr>
          <p:cNvPicPr>
            <a:picLocks noGrp="1" noChangeAspect="1"/>
          </p:cNvPicPr>
          <p:nvPr>
            <p:ph idx="1"/>
          </p:nvPr>
        </p:nvPicPr>
        <p:blipFill rotWithShape="1">
          <a:blip r:embed="rId2"/>
          <a:srcRect l="1569" t="1958"/>
          <a:stretch/>
        </p:blipFill>
        <p:spPr>
          <a:xfrm>
            <a:off x="2465311" y="1407559"/>
            <a:ext cx="7261377" cy="5188057"/>
          </a:xfrm>
          <a:prstGeom prst="rect">
            <a:avLst/>
          </a:prstGeom>
        </p:spPr>
      </p:pic>
    </p:spTree>
    <p:extLst>
      <p:ext uri="{BB962C8B-B14F-4D97-AF65-F5344CB8AC3E}">
        <p14:creationId xmlns:p14="http://schemas.microsoft.com/office/powerpoint/2010/main" val="3646738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2119</Words>
  <Application>Microsoft Macintosh PowerPoint</Application>
  <PresentationFormat>Widescreen</PresentationFormat>
  <Paragraphs>280</Paragraphs>
  <Slides>47</Slides>
  <Notes>23</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Courier New</vt:lpstr>
      <vt:lpstr>Roboto</vt:lpstr>
      <vt:lpstr>Wingdings</vt:lpstr>
      <vt:lpstr>Wingdings 3</vt:lpstr>
      <vt:lpstr>Office Theme</vt:lpstr>
      <vt:lpstr>MLOps</vt:lpstr>
      <vt:lpstr>PowerPoint Presentation</vt:lpstr>
      <vt:lpstr>MLOPs Level 0</vt:lpstr>
      <vt:lpstr>Pros with MLOps Level 0</vt:lpstr>
      <vt:lpstr>Cons with MLOps Level 0</vt:lpstr>
      <vt:lpstr>Cons with MLOps Level 0</vt:lpstr>
      <vt:lpstr>Recommended Tools for MLOps Level 0</vt:lpstr>
      <vt:lpstr>Teams that should use MLOps Level 0</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Pros of MLOps Level 1</vt:lpstr>
      <vt:lpstr>Cons of MLOps Level 1</vt:lpstr>
      <vt:lpstr>Teams Who Should Use MLOps Level 1</vt:lpstr>
      <vt:lpstr>Recommended Tools for MLOps Level 1</vt:lpstr>
      <vt:lpstr>Recommended Tools for MLOps Level 1 (cont.)</vt:lpstr>
      <vt:lpstr>MLOps Level 2</vt:lpstr>
      <vt:lpstr>MLOps Level 2</vt:lpstr>
      <vt:lpstr>MLOps Level 2</vt:lpstr>
      <vt:lpstr>MLOps Level 2</vt:lpstr>
      <vt:lpstr>MLOps Level 2</vt:lpstr>
      <vt:lpstr>MLOps Level 2</vt:lpstr>
      <vt:lpstr>MLOps Level 2</vt:lpstr>
      <vt:lpstr>MLOps Level 2</vt:lpstr>
      <vt:lpstr>MLOps Level 2 in Summary</vt:lpstr>
      <vt:lpstr>Pros of MLOps Level 2</vt:lpstr>
      <vt:lpstr>Cons of MLOps Level 2</vt:lpstr>
      <vt:lpstr>Teams Who Should Use MLOps Level 2</vt:lpstr>
      <vt:lpstr>Recommended Tools for MLOps Level 2</vt:lpstr>
      <vt:lpstr>What is MLOps Currently Missing?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Do, Minh Quan P. [US-US]</dc:creator>
  <cp:lastModifiedBy>Minh Quan Do</cp:lastModifiedBy>
  <cp:revision>21</cp:revision>
  <dcterms:created xsi:type="dcterms:W3CDTF">2022-05-04T17:00:05Z</dcterms:created>
  <dcterms:modified xsi:type="dcterms:W3CDTF">2023-05-16T20:22:19Z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8a81f-7ed4-4faa-9408-9652e001dd96_Enabled">
    <vt:lpwstr>true</vt:lpwstr>
  </property>
  <property fmtid="{D5CDD505-2E9C-101B-9397-08002B2CF9AE}" pid="3" name="MSIP_Label_c968a81f-7ed4-4faa-9408-9652e001dd96_SetDate">
    <vt:lpwstr>2022-05-04T17:05:14Z</vt:lpwstr>
  </property>
  <property fmtid="{D5CDD505-2E9C-101B-9397-08002B2CF9AE}" pid="4" name="MSIP_Label_c968a81f-7ed4-4faa-9408-9652e001dd96_Method">
    <vt:lpwstr>Privileged</vt:lpwstr>
  </property>
  <property fmtid="{D5CDD505-2E9C-101B-9397-08002B2CF9AE}" pid="5" name="MSIP_Label_c968a81f-7ed4-4faa-9408-9652e001dd96_Name">
    <vt:lpwstr>Unrestricted</vt:lpwstr>
  </property>
  <property fmtid="{D5CDD505-2E9C-101B-9397-08002B2CF9AE}" pid="6" name="MSIP_Label_c968a81f-7ed4-4faa-9408-9652e001dd96_SiteId">
    <vt:lpwstr>b64da4ac-e800-4cfc-8931-e607f720a1b8</vt:lpwstr>
  </property>
  <property fmtid="{D5CDD505-2E9C-101B-9397-08002B2CF9AE}" pid="7" name="MSIP_Label_c968a81f-7ed4-4faa-9408-9652e001dd96_ActionId">
    <vt:lpwstr>37061046-5db6-4fd8-9b44-d0116eaa285d</vt:lpwstr>
  </property>
  <property fmtid="{D5CDD505-2E9C-101B-9397-08002B2CF9AE}" pid="8" name="MSIP_Label_c968a81f-7ed4-4faa-9408-9652e001dd96_ContentBits">
    <vt:lpwstr>0</vt:lpwstr>
  </property>
</Properties>
</file>