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8" r:id="rId4"/>
    <p:sldId id="279" r:id="rId5"/>
    <p:sldId id="280" r:id="rId6"/>
    <p:sldId id="281" r:id="rId7"/>
    <p:sldId id="282" r:id="rId8"/>
    <p:sldId id="283" r:id="rId9"/>
    <p:sldId id="284" r:id="rId10"/>
    <p:sldId id="288" r:id="rId11"/>
    <p:sldId id="289" r:id="rId12"/>
    <p:sldId id="290" r:id="rId13"/>
    <p:sldId id="291" r:id="rId14"/>
    <p:sldId id="292" r:id="rId15"/>
    <p:sldId id="287" r:id="rId16"/>
    <p:sldId id="285" r:id="rId17"/>
    <p:sldId id="286" r:id="rId18"/>
    <p:sldId id="293" r:id="rId19"/>
    <p:sldId id="277"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2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2017/5/12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第十二讲 手机平板要兼顾</a:t>
            </a:r>
            <a:r>
              <a:rPr lang="en-US" altLang="zh-CN" dirty="0"/>
              <a:t/>
            </a:r>
            <a:br>
              <a:rPr lang="en-US" altLang="zh-CN" dirty="0"/>
            </a:br>
            <a:r>
              <a:rPr lang="en-US" altLang="zh-CN" dirty="0" smtClean="0"/>
              <a:t>——</a:t>
            </a:r>
            <a:r>
              <a:rPr lang="zh-CN" altLang="en-US" dirty="0" smtClean="0"/>
              <a:t>碎片</a:t>
            </a:r>
            <a:r>
              <a:rPr lang="en-US" altLang="zh-CN" dirty="0" smtClean="0"/>
              <a:t>2</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84356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Qualifiers</a:t>
            </a:r>
            <a:r>
              <a:rPr lang="zh-CN" altLang="en-US" dirty="0" smtClean="0"/>
              <a:t>实例步骤</a:t>
            </a:r>
            <a:endParaRPr lang="zh-CN" altLang="en-US" dirty="0"/>
          </a:p>
        </p:txBody>
      </p:sp>
      <p:sp>
        <p:nvSpPr>
          <p:cNvPr id="3" name="内容占位符 2"/>
          <p:cNvSpPr>
            <a:spLocks noGrp="1"/>
          </p:cNvSpPr>
          <p:nvPr>
            <p:ph idx="1"/>
          </p:nvPr>
        </p:nvSpPr>
        <p:spPr/>
        <p:txBody>
          <a:bodyPr/>
          <a:lstStyle/>
          <a:p>
            <a:r>
              <a:rPr lang="en-US" altLang="zh-CN" dirty="0" smtClean="0"/>
              <a:t>2</a:t>
            </a:r>
            <a:r>
              <a:rPr lang="zh-CN" altLang="en-US" dirty="0" smtClean="0"/>
              <a:t>、在</a:t>
            </a:r>
            <a:r>
              <a:rPr lang="en-US" altLang="zh-CN" dirty="0" smtClean="0"/>
              <a:t>res</a:t>
            </a:r>
            <a:r>
              <a:rPr lang="zh-CN" altLang="en-US" dirty="0"/>
              <a:t>目录</a:t>
            </a:r>
            <a:r>
              <a:rPr lang="zh-CN" altLang="en-US" dirty="0" smtClean="0"/>
              <a:t>下新建文件夹</a:t>
            </a:r>
            <a:r>
              <a:rPr lang="en-US" altLang="zh-CN" dirty="0" smtClean="0"/>
              <a:t>layout-large</a:t>
            </a:r>
            <a:r>
              <a:rPr lang="zh-CN" altLang="en-US" dirty="0" smtClean="0"/>
              <a:t>文件夹，在这个文件夹下新建布局，名称也是</a:t>
            </a:r>
            <a:r>
              <a:rPr lang="en-US" altLang="zh-CN" dirty="0" smtClean="0"/>
              <a:t>activity_main.xml(</a:t>
            </a:r>
            <a:r>
              <a:rPr lang="zh-CN" altLang="en-US" dirty="0" smtClean="0">
                <a:solidFill>
                  <a:srgbClr val="FF0000"/>
                </a:solidFill>
              </a:rPr>
              <a:t>注意</a:t>
            </a:r>
            <a:r>
              <a:rPr lang="en-US" altLang="zh-CN" dirty="0" smtClean="0">
                <a:solidFill>
                  <a:srgbClr val="FF0000"/>
                </a:solidFill>
              </a:rPr>
              <a:t>-large</a:t>
            </a:r>
            <a:r>
              <a:rPr lang="zh-CN" altLang="en-US" dirty="0" smtClean="0">
                <a:solidFill>
                  <a:srgbClr val="FF0000"/>
                </a:solidFill>
              </a:rPr>
              <a:t>的“</a:t>
            </a:r>
            <a:r>
              <a:rPr lang="en-US" altLang="zh-CN" dirty="0" smtClean="0">
                <a:solidFill>
                  <a:srgbClr val="FF0000"/>
                </a:solidFill>
              </a:rPr>
              <a:t>-</a:t>
            </a:r>
            <a:r>
              <a:rPr lang="zh-CN" altLang="en-US" dirty="0" smtClean="0">
                <a:solidFill>
                  <a:srgbClr val="FF0000"/>
                </a:solidFill>
              </a:rPr>
              <a:t>”不是下划线</a:t>
            </a:r>
            <a:r>
              <a:rPr lang="en-US" altLang="zh-CN" dirty="0" smtClean="0"/>
              <a:t>)</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429000"/>
            <a:ext cx="3393417"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0189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274638"/>
            <a:ext cx="8486803" cy="1143000"/>
          </a:xfrm>
        </p:spPr>
        <p:txBody>
          <a:bodyPr>
            <a:normAutofit fontScale="90000"/>
          </a:bodyPr>
          <a:lstStyle/>
          <a:p>
            <a:r>
              <a:rPr lang="en-US" altLang="zh-CN" dirty="0" smtClean="0"/>
              <a:t>3</a:t>
            </a:r>
            <a:r>
              <a:rPr lang="zh-CN" altLang="en-US" dirty="0" smtClean="0"/>
              <a:t>、修改</a:t>
            </a:r>
            <a:r>
              <a:rPr lang="en-US" altLang="zh-CN" dirty="0" smtClean="0"/>
              <a:t>layout-large\activity_main.xml</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68760"/>
            <a:ext cx="8836499"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0082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、屏蔽</a:t>
            </a:r>
            <a:r>
              <a:rPr lang="en-US" altLang="zh-CN" dirty="0" smtClean="0"/>
              <a:t>button</a:t>
            </a:r>
            <a:r>
              <a:rPr lang="zh-CN" altLang="en-US" dirty="0" smtClean="0"/>
              <a:t>的点击代码</a:t>
            </a:r>
            <a:endParaRPr lang="zh-CN" altLang="en-US" dirty="0"/>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4824"/>
            <a:ext cx="8028414" cy="4174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6549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平板上运行结果</a:t>
            </a:r>
            <a:endParaRPr lang="zh-CN" altLang="en-US" dirty="0"/>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276" y="1340768"/>
            <a:ext cx="8400709"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140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手机上的运行结果</a:t>
            </a:r>
            <a:endParaRPr lang="zh-CN" altLang="en-US" dirty="0"/>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484784"/>
            <a:ext cx="3067050"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0694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安卓中常用的限定符</a:t>
            </a:r>
            <a:endParaRPr lang="zh-CN" altLang="en-US" dirty="0"/>
          </a:p>
        </p:txBody>
      </p:sp>
      <p:sp>
        <p:nvSpPr>
          <p:cNvPr id="3" name="内容占位符 2"/>
          <p:cNvSpPr>
            <a:spLocks noGrp="1"/>
          </p:cNvSpPr>
          <p:nvPr>
            <p:ph idx="1"/>
          </p:nvPr>
        </p:nvSpPr>
        <p:spPr>
          <a:xfrm>
            <a:off x="467544" y="2132856"/>
            <a:ext cx="8229600" cy="4525963"/>
          </a:xfrm>
        </p:spPr>
        <p:txBody>
          <a:bodyPr>
            <a:normAutofit fontScale="925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问题：</a:t>
            </a:r>
            <a:r>
              <a:rPr lang="en-US" altLang="zh-CN" dirty="0" smtClean="0"/>
              <a:t>large</a:t>
            </a:r>
            <a:r>
              <a:rPr lang="zh-CN" altLang="en-US" dirty="0" smtClean="0"/>
              <a:t>到底是多大呢？</a:t>
            </a:r>
            <a:endParaRPr lang="zh-CN"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989" b="25869"/>
          <a:stretch/>
        </p:blipFill>
        <p:spPr bwMode="auto">
          <a:xfrm>
            <a:off x="126570" y="1484784"/>
            <a:ext cx="8820473" cy="4044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000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法</a:t>
            </a:r>
            <a:r>
              <a:rPr lang="en-US" altLang="zh-CN" dirty="0" smtClean="0"/>
              <a:t>2</a:t>
            </a:r>
            <a:r>
              <a:rPr lang="zh-CN" altLang="en-US" dirty="0" smtClean="0"/>
              <a:t>：使用最小宽度限定符</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zh-CN" altLang="en-US" dirty="0" smtClean="0"/>
              <a:t>定量指定屏幕宽度，加入屏幕超过这个宽度，就采用某个布局，如双页布局</a:t>
            </a:r>
            <a:endParaRPr lang="en-US" altLang="zh-CN" dirty="0" smtClean="0"/>
          </a:p>
          <a:p>
            <a:r>
              <a:rPr lang="zh-CN" altLang="en-US" dirty="0" smtClean="0"/>
              <a:t>在</a:t>
            </a:r>
            <a:r>
              <a:rPr lang="en-US" altLang="zh-CN" dirty="0" smtClean="0"/>
              <a:t>res</a:t>
            </a:r>
            <a:r>
              <a:rPr lang="zh-CN" altLang="en-US" dirty="0" smtClean="0"/>
              <a:t>下面新建一个</a:t>
            </a:r>
            <a:r>
              <a:rPr lang="en-US" altLang="zh-CN" dirty="0" smtClean="0"/>
              <a:t>layout-sw600dp</a:t>
            </a:r>
            <a:r>
              <a:rPr lang="zh-CN" altLang="en-US" dirty="0" smtClean="0"/>
              <a:t>文件夹，在文件夹下新建</a:t>
            </a:r>
            <a:r>
              <a:rPr lang="en-US" altLang="zh-CN" dirty="0" smtClean="0"/>
              <a:t>activity_main.xml</a:t>
            </a:r>
            <a:r>
              <a:rPr lang="zh-CN" altLang="en-US" dirty="0" smtClean="0"/>
              <a:t>布局，布局内容复制</a:t>
            </a:r>
            <a:r>
              <a:rPr lang="en-US" altLang="zh-CN" dirty="0" smtClean="0"/>
              <a:t>layout-large</a:t>
            </a:r>
            <a:r>
              <a:rPr lang="zh-CN" altLang="en-US" dirty="0" smtClean="0"/>
              <a:t>下的</a:t>
            </a:r>
            <a:r>
              <a:rPr lang="en-US" altLang="zh-CN" dirty="0" err="1" smtClean="0"/>
              <a:t>activity_main</a:t>
            </a:r>
            <a:endParaRPr lang="en-US" altLang="zh-CN" dirty="0"/>
          </a:p>
          <a:p>
            <a:r>
              <a:rPr lang="zh-CN" altLang="en-US" dirty="0" smtClean="0"/>
              <a:t>当程序下载到屏幕宽度大于</a:t>
            </a:r>
            <a:r>
              <a:rPr lang="en-US" altLang="zh-CN" dirty="0" smtClean="0"/>
              <a:t>600dp</a:t>
            </a:r>
            <a:r>
              <a:rPr lang="zh-CN" altLang="en-US" dirty="0" smtClean="0"/>
              <a:t>的设备时，使用</a:t>
            </a:r>
            <a:r>
              <a:rPr lang="en-US" altLang="zh-CN" dirty="0"/>
              <a:t>layout-sw600dp/ activity_main.xml</a:t>
            </a:r>
            <a:r>
              <a:rPr lang="zh-CN" altLang="en-US" dirty="0"/>
              <a:t>布局，</a:t>
            </a:r>
            <a:r>
              <a:rPr lang="zh-CN" altLang="en-US" dirty="0" smtClean="0"/>
              <a:t>否则加载</a:t>
            </a:r>
            <a:r>
              <a:rPr lang="en-US" altLang="zh-CN" dirty="0"/>
              <a:t>layout / activity_main.xml</a:t>
            </a:r>
            <a:r>
              <a:rPr lang="zh-CN" altLang="en-US" dirty="0" smtClean="0"/>
              <a:t>布局。</a:t>
            </a:r>
            <a:endParaRPr lang="en-US" altLang="zh-CN" dirty="0" smtClean="0"/>
          </a:p>
          <a:p>
            <a:r>
              <a:rPr lang="zh-CN" altLang="en-US" dirty="0" smtClean="0"/>
              <a:t>注意：该方法仅支持</a:t>
            </a:r>
            <a:r>
              <a:rPr lang="en-US" altLang="zh-CN" dirty="0" smtClean="0"/>
              <a:t>Android3.2</a:t>
            </a:r>
            <a:r>
              <a:rPr lang="zh-CN" altLang="en-US" dirty="0" smtClean="0"/>
              <a:t>版本以上</a:t>
            </a:r>
            <a:endParaRPr lang="zh-CN" altLang="en-US" dirty="0"/>
          </a:p>
        </p:txBody>
      </p:sp>
    </p:spTree>
    <p:extLst>
      <p:ext uri="{BB962C8B-B14F-4D97-AF65-F5344CB8AC3E}">
        <p14:creationId xmlns:p14="http://schemas.microsoft.com/office/powerpoint/2010/main" val="597394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补充知识：安卓中的尺寸单位</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常用的单位：</a:t>
            </a:r>
            <a:r>
              <a:rPr lang="en-US" altLang="zh-CN" dirty="0" err="1" smtClean="0"/>
              <a:t>px</a:t>
            </a:r>
            <a:r>
              <a:rPr lang="zh-CN" altLang="en-US" dirty="0" smtClean="0"/>
              <a:t>、</a:t>
            </a:r>
            <a:r>
              <a:rPr lang="en-US" altLang="zh-CN" dirty="0" err="1" smtClean="0"/>
              <a:t>pt</a:t>
            </a:r>
            <a:r>
              <a:rPr lang="zh-CN" altLang="en-US" dirty="0" smtClean="0"/>
              <a:t>、</a:t>
            </a:r>
            <a:r>
              <a:rPr lang="en-US" altLang="zh-CN" dirty="0" err="1" smtClean="0"/>
              <a:t>dp</a:t>
            </a:r>
            <a:r>
              <a:rPr lang="zh-CN" altLang="en-US" dirty="0" smtClean="0"/>
              <a:t>、</a:t>
            </a:r>
            <a:r>
              <a:rPr lang="en-US" altLang="zh-CN" dirty="0" err="1" smtClean="0"/>
              <a:t>sp</a:t>
            </a:r>
            <a:endParaRPr lang="en-US" altLang="zh-CN" dirty="0" smtClean="0"/>
          </a:p>
          <a:p>
            <a:pPr marL="0" indent="0">
              <a:buNone/>
            </a:pPr>
            <a:r>
              <a:rPr lang="en-US" altLang="zh-CN" dirty="0" err="1" smtClean="0"/>
              <a:t>px</a:t>
            </a:r>
            <a:r>
              <a:rPr lang="zh-CN" altLang="en-US" dirty="0" smtClean="0"/>
              <a:t>：像素。</a:t>
            </a:r>
            <a:endParaRPr lang="en-US" altLang="zh-CN" dirty="0" smtClean="0"/>
          </a:p>
          <a:p>
            <a:pPr marL="0" indent="0">
              <a:buNone/>
            </a:pPr>
            <a:r>
              <a:rPr lang="en-US" altLang="zh-CN" dirty="0" err="1" smtClean="0"/>
              <a:t>pt</a:t>
            </a:r>
            <a:r>
              <a:rPr lang="zh-CN" altLang="en-US" dirty="0" smtClean="0"/>
              <a:t>：磅数，</a:t>
            </a:r>
            <a:r>
              <a:rPr lang="en-US" altLang="zh-CN" dirty="0" smtClean="0"/>
              <a:t>1pt=1/72</a:t>
            </a:r>
            <a:r>
              <a:rPr lang="zh-CN" altLang="en-US" dirty="0" smtClean="0"/>
              <a:t>英寸，一般用于字体</a:t>
            </a:r>
            <a:endParaRPr lang="en-US" altLang="zh-CN" dirty="0" smtClean="0"/>
          </a:p>
          <a:p>
            <a:pPr marL="0" indent="0">
              <a:buNone/>
            </a:pPr>
            <a:r>
              <a:rPr lang="en-US" altLang="zh-CN" dirty="0" err="1" smtClean="0"/>
              <a:t>px</a:t>
            </a:r>
            <a:r>
              <a:rPr lang="zh-CN" altLang="en-US" dirty="0" smtClean="0"/>
              <a:t>与</a:t>
            </a:r>
            <a:r>
              <a:rPr lang="en-US" altLang="zh-CN" dirty="0" err="1" smtClean="0"/>
              <a:t>pt</a:t>
            </a:r>
            <a:r>
              <a:rPr lang="zh-CN" altLang="en-US" dirty="0" smtClean="0"/>
              <a:t>属于绝对单位，对设备的兼容性差。</a:t>
            </a:r>
            <a:endParaRPr lang="en-US" altLang="zh-CN" dirty="0" smtClean="0"/>
          </a:p>
          <a:p>
            <a:pPr marL="0" indent="0">
              <a:buNone/>
            </a:pPr>
            <a:endParaRPr lang="en-US" altLang="zh-CN" dirty="0" smtClean="0"/>
          </a:p>
          <a:p>
            <a:pPr marL="0" indent="0">
              <a:buNone/>
            </a:pPr>
            <a:r>
              <a:rPr lang="en-US" altLang="zh-CN" dirty="0" err="1" smtClean="0"/>
              <a:t>dp</a:t>
            </a:r>
            <a:r>
              <a:rPr lang="zh-CN" altLang="en-US" dirty="0" smtClean="0"/>
              <a:t>：密度无关像素。通常用来指定控件大小</a:t>
            </a:r>
            <a:endParaRPr lang="en-US" altLang="zh-CN" dirty="0"/>
          </a:p>
          <a:p>
            <a:pPr marL="0" indent="0">
              <a:buNone/>
            </a:pPr>
            <a:r>
              <a:rPr lang="en-US" altLang="zh-CN" dirty="0" err="1" smtClean="0"/>
              <a:t>sp</a:t>
            </a:r>
            <a:r>
              <a:rPr lang="zh-CN" altLang="en-US" dirty="0" smtClean="0"/>
              <a:t>：可伸缩像素。与</a:t>
            </a:r>
            <a:r>
              <a:rPr lang="en-US" altLang="zh-CN" dirty="0" err="1" smtClean="0"/>
              <a:t>dp</a:t>
            </a:r>
            <a:r>
              <a:rPr lang="zh-CN" altLang="en-US" dirty="0"/>
              <a:t>理念</a:t>
            </a:r>
            <a:r>
              <a:rPr lang="zh-CN" altLang="en-US" dirty="0" smtClean="0"/>
              <a:t>相同，通常用来指定字体大小。</a:t>
            </a:r>
            <a:endParaRPr lang="en-US" altLang="zh-CN" dirty="0" smtClean="0"/>
          </a:p>
        </p:txBody>
      </p:sp>
    </p:spTree>
    <p:extLst>
      <p:ext uri="{BB962C8B-B14F-4D97-AF65-F5344CB8AC3E}">
        <p14:creationId xmlns:p14="http://schemas.microsoft.com/office/powerpoint/2010/main" val="3386309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dp</a:t>
            </a:r>
            <a:endParaRPr lang="zh-CN" altLang="en-US" dirty="0"/>
          </a:p>
        </p:txBody>
      </p:sp>
      <p:sp>
        <p:nvSpPr>
          <p:cNvPr id="3" name="内容占位符 2"/>
          <p:cNvSpPr>
            <a:spLocks noGrp="1"/>
          </p:cNvSpPr>
          <p:nvPr>
            <p:ph idx="1"/>
          </p:nvPr>
        </p:nvSpPr>
        <p:spPr>
          <a:xfrm>
            <a:off x="457200" y="1340768"/>
            <a:ext cx="8229600" cy="5184576"/>
          </a:xfrm>
        </p:spPr>
        <p:txBody>
          <a:bodyPr>
            <a:normAutofit fontScale="92500"/>
          </a:bodyPr>
          <a:lstStyle/>
          <a:p>
            <a:r>
              <a:rPr lang="en-US" altLang="zh-CN" dirty="0" err="1"/>
              <a:t>dp</a:t>
            </a:r>
            <a:r>
              <a:rPr lang="zh-CN" altLang="en-US" dirty="0"/>
              <a:t>，</a:t>
            </a:r>
            <a:r>
              <a:rPr lang="zh-CN" altLang="en-US" dirty="0">
                <a:solidFill>
                  <a:srgbClr val="FF0000"/>
                </a:solidFill>
              </a:rPr>
              <a:t>密度无关像素</a:t>
            </a:r>
            <a:r>
              <a:rPr lang="zh-CN" altLang="en-US" dirty="0"/>
              <a:t>，在不同密度的屏幕中显示比例将保持一致。安卓系统中的密度，指的是每英寸所包含的像素数，通常以</a:t>
            </a:r>
            <a:r>
              <a:rPr lang="en-US" altLang="zh-CN" dirty="0"/>
              <a:t>dpi</a:t>
            </a:r>
            <a:r>
              <a:rPr lang="zh-CN" altLang="en-US" dirty="0"/>
              <a:t>单位</a:t>
            </a:r>
            <a:r>
              <a:rPr lang="zh-CN" altLang="en-US" dirty="0" smtClean="0"/>
              <a:t>。</a:t>
            </a:r>
            <a:endParaRPr lang="en-US" altLang="zh-CN" dirty="0" smtClean="0"/>
          </a:p>
          <a:p>
            <a:r>
              <a:rPr lang="zh-CN" altLang="en-US" dirty="0" smtClean="0"/>
              <a:t>假如</a:t>
            </a:r>
            <a:r>
              <a:rPr lang="zh-CN" altLang="en-US" dirty="0"/>
              <a:t>手机的屏幕大小是</a:t>
            </a:r>
            <a:r>
              <a:rPr lang="en-US" altLang="zh-CN" dirty="0"/>
              <a:t>2</a:t>
            </a:r>
            <a:r>
              <a:rPr lang="zh-CN" altLang="en-US" dirty="0"/>
              <a:t>英寸*</a:t>
            </a:r>
            <a:r>
              <a:rPr lang="en-US" altLang="zh-CN" dirty="0"/>
              <a:t>3</a:t>
            </a:r>
            <a:r>
              <a:rPr lang="zh-CN" altLang="en-US" dirty="0"/>
              <a:t>英寸，像素是</a:t>
            </a:r>
            <a:r>
              <a:rPr lang="en-US" altLang="zh-CN" dirty="0"/>
              <a:t>320</a:t>
            </a:r>
            <a:r>
              <a:rPr lang="zh-CN" altLang="en-US" dirty="0"/>
              <a:t>*</a:t>
            </a:r>
            <a:r>
              <a:rPr lang="en-US" altLang="zh-CN" dirty="0"/>
              <a:t>480</a:t>
            </a:r>
            <a:r>
              <a:rPr lang="zh-CN" altLang="en-US" dirty="0"/>
              <a:t>，那么它的屏幕密度是</a:t>
            </a:r>
            <a:r>
              <a:rPr lang="en-US" altLang="zh-CN" dirty="0"/>
              <a:t>160dpi</a:t>
            </a:r>
            <a:r>
              <a:rPr lang="zh-CN" altLang="en-US" dirty="0"/>
              <a:t>，如果像素是</a:t>
            </a:r>
            <a:r>
              <a:rPr lang="en-US" altLang="zh-CN" dirty="0"/>
              <a:t>640</a:t>
            </a:r>
            <a:r>
              <a:rPr lang="zh-CN" altLang="en-US" dirty="0"/>
              <a:t>*</a:t>
            </a:r>
            <a:r>
              <a:rPr lang="en-US" altLang="zh-CN" dirty="0"/>
              <a:t>960</a:t>
            </a:r>
            <a:r>
              <a:rPr lang="zh-CN" altLang="en-US" dirty="0"/>
              <a:t>，那么屏幕的密度是</a:t>
            </a:r>
            <a:r>
              <a:rPr lang="en-US" altLang="zh-CN" dirty="0"/>
              <a:t>320dpi</a:t>
            </a:r>
            <a:r>
              <a:rPr lang="zh-CN" altLang="en-US" dirty="0" smtClean="0"/>
              <a:t>。</a:t>
            </a:r>
            <a:endParaRPr lang="en-US" altLang="zh-CN" dirty="0" smtClean="0"/>
          </a:p>
          <a:p>
            <a:r>
              <a:rPr lang="zh-CN" altLang="en-US" dirty="0"/>
              <a:t>安</a:t>
            </a:r>
            <a:r>
              <a:rPr lang="zh-CN" altLang="en-US" dirty="0" smtClean="0"/>
              <a:t>卓规定，在</a:t>
            </a:r>
            <a:r>
              <a:rPr lang="en-US" altLang="zh-CN" dirty="0" smtClean="0"/>
              <a:t>160dpi</a:t>
            </a:r>
            <a:r>
              <a:rPr lang="zh-CN" altLang="en-US" dirty="0" smtClean="0"/>
              <a:t>的屏幕上</a:t>
            </a:r>
            <a:r>
              <a:rPr lang="en-US" altLang="zh-CN" dirty="0" smtClean="0"/>
              <a:t>1dp=1px</a:t>
            </a:r>
            <a:r>
              <a:rPr lang="zh-CN" altLang="en-US" dirty="0" smtClean="0"/>
              <a:t>，而在</a:t>
            </a:r>
            <a:r>
              <a:rPr lang="en-US" altLang="zh-CN" dirty="0" smtClean="0"/>
              <a:t>320dpi</a:t>
            </a:r>
            <a:r>
              <a:rPr lang="zh-CN" altLang="en-US" dirty="0" smtClean="0"/>
              <a:t>的屏幕上，</a:t>
            </a:r>
            <a:r>
              <a:rPr lang="en-US" altLang="zh-CN" dirty="0" smtClean="0"/>
              <a:t>1dp=2px</a:t>
            </a:r>
            <a:r>
              <a:rPr lang="zh-CN" altLang="en-US" dirty="0" smtClean="0"/>
              <a:t>。</a:t>
            </a:r>
            <a:endParaRPr lang="en-US" altLang="zh-CN" dirty="0" smtClean="0"/>
          </a:p>
          <a:p>
            <a:r>
              <a:rPr lang="zh-CN" altLang="en-US" dirty="0" smtClean="0"/>
              <a:t>因此用</a:t>
            </a:r>
            <a:r>
              <a:rPr lang="en-US" altLang="zh-CN" dirty="0" err="1" smtClean="0"/>
              <a:t>dp</a:t>
            </a:r>
            <a:r>
              <a:rPr lang="zh-CN" altLang="en-US" dirty="0" smtClean="0"/>
              <a:t>指定控件的高和宽，就可以保证控件在不同密度大小的屏幕中显示比例保持一致。</a:t>
            </a:r>
            <a:endParaRPr lang="en-US" altLang="zh-CN" dirty="0"/>
          </a:p>
          <a:p>
            <a:endParaRPr lang="zh-CN" altLang="en-US" dirty="0"/>
          </a:p>
        </p:txBody>
      </p:sp>
    </p:spTree>
    <p:extLst>
      <p:ext uri="{BB962C8B-B14F-4D97-AF65-F5344CB8AC3E}">
        <p14:creationId xmlns:p14="http://schemas.microsoft.com/office/powerpoint/2010/main" val="1524019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467544" y="1772816"/>
            <a:ext cx="8229600" cy="3701008"/>
          </a:xfrm>
        </p:spPr>
        <p:txBody>
          <a:bodyPr>
            <a:normAutofit/>
          </a:bodyPr>
          <a:lstStyle/>
          <a:p>
            <a:r>
              <a:rPr lang="zh-CN" altLang="en-US" sz="2800" dirty="0" smtClean="0"/>
              <a:t>经验值：</a:t>
            </a:r>
            <a:r>
              <a:rPr lang="en-US" altLang="zh-CN" sz="2800" dirty="0" smtClean="0"/>
              <a:t>+</a:t>
            </a:r>
            <a:r>
              <a:rPr lang="en-US" altLang="zh-CN" sz="2800" smtClean="0"/>
              <a:t>3500  </a:t>
            </a:r>
            <a:r>
              <a:rPr lang="en-US" altLang="zh-CN" sz="2800" smtClean="0"/>
              <a:t> 	      </a:t>
            </a:r>
            <a:r>
              <a:rPr lang="zh-CN" altLang="en-US" sz="2800" smtClean="0"/>
              <a:t>目前</a:t>
            </a:r>
            <a:r>
              <a:rPr lang="zh-CN" altLang="en-US" sz="2800" dirty="0" smtClean="0"/>
              <a:t>经验值：</a:t>
            </a:r>
            <a:r>
              <a:rPr lang="en-US" altLang="zh-CN" sz="2800" dirty="0" smtClean="0"/>
              <a:t>13405           </a:t>
            </a:r>
          </a:p>
          <a:p>
            <a:r>
              <a:rPr lang="zh-CN" altLang="en-US" sz="2800" dirty="0" smtClean="0"/>
              <a:t>级别：鸟</a:t>
            </a:r>
            <a:endParaRPr lang="en-US" altLang="zh-CN" sz="2800" dirty="0" smtClean="0"/>
          </a:p>
          <a:p>
            <a:r>
              <a:rPr lang="zh-CN" altLang="en-US" sz="2800" dirty="0"/>
              <a:t>赢得</a:t>
            </a:r>
            <a:r>
              <a:rPr lang="zh-CN" altLang="en-US" sz="2800" dirty="0" smtClean="0"/>
              <a:t>宝物：大战</a:t>
            </a:r>
            <a:r>
              <a:rPr lang="en-US" altLang="zh-CN" sz="2800" dirty="0" smtClean="0"/>
              <a:t>300</a:t>
            </a:r>
            <a:r>
              <a:rPr lang="zh-CN" altLang="en-US" sz="2800" dirty="0" smtClean="0"/>
              <a:t>后，双方把所有下三烂的手段都用完后，终于战胜碎片实践兽</a:t>
            </a:r>
            <a:r>
              <a:rPr lang="zh-CN" altLang="en-US" sz="2800" dirty="0"/>
              <a:t>。拾取碎片实践兽掉落</a:t>
            </a:r>
            <a:r>
              <a:rPr lang="zh-CN" altLang="en-US" sz="2800" dirty="0" smtClean="0"/>
              <a:t>的宝物，一块当下在神界特别流行的</a:t>
            </a:r>
            <a:r>
              <a:rPr lang="en-US" altLang="zh-CN" sz="2800" dirty="0" err="1" smtClean="0"/>
              <a:t>ipad</a:t>
            </a:r>
            <a:r>
              <a:rPr lang="zh-CN" altLang="en-US" sz="2800" dirty="0" smtClean="0"/>
              <a:t>，由神界小乔主导设计。咦，咱们不是安卓程序开发么，怎么是</a:t>
            </a:r>
            <a:r>
              <a:rPr lang="en-US" altLang="zh-CN" sz="2800" dirty="0" err="1" smtClean="0"/>
              <a:t>iPad</a:t>
            </a:r>
            <a:r>
              <a:rPr lang="zh-CN" altLang="en-US" sz="2800" dirty="0" smtClean="0"/>
              <a:t>呢？</a:t>
            </a:r>
            <a:endParaRPr lang="zh-CN" altLang="en-US" sz="2800" dirty="0"/>
          </a:p>
        </p:txBody>
      </p:sp>
    </p:spTree>
    <p:extLst>
      <p:ext uri="{BB962C8B-B14F-4D97-AF65-F5344CB8AC3E}">
        <p14:creationId xmlns:p14="http://schemas.microsoft.com/office/powerpoint/2010/main" val="3566876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动态加载运行结果</a:t>
            </a:r>
            <a:endParaRPr lang="zh-CN" altLang="en-US" dirty="0"/>
          </a:p>
        </p:txBody>
      </p:sp>
      <p:sp>
        <p:nvSpPr>
          <p:cNvPr id="3" name="内容占位符 2"/>
          <p:cNvSpPr>
            <a:spLocks noGrp="1"/>
          </p:cNvSpPr>
          <p:nvPr>
            <p:ph idx="1"/>
          </p:nvPr>
        </p:nvSpPr>
        <p:spPr>
          <a:xfrm>
            <a:off x="457200" y="1340768"/>
            <a:ext cx="8229600" cy="4785395"/>
          </a:xfrm>
        </p:spPr>
        <p:txBody>
          <a:bodyPr>
            <a:normAutofit/>
          </a:bodyPr>
          <a:lstStyle/>
          <a:p>
            <a:r>
              <a:rPr lang="zh-CN" altLang="en-US" sz="2800" dirty="0" smtClean="0"/>
              <a:t>按下返回键时，将退出程序，若要回到上个界面？</a:t>
            </a:r>
            <a:endParaRPr lang="zh-CN" altLang="en-US" sz="2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531" y="1916832"/>
            <a:ext cx="7480084"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3979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模拟返回栈</a:t>
            </a:r>
            <a:endParaRPr lang="zh-CN" altLang="en-US" dirty="0"/>
          </a:p>
        </p:txBody>
      </p:sp>
      <p:sp>
        <p:nvSpPr>
          <p:cNvPr id="3" name="内容占位符 2"/>
          <p:cNvSpPr>
            <a:spLocks noGrp="1"/>
          </p:cNvSpPr>
          <p:nvPr>
            <p:ph idx="1"/>
          </p:nvPr>
        </p:nvSpPr>
        <p:spPr/>
        <p:txBody>
          <a:bodyPr/>
          <a:lstStyle/>
          <a:p>
            <a:r>
              <a:rPr lang="en-US" altLang="zh-CN" dirty="0" err="1"/>
              <a:t>transaction.addToBackStack</a:t>
            </a:r>
            <a:r>
              <a:rPr lang="en-US" altLang="zh-CN" dirty="0"/>
              <a:t>(</a:t>
            </a:r>
            <a:r>
              <a:rPr lang="en-US" altLang="zh-CN" b="1" dirty="0"/>
              <a:t>null);</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2597150"/>
            <a:ext cx="6226857" cy="2344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086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碎片与活动之间的通信</a:t>
            </a:r>
            <a:endParaRPr lang="zh-CN" altLang="en-US"/>
          </a:p>
        </p:txBody>
      </p:sp>
      <p:sp>
        <p:nvSpPr>
          <p:cNvPr id="3" name="内容占位符 2"/>
          <p:cNvSpPr>
            <a:spLocks noGrp="1"/>
          </p:cNvSpPr>
          <p:nvPr>
            <p:ph idx="1"/>
          </p:nvPr>
        </p:nvSpPr>
        <p:spPr/>
        <p:txBody>
          <a:bodyPr/>
          <a:lstStyle/>
          <a:p>
            <a:r>
              <a:rPr lang="zh-CN" altLang="en-US" dirty="0" smtClean="0"/>
              <a:t>尽管碎片是嵌入在活动中的，但是碎片和活动都是各自存在于一个独立的类当中，那么，如果想要在活动中调用碎片里的方法，或者在碎片中调用活动中的方法，该如何实现呢？甚至，碎片与碎片之间能否通信呢？</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1522723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活动中调用碎片</a:t>
            </a:r>
          </a:p>
        </p:txBody>
      </p:sp>
      <p:sp>
        <p:nvSpPr>
          <p:cNvPr id="3" name="内容占位符 2"/>
          <p:cNvSpPr>
            <a:spLocks noGrp="1"/>
          </p:cNvSpPr>
          <p:nvPr>
            <p:ph idx="1"/>
          </p:nvPr>
        </p:nvSpPr>
        <p:spPr>
          <a:xfrm>
            <a:off x="457200" y="1600200"/>
            <a:ext cx="8435280" cy="4525963"/>
          </a:xfrm>
        </p:spPr>
        <p:txBody>
          <a:bodyPr/>
          <a:lstStyle/>
          <a:p>
            <a:r>
              <a:rPr lang="zh-CN" altLang="en-US" dirty="0" smtClean="0"/>
              <a:t>为了便于碎片与活动的通信，</a:t>
            </a:r>
            <a:r>
              <a:rPr lang="en-US" altLang="zh-CN" dirty="0" err="1" smtClean="0"/>
              <a:t>FragmentManager</a:t>
            </a:r>
            <a:r>
              <a:rPr lang="zh-CN" altLang="en-US" dirty="0" smtClean="0"/>
              <a:t>提供了一个类似于</a:t>
            </a:r>
            <a:r>
              <a:rPr lang="en-US" altLang="zh-CN" dirty="0" err="1" smtClean="0"/>
              <a:t>findViewById</a:t>
            </a:r>
            <a:r>
              <a:rPr lang="zh-CN" altLang="en-US" dirty="0" smtClean="0"/>
              <a:t>的方法，用于</a:t>
            </a:r>
            <a:r>
              <a:rPr lang="zh-CN" altLang="en-US" dirty="0"/>
              <a:t>活动</a:t>
            </a:r>
            <a:r>
              <a:rPr lang="zh-CN" altLang="en-US" dirty="0" smtClean="0"/>
              <a:t>从布局文件中获取碎片的实例：</a:t>
            </a:r>
            <a:endParaRPr lang="en-US" altLang="zh-CN" dirty="0" smtClean="0"/>
          </a:p>
          <a:p>
            <a:r>
              <a:rPr lang="en-US" altLang="zh-CN" dirty="0" err="1" smtClean="0"/>
              <a:t>RightFragment</a:t>
            </a:r>
            <a:r>
              <a:rPr lang="en-US" altLang="zh-CN" dirty="0" smtClean="0"/>
              <a:t> </a:t>
            </a:r>
            <a:r>
              <a:rPr lang="en-US" altLang="zh-CN" dirty="0" err="1" smtClean="0"/>
              <a:t>rightFragment</a:t>
            </a:r>
            <a:r>
              <a:rPr lang="en-US" altLang="zh-CN" dirty="0" smtClean="0"/>
              <a:t> = (</a:t>
            </a:r>
            <a:r>
              <a:rPr lang="en-US" altLang="zh-CN" dirty="0" err="1" smtClean="0"/>
              <a:t>RightFragment</a:t>
            </a:r>
            <a:r>
              <a:rPr lang="en-US" altLang="zh-CN" dirty="0" smtClean="0"/>
              <a:t>) </a:t>
            </a:r>
            <a:r>
              <a:rPr lang="en-US" altLang="zh-CN" dirty="0" err="1" smtClean="0"/>
              <a:t>getFragmentManager</a:t>
            </a:r>
            <a:r>
              <a:rPr lang="en-US" altLang="zh-CN" dirty="0" smtClean="0"/>
              <a:t>().</a:t>
            </a:r>
            <a:r>
              <a:rPr lang="en-US" altLang="zh-CN" dirty="0" err="1" smtClean="0"/>
              <a:t>findFragmentById</a:t>
            </a:r>
            <a:r>
              <a:rPr lang="en-US" altLang="zh-CN" dirty="0" smtClean="0"/>
              <a:t>(R.id.</a:t>
            </a:r>
          </a:p>
          <a:p>
            <a:pPr marL="0" indent="0">
              <a:buNone/>
            </a:pPr>
            <a:r>
              <a:rPr lang="en-US" altLang="zh-CN" dirty="0"/>
              <a:t> </a:t>
            </a:r>
            <a:r>
              <a:rPr lang="en-US" altLang="zh-CN" dirty="0" smtClean="0"/>
              <a:t>   </a:t>
            </a:r>
            <a:r>
              <a:rPr lang="en-US" altLang="zh-CN" dirty="0" err="1" smtClean="0"/>
              <a:t>right_fragment</a:t>
            </a:r>
            <a:r>
              <a:rPr lang="en-US" altLang="zh-CN" dirty="0" smtClean="0"/>
              <a:t>);</a:t>
            </a:r>
          </a:p>
          <a:p>
            <a:endParaRPr lang="en-US" altLang="zh-CN" dirty="0" smtClean="0"/>
          </a:p>
        </p:txBody>
      </p:sp>
    </p:spTree>
    <p:extLst>
      <p:ext uri="{BB962C8B-B14F-4D97-AF65-F5344CB8AC3E}">
        <p14:creationId xmlns:p14="http://schemas.microsoft.com/office/powerpoint/2010/main" val="1228838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碎片中调用活动</a:t>
            </a:r>
            <a:endParaRPr lang="zh-CN" altLang="en-US" dirty="0"/>
          </a:p>
        </p:txBody>
      </p:sp>
      <p:sp>
        <p:nvSpPr>
          <p:cNvPr id="3" name="内容占位符 2"/>
          <p:cNvSpPr>
            <a:spLocks noGrp="1"/>
          </p:cNvSpPr>
          <p:nvPr>
            <p:ph idx="1"/>
          </p:nvPr>
        </p:nvSpPr>
        <p:spPr>
          <a:xfrm>
            <a:off x="323528" y="1600200"/>
            <a:ext cx="8507288" cy="4525963"/>
          </a:xfrm>
        </p:spPr>
        <p:txBody>
          <a:bodyPr/>
          <a:lstStyle/>
          <a:p>
            <a:r>
              <a:rPr lang="en-US" altLang="zh-CN" dirty="0" err="1" smtClean="0"/>
              <a:t>getActivity</a:t>
            </a:r>
            <a:r>
              <a:rPr lang="en-US" altLang="zh-CN" dirty="0" smtClean="0"/>
              <a:t>()</a:t>
            </a:r>
            <a:r>
              <a:rPr lang="zh-CN" altLang="en-US" dirty="0" smtClean="0"/>
              <a:t>方法可以得到与当前碎片相关联的活动实例</a:t>
            </a:r>
            <a:endParaRPr lang="en-US" altLang="zh-CN" dirty="0" smtClean="0"/>
          </a:p>
          <a:p>
            <a:r>
              <a:rPr lang="en-US" altLang="zh-CN" dirty="0" err="1" smtClean="0"/>
              <a:t>MainActivity</a:t>
            </a:r>
            <a:r>
              <a:rPr lang="en-US" altLang="zh-CN" dirty="0" smtClean="0"/>
              <a:t> activity=(</a:t>
            </a:r>
            <a:r>
              <a:rPr lang="en-US" altLang="zh-CN" dirty="0" err="1" smtClean="0"/>
              <a:t>MainActivity</a:t>
            </a:r>
            <a:r>
              <a:rPr lang="en-US" altLang="zh-CN" dirty="0" smtClean="0"/>
              <a:t>) </a:t>
            </a:r>
            <a:r>
              <a:rPr lang="en-US" altLang="zh-CN" dirty="0" err="1" smtClean="0"/>
              <a:t>getActivity</a:t>
            </a:r>
            <a:r>
              <a:rPr lang="en-US" altLang="zh-CN" dirty="0" smtClean="0"/>
              <a:t>;</a:t>
            </a:r>
            <a:endParaRPr lang="zh-CN" altLang="en-US" dirty="0"/>
          </a:p>
        </p:txBody>
      </p:sp>
    </p:spTree>
    <p:extLst>
      <p:ext uri="{BB962C8B-B14F-4D97-AF65-F5344CB8AC3E}">
        <p14:creationId xmlns:p14="http://schemas.microsoft.com/office/powerpoint/2010/main" val="2539808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碎片中调用碎片</a:t>
            </a:r>
            <a:endParaRPr lang="zh-CN" altLang="en-US" dirty="0"/>
          </a:p>
        </p:txBody>
      </p:sp>
      <p:sp>
        <p:nvSpPr>
          <p:cNvPr id="3" name="内容占位符 2"/>
          <p:cNvSpPr>
            <a:spLocks noGrp="1"/>
          </p:cNvSpPr>
          <p:nvPr>
            <p:ph idx="1"/>
          </p:nvPr>
        </p:nvSpPr>
        <p:spPr/>
        <p:txBody>
          <a:bodyPr/>
          <a:lstStyle/>
          <a:p>
            <a:r>
              <a:rPr lang="zh-CN" altLang="en-US" dirty="0" smtClean="0"/>
              <a:t>首先在一个碎片中得到与它相关联的活动</a:t>
            </a:r>
            <a:endParaRPr lang="en-US" altLang="zh-CN" dirty="0" smtClean="0"/>
          </a:p>
          <a:p>
            <a:r>
              <a:rPr lang="zh-CN" altLang="en-US" dirty="0" smtClean="0"/>
              <a:t>再通过这个活动获取另外一个碎片的实例</a:t>
            </a:r>
            <a:endParaRPr lang="zh-CN" altLang="en-US" dirty="0"/>
          </a:p>
        </p:txBody>
      </p:sp>
    </p:spTree>
    <p:extLst>
      <p:ext uri="{BB962C8B-B14F-4D97-AF65-F5344CB8AC3E}">
        <p14:creationId xmlns:p14="http://schemas.microsoft.com/office/powerpoint/2010/main" val="2523658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动态加载布局的技巧</a:t>
            </a:r>
            <a:endParaRPr lang="zh-CN" altLang="en-US" dirty="0"/>
          </a:p>
        </p:txBody>
      </p:sp>
      <p:sp>
        <p:nvSpPr>
          <p:cNvPr id="3" name="内容占位符 2"/>
          <p:cNvSpPr>
            <a:spLocks noGrp="1"/>
          </p:cNvSpPr>
          <p:nvPr>
            <p:ph idx="1"/>
          </p:nvPr>
        </p:nvSpPr>
        <p:spPr>
          <a:xfrm>
            <a:off x="457200" y="1600200"/>
            <a:ext cx="8363272" cy="4525963"/>
          </a:xfrm>
        </p:spPr>
        <p:txBody>
          <a:bodyPr/>
          <a:lstStyle/>
          <a:p>
            <a:r>
              <a:rPr lang="zh-CN" altLang="en-US" dirty="0" smtClean="0"/>
              <a:t>如果程序能够根据设备的分辨率或屏幕大小在运行时自动加载哪个布局，岂不美哉？！</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924945"/>
            <a:ext cx="4485555" cy="315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924944"/>
            <a:ext cx="4320480" cy="3116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9870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法</a:t>
            </a:r>
            <a:r>
              <a:rPr lang="en-US" altLang="zh-CN" dirty="0" smtClean="0"/>
              <a:t>1</a:t>
            </a:r>
            <a:r>
              <a:rPr lang="zh-CN" altLang="en-US" dirty="0" smtClean="0"/>
              <a:t>：使用限定符判断双页</a:t>
            </a:r>
            <a:r>
              <a:rPr lang="en-US" altLang="zh-CN" dirty="0" smtClean="0"/>
              <a:t>or</a:t>
            </a:r>
            <a:r>
              <a:rPr lang="zh-CN" altLang="en-US" dirty="0" smtClean="0"/>
              <a:t>单页</a:t>
            </a:r>
            <a:endParaRPr lang="zh-CN" altLang="en-US" dirty="0"/>
          </a:p>
        </p:txBody>
      </p:sp>
      <p:sp>
        <p:nvSpPr>
          <p:cNvPr id="3" name="内容占位符 2"/>
          <p:cNvSpPr>
            <a:spLocks noGrp="1"/>
          </p:cNvSpPr>
          <p:nvPr>
            <p:ph idx="1"/>
          </p:nvPr>
        </p:nvSpPr>
        <p:spPr/>
        <p:txBody>
          <a:bodyPr/>
          <a:lstStyle/>
          <a:p>
            <a:r>
              <a:rPr lang="zh-CN" altLang="en-US" dirty="0" smtClean="0"/>
              <a:t>通过实例学习</a:t>
            </a:r>
            <a:r>
              <a:rPr lang="zh-CN" altLang="en-US" dirty="0"/>
              <a:t>限定符</a:t>
            </a:r>
            <a:r>
              <a:rPr lang="en-US" altLang="zh-CN" dirty="0" smtClean="0"/>
              <a:t>Qualifiers</a:t>
            </a:r>
            <a:r>
              <a:rPr lang="zh-CN" altLang="en-US" dirty="0" smtClean="0"/>
              <a:t>，步骤：</a:t>
            </a:r>
            <a:endParaRPr lang="en-US" altLang="zh-CN" dirty="0" smtClean="0"/>
          </a:p>
          <a:p>
            <a:r>
              <a:rPr lang="en-US" altLang="zh-CN" dirty="0" smtClean="0"/>
              <a:t>1</a:t>
            </a:r>
            <a:r>
              <a:rPr lang="zh-CN" altLang="en-US" dirty="0" smtClean="0"/>
              <a:t>、在</a:t>
            </a:r>
            <a:r>
              <a:rPr lang="en-US" altLang="zh-CN" dirty="0" smtClean="0"/>
              <a:t>activity_main.xml</a:t>
            </a:r>
            <a:r>
              <a:rPr lang="zh-CN" altLang="en-US" dirty="0" smtClean="0"/>
              <a:t>文件只留下左侧碎片，并充满父布局</a:t>
            </a:r>
            <a:endParaRPr lang="en-US" altLang="zh-CN" dirty="0"/>
          </a:p>
          <a:p>
            <a:endParaRPr lang="zh-CN"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039" t="10936" r="23942" b="61049"/>
          <a:stretch/>
        </p:blipFill>
        <p:spPr bwMode="auto">
          <a:xfrm>
            <a:off x="20487" y="3413990"/>
            <a:ext cx="9189887" cy="2895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9405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614</Words>
  <Application>Microsoft Office PowerPoint</Application>
  <PresentationFormat>全屏显示(4:3)</PresentationFormat>
  <Paragraphs>60</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第十二讲 手机平板要兼顾 ——碎片2</vt:lpstr>
      <vt:lpstr>动态加载运行结果</vt:lpstr>
      <vt:lpstr>模拟返回栈</vt:lpstr>
      <vt:lpstr>碎片与活动之间的通信</vt:lpstr>
      <vt:lpstr>活动中调用碎片</vt:lpstr>
      <vt:lpstr>碎片中调用活动</vt:lpstr>
      <vt:lpstr>碎片中调用碎片</vt:lpstr>
      <vt:lpstr>动态加载布局的技巧</vt:lpstr>
      <vt:lpstr>法1：使用限定符判断双页or单页</vt:lpstr>
      <vt:lpstr>Qualifiers实例步骤</vt:lpstr>
      <vt:lpstr>3、修改layout-large\activity_main.xml</vt:lpstr>
      <vt:lpstr>4、屏蔽button的点击代码</vt:lpstr>
      <vt:lpstr>平板上运行结果</vt:lpstr>
      <vt:lpstr>手机上的运行结果</vt:lpstr>
      <vt:lpstr>安卓中常用的限定符</vt:lpstr>
      <vt:lpstr>法2：使用最小宽度限定符</vt:lpstr>
      <vt:lpstr>补充知识：安卓中的尺寸单位</vt:lpstr>
      <vt:lpstr>dp</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第十一讲 手机平板要兼顾 ——碎片</dc:title>
  <dc:creator>lenovo</dc:creator>
  <cp:lastModifiedBy>lenovo</cp:lastModifiedBy>
  <cp:revision>64</cp:revision>
  <dcterms:created xsi:type="dcterms:W3CDTF">2017-04-19T06:45:42Z</dcterms:created>
  <dcterms:modified xsi:type="dcterms:W3CDTF">2017-05-12T03:40:24Z</dcterms:modified>
</cp:coreProperties>
</file>