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18" r:id="rId2"/>
    <p:sldId id="619" r:id="rId3"/>
    <p:sldId id="620" r:id="rId4"/>
    <p:sldId id="403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9" r:id="rId13"/>
    <p:sldId id="628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52" r:id="rId37"/>
    <p:sldId id="653" r:id="rId38"/>
    <p:sldId id="654" r:id="rId39"/>
    <p:sldId id="655" r:id="rId40"/>
    <p:sldId id="656" r:id="rId41"/>
    <p:sldId id="657" r:id="rId42"/>
    <p:sldId id="658" r:id="rId43"/>
  </p:sldIdLst>
  <p:sldSz cx="9144000" cy="6858000" type="screen4x3"/>
  <p:notesSz cx="6646863" cy="97774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A3E"/>
    <a:srgbClr val="0066CC"/>
    <a:srgbClr val="CCFF99"/>
    <a:srgbClr val="FFFBFE"/>
    <a:srgbClr val="B8E08C"/>
    <a:srgbClr val="6600FF"/>
    <a:srgbClr val="DFF1CB"/>
    <a:srgbClr val="CC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2" autoAdjust="0"/>
    <p:restoredTop sz="94253" autoAdjust="0"/>
  </p:normalViewPr>
  <p:slideViewPr>
    <p:cSldViewPr>
      <p:cViewPr varScale="1">
        <p:scale>
          <a:sx n="93" d="100"/>
          <a:sy n="93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4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18" Type="http://schemas.openxmlformats.org/officeDocument/2006/relationships/image" Target="../media/image7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17" Type="http://schemas.openxmlformats.org/officeDocument/2006/relationships/image" Target="../media/image73.wmf"/><Relationship Id="rId2" Type="http://schemas.openxmlformats.org/officeDocument/2006/relationships/image" Target="../media/image58.wmf"/><Relationship Id="rId16" Type="http://schemas.openxmlformats.org/officeDocument/2006/relationships/image" Target="../media/image72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7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image" Target="../media/image90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018" y="0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7885C9-BD86-4327-A864-00FF2B5A597D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45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018" y="9286845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5D50CC-8D9D-49F0-836D-12F62928F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825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018" y="0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949C2F-8DC3-41FB-BEE4-C44497EEC293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687" y="4644271"/>
            <a:ext cx="5317490" cy="439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45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018" y="9286845"/>
            <a:ext cx="2880307" cy="4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F64506-8EA5-49E6-B849-44CB472E3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90686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031D356-CD56-4163-8E36-2CF1C4B0B562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F64506-8EA5-49E6-B849-44CB472E384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20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1D0B630-1C94-4A32-8FE4-824745D8742B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F64506-8EA5-49E6-B849-44CB472E384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72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 userDrawn="1"/>
        </p:nvGrpSpPr>
        <p:grpSpPr bwMode="auto">
          <a:xfrm>
            <a:off x="457200" y="155575"/>
            <a:ext cx="8435975" cy="590550"/>
            <a:chOff x="533603" y="299118"/>
            <a:chExt cx="8435588" cy="589667"/>
          </a:xfrm>
        </p:grpSpPr>
        <p:pic>
          <p:nvPicPr>
            <p:cNvPr id="5" name="Picture 2" descr="E:\Hou\信息化建设\web\校徽相关\xjtu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2" t="-1001" r="53439" b="77637"/>
            <a:stretch>
              <a:fillRect/>
            </a:stretch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8"/>
            <p:cNvGrpSpPr>
              <a:grpSpLocks/>
            </p:cNvGrpSpPr>
            <p:nvPr userDrawn="1"/>
          </p:nvGrpSpPr>
          <p:grpSpPr bwMode="auto">
            <a:xfrm>
              <a:off x="533603" y="473482"/>
              <a:ext cx="434955" cy="405792"/>
              <a:chOff x="290945" y="346090"/>
              <a:chExt cx="858356" cy="800805"/>
            </a:xfrm>
          </p:grpSpPr>
          <p:sp>
            <p:nvSpPr>
              <p:cNvPr id="8" name="圆角矩形 7"/>
              <p:cNvSpPr>
                <a:spLocks noChangeAspect="1"/>
              </p:cNvSpPr>
              <p:nvPr userDrawn="1"/>
            </p:nvSpPr>
            <p:spPr>
              <a:xfrm>
                <a:off x="290945" y="346090"/>
                <a:ext cx="648467" cy="647527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9" name="圆角矩形 8"/>
              <p:cNvSpPr>
                <a:spLocks noChangeAspect="1"/>
              </p:cNvSpPr>
              <p:nvPr userDrawn="1"/>
            </p:nvSpPr>
            <p:spPr bwMode="white">
              <a:xfrm>
                <a:off x="529029" y="527522"/>
                <a:ext cx="538822" cy="538041"/>
              </a:xfrm>
              <a:prstGeom prst="roundRect">
                <a:avLst/>
              </a:prstGeom>
              <a:noFill/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10" name="圆角矩形 9"/>
              <p:cNvSpPr>
                <a:spLocks noChangeAspect="1"/>
              </p:cNvSpPr>
              <p:nvPr userDrawn="1"/>
            </p:nvSpPr>
            <p:spPr>
              <a:xfrm>
                <a:off x="610479" y="605727"/>
                <a:ext cx="538822" cy="541168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</p:grpSp>
        <p:cxnSp>
          <p:nvCxnSpPr>
            <p:cNvPr id="7" name="直接连接符 6"/>
            <p:cNvCxnSpPr/>
            <p:nvPr userDrawn="1"/>
          </p:nvCxnSpPr>
          <p:spPr>
            <a:xfrm>
              <a:off x="1227309" y="879274"/>
              <a:ext cx="543693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37300"/>
            <a:ext cx="2133600" cy="476250"/>
          </a:xfrm>
        </p:spPr>
        <p:txBody>
          <a:bodyPr/>
          <a:lstStyle>
            <a:lvl1pPr>
              <a:defRPr sz="180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fld id="{07D3CFC5-52FB-4B21-8CF3-D06258FEFBD5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 sz="180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83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b="1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8CA28D28-82FF-4FD6-9E93-A09452D8F53E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29FCF23D-612D-4689-8186-B857427913C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9.png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png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16.wmf"/><Relationship Id="rId10" Type="http://schemas.openxmlformats.org/officeDocument/2006/relationships/image" Target="../media/image14.wmf"/><Relationship Id="rId19" Type="http://schemas.openxmlformats.org/officeDocument/2006/relationships/image" Target="../media/image21.png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png"/><Relationship Id="rId22" Type="http://schemas.openxmlformats.org/officeDocument/2006/relationships/oleObject" Target="../embeddings/oleObject1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png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48.png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3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72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7.wmf"/><Relationship Id="rId32" Type="http://schemas.openxmlformats.org/officeDocument/2006/relationships/image" Target="../media/image71.wmf"/><Relationship Id="rId37" Type="http://schemas.openxmlformats.org/officeDocument/2006/relationships/oleObject" Target="../embeddings/oleObject7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9.wmf"/><Relationship Id="rId36" Type="http://schemas.openxmlformats.org/officeDocument/2006/relationships/image" Target="../media/image73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71.bin"/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oleObject" Target="../embeddings/oleObject74.bin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png"/><Relationship Id="rId11" Type="http://schemas.openxmlformats.org/officeDocument/2006/relationships/oleObject" Target="../embeddings/oleObject73.bin"/><Relationship Id="rId5" Type="http://schemas.openxmlformats.org/officeDocument/2006/relationships/image" Target="../media/image77.png"/><Relationship Id="rId15" Type="http://schemas.openxmlformats.org/officeDocument/2006/relationships/image" Target="../media/image83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76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3" Type="http://schemas.openxmlformats.org/officeDocument/2006/relationships/image" Target="../media/image86.png"/><Relationship Id="rId7" Type="http://schemas.openxmlformats.org/officeDocument/2006/relationships/image" Target="../media/image84.png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png"/><Relationship Id="rId11" Type="http://schemas.openxmlformats.org/officeDocument/2006/relationships/oleObject" Target="../embeddings/oleObject75.bin"/><Relationship Id="rId15" Type="http://schemas.openxmlformats.org/officeDocument/2006/relationships/image" Target="../media/image85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7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103.png"/><Relationship Id="rId7" Type="http://schemas.openxmlformats.org/officeDocument/2006/relationships/oleObject" Target="../embeddings/oleObject77.bin"/><Relationship Id="rId17" Type="http://schemas.openxmlformats.org/officeDocument/2006/relationships/image" Target="../media/image11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1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png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5" Type="http://schemas.openxmlformats.org/officeDocument/2006/relationships/image" Target="../media/image841.png"/><Relationship Id="rId10" Type="http://schemas.openxmlformats.org/officeDocument/2006/relationships/image" Target="../media/image80.wmf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7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840.png"/><Relationship Id="rId4" Type="http://schemas.openxmlformats.org/officeDocument/2006/relationships/image" Target="../media/image1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86.bin"/><Relationship Id="rId3" Type="http://schemas.openxmlformats.org/officeDocument/2006/relationships/oleObject" Target="../embeddings/oleObject79.bin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4.wmf"/><Relationship Id="rId5" Type="http://schemas.openxmlformats.org/officeDocument/2006/relationships/image" Target="../media/image89.jpeg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8.wmf"/><Relationship Id="rId4" Type="http://schemas.openxmlformats.org/officeDocument/2006/relationships/image" Target="../media/image81.wmf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1.wmf"/><Relationship Id="rId26" Type="http://schemas.openxmlformats.org/officeDocument/2006/relationships/oleObject" Target="../embeddings/oleObject104.bin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9.bin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image" Target="../media/image10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6.bin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oleObject" Target="../embeddings/oleObject105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0.bin"/><Relationship Id="rId31" Type="http://schemas.openxmlformats.org/officeDocument/2006/relationships/image" Target="../media/image107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10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3.png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2.wmf"/><Relationship Id="rId17" Type="http://schemas.openxmlformats.org/officeDocument/2006/relationships/image" Target="../media/image12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4.wmf"/><Relationship Id="rId20" Type="http://schemas.openxmlformats.org/officeDocument/2006/relationships/image" Target="../media/image125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1.wmf"/><Relationship Id="rId19" Type="http://schemas.openxmlformats.org/officeDocument/2006/relationships/image" Target="../media/image124.png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9.wmf"/><Relationship Id="rId17" Type="http://schemas.openxmlformats.org/officeDocument/2006/relationships/image" Target="../media/image13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4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image" Target="../media/image133.png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3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40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3.png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8.wmf"/><Relationship Id="rId17" Type="http://schemas.openxmlformats.org/officeDocument/2006/relationships/image" Target="../media/image13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0.wmf"/><Relationship Id="rId20" Type="http://schemas.openxmlformats.org/officeDocument/2006/relationships/image" Target="../media/image142.pn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image" Target="../media/image145.png"/><Relationship Id="rId10" Type="http://schemas.openxmlformats.org/officeDocument/2006/relationships/image" Target="../media/image117.wmf"/><Relationship Id="rId19" Type="http://schemas.openxmlformats.org/officeDocument/2006/relationships/image" Target="../media/image141.png"/><Relationship Id="rId4" Type="http://schemas.openxmlformats.org/officeDocument/2006/relationships/image" Target="../media/image138.png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9.wmf"/><Relationship Id="rId22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536" y="901169"/>
            <a:ext cx="84249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7-15 </a:t>
            </a:r>
            <a:r>
              <a:rPr lang="zh-CN" altLang="en-US" dirty="0"/>
              <a:t>图示电路中，                                        </a:t>
            </a:r>
            <a:r>
              <a:rPr lang="zh-CN" altLang="en-US" dirty="0" smtClean="0"/>
              <a:t>             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  <a:r>
              <a:rPr lang="en-US" altLang="zh-CN" i="1" dirty="0"/>
              <a:t>t</a:t>
            </a:r>
            <a:r>
              <a:rPr lang="en-US" altLang="zh-CN" dirty="0"/>
              <a:t>=0</a:t>
            </a:r>
            <a:r>
              <a:rPr lang="zh-CN" altLang="en-US" dirty="0"/>
              <a:t>时 合上开关</a:t>
            </a:r>
            <a:r>
              <a:rPr lang="en-US" altLang="zh-CN" dirty="0"/>
              <a:t>S</a:t>
            </a:r>
            <a:r>
              <a:rPr lang="zh-CN" altLang="en-US" dirty="0"/>
              <a:t>。求：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63838" y="941072"/>
                <a:ext cx="4454809" cy="46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zh-CN" altLang="en-US" sz="22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200" b="1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zh-CN" altLang="en-US" sz="22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zh-CN" altLang="en-US" sz="2200" b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𝟐𝟐𝟎𝐜𝐨𝐬</m:t>
                    </m:r>
                    <m:r>
                      <a:rPr lang="zh-CN" altLang="en-US" sz="22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𝟑𝟏𝟒</m:t>
                    </m:r>
                    <m:r>
                      <m:rPr>
                        <m:nor/>
                      </m:rPr>
                      <a:rPr lang="zh-CN" alt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zh-CN" altLang="en-US" sz="2200" b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CN" sz="2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38" y="941072"/>
                <a:ext cx="4454809" cy="463973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60240" y="1431432"/>
            <a:ext cx="6660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_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)=?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瞬态分量为零？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5078274" y="2004920"/>
            <a:ext cx="4102238" cy="1784120"/>
            <a:chOff x="4415571" y="2400880"/>
            <a:chExt cx="4102238" cy="1784120"/>
          </a:xfrm>
        </p:grpSpPr>
        <p:grpSp>
          <p:nvGrpSpPr>
            <p:cNvPr id="10" name="组合 9"/>
            <p:cNvGrpSpPr/>
            <p:nvPr/>
          </p:nvGrpSpPr>
          <p:grpSpPr>
            <a:xfrm>
              <a:off x="4415571" y="2400880"/>
              <a:ext cx="4102238" cy="1784120"/>
              <a:chOff x="740107" y="1214338"/>
              <a:chExt cx="4102238" cy="1784120"/>
            </a:xfrm>
          </p:grpSpPr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740107" y="2068845"/>
                <a:ext cx="426835" cy="435688"/>
              </a:xfrm>
              <a:prstGeom prst="ellipse">
                <a:avLst/>
              </a:prstGeom>
              <a:solidFill>
                <a:srgbClr val="FFEEB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940154" y="1584642"/>
                <a:ext cx="3628790" cy="1413816"/>
                <a:chOff x="8072795" y="1556318"/>
                <a:chExt cx="3628790" cy="1413816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8072795" y="1648777"/>
                  <a:ext cx="3628790" cy="1321357"/>
                  <a:chOff x="3177978" y="2029986"/>
                  <a:chExt cx="3628790" cy="1321357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3177978" y="2029986"/>
                    <a:ext cx="3628790" cy="1321357"/>
                    <a:chOff x="4040347" y="2982648"/>
                    <a:chExt cx="3628790" cy="1321357"/>
                  </a:xfrm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5080161" y="2982648"/>
                      <a:ext cx="2588976" cy="821451"/>
                      <a:chOff x="4572462" y="2582538"/>
                      <a:chExt cx="2588976" cy="821451"/>
                    </a:xfrm>
                  </p:grpSpPr>
                  <p:sp>
                    <p:nvSpPr>
                      <p:cNvPr id="50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72462" y="2582538"/>
                        <a:ext cx="201600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6354016" y="2840624"/>
                        <a:ext cx="50400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05250" y="3003879"/>
                        <a:ext cx="356188" cy="40011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kumimoji="1" lang="en-US" altLang="zh-CN" sz="2000" b="1" i="1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  <a:endParaRPr kumimoji="1" lang="en-US" altLang="zh-CN" sz="20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48" name="Line 1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6825715" y="4016005"/>
                      <a:ext cx="576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7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0347" y="4287233"/>
                      <a:ext cx="3060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70C0"/>
                      </a:solidFill>
                      <a:round/>
                      <a:headEnd type="none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035322" y="2766323"/>
                    <a:ext cx="432000" cy="1219"/>
                  </a:xfrm>
                  <a:prstGeom prst="line">
                    <a:avLst/>
                  </a:prstGeom>
                  <a:noFill/>
                  <a:ln w="38100">
                    <a:solidFill>
                      <a:srgbClr val="00B05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035322" y="2559319"/>
                    <a:ext cx="432000" cy="1219"/>
                  </a:xfrm>
                  <a:prstGeom prst="line">
                    <a:avLst/>
                  </a:prstGeom>
                  <a:noFill/>
                  <a:ln w="38100">
                    <a:solidFill>
                      <a:srgbClr val="00B05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2951" y="2092322"/>
                    <a:ext cx="312530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  <p:sp>
                <p:nvSpPr>
                  <p:cNvPr id="4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7194" y="2712886"/>
                    <a:ext cx="306742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_</a:t>
                    </a:r>
                  </a:p>
                </p:txBody>
              </p:sp>
              <p:sp>
                <p:nvSpPr>
                  <p:cNvPr id="4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8616" y="2379319"/>
                    <a:ext cx="466794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200" b="1" i="1" dirty="0" err="1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u</a:t>
                    </a:r>
                    <a:r>
                      <a:rPr kumimoji="1" lang="en-US" altLang="zh-CN" sz="2200" b="1" i="1" baseline="-25000" dirty="0" err="1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</a:t>
                    </a:r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6" name="Rectangle 26"/>
                <p:cNvSpPr>
                  <a:spLocks noChangeArrowheads="1"/>
                </p:cNvSpPr>
                <p:nvPr/>
              </p:nvSpPr>
              <p:spPr bwMode="auto">
                <a:xfrm>
                  <a:off x="9793112" y="1556318"/>
                  <a:ext cx="468313" cy="1793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817199" y="1711239"/>
                  <a:ext cx="372218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i="1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946516" y="1675713"/>
                <a:ext cx="648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1545694" y="1462401"/>
                <a:ext cx="387614" cy="18725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686938" y="1420211"/>
                <a:ext cx="157247" cy="2777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 Box 52"/>
              <p:cNvSpPr txBox="1">
                <a:spLocks noChangeArrowheads="1"/>
              </p:cNvSpPr>
              <p:nvPr/>
            </p:nvSpPr>
            <p:spPr bwMode="auto">
              <a:xfrm>
                <a:off x="1292172" y="1214338"/>
                <a:ext cx="429053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 dirty="0" smtClean="0">
                    <a:latin typeface="Times New Roman" panose="02020603050405020304" pitchFamily="18" charset="0"/>
                    <a:ea typeface="仿宋_GB2312" pitchFamily="49" charset="-122"/>
                  </a:rPr>
                  <a:t>S</a:t>
                </a:r>
                <a:endParaRPr lang="zh-CN" altLang="en-US" sz="2200" b="1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17742" y="1619234"/>
                <a:ext cx="83898" cy="846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921418" y="1613288"/>
                <a:ext cx="83898" cy="846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rot="5400000">
                <a:off x="302632" y="2323713"/>
                <a:ext cx="1296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51"/>
              <p:cNvSpPr>
                <a:spLocks noChangeArrowheads="1"/>
              </p:cNvSpPr>
              <p:nvPr/>
            </p:nvSpPr>
            <p:spPr bwMode="auto">
              <a:xfrm>
                <a:off x="4064888" y="1738402"/>
                <a:ext cx="7774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100μF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1244315" y="2204864"/>
                <a:ext cx="35426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50"/>
              <p:cNvSpPr>
                <a:spLocks noChangeArrowheads="1"/>
              </p:cNvSpPr>
              <p:nvPr/>
            </p:nvSpPr>
            <p:spPr bwMode="auto">
              <a:xfrm>
                <a:off x="2612158" y="1286609"/>
                <a:ext cx="6460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200 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183343" y="2924944"/>
              <a:ext cx="312530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7217586" y="3545508"/>
              <a:ext cx="306742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</p:grpSp>
      <p:sp>
        <p:nvSpPr>
          <p:cNvPr id="57" name="Text Box 67"/>
          <p:cNvSpPr txBox="1">
            <a:spLocks noChangeArrowheads="1"/>
          </p:cNvSpPr>
          <p:nvPr/>
        </p:nvSpPr>
        <p:spPr bwMode="auto">
          <a:xfrm>
            <a:off x="457200" y="2040536"/>
            <a:ext cx="576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1079947" y="2044926"/>
            <a:ext cx="161984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三</a:t>
            </a:r>
            <a:r>
              <a:rPr lang="zh-CN" altLang="en-US" dirty="0" smtClean="0"/>
              <a:t>要素法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058518" y="2687751"/>
                <a:ext cx="29938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200" b="1" i="1" baseline="-25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200" b="1" i="1" baseline="-25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8" y="2687751"/>
                <a:ext cx="2993897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083581" y="3342951"/>
                <a:ext cx="224266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m:rPr>
                          <m:nor/>
                        </m:rPr>
                        <a:rPr lang="zh-CN" altLang="en-US" sz="2200" b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81" y="3342951"/>
                <a:ext cx="22426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1089141" y="4030138"/>
                <a:ext cx="146899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(∞)=?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1" y="4030138"/>
                <a:ext cx="1468992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058518" y="4788278"/>
                <a:ext cx="5303824" cy="580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(∞)+[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(∞)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200" b="1" i="1" baseline="-2500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8" y="4788278"/>
                <a:ext cx="5303824" cy="580287"/>
              </a:xfrm>
              <a:prstGeom prst="rect">
                <a:avLst/>
              </a:prstGeom>
              <a:blipFill rotWithShape="0">
                <a:blip r:embed="rId6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14383-6593-45A8-A2B1-3954DD794618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81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492500" y="1829767"/>
            <a:ext cx="0" cy="29210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948705" y="3614117"/>
            <a:ext cx="7151687" cy="23812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528166" y="3592599"/>
            <a:ext cx="558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 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807249" y="2074648"/>
            <a:ext cx="42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87450" y="2607643"/>
            <a:ext cx="7150101" cy="1890713"/>
            <a:chOff x="657" y="1210"/>
            <a:chExt cx="4504" cy="1191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57" y="1210"/>
              <a:ext cx="2663" cy="1188"/>
            </a:xfrm>
            <a:custGeom>
              <a:avLst/>
              <a:gdLst>
                <a:gd name="T0" fmla="*/ 0 w 2118"/>
                <a:gd name="T1" fmla="*/ 1005 h 868"/>
                <a:gd name="T2" fmla="*/ 327 w 2118"/>
                <a:gd name="T3" fmla="*/ 391 h 868"/>
                <a:gd name="T4" fmla="*/ 421 w 2118"/>
                <a:gd name="T5" fmla="*/ 222 h 868"/>
                <a:gd name="T6" fmla="*/ 541 w 2118"/>
                <a:gd name="T7" fmla="*/ 73 h 868"/>
                <a:gd name="T8" fmla="*/ 676 w 2118"/>
                <a:gd name="T9" fmla="*/ 3 h 868"/>
                <a:gd name="T10" fmla="*/ 845 w 2118"/>
                <a:gd name="T11" fmla="*/ 88 h 868"/>
                <a:gd name="T12" fmla="*/ 1013 w 2118"/>
                <a:gd name="T13" fmla="*/ 337 h 868"/>
                <a:gd name="T14" fmla="*/ 1139 w 2118"/>
                <a:gd name="T15" fmla="*/ 589 h 868"/>
                <a:gd name="T16" fmla="*/ 1281 w 2118"/>
                <a:gd name="T17" fmla="*/ 860 h 868"/>
                <a:gd name="T18" fmla="*/ 1421 w 2118"/>
                <a:gd name="T19" fmla="*/ 1079 h 868"/>
                <a:gd name="T20" fmla="*/ 1614 w 2118"/>
                <a:gd name="T21" fmla="*/ 1180 h 868"/>
                <a:gd name="T22" fmla="*/ 1822 w 2118"/>
                <a:gd name="T23" fmla="*/ 1022 h 868"/>
                <a:gd name="T24" fmla="*/ 2058 w 2118"/>
                <a:gd name="T25" fmla="*/ 605 h 868"/>
                <a:gd name="T26" fmla="*/ 2168 w 2118"/>
                <a:gd name="T27" fmla="*/ 379 h 868"/>
                <a:gd name="T28" fmla="*/ 2359 w 2118"/>
                <a:gd name="T29" fmla="*/ 92 h 868"/>
                <a:gd name="T30" fmla="*/ 2517 w 2118"/>
                <a:gd name="T31" fmla="*/ 7 h 868"/>
                <a:gd name="T32" fmla="*/ 2663 w 2118"/>
                <a:gd name="T33" fmla="*/ 73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498" y="1213"/>
              <a:ext cx="2663" cy="1188"/>
            </a:xfrm>
            <a:custGeom>
              <a:avLst/>
              <a:gdLst>
                <a:gd name="T0" fmla="*/ 0 w 2118"/>
                <a:gd name="T1" fmla="*/ 1005 h 868"/>
                <a:gd name="T2" fmla="*/ 327 w 2118"/>
                <a:gd name="T3" fmla="*/ 391 h 868"/>
                <a:gd name="T4" fmla="*/ 421 w 2118"/>
                <a:gd name="T5" fmla="*/ 222 h 868"/>
                <a:gd name="T6" fmla="*/ 541 w 2118"/>
                <a:gd name="T7" fmla="*/ 73 h 868"/>
                <a:gd name="T8" fmla="*/ 676 w 2118"/>
                <a:gd name="T9" fmla="*/ 3 h 868"/>
                <a:gd name="T10" fmla="*/ 845 w 2118"/>
                <a:gd name="T11" fmla="*/ 88 h 868"/>
                <a:gd name="T12" fmla="*/ 1013 w 2118"/>
                <a:gd name="T13" fmla="*/ 337 h 868"/>
                <a:gd name="T14" fmla="*/ 1139 w 2118"/>
                <a:gd name="T15" fmla="*/ 589 h 868"/>
                <a:gd name="T16" fmla="*/ 1281 w 2118"/>
                <a:gd name="T17" fmla="*/ 860 h 868"/>
                <a:gd name="T18" fmla="*/ 1421 w 2118"/>
                <a:gd name="T19" fmla="*/ 1079 h 868"/>
                <a:gd name="T20" fmla="*/ 1614 w 2118"/>
                <a:gd name="T21" fmla="*/ 1180 h 868"/>
                <a:gd name="T22" fmla="*/ 1822 w 2118"/>
                <a:gd name="T23" fmla="*/ 1022 h 868"/>
                <a:gd name="T24" fmla="*/ 2058 w 2118"/>
                <a:gd name="T25" fmla="*/ 605 h 868"/>
                <a:gd name="T26" fmla="*/ 2168 w 2118"/>
                <a:gd name="T27" fmla="*/ 379 h 868"/>
                <a:gd name="T28" fmla="*/ 2359 w 2118"/>
                <a:gd name="T29" fmla="*/ 92 h 868"/>
                <a:gd name="T30" fmla="*/ 2517 w 2118"/>
                <a:gd name="T31" fmla="*/ 7 h 868"/>
                <a:gd name="T32" fmla="*/ 2663 w 2118"/>
                <a:gd name="T33" fmla="*/ 73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1187450" y="3125171"/>
            <a:ext cx="7488238" cy="939801"/>
            <a:chOff x="748" y="2794"/>
            <a:chExt cx="4717" cy="592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 flipV="1">
              <a:off x="748" y="2795"/>
              <a:ext cx="2901" cy="591"/>
            </a:xfrm>
            <a:custGeom>
              <a:avLst/>
              <a:gdLst>
                <a:gd name="T0" fmla="*/ 0 w 2307"/>
                <a:gd name="T1" fmla="*/ 588 h 432"/>
                <a:gd name="T2" fmla="*/ 201 w 2307"/>
                <a:gd name="T3" fmla="*/ 527 h 432"/>
                <a:gd name="T4" fmla="*/ 456 w 2307"/>
                <a:gd name="T5" fmla="*/ 294 h 432"/>
                <a:gd name="T6" fmla="*/ 705 w 2307"/>
                <a:gd name="T7" fmla="*/ 73 h 432"/>
                <a:gd name="T8" fmla="*/ 932 w 2307"/>
                <a:gd name="T9" fmla="*/ 3 h 432"/>
                <a:gd name="T10" fmla="*/ 1152 w 2307"/>
                <a:gd name="T11" fmla="*/ 92 h 432"/>
                <a:gd name="T12" fmla="*/ 1376 w 2307"/>
                <a:gd name="T13" fmla="*/ 297 h 432"/>
                <a:gd name="T14" fmla="*/ 1649 w 2307"/>
                <a:gd name="T15" fmla="*/ 527 h 432"/>
                <a:gd name="T16" fmla="*/ 1818 w 2307"/>
                <a:gd name="T17" fmla="*/ 588 h 432"/>
                <a:gd name="T18" fmla="*/ 1997 w 2307"/>
                <a:gd name="T19" fmla="*/ 543 h 432"/>
                <a:gd name="T20" fmla="*/ 2177 w 2307"/>
                <a:gd name="T21" fmla="*/ 391 h 432"/>
                <a:gd name="T22" fmla="*/ 2301 w 2307"/>
                <a:gd name="T23" fmla="*/ 280 h 432"/>
                <a:gd name="T24" fmla="*/ 2475 w 2307"/>
                <a:gd name="T25" fmla="*/ 112 h 432"/>
                <a:gd name="T26" fmla="*/ 2690 w 2307"/>
                <a:gd name="T27" fmla="*/ 18 h 432"/>
                <a:gd name="T28" fmla="*/ 2837 w 2307"/>
                <a:gd name="T29" fmla="*/ 38 h 432"/>
                <a:gd name="T30" fmla="*/ 2901 w 2307"/>
                <a:gd name="T31" fmla="*/ 71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 cap="flat" cmpd="sng">
              <a:solidFill>
                <a:srgbClr val="008A3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V="1">
              <a:off x="2564" y="2794"/>
              <a:ext cx="2901" cy="591"/>
            </a:xfrm>
            <a:custGeom>
              <a:avLst/>
              <a:gdLst>
                <a:gd name="T0" fmla="*/ 0 w 2307"/>
                <a:gd name="T1" fmla="*/ 588 h 432"/>
                <a:gd name="T2" fmla="*/ 201 w 2307"/>
                <a:gd name="T3" fmla="*/ 527 h 432"/>
                <a:gd name="T4" fmla="*/ 456 w 2307"/>
                <a:gd name="T5" fmla="*/ 294 h 432"/>
                <a:gd name="T6" fmla="*/ 705 w 2307"/>
                <a:gd name="T7" fmla="*/ 73 h 432"/>
                <a:gd name="T8" fmla="*/ 932 w 2307"/>
                <a:gd name="T9" fmla="*/ 3 h 432"/>
                <a:gd name="T10" fmla="*/ 1152 w 2307"/>
                <a:gd name="T11" fmla="*/ 92 h 432"/>
                <a:gd name="T12" fmla="*/ 1376 w 2307"/>
                <a:gd name="T13" fmla="*/ 297 h 432"/>
                <a:gd name="T14" fmla="*/ 1649 w 2307"/>
                <a:gd name="T15" fmla="*/ 527 h 432"/>
                <a:gd name="T16" fmla="*/ 1818 w 2307"/>
                <a:gd name="T17" fmla="*/ 588 h 432"/>
                <a:gd name="T18" fmla="*/ 1997 w 2307"/>
                <a:gd name="T19" fmla="*/ 543 h 432"/>
                <a:gd name="T20" fmla="*/ 2177 w 2307"/>
                <a:gd name="T21" fmla="*/ 391 h 432"/>
                <a:gd name="T22" fmla="*/ 2301 w 2307"/>
                <a:gd name="T23" fmla="*/ 280 h 432"/>
                <a:gd name="T24" fmla="*/ 2475 w 2307"/>
                <a:gd name="T25" fmla="*/ 112 h 432"/>
                <a:gd name="T26" fmla="*/ 2690 w 2307"/>
                <a:gd name="T27" fmla="*/ 18 h 432"/>
                <a:gd name="T28" fmla="*/ 2837 w 2307"/>
                <a:gd name="T29" fmla="*/ 38 h 432"/>
                <a:gd name="T30" fmla="*/ 2901 w 2307"/>
                <a:gd name="T31" fmla="*/ 71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 cap="flat" cmpd="sng">
              <a:solidFill>
                <a:srgbClr val="008A3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779637" y="2590976"/>
            <a:ext cx="42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aseline="-25000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492500" y="3774454"/>
            <a:ext cx="0" cy="13680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260600" y="2637208"/>
            <a:ext cx="0" cy="24840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268538" y="4925392"/>
            <a:ext cx="1223962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170924" y="2637208"/>
            <a:ext cx="0" cy="24840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488108" y="4925392"/>
            <a:ext cx="1692000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1187450" y="2061024"/>
            <a:ext cx="0" cy="15840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1187450" y="2188542"/>
            <a:ext cx="2305050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4070349" y="2061024"/>
            <a:ext cx="0" cy="15840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3492500" y="2188542"/>
            <a:ext cx="574675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2262188" y="1056959"/>
            <a:ext cx="0" cy="25560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067944" y="1117929"/>
            <a:ext cx="0" cy="25200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5170924" y="1101136"/>
            <a:ext cx="0" cy="25200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627313" y="4365104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kumimoji="1" lang="en-US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513344" y="16288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kumimoji="1" lang="en-US" altLang="zh-CN" sz="2800" baseline="-25000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2268538" y="1253504"/>
            <a:ext cx="1798637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074795" y="1245884"/>
            <a:ext cx="1081088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2700338" y="589929"/>
            <a:ext cx="782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kumimoji="1" lang="en-US" altLang="zh-CN" sz="2800" baseline="-2500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4140200" y="604217"/>
            <a:ext cx="782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kumimoji="1" lang="en-US" altLang="zh-CN" sz="2800" baseline="-25000">
                <a:solidFill>
                  <a:srgbClr val="FF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188638" y="6055560"/>
            <a:ext cx="3574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2π-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2188638" y="5517232"/>
            <a:ext cx="2864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l-GR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Ψ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π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83198" y="5742987"/>
            <a:ext cx="2294461" cy="1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4EB86-BA65-4B24-85BB-9F254FE15DA1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98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7" grpId="0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7" grpId="2" animBg="1"/>
      <p:bldP spid="28" grpId="0" animBg="1"/>
      <p:bldP spid="29" grpId="0" animBg="1"/>
      <p:bldP spid="30" grpId="0"/>
      <p:bldP spid="31" grpId="0"/>
      <p:bldP spid="32" grpId="0" animBg="1"/>
      <p:bldP spid="32" grpId="1" animBg="1"/>
      <p:bldP spid="32" grpId="2" animBg="1"/>
      <p:bldP spid="33" grpId="0" animBg="1"/>
      <p:bldP spid="34" grpId="0"/>
      <p:bldP spid="34" grpId="1"/>
      <p:bldP spid="34" grpId="2"/>
      <p:bldP spid="35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90618" y="1751148"/>
            <a:ext cx="2603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1) </a:t>
            </a:r>
            <a:r>
              <a:rPr kumimoji="1" lang="en-US" altLang="zh-CN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zh-CN" altLang="en-US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＝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同相</a:t>
            </a:r>
            <a:endParaRPr kumimoji="1" lang="zh-CN" altLang="en-US" dirty="0">
              <a:solidFill>
                <a:schemeClr val="tx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39308" y="1145944"/>
            <a:ext cx="4176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  (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kumimoji="1" lang="en-US" altLang="zh-CN" baseline="5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baseline="5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反相：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9713" y="985531"/>
            <a:ext cx="23392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CC3300"/>
                </a:solidFill>
              </a:rPr>
              <a:t>特殊相位</a:t>
            </a:r>
            <a:r>
              <a:rPr lang="zh-CN" altLang="en-US" dirty="0" smtClean="0">
                <a:solidFill>
                  <a:srgbClr val="CC3300"/>
                </a:solidFill>
              </a:rPr>
              <a:t>关系</a:t>
            </a:r>
            <a:endParaRPr lang="zh-CN" altLang="en-US" dirty="0">
              <a:solidFill>
                <a:srgbClr val="CC3300"/>
              </a:solidFill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79512" y="2485752"/>
            <a:ext cx="3503271" cy="2311400"/>
            <a:chOff x="1248" y="560"/>
            <a:chExt cx="2803" cy="1456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872" y="672"/>
              <a:ext cx="0" cy="134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1433" y="1454"/>
              <a:ext cx="2429" cy="7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604" y="1419"/>
              <a:ext cx="4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422" y="1024"/>
              <a:ext cx="2118" cy="868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8" y="1241"/>
              <a:ext cx="2307" cy="432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 cap="flat" cmpd="sng">
              <a:solidFill>
                <a:srgbClr val="008A3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894" y="560"/>
              <a:ext cx="4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532" y="832"/>
              <a:ext cx="3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480" y="1120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 dirty="0" err="1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585" y="1408"/>
              <a:ext cx="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275331" y="1593875"/>
            <a:ext cx="3751697" cy="2295525"/>
            <a:chOff x="2208" y="1818"/>
            <a:chExt cx="2767" cy="1446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832" y="1920"/>
              <a:ext cx="0" cy="134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2393" y="2702"/>
              <a:ext cx="2429" cy="7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563" y="2681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382" y="2272"/>
              <a:ext cx="2118" cy="868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 flipV="1">
              <a:off x="2208" y="2489"/>
              <a:ext cx="2307" cy="432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 cap="flat" cmpd="sng">
              <a:solidFill>
                <a:srgbClr val="008A3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841" y="1818"/>
              <a:ext cx="4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492" y="2080"/>
              <a:ext cx="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4189" y="2888"/>
              <a:ext cx="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 dirty="0" err="1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544" y="2752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282135" y="5420313"/>
            <a:ext cx="2727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3) </a:t>
            </a:r>
            <a:r>
              <a:rPr kumimoji="1" lang="en-US" altLang="zh-CN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p/2</a:t>
            </a:r>
            <a:r>
              <a:rPr kumimoji="1" lang="zh-CN" altLang="en-US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，</a:t>
            </a:r>
            <a:r>
              <a:rPr kumimoji="1"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正交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4427984" y="4238395"/>
            <a:ext cx="3305745" cy="2341563"/>
            <a:chOff x="1435" y="237"/>
            <a:chExt cx="2746" cy="1475"/>
          </a:xfrm>
        </p:grpSpPr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968" y="313"/>
              <a:ext cx="0" cy="1399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1435" y="1161"/>
              <a:ext cx="2553" cy="8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717" y="1125"/>
              <a:ext cx="4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1611" y="684"/>
              <a:ext cx="2039" cy="963"/>
            </a:xfrm>
            <a:custGeom>
              <a:avLst/>
              <a:gdLst>
                <a:gd name="T0" fmla="*/ 0 w 2262"/>
                <a:gd name="T1" fmla="*/ 485 h 1091"/>
                <a:gd name="T2" fmla="*/ 87 w 2262"/>
                <a:gd name="T3" fmla="*/ 318 h 1091"/>
                <a:gd name="T4" fmla="*/ 165 w 2262"/>
                <a:gd name="T5" fmla="*/ 180 h 1091"/>
                <a:gd name="T6" fmla="*/ 265 w 2262"/>
                <a:gd name="T7" fmla="*/ 58 h 1091"/>
                <a:gd name="T8" fmla="*/ 379 w 2262"/>
                <a:gd name="T9" fmla="*/ 3 h 1091"/>
                <a:gd name="T10" fmla="*/ 519 w 2262"/>
                <a:gd name="T11" fmla="*/ 71 h 1091"/>
                <a:gd name="T12" fmla="*/ 660 w 2262"/>
                <a:gd name="T13" fmla="*/ 273 h 1091"/>
                <a:gd name="T14" fmla="*/ 765 w 2262"/>
                <a:gd name="T15" fmla="*/ 477 h 1091"/>
                <a:gd name="T16" fmla="*/ 884 w 2262"/>
                <a:gd name="T17" fmla="*/ 696 h 1091"/>
                <a:gd name="T18" fmla="*/ 1001 w 2262"/>
                <a:gd name="T19" fmla="*/ 874 h 1091"/>
                <a:gd name="T20" fmla="*/ 1163 w 2262"/>
                <a:gd name="T21" fmla="*/ 956 h 1091"/>
                <a:gd name="T22" fmla="*/ 1336 w 2262"/>
                <a:gd name="T23" fmla="*/ 829 h 1091"/>
                <a:gd name="T24" fmla="*/ 1533 w 2262"/>
                <a:gd name="T25" fmla="*/ 490 h 1091"/>
                <a:gd name="T26" fmla="*/ 1625 w 2262"/>
                <a:gd name="T27" fmla="*/ 307 h 1091"/>
                <a:gd name="T28" fmla="*/ 1785 w 2262"/>
                <a:gd name="T29" fmla="*/ 74 h 1091"/>
                <a:gd name="T30" fmla="*/ 1917 w 2262"/>
                <a:gd name="T31" fmla="*/ 5 h 1091"/>
                <a:gd name="T32" fmla="*/ 2039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1584" y="925"/>
              <a:ext cx="2039" cy="478"/>
            </a:xfrm>
            <a:custGeom>
              <a:avLst/>
              <a:gdLst>
                <a:gd name="T0" fmla="*/ 0 w 2262"/>
                <a:gd name="T1" fmla="*/ 477 h 541"/>
                <a:gd name="T2" fmla="*/ 168 w 2262"/>
                <a:gd name="T3" fmla="*/ 427 h 541"/>
                <a:gd name="T4" fmla="*/ 381 w 2262"/>
                <a:gd name="T5" fmla="*/ 239 h 541"/>
                <a:gd name="T6" fmla="*/ 590 w 2262"/>
                <a:gd name="T7" fmla="*/ 58 h 541"/>
                <a:gd name="T8" fmla="*/ 779 w 2262"/>
                <a:gd name="T9" fmla="*/ 3 h 541"/>
                <a:gd name="T10" fmla="*/ 963 w 2262"/>
                <a:gd name="T11" fmla="*/ 74 h 541"/>
                <a:gd name="T12" fmla="*/ 1149 w 2262"/>
                <a:gd name="T13" fmla="*/ 241 h 541"/>
                <a:gd name="T14" fmla="*/ 1382 w 2262"/>
                <a:gd name="T15" fmla="*/ 437 h 541"/>
                <a:gd name="T16" fmla="*/ 1531 w 2262"/>
                <a:gd name="T17" fmla="*/ 477 h 541"/>
                <a:gd name="T18" fmla="*/ 1669 w 2262"/>
                <a:gd name="T19" fmla="*/ 440 h 541"/>
                <a:gd name="T20" fmla="*/ 1825 w 2262"/>
                <a:gd name="T21" fmla="*/ 323 h 541"/>
                <a:gd name="T22" fmla="*/ 1923 w 2262"/>
                <a:gd name="T23" fmla="*/ 231 h 541"/>
                <a:gd name="T24" fmla="*/ 2039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 cap="flat" cmpd="sng">
              <a:solidFill>
                <a:srgbClr val="008A3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1968" y="237"/>
              <a:ext cx="4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2053" y="46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2455" y="730"/>
              <a:ext cx="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 dirty="0" err="1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1953" y="1120"/>
              <a:ext cx="3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31820-DEF0-4EE7-8C4C-D3CC51B8578F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6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19872" y="332656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练习题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908720"/>
            <a:ext cx="47529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计算下列两正弦量的相位差。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3172"/>
              </p:ext>
            </p:extLst>
          </p:nvPr>
        </p:nvGraphicFramePr>
        <p:xfrm>
          <a:off x="395536" y="1628775"/>
          <a:ext cx="43830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14" name="Equation" r:id="rId3" imgW="2057400" imgH="457200" progId="Equation.DSMT4">
                  <p:embed/>
                </p:oleObj>
              </mc:Choice>
              <mc:Fallback>
                <p:oleObj name="Equation" r:id="rId3" imgW="205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28775"/>
                        <a:ext cx="43830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1995"/>
              </p:ext>
            </p:extLst>
          </p:nvPr>
        </p:nvGraphicFramePr>
        <p:xfrm>
          <a:off x="384175" y="2652713"/>
          <a:ext cx="41878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15" name="Equation" r:id="rId5" imgW="1968480" imgH="495000" progId="Equation.DSMT4">
                  <p:embed/>
                </p:oleObj>
              </mc:Choice>
              <mc:Fallback>
                <p:oleObj name="Equation" r:id="rId5" imgW="1968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652713"/>
                        <a:ext cx="41878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24390"/>
              </p:ext>
            </p:extLst>
          </p:nvPr>
        </p:nvGraphicFramePr>
        <p:xfrm>
          <a:off x="384299" y="3807122"/>
          <a:ext cx="44037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16" name="Equation" r:id="rId7" imgW="2070000" imgH="495000" progId="Equation.DSMT4">
                  <p:embed/>
                </p:oleObj>
              </mc:Choice>
              <mc:Fallback>
                <p:oleObj name="Equation" r:id="rId7" imgW="2070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99" y="3807122"/>
                        <a:ext cx="44037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58271"/>
              </p:ext>
            </p:extLst>
          </p:nvPr>
        </p:nvGraphicFramePr>
        <p:xfrm>
          <a:off x="323528" y="5013176"/>
          <a:ext cx="43576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17" name="Equation" r:id="rId9" imgW="2044440" imgH="495000" progId="Equation.DSMT4">
                  <p:embed/>
                </p:oleObj>
              </mc:Choice>
              <mc:Fallback>
                <p:oleObj name="Equation" r:id="rId9" imgW="2044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013176"/>
                        <a:ext cx="43576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39668" y="896548"/>
            <a:ext cx="12126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答 案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36096" y="3922642"/>
                <a:ext cx="233910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/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不能比较相位差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922642"/>
                <a:ext cx="2339102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4178" r="-3916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5127433" y="1605786"/>
            <a:ext cx="4014689" cy="1007870"/>
            <a:chOff x="5127433" y="1605786"/>
            <a:chExt cx="4014689" cy="1007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127433" y="1605786"/>
                  <a:ext cx="40146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en-US" altLang="zh-CN" sz="2400" b="1" i="1" dirty="0" smtClean="0">
                            <a:latin typeface="Symbol" panose="05050102010706020507" pitchFamily="18" charset="2"/>
                          </a:rPr>
                          <m:t>j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433" y="1605786"/>
                  <a:ext cx="40146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23684" r="-15630" b="-192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167440" y="2151991"/>
                  <a:ext cx="35193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en-US" altLang="zh-CN" sz="2400" b="1" i="1" dirty="0">
                            <a:latin typeface="Symbol" panose="05050102010706020507" pitchFamily="18" charset="2"/>
                          </a:rPr>
                          <m:t>j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440" y="2151991"/>
                  <a:ext cx="3519360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23684" r="-18024" b="-192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utoShape 11"/>
            <p:cNvSpPr>
              <a:spLocks/>
            </p:cNvSpPr>
            <p:nvPr/>
          </p:nvSpPr>
          <p:spPr bwMode="auto">
            <a:xfrm>
              <a:off x="5127433" y="1843557"/>
              <a:ext cx="114233" cy="665103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48064" y="2712039"/>
            <a:ext cx="3815030" cy="962602"/>
            <a:chOff x="5148064" y="2712039"/>
            <a:chExt cx="3815030" cy="962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167440" y="3212976"/>
                  <a:ext cx="37956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2400" b="1" i="1" dirty="0">
                          <a:latin typeface="Symbol" panose="05050102010706020507" pitchFamily="18" charset="2"/>
                        </a:rPr>
                        <m:t>j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135</m:t>
                      </m:r>
                    </m:oMath>
                  </a14:m>
                  <a:r>
                    <a:rPr lang="en-US" altLang="zh-CN" sz="2400" b="1" dirty="0" smtClean="0"/>
                    <a:t>°</a:t>
                  </a:r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440" y="3212976"/>
                  <a:ext cx="3795654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22" t="-14474" r="-160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3241262"/>
                    </p:ext>
                  </p:extLst>
                </p:nvPr>
              </p:nvGraphicFramePr>
              <p:xfrm>
                <a:off x="5241666" y="2712039"/>
                <a:ext cx="3370907" cy="48236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2918" name="Equation" r:id="rId15" imgW="1739880" imgH="241200" progId="Equation.DSMT4">
                        <p:embed/>
                      </p:oleObj>
                    </mc:Choice>
                    <mc:Fallback>
                      <p:oleObj name="Equation" r:id="rId15" imgW="17398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41666" y="2712039"/>
                              <a:ext cx="3370907" cy="48236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3241262"/>
                    </p:ext>
                  </p:extLst>
                </p:nvPr>
              </p:nvGraphicFramePr>
              <p:xfrm>
                <a:off x="5241666" y="2712039"/>
                <a:ext cx="3370907" cy="48236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2810" name="Equation" r:id="rId17" imgW="1739880" imgH="241200" progId="Equation.DSMT4">
                        <p:embed/>
                      </p:oleObj>
                    </mc:Choice>
                    <mc:Fallback>
                      <p:oleObj name="Equation" r:id="rId17" imgW="17398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41666" y="2712039"/>
                              <a:ext cx="3370907" cy="48236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1" name="AutoShape 11"/>
            <p:cNvSpPr>
              <a:spLocks/>
            </p:cNvSpPr>
            <p:nvPr/>
          </p:nvSpPr>
          <p:spPr bwMode="auto">
            <a:xfrm>
              <a:off x="5148064" y="2907913"/>
              <a:ext cx="114233" cy="665103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57263" y="5004211"/>
            <a:ext cx="3986737" cy="1017077"/>
            <a:chOff x="5157263" y="4977043"/>
            <a:chExt cx="3986737" cy="10170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245753" y="5532455"/>
                  <a:ext cx="389824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2400" b="1" i="1" dirty="0">
                          <a:latin typeface="Symbol" panose="05050102010706020507" pitchFamily="18" charset="2"/>
                        </a:rPr>
                        <m:t>j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0°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°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753" y="5532455"/>
                  <a:ext cx="3898247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13" t="-14474" r="-156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5741495"/>
                    </p:ext>
                  </p:extLst>
                </p:nvPr>
              </p:nvGraphicFramePr>
              <p:xfrm>
                <a:off x="5295071" y="4977043"/>
                <a:ext cx="3317502" cy="4968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2919" name="Equation" r:id="rId20" imgW="1663560" imgH="241200" progId="Equation.DSMT4">
                        <p:embed/>
                      </p:oleObj>
                    </mc:Choice>
                    <mc:Fallback>
                      <p:oleObj name="Equation" r:id="rId20" imgW="16635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95071" y="4977043"/>
                              <a:ext cx="3317502" cy="4968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5741495"/>
                    </p:ext>
                  </p:extLst>
                </p:nvPr>
              </p:nvGraphicFramePr>
              <p:xfrm>
                <a:off x="5295071" y="4977043"/>
                <a:ext cx="3317502" cy="4968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2811" name="Equation" r:id="rId22" imgW="1663560" imgH="241200" progId="Equation.DSMT4">
                        <p:embed/>
                      </p:oleObj>
                    </mc:Choice>
                    <mc:Fallback>
                      <p:oleObj name="Equation" r:id="rId22" imgW="16635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95071" y="4977043"/>
                              <a:ext cx="3317502" cy="4968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3" name="AutoShape 11"/>
            <p:cNvSpPr>
              <a:spLocks/>
            </p:cNvSpPr>
            <p:nvPr/>
          </p:nvSpPr>
          <p:spPr bwMode="auto">
            <a:xfrm>
              <a:off x="5157263" y="5189275"/>
              <a:ext cx="114233" cy="665103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</p:grp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4860032" y="1556792"/>
            <a:ext cx="0" cy="4464000"/>
          </a:xfrm>
          <a:prstGeom prst="line">
            <a:avLst/>
          </a:prstGeom>
          <a:noFill/>
          <a:ln w="38100">
            <a:solidFill>
              <a:srgbClr val="008A3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23528" y="4875254"/>
            <a:ext cx="853313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</a:rPr>
              <a:t>两正弦量比较相位时应</a:t>
            </a:r>
            <a:r>
              <a:rPr lang="zh-CN" altLang="en-US" dirty="0" smtClean="0">
                <a:solidFill>
                  <a:srgbClr val="C00000"/>
                </a:solidFill>
              </a:rPr>
              <a:t>满足</a:t>
            </a:r>
            <a:r>
              <a:rPr lang="en-US" altLang="zh-CN" dirty="0" smtClean="0">
                <a:solidFill>
                  <a:srgbClr val="C00000"/>
                </a:solidFill>
              </a:rPr>
              <a:t>: </a:t>
            </a:r>
            <a:r>
              <a:rPr lang="zh-CN" altLang="en-US" dirty="0" smtClean="0">
                <a:solidFill>
                  <a:srgbClr val="C00000"/>
                </a:solidFill>
              </a:rPr>
              <a:t>同</a:t>
            </a:r>
            <a:r>
              <a:rPr lang="zh-CN" altLang="en-US" dirty="0">
                <a:solidFill>
                  <a:srgbClr val="C00000"/>
                </a:solidFill>
              </a:rPr>
              <a:t>频率、同函数、同符号</a:t>
            </a:r>
            <a:r>
              <a:rPr lang="zh-CN" altLang="en-US" dirty="0" smtClean="0">
                <a:solidFill>
                  <a:srgbClr val="C00000"/>
                </a:solidFill>
              </a:rPr>
              <a:t>，且</a:t>
            </a:r>
            <a:r>
              <a:rPr lang="zh-CN" altLang="en-US" dirty="0">
                <a:solidFill>
                  <a:srgbClr val="C00000"/>
                </a:solidFill>
              </a:rPr>
              <a:t>在主值</a:t>
            </a:r>
            <a:r>
              <a:rPr lang="zh-CN" altLang="en-US" dirty="0" smtClean="0">
                <a:solidFill>
                  <a:srgbClr val="C00000"/>
                </a:solidFill>
              </a:rPr>
              <a:t>范围内。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3D66D9-91BF-47B5-962B-215182304E6D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1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74279" y="836712"/>
            <a:ext cx="13894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4 </a:t>
            </a:r>
            <a:r>
              <a:rPr lang="zh-CN" altLang="en-US" dirty="0" smtClean="0"/>
              <a:t>有效值</a:t>
            </a:r>
            <a:endParaRPr lang="zh-CN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7600" y="1484784"/>
            <a:ext cx="15121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CC3300"/>
                </a:solidFill>
              </a:rPr>
              <a:t>1</a:t>
            </a:r>
            <a:r>
              <a:rPr lang="zh-CN" altLang="en-US" dirty="0" smtClean="0">
                <a:solidFill>
                  <a:srgbClr val="CC3300"/>
                </a:solidFill>
              </a:rPr>
              <a:t>）定义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7087" y="1412776"/>
            <a:ext cx="7162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周期电流（电压）在一个周期内产生的平均效应所换算的等效直流量。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26161" y="2595205"/>
            <a:ext cx="2010135" cy="617771"/>
            <a:chOff x="1907704" y="3433409"/>
            <a:chExt cx="2010135" cy="617771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943920" y="3964251"/>
              <a:ext cx="1908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159768" y="3858636"/>
              <a:ext cx="324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663527" y="3871792"/>
              <a:ext cx="468313" cy="1793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2699792" y="3483990"/>
              <a:ext cx="372218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2123728" y="3433409"/>
              <a:ext cx="29367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907704" y="3893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809839" y="3893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79712" y="2564904"/>
            <a:ext cx="2010135" cy="617771"/>
            <a:chOff x="1907704" y="3433409"/>
            <a:chExt cx="2010135" cy="617771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943920" y="3964251"/>
              <a:ext cx="1908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2159768" y="3858636"/>
              <a:ext cx="324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663527" y="3871792"/>
              <a:ext cx="468313" cy="1793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699792" y="3483990"/>
              <a:ext cx="372218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123728" y="3433409"/>
              <a:ext cx="26321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07704" y="3893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09839" y="3893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454416"/>
              </p:ext>
            </p:extLst>
          </p:nvPr>
        </p:nvGraphicFramePr>
        <p:xfrm>
          <a:off x="5540151" y="3645024"/>
          <a:ext cx="1552129" cy="47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0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151" y="3645024"/>
                        <a:ext cx="1552129" cy="471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698213"/>
              </p:ext>
            </p:extLst>
          </p:nvPr>
        </p:nvGraphicFramePr>
        <p:xfrm>
          <a:off x="1861654" y="3573016"/>
          <a:ext cx="2308086" cy="73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1" name="Equation" r:id="rId5" imgW="1041120" imgH="330120" progId="Equation.DSMT4">
                  <p:embed/>
                </p:oleObj>
              </mc:Choice>
              <mc:Fallback>
                <p:oleObj name="Equation" r:id="rId5" imgW="1041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654" y="3573016"/>
                        <a:ext cx="2308086" cy="73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382430" y="3861048"/>
            <a:ext cx="863600" cy="215900"/>
            <a:chOff x="2336" y="2840"/>
            <a:chExt cx="544" cy="136"/>
          </a:xfrm>
        </p:grpSpPr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336" y="2840"/>
              <a:ext cx="54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2336" y="2976"/>
              <a:ext cx="54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027718" y="4437112"/>
                <a:ext cx="2794804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limUpp>
                        <m:limUp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def</m:t>
                          </m:r>
                        </m:lim>
                      </m:limUpp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18" y="4437112"/>
                <a:ext cx="2794804" cy="11835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187817" y="4797152"/>
            <a:ext cx="2266950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电流有效值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204358" y="4795137"/>
            <a:ext cx="22669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也</a:t>
            </a:r>
            <a:r>
              <a:rPr lang="zh-CN" altLang="en-US" dirty="0" smtClean="0"/>
              <a:t>称方均根植</a:t>
            </a:r>
            <a:endParaRPr lang="zh-CN" altLang="en-US" dirty="0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143942" y="5833496"/>
            <a:ext cx="28459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同理，电压有效值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756453" y="5493857"/>
                <a:ext cx="2955809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𝑼</m:t>
                      </m:r>
                      <m:limUpp>
                        <m:limUp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def</m:t>
                          </m:r>
                        </m:lim>
                      </m:limUpp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53" y="5493857"/>
                <a:ext cx="2955809" cy="11835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594A24-6446-42BA-B89A-F1F8278B00A0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8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2" grpId="0"/>
      <p:bldP spid="33" grpId="0"/>
      <p:bldP spid="34" grpId="0"/>
      <p:bldP spid="35" grpId="0" autoUpdateAnimBg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3528" y="980728"/>
            <a:ext cx="41868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CC3300"/>
                </a:solidFill>
              </a:rPr>
              <a:t>2</a:t>
            </a:r>
            <a:r>
              <a:rPr lang="zh-CN" altLang="en-US" dirty="0" smtClean="0">
                <a:solidFill>
                  <a:srgbClr val="CC3300"/>
                </a:solidFill>
              </a:rPr>
              <a:t>）正弦电流（电压）有效值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31850" y="1732732"/>
            <a:ext cx="3204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 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  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87624" y="2358247"/>
                <a:ext cx="4645311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sz="2400" b="1" baseline="-250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𝜳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358247"/>
                <a:ext cx="4645311" cy="11835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32382" y="3705626"/>
                <a:ext cx="4870692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sz="2400" b="1" baseline="-250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2(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𝛹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82" y="3705626"/>
                <a:ext cx="4870692" cy="15292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3767728" y="4005064"/>
            <a:ext cx="1668368" cy="648072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028913" y="3829647"/>
                <a:ext cx="1135375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sz="2400" b="1" baseline="-250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13" y="3829647"/>
                <a:ext cx="1135375" cy="11835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57605" y="4088306"/>
                <a:ext cx="970779" cy="852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b="1" i="0" baseline="-25000" smtClean="0"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05" y="4088306"/>
                <a:ext cx="970779" cy="8528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1357243" y="5585296"/>
                <a:ext cx="2957989" cy="497637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kumimoji="1" lang="en-US" altLang="zh-CN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cos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 </a:t>
                </a:r>
                <a:r>
                  <a:rPr kumimoji="1"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 </a:t>
                </a:r>
                <a:r>
                  <a:rPr kumimoji="1"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r>
                  <a:rPr kumimoji="1"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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9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243" y="5585296"/>
                <a:ext cx="2957989" cy="497637"/>
              </a:xfrm>
              <a:prstGeom prst="rect">
                <a:avLst/>
              </a:prstGeom>
              <a:blipFill rotWithShape="0">
                <a:blip r:embed="rId6"/>
                <a:stretch>
                  <a:fillRect l="-3080" t="-2381" r="-2053" b="-25000"/>
                </a:stretch>
              </a:blip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83799" y="5398677"/>
                <a:ext cx="1304588" cy="852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altLang="zh-CN" sz="2400" b="1" baseline="-25000">
                              <a:latin typeface="Cambria Math" panose="02040503050406030204" pitchFamily="18" charset="0"/>
                            </a:rPr>
                            <m:t>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99" y="5398677"/>
                <a:ext cx="1304588" cy="8528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3535CE-9671-4713-B491-A53E58F2B5AD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4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utoUpdateAnimBg="0"/>
      <p:bldP spid="11" grpId="0"/>
      <p:bldP spid="13" grpId="0"/>
      <p:bldP spid="17" grpId="0"/>
      <p:bldP spid="18" grpId="0"/>
      <p:bldP spid="19" grpId="0" animBg="1" autoUpdateAnimBg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1711613"/>
            <a:ext cx="75608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）工程中，正弦</a:t>
            </a:r>
            <a:r>
              <a:rPr lang="zh-CN" altLang="en-US" dirty="0">
                <a:solidFill>
                  <a:schemeClr val="tx1"/>
                </a:solidFill>
              </a:rPr>
              <a:t>电压、</a:t>
            </a:r>
            <a:r>
              <a:rPr lang="zh-CN" altLang="en-US" dirty="0" smtClean="0">
                <a:solidFill>
                  <a:schemeClr val="tx1"/>
                </a:solidFill>
              </a:rPr>
              <a:t>电流大小一般指有效值。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zh-CN" altLang="en-US" dirty="0">
                <a:solidFill>
                  <a:schemeClr val="tx1"/>
                </a:solidFill>
              </a:rPr>
              <a:t>设备铭牌额定值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7956" y="1030338"/>
            <a:ext cx="11197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1824" y="2730986"/>
            <a:ext cx="75608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）工程中，绝缘水平</a:t>
            </a:r>
            <a:r>
              <a:rPr lang="zh-CN" altLang="en-US" dirty="0">
                <a:solidFill>
                  <a:schemeClr val="tx1"/>
                </a:solidFill>
              </a:rPr>
              <a:t>、耐压值指的是最大值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1824" y="3422437"/>
            <a:ext cx="80329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测量中，电磁式交流电压、电流表读数均为有效值。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5456" y="4258060"/>
            <a:ext cx="80329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区分电压、电流的瞬时值、最大值、有效值的符号。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46859"/>
              </p:ext>
            </p:extLst>
          </p:nvPr>
        </p:nvGraphicFramePr>
        <p:xfrm>
          <a:off x="2778715" y="5107366"/>
          <a:ext cx="1978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6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715" y="5107366"/>
                        <a:ext cx="1978025" cy="631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68DE12-6BA7-4603-9484-1DCE681957EA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00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9" grpId="0"/>
      <p:bldP spid="10" grpId="0"/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68313" y="964725"/>
            <a:ext cx="23034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1 </a:t>
            </a:r>
            <a:r>
              <a:rPr lang="zh-CN" altLang="en-US" dirty="0"/>
              <a:t>复数</a:t>
            </a:r>
            <a:r>
              <a:rPr lang="zh-CN" altLang="en-US" dirty="0" smtClean="0"/>
              <a:t>及其运算</a:t>
            </a:r>
            <a:endParaRPr lang="zh-CN" altLang="en-US" dirty="0"/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83568" y="1530431"/>
            <a:ext cx="2303487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）复数的表示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68312" y="2204864"/>
            <a:ext cx="2303487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）代数形式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71848"/>
              </p:ext>
            </p:extLst>
          </p:nvPr>
        </p:nvGraphicFramePr>
        <p:xfrm>
          <a:off x="4427984" y="2204864"/>
          <a:ext cx="1407118" cy="53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1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204864"/>
                        <a:ext cx="1407118" cy="533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843808" y="2263428"/>
            <a:ext cx="11496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+j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899592" y="3211765"/>
            <a:ext cx="2738437" cy="1939925"/>
            <a:chOff x="1104" y="1248"/>
            <a:chExt cx="1725" cy="1222"/>
          </a:xfrm>
        </p:grpSpPr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248" y="2208"/>
              <a:ext cx="1392" cy="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1440" y="1344"/>
              <a:ext cx="2" cy="101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440" y="1608"/>
              <a:ext cx="76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2232" y="1632"/>
              <a:ext cx="0" cy="5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228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489" y="218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104" y="12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064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200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2208" y="1584"/>
              <a:ext cx="68" cy="6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4865538" y="3211765"/>
            <a:ext cx="2738438" cy="1939925"/>
            <a:chOff x="3168" y="1248"/>
            <a:chExt cx="1725" cy="1222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3312" y="2208"/>
              <a:ext cx="1392" cy="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3504" y="1344"/>
              <a:ext cx="2" cy="101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 flipV="1">
              <a:off x="3504" y="1632"/>
              <a:ext cx="0" cy="569"/>
            </a:xfrm>
            <a:prstGeom prst="line">
              <a:avLst/>
            </a:prstGeom>
            <a:noFill/>
            <a:ln w="38100">
              <a:solidFill>
                <a:srgbClr val="008A3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3504" y="2208"/>
              <a:ext cx="768" cy="0"/>
            </a:xfrm>
            <a:prstGeom prst="line">
              <a:avLst/>
            </a:prstGeom>
            <a:noFill/>
            <a:ln w="38100">
              <a:solidFill>
                <a:srgbClr val="008A3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3504" y="1632"/>
              <a:ext cx="76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4272" y="1632"/>
              <a:ext cx="0" cy="5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V="1">
              <a:off x="3502" y="1632"/>
              <a:ext cx="770" cy="5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4272" y="13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3292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553" y="218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3168" y="12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4128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3264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8" name="Arc 31"/>
            <p:cNvSpPr>
              <a:spLocks/>
            </p:cNvSpPr>
            <p:nvPr/>
          </p:nvSpPr>
          <p:spPr bwMode="auto">
            <a:xfrm>
              <a:off x="3702" y="2052"/>
              <a:ext cx="47" cy="156"/>
            </a:xfrm>
            <a:custGeom>
              <a:avLst/>
              <a:gdLst>
                <a:gd name="T0" fmla="*/ 0 w 21600"/>
                <a:gd name="T1" fmla="*/ 0 h 21600"/>
                <a:gd name="T2" fmla="*/ 47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3719" y="195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3654" y="1632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A|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540321" y="5502545"/>
            <a:ext cx="23034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三角</a:t>
            </a:r>
            <a:r>
              <a:rPr lang="zh-CN" altLang="en-US" dirty="0" smtClean="0">
                <a:solidFill>
                  <a:schemeClr val="tx1"/>
                </a:solidFill>
              </a:rPr>
              <a:t>形式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813446" y="5562852"/>
                <a:ext cx="32896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𝐣𝐬𝐢𝐧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46" y="5562852"/>
                <a:ext cx="32896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EE550B-BFAE-4A2D-B074-F344A1D88DD3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47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/>
      <p:bldP spid="11" grpId="0" autoUpdateAnimBg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508104" y="1196752"/>
            <a:ext cx="2738438" cy="1939925"/>
            <a:chOff x="3168" y="1248"/>
            <a:chExt cx="1725" cy="1222"/>
          </a:xfrm>
        </p:grpSpPr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3312" y="2208"/>
              <a:ext cx="1392" cy="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504" y="1344"/>
              <a:ext cx="2" cy="101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 flipV="1">
              <a:off x="3504" y="1632"/>
              <a:ext cx="0" cy="569"/>
            </a:xfrm>
            <a:prstGeom prst="line">
              <a:avLst/>
            </a:prstGeom>
            <a:noFill/>
            <a:ln w="38100">
              <a:solidFill>
                <a:srgbClr val="008A3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3504" y="2208"/>
              <a:ext cx="768" cy="0"/>
            </a:xfrm>
            <a:prstGeom prst="line">
              <a:avLst/>
            </a:prstGeom>
            <a:noFill/>
            <a:ln w="38100">
              <a:solidFill>
                <a:srgbClr val="008A3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3504" y="1632"/>
              <a:ext cx="76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4272" y="1632"/>
              <a:ext cx="0" cy="5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3502" y="1632"/>
              <a:ext cx="770" cy="5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4272" y="13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292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553" y="218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3168" y="12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4128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3264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" name="Arc 31"/>
            <p:cNvSpPr>
              <a:spLocks/>
            </p:cNvSpPr>
            <p:nvPr/>
          </p:nvSpPr>
          <p:spPr bwMode="auto">
            <a:xfrm>
              <a:off x="3702" y="2052"/>
              <a:ext cx="47" cy="156"/>
            </a:xfrm>
            <a:custGeom>
              <a:avLst/>
              <a:gdLst>
                <a:gd name="T0" fmla="*/ 0 w 21600"/>
                <a:gd name="T1" fmla="*/ 0 h 21600"/>
                <a:gd name="T2" fmla="*/ 47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3719" y="195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3654" y="1632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A|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107504" y="1099954"/>
            <a:ext cx="42052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）指数形式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极坐标形式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06015" y="1755061"/>
                <a:ext cx="287495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|∠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5" y="1755061"/>
                <a:ext cx="2874954" cy="477888"/>
              </a:xfrm>
              <a:prstGeom prst="rect">
                <a:avLst/>
              </a:prstGeom>
              <a:blipFill rotWithShape="0"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891679" y="3219227"/>
            <a:ext cx="42052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代数形式与极坐标形式的换算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98880" y="4008138"/>
            <a:ext cx="1982901" cy="1122981"/>
            <a:chOff x="848898" y="3562051"/>
            <a:chExt cx="1982901" cy="1122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906015" y="3562051"/>
                  <a:ext cx="192578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15" y="3562051"/>
                  <a:ext cx="19257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/>
                <p:cNvSpPr/>
                <p:nvPr/>
              </p:nvSpPr>
              <p:spPr>
                <a:xfrm>
                  <a:off x="917227" y="4223367"/>
                  <a:ext cx="18864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27" y="4223367"/>
                  <a:ext cx="188647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AutoShape 11"/>
            <p:cNvSpPr>
              <a:spLocks/>
            </p:cNvSpPr>
            <p:nvPr/>
          </p:nvSpPr>
          <p:spPr bwMode="auto">
            <a:xfrm>
              <a:off x="848898" y="3790990"/>
              <a:ext cx="114233" cy="665103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30168" y="3947095"/>
            <a:ext cx="3480046" cy="1379569"/>
            <a:chOff x="3180186" y="3563126"/>
            <a:chExt cx="3480046" cy="1379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3658622" y="3563126"/>
                  <a:ext cx="2335959" cy="5545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622" y="3563126"/>
                  <a:ext cx="2335959" cy="5545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3180186" y="4149080"/>
                  <a:ext cx="3480046" cy="7936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𝐚𝐫𝐜𝐭𝐚𝐧</m:t>
                        </m:r>
                        <m:f>
                          <m:f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186" y="4149080"/>
                  <a:ext cx="3480046" cy="7936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utoShape 11"/>
            <p:cNvSpPr>
              <a:spLocks/>
            </p:cNvSpPr>
            <p:nvPr/>
          </p:nvSpPr>
          <p:spPr bwMode="auto">
            <a:xfrm>
              <a:off x="3665679" y="3943390"/>
              <a:ext cx="114233" cy="665103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383B9-1FF3-4504-BA79-F60E393F0A90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32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57200" y="1036386"/>
            <a:ext cx="23034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）复数的运算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41798" y="1700808"/>
            <a:ext cx="45370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(1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</a:rPr>
              <a:t>加</a:t>
            </a:r>
            <a:r>
              <a:rPr lang="zh-CN" altLang="en-US" dirty="0">
                <a:solidFill>
                  <a:schemeClr val="tx1"/>
                </a:solidFill>
              </a:rPr>
              <a:t>减运算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dirty="0">
                <a:solidFill>
                  <a:schemeClr val="tx1"/>
                </a:solidFill>
              </a:rPr>
              <a:t>代数形式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259632" y="2394977"/>
            <a:ext cx="3656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+j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+j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259632" y="3085072"/>
            <a:ext cx="4310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±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±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)+j(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±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3059832" y="3717032"/>
            <a:ext cx="3067050" cy="2022475"/>
            <a:chOff x="3696" y="2496"/>
            <a:chExt cx="1747" cy="1274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850" y="3504"/>
              <a:ext cx="1536" cy="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4042" y="2592"/>
              <a:ext cx="0" cy="110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V="1">
              <a:off x="4042" y="3120"/>
              <a:ext cx="192" cy="384"/>
            </a:xfrm>
            <a:prstGeom prst="line">
              <a:avLst/>
            </a:prstGeom>
            <a:noFill/>
            <a:ln w="38100">
              <a:solidFill>
                <a:srgbClr val="008A3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4047" y="3304"/>
              <a:ext cx="768" cy="192"/>
            </a:xfrm>
            <a:prstGeom prst="line">
              <a:avLst/>
            </a:prstGeom>
            <a:noFill/>
            <a:ln w="38100">
              <a:solidFill>
                <a:srgbClr val="008A3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793" y="3176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4071" y="283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5136" y="3482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96" y="2496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3777" y="34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24" name="AutoShape 66" descr="羊皮纸"/>
          <p:cNvSpPr>
            <a:spLocks noChangeArrowheads="1"/>
          </p:cNvSpPr>
          <p:nvPr/>
        </p:nvSpPr>
        <p:spPr bwMode="auto">
          <a:xfrm>
            <a:off x="1888024" y="4159989"/>
            <a:ext cx="1218034" cy="612934"/>
          </a:xfrm>
          <a:prstGeom prst="wedgeRoundRectCallout">
            <a:avLst>
              <a:gd name="adj1" fmla="val 73533"/>
              <a:gd name="adj2" fmla="val 38023"/>
              <a:gd name="adj3" fmla="val 16667"/>
            </a:avLst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图解法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86B96-CC20-45B1-B397-C1ED15020645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3990305" y="4402832"/>
            <a:ext cx="1350064" cy="306388"/>
          </a:xfrm>
          <a:prstGeom prst="line">
            <a:avLst/>
          </a:prstGeom>
          <a:noFill/>
          <a:ln w="38100">
            <a:solidFill>
              <a:srgbClr val="008A3E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5008559" y="4404420"/>
            <a:ext cx="338833" cy="608013"/>
          </a:xfrm>
          <a:prstGeom prst="line">
            <a:avLst/>
          </a:prstGeom>
          <a:noFill/>
          <a:ln w="38100">
            <a:solidFill>
              <a:srgbClr val="008A3E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665517" y="4402832"/>
            <a:ext cx="1687141" cy="901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4985736" y="4417120"/>
            <a:ext cx="337077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1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1063643"/>
            <a:ext cx="47737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乘除运算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极坐标形式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92163" y="1844824"/>
            <a:ext cx="5761037" cy="461665"/>
            <a:chOff x="788412" y="1896224"/>
            <a:chExt cx="5761037" cy="461665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88412" y="1896224"/>
              <a:ext cx="5761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若 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 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     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   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  </a:t>
              </a:r>
              <a:r>
                <a:rPr kumimoji="1" lang="en-US" altLang="zh-CN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408009" y="1988839"/>
              <a:ext cx="443668" cy="355827"/>
            </a:xfrm>
            <a:custGeom>
              <a:avLst/>
              <a:gdLst>
                <a:gd name="T0" fmla="*/ 96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640257" y="1985137"/>
              <a:ext cx="443668" cy="355827"/>
            </a:xfrm>
            <a:custGeom>
              <a:avLst/>
              <a:gdLst>
                <a:gd name="T0" fmla="*/ 96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2163" y="2540776"/>
            <a:ext cx="4503733" cy="553998"/>
            <a:chOff x="792163" y="2540776"/>
            <a:chExt cx="4503733" cy="553998"/>
          </a:xfrm>
        </p:grpSpPr>
        <p:sp>
          <p:nvSpPr>
            <p:cNvPr id="17" name="矩形 16"/>
            <p:cNvSpPr/>
            <p:nvPr/>
          </p:nvSpPr>
          <p:spPr>
            <a:xfrm>
              <a:off x="792163" y="2540776"/>
              <a:ext cx="569387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 eaLnBrk="1" hangingPunct="1">
                <a:lnSpc>
                  <a:spcPct val="125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则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361550" y="2586942"/>
                  <a:ext cx="39343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550" y="2586942"/>
                  <a:ext cx="393434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组合 25"/>
            <p:cNvGrpSpPr/>
            <p:nvPr/>
          </p:nvGrpSpPr>
          <p:grpSpPr>
            <a:xfrm>
              <a:off x="3952957" y="2665940"/>
              <a:ext cx="1260921" cy="359529"/>
              <a:chOff x="2411760" y="3789551"/>
              <a:chExt cx="1260921" cy="359529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2411760" y="3789551"/>
                <a:ext cx="179040" cy="35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411760" y="4142130"/>
                <a:ext cx="126092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660319" y="2586942"/>
            <a:ext cx="26288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C3300"/>
                </a:solidFill>
              </a:rPr>
              <a:t>模</a:t>
            </a:r>
            <a:r>
              <a:rPr lang="zh-CN" altLang="en-US" dirty="0">
                <a:solidFill>
                  <a:srgbClr val="CC3300"/>
                </a:solidFill>
              </a:rPr>
              <a:t>相乘，角相加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076856" y="3356992"/>
            <a:ext cx="3457098" cy="855940"/>
            <a:chOff x="1076856" y="3465955"/>
            <a:chExt cx="3457098" cy="855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1076856" y="3465955"/>
                  <a:ext cx="3457098" cy="8559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400" b="1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56" y="3465955"/>
                  <a:ext cx="3457098" cy="8559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/>
            <p:cNvCxnSpPr/>
            <p:nvPr/>
          </p:nvCxnSpPr>
          <p:spPr>
            <a:xfrm flipH="1">
              <a:off x="2871076" y="3745503"/>
              <a:ext cx="179040" cy="35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871076" y="4098082"/>
              <a:ext cx="12609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583417" y="3501008"/>
            <a:ext cx="26288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C3300"/>
                </a:solidFill>
              </a:rPr>
              <a:t>模相除，</a:t>
            </a:r>
            <a:r>
              <a:rPr lang="zh-CN" altLang="en-US" dirty="0">
                <a:solidFill>
                  <a:srgbClr val="CC3300"/>
                </a:solidFill>
              </a:rPr>
              <a:t>角</a:t>
            </a:r>
            <a:r>
              <a:rPr lang="zh-CN" altLang="en-US" dirty="0" smtClean="0">
                <a:solidFill>
                  <a:srgbClr val="CC3300"/>
                </a:solidFill>
              </a:rPr>
              <a:t>相减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329297" y="4583168"/>
            <a:ext cx="20824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旋转因子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2180369" y="4598557"/>
            <a:ext cx="15408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800" baseline="30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i="1" baseline="30000" dirty="0" err="1" smtClean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kumimoji="1" lang="en-US" altLang="zh-CN" sz="2800" baseline="30000" dirty="0" smtClean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∠</a:t>
            </a:r>
            <a:r>
              <a:rPr kumimoji="1" lang="en-US" altLang="zh-CN" sz="2800" i="1" dirty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endParaRPr kumimoji="1" lang="en-US" altLang="zh-CN" sz="2800" dirty="0">
              <a:solidFill>
                <a:srgbClr val="C00000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797234" y="5428455"/>
            <a:ext cx="46698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i="1" baseline="30000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kumimoji="1" lang="en-US" altLang="zh-CN" baseline="30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相当于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逆时针旋转一个角度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而模不变。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C193F-1FD0-4B7A-AEF0-F0BF69C4D36F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5441220" y="4315760"/>
            <a:ext cx="3438640" cy="2057400"/>
            <a:chOff x="5441220" y="4315760"/>
            <a:chExt cx="3438640" cy="2057400"/>
          </a:xfrm>
        </p:grpSpPr>
        <p:grpSp>
          <p:nvGrpSpPr>
            <p:cNvPr id="40" name="Group 29"/>
            <p:cNvGrpSpPr>
              <a:grpSpLocks/>
            </p:cNvGrpSpPr>
            <p:nvPr/>
          </p:nvGrpSpPr>
          <p:grpSpPr bwMode="auto">
            <a:xfrm>
              <a:off x="5441220" y="4315760"/>
              <a:ext cx="2951163" cy="2057400"/>
              <a:chOff x="3651" y="1888"/>
              <a:chExt cx="1859" cy="1296"/>
            </a:xfrm>
          </p:grpSpPr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3821" y="2896"/>
                <a:ext cx="1565" cy="0"/>
              </a:xfrm>
              <a:prstGeom prst="line">
                <a:avLst/>
              </a:prstGeom>
              <a:noFill/>
              <a:ln w="38100">
                <a:solidFill>
                  <a:srgbClr val="0066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 flipV="1">
                <a:off x="4034" y="1984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0066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 rot="20700000" flipV="1">
                <a:off x="3997" y="2753"/>
                <a:ext cx="1111" cy="0"/>
              </a:xfrm>
              <a:prstGeom prst="line">
                <a:avLst/>
              </a:prstGeom>
              <a:noFill/>
              <a:ln w="38100">
                <a:solidFill>
                  <a:srgbClr val="008A3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Text Box 21"/>
              <p:cNvSpPr txBox="1">
                <a:spLocks noChangeArrowheads="1"/>
              </p:cNvSpPr>
              <p:nvPr/>
            </p:nvSpPr>
            <p:spPr bwMode="auto">
              <a:xfrm>
                <a:off x="5193" y="256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5170" y="2896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</a:t>
                </a: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3651" y="1888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Im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3741" y="284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7654310" y="5137166"/>
              <a:ext cx="1225550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52500" indent="-9525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kumimoji="1"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61983" y="4285598"/>
            <a:ext cx="1898650" cy="1839119"/>
            <a:chOff x="6461983" y="4285598"/>
            <a:chExt cx="1898650" cy="1839119"/>
          </a:xfrm>
        </p:grpSpPr>
        <p:sp>
          <p:nvSpPr>
            <p:cNvPr id="53" name="Line 20"/>
            <p:cNvSpPr>
              <a:spLocks noChangeShapeType="1"/>
            </p:cNvSpPr>
            <p:nvPr/>
          </p:nvSpPr>
          <p:spPr bwMode="auto">
            <a:xfrm rot="18600000" flipV="1">
              <a:off x="5733320" y="5242861"/>
              <a:ext cx="17637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7135083" y="4285598"/>
              <a:ext cx="1225550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52500" indent="-9525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• </a:t>
              </a:r>
              <a:r>
                <a:rPr kumimoji="1"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2800" baseline="30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800" i="1" baseline="30000" dirty="0" err="1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6461983" y="5379386"/>
              <a:ext cx="252413" cy="334963"/>
            </a:xfrm>
            <a:custGeom>
              <a:avLst/>
              <a:gdLst>
                <a:gd name="T0" fmla="*/ 0 w 159"/>
                <a:gd name="T1" fmla="*/ 30 h 211"/>
                <a:gd name="T2" fmla="*/ 136 w 159"/>
                <a:gd name="T3" fmla="*/ 30 h 211"/>
                <a:gd name="T4" fmla="*/ 136 w 159"/>
                <a:gd name="T5" fmla="*/ 211 h 2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" h="211">
                  <a:moveTo>
                    <a:pt x="0" y="30"/>
                  </a:moveTo>
                  <a:cubicBezTo>
                    <a:pt x="56" y="15"/>
                    <a:pt x="113" y="0"/>
                    <a:pt x="136" y="30"/>
                  </a:cubicBezTo>
                  <a:cubicBezTo>
                    <a:pt x="159" y="60"/>
                    <a:pt x="136" y="181"/>
                    <a:pt x="136" y="211"/>
                  </a:cubicBezTo>
                </a:path>
              </a:pathLst>
            </a:custGeom>
            <a:noFill/>
            <a:ln w="38100" cmpd="sng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6685820" y="5166661"/>
              <a:ext cx="647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25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  <p:bldP spid="37" grpId="0"/>
      <p:bldP spid="38" grpId="0" autoUpdateAnimBg="0"/>
      <p:bldP spid="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34258" y="836712"/>
            <a:ext cx="4102238" cy="1711849"/>
            <a:chOff x="4415571" y="2473151"/>
            <a:chExt cx="4102238" cy="1711849"/>
          </a:xfrm>
        </p:grpSpPr>
        <p:grpSp>
          <p:nvGrpSpPr>
            <p:cNvPr id="7" name="组合 6"/>
            <p:cNvGrpSpPr/>
            <p:nvPr/>
          </p:nvGrpSpPr>
          <p:grpSpPr>
            <a:xfrm>
              <a:off x="4415571" y="2473151"/>
              <a:ext cx="4102238" cy="1711849"/>
              <a:chOff x="740107" y="1286609"/>
              <a:chExt cx="4102238" cy="1711849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40107" y="2068845"/>
                <a:ext cx="426835" cy="435688"/>
              </a:xfrm>
              <a:prstGeom prst="ellipse">
                <a:avLst/>
              </a:prstGeom>
              <a:solidFill>
                <a:srgbClr val="FFEEB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940154" y="1584642"/>
                <a:ext cx="3628790" cy="1413816"/>
                <a:chOff x="8072795" y="1556318"/>
                <a:chExt cx="3628790" cy="1413816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8072795" y="1648777"/>
                  <a:ext cx="3628790" cy="1321357"/>
                  <a:chOff x="3177978" y="2029986"/>
                  <a:chExt cx="3628790" cy="1321357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3177978" y="2029986"/>
                    <a:ext cx="3628790" cy="1321357"/>
                    <a:chOff x="4040347" y="2982648"/>
                    <a:chExt cx="3628790" cy="1321357"/>
                  </a:xfrm>
                </p:grpSpPr>
                <p:grpSp>
                  <p:nvGrpSpPr>
                    <p:cNvPr id="31" name="组合 30"/>
                    <p:cNvGrpSpPr/>
                    <p:nvPr/>
                  </p:nvGrpSpPr>
                  <p:grpSpPr>
                    <a:xfrm>
                      <a:off x="5080161" y="2982648"/>
                      <a:ext cx="2588976" cy="821451"/>
                      <a:chOff x="4572462" y="2582538"/>
                      <a:chExt cx="2588976" cy="821451"/>
                    </a:xfrm>
                  </p:grpSpPr>
                  <p:sp>
                    <p:nvSpPr>
                      <p:cNvPr id="34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72462" y="2582538"/>
                        <a:ext cx="201600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6354016" y="2840624"/>
                        <a:ext cx="50400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05250" y="3003879"/>
                        <a:ext cx="356188" cy="40011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kumimoji="1" lang="en-US" altLang="zh-CN" sz="2000" b="1" i="1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  <a:endParaRPr kumimoji="1" lang="en-US" altLang="zh-CN" sz="20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2" name="Line 1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6825715" y="4016005"/>
                      <a:ext cx="576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7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0347" y="4287233"/>
                      <a:ext cx="3060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70C0"/>
                      </a:solidFill>
                      <a:round/>
                      <a:headEnd type="none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035322" y="2766323"/>
                    <a:ext cx="432000" cy="1219"/>
                  </a:xfrm>
                  <a:prstGeom prst="line">
                    <a:avLst/>
                  </a:prstGeom>
                  <a:noFill/>
                  <a:ln w="38100">
                    <a:solidFill>
                      <a:srgbClr val="00B05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035322" y="2559319"/>
                    <a:ext cx="432000" cy="1219"/>
                  </a:xfrm>
                  <a:prstGeom prst="line">
                    <a:avLst/>
                  </a:prstGeom>
                  <a:noFill/>
                  <a:ln w="38100">
                    <a:solidFill>
                      <a:srgbClr val="00B05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2951" y="2092322"/>
                    <a:ext cx="312530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  <p:sp>
                <p:nvSpPr>
                  <p:cNvPr id="2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7194" y="2712886"/>
                    <a:ext cx="306742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_</a:t>
                    </a:r>
                  </a:p>
                </p:txBody>
              </p:sp>
              <p:sp>
                <p:nvSpPr>
                  <p:cNvPr id="3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8616" y="2379319"/>
                    <a:ext cx="466794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200" b="1" i="1" dirty="0" err="1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u</a:t>
                    </a:r>
                    <a:r>
                      <a:rPr kumimoji="1" lang="en-US" altLang="zh-CN" sz="2200" b="1" i="1" baseline="-25000" dirty="0" err="1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</a:t>
                    </a:r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9793112" y="1556318"/>
                  <a:ext cx="468313" cy="1793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817199" y="1711239"/>
                  <a:ext cx="372218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i="1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46516" y="1675713"/>
                <a:ext cx="648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V="1">
                <a:off x="1545694" y="1462401"/>
                <a:ext cx="387614" cy="18725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1686938" y="1420211"/>
                <a:ext cx="157247" cy="2777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 Box 52"/>
              <p:cNvSpPr txBox="1">
                <a:spLocks noChangeArrowheads="1"/>
              </p:cNvSpPr>
              <p:nvPr/>
            </p:nvSpPr>
            <p:spPr bwMode="auto">
              <a:xfrm>
                <a:off x="1316171" y="1307515"/>
                <a:ext cx="518897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 dirty="0" smtClean="0">
                    <a:latin typeface="Times New Roman" panose="02020603050405020304" pitchFamily="18" charset="0"/>
                    <a:ea typeface="仿宋_GB2312" pitchFamily="49" charset="-122"/>
                  </a:rPr>
                  <a:t>S </a:t>
                </a:r>
                <a:endParaRPr lang="zh-CN" altLang="en-US" sz="2200" b="1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517742" y="1619234"/>
                <a:ext cx="83898" cy="846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921418" y="1613288"/>
                <a:ext cx="83898" cy="846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rot="5400000">
                <a:off x="302632" y="2323713"/>
                <a:ext cx="1296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51"/>
              <p:cNvSpPr>
                <a:spLocks noChangeArrowheads="1"/>
              </p:cNvSpPr>
              <p:nvPr/>
            </p:nvSpPr>
            <p:spPr bwMode="auto">
              <a:xfrm>
                <a:off x="4064888" y="1738402"/>
                <a:ext cx="7774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100μF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49"/>
              <p:cNvSpPr>
                <a:spLocks noChangeArrowheads="1"/>
              </p:cNvSpPr>
              <p:nvPr/>
            </p:nvSpPr>
            <p:spPr bwMode="auto">
              <a:xfrm>
                <a:off x="1244315" y="2204864"/>
                <a:ext cx="35426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50"/>
              <p:cNvSpPr>
                <a:spLocks noChangeArrowheads="1"/>
              </p:cNvSpPr>
              <p:nvPr/>
            </p:nvSpPr>
            <p:spPr bwMode="auto">
              <a:xfrm>
                <a:off x="2614376" y="1286609"/>
                <a:ext cx="6460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200 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7183343" y="2924944"/>
              <a:ext cx="312530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7217586" y="3545508"/>
              <a:ext cx="306742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870286" y="967932"/>
                <a:ext cx="2696507" cy="736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 smtClean="0">
                          <a:latin typeface="Cambria Math" panose="02040503050406030204" pitchFamily="18" charset="0"/>
                        </a:rPr>
                        <m:t>𝑹𝑪</m:t>
                      </m:r>
                      <m:f>
                        <m:f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200" b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200" b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86" y="967932"/>
                <a:ext cx="2696507" cy="7369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55401" y="1771656"/>
            <a:ext cx="4924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83568" y="1844824"/>
                <a:ext cx="336130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(∞)=</m:t>
                          </m:r>
                          <m:sSub>
                            <m:sSubPr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44824"/>
                <a:ext cx="3361305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125714" r="-18478" b="-1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11560" y="2716749"/>
                <a:ext cx="8640960" cy="49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𝑹𝑪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)]=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2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𝟐𝟐𝟎𝐜𝐨𝐬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𝟑𝟏𝟒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16749"/>
                <a:ext cx="8640960" cy="4979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365338" y="3409191"/>
            <a:ext cx="4924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77577" y="3441871"/>
                <a:ext cx="2669512" cy="50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zh-CN" alt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2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2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zh-CN" alt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𝑹𝑪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2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7" y="3441871"/>
                <a:ext cx="2669512" cy="504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74185" y="4130282"/>
                <a:ext cx="7284110" cy="49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)=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2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𝟐𝟐𝟎𝐜𝐨𝐬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𝟑𝟏𝟒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5" y="4130282"/>
                <a:ext cx="7284110" cy="4979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909468" y="4726503"/>
                <a:ext cx="7694980" cy="862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200" b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𝟐𝟐𝟎</m:t>
                          </m:r>
                        </m:num>
                        <m:den>
                          <m:r>
                            <a:rPr lang="zh-CN" altLang="en-US" sz="2200" b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n-US" sz="2200" b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𝟔</m:t>
                      </m:r>
                      <m:rad>
                        <m:radPr>
                          <m:degHide m:val="on"/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68" y="4726503"/>
                <a:ext cx="7694980" cy="8627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717240" y="3487828"/>
                <a:ext cx="37911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𝐚𝐫𝐜𝐭𝐚𝐧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zh-CN" altLang="en-US" sz="22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40" y="3487828"/>
                <a:ext cx="3791166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83568" y="5687514"/>
                <a:ext cx="8027014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𝟔</m:t>
                      </m:r>
                      <m:rad>
                        <m:radPr>
                          <m:degHide m:val="on"/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𝟑𝟏𝟒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°)+(</m:t>
                      </m:r>
                      <m:sSub>
                        <m:sSub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𝟖𝟐𝟓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200" b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687514"/>
                <a:ext cx="8027014" cy="4708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21B5B4-FA05-4440-A8E3-60D7CF2E8327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74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3850" y="1021753"/>
            <a:ext cx="45370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ym typeface="Symbol" panose="05050102010706020507" pitchFamily="18" charset="2"/>
              </a:rPr>
              <a:t>常用</a:t>
            </a:r>
            <a:r>
              <a:rPr lang="zh-CN" altLang="en-US" dirty="0" smtClean="0">
                <a:sym typeface="Symbol" panose="05050102010706020507" pitchFamily="18" charset="2"/>
              </a:rPr>
              <a:t>旋转</a:t>
            </a:r>
            <a:r>
              <a:rPr lang="zh-CN" altLang="en-US" dirty="0">
                <a:sym typeface="Symbol" panose="05050102010706020507" pitchFamily="18" charset="2"/>
              </a:rPr>
              <a:t>因子</a:t>
            </a:r>
            <a:endParaRPr lang="zh-CN" altLang="en-US" dirty="0"/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5949950" y="875233"/>
            <a:ext cx="2844800" cy="2838450"/>
            <a:chOff x="3748" y="131"/>
            <a:chExt cx="1792" cy="1788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748" y="1176"/>
              <a:ext cx="1648" cy="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4572" y="321"/>
              <a:ext cx="0" cy="1598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572" y="708"/>
              <a:ext cx="468" cy="4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228" y="1172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262" y="131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562" y="11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graphicFrame>
          <p:nvGraphicFramePr>
            <p:cNvPr id="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766024"/>
                </p:ext>
              </p:extLst>
            </p:nvPr>
          </p:nvGraphicFramePr>
          <p:xfrm>
            <a:off x="5080" y="390"/>
            <a:ext cx="1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49" name="Equation" r:id="rId3" imgW="126720" imgH="190440" progId="Equation.DSMT4">
                    <p:embed/>
                  </p:oleObj>
                </mc:Choice>
                <mc:Fallback>
                  <p:oleObj name="Equation" r:id="rId3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" y="390"/>
                          <a:ext cx="1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6323012" y="1338783"/>
            <a:ext cx="923925" cy="1195388"/>
            <a:chOff x="2154" y="707"/>
            <a:chExt cx="582" cy="753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 rot="16200000" flipV="1">
              <a:off x="2268" y="992"/>
              <a:ext cx="468" cy="468"/>
            </a:xfrm>
            <a:prstGeom prst="line">
              <a:avLst/>
            </a:prstGeom>
            <a:noFill/>
            <a:ln w="38100">
              <a:solidFill>
                <a:srgbClr val="008A3E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424635"/>
                </p:ext>
              </p:extLst>
            </p:nvPr>
          </p:nvGraphicFramePr>
          <p:xfrm>
            <a:off x="2154" y="707"/>
            <a:ext cx="31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50" name="Equation" r:id="rId5" imgW="279360" imgH="228600" progId="Equation.DSMT4">
                    <p:embed/>
                  </p:oleObj>
                </mc:Choice>
                <mc:Fallback>
                  <p:oleObj name="Equation" r:id="rId5" imgW="279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707"/>
                          <a:ext cx="31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7272338" y="2548781"/>
            <a:ext cx="895350" cy="1181100"/>
            <a:chOff x="5012" y="2772"/>
            <a:chExt cx="564" cy="744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 rot="5400000" flipV="1">
              <a:off x="5012" y="2772"/>
              <a:ext cx="468" cy="46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907725"/>
                </p:ext>
              </p:extLst>
            </p:nvPr>
          </p:nvGraphicFramePr>
          <p:xfrm>
            <a:off x="5319" y="3304"/>
            <a:ext cx="25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51" name="Equation" r:id="rId7" imgW="279360" imgH="228600" progId="Equation.DSMT4">
                    <p:embed/>
                  </p:oleObj>
                </mc:Choice>
                <mc:Fallback>
                  <p:oleObj name="Equation" r:id="rId7" imgW="279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9" y="3304"/>
                          <a:ext cx="25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6464300" y="2548458"/>
            <a:ext cx="777875" cy="1096962"/>
            <a:chOff x="4538" y="2129"/>
            <a:chExt cx="490" cy="691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 rot="10800000" flipV="1">
              <a:off x="4560" y="2129"/>
              <a:ext cx="468" cy="468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774126"/>
                </p:ext>
              </p:extLst>
            </p:nvPr>
          </p:nvGraphicFramePr>
          <p:xfrm>
            <a:off x="4538" y="2643"/>
            <a:ext cx="21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52" name="Equation" r:id="rId9" imgW="228600" imgH="190440" progId="Equation.DSMT4">
                    <p:embed/>
                  </p:oleObj>
                </mc:Choice>
                <mc:Fallback>
                  <p:oleObj name="Equation" r:id="rId9" imgW="2286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8" y="2643"/>
                          <a:ext cx="211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2112" y="3508206"/>
                <a:ext cx="6443813" cy="732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2" y="3508206"/>
                <a:ext cx="6443813" cy="7323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2112" y="4793513"/>
                <a:ext cx="6318140" cy="524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(±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(±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2" y="4793513"/>
                <a:ext cx="6318140" cy="52475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-91184" y="2252641"/>
                <a:ext cx="6041134" cy="732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𝐜𝐨𝐬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𝐬𝐢𝐧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=+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84" y="2252641"/>
                <a:ext cx="6041134" cy="73238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8A408-68C7-4EB8-9990-D339EE9BC946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63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07904" y="404664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练习题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15352" y="1196752"/>
                <a:ext cx="4320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∠−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52" y="1196752"/>
                <a:ext cx="432035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79832" y="2056090"/>
                <a:ext cx="4692760" cy="85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smtClean="0"/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220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∠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173.13</m:t>
                          </m:r>
                        </m:e>
                        <m: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2" y="2056090"/>
                <a:ext cx="4692760" cy="85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436096" y="1174982"/>
                <a:ext cx="1805366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  <m:sup>
                          <m:r>
                            <a:rPr lang="zh-CN" alt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174982"/>
                <a:ext cx="1805366" cy="5052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08104" y="2251976"/>
                <a:ext cx="1728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53.13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251976"/>
                <a:ext cx="172829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819547-A20D-4094-A5FF-53493B25E809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2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57200" y="980728"/>
            <a:ext cx="30963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正弦量的相量表示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83568" y="1628800"/>
            <a:ext cx="38164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正弦稳态电路求解问题？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8132" y="4077072"/>
            <a:ext cx="817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解决办法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将正弦量用复数（相量）表示，将三角函数的复杂运算简化为对应的复数运算。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827584" y="2158057"/>
            <a:ext cx="8100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        同频率正弦量的加、减，正弦量的微分、积分，常数乘以正弦量。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50032" y="3235042"/>
            <a:ext cx="52181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特征  </a:t>
            </a:r>
            <a:r>
              <a:rPr lang="zh-CN" altLang="en-US" dirty="0" smtClean="0">
                <a:solidFill>
                  <a:schemeClr val="tx1"/>
                </a:solidFill>
              </a:rPr>
              <a:t>所有电压、电流均为同频率。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43393-6755-4EE3-AE45-5952E9549253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97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443483" y="925892"/>
            <a:ext cx="15362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设复函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568" y="1497288"/>
                <a:ext cx="3030060" cy="537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𝜳</m:t>
                          </m:r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97288"/>
                <a:ext cx="3030060" cy="5374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19872" y="1479034"/>
                <a:ext cx="5581271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𝜳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𝜳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479034"/>
                <a:ext cx="5581271" cy="5052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425748" y="2276872"/>
            <a:ext cx="14099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取实部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87020" y="2301269"/>
                <a:ext cx="4253216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Re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𝜳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20" y="2301269"/>
                <a:ext cx="4253216" cy="5052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1364" y="3072998"/>
                <a:ext cx="7634188" cy="544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m:rPr>
                          <m:nor/>
                        </m:rP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𝜳</m:t>
                      </m:r>
                      <m:r>
                        <m:rPr>
                          <m:nor/>
                        </m:rP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)  </m:t>
                      </m:r>
                      <m:r>
                        <a:rPr lang="zh-CN" altLang="en-US" sz="2400" b="1" smtClean="0">
                          <a:solidFill>
                            <a:srgbClr val="008A3E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m:rPr>
                          <m:nor/>
                        </m:rP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m:rPr>
                          <m:nor/>
                        </m:rP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400" b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𝜳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/>
                          </m:sSup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4" y="3072998"/>
                <a:ext cx="7634188" cy="5443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49211" y="3859442"/>
                <a:ext cx="3685304" cy="583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/>
                          </m:sSup>
                        </m:sup>
                      </m:sSup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limUpp>
                        <m:limUp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•</m:t>
                          </m:r>
                        </m:lim>
                      </m:limUpp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11" y="3859442"/>
                <a:ext cx="3685304" cy="5836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5420011" y="4351312"/>
            <a:ext cx="1107996" cy="735521"/>
            <a:chOff x="5420011" y="4351312"/>
            <a:chExt cx="1107996" cy="735521"/>
          </a:xfrm>
        </p:grpSpPr>
        <p:sp>
          <p:nvSpPr>
            <p:cNvPr id="15" name="AutoShape 87"/>
            <p:cNvSpPr>
              <a:spLocks/>
            </p:cNvSpPr>
            <p:nvPr/>
          </p:nvSpPr>
          <p:spPr bwMode="auto">
            <a:xfrm rot="16200000">
              <a:off x="5788234" y="4275408"/>
              <a:ext cx="213120" cy="364927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88"/>
            <p:cNvSpPr>
              <a:spLocks noChangeArrowheads="1"/>
            </p:cNvSpPr>
            <p:nvPr/>
          </p:nvSpPr>
          <p:spPr bwMode="auto">
            <a:xfrm>
              <a:off x="5420011" y="4532835"/>
              <a:ext cx="1107996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 eaLnBrk="1" hangingPunct="1">
                <a:lnSpc>
                  <a:spcPct val="125000"/>
                </a:lnSpc>
              </a:pPr>
              <a:r>
                <a:rPr lang="zh-CN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复常数</a:t>
              </a:r>
              <a:endPara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92"/>
          <p:cNvGrpSpPr>
            <a:grpSpLocks/>
          </p:cNvGrpSpPr>
          <p:nvPr/>
        </p:nvGrpSpPr>
        <p:grpSpPr bwMode="auto">
          <a:xfrm>
            <a:off x="644097" y="5155721"/>
            <a:ext cx="8317575" cy="609601"/>
            <a:chOff x="793" y="124"/>
            <a:chExt cx="4801" cy="384"/>
          </a:xfrm>
        </p:grpSpPr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1624" y="178"/>
              <a:ext cx="39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tx1"/>
                  </a:solidFill>
                </a:rPr>
                <a:t>— </a:t>
              </a:r>
              <a:r>
                <a:rPr kumimoji="1"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相量，反应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正弦量的有效值及初相位。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566821"/>
                </p:ext>
              </p:extLst>
            </p:nvPr>
          </p:nvGraphicFramePr>
          <p:xfrm>
            <a:off x="793" y="124"/>
            <a:ext cx="101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95" name="Equation" r:id="rId8" imgW="787320" imgH="266400" progId="Equation.DSMT4">
                    <p:embed/>
                  </p:oleObj>
                </mc:Choice>
                <mc:Fallback>
                  <p:oleObj name="Equation" r:id="rId8" imgW="78732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24"/>
                          <a:ext cx="101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3A39B-4500-43B7-B271-E64C27B56D68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861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9" grpId="0"/>
      <p:bldP spid="11" grpId="0" autoUpdateAnimBg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23528" y="980728"/>
            <a:ext cx="89289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 smtClean="0"/>
              <a:t>已知                                                                                            。</a:t>
            </a:r>
            <a:endParaRPr lang="en-US" altLang="zh-CN" dirty="0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50543"/>
              </p:ext>
            </p:extLst>
          </p:nvPr>
        </p:nvGraphicFramePr>
        <p:xfrm>
          <a:off x="1619672" y="1025158"/>
          <a:ext cx="69453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6" name="Equation" r:id="rId3" imgW="3429000" imgH="228600" progId="Equation.DSMT4">
                  <p:embed/>
                </p:oleObj>
              </mc:Choice>
              <mc:Fallback>
                <p:oleObj name="Equation" r:id="rId3" imgW="342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025158"/>
                        <a:ext cx="69453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908289" y="1579156"/>
            <a:ext cx="25955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试用相量表示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23528" y="2196181"/>
            <a:ext cx="8533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解：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451272"/>
              </p:ext>
            </p:extLst>
          </p:nvPr>
        </p:nvGraphicFramePr>
        <p:xfrm>
          <a:off x="1099593" y="2222014"/>
          <a:ext cx="1913492" cy="56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7" name="Equation" r:id="rId5" imgW="965160" imgH="279360" progId="Equation.DSMT4">
                  <p:embed/>
                </p:oleObj>
              </mc:Choice>
              <mc:Fallback>
                <p:oleObj name="Equation" r:id="rId5" imgW="965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593" y="2222014"/>
                        <a:ext cx="1913492" cy="561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72388"/>
              </p:ext>
            </p:extLst>
          </p:nvPr>
        </p:nvGraphicFramePr>
        <p:xfrm>
          <a:off x="3853642" y="2228028"/>
          <a:ext cx="2230526" cy="5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8" name="Equation" r:id="rId7" imgW="1143000" imgH="279360" progId="Equation.DSMT4">
                  <p:embed/>
                </p:oleObj>
              </mc:Choice>
              <mc:Fallback>
                <p:oleObj name="Equation" r:id="rId7" imgW="114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642" y="2228028"/>
                        <a:ext cx="2230526" cy="5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23528" y="3063491"/>
            <a:ext cx="57606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3 </a:t>
            </a:r>
            <a:r>
              <a:rPr lang="zh-CN" altLang="en-US" dirty="0" smtClean="0"/>
              <a:t>已知                                             。</a:t>
            </a:r>
            <a:endParaRPr lang="en-US" altLang="zh-CN" dirty="0"/>
          </a:p>
        </p:txBody>
      </p:sp>
      <p:graphicFrame>
        <p:nvGraphicFramePr>
          <p:cNvPr id="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37895"/>
              </p:ext>
            </p:extLst>
          </p:nvPr>
        </p:nvGraphicFramePr>
        <p:xfrm>
          <a:off x="1630021" y="2958676"/>
          <a:ext cx="3414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9" name="Equation" r:id="rId9" imgW="1612800" imgH="304560" progId="Equation.DSMT4">
                  <p:embed/>
                </p:oleObj>
              </mc:Choice>
              <mc:Fallback>
                <p:oleObj name="Equation" r:id="rId9" imgW="1612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021" y="2958676"/>
                        <a:ext cx="34147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57980" y="3727950"/>
            <a:ext cx="41857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试写出电流的瞬时值表达式。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75678" y="4439961"/>
            <a:ext cx="8533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解：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1498"/>
              </p:ext>
            </p:extLst>
          </p:nvPr>
        </p:nvGraphicFramePr>
        <p:xfrm>
          <a:off x="1279858" y="4494256"/>
          <a:ext cx="3763883" cy="5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0" name="Equation" r:id="rId11" imgW="1676160" imgH="241200" progId="Equation.DSMT4">
                  <p:embed/>
                </p:oleObj>
              </mc:Choice>
              <mc:Fallback>
                <p:oleObj name="Equation" r:id="rId11" imgW="1676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858" y="4494256"/>
                        <a:ext cx="3763883" cy="5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FC93-5F82-4E69-8BA6-4C7BB04E40F3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59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5216" y="908720"/>
            <a:ext cx="35387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3 </a:t>
            </a:r>
            <a:r>
              <a:rPr lang="zh-CN" altLang="en-US" dirty="0" smtClean="0"/>
              <a:t>正弦量的相量运算</a:t>
            </a:r>
            <a:endParaRPr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1484784"/>
            <a:ext cx="43926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(1) </a:t>
            </a:r>
            <a:r>
              <a:rPr lang="zh-CN" altLang="en-US" dirty="0">
                <a:solidFill>
                  <a:srgbClr val="C00000"/>
                </a:solidFill>
              </a:rPr>
              <a:t>同频率正弦量的</a:t>
            </a:r>
            <a:r>
              <a:rPr lang="zh-CN" altLang="en-US" dirty="0" smtClean="0">
                <a:solidFill>
                  <a:srgbClr val="C00000"/>
                </a:solidFill>
              </a:rPr>
              <a:t>加减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20006"/>
              </p:ext>
            </p:extLst>
          </p:nvPr>
        </p:nvGraphicFramePr>
        <p:xfrm>
          <a:off x="1162423" y="2038782"/>
          <a:ext cx="7683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2" name="Equation" r:id="rId3" imgW="3682800" imgH="253800" progId="Equation.DSMT4">
                  <p:embed/>
                </p:oleObj>
              </mc:Choice>
              <mc:Fallback>
                <p:oleObj name="Equation" r:id="rId3" imgW="368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423" y="2038782"/>
                        <a:ext cx="76835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07816"/>
              </p:ext>
            </p:extLst>
          </p:nvPr>
        </p:nvGraphicFramePr>
        <p:xfrm>
          <a:off x="1162423" y="2856580"/>
          <a:ext cx="2647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3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423" y="2856580"/>
                        <a:ext cx="26479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67320"/>
              </p:ext>
            </p:extLst>
          </p:nvPr>
        </p:nvGraphicFramePr>
        <p:xfrm>
          <a:off x="1824211" y="3424874"/>
          <a:ext cx="46958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4" name="Equation" r:id="rId7" imgW="2184120" imgH="304560" progId="Equation.DSMT4">
                  <p:embed/>
                </p:oleObj>
              </mc:Choice>
              <mc:Fallback>
                <p:oleObj name="Equation" r:id="rId7" imgW="2184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211" y="3424874"/>
                        <a:ext cx="46958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03109"/>
              </p:ext>
            </p:extLst>
          </p:nvPr>
        </p:nvGraphicFramePr>
        <p:xfrm>
          <a:off x="1824211" y="4189164"/>
          <a:ext cx="40401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5" name="Equation" r:id="rId9" imgW="1879560" imgH="304560" progId="Equation.DSMT4">
                  <p:embed/>
                </p:oleObj>
              </mc:Choice>
              <mc:Fallback>
                <p:oleObj name="Equation" r:id="rId9" imgW="1879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211" y="4189164"/>
                        <a:ext cx="4040188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26988"/>
              </p:ext>
            </p:extLst>
          </p:nvPr>
        </p:nvGraphicFramePr>
        <p:xfrm>
          <a:off x="1837111" y="4922558"/>
          <a:ext cx="31670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6" name="Equation" r:id="rId11" imgW="1473120" imgH="304560" progId="Equation.DSMT4">
                  <p:embed/>
                </p:oleObj>
              </mc:Choice>
              <mc:Fallback>
                <p:oleObj name="Equation" r:id="rId11" imgW="1473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111" y="4922558"/>
                        <a:ext cx="316706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268278"/>
              </p:ext>
            </p:extLst>
          </p:nvPr>
        </p:nvGraphicFramePr>
        <p:xfrm>
          <a:off x="1837111" y="5618584"/>
          <a:ext cx="22383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7" name="Equation" r:id="rId13" imgW="1041120" imgH="304560" progId="Equation.DSMT4">
                  <p:embed/>
                </p:oleObj>
              </mc:Choice>
              <mc:Fallback>
                <p:oleObj name="Equation" r:id="rId13" imgW="1041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111" y="5618584"/>
                        <a:ext cx="223837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942605" y="5534509"/>
            <a:ext cx="4373058" cy="788606"/>
            <a:chOff x="2942605" y="5638441"/>
            <a:chExt cx="4373058" cy="788606"/>
          </a:xfrm>
        </p:grpSpPr>
        <p:graphicFrame>
          <p:nvGraphicFramePr>
            <p:cNvPr id="1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353833"/>
                </p:ext>
              </p:extLst>
            </p:nvPr>
          </p:nvGraphicFramePr>
          <p:xfrm>
            <a:off x="5004173" y="5712788"/>
            <a:ext cx="2311490" cy="668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68" name="公式" r:id="rId15" imgW="780921" imgH="218960" progId="Equation.3">
                    <p:embed/>
                  </p:oleObj>
                </mc:Choice>
                <mc:Fallback>
                  <p:oleObj name="公式" r:id="rId15" imgW="780921" imgH="218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173" y="5712788"/>
                          <a:ext cx="2311490" cy="668540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99FF99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任意多边形 1"/>
            <p:cNvSpPr/>
            <p:nvPr/>
          </p:nvSpPr>
          <p:spPr bwMode="auto">
            <a:xfrm>
              <a:off x="3289300" y="5638441"/>
              <a:ext cx="901700" cy="89301"/>
            </a:xfrm>
            <a:custGeom>
              <a:avLst/>
              <a:gdLst>
                <a:gd name="connsiteX0" fmla="*/ 0 w 901700"/>
                <a:gd name="connsiteY0" fmla="*/ 63859 h 89301"/>
                <a:gd name="connsiteX1" fmla="*/ 152400 w 901700"/>
                <a:gd name="connsiteY1" fmla="*/ 359 h 89301"/>
                <a:gd name="connsiteX2" fmla="*/ 381000 w 901700"/>
                <a:gd name="connsiteY2" fmla="*/ 89259 h 89301"/>
                <a:gd name="connsiteX3" fmla="*/ 698500 w 901700"/>
                <a:gd name="connsiteY3" fmla="*/ 13059 h 89301"/>
                <a:gd name="connsiteX4" fmla="*/ 901700 w 901700"/>
                <a:gd name="connsiteY4" fmla="*/ 89259 h 8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00" h="89301">
                  <a:moveTo>
                    <a:pt x="0" y="63859"/>
                  </a:moveTo>
                  <a:cubicBezTo>
                    <a:pt x="44450" y="29992"/>
                    <a:pt x="88900" y="-3874"/>
                    <a:pt x="152400" y="359"/>
                  </a:cubicBezTo>
                  <a:cubicBezTo>
                    <a:pt x="215900" y="4592"/>
                    <a:pt x="289983" y="87142"/>
                    <a:pt x="381000" y="89259"/>
                  </a:cubicBezTo>
                  <a:cubicBezTo>
                    <a:pt x="472017" y="91376"/>
                    <a:pt x="611717" y="13059"/>
                    <a:pt x="698500" y="13059"/>
                  </a:cubicBezTo>
                  <a:cubicBezTo>
                    <a:pt x="785283" y="13059"/>
                    <a:pt x="843491" y="51159"/>
                    <a:pt x="901700" y="89259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 bwMode="auto">
            <a:xfrm>
              <a:off x="2942605" y="6381328"/>
              <a:ext cx="576882" cy="45719"/>
            </a:xfrm>
            <a:custGeom>
              <a:avLst/>
              <a:gdLst>
                <a:gd name="connsiteX0" fmla="*/ 0 w 901700"/>
                <a:gd name="connsiteY0" fmla="*/ 63859 h 89301"/>
                <a:gd name="connsiteX1" fmla="*/ 152400 w 901700"/>
                <a:gd name="connsiteY1" fmla="*/ 359 h 89301"/>
                <a:gd name="connsiteX2" fmla="*/ 381000 w 901700"/>
                <a:gd name="connsiteY2" fmla="*/ 89259 h 89301"/>
                <a:gd name="connsiteX3" fmla="*/ 698500 w 901700"/>
                <a:gd name="connsiteY3" fmla="*/ 13059 h 89301"/>
                <a:gd name="connsiteX4" fmla="*/ 901700 w 901700"/>
                <a:gd name="connsiteY4" fmla="*/ 89259 h 8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00" h="89301">
                  <a:moveTo>
                    <a:pt x="0" y="63859"/>
                  </a:moveTo>
                  <a:cubicBezTo>
                    <a:pt x="44450" y="29992"/>
                    <a:pt x="88900" y="-3874"/>
                    <a:pt x="152400" y="359"/>
                  </a:cubicBezTo>
                  <a:cubicBezTo>
                    <a:pt x="215900" y="4592"/>
                    <a:pt x="289983" y="87142"/>
                    <a:pt x="381000" y="89259"/>
                  </a:cubicBezTo>
                  <a:cubicBezTo>
                    <a:pt x="472017" y="91376"/>
                    <a:pt x="611717" y="13059"/>
                    <a:pt x="698500" y="13059"/>
                  </a:cubicBezTo>
                  <a:cubicBezTo>
                    <a:pt x="785283" y="13059"/>
                    <a:pt x="843491" y="51159"/>
                    <a:pt x="901700" y="89259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93390-C07C-4B97-8D26-6DBF3F8E99F8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13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06877" y="1022390"/>
            <a:ext cx="82089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r>
              <a:rPr lang="zh-CN" altLang="en-US" dirty="0" smtClean="0"/>
              <a:t>已知                                                                                          。</a:t>
            </a:r>
            <a:endParaRPr lang="en-US" altLang="zh-CN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75678" y="2086496"/>
            <a:ext cx="8533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解：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68518"/>
              </p:ext>
            </p:extLst>
          </p:nvPr>
        </p:nvGraphicFramePr>
        <p:xfrm>
          <a:off x="1572840" y="1052736"/>
          <a:ext cx="695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6" name="Equation" r:id="rId3" imgW="3809880" imgH="253800" progId="Equation.DSMT4">
                  <p:embed/>
                </p:oleObj>
              </mc:Choice>
              <mc:Fallback>
                <p:oleObj name="Equation" r:id="rId3" imgW="380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840" y="1052736"/>
                        <a:ext cx="695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02368" y="1484803"/>
            <a:ext cx="39136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试求                                    。</a:t>
            </a:r>
            <a:endParaRPr lang="en-US" altLang="zh-CN" dirty="0"/>
          </a:p>
        </p:txBody>
      </p:sp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38020"/>
              </p:ext>
            </p:extLst>
          </p:nvPr>
        </p:nvGraphicFramePr>
        <p:xfrm>
          <a:off x="1524000" y="1576388"/>
          <a:ext cx="2647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7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76388"/>
                        <a:ext cx="26479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13538"/>
              </p:ext>
            </p:extLst>
          </p:nvPr>
        </p:nvGraphicFramePr>
        <p:xfrm>
          <a:off x="1229058" y="2188561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8" name="Equation" r:id="rId7" imgW="1981080" imgH="241200" progId="Equation.DSMT4">
                  <p:embed/>
                </p:oleObj>
              </mc:Choice>
              <mc:Fallback>
                <p:oleObj name="Equation" r:id="rId7" imgW="1981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058" y="2188561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764921"/>
              </p:ext>
            </p:extLst>
          </p:nvPr>
        </p:nvGraphicFramePr>
        <p:xfrm>
          <a:off x="1229058" y="2879455"/>
          <a:ext cx="3613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9" name="Equation" r:id="rId9" imgW="1892160" imgH="241200" progId="Equation.DSMT4">
                  <p:embed/>
                </p:oleObj>
              </mc:Choice>
              <mc:Fallback>
                <p:oleObj name="Equation" r:id="rId9" imgW="1892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058" y="2879455"/>
                        <a:ext cx="3613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56693"/>
              </p:ext>
            </p:extLst>
          </p:nvPr>
        </p:nvGraphicFramePr>
        <p:xfrm>
          <a:off x="4842208" y="2915173"/>
          <a:ext cx="20002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0" name="Equation" r:id="rId11" imgW="1041120" imgH="203040" progId="Equation.DSMT4">
                  <p:embed/>
                </p:oleObj>
              </mc:Choice>
              <mc:Fallback>
                <p:oleObj name="Equation" r:id="rId11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208" y="2915173"/>
                        <a:ext cx="20002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07304"/>
              </p:ext>
            </p:extLst>
          </p:nvPr>
        </p:nvGraphicFramePr>
        <p:xfrm>
          <a:off x="1179983" y="3573016"/>
          <a:ext cx="60563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1" name="Equation" r:id="rId13" imgW="3035160" imgH="253800" progId="Equation.DSMT4">
                  <p:embed/>
                </p:oleObj>
              </mc:Choice>
              <mc:Fallback>
                <p:oleObj name="Equation" r:id="rId13" imgW="303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983" y="3573016"/>
                        <a:ext cx="60563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E9B177-EB3E-4A67-84A9-C7B6C0C85EA7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980728"/>
            <a:ext cx="4565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）正弦量</a:t>
            </a:r>
            <a:r>
              <a:rPr lang="zh-CN" altLang="en-US" dirty="0"/>
              <a:t>的</a:t>
            </a:r>
            <a:r>
              <a:rPr lang="zh-CN" altLang="en-US" dirty="0" smtClean="0"/>
              <a:t>微分、积分</a:t>
            </a:r>
            <a:r>
              <a:rPr lang="zh-CN" altLang="en-US" dirty="0"/>
              <a:t>运算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24227"/>
              </p:ext>
            </p:extLst>
          </p:nvPr>
        </p:nvGraphicFramePr>
        <p:xfrm>
          <a:off x="1043608" y="1674764"/>
          <a:ext cx="5866482" cy="60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6" name="Equation" r:id="rId3" imgW="2476440" imgH="253800" progId="Equation.DSMT4">
                  <p:embed/>
                </p:oleObj>
              </mc:Choice>
              <mc:Fallback>
                <p:oleObj name="Equation" r:id="rId3" imgW="2476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74764"/>
                        <a:ext cx="5866482" cy="607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54305"/>
              </p:ext>
            </p:extLst>
          </p:nvPr>
        </p:nvGraphicFramePr>
        <p:xfrm>
          <a:off x="1043608" y="2707828"/>
          <a:ext cx="30448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7" name="Equation" r:id="rId5" imgW="1434960" imgH="406080" progId="Equation.DSMT4">
                  <p:embed/>
                </p:oleObj>
              </mc:Choice>
              <mc:Fallback>
                <p:oleObj name="Equation" r:id="rId5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7828"/>
                        <a:ext cx="30448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971600" y="4777683"/>
            <a:ext cx="3628797" cy="951260"/>
            <a:chOff x="453" y="2564"/>
            <a:chExt cx="2269" cy="585"/>
          </a:xfrm>
        </p:grpSpPr>
        <p:graphicFrame>
          <p:nvGraphicFramePr>
            <p:cNvPr id="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1282567"/>
                </p:ext>
              </p:extLst>
            </p:nvPr>
          </p:nvGraphicFramePr>
          <p:xfrm>
            <a:off x="453" y="2564"/>
            <a:ext cx="226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08" name="Equation" r:id="rId7" imgW="1587240" imgH="406080" progId="Equation.DSMT4">
                    <p:embed/>
                  </p:oleObj>
                </mc:Choice>
                <mc:Fallback>
                  <p:oleObj name="Equation" r:id="rId7" imgW="15872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564"/>
                          <a:ext cx="2269" cy="58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CCFF99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862" y="2745"/>
              <a:ext cx="91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863" y="3063"/>
              <a:ext cx="77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02425"/>
              </p:ext>
            </p:extLst>
          </p:nvPr>
        </p:nvGraphicFramePr>
        <p:xfrm>
          <a:off x="1524000" y="3861420"/>
          <a:ext cx="2828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9" name="Equation" r:id="rId9" imgW="1333440" imgH="304560" progId="Equation.DSMT4">
                  <p:embed/>
                </p:oleObj>
              </mc:Choice>
              <mc:Fallback>
                <p:oleObj name="Equation" r:id="rId9" imgW="1333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61420"/>
                        <a:ext cx="28289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798878"/>
              </p:ext>
            </p:extLst>
          </p:nvPr>
        </p:nvGraphicFramePr>
        <p:xfrm>
          <a:off x="5032847" y="2759553"/>
          <a:ext cx="3417416" cy="64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0" name="Equation" r:id="rId11" imgW="1612800" imgH="304560" progId="Equation.DSMT4">
                  <p:embed/>
                </p:oleObj>
              </mc:Choice>
              <mc:Fallback>
                <p:oleObj name="Equation" r:id="rId11" imgW="1612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847" y="2759553"/>
                        <a:ext cx="3417416" cy="64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84705"/>
              </p:ext>
            </p:extLst>
          </p:nvPr>
        </p:nvGraphicFramePr>
        <p:xfrm>
          <a:off x="5542634" y="3547648"/>
          <a:ext cx="2367640" cy="96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1" name="Equation" r:id="rId13" imgW="1193760" imgH="482400" progId="Equation.DSMT4">
                  <p:embed/>
                </p:oleObj>
              </mc:Choice>
              <mc:Fallback>
                <p:oleObj name="Equation" r:id="rId13" imgW="1193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634" y="3547648"/>
                        <a:ext cx="2367640" cy="96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4793951" y="2759553"/>
            <a:ext cx="0" cy="2880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4956176" y="4758532"/>
            <a:ext cx="3568700" cy="974724"/>
            <a:chOff x="3185" y="2927"/>
            <a:chExt cx="2248" cy="614"/>
          </a:xfrm>
        </p:grpSpPr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0260951"/>
                </p:ext>
              </p:extLst>
            </p:nvPr>
          </p:nvGraphicFramePr>
          <p:xfrm>
            <a:off x="3185" y="2927"/>
            <a:ext cx="2248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12" name="Equation" r:id="rId15" imgW="1638000" imgH="444240" progId="Equation.DSMT4">
                    <p:embed/>
                  </p:oleObj>
                </mc:Choice>
                <mc:Fallback>
                  <p:oleObj name="Equation" r:id="rId15" imgW="16380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2927"/>
                          <a:ext cx="2248" cy="614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CCFFCC"/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4649" y="3113"/>
              <a:ext cx="63" cy="31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649" y="3430"/>
              <a:ext cx="72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24842-04EB-4DE1-B151-E6F73DDA8DF0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47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2755" y="908720"/>
            <a:ext cx="15225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4 </a:t>
            </a:r>
            <a:r>
              <a:rPr lang="zh-CN" altLang="en-US" dirty="0" smtClean="0"/>
              <a:t>相量法</a:t>
            </a:r>
            <a:endParaRPr lang="zh-CN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1592254"/>
            <a:ext cx="8003232" cy="114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基本思想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：将正弦量用相量表示，将复杂的三角函数运算简化为复数运算。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2062" y="3429890"/>
            <a:ext cx="3057042" cy="1843622"/>
            <a:chOff x="1283480" y="1396416"/>
            <a:chExt cx="3057042" cy="1843622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283480" y="2327909"/>
              <a:ext cx="426835" cy="435688"/>
            </a:xfrm>
            <a:prstGeom prst="ellipse">
              <a:avLst/>
            </a:prstGeom>
            <a:solidFill>
              <a:srgbClr val="FFEEB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77491" y="1396416"/>
              <a:ext cx="2863031" cy="1843622"/>
              <a:chOff x="5559718" y="1383050"/>
              <a:chExt cx="2863031" cy="184362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559718" y="1383050"/>
                <a:ext cx="2863031" cy="1843622"/>
                <a:chOff x="6321868" y="2082905"/>
                <a:chExt cx="2863031" cy="1843622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6321868" y="2082905"/>
                  <a:ext cx="2863031" cy="1843622"/>
                  <a:chOff x="8704970" y="1118565"/>
                  <a:chExt cx="2863031" cy="1843622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8704970" y="1118565"/>
                    <a:ext cx="2863031" cy="1843622"/>
                    <a:chOff x="3810153" y="1499774"/>
                    <a:chExt cx="2863031" cy="1843622"/>
                  </a:xfrm>
                </p:grpSpPr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3810153" y="1499774"/>
                      <a:ext cx="2863031" cy="1843622"/>
                      <a:chOff x="3870090" y="2019207"/>
                      <a:chExt cx="2863031" cy="1843622"/>
                    </a:xfrm>
                  </p:grpSpPr>
                  <p:grpSp>
                    <p:nvGrpSpPr>
                      <p:cNvPr id="32" name="组合 31"/>
                      <p:cNvGrpSpPr/>
                      <p:nvPr/>
                    </p:nvGrpSpPr>
                    <p:grpSpPr>
                      <a:xfrm>
                        <a:off x="3870090" y="2548408"/>
                        <a:ext cx="2863031" cy="1314421"/>
                        <a:chOff x="4672522" y="2981637"/>
                        <a:chExt cx="2863031" cy="1314421"/>
                      </a:xfrm>
                    </p:grpSpPr>
                    <p:grpSp>
                      <p:nvGrpSpPr>
                        <p:cNvPr id="35" name="组合 34"/>
                        <p:cNvGrpSpPr/>
                        <p:nvPr/>
                      </p:nvGrpSpPr>
                      <p:grpSpPr>
                        <a:xfrm>
                          <a:off x="4672522" y="2981637"/>
                          <a:ext cx="2863031" cy="1296000"/>
                          <a:chOff x="4164823" y="2581527"/>
                          <a:chExt cx="2863031" cy="1296000"/>
                        </a:xfrm>
                      </p:grpSpPr>
                      <p:grpSp>
                        <p:nvGrpSpPr>
                          <p:cNvPr id="38" name="组合 37"/>
                          <p:cNvGrpSpPr/>
                          <p:nvPr/>
                        </p:nvGrpSpPr>
                        <p:grpSpPr>
                          <a:xfrm>
                            <a:off x="4164823" y="2581527"/>
                            <a:ext cx="1403577" cy="1011"/>
                            <a:chOff x="7398028" y="3443349"/>
                            <a:chExt cx="1403577" cy="1011"/>
                          </a:xfrm>
                        </p:grpSpPr>
                        <p:sp>
                          <p:nvSpPr>
                            <p:cNvPr id="42" name="Line 1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8405605" y="3444360"/>
                              <a:ext cx="396000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70C0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3" name="Line 1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7398028" y="3443349"/>
                              <a:ext cx="576000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70C0"/>
                              </a:solidFill>
                              <a:round/>
                              <a:headEnd type="none"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39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176082" y="2581527"/>
                            <a:ext cx="0" cy="129600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0" name="Line 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rot="5400000">
                            <a:off x="6282361" y="2844282"/>
                            <a:ext cx="50400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1" name="Text Box 1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671666" y="2973875"/>
                            <a:ext cx="356188" cy="40011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kumimoji="1" lang="en-US" altLang="zh-CN" sz="2000" b="1" i="1" dirty="0" smtClean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C</a:t>
                            </a:r>
                            <a:endParaRPr kumimoji="1" lang="en-US" altLang="zh-CN" sz="2000" b="1" baseline="-25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36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6768190" y="4008058"/>
                          <a:ext cx="576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72522" y="4293583"/>
                          <a:ext cx="2376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 type="none"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3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06333" y="2019207"/>
                        <a:ext cx="530915" cy="43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kumimoji="1" lang="en-US" altLang="zh-CN" sz="2200" b="1" i="1" dirty="0" err="1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i</a:t>
                        </a:r>
                        <a:r>
                          <a:rPr kumimoji="1" lang="en-US" altLang="zh-CN" sz="2200" b="1" dirty="0" smtClean="0">
                            <a:latin typeface="Times New Roman" panose="02020603050405020304" pitchFamily="18" charset="0"/>
                          </a:rPr>
                          <a:t>(</a:t>
                        </a:r>
                        <a:r>
                          <a:rPr kumimoji="1" lang="en-US" altLang="zh-CN" sz="2200" b="1" i="1" dirty="0" smtClean="0">
                            <a:latin typeface="Times New Roman" panose="02020603050405020304" pitchFamily="18" charset="0"/>
                          </a:rPr>
                          <a:t>t</a:t>
                        </a:r>
                        <a:r>
                          <a:rPr kumimoji="1" lang="en-US" altLang="zh-CN" sz="2200" b="1" dirty="0" smtClean="0">
                            <a:latin typeface="Times New Roman" panose="02020603050405020304" pitchFamily="18" charset="0"/>
                          </a:rPr>
                          <a:t>)</a:t>
                        </a:r>
                        <a:endParaRPr kumimoji="1" lang="en-US" altLang="zh-CN" sz="2200" b="1" baseline="-25000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4" name="直接箭头连接符 33"/>
                      <p:cNvCxnSpPr/>
                      <p:nvPr/>
                    </p:nvCxnSpPr>
                    <p:spPr>
                      <a:xfrm>
                        <a:off x="4049611" y="2472816"/>
                        <a:ext cx="324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stealth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69858" y="2743300"/>
                      <a:ext cx="432000" cy="121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69858" y="2551372"/>
                      <a:ext cx="432000" cy="121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55432" y="2181229"/>
                      <a:ext cx="312530" cy="4002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827E4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kumimoji="1"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</a:p>
                  </p:txBody>
                </p:sp>
                <p:sp>
                  <p:nvSpPr>
                    <p:cNvPr id="30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0785" y="2588453"/>
                      <a:ext cx="306742" cy="4002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827E4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kumimoji="1" lang="en-US" altLang="zh-CN" sz="2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_</a:t>
                      </a:r>
                    </a:p>
                  </p:txBody>
                </p:sp>
                <p:sp>
                  <p:nvSpPr>
                    <p:cNvPr id="31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3852" y="2352039"/>
                      <a:ext cx="466794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200" b="1" i="1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200" b="1" i="1" baseline="-25000" dirty="0" err="1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200" b="1" i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2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9280499" y="1556318"/>
                    <a:ext cx="468313" cy="17938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3047" y="1168516"/>
                    <a:ext cx="372218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2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396152" y="2706214"/>
                  <a:ext cx="312530" cy="400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827E4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kumimoji="1" lang="en-US" altLang="zh-CN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+</a:t>
                  </a:r>
                </a:p>
              </p:txBody>
            </p:sp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397179" y="3315716"/>
                  <a:ext cx="306742" cy="400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827E4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kumimoji="1" lang="en-US" altLang="zh-CN" sz="2200" b="1" dirty="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_</a:t>
                  </a:r>
                </a:p>
              </p:txBody>
            </p:sp>
            <p:sp>
              <p:nvSpPr>
                <p:cNvPr id="2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850326" y="2191974"/>
                  <a:ext cx="357790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i="1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" name="Arc 20"/>
              <p:cNvSpPr>
                <a:spLocks/>
              </p:cNvSpPr>
              <p:nvPr/>
            </p:nvSpPr>
            <p:spPr bwMode="auto">
              <a:xfrm rot="5400000" flipH="1" flipV="1">
                <a:off x="6995805" y="1813679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21"/>
              <p:cNvSpPr>
                <a:spLocks/>
              </p:cNvSpPr>
              <p:nvPr/>
            </p:nvSpPr>
            <p:spPr bwMode="auto">
              <a:xfrm rot="5400000" flipH="1" flipV="1">
                <a:off x="7146865" y="1819012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rc 22"/>
              <p:cNvSpPr>
                <a:spLocks/>
              </p:cNvSpPr>
              <p:nvPr/>
            </p:nvSpPr>
            <p:spPr bwMode="auto">
              <a:xfrm rot="5400000" flipH="1" flipV="1">
                <a:off x="7445638" y="1832945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rc 23"/>
              <p:cNvSpPr>
                <a:spLocks/>
              </p:cNvSpPr>
              <p:nvPr/>
            </p:nvSpPr>
            <p:spPr bwMode="auto">
              <a:xfrm rot="5400000" flipH="1" flipV="1">
                <a:off x="7295985" y="1826918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87029" y="1949114"/>
              <a:ext cx="360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50"/>
                <p:cNvSpPr>
                  <a:spLocks noChangeArrowheads="1"/>
                </p:cNvSpPr>
                <p:nvPr/>
              </p:nvSpPr>
              <p:spPr bwMode="auto">
                <a:xfrm>
                  <a:off x="1769951" y="2341471"/>
                  <a:ext cx="58509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a14:m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(</a:t>
                  </a:r>
                  <a:r>
                    <a:rPr kumimoji="1" lang="en-US" altLang="zh-CN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</a:t>
                  </a:r>
                  <a:r>
                    <a:rPr kumimoji="1" lang="en-US" altLang="zh-CN" dirty="0" smtClean="0">
                      <a:solidFill>
                        <a:schemeClr val="tx1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)</a:t>
                  </a:r>
                  <a:endParaRPr kumimoji="1"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9951" y="2341471"/>
                  <a:ext cx="58509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00" t="-28333" r="-35417" b="-5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717407"/>
              </p:ext>
            </p:extLst>
          </p:nvPr>
        </p:nvGraphicFramePr>
        <p:xfrm>
          <a:off x="809551" y="3358826"/>
          <a:ext cx="3295161" cy="530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4" name="Equation" r:id="rId4" imgW="1600200" imgH="253800" progId="Equation.DSMT4">
                  <p:embed/>
                </p:oleObj>
              </mc:Choice>
              <mc:Fallback>
                <p:oleObj name="Equation" r:id="rId4" imgW="1600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51" y="3358826"/>
                        <a:ext cx="3295161" cy="530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32271"/>
              </p:ext>
            </p:extLst>
          </p:nvPr>
        </p:nvGraphicFramePr>
        <p:xfrm>
          <a:off x="848607" y="4105660"/>
          <a:ext cx="3187543" cy="7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5" name="Equation" r:id="rId6" imgW="1663560" imgH="406080" progId="Equation.DSMT4">
                  <p:embed/>
                </p:oleObj>
              </mc:Choice>
              <mc:Fallback>
                <p:oleObj name="Equation" r:id="rId6" imgW="1663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07" y="4105660"/>
                        <a:ext cx="3187543" cy="78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984424"/>
              </p:ext>
            </p:extLst>
          </p:nvPr>
        </p:nvGraphicFramePr>
        <p:xfrm>
          <a:off x="848607" y="5102386"/>
          <a:ext cx="2980409" cy="84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6" name="Equation" r:id="rId8" imgW="1562040" imgH="444240" progId="Equation.DSMT4">
                  <p:embed/>
                </p:oleObj>
              </mc:Choice>
              <mc:Fallback>
                <p:oleObj name="Equation" r:id="rId8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07" y="5102386"/>
                        <a:ext cx="2980409" cy="84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5239670" y="2858019"/>
            <a:ext cx="3529722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法优点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36"/>
          <p:cNvSpPr txBox="1">
            <a:spLocks noChangeArrowheads="1"/>
          </p:cNvSpPr>
          <p:nvPr/>
        </p:nvSpPr>
        <p:spPr bwMode="auto">
          <a:xfrm>
            <a:off x="4411333" y="3401561"/>
            <a:ext cx="4617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600" b="1"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）时域问题</a:t>
            </a:r>
            <a:r>
              <a:rPr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问题；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4411333" y="3994964"/>
            <a:ext cx="44101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FF00"/>
                </a:solidFill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）微积分方程</a:t>
            </a:r>
            <a:r>
              <a:rPr lang="zh-CN" altLang="en-US" dirty="0" smtClean="0">
                <a:solidFill>
                  <a:srgbClr val="FF00FF"/>
                </a:solidFill>
              </a:rPr>
              <a:t>→</a:t>
            </a:r>
            <a:r>
              <a:rPr lang="zh-CN" altLang="en-US" dirty="0" smtClean="0"/>
              <a:t>复数方程 </a:t>
            </a:r>
            <a:endParaRPr lang="en-US" altLang="zh-CN" dirty="0" smtClean="0"/>
          </a:p>
        </p:txBody>
      </p:sp>
      <p:sp>
        <p:nvSpPr>
          <p:cNvPr id="85" name="Text Box 38"/>
          <p:cNvSpPr txBox="1">
            <a:spLocks noChangeArrowheads="1"/>
          </p:cNvSpPr>
          <p:nvPr/>
        </p:nvSpPr>
        <p:spPr bwMode="auto">
          <a:xfrm>
            <a:off x="4411333" y="4633999"/>
            <a:ext cx="48132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FFFF00"/>
                </a:solidFill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ea typeface="仿宋_GB2312" pitchFamily="49" charset="-122"/>
              </a:defRPr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）直流电路分析方法推广应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用至交流电路。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D2B3E2-AC2E-4868-B814-D7DB5EEDF8EA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58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 animBg="1"/>
      <p:bldP spid="83" grpId="0"/>
      <p:bldP spid="84" grpId="0"/>
      <p:bldP spid="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260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8-2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正弦量的相量表示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0111" y="836225"/>
            <a:ext cx="9071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注意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228475" y="972214"/>
            <a:ext cx="4240025" cy="1108080"/>
            <a:chOff x="988" y="571"/>
            <a:chExt cx="1816" cy="541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88" y="576"/>
              <a:ext cx="80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① 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正弦量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47" y="571"/>
              <a:ext cx="35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相量</a:t>
              </a: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932" y="676"/>
              <a:ext cx="348" cy="70"/>
              <a:chOff x="2160" y="772"/>
              <a:chExt cx="348" cy="70"/>
            </a:xfrm>
          </p:grpSpPr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169" y="772"/>
                <a:ext cx="339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H="1">
                <a:off x="2160" y="842"/>
                <a:ext cx="339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305" y="887"/>
              <a:ext cx="52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时域 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460" y="887"/>
              <a:ext cx="34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频域</a:t>
              </a:r>
            </a:p>
          </p:txBody>
        </p:sp>
      </p:grp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227282" y="2802288"/>
            <a:ext cx="75931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相量法适用于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激励为同频正弦量的非时变线性电路。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225372" y="5607314"/>
            <a:ext cx="4941887" cy="50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相量法用来分析正弦稳态电路。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1693565" y="3548167"/>
            <a:ext cx="5750377" cy="2091702"/>
            <a:chOff x="1248" y="2143"/>
            <a:chExt cx="3104" cy="978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1248" y="2170"/>
              <a:ext cx="854" cy="624"/>
              <a:chOff x="1248" y="2410"/>
              <a:chExt cx="854" cy="624"/>
            </a:xfrm>
          </p:grpSpPr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1718" y="2410"/>
                <a:ext cx="384" cy="624"/>
              </a:xfrm>
              <a:prstGeom prst="rect">
                <a:avLst/>
              </a:prstGeom>
              <a:noFill/>
              <a:ln w="9525">
                <a:solidFill>
                  <a:srgbClr val="0066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线性</a:t>
                </a: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1286" y="2698"/>
                <a:ext cx="350" cy="0"/>
              </a:xfrm>
              <a:prstGeom prst="line">
                <a:avLst/>
              </a:prstGeom>
              <a:noFill/>
              <a:ln w="44450">
                <a:solidFill>
                  <a:srgbClr val="008A3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34" name="Group 17"/>
              <p:cNvGrpSpPr>
                <a:grpSpLocks/>
              </p:cNvGrpSpPr>
              <p:nvPr/>
            </p:nvGrpSpPr>
            <p:grpSpPr bwMode="auto">
              <a:xfrm>
                <a:off x="1248" y="2526"/>
                <a:ext cx="384" cy="114"/>
                <a:chOff x="2352" y="2304"/>
                <a:chExt cx="1152" cy="503"/>
              </a:xfrm>
            </p:grpSpPr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2352" y="230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2640" y="230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37" name="Line 20"/>
                <p:cNvSpPr>
                  <a:spLocks noChangeShapeType="1"/>
                </p:cNvSpPr>
                <p:nvPr/>
              </p:nvSpPr>
              <p:spPr bwMode="auto">
                <a:xfrm>
                  <a:off x="2640" y="278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38" name="Line 21"/>
                <p:cNvSpPr>
                  <a:spLocks noChangeShapeType="1"/>
                </p:cNvSpPr>
                <p:nvPr/>
              </p:nvSpPr>
              <p:spPr bwMode="auto">
                <a:xfrm>
                  <a:off x="2928" y="230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39" name="Line 22"/>
                <p:cNvSpPr>
                  <a:spLocks noChangeShapeType="1"/>
                </p:cNvSpPr>
                <p:nvPr/>
              </p:nvSpPr>
              <p:spPr bwMode="auto">
                <a:xfrm>
                  <a:off x="2928" y="230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3216" y="2327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278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3504" y="230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2496" y="2143"/>
              <a:ext cx="772" cy="641"/>
              <a:chOff x="2496" y="2383"/>
              <a:chExt cx="772" cy="641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2884" y="2400"/>
                <a:ext cx="384" cy="624"/>
              </a:xfrm>
              <a:prstGeom prst="rect">
                <a:avLst/>
              </a:prstGeom>
              <a:noFill/>
              <a:ln w="9525">
                <a:solidFill>
                  <a:srgbClr val="0066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zh-CN" altLang="en-US" sz="24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线性</a:t>
                </a: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350" cy="0"/>
              </a:xfrm>
              <a:prstGeom prst="line">
                <a:avLst/>
              </a:prstGeom>
              <a:noFill/>
              <a:ln w="44450">
                <a:solidFill>
                  <a:srgbClr val="008A3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350" cy="0"/>
              </a:xfrm>
              <a:prstGeom prst="line">
                <a:avLst/>
              </a:prstGeom>
              <a:noFill/>
              <a:ln w="44450">
                <a:solidFill>
                  <a:srgbClr val="008A3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2530" y="2383"/>
                <a:ext cx="26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i="1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2535" y="2652"/>
                <a:ext cx="26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i="1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3618" y="2155"/>
              <a:ext cx="734" cy="624"/>
              <a:chOff x="3810" y="2395"/>
              <a:chExt cx="734" cy="624"/>
            </a:xfrm>
          </p:grpSpPr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4160" y="2395"/>
                <a:ext cx="384" cy="624"/>
              </a:xfrm>
              <a:prstGeom prst="rect">
                <a:avLst/>
              </a:prstGeom>
              <a:noFill/>
              <a:ln w="9525">
                <a:solidFill>
                  <a:srgbClr val="0066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4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非</a:t>
                </a:r>
                <a:endParaRPr lang="en-US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24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线性</a:t>
                </a:r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auto">
              <a:xfrm>
                <a:off x="3810" y="2698"/>
                <a:ext cx="350" cy="0"/>
              </a:xfrm>
              <a:prstGeom prst="line">
                <a:avLst/>
              </a:prstGeom>
              <a:noFill/>
              <a:ln w="44450">
                <a:solidFill>
                  <a:srgbClr val="008A3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6" name="Text Box 35"/>
              <p:cNvSpPr txBox="1">
                <a:spLocks noChangeArrowheads="1"/>
              </p:cNvSpPr>
              <p:nvPr/>
            </p:nvSpPr>
            <p:spPr bwMode="auto">
              <a:xfrm>
                <a:off x="3830" y="2496"/>
                <a:ext cx="21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i="1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" name="AutoShape 36"/>
            <p:cNvSpPr>
              <a:spLocks/>
            </p:cNvSpPr>
            <p:nvPr/>
          </p:nvSpPr>
          <p:spPr bwMode="auto">
            <a:xfrm rot="16200000">
              <a:off x="2993" y="1791"/>
              <a:ext cx="96" cy="2112"/>
            </a:xfrm>
            <a:prstGeom prst="leftBrace">
              <a:avLst>
                <a:gd name="adj1" fmla="val 183333"/>
                <a:gd name="adj2" fmla="val 49949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771" y="2907"/>
              <a:ext cx="5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不适用</a:t>
              </a:r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>
            <a:off x="1475856" y="2170121"/>
            <a:ext cx="4217989" cy="538163"/>
            <a:chOff x="1138" y="1296"/>
            <a:chExt cx="2657" cy="339"/>
          </a:xfrm>
        </p:grpSpPr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138" y="1296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 正弦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波形图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952" y="1344"/>
              <a:ext cx="8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相量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图</a:t>
              </a:r>
            </a:p>
          </p:txBody>
        </p:sp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2408" y="1440"/>
              <a:ext cx="499" cy="96"/>
              <a:chOff x="2588" y="768"/>
              <a:chExt cx="499" cy="96"/>
            </a:xfrm>
          </p:grpSpPr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2588" y="768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 flipH="1">
                <a:off x="2588" y="864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940152" y="1802199"/>
            <a:ext cx="268696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将相量表示在复平面上的图形。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6156176" y="1105545"/>
            <a:ext cx="1800225" cy="1603375"/>
            <a:chOff x="567" y="2757"/>
            <a:chExt cx="1134" cy="1010"/>
          </a:xfrm>
        </p:grpSpPr>
        <p:grpSp>
          <p:nvGrpSpPr>
            <p:cNvPr id="51" name="Group 5"/>
            <p:cNvGrpSpPr>
              <a:grpSpLocks/>
            </p:cNvGrpSpPr>
            <p:nvPr/>
          </p:nvGrpSpPr>
          <p:grpSpPr bwMode="auto">
            <a:xfrm>
              <a:off x="567" y="2757"/>
              <a:ext cx="1134" cy="1010"/>
              <a:chOff x="384" y="2930"/>
              <a:chExt cx="1134" cy="1010"/>
            </a:xfrm>
          </p:grpSpPr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384" y="3892"/>
                <a:ext cx="113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 flipV="1">
                <a:off x="384" y="3508"/>
                <a:ext cx="960" cy="384"/>
              </a:xfrm>
              <a:prstGeom prst="line">
                <a:avLst/>
              </a:prstGeom>
              <a:noFill/>
              <a:ln w="38100">
                <a:solidFill>
                  <a:srgbClr val="008A3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08" y="3772"/>
                <a:ext cx="16" cy="120"/>
              </a:xfrm>
              <a:custGeom>
                <a:avLst/>
                <a:gdLst>
                  <a:gd name="T0" fmla="*/ 0 w 16"/>
                  <a:gd name="T1" fmla="*/ 120 h 120"/>
                  <a:gd name="T2" fmla="*/ 0 w 16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" h="120">
                    <a:moveTo>
                      <a:pt x="0" y="120"/>
                    </a:moveTo>
                    <a:cubicBezTo>
                      <a:pt x="16" y="71"/>
                      <a:pt x="0" y="49"/>
                      <a:pt x="0" y="0"/>
                    </a:cubicBezTo>
                  </a:path>
                </a:pathLst>
              </a:custGeom>
              <a:noFill/>
              <a:ln w="38100" cmpd="sng">
                <a:solidFill>
                  <a:srgbClr val="008A3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712" y="3652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i="1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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 flipV="1">
                <a:off x="384" y="3028"/>
                <a:ext cx="672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>
                <a:off x="540" y="3700"/>
                <a:ext cx="48" cy="192"/>
              </a:xfrm>
              <a:custGeom>
                <a:avLst/>
                <a:gdLst>
                  <a:gd name="T0" fmla="*/ 48 w 48"/>
                  <a:gd name="T1" fmla="*/ 192 h 192"/>
                  <a:gd name="T2" fmla="*/ 24 w 48"/>
                  <a:gd name="T3" fmla="*/ 72 h 192"/>
                  <a:gd name="T4" fmla="*/ 0 w 4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192">
                    <a:moveTo>
                      <a:pt x="48" y="192"/>
                    </a:moveTo>
                    <a:cubicBezTo>
                      <a:pt x="38" y="152"/>
                      <a:pt x="34" y="112"/>
                      <a:pt x="24" y="72"/>
                    </a:cubicBezTo>
                    <a:cubicBezTo>
                      <a:pt x="18" y="47"/>
                      <a:pt x="0" y="0"/>
                      <a:pt x="0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Text Box 12"/>
              <p:cNvSpPr txBox="1">
                <a:spLocks noChangeArrowheads="1"/>
              </p:cNvSpPr>
              <p:nvPr/>
            </p:nvSpPr>
            <p:spPr bwMode="auto">
              <a:xfrm>
                <a:off x="634" y="3458"/>
                <a:ext cx="2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dirty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q</a:t>
                </a:r>
                <a:endPara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3609791"/>
                  </p:ext>
                </p:extLst>
              </p:nvPr>
            </p:nvGraphicFramePr>
            <p:xfrm>
              <a:off x="760" y="2930"/>
              <a:ext cx="157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054" name="Equation" r:id="rId3" imgW="164880" imgH="279360" progId="Equation.DSMT4">
                      <p:embed/>
                    </p:oleObj>
                  </mc:Choice>
                  <mc:Fallback>
                    <p:oleObj name="Equation" r:id="rId3" imgW="16488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0" y="2930"/>
                            <a:ext cx="157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210195"/>
                  </p:ext>
                </p:extLst>
              </p:nvPr>
            </p:nvGraphicFramePr>
            <p:xfrm>
              <a:off x="1359" y="3371"/>
              <a:ext cx="141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055" name="Equation" r:id="rId5" imgW="126720" imgH="266400" progId="Equation.DSMT4">
                      <p:embed/>
                    </p:oleObj>
                  </mc:Choice>
                  <mc:Fallback>
                    <p:oleObj name="Equation" r:id="rId5" imgW="1267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9" y="3371"/>
                            <a:ext cx="141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567" y="2782"/>
              <a:ext cx="0" cy="90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81F8-42B1-499C-BCEA-64B092BD3825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9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6" grpId="0" autoUpdateAnimBg="0"/>
      <p:bldP spid="17" grpId="0" autoUpdateAnimBg="0"/>
      <p:bldP spid="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1052736"/>
            <a:ext cx="2735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正弦稳态电路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8267" y="1700808"/>
            <a:ext cx="79930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线性</a:t>
            </a:r>
            <a:r>
              <a:rPr lang="zh-CN" altLang="en-US" dirty="0">
                <a:solidFill>
                  <a:schemeClr val="tx1"/>
                </a:solidFill>
              </a:rPr>
              <a:t>非时变电路在正弦电源激励下，各支路电压、电流的特解都是与激励同频率的正弦量</a:t>
            </a:r>
            <a:r>
              <a:rPr lang="zh-CN" altLang="en-US" dirty="0" smtClean="0">
                <a:solidFill>
                  <a:schemeClr val="tx1"/>
                </a:solidFill>
              </a:rPr>
              <a:t>，这</a:t>
            </a:r>
            <a:r>
              <a:rPr lang="zh-CN" altLang="en-US" dirty="0">
                <a:solidFill>
                  <a:schemeClr val="tx1"/>
                </a:solidFill>
              </a:rPr>
              <a:t>一特解状态称为正弦电流电路的稳定状态，简称正弦稳态</a:t>
            </a:r>
            <a:r>
              <a:rPr lang="zh-CN" altLang="en-US" dirty="0" smtClean="0">
                <a:solidFill>
                  <a:schemeClr val="tx1"/>
                </a:solidFill>
              </a:rPr>
              <a:t>。此时</a:t>
            </a:r>
            <a:r>
              <a:rPr lang="zh-CN" altLang="en-US" dirty="0">
                <a:solidFill>
                  <a:schemeClr val="tx1"/>
                </a:solidFill>
              </a:rPr>
              <a:t>电路，称正弦稳态电路。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4281" y="3972886"/>
            <a:ext cx="79770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正弦量乘以常数，正弦量的微分、积分，同频率正弦量的代数和等运算，其结果仍为一个同频率的正弦量。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A1546-EAEE-4D85-9C35-D45E70D1E54F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77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63888" y="404664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练习题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9199" y="813952"/>
            <a:ext cx="80452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已知正弦电流                             ，                                     ，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写出各正弦电流及其微分对应的相量；（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）定性画出相量图；（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             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41570"/>
              </p:ext>
            </p:extLst>
          </p:nvPr>
        </p:nvGraphicFramePr>
        <p:xfrm>
          <a:off x="2858255" y="885221"/>
          <a:ext cx="23098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0" name="Equation" r:id="rId3" imgW="1358640" imgH="253800" progId="Equation.DSMT4">
                  <p:embed/>
                </p:oleObj>
              </mc:Choice>
              <mc:Fallback>
                <p:oleObj name="Equation" r:id="rId3" imgW="1358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255" y="885221"/>
                        <a:ext cx="23098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51649"/>
              </p:ext>
            </p:extLst>
          </p:nvPr>
        </p:nvGraphicFramePr>
        <p:xfrm>
          <a:off x="5229721" y="906989"/>
          <a:ext cx="3044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1" name="Equation" r:id="rId5" imgW="1790640" imgH="253800" progId="Equation.DSMT4">
                  <p:embed/>
                </p:oleObj>
              </mc:Choice>
              <mc:Fallback>
                <p:oleObj name="Equation" r:id="rId5" imgW="1790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721" y="906989"/>
                        <a:ext cx="3044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76571"/>
              </p:ext>
            </p:extLst>
          </p:nvPr>
        </p:nvGraphicFramePr>
        <p:xfrm>
          <a:off x="1057647" y="1364477"/>
          <a:ext cx="3044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2" name="Equation" r:id="rId7" imgW="1790640" imgH="253800" progId="Equation.DSMT4">
                  <p:embed/>
                </p:oleObj>
              </mc:Choice>
              <mc:Fallback>
                <p:oleObj name="Equation" r:id="rId7" imgW="1790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47" y="1364477"/>
                        <a:ext cx="3044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2369502"/>
            <a:ext cx="907171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graphicFrame>
        <p:nvGraphicFramePr>
          <p:cNvPr id="1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856729"/>
              </p:ext>
            </p:extLst>
          </p:nvPr>
        </p:nvGraphicFramePr>
        <p:xfrm>
          <a:off x="1057647" y="2965598"/>
          <a:ext cx="10795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3" name="Equation" r:id="rId9" imgW="634680" imgH="241200" progId="Equation.DSMT4">
                  <p:embed/>
                </p:oleObj>
              </mc:Choice>
              <mc:Fallback>
                <p:oleObj name="Equation" r:id="rId9" imgW="634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47" y="2965598"/>
                        <a:ext cx="10795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33258"/>
              </p:ext>
            </p:extLst>
          </p:nvPr>
        </p:nvGraphicFramePr>
        <p:xfrm>
          <a:off x="1045330" y="3695959"/>
          <a:ext cx="1574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4" name="Equation" r:id="rId11" imgW="927000" imgH="241200" progId="Equation.DSMT4">
                  <p:embed/>
                </p:oleObj>
              </mc:Choice>
              <mc:Fallback>
                <p:oleObj name="Equation" r:id="rId11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30" y="3695959"/>
                        <a:ext cx="15748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19880"/>
              </p:ext>
            </p:extLst>
          </p:nvPr>
        </p:nvGraphicFramePr>
        <p:xfrm>
          <a:off x="1057647" y="4391153"/>
          <a:ext cx="13604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5" name="Equation" r:id="rId13" imgW="799920" imgH="241200" progId="Equation.DSMT4">
                  <p:embed/>
                </p:oleObj>
              </mc:Choice>
              <mc:Fallback>
                <p:oleObj name="Equation" r:id="rId13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47" y="4391153"/>
                        <a:ext cx="13604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58214"/>
              </p:ext>
            </p:extLst>
          </p:nvPr>
        </p:nvGraphicFramePr>
        <p:xfrm>
          <a:off x="3155057" y="2965597"/>
          <a:ext cx="17049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6" name="Equation" r:id="rId15" imgW="1002960" imgH="241200" progId="Equation.DSMT4">
                  <p:embed/>
                </p:oleObj>
              </mc:Choice>
              <mc:Fallback>
                <p:oleObj name="Equation" r:id="rId15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057" y="2965597"/>
                        <a:ext cx="17049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54254"/>
              </p:ext>
            </p:extLst>
          </p:nvPr>
        </p:nvGraphicFramePr>
        <p:xfrm>
          <a:off x="3134544" y="3662363"/>
          <a:ext cx="19415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7" name="Equation" r:id="rId17" imgW="1143000" imgH="241200" progId="Equation.DSMT4">
                  <p:embed/>
                </p:oleObj>
              </mc:Choice>
              <mc:Fallback>
                <p:oleObj name="Equation" r:id="rId17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544" y="3662363"/>
                        <a:ext cx="19415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79739"/>
              </p:ext>
            </p:extLst>
          </p:nvPr>
        </p:nvGraphicFramePr>
        <p:xfrm>
          <a:off x="3155057" y="4336681"/>
          <a:ext cx="20494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8" name="Equation" r:id="rId19" imgW="1206360" imgH="241200" progId="Equation.DSMT4">
                  <p:embed/>
                </p:oleObj>
              </mc:Choice>
              <mc:Fallback>
                <p:oleObj name="Equation" r:id="rId19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057" y="4336681"/>
                        <a:ext cx="20494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1222"/>
              </p:ext>
            </p:extLst>
          </p:nvPr>
        </p:nvGraphicFramePr>
        <p:xfrm>
          <a:off x="6553026" y="1851422"/>
          <a:ext cx="1403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9" name="Equation" r:id="rId21" imgW="825480" imgH="228600" progId="Equation.DSMT4">
                  <p:embed/>
                </p:oleObj>
              </mc:Choice>
              <mc:Fallback>
                <p:oleObj name="Equation" r:id="rId21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026" y="1851422"/>
                        <a:ext cx="14033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5829994" y="2745572"/>
            <a:ext cx="2897322" cy="2609843"/>
            <a:chOff x="5576888" y="2383226"/>
            <a:chExt cx="2897322" cy="2609843"/>
          </a:xfrm>
        </p:grpSpPr>
        <p:grpSp>
          <p:nvGrpSpPr>
            <p:cNvPr id="21" name="组合 20"/>
            <p:cNvGrpSpPr/>
            <p:nvPr/>
          </p:nvGrpSpPr>
          <p:grpSpPr>
            <a:xfrm>
              <a:off x="6718377" y="2949324"/>
              <a:ext cx="1125001" cy="1679432"/>
              <a:chOff x="6718377" y="2949324"/>
              <a:chExt cx="1125001" cy="1679432"/>
            </a:xfrm>
          </p:grpSpPr>
          <p:cxnSp>
            <p:nvCxnSpPr>
              <p:cNvPr id="3" name="直接箭头连接符 2"/>
              <p:cNvCxnSpPr/>
              <p:nvPr/>
            </p:nvCxnSpPr>
            <p:spPr>
              <a:xfrm>
                <a:off x="6943378" y="3789040"/>
                <a:ext cx="900000" cy="0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7200000">
                <a:off x="6281827" y="4178756"/>
                <a:ext cx="900000" cy="0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rot="14400000">
                <a:off x="6268377" y="3399324"/>
                <a:ext cx="900000" cy="0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箭头连接符 21"/>
            <p:cNvCxnSpPr/>
            <p:nvPr/>
          </p:nvCxnSpPr>
          <p:spPr>
            <a:xfrm rot="-5400000">
              <a:off x="6326827" y="3190786"/>
              <a:ext cx="1260000" cy="0"/>
            </a:xfrm>
            <a:prstGeom prst="straightConnector1">
              <a:avLst/>
            </a:prstGeom>
            <a:ln w="38100">
              <a:solidFill>
                <a:srgbClr val="008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-12600000">
              <a:off x="5780482" y="4112885"/>
              <a:ext cx="1260000" cy="0"/>
            </a:xfrm>
            <a:prstGeom prst="straightConnector1">
              <a:avLst/>
            </a:prstGeom>
            <a:ln w="38100">
              <a:solidFill>
                <a:srgbClr val="008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800000">
              <a:off x="6873172" y="4120596"/>
              <a:ext cx="1260000" cy="0"/>
            </a:xfrm>
            <a:prstGeom prst="straightConnector1">
              <a:avLst/>
            </a:prstGeom>
            <a:ln w="38100">
              <a:solidFill>
                <a:srgbClr val="008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7107667"/>
                </p:ext>
              </p:extLst>
            </p:nvPr>
          </p:nvGraphicFramePr>
          <p:xfrm>
            <a:off x="7814947" y="3516589"/>
            <a:ext cx="2809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0" name="Equation" r:id="rId23" imgW="164880" imgH="241200" progId="Equation.DSMT4">
                    <p:embed/>
                  </p:oleObj>
                </mc:Choice>
                <mc:Fallback>
                  <p:oleObj name="Equation" r:id="rId23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4947" y="3516589"/>
                          <a:ext cx="2809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325863"/>
                </p:ext>
              </p:extLst>
            </p:nvPr>
          </p:nvGraphicFramePr>
          <p:xfrm>
            <a:off x="6366332" y="4578731"/>
            <a:ext cx="2809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1" name="Equation" r:id="rId25" imgW="164880" imgH="241200" progId="Equation.DSMT4">
                    <p:embed/>
                  </p:oleObj>
                </mc:Choice>
                <mc:Fallback>
                  <p:oleObj name="Equation" r:id="rId25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6332" y="4578731"/>
                          <a:ext cx="2809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3670251"/>
                </p:ext>
              </p:extLst>
            </p:nvPr>
          </p:nvGraphicFramePr>
          <p:xfrm>
            <a:off x="6232728" y="2773572"/>
            <a:ext cx="2809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2" name="Equation" r:id="rId27" imgW="164880" imgH="241200" progId="Equation.DSMT4">
                    <p:embed/>
                  </p:oleObj>
                </mc:Choice>
                <mc:Fallback>
                  <p:oleObj name="Equation" r:id="rId27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2728" y="2773572"/>
                          <a:ext cx="2809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661370"/>
                </p:ext>
              </p:extLst>
            </p:nvPr>
          </p:nvGraphicFramePr>
          <p:xfrm>
            <a:off x="6963716" y="2383226"/>
            <a:ext cx="561975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3" name="Equation" r:id="rId29" imgW="330120" imgH="241200" progId="Equation.DSMT4">
                    <p:embed/>
                  </p:oleObj>
                </mc:Choice>
                <mc:Fallback>
                  <p:oleObj name="Equation" r:id="rId29" imgW="330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3716" y="2383226"/>
                          <a:ext cx="561975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92031"/>
                </p:ext>
              </p:extLst>
            </p:nvPr>
          </p:nvGraphicFramePr>
          <p:xfrm>
            <a:off x="5576888" y="4360863"/>
            <a:ext cx="58420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4" name="Equation" r:id="rId31" imgW="342720" imgH="241200" progId="Equation.DSMT4">
                    <p:embed/>
                  </p:oleObj>
                </mc:Choice>
                <mc:Fallback>
                  <p:oleObj name="Equation" r:id="rId31" imgW="342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888" y="4360863"/>
                          <a:ext cx="58420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957755"/>
                </p:ext>
              </p:extLst>
            </p:nvPr>
          </p:nvGraphicFramePr>
          <p:xfrm>
            <a:off x="7891597" y="4360991"/>
            <a:ext cx="582613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5" name="Equation" r:id="rId33" imgW="342720" imgH="241200" progId="Equation.DSMT4">
                    <p:embed/>
                  </p:oleObj>
                </mc:Choice>
                <mc:Fallback>
                  <p:oleObj name="Equation" r:id="rId33" imgW="342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1597" y="4360991"/>
                          <a:ext cx="582613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6766822" y="4107562"/>
            <a:ext cx="900000" cy="900000"/>
            <a:chOff x="6513716" y="3745216"/>
            <a:chExt cx="900000" cy="900000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513716" y="4568468"/>
              <a:ext cx="900000" cy="0"/>
            </a:xfrm>
            <a:prstGeom prst="straightConnector1">
              <a:avLst/>
            </a:prstGeom>
            <a:ln w="38100">
              <a:solidFill>
                <a:srgbClr val="66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4400000">
              <a:off x="6738715" y="4195216"/>
              <a:ext cx="900000" cy="0"/>
            </a:xfrm>
            <a:prstGeom prst="straightConnector1">
              <a:avLst/>
            </a:prstGeom>
            <a:ln w="38100">
              <a:solidFill>
                <a:srgbClr val="66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21513"/>
              </p:ext>
            </p:extLst>
          </p:nvPr>
        </p:nvGraphicFramePr>
        <p:xfrm>
          <a:off x="6640109" y="5633535"/>
          <a:ext cx="14239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6" name="Equation" r:id="rId35" imgW="838080" imgH="241200" progId="Equation.DSMT4">
                  <p:embed/>
                </p:oleObj>
              </mc:Choice>
              <mc:Fallback>
                <p:oleObj name="Equation" r:id="rId35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109" y="5633535"/>
                        <a:ext cx="14239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22099"/>
              </p:ext>
            </p:extLst>
          </p:nvPr>
        </p:nvGraphicFramePr>
        <p:xfrm>
          <a:off x="1045330" y="5185959"/>
          <a:ext cx="17065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7" name="Equation" r:id="rId37" imgW="1002960" imgH="228600" progId="Equation.DSMT4">
                  <p:embed/>
                </p:oleObj>
              </mc:Choice>
              <mc:Fallback>
                <p:oleObj name="Equation" r:id="rId37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30" y="5185959"/>
                        <a:ext cx="17065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44EC3-1E29-4696-B636-14209365B7CE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4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660" y="908720"/>
            <a:ext cx="40323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1 </a:t>
            </a:r>
            <a:r>
              <a:rPr lang="zh-CN" altLang="en-US" dirty="0"/>
              <a:t>电阻元件</a:t>
            </a:r>
            <a:r>
              <a:rPr lang="en-US" altLang="zh-CN" dirty="0"/>
              <a:t>VCR</a:t>
            </a:r>
            <a:r>
              <a:rPr lang="zh-CN" altLang="en-US" dirty="0"/>
              <a:t>的相量形式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971600" y="1566664"/>
            <a:ext cx="2010135" cy="1050576"/>
            <a:chOff x="971600" y="1566664"/>
            <a:chExt cx="2010135" cy="1050576"/>
          </a:xfrm>
        </p:grpSpPr>
        <p:grpSp>
          <p:nvGrpSpPr>
            <p:cNvPr id="43" name="组合 42"/>
            <p:cNvGrpSpPr/>
            <p:nvPr/>
          </p:nvGrpSpPr>
          <p:grpSpPr>
            <a:xfrm>
              <a:off x="971600" y="1566664"/>
              <a:ext cx="2010135" cy="617771"/>
              <a:chOff x="1907704" y="3433409"/>
              <a:chExt cx="2010135" cy="617771"/>
            </a:xfrm>
          </p:grpSpPr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1943920" y="3964251"/>
                <a:ext cx="1908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>
                <a:off x="2159768" y="3858636"/>
                <a:ext cx="324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2663527" y="3871792"/>
                <a:ext cx="468313" cy="1793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27"/>
              <p:cNvSpPr txBox="1">
                <a:spLocks noChangeArrowheads="1"/>
              </p:cNvSpPr>
              <p:nvPr/>
            </p:nvSpPr>
            <p:spPr bwMode="auto">
              <a:xfrm>
                <a:off x="2699792" y="3483990"/>
                <a:ext cx="37221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2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Text Box 27"/>
              <p:cNvSpPr txBox="1">
                <a:spLocks noChangeArrowheads="1"/>
              </p:cNvSpPr>
              <p:nvPr/>
            </p:nvSpPr>
            <p:spPr bwMode="auto">
              <a:xfrm>
                <a:off x="2095520" y="3433409"/>
                <a:ext cx="38824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2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2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907704" y="389388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809839" y="389388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1079600" y="2216998"/>
              <a:ext cx="312530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49883" y="2109119"/>
              <a:ext cx="306742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728942" y="2169957"/>
              <a:ext cx="46679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200" b="1" i="1" baseline="-25000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8764" y="2865740"/>
                <a:ext cx="3738972" cy="534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baseline="-25000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)=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4" y="2865740"/>
                <a:ext cx="3738972" cy="534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76641" y="3626290"/>
                <a:ext cx="2139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𝑹𝒊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41" y="3626290"/>
                <a:ext cx="2139175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27632" r="-32194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1547664" y="4284654"/>
                <a:ext cx="3158172" cy="534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𝑹𝑰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284654"/>
                <a:ext cx="3158172" cy="5348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310316" y="2900665"/>
                <a:ext cx="1637948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16" y="2900665"/>
                <a:ext cx="1637948" cy="473206"/>
              </a:xfrm>
              <a:prstGeom prst="rect">
                <a:avLst/>
              </a:prstGeom>
              <a:blipFill rotWithShape="0">
                <a:blip r:embed="rId6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265961" y="3614749"/>
                <a:ext cx="1969706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𝑹𝑰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61" y="3614749"/>
                <a:ext cx="1969706" cy="473206"/>
              </a:xfrm>
              <a:prstGeom prst="rect">
                <a:avLst/>
              </a:prstGeom>
              <a:blipFill rotWithShape="0">
                <a:blip r:embed="rId7"/>
                <a:stretch>
                  <a:fillRect t="-1282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203622" y="4312092"/>
                <a:ext cx="1874295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nor/>
                        </m:rPr>
                        <a:rPr lang="zh-CN" altLang="en-US" sz="2800" b="1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622" y="4312092"/>
                <a:ext cx="1874295" cy="5367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/>
          <p:cNvGrpSpPr/>
          <p:nvPr/>
        </p:nvGrpSpPr>
        <p:grpSpPr>
          <a:xfrm>
            <a:off x="5124222" y="1514328"/>
            <a:ext cx="2010135" cy="1050576"/>
            <a:chOff x="971600" y="1566664"/>
            <a:chExt cx="2010135" cy="1050576"/>
          </a:xfrm>
        </p:grpSpPr>
        <p:grpSp>
          <p:nvGrpSpPr>
            <p:cNvPr id="62" name="组合 61"/>
            <p:cNvGrpSpPr/>
            <p:nvPr/>
          </p:nvGrpSpPr>
          <p:grpSpPr>
            <a:xfrm>
              <a:off x="971600" y="1566664"/>
              <a:ext cx="2010135" cy="617771"/>
              <a:chOff x="1907704" y="3433409"/>
              <a:chExt cx="2010135" cy="617771"/>
            </a:xfrm>
          </p:grpSpPr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>
                <a:off x="1943920" y="3964251"/>
                <a:ext cx="1908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>
                <a:off x="2159768" y="3858636"/>
                <a:ext cx="324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26"/>
              <p:cNvSpPr>
                <a:spLocks noChangeArrowheads="1"/>
              </p:cNvSpPr>
              <p:nvPr/>
            </p:nvSpPr>
            <p:spPr bwMode="auto">
              <a:xfrm>
                <a:off x="2663527" y="3871792"/>
                <a:ext cx="468313" cy="1793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Text Box 27"/>
              <p:cNvSpPr txBox="1">
                <a:spLocks noChangeArrowheads="1"/>
              </p:cNvSpPr>
              <p:nvPr/>
            </p:nvSpPr>
            <p:spPr bwMode="auto">
              <a:xfrm>
                <a:off x="2699792" y="3483990"/>
                <a:ext cx="372218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2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5520" y="3433409"/>
                    <a:ext cx="458780" cy="40985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  <m:r>
                            <a:rPr lang="en-US" altLang="zh-CN" sz="20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oMath>
                      </m:oMathPara>
                    </a14:m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0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95520" y="3433409"/>
                    <a:ext cx="458780" cy="40985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47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椭圆 70"/>
              <p:cNvSpPr/>
              <p:nvPr/>
            </p:nvSpPr>
            <p:spPr>
              <a:xfrm>
                <a:off x="1907704" y="389388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809839" y="389388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1079600" y="2216998"/>
              <a:ext cx="312530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2349883" y="2109119"/>
              <a:ext cx="306742" cy="400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728942" y="2169957"/>
                  <a:ext cx="554383" cy="4098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942" y="2169957"/>
                  <a:ext cx="554383" cy="40985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9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3534617" y="1744398"/>
            <a:ext cx="1655763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相量模型</a:t>
            </a:r>
          </a:p>
        </p:txBody>
      </p:sp>
      <p:grpSp>
        <p:nvGrpSpPr>
          <p:cNvPr id="75" name="Group 20"/>
          <p:cNvGrpSpPr>
            <a:grpSpLocks/>
          </p:cNvGrpSpPr>
          <p:nvPr/>
        </p:nvGrpSpPr>
        <p:grpSpPr bwMode="auto">
          <a:xfrm>
            <a:off x="7383109" y="872650"/>
            <a:ext cx="1677988" cy="1636713"/>
            <a:chOff x="4080" y="2185"/>
            <a:chExt cx="1057" cy="1031"/>
          </a:xfrm>
        </p:grpSpPr>
        <p:sp>
          <p:nvSpPr>
            <p:cNvPr id="77" name="Line 22"/>
            <p:cNvSpPr>
              <a:spLocks noChangeShapeType="1"/>
            </p:cNvSpPr>
            <p:nvPr/>
          </p:nvSpPr>
          <p:spPr bwMode="auto">
            <a:xfrm flipV="1">
              <a:off x="4080" y="2400"/>
              <a:ext cx="81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4081" y="2590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8A3E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7385988"/>
                </p:ext>
              </p:extLst>
            </p:nvPr>
          </p:nvGraphicFramePr>
          <p:xfrm>
            <a:off x="4559" y="2185"/>
            <a:ext cx="29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2" name="Equation" r:id="rId11" imgW="228600" imgH="241200" progId="Equation.DSMT4">
                    <p:embed/>
                  </p:oleObj>
                </mc:Choice>
                <mc:Fallback>
                  <p:oleObj name="Equation" r:id="rId11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9" y="2185"/>
                          <a:ext cx="29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933854"/>
                </p:ext>
              </p:extLst>
            </p:nvPr>
          </p:nvGraphicFramePr>
          <p:xfrm>
            <a:off x="4598" y="2619"/>
            <a:ext cx="27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3" name="Equation" r:id="rId13" imgW="190440" imgH="241200" progId="Equation.DSMT4">
                    <p:embed/>
                  </p:oleObj>
                </mc:Choice>
                <mc:Fallback>
                  <p:oleObj name="Equation" r:id="rId13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2619"/>
                          <a:ext cx="27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4080" y="3216"/>
              <a:ext cx="912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Freeform 26"/>
            <p:cNvSpPr>
              <a:spLocks/>
            </p:cNvSpPr>
            <p:nvPr/>
          </p:nvSpPr>
          <p:spPr bwMode="auto">
            <a:xfrm>
              <a:off x="4269" y="3024"/>
              <a:ext cx="82" cy="192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320" y="288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</a:t>
              </a:r>
              <a:r>
                <a:rPr kumimoji="1" lang="en-US" altLang="zh-CN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</a:t>
              </a:r>
              <a:r>
                <a:rPr kumimoji="1" lang="en-US" altLang="zh-CN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5221607" y="5271886"/>
                <a:ext cx="1874296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m:rPr>
                          <m:nor/>
                        </m:rPr>
                        <a:rPr lang="zh-CN" altLang="en-US" sz="2800" b="1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07" y="5271886"/>
                <a:ext cx="1874296" cy="53675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4D5E64-89E3-47DF-BF81-EF8EF5C4BAD0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9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2" grpId="0"/>
      <p:bldP spid="3" grpId="0"/>
      <p:bldP spid="55" grpId="0"/>
      <p:bldP spid="57" grpId="0"/>
      <p:bldP spid="58" grpId="0"/>
      <p:bldP spid="59" grpId="0" animBg="1"/>
      <p:bldP spid="73" grpId="0"/>
      <p:bldP spid="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1"/>
          <p:cNvSpPr txBox="1">
            <a:spLocks noChangeArrowheads="1"/>
          </p:cNvSpPr>
          <p:nvPr/>
        </p:nvSpPr>
        <p:spPr bwMode="auto">
          <a:xfrm>
            <a:off x="359147" y="804774"/>
            <a:ext cx="41408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2 </a:t>
            </a:r>
            <a:r>
              <a:rPr lang="zh-CN" altLang="en-US" dirty="0"/>
              <a:t>电感元件</a:t>
            </a:r>
            <a:r>
              <a:rPr lang="en-US" altLang="zh-CN" dirty="0"/>
              <a:t>VCR</a:t>
            </a:r>
            <a:r>
              <a:rPr lang="zh-CN" altLang="en-US" dirty="0"/>
              <a:t>的相量形式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67544" y="2996952"/>
                <a:ext cx="3787062" cy="534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baseline="-2500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)=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96952"/>
                <a:ext cx="3787062" cy="534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9552" y="3757502"/>
                <a:ext cx="2445349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𝑳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baseline="-2500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57502"/>
                <a:ext cx="2445349" cy="809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262954" y="3031877"/>
                <a:ext cx="1610697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954" y="3031877"/>
                <a:ext cx="1610697" cy="473206"/>
              </a:xfrm>
              <a:prstGeom prst="rect">
                <a:avLst/>
              </a:prstGeom>
              <a:blipFill rotWithShape="0">
                <a:blip r:embed="rId6"/>
                <a:stretch>
                  <a:fillRect t="-1282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304708" y="3957203"/>
                <a:ext cx="3407600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zh-CN" altLang="en-US" sz="28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𝑳</m:t>
                    </m:r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708" y="3957203"/>
                <a:ext cx="3407600" cy="5367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380900" y="1774312"/>
            <a:ext cx="1655763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相量模型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758685" y="1495715"/>
            <a:ext cx="2010135" cy="1114692"/>
            <a:chOff x="758685" y="1495715"/>
            <a:chExt cx="2010135" cy="1114692"/>
          </a:xfrm>
        </p:grpSpPr>
        <p:grpSp>
          <p:nvGrpSpPr>
            <p:cNvPr id="9" name="组合 8"/>
            <p:cNvGrpSpPr/>
            <p:nvPr/>
          </p:nvGrpSpPr>
          <p:grpSpPr>
            <a:xfrm>
              <a:off x="758685" y="1495715"/>
              <a:ext cx="2010135" cy="1114692"/>
              <a:chOff x="971600" y="1502548"/>
              <a:chExt cx="2010135" cy="111469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971600" y="1502548"/>
                <a:ext cx="2010135" cy="659008"/>
                <a:chOff x="1907704" y="3369293"/>
                <a:chExt cx="2010135" cy="659008"/>
              </a:xfrm>
            </p:grpSpPr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>
                  <a:off x="1943920" y="3964251"/>
                  <a:ext cx="1908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2159768" y="3858636"/>
                  <a:ext cx="324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26"/>
                <p:cNvSpPr>
                  <a:spLocks noChangeArrowheads="1"/>
                </p:cNvSpPr>
                <p:nvPr/>
              </p:nvSpPr>
              <p:spPr bwMode="auto">
                <a:xfrm>
                  <a:off x="2581814" y="3871792"/>
                  <a:ext cx="611629" cy="15650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14739" y="3369293"/>
                  <a:ext cx="357790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i="1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95520" y="3433409"/>
                  <a:ext cx="378630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i="1" dirty="0" err="1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200" b="1" i="1" baseline="-25000" dirty="0" err="1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907704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3809839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1079600" y="2216998"/>
                <a:ext cx="312530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349883" y="2109119"/>
                <a:ext cx="306742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1728942" y="2169957"/>
                <a:ext cx="457176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2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2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" name="Arc 20"/>
            <p:cNvSpPr>
              <a:spLocks/>
            </p:cNvSpPr>
            <p:nvPr/>
          </p:nvSpPr>
          <p:spPr bwMode="auto">
            <a:xfrm rot="5400000" flipH="1" flipV="1">
              <a:off x="1459990" y="1965005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rc 21"/>
            <p:cNvSpPr>
              <a:spLocks/>
            </p:cNvSpPr>
            <p:nvPr/>
          </p:nvSpPr>
          <p:spPr bwMode="auto">
            <a:xfrm rot="5400000" flipH="1" flipV="1">
              <a:off x="1611050" y="1970338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rc 22"/>
            <p:cNvSpPr>
              <a:spLocks/>
            </p:cNvSpPr>
            <p:nvPr/>
          </p:nvSpPr>
          <p:spPr bwMode="auto">
            <a:xfrm rot="5400000" flipH="1" flipV="1">
              <a:off x="1909823" y="1984271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rc 23"/>
            <p:cNvSpPr>
              <a:spLocks/>
            </p:cNvSpPr>
            <p:nvPr/>
          </p:nvSpPr>
          <p:spPr bwMode="auto">
            <a:xfrm rot="5400000" flipH="1" flipV="1">
              <a:off x="1760170" y="1978244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021206" y="1572950"/>
            <a:ext cx="2010135" cy="1050576"/>
            <a:chOff x="5021206" y="1572950"/>
            <a:chExt cx="2010135" cy="1050576"/>
          </a:xfrm>
        </p:grpSpPr>
        <p:grpSp>
          <p:nvGrpSpPr>
            <p:cNvPr id="27" name="组合 26"/>
            <p:cNvGrpSpPr/>
            <p:nvPr/>
          </p:nvGrpSpPr>
          <p:grpSpPr>
            <a:xfrm>
              <a:off x="5021206" y="1572950"/>
              <a:ext cx="2010135" cy="1050576"/>
              <a:chOff x="971600" y="1566664"/>
              <a:chExt cx="2010135" cy="105057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971600" y="1566664"/>
                <a:ext cx="2010135" cy="633993"/>
                <a:chOff x="1907704" y="3433409"/>
                <a:chExt cx="2010135" cy="633993"/>
              </a:xfrm>
            </p:grpSpPr>
            <p:sp>
              <p:nvSpPr>
                <p:cNvPr id="32" name="Line 10"/>
                <p:cNvSpPr>
                  <a:spLocks noChangeShapeType="1"/>
                </p:cNvSpPr>
                <p:nvPr/>
              </p:nvSpPr>
              <p:spPr bwMode="auto">
                <a:xfrm>
                  <a:off x="1943920" y="3964251"/>
                  <a:ext cx="1908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2159768" y="3858636"/>
                  <a:ext cx="324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9818" y="3871792"/>
                  <a:ext cx="582023" cy="1956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40490" y="3440718"/>
                  <a:ext cx="655949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r>
                    <a:rPr kumimoji="1" lang="el-GR" altLang="zh-CN" sz="2200" b="1" i="1" dirty="0" smtClean="0">
                      <a:latin typeface="Times New Roman" panose="02020603050405020304" pitchFamily="18" charset="0"/>
                    </a:rPr>
                    <a:t>ω</a:t>
                  </a:r>
                  <a:r>
                    <a:rPr kumimoji="1" lang="en-US" altLang="zh-CN" sz="2200" b="1" i="1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95520" y="3433409"/>
                      <a:ext cx="436338" cy="409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zh-CN" alt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acc>
                            <m:r>
                              <a:rPr lang="en-US" altLang="zh-CN" sz="2000" b="1" i="1" baseline="-2500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oMath>
                        </m:oMathPara>
                      </a14:m>
                      <a:endParaRPr kumimoji="1" lang="en-US" altLang="zh-CN" sz="2200" b="1" i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 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95520" y="3433409"/>
                      <a:ext cx="436338" cy="40985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2985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椭圆 36"/>
                <p:cNvSpPr/>
                <p:nvPr/>
              </p:nvSpPr>
              <p:spPr>
                <a:xfrm>
                  <a:off x="1907704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809839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1079600" y="2216998"/>
                <a:ext cx="312530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2349883" y="2109119"/>
                <a:ext cx="306742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942" y="2169957"/>
                    <a:ext cx="530338" cy="40985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1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28942" y="2169957"/>
                    <a:ext cx="530338" cy="40985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98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Arc 20"/>
            <p:cNvSpPr>
              <a:spLocks/>
            </p:cNvSpPr>
            <p:nvPr/>
          </p:nvSpPr>
          <p:spPr bwMode="auto">
            <a:xfrm rot="5400000" flipH="1" flipV="1">
              <a:off x="5690515" y="1972911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 rot="5400000" flipH="1" flipV="1">
              <a:off x="5841575" y="1978244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 rot="5400000" flipH="1" flipV="1">
              <a:off x="6140348" y="1992177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 rot="5400000" flipH="1" flipV="1">
              <a:off x="5990695" y="1986150"/>
              <a:ext cx="90073" cy="14446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3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6218236" y="786358"/>
            <a:ext cx="2962276" cy="1573213"/>
            <a:chOff x="3271" y="2225"/>
            <a:chExt cx="1866" cy="991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rot="16200000" flipV="1">
              <a:off x="3271" y="2380"/>
              <a:ext cx="81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4081" y="2590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8A3E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701844"/>
                </p:ext>
              </p:extLst>
            </p:nvPr>
          </p:nvGraphicFramePr>
          <p:xfrm>
            <a:off x="3343" y="2225"/>
            <a:ext cx="27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6" name="Equation" r:id="rId11" imgW="215640" imgH="241200" progId="Equation.DSMT4">
                    <p:embed/>
                  </p:oleObj>
                </mc:Choice>
                <mc:Fallback>
                  <p:oleObj name="Equation" r:id="rId11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2225"/>
                          <a:ext cx="27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134740"/>
                </p:ext>
              </p:extLst>
            </p:nvPr>
          </p:nvGraphicFramePr>
          <p:xfrm>
            <a:off x="4651" y="2515"/>
            <a:ext cx="25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7" name="Equation" r:id="rId13" imgW="177480" imgH="241200" progId="Equation.DSMT4">
                    <p:embed/>
                  </p:oleObj>
                </mc:Choice>
                <mc:Fallback>
                  <p:oleObj name="Equation" r:id="rId13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2515"/>
                          <a:ext cx="25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4080" y="3216"/>
              <a:ext cx="912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4269" y="3024"/>
              <a:ext cx="82" cy="192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38100" cap="flat" cmpd="sng">
              <a:solidFill>
                <a:srgbClr val="008A3E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320" y="288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</a:t>
              </a:r>
              <a:r>
                <a:rPr kumimoji="1" lang="en-US" altLang="zh-CN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5392001" y="5027752"/>
                <a:ext cx="2014975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i="1" smtClean="0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𝑳</m:t>
                    </m:r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01" y="5027752"/>
                <a:ext cx="2014975" cy="53675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C2A214-4081-418F-9FD4-F7E0F500D1A7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3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21" grpId="0"/>
      <p:bldP spid="22" grpId="0"/>
      <p:bldP spid="24" grpId="0"/>
      <p:bldP spid="26" grpId="0" animBg="1"/>
      <p:bldP spid="39" grpId="0"/>
      <p:bldP spid="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323056" y="1069086"/>
            <a:ext cx="2401888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感抗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04936" y="4171146"/>
            <a:ext cx="8546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感纳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276451" y="1077546"/>
            <a:ext cx="465556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sym typeface="Symbol" panose="05050102010706020507" pitchFamily="18" charset="2"/>
              </a:rPr>
              <a:t>L        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单位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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欧姆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359660" y="4225123"/>
            <a:ext cx="2587611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单位：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S (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西门子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6" name="Text Box 4" descr="横虚线"/>
          <p:cNvSpPr txBox="1">
            <a:spLocks noChangeArrowheads="1"/>
          </p:cNvSpPr>
          <p:nvPr/>
        </p:nvSpPr>
        <p:spPr bwMode="auto">
          <a:xfrm>
            <a:off x="1232241" y="1954913"/>
            <a:ext cx="2935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ashHorz">
                  <a:fgClr>
                    <a:srgbClr val="CCCC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pattFill prst="weave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感抗与频率成正比</a:t>
            </a:r>
            <a:endParaRPr kumimoji="1" lang="zh-CN" altLang="en-US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5436096" y="1954913"/>
            <a:ext cx="1620838" cy="1765300"/>
            <a:chOff x="2003" y="1872"/>
            <a:chExt cx="1021" cy="1112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V="1">
              <a:off x="2016" y="2000"/>
              <a:ext cx="0" cy="748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2016" y="2740"/>
              <a:ext cx="952" cy="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flipV="1">
              <a:off x="2019" y="2256"/>
              <a:ext cx="86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776" y="269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003" y="1872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93799" y="2628271"/>
                <a:ext cx="2345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99" y="2628271"/>
                <a:ext cx="234589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1276451" y="3283819"/>
                <a:ext cx="2557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→∞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51" y="3283819"/>
                <a:ext cx="255749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3918507" y="2549256"/>
            <a:ext cx="854696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短路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3895881" y="3267743"/>
            <a:ext cx="854696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开路</a:t>
            </a:r>
            <a:endParaRPr lang="en-US" altLang="zh-C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259632" y="4042328"/>
                <a:ext cx="173412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42328"/>
                <a:ext cx="1734128" cy="786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475656" y="5184078"/>
                <a:ext cx="2055434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 baseline="-25000">
                          <a:latin typeface="Cambria Math" panose="02040503050406030204" pitchFamily="18" charset="0"/>
                        </a:rPr>
                        <m:t>𝑳</m:t>
                      </m:r>
                      <m:r>
                        <m:rPr>
                          <m:nor/>
                        </m:rPr>
                        <a:rPr lang="zh-CN" altLang="en-US" sz="2800" b="1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84078"/>
                <a:ext cx="2055434" cy="5367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428608" y="5187086"/>
                <a:ext cx="2014975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i="1" smtClean="0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𝑳</m:t>
                    </m:r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608" y="5187086"/>
                <a:ext cx="2014975" cy="5367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6A2A0-FC94-4E76-8039-C4386A4DEB53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94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utoUpdateAnimBg="0"/>
      <p:bldP spid="45" grpId="0" autoUpdateAnimBg="0"/>
      <p:bldP spid="46" grpId="0" autoUpdateAnimBg="0"/>
      <p:bldP spid="3" grpId="0"/>
      <p:bldP spid="55" grpId="0"/>
      <p:bldP spid="56" grpId="0"/>
      <p:bldP spid="57" grpId="0"/>
      <p:bldP spid="58" grpId="0"/>
      <p:bldP spid="59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395536" y="980728"/>
            <a:ext cx="42842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3 </a:t>
            </a:r>
            <a:r>
              <a:rPr lang="zh-CN" altLang="en-US" dirty="0"/>
              <a:t>电容元件</a:t>
            </a:r>
            <a:r>
              <a:rPr lang="en-US" altLang="zh-CN" dirty="0"/>
              <a:t>VCR</a:t>
            </a:r>
            <a:r>
              <a:rPr lang="zh-CN" altLang="en-US" dirty="0"/>
              <a:t>的相量形式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9552" y="2865740"/>
                <a:ext cx="3884846" cy="534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 baseline="-25000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)=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𝜳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65740"/>
                <a:ext cx="3884846" cy="534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11560" y="3626290"/>
                <a:ext cx="2490233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400" b="1" i="1" baseline="-2500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26290"/>
                <a:ext cx="2490233" cy="809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36786" y="2895788"/>
                <a:ext cx="1889555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86" y="2895788"/>
                <a:ext cx="1889555" cy="473206"/>
              </a:xfrm>
              <a:prstGeom prst="rect">
                <a:avLst/>
              </a:prstGeom>
              <a:blipFill rotWithShape="0">
                <a:blip r:embed="rId5"/>
                <a:stretch>
                  <a:fillRect t="-1282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075734" y="4935362"/>
                <a:ext cx="2153218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m:rPr>
                          <m:nor/>
                        </m:rPr>
                        <a:rPr lang="en-US" altLang="zh-CN" sz="2800" b="1" i="1" baseline="-250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zh-CN" altLang="en-US" sz="2800" b="1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34" y="4935362"/>
                <a:ext cx="2153218" cy="5367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3534617" y="1744398"/>
            <a:ext cx="1655763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相量模型</a:t>
            </a:r>
          </a:p>
        </p:txBody>
      </p:sp>
      <p:grpSp>
        <p:nvGrpSpPr>
          <p:cNvPr id="39" name="Group 20"/>
          <p:cNvGrpSpPr>
            <a:grpSpLocks/>
          </p:cNvGrpSpPr>
          <p:nvPr/>
        </p:nvGrpSpPr>
        <p:grpSpPr bwMode="auto">
          <a:xfrm>
            <a:off x="6599807" y="770905"/>
            <a:ext cx="2652713" cy="1577975"/>
            <a:chOff x="3466" y="2224"/>
            <a:chExt cx="1671" cy="994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4080" y="2400"/>
              <a:ext cx="81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 rot="16200000">
              <a:off x="3466" y="2594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8A3E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339813"/>
                </p:ext>
              </p:extLst>
            </p:nvPr>
          </p:nvGraphicFramePr>
          <p:xfrm>
            <a:off x="4536" y="2224"/>
            <a:ext cx="29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8" name="Equation" r:id="rId7" imgW="228600" imgH="241200" progId="Equation.DSMT4">
                    <p:embed/>
                  </p:oleObj>
                </mc:Choice>
                <mc:Fallback>
                  <p:oleObj name="Equation" r:id="rId7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224"/>
                          <a:ext cx="29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955115"/>
                </p:ext>
              </p:extLst>
            </p:nvPr>
          </p:nvGraphicFramePr>
          <p:xfrm>
            <a:off x="3485" y="2339"/>
            <a:ext cx="27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9" name="Equation" r:id="rId9" imgW="190440" imgH="241200" progId="Equation.DSMT4">
                    <p:embed/>
                  </p:oleObj>
                </mc:Choice>
                <mc:Fallback>
                  <p:oleObj name="Equation" r:id="rId9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5" y="2339"/>
                          <a:ext cx="27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4080" y="3216"/>
              <a:ext cx="912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4269" y="3024"/>
              <a:ext cx="82" cy="192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4320" y="288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</a:t>
              </a:r>
              <a:r>
                <a:rPr kumimoji="1" lang="en-US" altLang="zh-CN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998308" y="3832626"/>
                <a:ext cx="3656065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zh-CN" altLang="en-US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𝝎</m:t>
                    </m:r>
                    <m:r>
                      <m:rPr>
                        <m:nor/>
                      </m:rPr>
                      <a:rPr lang="en-US" altLang="zh-CN" sz="2800" b="1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en-US" altLang="zh-CN" sz="2800" b="1" i="1" baseline="-250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308" y="3832626"/>
                <a:ext cx="3656065" cy="53675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971600" y="1484784"/>
            <a:ext cx="2010135" cy="1132456"/>
            <a:chOff x="971600" y="1484784"/>
            <a:chExt cx="2010135" cy="1132456"/>
          </a:xfrm>
        </p:grpSpPr>
        <p:grpSp>
          <p:nvGrpSpPr>
            <p:cNvPr id="8" name="组合 7"/>
            <p:cNvGrpSpPr/>
            <p:nvPr/>
          </p:nvGrpSpPr>
          <p:grpSpPr>
            <a:xfrm>
              <a:off x="971600" y="1484784"/>
              <a:ext cx="2010135" cy="1132456"/>
              <a:chOff x="971600" y="1484784"/>
              <a:chExt cx="2010135" cy="11324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971600" y="1484784"/>
                <a:ext cx="2010135" cy="687106"/>
                <a:chOff x="1907704" y="3351529"/>
                <a:chExt cx="2010135" cy="687106"/>
              </a:xfrm>
            </p:grpSpPr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>
                  <a:off x="1943920" y="3964251"/>
                  <a:ext cx="1908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2159768" y="3858636"/>
                  <a:ext cx="324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2893697" y="3858635"/>
                  <a:ext cx="216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31630" y="3351529"/>
                  <a:ext cx="372218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i="1" dirty="0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95520" y="3433409"/>
                  <a:ext cx="388248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 i="1" dirty="0" err="1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200" b="1" i="1" baseline="-25000" dirty="0" err="1" smtClean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kumimoji="1" lang="en-US" altLang="zh-CN" sz="22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907704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3809839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079600" y="2216998"/>
                <a:ext cx="312530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2349883" y="2109119"/>
                <a:ext cx="306742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12" name="Text Box 27"/>
              <p:cNvSpPr txBox="1">
                <a:spLocks noChangeArrowheads="1"/>
              </p:cNvSpPr>
              <p:nvPr/>
            </p:nvSpPr>
            <p:spPr bwMode="auto">
              <a:xfrm>
                <a:off x="1728942" y="2169957"/>
                <a:ext cx="466794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2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2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rot="5400000">
              <a:off x="1733222" y="2070473"/>
              <a:ext cx="432000" cy="12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rot="5400000">
              <a:off x="1956266" y="2067836"/>
              <a:ext cx="432000" cy="12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24222" y="1135649"/>
            <a:ext cx="2010135" cy="1573271"/>
            <a:chOff x="5124222" y="1135649"/>
            <a:chExt cx="2010135" cy="1573271"/>
          </a:xfrm>
        </p:grpSpPr>
        <p:grpSp>
          <p:nvGrpSpPr>
            <p:cNvPr id="26" name="组合 25"/>
            <p:cNvGrpSpPr/>
            <p:nvPr/>
          </p:nvGrpSpPr>
          <p:grpSpPr>
            <a:xfrm>
              <a:off x="5124222" y="1135649"/>
              <a:ext cx="2010135" cy="1573271"/>
              <a:chOff x="971600" y="1187985"/>
              <a:chExt cx="2010135" cy="1573271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971600" y="1187985"/>
                <a:ext cx="2010135" cy="987036"/>
                <a:chOff x="1907704" y="3054730"/>
                <a:chExt cx="2010135" cy="987036"/>
              </a:xfrm>
            </p:grpSpPr>
            <p:sp>
              <p:nvSpPr>
                <p:cNvPr id="31" name="Line 10"/>
                <p:cNvSpPr>
                  <a:spLocks noChangeShapeType="1"/>
                </p:cNvSpPr>
                <p:nvPr/>
              </p:nvSpPr>
              <p:spPr bwMode="auto">
                <a:xfrm>
                  <a:off x="1943920" y="3964251"/>
                  <a:ext cx="1908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159768" y="3858636"/>
                  <a:ext cx="324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2786626" y="3861766"/>
                  <a:ext cx="216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19738" y="3054730"/>
                      <a:ext cx="897490" cy="6705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f>
                              <m:fPr>
                                <m:ctrl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en-US" altLang="zh-CN" sz="2200" b="1" i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 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19738" y="3054730"/>
                      <a:ext cx="897490" cy="67056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95520" y="3433409"/>
                      <a:ext cx="447558" cy="409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zh-CN" alt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acc>
                            <m:r>
                              <a:rPr lang="en-US" altLang="zh-CN" sz="2000" b="1" i="1" baseline="-2500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oMath>
                        </m:oMathPara>
                      </a14:m>
                      <a:endParaRPr kumimoji="1" lang="en-US" altLang="zh-CN" sz="2200" b="1" i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 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95520" y="3433409"/>
                      <a:ext cx="447558" cy="40985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1471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椭圆 35"/>
                <p:cNvSpPr/>
                <p:nvPr/>
              </p:nvSpPr>
              <p:spPr>
                <a:xfrm>
                  <a:off x="1907704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3809839" y="389388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1079600" y="2216998"/>
                <a:ext cx="312530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2349883" y="2109119"/>
                <a:ext cx="306742" cy="400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942" y="2351400"/>
                    <a:ext cx="541559" cy="40985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0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28942" y="2351400"/>
                    <a:ext cx="541559" cy="409856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447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rot="5400000">
              <a:off x="5989934" y="2052643"/>
              <a:ext cx="432000" cy="12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 rot="5400000">
              <a:off x="5796770" y="2060262"/>
              <a:ext cx="432000" cy="12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日期占位符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068C6-27F3-4CEB-B339-0E6175975EF5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45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/>
      <p:bldP spid="24" grpId="0"/>
      <p:bldP spid="25" grpId="0" animBg="1"/>
      <p:bldP spid="38" grpId="0"/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23056" y="1069086"/>
            <a:ext cx="2401888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容</a:t>
            </a:r>
            <a:r>
              <a:rPr lang="zh-CN" altLang="en-US" dirty="0" smtClean="0">
                <a:solidFill>
                  <a:srgbClr val="C00000"/>
                </a:solidFill>
              </a:rPr>
              <a:t>抗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04936" y="4187497"/>
            <a:ext cx="854696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容纳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19823" y="4225874"/>
            <a:ext cx="12709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i="1" dirty="0" smtClean="0">
                <a:solidFill>
                  <a:schemeClr val="tx1"/>
                </a:solidFill>
              </a:rPr>
              <a:t>X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sym typeface="Symbol" panose="05050102010706020507" pitchFamily="18" charset="2"/>
              </a:rPr>
              <a:t>C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48484" y="4252199"/>
            <a:ext cx="2587611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单位：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S (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西门子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" name="Text Box 4" descr="横虚线"/>
          <p:cNvSpPr txBox="1">
            <a:spLocks noChangeArrowheads="1"/>
          </p:cNvSpPr>
          <p:nvPr/>
        </p:nvSpPr>
        <p:spPr bwMode="auto">
          <a:xfrm>
            <a:off x="1232241" y="1954913"/>
            <a:ext cx="2935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ashHorz">
                  <a:fgClr>
                    <a:srgbClr val="CCCC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pattFill prst="weave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容抗与频率成反比</a:t>
            </a:r>
            <a:endParaRPr kumimoji="1" lang="zh-CN" altLang="en-US" dirty="0">
              <a:solidFill>
                <a:schemeClr val="tx1"/>
              </a:solidFill>
              <a:latin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293799" y="2628271"/>
                <a:ext cx="2661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99" y="2628271"/>
                <a:ext cx="266169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276451" y="3283819"/>
                <a:ext cx="2690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→∞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51" y="3283819"/>
                <a:ext cx="269054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985251" y="3198916"/>
            <a:ext cx="854696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短路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18507" y="2601363"/>
            <a:ext cx="854696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开路</a:t>
            </a:r>
            <a:endParaRPr lang="en-US" altLang="zh-C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32241" y="952514"/>
                <a:ext cx="1756570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41" y="952514"/>
                <a:ext cx="1756570" cy="786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475656" y="5184078"/>
                <a:ext cx="2101921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 baseline="-2500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m:rPr>
                          <m:nor/>
                        </m:rPr>
                        <a:rPr lang="zh-CN" altLang="en-US" sz="2800" b="1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84078"/>
                <a:ext cx="2101921" cy="5367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428608" y="5187086"/>
                <a:ext cx="2072683" cy="536750"/>
              </a:xfrm>
              <a:prstGeom prst="rect">
                <a:avLst/>
              </a:prstGeom>
              <a:gradFill flip="none" rotWithShape="1">
                <a:gsLst>
                  <a:gs pos="0">
                    <a:srgbClr val="CCFF99"/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i="1" smtClean="0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baseline="-2500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 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608" y="5187086"/>
                <a:ext cx="2072683" cy="5367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5843140" y="1934252"/>
            <a:ext cx="2044700" cy="2051051"/>
            <a:chOff x="1776" y="1913"/>
            <a:chExt cx="1288" cy="129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V="1">
              <a:off x="1776" y="2064"/>
              <a:ext cx="0" cy="912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778" y="2976"/>
              <a:ext cx="1056" cy="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720" y="2917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829" y="1913"/>
              <a:ext cx="4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806" y="2208"/>
              <a:ext cx="807" cy="753"/>
            </a:xfrm>
            <a:custGeom>
              <a:avLst/>
              <a:gdLst>
                <a:gd name="T0" fmla="*/ 0 w 807"/>
                <a:gd name="T1" fmla="*/ 0 h 753"/>
                <a:gd name="T2" fmla="*/ 57 w 807"/>
                <a:gd name="T3" fmla="*/ 429 h 753"/>
                <a:gd name="T4" fmla="*/ 294 w 807"/>
                <a:gd name="T5" fmla="*/ 699 h 753"/>
                <a:gd name="T6" fmla="*/ 807 w 807"/>
                <a:gd name="T7" fmla="*/ 750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7" h="753">
                  <a:moveTo>
                    <a:pt x="0" y="0"/>
                  </a:moveTo>
                  <a:cubicBezTo>
                    <a:pt x="10" y="72"/>
                    <a:pt x="8" y="312"/>
                    <a:pt x="57" y="429"/>
                  </a:cubicBezTo>
                  <a:cubicBezTo>
                    <a:pt x="106" y="546"/>
                    <a:pt x="169" y="645"/>
                    <a:pt x="294" y="699"/>
                  </a:cubicBezTo>
                  <a:cubicBezTo>
                    <a:pt x="419" y="753"/>
                    <a:pt x="700" y="740"/>
                    <a:pt x="807" y="75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61547" y="1145928"/>
            <a:ext cx="25805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单位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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欧姆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A2B788-2F43-4C8E-B98D-B07FD560D0AB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74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utoUpdateAnimBg="0"/>
      <p:bldP spid="10" grpId="0" autoUpdateAnimBg="0"/>
      <p:bldP spid="11" grpId="0" autoUpdateAnimBg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3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5074" y="980728"/>
            <a:ext cx="3877985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4 </a:t>
            </a:r>
            <a:r>
              <a:rPr lang="zh-CN" altLang="en-US" dirty="0" smtClean="0"/>
              <a:t>基尔霍夫定律的相量形式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47702" y="1932838"/>
            <a:ext cx="851515" cy="51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43808" y="1723349"/>
                <a:ext cx="1813573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723349"/>
                <a:ext cx="1813573" cy="9866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68136" y="1715844"/>
                <a:ext cx="1448089" cy="986680"/>
              </a:xfrm>
              <a:prstGeom prst="rect">
                <a:avLst/>
              </a:prstGeom>
              <a:ln>
                <a:solidFill>
                  <a:srgbClr val="FF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36" y="1715844"/>
                <a:ext cx="1448089" cy="986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15816" y="3090392"/>
                <a:ext cx="1898532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090392"/>
                <a:ext cx="1898532" cy="986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50367" y="3068960"/>
                <a:ext cx="1537857" cy="986680"/>
              </a:xfrm>
              <a:prstGeom prst="rect">
                <a:avLst/>
              </a:prstGeom>
              <a:ln>
                <a:solidFill>
                  <a:srgbClr val="FF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67" y="3068960"/>
                <a:ext cx="1537857" cy="9866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447702" y="3297579"/>
            <a:ext cx="851515" cy="51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27584" y="4327936"/>
            <a:ext cx="75575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        正弦稳态电路中，流入</a:t>
            </a:r>
            <a:r>
              <a:rPr lang="zh-CN" altLang="en-US" dirty="0">
                <a:solidFill>
                  <a:schemeClr val="tx1"/>
                </a:solidFill>
              </a:rPr>
              <a:t>某</a:t>
            </a:r>
            <a:r>
              <a:rPr lang="zh-CN" altLang="en-US" dirty="0" smtClean="0">
                <a:solidFill>
                  <a:schemeClr val="tx1"/>
                </a:solidFill>
              </a:rPr>
              <a:t>一结点</a:t>
            </a:r>
            <a:r>
              <a:rPr lang="zh-CN" altLang="en-US" dirty="0">
                <a:solidFill>
                  <a:schemeClr val="tx1"/>
                </a:solidFill>
              </a:rPr>
              <a:t>的所有正弦</a:t>
            </a:r>
            <a:r>
              <a:rPr lang="zh-CN" altLang="en-US" dirty="0" smtClean="0">
                <a:solidFill>
                  <a:schemeClr val="tx1"/>
                </a:solidFill>
              </a:rPr>
              <a:t>电流的相量代数和为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；沿任</a:t>
            </a:r>
            <a:r>
              <a:rPr lang="zh-CN" altLang="en-US" dirty="0">
                <a:solidFill>
                  <a:schemeClr val="tx1"/>
                </a:solidFill>
              </a:rPr>
              <a:t>一回路所有支路正弦</a:t>
            </a:r>
            <a:r>
              <a:rPr lang="zh-CN" altLang="en-US" dirty="0" smtClean="0">
                <a:solidFill>
                  <a:schemeClr val="tx1"/>
                </a:solidFill>
              </a:rPr>
              <a:t>电压的相量代数和为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83EFA9-D7AD-495B-B076-83DC3EC250CC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/>
      <p:bldP spid="10" grpId="0" animBg="1"/>
      <p:bldP spid="11" grpId="0"/>
      <p:bldP spid="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91880" y="404664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练习题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0864" y="980728"/>
            <a:ext cx="4824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试判断下列表达式的正、误：</a:t>
            </a:r>
          </a:p>
        </p:txBody>
      </p:sp>
      <p:graphicFrame>
        <p:nvGraphicFramePr>
          <p:cNvPr id="8" name="Object 5" descr="水滴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967217"/>
              </p:ext>
            </p:extLst>
          </p:nvPr>
        </p:nvGraphicFramePr>
        <p:xfrm>
          <a:off x="674688" y="1726682"/>
          <a:ext cx="2465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34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726682"/>
                        <a:ext cx="24653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 descr="水滴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61170"/>
              </p:ext>
            </p:extLst>
          </p:nvPr>
        </p:nvGraphicFramePr>
        <p:xfrm>
          <a:off x="563563" y="2708920"/>
          <a:ext cx="42005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35" name="Equation" r:id="rId6" imgW="1511280" imgH="228600" progId="Equation.DSMT4">
                  <p:embed/>
                </p:oleObj>
              </mc:Choice>
              <mc:Fallback>
                <p:oleObj name="Equation" r:id="rId6" imgW="1511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708920"/>
                        <a:ext cx="42005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 descr="水滴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81487"/>
              </p:ext>
            </p:extLst>
          </p:nvPr>
        </p:nvGraphicFramePr>
        <p:xfrm>
          <a:off x="611560" y="3861048"/>
          <a:ext cx="27606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36" name="Equation" r:id="rId8" imgW="1143000" imgH="241200" progId="Equation.DSMT4">
                  <p:embed/>
                </p:oleObj>
              </mc:Choice>
              <mc:Fallback>
                <p:oleObj name="Equation" r:id="rId8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27606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 descr="水滴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41876"/>
              </p:ext>
            </p:extLst>
          </p:nvPr>
        </p:nvGraphicFramePr>
        <p:xfrm>
          <a:off x="611560" y="4725144"/>
          <a:ext cx="222408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37" name="Equation" r:id="rId10" imgW="863280" imgH="457200" progId="Equation.DSMT4">
                  <p:embed/>
                </p:oleObj>
              </mc:Choice>
              <mc:Fallback>
                <p:oleObj name="Equation" r:id="rId10" imgW="863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25144"/>
                        <a:ext cx="2224088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3346822" y="1815107"/>
            <a:ext cx="720725" cy="647700"/>
            <a:chOff x="2245" y="3249"/>
            <a:chExt cx="454" cy="40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1268785" y="1700808"/>
            <a:ext cx="2041526" cy="617538"/>
            <a:chOff x="709" y="682"/>
            <a:chExt cx="1286" cy="389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748" y="754"/>
              <a:ext cx="227" cy="2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746" y="754"/>
              <a:ext cx="181" cy="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986387"/>
                </p:ext>
              </p:extLst>
            </p:nvPr>
          </p:nvGraphicFramePr>
          <p:xfrm>
            <a:off x="709" y="696"/>
            <a:ext cx="27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38" name="Equation" r:id="rId12" imgW="164880" imgH="203040" progId="Equation.DSMT4">
                    <p:embed/>
                  </p:oleObj>
                </mc:Choice>
                <mc:Fallback>
                  <p:oleObj name="Equation" r:id="rId12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696"/>
                          <a:ext cx="279" cy="33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282589"/>
                </p:ext>
              </p:extLst>
            </p:nvPr>
          </p:nvGraphicFramePr>
          <p:xfrm>
            <a:off x="1760" y="682"/>
            <a:ext cx="23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39" name="Equation" r:id="rId14" imgW="126720" imgH="190440" progId="Equation.DSMT4">
                    <p:embed/>
                  </p:oleObj>
                </mc:Choice>
                <mc:Fallback>
                  <p:oleObj name="Equation" r:id="rId14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682"/>
                          <a:ext cx="235" cy="33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3419847" y="2864020"/>
            <a:ext cx="287338" cy="5048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75795" y="3876448"/>
            <a:ext cx="720725" cy="647700"/>
            <a:chOff x="2245" y="3249"/>
            <a:chExt cx="454" cy="408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2857451" y="3861346"/>
            <a:ext cx="663575" cy="625474"/>
            <a:chOff x="1882" y="3057"/>
            <a:chExt cx="418" cy="394"/>
          </a:xfrm>
        </p:grpSpPr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882" y="3113"/>
              <a:ext cx="318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283379"/>
                </p:ext>
              </p:extLst>
            </p:nvPr>
          </p:nvGraphicFramePr>
          <p:xfrm>
            <a:off x="1927" y="3057"/>
            <a:ext cx="37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40" name="Equation" r:id="rId16" imgW="228600" imgH="241200" progId="Equation.DSMT4">
                    <p:embed/>
                  </p:oleObj>
                </mc:Choice>
                <mc:Fallback>
                  <p:oleObj name="Equation" r:id="rId16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057"/>
                          <a:ext cx="373" cy="39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3417045" y="5097731"/>
            <a:ext cx="720725" cy="647700"/>
            <a:chOff x="2245" y="3249"/>
            <a:chExt cx="454" cy="408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191495" y="4802457"/>
            <a:ext cx="1511300" cy="1163637"/>
            <a:chOff x="1292" y="2609"/>
            <a:chExt cx="952" cy="733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292" y="2614"/>
              <a:ext cx="545" cy="725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435793"/>
                </p:ext>
              </p:extLst>
            </p:nvPr>
          </p:nvGraphicFramePr>
          <p:xfrm>
            <a:off x="1292" y="2609"/>
            <a:ext cx="952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41" name="Equation" r:id="rId18" imgW="571320" imgH="444240" progId="Equation.DSMT4">
                    <p:embed/>
                  </p:oleObj>
                </mc:Choice>
                <mc:Fallback>
                  <p:oleObj name="Equation" r:id="rId18" imgW="5713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609"/>
                          <a:ext cx="952" cy="73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1A775-58A3-462F-A917-CD276370C14F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852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5543" y="1052736"/>
            <a:ext cx="80328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105768" y="1069087"/>
            <a:ext cx="67065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已知电流表读数</a:t>
            </a:r>
            <a:r>
              <a:rPr lang="zh-CN" altLang="en-US" dirty="0" smtClean="0">
                <a:solidFill>
                  <a:schemeClr val="tx1"/>
                </a:solidFill>
              </a:rPr>
              <a:t>：                                        试问：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3605424" y="1133016"/>
            <a:ext cx="2881312" cy="503238"/>
            <a:chOff x="884" y="618"/>
            <a:chExt cx="1815" cy="317"/>
          </a:xfrm>
        </p:grpSpPr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884" y="618"/>
              <a:ext cx="862" cy="317"/>
              <a:chOff x="884" y="618"/>
              <a:chExt cx="862" cy="317"/>
            </a:xfrm>
          </p:grpSpPr>
          <p:sp>
            <p:nvSpPr>
              <p:cNvPr id="14" name="Oval 26" descr="画布"/>
              <p:cNvSpPr>
                <a:spLocks noChangeArrowheads="1"/>
              </p:cNvSpPr>
              <p:nvPr/>
            </p:nvSpPr>
            <p:spPr bwMode="auto">
              <a:xfrm>
                <a:off x="884" y="618"/>
                <a:ext cx="318" cy="3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1156" y="618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＝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8A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1837" y="618"/>
              <a:ext cx="862" cy="317"/>
              <a:chOff x="884" y="618"/>
              <a:chExt cx="862" cy="317"/>
            </a:xfrm>
          </p:grpSpPr>
          <p:sp>
            <p:nvSpPr>
              <p:cNvPr id="12" name="Oval 30" descr="画布"/>
              <p:cNvSpPr>
                <a:spLocks noChangeArrowheads="1"/>
              </p:cNvSpPr>
              <p:nvPr/>
            </p:nvSpPr>
            <p:spPr bwMode="auto">
              <a:xfrm>
                <a:off x="884" y="618"/>
                <a:ext cx="318" cy="3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" name="Text Box 31"/>
              <p:cNvSpPr txBox="1">
                <a:spLocks noChangeArrowheads="1"/>
              </p:cNvSpPr>
              <p:nvPr/>
            </p:nvSpPr>
            <p:spPr bwMode="auto">
              <a:xfrm>
                <a:off x="1156" y="618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＝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6A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5940152" y="1910457"/>
            <a:ext cx="2736850" cy="1806575"/>
            <a:chOff x="385" y="886"/>
            <a:chExt cx="1724" cy="1138"/>
          </a:xfrm>
        </p:grpSpPr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476" y="1026"/>
              <a:ext cx="1270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76" y="1979"/>
              <a:ext cx="1270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1746" y="1026"/>
              <a:ext cx="0" cy="953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066" y="1026"/>
              <a:ext cx="0" cy="953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 type="oval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85" y="981"/>
              <a:ext cx="91" cy="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85" y="1933"/>
              <a:ext cx="91" cy="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 b="1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85" y="1226"/>
              <a:ext cx="0" cy="59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020" y="1162"/>
              <a:ext cx="91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A3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700" y="1162"/>
              <a:ext cx="91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A3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 b="1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6" name="Oval 13" descr="画布"/>
            <p:cNvSpPr>
              <a:spLocks noChangeArrowheads="1"/>
            </p:cNvSpPr>
            <p:nvPr/>
          </p:nvSpPr>
          <p:spPr bwMode="auto">
            <a:xfrm>
              <a:off x="903" y="1570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14" descr="画布"/>
            <p:cNvSpPr>
              <a:spLocks noChangeArrowheads="1"/>
            </p:cNvSpPr>
            <p:nvPr/>
          </p:nvSpPr>
          <p:spPr bwMode="auto">
            <a:xfrm>
              <a:off x="1578" y="1571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Oval 15" descr="画布"/>
            <p:cNvSpPr>
              <a:spLocks noChangeArrowheads="1"/>
            </p:cNvSpPr>
            <p:nvPr/>
          </p:nvSpPr>
          <p:spPr bwMode="auto">
            <a:xfrm>
              <a:off x="612" y="886"/>
              <a:ext cx="318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111" y="116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791" y="116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aphicFrame>
          <p:nvGraphicFramePr>
            <p:cNvPr id="3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6049965"/>
                </p:ext>
              </p:extLst>
            </p:nvPr>
          </p:nvGraphicFramePr>
          <p:xfrm>
            <a:off x="422" y="1380"/>
            <a:ext cx="24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36" name="Equation" r:id="rId3" imgW="164880" imgH="203040" progId="Equation.DSMT4">
                    <p:embed/>
                  </p:oleObj>
                </mc:Choice>
                <mc:Fallback>
                  <p:oleObj name="Equation" r:id="rId3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1380"/>
                          <a:ext cx="24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979429"/>
              </p:ext>
            </p:extLst>
          </p:nvPr>
        </p:nvGraphicFramePr>
        <p:xfrm>
          <a:off x="462045" y="1979108"/>
          <a:ext cx="33099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7" name="Equation" r:id="rId5" imgW="1549080" imgH="228600" progId="Equation.DSMT4">
                  <p:embed/>
                </p:oleObj>
              </mc:Choice>
              <mc:Fallback>
                <p:oleObj name="Equation" r:id="rId5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45" y="1979108"/>
                        <a:ext cx="33099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28"/>
          <p:cNvGrpSpPr>
            <a:grpSpLocks/>
          </p:cNvGrpSpPr>
          <p:nvPr/>
        </p:nvGrpSpPr>
        <p:grpSpPr bwMode="auto">
          <a:xfrm>
            <a:off x="4095831" y="1979108"/>
            <a:ext cx="1368425" cy="503238"/>
            <a:chOff x="884" y="618"/>
            <a:chExt cx="862" cy="317"/>
          </a:xfrm>
        </p:grpSpPr>
        <p:sp>
          <p:nvSpPr>
            <p:cNvPr id="39" name="Oval 26" descr="画布"/>
            <p:cNvSpPr>
              <a:spLocks noChangeArrowheads="1"/>
            </p:cNvSpPr>
            <p:nvPr/>
          </p:nvSpPr>
          <p:spPr bwMode="auto">
            <a:xfrm>
              <a:off x="884" y="618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0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1156" y="61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＝？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13763"/>
              </p:ext>
            </p:extLst>
          </p:nvPr>
        </p:nvGraphicFramePr>
        <p:xfrm>
          <a:off x="457200" y="2679561"/>
          <a:ext cx="24558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8"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79561"/>
                        <a:ext cx="24558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844804" y="2616643"/>
            <a:ext cx="15212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为何参数？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Group 28"/>
          <p:cNvGrpSpPr>
            <a:grpSpLocks/>
          </p:cNvGrpSpPr>
          <p:nvPr/>
        </p:nvGrpSpPr>
        <p:grpSpPr bwMode="auto">
          <a:xfrm>
            <a:off x="2570343" y="3429000"/>
            <a:ext cx="2149476" cy="527051"/>
            <a:chOff x="884" y="603"/>
            <a:chExt cx="1354" cy="332"/>
          </a:xfrm>
        </p:grpSpPr>
        <p:sp>
          <p:nvSpPr>
            <p:cNvPr id="44" name="Oval 26" descr="画布"/>
            <p:cNvSpPr>
              <a:spLocks noChangeArrowheads="1"/>
            </p:cNvSpPr>
            <p:nvPr/>
          </p:nvSpPr>
          <p:spPr bwMode="auto">
            <a:xfrm>
              <a:off x="884" y="618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0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1191" y="603"/>
              <a:ext cx="10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0max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？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808818"/>
              </p:ext>
            </p:extLst>
          </p:nvPr>
        </p:nvGraphicFramePr>
        <p:xfrm>
          <a:off x="464457" y="4403557"/>
          <a:ext cx="27654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9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57" y="4403557"/>
                        <a:ext cx="27654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3128142" y="4358286"/>
            <a:ext cx="15212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为何参数？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8" name="Group 28"/>
          <p:cNvGrpSpPr>
            <a:grpSpLocks/>
          </p:cNvGrpSpPr>
          <p:nvPr/>
        </p:nvGrpSpPr>
        <p:grpSpPr bwMode="auto">
          <a:xfrm>
            <a:off x="5118311" y="4279908"/>
            <a:ext cx="2149476" cy="527051"/>
            <a:chOff x="884" y="603"/>
            <a:chExt cx="1354" cy="332"/>
          </a:xfrm>
        </p:grpSpPr>
        <p:sp>
          <p:nvSpPr>
            <p:cNvPr id="49" name="Oval 26" descr="画布"/>
            <p:cNvSpPr>
              <a:spLocks noChangeArrowheads="1"/>
            </p:cNvSpPr>
            <p:nvPr/>
          </p:nvSpPr>
          <p:spPr bwMode="auto">
            <a:xfrm>
              <a:off x="884" y="618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0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1191" y="603"/>
              <a:ext cx="10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0min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？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51107"/>
              </p:ext>
            </p:extLst>
          </p:nvPr>
        </p:nvGraphicFramePr>
        <p:xfrm>
          <a:off x="488950" y="5340653"/>
          <a:ext cx="27384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0" name="Equation" r:id="rId11" imgW="1282680" imgH="228600" progId="Equation.DSMT4">
                  <p:embed/>
                </p:oleObj>
              </mc:Choice>
              <mc:Fallback>
                <p:oleObj name="Equation" r:id="rId11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340653"/>
                        <a:ext cx="27384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3139908" y="5295380"/>
            <a:ext cx="15212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为何参数？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Group 28"/>
          <p:cNvGrpSpPr>
            <a:grpSpLocks/>
          </p:cNvGrpSpPr>
          <p:nvPr/>
        </p:nvGrpSpPr>
        <p:grpSpPr bwMode="auto">
          <a:xfrm>
            <a:off x="6786958" y="5318919"/>
            <a:ext cx="1241426" cy="527051"/>
            <a:chOff x="884" y="603"/>
            <a:chExt cx="782" cy="332"/>
          </a:xfrm>
        </p:grpSpPr>
        <p:sp>
          <p:nvSpPr>
            <p:cNvPr id="54" name="Oval 26" descr="画布"/>
            <p:cNvSpPr>
              <a:spLocks noChangeArrowheads="1"/>
            </p:cNvSpPr>
            <p:nvPr/>
          </p:nvSpPr>
          <p:spPr bwMode="auto">
            <a:xfrm>
              <a:off x="884" y="618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191" y="603"/>
              <a:ext cx="4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＝？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Group 77"/>
          <p:cNvGrpSpPr>
            <a:grpSpLocks/>
          </p:cNvGrpSpPr>
          <p:nvPr/>
        </p:nvGrpSpPr>
        <p:grpSpPr bwMode="auto">
          <a:xfrm>
            <a:off x="4940548" y="5374034"/>
            <a:ext cx="1936751" cy="503238"/>
            <a:chOff x="884" y="618"/>
            <a:chExt cx="1220" cy="317"/>
          </a:xfrm>
        </p:grpSpPr>
        <p:grpSp>
          <p:nvGrpSpPr>
            <p:cNvPr id="57" name="Group 28"/>
            <p:cNvGrpSpPr>
              <a:grpSpLocks/>
            </p:cNvGrpSpPr>
            <p:nvPr/>
          </p:nvGrpSpPr>
          <p:grpSpPr bwMode="auto">
            <a:xfrm>
              <a:off x="884" y="618"/>
              <a:ext cx="1220" cy="317"/>
              <a:chOff x="884" y="618"/>
              <a:chExt cx="1220" cy="317"/>
            </a:xfrm>
          </p:grpSpPr>
          <p:sp>
            <p:nvSpPr>
              <p:cNvPr id="61" name="Oval 26" descr="画布"/>
              <p:cNvSpPr>
                <a:spLocks noChangeArrowheads="1"/>
              </p:cNvSpPr>
              <p:nvPr/>
            </p:nvSpPr>
            <p:spPr bwMode="auto">
              <a:xfrm>
                <a:off x="884" y="618"/>
                <a:ext cx="318" cy="3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0</a:t>
                </a:r>
                <a:endParaRPr lang="en-US" altLang="zh-CN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 Box 27"/>
              <p:cNvSpPr txBox="1">
                <a:spLocks noChangeArrowheads="1"/>
              </p:cNvSpPr>
              <p:nvPr/>
            </p:nvSpPr>
            <p:spPr bwMode="auto">
              <a:xfrm>
                <a:off x="1156" y="618"/>
                <a:ext cx="9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＝          ，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9" name="Oval 30" descr="画布"/>
            <p:cNvSpPr>
              <a:spLocks noChangeArrowheads="1"/>
            </p:cNvSpPr>
            <p:nvPr/>
          </p:nvSpPr>
          <p:spPr bwMode="auto">
            <a:xfrm>
              <a:off x="1469" y="618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E3625-85EE-4122-89E4-8662EA4D19EB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0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5543" y="1069086"/>
            <a:ext cx="803289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761808" y="1085110"/>
            <a:ext cx="3130552" cy="2200277"/>
            <a:chOff x="385" y="890"/>
            <a:chExt cx="1972" cy="1386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476" y="1026"/>
              <a:ext cx="154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476" y="2230"/>
              <a:ext cx="154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018" y="1032"/>
              <a:ext cx="0" cy="1202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359" y="1026"/>
              <a:ext cx="0" cy="1202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 type="oval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85" y="981"/>
              <a:ext cx="91" cy="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85" y="2185"/>
              <a:ext cx="91" cy="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 b="1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07" y="1323"/>
              <a:ext cx="0" cy="590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321" y="1349"/>
              <a:ext cx="91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A3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965" y="1361"/>
              <a:ext cx="91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A3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 b="1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8" name="Oval 13" descr="画布"/>
            <p:cNvSpPr>
              <a:spLocks noChangeArrowheads="1"/>
            </p:cNvSpPr>
            <p:nvPr/>
          </p:nvSpPr>
          <p:spPr bwMode="auto">
            <a:xfrm>
              <a:off x="1200" y="1790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Oval 14" descr="画布"/>
            <p:cNvSpPr>
              <a:spLocks noChangeArrowheads="1"/>
            </p:cNvSpPr>
            <p:nvPr/>
          </p:nvSpPr>
          <p:spPr bwMode="auto">
            <a:xfrm>
              <a:off x="1858" y="1777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5" descr="画布"/>
            <p:cNvSpPr>
              <a:spLocks noChangeArrowheads="1"/>
            </p:cNvSpPr>
            <p:nvPr/>
          </p:nvSpPr>
          <p:spPr bwMode="auto">
            <a:xfrm>
              <a:off x="612" y="890"/>
              <a:ext cx="318" cy="3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416" y="134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039" y="1353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239386"/>
                </p:ext>
              </p:extLst>
            </p:nvPr>
          </p:nvGraphicFramePr>
          <p:xfrm>
            <a:off x="470" y="1482"/>
            <a:ext cx="24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94" name="Equation" r:id="rId3" imgW="164880" imgH="203040" progId="Equation.DSMT4">
                    <p:embed/>
                  </p:oleObj>
                </mc:Choice>
                <mc:Fallback>
                  <p:oleObj name="Equation" r:id="rId3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1482"/>
                          <a:ext cx="24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6770234" y="857358"/>
            <a:ext cx="1939564" cy="910990"/>
            <a:chOff x="6770234" y="857358"/>
            <a:chExt cx="1939564" cy="910990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7403086" y="1408348"/>
              <a:ext cx="0" cy="36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8426209" y="1367921"/>
              <a:ext cx="0" cy="36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rot="-5400000">
              <a:off x="6950234" y="1049573"/>
              <a:ext cx="0" cy="36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389462"/>
                </p:ext>
              </p:extLst>
            </p:nvPr>
          </p:nvGraphicFramePr>
          <p:xfrm>
            <a:off x="7433224" y="1388936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95" name="Equation" r:id="rId5" imgW="164880" imgH="241200" progId="Equation.DSMT4">
                    <p:embed/>
                  </p:oleObj>
                </mc:Choice>
                <mc:Fallback>
                  <p:oleObj name="Equation" r:id="rId5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3224" y="1388936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84885"/>
                </p:ext>
              </p:extLst>
            </p:nvPr>
          </p:nvGraphicFramePr>
          <p:xfrm>
            <a:off x="8455355" y="1332761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96" name="Equation" r:id="rId7" imgW="164880" imgH="241200" progId="Equation.DSMT4">
                    <p:embed/>
                  </p:oleObj>
                </mc:Choice>
                <mc:Fallback>
                  <p:oleObj name="Equation" r:id="rId7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5355" y="1332761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726668"/>
                </p:ext>
              </p:extLst>
            </p:nvPr>
          </p:nvGraphicFramePr>
          <p:xfrm>
            <a:off x="6801178" y="857358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97" name="Equation" r:id="rId9" imgW="164880" imgH="241200" progId="Equation.DSMT4">
                    <p:embed/>
                  </p:oleObj>
                </mc:Choice>
                <mc:Fallback>
                  <p:oleObj name="Equation" r:id="rId9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178" y="857358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1700904" y="2581377"/>
            <a:ext cx="2168328" cy="467317"/>
            <a:chOff x="1465855" y="3152092"/>
            <a:chExt cx="2168328" cy="467317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465855" y="3152092"/>
              <a:ext cx="2088000" cy="0"/>
            </a:xfrm>
            <a:prstGeom prst="straightConnector1">
              <a:avLst/>
            </a:prstGeom>
            <a:ln w="38100">
              <a:solidFill>
                <a:srgbClr val="0066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6716781"/>
                </p:ext>
              </p:extLst>
            </p:nvPr>
          </p:nvGraphicFramePr>
          <p:xfrm>
            <a:off x="3275408" y="3168559"/>
            <a:ext cx="3587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98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408" y="3168559"/>
                          <a:ext cx="358775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1700904" y="2578996"/>
            <a:ext cx="1487290" cy="492518"/>
            <a:chOff x="1673202" y="3747942"/>
            <a:chExt cx="1487290" cy="492518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1673202" y="3747942"/>
              <a:ext cx="144000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031545"/>
                </p:ext>
              </p:extLst>
            </p:nvPr>
          </p:nvGraphicFramePr>
          <p:xfrm>
            <a:off x="2906049" y="3861048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99" name="Equation" r:id="rId13" imgW="164880" imgH="241200" progId="Equation.DSMT4">
                    <p:embed/>
                  </p:oleObj>
                </mc:Choice>
                <mc:Fallback>
                  <p:oleObj name="Equation" r:id="rId13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049" y="3861048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1700904" y="1310535"/>
            <a:ext cx="304429" cy="1269706"/>
            <a:chOff x="1673202" y="2479481"/>
            <a:chExt cx="304429" cy="1269706"/>
          </a:xfrm>
        </p:grpSpPr>
        <p:cxnSp>
          <p:nvCxnSpPr>
            <p:cNvPr id="41" name="直接箭头连接符 40"/>
            <p:cNvCxnSpPr/>
            <p:nvPr/>
          </p:nvCxnSpPr>
          <p:spPr>
            <a:xfrm rot="-5400000" flipV="1">
              <a:off x="1133202" y="3209187"/>
              <a:ext cx="1080000" cy="0"/>
            </a:xfrm>
            <a:prstGeom prst="straightConnector1">
              <a:avLst/>
            </a:prstGeom>
            <a:ln w="44450">
              <a:solidFill>
                <a:srgbClr val="008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387258"/>
                </p:ext>
              </p:extLst>
            </p:nvPr>
          </p:nvGraphicFramePr>
          <p:xfrm>
            <a:off x="1723188" y="2479481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00" name="Equation" r:id="rId15" imgW="164880" imgH="241200" progId="Equation.DSMT4">
                    <p:embed/>
                  </p:oleObj>
                </mc:Choice>
                <mc:Fallback>
                  <p:oleObj name="Equation" r:id="rId15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188" y="2479481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0" name="直接箭头连接符 49"/>
          <p:cNvCxnSpPr/>
          <p:nvPr/>
        </p:nvCxnSpPr>
        <p:spPr>
          <a:xfrm rot="16200000" flipV="1">
            <a:off x="2600904" y="2024911"/>
            <a:ext cx="1080000" cy="0"/>
          </a:xfrm>
          <a:prstGeom prst="straightConnector1">
            <a:avLst/>
          </a:prstGeom>
          <a:ln w="44450">
            <a:solidFill>
              <a:srgbClr val="008A3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700903" y="1194737"/>
            <a:ext cx="1410856" cy="1370175"/>
            <a:chOff x="1700903" y="1194737"/>
            <a:chExt cx="1410856" cy="1370175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1700903" y="1522467"/>
              <a:ext cx="1410856" cy="1042445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264997"/>
                </p:ext>
              </p:extLst>
            </p:nvPr>
          </p:nvGraphicFramePr>
          <p:xfrm>
            <a:off x="2754925" y="1194737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01" name="Equation" r:id="rId17" imgW="164880" imgH="241200" progId="Equation.DSMT4">
                    <p:embed/>
                  </p:oleObj>
                </mc:Choice>
                <mc:Fallback>
                  <p:oleObj name="Equation" r:id="rId17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925" y="1194737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36181"/>
              </p:ext>
            </p:extLst>
          </p:nvPr>
        </p:nvGraphicFramePr>
        <p:xfrm>
          <a:off x="965200" y="3281363"/>
          <a:ext cx="2911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02" name="Equation" r:id="rId19" imgW="1574640" imgH="279360" progId="Equation.DSMT4">
                  <p:embed/>
                </p:oleObj>
              </mc:Choice>
              <mc:Fallback>
                <p:oleObj name="Equation" r:id="rId1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281363"/>
                        <a:ext cx="2911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 flipV="1">
            <a:off x="3188194" y="2578996"/>
            <a:ext cx="1080000" cy="0"/>
          </a:xfrm>
          <a:prstGeom prst="straightConnector1">
            <a:avLst/>
          </a:prstGeom>
          <a:ln w="44450">
            <a:solidFill>
              <a:srgbClr val="008A3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971600" y="4027130"/>
            <a:ext cx="4659663" cy="553998"/>
            <a:chOff x="971600" y="4027130"/>
            <a:chExt cx="4659663" cy="553998"/>
          </a:xfrm>
        </p:grpSpPr>
        <p:graphicFrame>
          <p:nvGraphicFramePr>
            <p:cNvPr id="58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5466367"/>
                </p:ext>
              </p:extLst>
            </p:nvPr>
          </p:nvGraphicFramePr>
          <p:xfrm>
            <a:off x="971600" y="4109744"/>
            <a:ext cx="4659663" cy="444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03" name="Equation" r:id="rId21" imgW="2501640" imgH="228600" progId="Equation.DSMT4">
                    <p:embed/>
                  </p:oleObj>
                </mc:Choice>
                <mc:Fallback>
                  <p:oleObj name="Equation" r:id="rId21" imgW="250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4109744"/>
                          <a:ext cx="4659663" cy="444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1830180" y="4027130"/>
              <a:ext cx="152124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 eaLnBrk="1" hangingPunct="1">
                <a:lnSpc>
                  <a:spcPct val="125000"/>
                </a:lnSpc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tx1"/>
                  </a:solidFill>
                </a:rPr>
                <a:t>为电阻时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68737" y="4807842"/>
            <a:ext cx="2168328" cy="467317"/>
            <a:chOff x="1465855" y="3152092"/>
            <a:chExt cx="2168328" cy="467317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1465855" y="3152092"/>
              <a:ext cx="2088000" cy="0"/>
            </a:xfrm>
            <a:prstGeom prst="straightConnector1">
              <a:avLst/>
            </a:prstGeom>
            <a:ln w="38100">
              <a:solidFill>
                <a:srgbClr val="0066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470083"/>
                </p:ext>
              </p:extLst>
            </p:nvPr>
          </p:nvGraphicFramePr>
          <p:xfrm>
            <a:off x="3275408" y="3168559"/>
            <a:ext cx="3587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04" name="Equation" r:id="rId23" imgW="164880" imgH="203040" progId="Equation.DSMT4">
                    <p:embed/>
                  </p:oleObj>
                </mc:Choice>
                <mc:Fallback>
                  <p:oleObj name="Equation" r:id="rId23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408" y="3168559"/>
                          <a:ext cx="358775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组合 63"/>
          <p:cNvGrpSpPr/>
          <p:nvPr/>
        </p:nvGrpSpPr>
        <p:grpSpPr>
          <a:xfrm>
            <a:off x="6388086" y="4799190"/>
            <a:ext cx="273793" cy="1440000"/>
            <a:chOff x="1673202" y="2669187"/>
            <a:chExt cx="273793" cy="1440000"/>
          </a:xfrm>
        </p:grpSpPr>
        <p:cxnSp>
          <p:nvCxnSpPr>
            <p:cNvPr id="65" name="直接箭头连接符 64"/>
            <p:cNvCxnSpPr/>
            <p:nvPr/>
          </p:nvCxnSpPr>
          <p:spPr>
            <a:xfrm rot="5400000" flipV="1">
              <a:off x="953202" y="3389187"/>
              <a:ext cx="1440000" cy="0"/>
            </a:xfrm>
            <a:prstGeom prst="straightConnector1">
              <a:avLst/>
            </a:prstGeom>
            <a:ln w="44450">
              <a:solidFill>
                <a:srgbClr val="008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6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983936"/>
                </p:ext>
              </p:extLst>
            </p:nvPr>
          </p:nvGraphicFramePr>
          <p:xfrm>
            <a:off x="1692552" y="3559481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05" name="Equation" r:id="rId24" imgW="164880" imgH="241200" progId="Equation.DSMT4">
                    <p:embed/>
                  </p:oleObj>
                </mc:Choice>
                <mc:Fallback>
                  <p:oleObj name="Equation" r:id="rId24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552" y="3559481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组合 66"/>
          <p:cNvGrpSpPr/>
          <p:nvPr/>
        </p:nvGrpSpPr>
        <p:grpSpPr>
          <a:xfrm>
            <a:off x="6391750" y="3597679"/>
            <a:ext cx="309668" cy="1201511"/>
            <a:chOff x="1692552" y="2537779"/>
            <a:chExt cx="309668" cy="1201511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V="1">
              <a:off x="1152552" y="3199290"/>
              <a:ext cx="108000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872770"/>
                </p:ext>
              </p:extLst>
            </p:nvPr>
          </p:nvGraphicFramePr>
          <p:xfrm>
            <a:off x="1747777" y="2537779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06" name="Equation" r:id="rId26" imgW="164880" imgH="241200" progId="Equation.DSMT4">
                    <p:embed/>
                  </p:oleObj>
                </mc:Choice>
                <mc:Fallback>
                  <p:oleObj name="Equation" r:id="rId26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777" y="2537779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1" name="直接箭头连接符 70"/>
          <p:cNvCxnSpPr/>
          <p:nvPr/>
        </p:nvCxnSpPr>
        <p:spPr>
          <a:xfrm rot="16200000" flipV="1">
            <a:off x="5760192" y="5663098"/>
            <a:ext cx="1080000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 flipV="1">
            <a:off x="6120192" y="5004309"/>
            <a:ext cx="360000" cy="0"/>
          </a:xfrm>
          <a:prstGeom prst="straightConnector1">
            <a:avLst/>
          </a:prstGeom>
          <a:ln w="444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57379"/>
              </p:ext>
            </p:extLst>
          </p:nvPr>
        </p:nvGraphicFramePr>
        <p:xfrm>
          <a:off x="975385" y="4818832"/>
          <a:ext cx="4249985" cy="45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07" name="Equation" r:id="rId28" imgW="2209680" imgH="228600" progId="Equation.DSMT4">
                  <p:embed/>
                </p:oleObj>
              </mc:Choice>
              <mc:Fallback>
                <p:oleObj name="Equation" r:id="rId28" imgW="220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85" y="4818832"/>
                        <a:ext cx="4249985" cy="45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7258"/>
              </p:ext>
            </p:extLst>
          </p:nvPr>
        </p:nvGraphicFramePr>
        <p:xfrm>
          <a:off x="762853" y="5502290"/>
          <a:ext cx="5033145" cy="44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08" name="Equation" r:id="rId30" imgW="2692080" imgH="228600" progId="Equation.DSMT4">
                  <p:embed/>
                </p:oleObj>
              </mc:Choice>
              <mc:Fallback>
                <p:oleObj name="Equation" r:id="rId30" imgW="269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53" y="5502290"/>
                        <a:ext cx="5033145" cy="44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组合 76"/>
          <p:cNvGrpSpPr/>
          <p:nvPr/>
        </p:nvGrpSpPr>
        <p:grpSpPr>
          <a:xfrm>
            <a:off x="6444208" y="3212976"/>
            <a:ext cx="254443" cy="2995031"/>
            <a:chOff x="823372" y="769519"/>
            <a:chExt cx="254443" cy="2995031"/>
          </a:xfrm>
        </p:grpSpPr>
        <p:cxnSp>
          <p:nvCxnSpPr>
            <p:cNvPr id="78" name="直接箭头连接符 77"/>
            <p:cNvCxnSpPr/>
            <p:nvPr/>
          </p:nvCxnSpPr>
          <p:spPr>
            <a:xfrm rot="16200000" flipV="1">
              <a:off x="-616628" y="2324550"/>
              <a:ext cx="288000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7498042"/>
                </p:ext>
              </p:extLst>
            </p:nvPr>
          </p:nvGraphicFramePr>
          <p:xfrm>
            <a:off x="823372" y="769519"/>
            <a:ext cx="25444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09" name="Equation" r:id="rId32" imgW="164880" imgH="241200" progId="Equation.DSMT4">
                    <p:embed/>
                  </p:oleObj>
                </mc:Choice>
                <mc:Fallback>
                  <p:oleObj name="Equation" r:id="rId32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372" y="769519"/>
                          <a:ext cx="25444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0" name="直接箭头连接符 79"/>
          <p:cNvCxnSpPr/>
          <p:nvPr/>
        </p:nvCxnSpPr>
        <p:spPr>
          <a:xfrm rot="-5400000" flipV="1">
            <a:off x="5668086" y="4048006"/>
            <a:ext cx="1440000" cy="0"/>
          </a:xfrm>
          <a:prstGeom prst="straightConnector1">
            <a:avLst/>
          </a:prstGeom>
          <a:ln w="444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D1C62-A8CE-4A1D-A987-DA9C950EB546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18083" y="1650866"/>
            <a:ext cx="6150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正弦量、相位差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518083" y="2322797"/>
            <a:ext cx="36299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2  </a:t>
            </a:r>
            <a:r>
              <a:rPr lang="zh-CN" altLang="en-US" dirty="0" smtClean="0"/>
              <a:t>正弦量的相量表示</a:t>
            </a:r>
            <a:endParaRPr lang="zh-CN" altLang="en-US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518083" y="2946790"/>
            <a:ext cx="36299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3  </a:t>
            </a:r>
            <a:r>
              <a:rPr lang="zh-CN" altLang="en-US" dirty="0" smtClean="0"/>
              <a:t>电路定律的相量形式</a:t>
            </a:r>
            <a:endParaRPr lang="zh-CN" altLang="en-US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203848" y="980990"/>
            <a:ext cx="1784610" cy="55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主要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内容</a:t>
            </a:r>
            <a:endParaRPr lang="zh-CN" altLang="en-US" sz="2600" b="1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0336" y="382612"/>
            <a:ext cx="17091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章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  相量法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FE975D-1AE1-4304-97BD-4402BC393911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3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0565" y="894246"/>
            <a:ext cx="803289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55902"/>
              </p:ext>
            </p:extLst>
          </p:nvPr>
        </p:nvGraphicFramePr>
        <p:xfrm>
          <a:off x="1115616" y="989876"/>
          <a:ext cx="4051225" cy="42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2" name="Equation" r:id="rId3" imgW="2260440" imgH="228600" progId="Equation.DSMT4">
                  <p:embed/>
                </p:oleObj>
              </mc:Choice>
              <mc:Fallback>
                <p:oleObj name="Equation" r:id="rId3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89876"/>
                        <a:ext cx="4051225" cy="425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5"/>
          <p:cNvGrpSpPr/>
          <p:nvPr/>
        </p:nvGrpSpPr>
        <p:grpSpPr>
          <a:xfrm>
            <a:off x="1043608" y="1512626"/>
            <a:ext cx="3497797" cy="2059903"/>
            <a:chOff x="5293520" y="1110258"/>
            <a:chExt cx="3497797" cy="2059903"/>
          </a:xfrm>
        </p:grpSpPr>
        <p:grpSp>
          <p:nvGrpSpPr>
            <p:cNvPr id="9" name="组合 8"/>
            <p:cNvGrpSpPr/>
            <p:nvPr/>
          </p:nvGrpSpPr>
          <p:grpSpPr>
            <a:xfrm>
              <a:off x="5807041" y="1538167"/>
              <a:ext cx="2376000" cy="1403394"/>
              <a:chOff x="1477491" y="1834169"/>
              <a:chExt cx="2376000" cy="140339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477491" y="1834169"/>
                <a:ext cx="2376000" cy="1403394"/>
                <a:chOff x="5559718" y="1820803"/>
                <a:chExt cx="2376000" cy="1403394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5559718" y="1820803"/>
                  <a:ext cx="2376000" cy="1403394"/>
                  <a:chOff x="8704970" y="1556318"/>
                  <a:chExt cx="2376000" cy="1403394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8704970" y="1647766"/>
                    <a:ext cx="2376000" cy="1311946"/>
                    <a:chOff x="4672522" y="2981637"/>
                    <a:chExt cx="2376000" cy="1311946"/>
                  </a:xfrm>
                </p:grpSpPr>
                <p:grpSp>
                  <p:nvGrpSpPr>
                    <p:cNvPr id="35" name="组合 34"/>
                    <p:cNvGrpSpPr/>
                    <p:nvPr/>
                  </p:nvGrpSpPr>
                  <p:grpSpPr>
                    <a:xfrm>
                      <a:off x="4672522" y="2981637"/>
                      <a:ext cx="2369538" cy="334755"/>
                      <a:chOff x="4164823" y="2581527"/>
                      <a:chExt cx="2369538" cy="334755"/>
                    </a:xfrm>
                  </p:grpSpPr>
                  <p:grpSp>
                    <p:nvGrpSpPr>
                      <p:cNvPr id="38" name="组合 37"/>
                      <p:cNvGrpSpPr/>
                      <p:nvPr/>
                    </p:nvGrpSpPr>
                    <p:grpSpPr>
                      <a:xfrm>
                        <a:off x="4164823" y="2581527"/>
                        <a:ext cx="1403577" cy="1011"/>
                        <a:chOff x="7398028" y="3443349"/>
                        <a:chExt cx="1403577" cy="1011"/>
                      </a:xfrm>
                    </p:grpSpPr>
                    <p:sp>
                      <p:nvSpPr>
                        <p:cNvPr id="42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05605" y="3444360"/>
                          <a:ext cx="396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398028" y="3443349"/>
                          <a:ext cx="576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 type="none"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0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6372361" y="2754282"/>
                        <a:ext cx="32400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6" name="Line 1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6844440" y="4101802"/>
                      <a:ext cx="360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7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72522" y="4293583"/>
                      <a:ext cx="2376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70C0"/>
                      </a:solidFill>
                      <a:round/>
                      <a:headEnd type="none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9280499" y="1556318"/>
                    <a:ext cx="468313" cy="17938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Arc 20"/>
                <p:cNvSpPr>
                  <a:spLocks/>
                </p:cNvSpPr>
                <p:nvPr/>
              </p:nvSpPr>
              <p:spPr bwMode="auto">
                <a:xfrm rot="5400000" flipH="1" flipV="1">
                  <a:off x="6995805" y="1813679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Arc 21"/>
                <p:cNvSpPr>
                  <a:spLocks/>
                </p:cNvSpPr>
                <p:nvPr/>
              </p:nvSpPr>
              <p:spPr bwMode="auto">
                <a:xfrm rot="5400000" flipH="1" flipV="1">
                  <a:off x="7146865" y="1819012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Arc 22"/>
                <p:cNvSpPr>
                  <a:spLocks/>
                </p:cNvSpPr>
                <p:nvPr/>
              </p:nvSpPr>
              <p:spPr bwMode="auto">
                <a:xfrm rot="5400000" flipH="1" flipV="1">
                  <a:off x="7445638" y="1832945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Arc 23"/>
                <p:cNvSpPr>
                  <a:spLocks/>
                </p:cNvSpPr>
                <p:nvPr/>
              </p:nvSpPr>
              <p:spPr bwMode="auto">
                <a:xfrm rot="5400000" flipH="1" flipV="1">
                  <a:off x="7295985" y="1826918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487029" y="1949114"/>
                <a:ext cx="360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 rot="5400000">
              <a:off x="7896014" y="2213086"/>
              <a:ext cx="594296" cy="109339"/>
              <a:chOff x="3923928" y="4149080"/>
              <a:chExt cx="594296" cy="109339"/>
            </a:xfrm>
          </p:grpSpPr>
          <p:sp>
            <p:nvSpPr>
              <p:cNvPr id="44" name="Arc 20"/>
              <p:cNvSpPr>
                <a:spLocks/>
              </p:cNvSpPr>
              <p:nvPr/>
            </p:nvSpPr>
            <p:spPr bwMode="auto">
              <a:xfrm rot="5400000" flipH="1" flipV="1">
                <a:off x="3951123" y="4121885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rc 21"/>
              <p:cNvSpPr>
                <a:spLocks/>
              </p:cNvSpPr>
              <p:nvPr/>
            </p:nvSpPr>
            <p:spPr bwMode="auto">
              <a:xfrm rot="5400000" flipH="1" flipV="1">
                <a:off x="4102183" y="4127218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Arc 22"/>
              <p:cNvSpPr>
                <a:spLocks/>
              </p:cNvSpPr>
              <p:nvPr/>
            </p:nvSpPr>
            <p:spPr bwMode="auto">
              <a:xfrm rot="5400000" flipH="1" flipV="1">
                <a:off x="4400956" y="4141151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rc 23"/>
              <p:cNvSpPr>
                <a:spLocks/>
              </p:cNvSpPr>
              <p:nvPr/>
            </p:nvSpPr>
            <p:spPr bwMode="auto">
              <a:xfrm rot="5400000" flipH="1" flipV="1">
                <a:off x="4251303" y="4135124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6228184" y="1110258"/>
              <a:ext cx="728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 dirty="0">
                  <a:latin typeface="Times New Roman" panose="02020603050405020304" pitchFamily="18" charset="0"/>
                </a:rPr>
                <a:t>30</a:t>
              </a:r>
              <a:r>
                <a:rPr kumimoji="1" lang="en-US" altLang="zh-CN" sz="2400" b="1" dirty="0">
                  <a:latin typeface="Symbol" panose="05050102010706020507" pitchFamily="18" charset="2"/>
                </a:rPr>
                <a:t>W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7029221" y="1121259"/>
              <a:ext cx="825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j40</a:t>
              </a:r>
              <a:r>
                <a:rPr kumimoji="1" lang="en-US" altLang="zh-CN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8173840" y="2002292"/>
              <a:ext cx="6174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5698333" y="1544281"/>
              <a:ext cx="144463" cy="1444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5698333" y="2857548"/>
              <a:ext cx="144463" cy="1444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5293520" y="2712961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8132131" y="134109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5311426" y="130166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4906181" y="1557250"/>
            <a:ext cx="803289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58" name="Group 56"/>
          <p:cNvGrpSpPr>
            <a:grpSpLocks/>
          </p:cNvGrpSpPr>
          <p:nvPr/>
        </p:nvGrpSpPr>
        <p:grpSpPr bwMode="auto">
          <a:xfrm>
            <a:off x="1627833" y="2213433"/>
            <a:ext cx="504825" cy="463550"/>
            <a:chOff x="3606" y="1117"/>
            <a:chExt cx="318" cy="292"/>
          </a:xfrm>
        </p:grpSpPr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3606" y="1117"/>
              <a:ext cx="31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232709"/>
                </p:ext>
              </p:extLst>
            </p:nvPr>
          </p:nvGraphicFramePr>
          <p:xfrm>
            <a:off x="3688" y="1156"/>
            <a:ext cx="17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3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1156"/>
                          <a:ext cx="17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6468213" y="3572530"/>
            <a:ext cx="1080000" cy="404152"/>
            <a:chOff x="1465855" y="3152092"/>
            <a:chExt cx="1080000" cy="404152"/>
          </a:xfrm>
        </p:grpSpPr>
        <p:cxnSp>
          <p:nvCxnSpPr>
            <p:cNvPr id="61" name="直接箭头连接符 60"/>
            <p:cNvCxnSpPr/>
            <p:nvPr/>
          </p:nvCxnSpPr>
          <p:spPr>
            <a:xfrm flipV="1">
              <a:off x="1465855" y="3152092"/>
              <a:ext cx="1080000" cy="0"/>
            </a:xfrm>
            <a:prstGeom prst="straightConnector1">
              <a:avLst/>
            </a:prstGeom>
            <a:ln w="38100">
              <a:solidFill>
                <a:srgbClr val="0066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853951"/>
                </p:ext>
              </p:extLst>
            </p:nvPr>
          </p:nvGraphicFramePr>
          <p:xfrm>
            <a:off x="1954195" y="3220216"/>
            <a:ext cx="453164" cy="336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4" name="Equation" r:id="rId7" imgW="279360" imgH="203040" progId="Equation.DSMT4">
                    <p:embed/>
                  </p:oleObj>
                </mc:Choice>
                <mc:Fallback>
                  <p:oleObj name="Equation" r:id="rId7" imgW="279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195" y="3220216"/>
                          <a:ext cx="453164" cy="336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组合 62"/>
          <p:cNvGrpSpPr/>
          <p:nvPr/>
        </p:nvGrpSpPr>
        <p:grpSpPr>
          <a:xfrm>
            <a:off x="7532884" y="2132530"/>
            <a:ext cx="441969" cy="1440000"/>
            <a:chOff x="823372" y="2324550"/>
            <a:chExt cx="441969" cy="1440000"/>
          </a:xfrm>
        </p:grpSpPr>
        <p:cxnSp>
          <p:nvCxnSpPr>
            <p:cNvPr id="64" name="直接箭头连接符 63"/>
            <p:cNvCxnSpPr/>
            <p:nvPr/>
          </p:nvCxnSpPr>
          <p:spPr>
            <a:xfrm rot="16200000" flipV="1">
              <a:off x="103372" y="3044550"/>
              <a:ext cx="144000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039825"/>
                </p:ext>
              </p:extLst>
            </p:nvPr>
          </p:nvGraphicFramePr>
          <p:xfrm>
            <a:off x="835129" y="2716201"/>
            <a:ext cx="430212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5" name="Equation" r:id="rId9" imgW="279360" imgH="203040" progId="Equation.DSMT4">
                    <p:embed/>
                  </p:oleObj>
                </mc:Choice>
                <mc:Fallback>
                  <p:oleObj name="Equation" r:id="rId9" imgW="279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129" y="2716201"/>
                          <a:ext cx="430212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组合 65"/>
          <p:cNvGrpSpPr/>
          <p:nvPr/>
        </p:nvGrpSpPr>
        <p:grpSpPr>
          <a:xfrm>
            <a:off x="6468213" y="2219364"/>
            <a:ext cx="1043894" cy="1353166"/>
            <a:chOff x="2067865" y="1522468"/>
            <a:chExt cx="1043894" cy="1353166"/>
          </a:xfrm>
        </p:grpSpPr>
        <p:cxnSp>
          <p:nvCxnSpPr>
            <p:cNvPr id="67" name="直接箭头连接符 66"/>
            <p:cNvCxnSpPr/>
            <p:nvPr/>
          </p:nvCxnSpPr>
          <p:spPr>
            <a:xfrm flipV="1">
              <a:off x="2067865" y="1522468"/>
              <a:ext cx="1043894" cy="135316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5989792"/>
                </p:ext>
              </p:extLst>
            </p:nvPr>
          </p:nvGraphicFramePr>
          <p:xfrm>
            <a:off x="2605110" y="2016667"/>
            <a:ext cx="450850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6" name="Equation" r:id="rId11" imgW="291960" imgH="241200" progId="Equation.DSMT4">
                    <p:embed/>
                  </p:oleObj>
                </mc:Choice>
                <mc:Fallback>
                  <p:oleObj name="Equation" r:id="rId11" imgW="291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110" y="2016667"/>
                          <a:ext cx="450850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组合 68"/>
          <p:cNvGrpSpPr/>
          <p:nvPr/>
        </p:nvGrpSpPr>
        <p:grpSpPr>
          <a:xfrm>
            <a:off x="7528088" y="1033194"/>
            <a:ext cx="485784" cy="1152000"/>
            <a:chOff x="823372" y="2612550"/>
            <a:chExt cx="485784" cy="1152000"/>
          </a:xfrm>
        </p:grpSpPr>
        <p:cxnSp>
          <p:nvCxnSpPr>
            <p:cNvPr id="70" name="直接箭头连接符 69"/>
            <p:cNvCxnSpPr/>
            <p:nvPr/>
          </p:nvCxnSpPr>
          <p:spPr>
            <a:xfrm rot="16200000" flipV="1">
              <a:off x="247372" y="3188550"/>
              <a:ext cx="1152000" cy="0"/>
            </a:xfrm>
            <a:prstGeom prst="straightConnector1">
              <a:avLst/>
            </a:prstGeom>
            <a:ln w="44450">
              <a:solidFill>
                <a:srgbClr val="008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3116429"/>
                </p:ext>
              </p:extLst>
            </p:nvPr>
          </p:nvGraphicFramePr>
          <p:xfrm>
            <a:off x="859893" y="2921715"/>
            <a:ext cx="449263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7" name="Equation" r:id="rId13" imgW="291960" imgH="241200" progId="Equation.DSMT4">
                    <p:embed/>
                  </p:oleObj>
                </mc:Choice>
                <mc:Fallback>
                  <p:oleObj name="Equation" r:id="rId13" imgW="291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893" y="2921715"/>
                          <a:ext cx="449263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组合 72"/>
          <p:cNvGrpSpPr/>
          <p:nvPr/>
        </p:nvGrpSpPr>
        <p:grpSpPr>
          <a:xfrm>
            <a:off x="6468213" y="1083857"/>
            <a:ext cx="1051800" cy="2488672"/>
            <a:chOff x="2059959" y="1522468"/>
            <a:chExt cx="1051800" cy="2488672"/>
          </a:xfrm>
        </p:grpSpPr>
        <p:cxnSp>
          <p:nvCxnSpPr>
            <p:cNvPr id="74" name="直接箭头连接符 73"/>
            <p:cNvCxnSpPr/>
            <p:nvPr/>
          </p:nvCxnSpPr>
          <p:spPr>
            <a:xfrm flipV="1">
              <a:off x="2059959" y="1522468"/>
              <a:ext cx="1051800" cy="24886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837121"/>
                </p:ext>
              </p:extLst>
            </p:nvPr>
          </p:nvGraphicFramePr>
          <p:xfrm>
            <a:off x="2366768" y="1877824"/>
            <a:ext cx="450850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8" name="Equation" r:id="rId15" imgW="291960" imgH="241200" progId="Equation.DSMT4">
                    <p:embed/>
                  </p:oleObj>
                </mc:Choice>
                <mc:Fallback>
                  <p:oleObj name="Equation" r:id="rId15" imgW="291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768" y="1877824"/>
                          <a:ext cx="450850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6954" y="4005064"/>
                <a:ext cx="4528547" cy="541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𝟒𝟎</m:t>
                                  </m:r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54" y="4005064"/>
                <a:ext cx="4528547" cy="54155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09470" y="4113441"/>
                <a:ext cx="1197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70" y="4113441"/>
                <a:ext cx="1197186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76954" y="4797152"/>
                <a:ext cx="5009961" cy="541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𝟕𝟖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𝟒𝟎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  <m:sub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𝑩𝑪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54" y="4797152"/>
                <a:ext cx="5009961" cy="54155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336365" y="4812167"/>
                <a:ext cx="1779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65" y="4812167"/>
                <a:ext cx="1779013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1297375" y="5636934"/>
            <a:ext cx="7439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求解正弦稳态电路时</a:t>
            </a:r>
            <a:r>
              <a:rPr lang="zh-CN" altLang="en-US" dirty="0" smtClean="0">
                <a:solidFill>
                  <a:srgbClr val="C00000"/>
                </a:solidFill>
              </a:rPr>
              <a:t>，需设定参考相量；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相量图法是求解正弦稳态电路行之有效方法之一。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D60D7-E48F-4ABA-9432-80251E52D3F7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3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4" grpId="0"/>
      <p:bldP spid="20" grpId="0"/>
      <p:bldP spid="21" grpId="0"/>
      <p:bldP spid="22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0565" y="894246"/>
            <a:ext cx="803289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63043" y="894246"/>
            <a:ext cx="7488237" cy="97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=5A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50V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总电压与总电流同相位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76400" y="1545367"/>
            <a:ext cx="3690169" cy="2196626"/>
            <a:chOff x="4876400" y="1545367"/>
            <a:chExt cx="3690169" cy="2196626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rot="5400000">
              <a:off x="6201002" y="2927928"/>
              <a:ext cx="1620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oval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051558" y="1590941"/>
              <a:ext cx="3178724" cy="2151052"/>
              <a:chOff x="1907054" y="1430565"/>
              <a:chExt cx="3178724" cy="2151052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2008773" y="2472896"/>
                <a:ext cx="426835" cy="435688"/>
              </a:xfrm>
              <a:prstGeom prst="ellipse">
                <a:avLst/>
              </a:prstGeom>
              <a:solidFill>
                <a:srgbClr val="FFEEB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907054" y="1430565"/>
                <a:ext cx="3178724" cy="2151052"/>
                <a:chOff x="5989281" y="1417199"/>
                <a:chExt cx="3178724" cy="2151052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989281" y="1417199"/>
                  <a:ext cx="3178724" cy="2151052"/>
                  <a:chOff x="6751431" y="2117054"/>
                  <a:chExt cx="3178724" cy="2151052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7063961" y="2612106"/>
                    <a:ext cx="2866194" cy="1656000"/>
                    <a:chOff x="9447063" y="1647766"/>
                    <a:chExt cx="2866194" cy="1656000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9447063" y="1647766"/>
                      <a:ext cx="2866194" cy="1656000"/>
                      <a:chOff x="4552246" y="2028975"/>
                      <a:chExt cx="2866194" cy="1656000"/>
                    </a:xfrm>
                  </p:grpSpPr>
                  <p:grpSp>
                    <p:nvGrpSpPr>
                      <p:cNvPr id="32" name="组合 31"/>
                      <p:cNvGrpSpPr/>
                      <p:nvPr/>
                    </p:nvGrpSpPr>
                    <p:grpSpPr>
                      <a:xfrm>
                        <a:off x="4552246" y="2028975"/>
                        <a:ext cx="2664000" cy="1656000"/>
                        <a:chOff x="5414615" y="2981637"/>
                        <a:chExt cx="2664000" cy="1656000"/>
                      </a:xfrm>
                    </p:grpSpPr>
                    <p:grpSp>
                      <p:nvGrpSpPr>
                        <p:cNvPr id="35" name="组合 34"/>
                        <p:cNvGrpSpPr/>
                        <p:nvPr/>
                      </p:nvGrpSpPr>
                      <p:grpSpPr>
                        <a:xfrm>
                          <a:off x="5414615" y="2981637"/>
                          <a:ext cx="2644027" cy="1656000"/>
                          <a:chOff x="4906916" y="2581527"/>
                          <a:chExt cx="2644027" cy="1656000"/>
                        </a:xfrm>
                      </p:grpSpPr>
                      <p:sp>
                        <p:nvSpPr>
                          <p:cNvPr id="42" name="Line 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06916" y="2582538"/>
                            <a:ext cx="64800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9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06916" y="2581527"/>
                            <a:ext cx="0" cy="165600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0" name="Line 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rot="5400000">
                            <a:off x="7208943" y="2934282"/>
                            <a:ext cx="68400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1" name="Text Box 1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79124" y="3132446"/>
                            <a:ext cx="554960" cy="40011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kumimoji="1" lang="en-US" altLang="zh-CN" sz="2000" b="1" dirty="0" err="1" smtClean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j</a:t>
                            </a:r>
                            <a:r>
                              <a:rPr kumimoji="1" lang="en-US" altLang="zh-CN" sz="2000" b="1" i="1" dirty="0" err="1" smtClean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X</a:t>
                            </a:r>
                            <a:r>
                              <a:rPr kumimoji="1" lang="en-US" altLang="zh-CN" sz="2000" b="1" i="1" baseline="-25000" dirty="0" err="1" smtClean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C</a:t>
                            </a:r>
                            <a:endParaRPr kumimoji="1" lang="en-US" altLang="zh-CN" sz="2000" b="1" baseline="-25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36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7712772" y="4252596"/>
                          <a:ext cx="720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14615" y="4633572"/>
                          <a:ext cx="2664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 type="none"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7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86440" y="2915838"/>
                        <a:ext cx="432000" cy="121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86440" y="2723910"/>
                        <a:ext cx="432000" cy="121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Text Box 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72014" y="2181229"/>
                        <a:ext cx="312530" cy="40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827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</a:pPr>
                        <a:r>
                          <a:rPr kumimoji="1" lang="en-US" altLang="zh-CN" sz="2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30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87367" y="2835656"/>
                        <a:ext cx="306742" cy="40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827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pPr algn="ctr" eaLnBrk="0" hangingPunct="0">
                          <a:spcBef>
                            <a:spcPct val="50000"/>
                          </a:spcBef>
                        </a:pPr>
                        <a:r>
                          <a:rPr kumimoji="1" lang="en-US" altLang="zh-CN" sz="2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a:t>_</a:t>
                        </a:r>
                      </a:p>
                    </p:txBody>
                  </p:sp>
                </p:grpSp>
                <p:sp>
                  <p:nvSpPr>
                    <p:cNvPr id="24" name="Rectangle 2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851404" y="2415156"/>
                      <a:ext cx="468313" cy="1793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B05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59021" y="2271854"/>
                      <a:ext cx="372218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200" b="1" i="1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200" b="1" i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2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1431" y="2706214"/>
                    <a:ext cx="312530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  <p:sp>
                <p:nvSpPr>
                  <p:cNvPr id="2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7219" y="3410855"/>
                    <a:ext cx="306742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_</a:t>
                    </a:r>
                  </a:p>
                </p:txBody>
              </p:sp>
              <p:sp>
                <p:nvSpPr>
                  <p:cNvPr id="22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49195" y="2117054"/>
                    <a:ext cx="582211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200" b="1" dirty="0" err="1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j</a:t>
                    </a:r>
                    <a:r>
                      <a:rPr kumimoji="1" lang="en-US" altLang="zh-CN" sz="2200" b="1" i="1" dirty="0" err="1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200" b="1" i="1" baseline="-25000" dirty="0" err="1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5" name="Arc 20"/>
                <p:cNvSpPr>
                  <a:spLocks/>
                </p:cNvSpPr>
                <p:nvPr/>
              </p:nvSpPr>
              <p:spPr bwMode="auto">
                <a:xfrm rot="5400000" flipH="1" flipV="1">
                  <a:off x="6995805" y="1813679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Arc 21"/>
                <p:cNvSpPr>
                  <a:spLocks/>
                </p:cNvSpPr>
                <p:nvPr/>
              </p:nvSpPr>
              <p:spPr bwMode="auto">
                <a:xfrm rot="5400000" flipH="1" flipV="1">
                  <a:off x="7146865" y="1819012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Arc 22"/>
                <p:cNvSpPr>
                  <a:spLocks/>
                </p:cNvSpPr>
                <p:nvPr/>
              </p:nvSpPr>
              <p:spPr bwMode="auto">
                <a:xfrm rot="5400000" flipH="1" flipV="1">
                  <a:off x="7445638" y="1832945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Arc 23"/>
                <p:cNvSpPr>
                  <a:spLocks/>
                </p:cNvSpPr>
                <p:nvPr/>
              </p:nvSpPr>
              <p:spPr bwMode="auto">
                <a:xfrm rot="5400000" flipH="1" flipV="1">
                  <a:off x="7295985" y="1826918"/>
                  <a:ext cx="90073" cy="144463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487029" y="1949114"/>
                <a:ext cx="1368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04465"/>
                </p:ext>
              </p:extLst>
            </p:nvPr>
          </p:nvGraphicFramePr>
          <p:xfrm>
            <a:off x="8215732" y="2676288"/>
            <a:ext cx="350837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96"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5732" y="2676288"/>
                          <a:ext cx="350837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8211984"/>
                </p:ext>
              </p:extLst>
            </p:nvPr>
          </p:nvGraphicFramePr>
          <p:xfrm>
            <a:off x="4876400" y="2715646"/>
            <a:ext cx="25400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97"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400" y="2715646"/>
                          <a:ext cx="25400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412060"/>
                </p:ext>
              </p:extLst>
            </p:nvPr>
          </p:nvGraphicFramePr>
          <p:xfrm>
            <a:off x="6564792" y="2120688"/>
            <a:ext cx="34607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98" name="Equation" r:id="rId7" imgW="164880" imgH="241200" progId="Equation.DSMT4">
                    <p:embed/>
                  </p:oleObj>
                </mc:Choice>
                <mc:Fallback>
                  <p:oleObj name="Equation" r:id="rId7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4792" y="2120688"/>
                          <a:ext cx="346075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617714"/>
                </p:ext>
              </p:extLst>
            </p:nvPr>
          </p:nvGraphicFramePr>
          <p:xfrm>
            <a:off x="7119606" y="1552248"/>
            <a:ext cx="3476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99" name="Equation" r:id="rId9" imgW="164880" imgH="241200" progId="Equation.DSMT4">
                    <p:embed/>
                  </p:oleObj>
                </mc:Choice>
                <mc:Fallback>
                  <p:oleObj name="Equation" r:id="rId9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9606" y="1552248"/>
                          <a:ext cx="34766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8496600"/>
                </p:ext>
              </p:extLst>
            </p:nvPr>
          </p:nvGraphicFramePr>
          <p:xfrm>
            <a:off x="5489527" y="1545367"/>
            <a:ext cx="28733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00" name="Equation" r:id="rId11" imgW="126720" imgH="190440" progId="Equation.DSMT4">
                    <p:embed/>
                  </p:oleObj>
                </mc:Choice>
                <mc:Fallback>
                  <p:oleObj name="Equation" r:id="rId11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9527" y="1545367"/>
                          <a:ext cx="287338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6912891" y="2233825"/>
              <a:ext cx="0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 rot="-5400000">
              <a:off x="7370161" y="1803762"/>
              <a:ext cx="0" cy="4318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rot="-5400000">
              <a:off x="5705427" y="1772940"/>
              <a:ext cx="0" cy="4318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400565" y="1971599"/>
            <a:ext cx="803289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31420" y="2037713"/>
                <a:ext cx="1960024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20" y="2037713"/>
                <a:ext cx="1960024" cy="473206"/>
              </a:xfrm>
              <a:prstGeom prst="rect">
                <a:avLst/>
              </a:prstGeom>
              <a:blipFill rotWithShape="0">
                <a:blip r:embed="rId13"/>
                <a:stretch>
                  <a:fillRect t="-1282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097700" y="2674481"/>
                <a:ext cx="2938946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m:rPr>
                          <m:nor/>
                        </m:rP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US" altLang="zh-CN" sz="2400" b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𝐣𝟓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0" y="2674481"/>
                <a:ext cx="2938946" cy="473206"/>
              </a:xfrm>
              <a:prstGeom prst="rect">
                <a:avLst/>
              </a:prstGeom>
              <a:blipFill rotWithShape="0">
                <a:blip r:embed="rId14"/>
                <a:stretch>
                  <a:fillRect t="-1299" b="-20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1476610" y="3356992"/>
                <a:ext cx="3348481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𝐣𝟓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𝟓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10" y="3356992"/>
                <a:ext cx="3348481" cy="50520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490545" y="4077072"/>
                <a:ext cx="5169687" cy="473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45" y="4077072"/>
                <a:ext cx="5169687" cy="473206"/>
              </a:xfrm>
              <a:prstGeom prst="rect">
                <a:avLst/>
              </a:prstGeom>
              <a:blipFill rotWithShape="0">
                <a:blip r:embed="rId16"/>
                <a:stretch>
                  <a:fillRect l="-354" t="-1299" b="-20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802379" y="4869160"/>
                <a:ext cx="4118948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𝟓𝟎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zh-CN" altLang="en-US" sz="2400" b="1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𝟓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79" y="4869160"/>
                <a:ext cx="4118948" cy="50520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907704" y="5517232"/>
                <a:ext cx="5791505" cy="50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𝟓𝟎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 i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𝟏𝟎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17232"/>
                <a:ext cx="5791505" cy="50520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514362" y="3387468"/>
            <a:ext cx="1139763" cy="51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KCL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485547" y="4142419"/>
            <a:ext cx="1139763" cy="51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KVL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451964" y="4869160"/>
            <a:ext cx="1422157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虚部相同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451964" y="5517232"/>
            <a:ext cx="14221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实部相同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3257031" y="6066227"/>
            <a:ext cx="26642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相位关系很重要 ！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5" name="日期占位符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056F7-EF2D-4DB5-97AE-8CA71996C440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3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404664"/>
            <a:ext cx="28600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8-3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电路定律的相量形式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528" y="963487"/>
            <a:ext cx="803289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19135" y="919377"/>
                <a:ext cx="4493025" cy="534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𝟏𝟐𝟎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𝐜𝐨𝐬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35" y="919377"/>
                <a:ext cx="4493025" cy="534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35596" y="926436"/>
            <a:ext cx="561760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已知                                          求：       。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4692854" y="1268760"/>
            <a:ext cx="3695570" cy="2151106"/>
            <a:chOff x="4302248" y="1610261"/>
            <a:chExt cx="3695570" cy="2151106"/>
          </a:xfrm>
        </p:grpSpPr>
        <p:grpSp>
          <p:nvGrpSpPr>
            <p:cNvPr id="9" name="组合 8"/>
            <p:cNvGrpSpPr/>
            <p:nvPr/>
          </p:nvGrpSpPr>
          <p:grpSpPr>
            <a:xfrm>
              <a:off x="4436861" y="2012279"/>
              <a:ext cx="3560957" cy="1746112"/>
              <a:chOff x="4669325" y="1988840"/>
              <a:chExt cx="3560957" cy="1746112"/>
            </a:xfrm>
          </p:grpSpPr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rot="5400000">
                <a:off x="6170888" y="2915952"/>
                <a:ext cx="1638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669325" y="2078952"/>
                <a:ext cx="3560957" cy="1656000"/>
                <a:chOff x="1524821" y="1918576"/>
                <a:chExt cx="3560957" cy="1656000"/>
              </a:xfrm>
            </p:grpSpPr>
            <p:sp>
              <p:nvSpPr>
                <p:cNvPr id="20" name="Oval 9"/>
                <p:cNvSpPr>
                  <a:spLocks noChangeArrowheads="1"/>
                </p:cNvSpPr>
                <p:nvPr/>
              </p:nvSpPr>
              <p:spPr bwMode="auto">
                <a:xfrm>
                  <a:off x="1665173" y="2521465"/>
                  <a:ext cx="426835" cy="435688"/>
                </a:xfrm>
                <a:prstGeom prst="ellipse">
                  <a:avLst/>
                </a:prstGeom>
                <a:solidFill>
                  <a:srgbClr val="FFEEB9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1524821" y="1918576"/>
                  <a:ext cx="3560957" cy="1656000"/>
                  <a:chOff x="6369198" y="2605065"/>
                  <a:chExt cx="3560957" cy="1656000"/>
                </a:xfrm>
              </p:grpSpPr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6741090" y="2605065"/>
                    <a:ext cx="3189065" cy="1656000"/>
                    <a:chOff x="9124192" y="1640725"/>
                    <a:chExt cx="3189065" cy="1656000"/>
                  </a:xfrm>
                </p:grpSpPr>
                <p:grpSp>
                  <p:nvGrpSpPr>
                    <p:cNvPr id="32" name="组合 31"/>
                    <p:cNvGrpSpPr/>
                    <p:nvPr/>
                  </p:nvGrpSpPr>
                  <p:grpSpPr>
                    <a:xfrm>
                      <a:off x="9124192" y="1640725"/>
                      <a:ext cx="3189065" cy="1656000"/>
                      <a:chOff x="4229375" y="2021934"/>
                      <a:chExt cx="3189065" cy="1656000"/>
                    </a:xfrm>
                  </p:grpSpPr>
                  <p:grpSp>
                    <p:nvGrpSpPr>
                      <p:cNvPr id="35" name="组合 34"/>
                      <p:cNvGrpSpPr/>
                      <p:nvPr/>
                    </p:nvGrpSpPr>
                    <p:grpSpPr>
                      <a:xfrm>
                        <a:off x="4229375" y="2021934"/>
                        <a:ext cx="2988000" cy="1656000"/>
                        <a:chOff x="5091744" y="2974596"/>
                        <a:chExt cx="2988000" cy="1656000"/>
                      </a:xfrm>
                    </p:grpSpPr>
                    <p:grpSp>
                      <p:nvGrpSpPr>
                        <p:cNvPr id="40" name="组合 39"/>
                        <p:cNvGrpSpPr/>
                        <p:nvPr/>
                      </p:nvGrpSpPr>
                      <p:grpSpPr>
                        <a:xfrm>
                          <a:off x="5091744" y="2974596"/>
                          <a:ext cx="2966898" cy="1656000"/>
                          <a:chOff x="4584045" y="2574486"/>
                          <a:chExt cx="2966898" cy="1656000"/>
                        </a:xfrm>
                      </p:grpSpPr>
                      <p:sp>
                        <p:nvSpPr>
                          <p:cNvPr id="44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584045" y="2574486"/>
                            <a:ext cx="0" cy="165600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5" name="Line 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rot="5400000">
                            <a:off x="7208943" y="2934282"/>
                            <a:ext cx="68400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6" name="Text Box 1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646921" y="2875548"/>
                            <a:ext cx="851515" cy="430887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kumimoji="1" lang="en-US" altLang="zh-CN" sz="2200" b="1" dirty="0" smtClean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0.02F</a:t>
                            </a:r>
                            <a:endParaRPr kumimoji="1" lang="en-US" altLang="zh-CN" sz="2200" b="1" baseline="-25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41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7712772" y="4252596"/>
                          <a:ext cx="720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91744" y="4630596"/>
                          <a:ext cx="2988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 type="none"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6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86440" y="2915838"/>
                        <a:ext cx="432000" cy="121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86440" y="2723910"/>
                        <a:ext cx="432000" cy="121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" name="Rectangle 2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851404" y="2415156"/>
                      <a:ext cx="468313" cy="1793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B05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64800" y="1900040"/>
                      <a:ext cx="68320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CC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 eaLnBrk="1" hangingPunct="1"/>
                      <a:r>
                        <a:rPr kumimoji="1" lang="en-US" altLang="zh-CN" sz="2200" b="1" dirty="0">
                          <a:latin typeface="Times New Roman" panose="02020603050405020304" pitchFamily="18" charset="0"/>
                        </a:rPr>
                        <a:t>15</a:t>
                      </a:r>
                      <a:r>
                        <a:rPr kumimoji="1" lang="en-US" altLang="zh-CN" sz="2200" b="1" dirty="0">
                          <a:latin typeface="Symbol" panose="05050102010706020507" pitchFamily="18" charset="2"/>
                        </a:rPr>
                        <a:t>W</a:t>
                      </a:r>
                      <a:endParaRPr kumimoji="1" lang="en-US" altLang="zh-CN" sz="2200" b="1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69198" y="2686666"/>
                    <a:ext cx="312530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97023" y="3562447"/>
                    <a:ext cx="306742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_</a:t>
                    </a:r>
                  </a:p>
                </p:txBody>
              </p:sp>
              <p:sp>
                <p:nvSpPr>
                  <p:cNvPr id="3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72827" y="2827246"/>
                    <a:ext cx="54534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2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4H</a:t>
                    </a:r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1917778" y="1925617"/>
                  <a:ext cx="2952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" name="Line 37"/>
              <p:cNvSpPr>
                <a:spLocks noChangeShapeType="1"/>
              </p:cNvSpPr>
              <p:nvPr/>
            </p:nvSpPr>
            <p:spPr bwMode="auto">
              <a:xfrm rot="16200000">
                <a:off x="5452412" y="1772940"/>
                <a:ext cx="0" cy="43180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rot="5400000">
              <a:off x="5565064" y="2337219"/>
              <a:ext cx="450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oval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 rot="5400000">
              <a:off x="5516326" y="2819628"/>
              <a:ext cx="594296" cy="109339"/>
              <a:chOff x="5726487" y="2038055"/>
              <a:chExt cx="594296" cy="109339"/>
            </a:xfrm>
          </p:grpSpPr>
          <p:sp>
            <p:nvSpPr>
              <p:cNvPr id="48" name="Arc 20"/>
              <p:cNvSpPr>
                <a:spLocks/>
              </p:cNvSpPr>
              <p:nvPr/>
            </p:nvSpPr>
            <p:spPr bwMode="auto">
              <a:xfrm rot="5400000" flipH="1" flipV="1">
                <a:off x="5753682" y="2010860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rc 21"/>
              <p:cNvSpPr>
                <a:spLocks/>
              </p:cNvSpPr>
              <p:nvPr/>
            </p:nvSpPr>
            <p:spPr bwMode="auto">
              <a:xfrm rot="5400000" flipH="1" flipV="1">
                <a:off x="5904742" y="2016193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rc 22"/>
              <p:cNvSpPr>
                <a:spLocks/>
              </p:cNvSpPr>
              <p:nvPr/>
            </p:nvSpPr>
            <p:spPr bwMode="auto">
              <a:xfrm rot="5400000" flipH="1" flipV="1">
                <a:off x="6203515" y="2030126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rc 23"/>
              <p:cNvSpPr>
                <a:spLocks/>
              </p:cNvSpPr>
              <p:nvPr/>
            </p:nvSpPr>
            <p:spPr bwMode="auto">
              <a:xfrm rot="5400000" flipH="1" flipV="1">
                <a:off x="6053862" y="2024099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rot="5400000">
              <a:off x="5481516" y="3473367"/>
              <a:ext cx="576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none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4302248" y="2709972"/>
              <a:ext cx="34176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5041128" y="1610261"/>
              <a:ext cx="26321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200" b="1" i="1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788024" y="3702962"/>
            <a:ext cx="3997462" cy="2174310"/>
            <a:chOff x="4348456" y="3887443"/>
            <a:chExt cx="3997462" cy="2174310"/>
          </a:xfrm>
        </p:grpSpPr>
        <p:grpSp>
          <p:nvGrpSpPr>
            <p:cNvPr id="53" name="组合 52"/>
            <p:cNvGrpSpPr/>
            <p:nvPr/>
          </p:nvGrpSpPr>
          <p:grpSpPr>
            <a:xfrm>
              <a:off x="4348456" y="3887443"/>
              <a:ext cx="3997462" cy="2169820"/>
              <a:chOff x="4569107" y="1565132"/>
              <a:chExt cx="3997462" cy="2169820"/>
            </a:xfrm>
          </p:grpSpPr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 rot="5400000">
                <a:off x="6170888" y="2915952"/>
                <a:ext cx="1638000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4669325" y="2078952"/>
                <a:ext cx="3560957" cy="1656000"/>
                <a:chOff x="1524821" y="1918576"/>
                <a:chExt cx="3560957" cy="1656000"/>
              </a:xfrm>
            </p:grpSpPr>
            <p:sp>
              <p:nvSpPr>
                <p:cNvPr id="64" name="Oval 9"/>
                <p:cNvSpPr>
                  <a:spLocks noChangeArrowheads="1"/>
                </p:cNvSpPr>
                <p:nvPr/>
              </p:nvSpPr>
              <p:spPr bwMode="auto">
                <a:xfrm>
                  <a:off x="1665173" y="2521465"/>
                  <a:ext cx="426835" cy="435688"/>
                </a:xfrm>
                <a:prstGeom prst="ellipse">
                  <a:avLst/>
                </a:prstGeom>
                <a:solidFill>
                  <a:srgbClr val="FFEEB9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1524821" y="1918576"/>
                  <a:ext cx="3560957" cy="1656000"/>
                  <a:chOff x="6369198" y="2605065"/>
                  <a:chExt cx="3560957" cy="1656000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6741090" y="2605065"/>
                    <a:ext cx="3189065" cy="1656000"/>
                    <a:chOff x="9124192" y="1640725"/>
                    <a:chExt cx="3189065" cy="1656000"/>
                  </a:xfrm>
                </p:grpSpPr>
                <p:grpSp>
                  <p:nvGrpSpPr>
                    <p:cNvPr id="71" name="组合 70"/>
                    <p:cNvGrpSpPr/>
                    <p:nvPr/>
                  </p:nvGrpSpPr>
                  <p:grpSpPr>
                    <a:xfrm>
                      <a:off x="9124192" y="1640725"/>
                      <a:ext cx="3189065" cy="1656000"/>
                      <a:chOff x="4229375" y="2021934"/>
                      <a:chExt cx="3189065" cy="1656000"/>
                    </a:xfrm>
                  </p:grpSpPr>
                  <p:grpSp>
                    <p:nvGrpSpPr>
                      <p:cNvPr id="74" name="组合 73"/>
                      <p:cNvGrpSpPr/>
                      <p:nvPr/>
                    </p:nvGrpSpPr>
                    <p:grpSpPr>
                      <a:xfrm>
                        <a:off x="4229375" y="2021934"/>
                        <a:ext cx="3040045" cy="1656000"/>
                        <a:chOff x="5091744" y="2974596"/>
                        <a:chExt cx="3040045" cy="1656000"/>
                      </a:xfrm>
                    </p:grpSpPr>
                    <p:grpSp>
                      <p:nvGrpSpPr>
                        <p:cNvPr id="79" name="组合 78"/>
                        <p:cNvGrpSpPr/>
                        <p:nvPr/>
                      </p:nvGrpSpPr>
                      <p:grpSpPr>
                        <a:xfrm>
                          <a:off x="5091744" y="2974596"/>
                          <a:ext cx="3040045" cy="1656000"/>
                          <a:chOff x="4584045" y="2574486"/>
                          <a:chExt cx="3040045" cy="1656000"/>
                        </a:xfrm>
                      </p:grpSpPr>
                      <p:sp>
                        <p:nvSpPr>
                          <p:cNvPr id="82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584045" y="2574486"/>
                            <a:ext cx="0" cy="165600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3" name="Line 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rot="5400000">
                            <a:off x="7208943" y="2934282"/>
                            <a:ext cx="68400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70C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4" name="Text Box 1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15855" y="2761911"/>
                            <a:ext cx="808235" cy="40011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kumimoji="1" lang="en-US" altLang="zh-CN" sz="2000" b="1" dirty="0" smtClean="0">
                                <a:latin typeface="Times New Roman" panose="02020603050405020304" pitchFamily="18" charset="0"/>
                              </a:rPr>
                              <a:t>-j15</a:t>
                            </a:r>
                            <a:r>
                              <a:rPr kumimoji="1" lang="en-US" altLang="zh-CN" sz="2000" b="1" dirty="0" smtClean="0">
                                <a:latin typeface="Symbol" panose="05050102010706020507" pitchFamily="18" charset="2"/>
                              </a:rPr>
                              <a:t>W</a:t>
                            </a:r>
                            <a:endParaRPr kumimoji="1" lang="en-US" altLang="zh-CN" sz="2000" b="1" i="1" baseline="-25000" dirty="0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0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5400000">
                          <a:off x="7712772" y="4252596"/>
                          <a:ext cx="720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1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91744" y="4630596"/>
                          <a:ext cx="2988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70C0"/>
                          </a:solidFill>
                          <a:round/>
                          <a:headEnd type="none"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75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86440" y="2915838"/>
                        <a:ext cx="432000" cy="121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6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86440" y="2723910"/>
                        <a:ext cx="432000" cy="121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72" name="Rectangle 2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851404" y="2415156"/>
                      <a:ext cx="468313" cy="1793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B05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69198" y="2686666"/>
                    <a:ext cx="312530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  <p:sp>
                <p:nvSpPr>
                  <p:cNvPr id="6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97023" y="3562447"/>
                    <a:ext cx="306742" cy="4002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827E4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kumimoji="1" lang="en-US" altLang="zh-CN" sz="2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_</a:t>
                    </a:r>
                  </a:p>
                </p:txBody>
              </p:sp>
              <p:sp>
                <p:nvSpPr>
                  <p:cNvPr id="7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4055" y="2831252"/>
                    <a:ext cx="777777" cy="4308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FFCC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2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j20</a:t>
                    </a:r>
                    <a:r>
                      <a:rPr kumimoji="1" lang="en-US" altLang="zh-CN" sz="2200" b="1" dirty="0" smtClean="0">
                        <a:latin typeface="Symbol" panose="05050102010706020507" pitchFamily="18" charset="2"/>
                      </a:rPr>
                      <a:t>W</a:t>
                    </a:r>
                    <a:endParaRPr kumimoji="1" lang="en-US" altLang="zh-CN" sz="22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6" name="Line 10"/>
                <p:cNvSpPr>
                  <a:spLocks noChangeShapeType="1"/>
                </p:cNvSpPr>
                <p:nvPr/>
              </p:nvSpPr>
              <p:spPr bwMode="auto">
                <a:xfrm>
                  <a:off x="1917778" y="1925617"/>
                  <a:ext cx="2952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6" name="Object 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5037687"/>
                  </p:ext>
                </p:extLst>
              </p:nvPr>
            </p:nvGraphicFramePr>
            <p:xfrm>
              <a:off x="8215732" y="2676288"/>
              <a:ext cx="350837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23" name="Equation" r:id="rId5" imgW="228600" imgH="241200" progId="Equation.DSMT4">
                      <p:embed/>
                    </p:oleObj>
                  </mc:Choice>
                  <mc:Fallback>
                    <p:oleObj name="Equation" r:id="rId5" imgW="2286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15732" y="2676288"/>
                            <a:ext cx="350837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6693446"/>
                  </p:ext>
                </p:extLst>
              </p:nvPr>
            </p:nvGraphicFramePr>
            <p:xfrm>
              <a:off x="4569107" y="2705656"/>
              <a:ext cx="254000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24" name="Equation" r:id="rId7" imgW="164880" imgH="203040" progId="Equation.DSMT4">
                      <p:embed/>
                    </p:oleObj>
                  </mc:Choice>
                  <mc:Fallback>
                    <p:oleObj name="Equation" r:id="rId7" imgW="1648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9107" y="2705656"/>
                            <a:ext cx="254000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4447413"/>
                  </p:ext>
                </p:extLst>
              </p:nvPr>
            </p:nvGraphicFramePr>
            <p:xfrm>
              <a:off x="5536703" y="3117529"/>
              <a:ext cx="346075" cy="490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25" name="Equation" r:id="rId9" imgW="164880" imgH="241200" progId="Equation.DSMT4">
                      <p:embed/>
                    </p:oleObj>
                  </mc:Choice>
                  <mc:Fallback>
                    <p:oleObj name="Equation" r:id="rId9" imgW="1648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36703" y="3117529"/>
                            <a:ext cx="346075" cy="490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6127675"/>
                  </p:ext>
                </p:extLst>
              </p:nvPr>
            </p:nvGraphicFramePr>
            <p:xfrm>
              <a:off x="6533220" y="3167478"/>
              <a:ext cx="347663" cy="517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26" name="Equation" r:id="rId11" imgW="164880" imgH="241200" progId="Equation.DSMT4">
                      <p:embed/>
                    </p:oleObj>
                  </mc:Choice>
                  <mc:Fallback>
                    <p:oleObj name="Equation" r:id="rId11" imgW="1648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3220" y="3167478"/>
                            <a:ext cx="347663" cy="517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0887871"/>
                  </p:ext>
                </p:extLst>
              </p:nvPr>
            </p:nvGraphicFramePr>
            <p:xfrm>
              <a:off x="5243005" y="1565132"/>
              <a:ext cx="287338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27" name="Equation" r:id="rId13" imgW="126720" imgH="190440" progId="Equation.DSMT4">
                      <p:embed/>
                    </p:oleObj>
                  </mc:Choice>
                  <mc:Fallback>
                    <p:oleObj name="Equation" r:id="rId13" imgW="12672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3005" y="1565132"/>
                            <a:ext cx="287338" cy="412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5944779" y="3236455"/>
                <a:ext cx="0" cy="360363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7"/>
              <p:cNvSpPr>
                <a:spLocks noChangeShapeType="1"/>
              </p:cNvSpPr>
              <p:nvPr/>
            </p:nvSpPr>
            <p:spPr bwMode="auto">
              <a:xfrm rot="16200000">
                <a:off x="5452412" y="1772940"/>
                <a:ext cx="0" cy="43180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rot="5400000">
              <a:off x="5584658" y="4637605"/>
              <a:ext cx="450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oval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 rot="5400000">
              <a:off x="5535920" y="5120014"/>
              <a:ext cx="594296" cy="109339"/>
              <a:chOff x="5726487" y="2038055"/>
              <a:chExt cx="594296" cy="109339"/>
            </a:xfrm>
          </p:grpSpPr>
          <p:sp>
            <p:nvSpPr>
              <p:cNvPr id="89" name="Arc 20"/>
              <p:cNvSpPr>
                <a:spLocks/>
              </p:cNvSpPr>
              <p:nvPr/>
            </p:nvSpPr>
            <p:spPr bwMode="auto">
              <a:xfrm rot="5400000" flipH="1" flipV="1">
                <a:off x="5753682" y="2010860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Arc 21"/>
              <p:cNvSpPr>
                <a:spLocks/>
              </p:cNvSpPr>
              <p:nvPr/>
            </p:nvSpPr>
            <p:spPr bwMode="auto">
              <a:xfrm rot="5400000" flipH="1" flipV="1">
                <a:off x="5904742" y="2016193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Arc 22"/>
              <p:cNvSpPr>
                <a:spLocks/>
              </p:cNvSpPr>
              <p:nvPr/>
            </p:nvSpPr>
            <p:spPr bwMode="auto">
              <a:xfrm rot="5400000" flipH="1" flipV="1">
                <a:off x="6203515" y="2030126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Arc 23"/>
              <p:cNvSpPr>
                <a:spLocks/>
              </p:cNvSpPr>
              <p:nvPr/>
            </p:nvSpPr>
            <p:spPr bwMode="auto">
              <a:xfrm rot="5400000" flipH="1" flipV="1">
                <a:off x="6053862" y="2024099"/>
                <a:ext cx="90073" cy="14446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 rot="5400000">
              <a:off x="5501110" y="5773753"/>
              <a:ext cx="5760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none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6685427" y="5578705"/>
              <a:ext cx="0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35"/>
            <p:cNvSpPr>
              <a:spLocks noChangeShapeType="1"/>
            </p:cNvSpPr>
            <p:nvPr/>
          </p:nvSpPr>
          <p:spPr bwMode="auto">
            <a:xfrm>
              <a:off x="7715542" y="5568369"/>
              <a:ext cx="0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377207"/>
                </p:ext>
              </p:extLst>
            </p:nvPr>
          </p:nvGraphicFramePr>
          <p:xfrm>
            <a:off x="7308968" y="5519642"/>
            <a:ext cx="3476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28" name="Equation" r:id="rId15" imgW="164880" imgH="241200" progId="Equation.DSMT4">
                    <p:embed/>
                  </p:oleObj>
                </mc:Choice>
                <mc:Fallback>
                  <p:oleObj name="Equation" r:id="rId15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968" y="5519642"/>
                          <a:ext cx="34766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6070033" y="4623663"/>
              <a:ext cx="6832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200" b="1" dirty="0">
                  <a:latin typeface="Times New Roman" panose="02020603050405020304" pitchFamily="18" charset="0"/>
                </a:rPr>
                <a:t>15</a:t>
              </a:r>
              <a:r>
                <a:rPr kumimoji="1" lang="en-US" altLang="zh-CN" sz="2200" b="1" dirty="0">
                  <a:latin typeface="Symbol" panose="05050102010706020507" pitchFamily="18" charset="2"/>
                </a:rPr>
                <a:t>W</a:t>
              </a:r>
              <a:endParaRPr kumimoji="1" lang="en-US" altLang="zh-CN" sz="2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323528" y="1599389"/>
            <a:ext cx="803289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817376" y="1672621"/>
                <a:ext cx="1829475" cy="44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zh-CN" altLang="en-US" sz="2200" b="1" i="0"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2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76" y="1672621"/>
                <a:ext cx="1829475" cy="44159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65573" y="2300795"/>
                <a:ext cx="29876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/>
                        <m:t>j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3" y="2300795"/>
                <a:ext cx="2987676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/>
              <p:cNvSpPr/>
              <p:nvPr/>
            </p:nvSpPr>
            <p:spPr>
              <a:xfrm>
                <a:off x="869371" y="2795780"/>
                <a:ext cx="399436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smtClean="0"/>
                        <m:t>j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𝟎𝟐</m:t>
                          </m:r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zh-CN" altLang="en-US" sz="2400" b="1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3" name="矩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71" y="2795780"/>
                <a:ext cx="3994363" cy="7861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817376" y="3789040"/>
                <a:ext cx="2361224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76" y="3789040"/>
                <a:ext cx="2361224" cy="473206"/>
              </a:xfrm>
              <a:prstGeom prst="rect">
                <a:avLst/>
              </a:prstGeom>
              <a:blipFill rotWithShape="0">
                <a:blip r:embed="rId20"/>
                <a:stretch>
                  <a:fillRect t="-1299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1043608" y="4365104"/>
                <a:ext cx="354032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𝟏𝟐𝟎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den>
                          </m:f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65104"/>
                <a:ext cx="3540328" cy="92217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1025743" y="5445224"/>
                <a:ext cx="2172839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𝟑𝟔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43" y="5445224"/>
                <a:ext cx="2172839" cy="4700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668741" y="6101464"/>
                <a:ext cx="4439100" cy="505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𝟑𝟔</m:t>
                          </m:r>
                          <m:r>
                            <a:rPr lang="zh-CN" alt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  <m:sup>
                          <m:r>
                            <a:rPr lang="zh-CN" alt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1" y="6101464"/>
                <a:ext cx="4439100" cy="50520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日期占位符 10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FAB66-2E9E-4050-826A-84B46C67322A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110" name="灯片编号占位符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6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6" grpId="0"/>
      <p:bldP spid="107" grpId="0"/>
      <p:bldP spid="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0825" y="1036163"/>
            <a:ext cx="19431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  </a:t>
            </a:r>
            <a:r>
              <a:rPr lang="zh-CN" altLang="en-US" dirty="0">
                <a:solidFill>
                  <a:srgbClr val="FF0000"/>
                </a:solidFill>
              </a:rPr>
              <a:t>正弦量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9204" y="1706224"/>
            <a:ext cx="2625725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瞬时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5318" y="2588981"/>
            <a:ext cx="3097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i="1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y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dirty="0">
              <a:solidFill>
                <a:schemeClr val="tx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112076" y="1732981"/>
            <a:ext cx="1107996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波形</a:t>
            </a:r>
            <a:endParaRPr lang="zh-CN" altLang="en-US" dirty="0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5195192" y="851346"/>
            <a:ext cx="3697288" cy="2433638"/>
            <a:chOff x="3061" y="1307"/>
            <a:chExt cx="2329" cy="1533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128" y="1892"/>
              <a:ext cx="146" cy="326"/>
            </a:xfrm>
            <a:custGeom>
              <a:avLst/>
              <a:gdLst>
                <a:gd name="T0" fmla="*/ 0 w 118"/>
                <a:gd name="T1" fmla="*/ 326 h 274"/>
                <a:gd name="T2" fmla="*/ 16 w 118"/>
                <a:gd name="T3" fmla="*/ 286 h 274"/>
                <a:gd name="T4" fmla="*/ 36 w 118"/>
                <a:gd name="T5" fmla="*/ 238 h 274"/>
                <a:gd name="T6" fmla="*/ 73 w 118"/>
                <a:gd name="T7" fmla="*/ 151 h 274"/>
                <a:gd name="T8" fmla="*/ 93 w 118"/>
                <a:gd name="T9" fmla="*/ 107 h 274"/>
                <a:gd name="T10" fmla="*/ 110 w 118"/>
                <a:gd name="T11" fmla="*/ 67 h 274"/>
                <a:gd name="T12" fmla="*/ 130 w 118"/>
                <a:gd name="T13" fmla="*/ 32 h 274"/>
                <a:gd name="T14" fmla="*/ 146 w 118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3274" y="1757"/>
              <a:ext cx="143" cy="135"/>
            </a:xfrm>
            <a:custGeom>
              <a:avLst/>
              <a:gdLst>
                <a:gd name="T0" fmla="*/ 0 w 116"/>
                <a:gd name="T1" fmla="*/ 135 h 113"/>
                <a:gd name="T2" fmla="*/ 17 w 116"/>
                <a:gd name="T3" fmla="*/ 105 h 113"/>
                <a:gd name="T4" fmla="*/ 37 w 116"/>
                <a:gd name="T5" fmla="*/ 82 h 113"/>
                <a:gd name="T6" fmla="*/ 54 w 116"/>
                <a:gd name="T7" fmla="*/ 59 h 113"/>
                <a:gd name="T8" fmla="*/ 70 w 116"/>
                <a:gd name="T9" fmla="*/ 38 h 113"/>
                <a:gd name="T10" fmla="*/ 90 w 116"/>
                <a:gd name="T11" fmla="*/ 24 h 113"/>
                <a:gd name="T12" fmla="*/ 107 w 116"/>
                <a:gd name="T13" fmla="*/ 10 h 113"/>
                <a:gd name="T14" fmla="*/ 127 w 116"/>
                <a:gd name="T15" fmla="*/ 4 h 113"/>
                <a:gd name="T16" fmla="*/ 143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3417" y="1757"/>
              <a:ext cx="146" cy="135"/>
            </a:xfrm>
            <a:custGeom>
              <a:avLst/>
              <a:gdLst>
                <a:gd name="T0" fmla="*/ 0 w 119"/>
                <a:gd name="T1" fmla="*/ 0 h 113"/>
                <a:gd name="T2" fmla="*/ 17 w 119"/>
                <a:gd name="T3" fmla="*/ 4 h 113"/>
                <a:gd name="T4" fmla="*/ 37 w 119"/>
                <a:gd name="T5" fmla="*/ 10 h 113"/>
                <a:gd name="T6" fmla="*/ 54 w 119"/>
                <a:gd name="T7" fmla="*/ 24 h 113"/>
                <a:gd name="T8" fmla="*/ 74 w 119"/>
                <a:gd name="T9" fmla="*/ 38 h 113"/>
                <a:gd name="T10" fmla="*/ 93 w 119"/>
                <a:gd name="T11" fmla="*/ 59 h 113"/>
                <a:gd name="T12" fmla="*/ 110 w 119"/>
                <a:gd name="T13" fmla="*/ 82 h 113"/>
                <a:gd name="T14" fmla="*/ 130 w 119"/>
                <a:gd name="T15" fmla="*/ 105 h 113"/>
                <a:gd name="T16" fmla="*/ 146 w 119"/>
                <a:gd name="T17" fmla="*/ 135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3563" y="1892"/>
              <a:ext cx="143" cy="326"/>
            </a:xfrm>
            <a:custGeom>
              <a:avLst/>
              <a:gdLst>
                <a:gd name="T0" fmla="*/ 0 w 116"/>
                <a:gd name="T1" fmla="*/ 0 h 274"/>
                <a:gd name="T2" fmla="*/ 17 w 116"/>
                <a:gd name="T3" fmla="*/ 32 h 274"/>
                <a:gd name="T4" fmla="*/ 37 w 116"/>
                <a:gd name="T5" fmla="*/ 67 h 274"/>
                <a:gd name="T6" fmla="*/ 53 w 116"/>
                <a:gd name="T7" fmla="*/ 107 h 274"/>
                <a:gd name="T8" fmla="*/ 70 w 116"/>
                <a:gd name="T9" fmla="*/ 151 h 274"/>
                <a:gd name="T10" fmla="*/ 107 w 116"/>
                <a:gd name="T11" fmla="*/ 242 h 274"/>
                <a:gd name="T12" fmla="*/ 127 w 116"/>
                <a:gd name="T13" fmla="*/ 286 h 274"/>
                <a:gd name="T14" fmla="*/ 143 w 116"/>
                <a:gd name="T15" fmla="*/ 326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3706" y="2218"/>
              <a:ext cx="147" cy="322"/>
            </a:xfrm>
            <a:custGeom>
              <a:avLst/>
              <a:gdLst>
                <a:gd name="T0" fmla="*/ 0 w 119"/>
                <a:gd name="T1" fmla="*/ 0 h 271"/>
                <a:gd name="T2" fmla="*/ 17 w 119"/>
                <a:gd name="T3" fmla="*/ 40 h 271"/>
                <a:gd name="T4" fmla="*/ 37 w 119"/>
                <a:gd name="T5" fmla="*/ 84 h 271"/>
                <a:gd name="T6" fmla="*/ 74 w 119"/>
                <a:gd name="T7" fmla="*/ 173 h 271"/>
                <a:gd name="T8" fmla="*/ 94 w 119"/>
                <a:gd name="T9" fmla="*/ 215 h 271"/>
                <a:gd name="T10" fmla="*/ 110 w 119"/>
                <a:gd name="T11" fmla="*/ 255 h 271"/>
                <a:gd name="T12" fmla="*/ 131 w 119"/>
                <a:gd name="T13" fmla="*/ 290 h 271"/>
                <a:gd name="T14" fmla="*/ 147 w 119"/>
                <a:gd name="T15" fmla="*/ 322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3853" y="2540"/>
              <a:ext cx="143" cy="137"/>
            </a:xfrm>
            <a:custGeom>
              <a:avLst/>
              <a:gdLst>
                <a:gd name="T0" fmla="*/ 0 w 116"/>
                <a:gd name="T1" fmla="*/ 0 h 115"/>
                <a:gd name="T2" fmla="*/ 17 w 116"/>
                <a:gd name="T3" fmla="*/ 30 h 115"/>
                <a:gd name="T4" fmla="*/ 37 w 116"/>
                <a:gd name="T5" fmla="*/ 52 h 115"/>
                <a:gd name="T6" fmla="*/ 53 w 116"/>
                <a:gd name="T7" fmla="*/ 76 h 115"/>
                <a:gd name="T8" fmla="*/ 70 w 116"/>
                <a:gd name="T9" fmla="*/ 96 h 115"/>
                <a:gd name="T10" fmla="*/ 90 w 116"/>
                <a:gd name="T11" fmla="*/ 114 h 115"/>
                <a:gd name="T12" fmla="*/ 107 w 116"/>
                <a:gd name="T13" fmla="*/ 125 h 115"/>
                <a:gd name="T14" fmla="*/ 127 w 116"/>
                <a:gd name="T15" fmla="*/ 135 h 115"/>
                <a:gd name="T16" fmla="*/ 143 w 116"/>
                <a:gd name="T17" fmla="*/ 137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3996" y="2540"/>
              <a:ext cx="147" cy="137"/>
            </a:xfrm>
            <a:custGeom>
              <a:avLst/>
              <a:gdLst>
                <a:gd name="T0" fmla="*/ 0 w 119"/>
                <a:gd name="T1" fmla="*/ 137 h 115"/>
                <a:gd name="T2" fmla="*/ 17 w 119"/>
                <a:gd name="T3" fmla="*/ 135 h 115"/>
                <a:gd name="T4" fmla="*/ 37 w 119"/>
                <a:gd name="T5" fmla="*/ 125 h 115"/>
                <a:gd name="T6" fmla="*/ 53 w 119"/>
                <a:gd name="T7" fmla="*/ 114 h 115"/>
                <a:gd name="T8" fmla="*/ 74 w 119"/>
                <a:gd name="T9" fmla="*/ 96 h 115"/>
                <a:gd name="T10" fmla="*/ 94 w 119"/>
                <a:gd name="T11" fmla="*/ 76 h 115"/>
                <a:gd name="T12" fmla="*/ 110 w 119"/>
                <a:gd name="T13" fmla="*/ 52 h 115"/>
                <a:gd name="T14" fmla="*/ 131 w 119"/>
                <a:gd name="T15" fmla="*/ 30 h 115"/>
                <a:gd name="T16" fmla="*/ 147 w 119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4143" y="2218"/>
              <a:ext cx="143" cy="322"/>
            </a:xfrm>
            <a:custGeom>
              <a:avLst/>
              <a:gdLst>
                <a:gd name="T0" fmla="*/ 0 w 116"/>
                <a:gd name="T1" fmla="*/ 322 h 271"/>
                <a:gd name="T2" fmla="*/ 17 w 116"/>
                <a:gd name="T3" fmla="*/ 290 h 271"/>
                <a:gd name="T4" fmla="*/ 37 w 116"/>
                <a:gd name="T5" fmla="*/ 255 h 271"/>
                <a:gd name="T6" fmla="*/ 53 w 116"/>
                <a:gd name="T7" fmla="*/ 215 h 271"/>
                <a:gd name="T8" fmla="*/ 70 w 116"/>
                <a:gd name="T9" fmla="*/ 173 h 271"/>
                <a:gd name="T10" fmla="*/ 106 w 116"/>
                <a:gd name="T11" fmla="*/ 84 h 271"/>
                <a:gd name="T12" fmla="*/ 127 w 116"/>
                <a:gd name="T13" fmla="*/ 40 h 271"/>
                <a:gd name="T14" fmla="*/ 143 w 11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4286" y="1892"/>
              <a:ext cx="146" cy="326"/>
            </a:xfrm>
            <a:custGeom>
              <a:avLst/>
              <a:gdLst>
                <a:gd name="T0" fmla="*/ 0 w 119"/>
                <a:gd name="T1" fmla="*/ 326 h 274"/>
                <a:gd name="T2" fmla="*/ 17 w 119"/>
                <a:gd name="T3" fmla="*/ 286 h 274"/>
                <a:gd name="T4" fmla="*/ 37 w 119"/>
                <a:gd name="T5" fmla="*/ 242 h 274"/>
                <a:gd name="T6" fmla="*/ 74 w 119"/>
                <a:gd name="T7" fmla="*/ 151 h 274"/>
                <a:gd name="T8" fmla="*/ 93 w 119"/>
                <a:gd name="T9" fmla="*/ 107 h 274"/>
                <a:gd name="T10" fmla="*/ 109 w 119"/>
                <a:gd name="T11" fmla="*/ 67 h 274"/>
                <a:gd name="T12" fmla="*/ 129 w 119"/>
                <a:gd name="T13" fmla="*/ 32 h 274"/>
                <a:gd name="T14" fmla="*/ 146 w 119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432" y="1757"/>
              <a:ext cx="143" cy="135"/>
            </a:xfrm>
            <a:custGeom>
              <a:avLst/>
              <a:gdLst>
                <a:gd name="T0" fmla="*/ 0 w 116"/>
                <a:gd name="T1" fmla="*/ 135 h 113"/>
                <a:gd name="T2" fmla="*/ 16 w 116"/>
                <a:gd name="T3" fmla="*/ 105 h 113"/>
                <a:gd name="T4" fmla="*/ 37 w 116"/>
                <a:gd name="T5" fmla="*/ 82 h 113"/>
                <a:gd name="T6" fmla="*/ 53 w 116"/>
                <a:gd name="T7" fmla="*/ 59 h 113"/>
                <a:gd name="T8" fmla="*/ 70 w 116"/>
                <a:gd name="T9" fmla="*/ 38 h 113"/>
                <a:gd name="T10" fmla="*/ 90 w 116"/>
                <a:gd name="T11" fmla="*/ 24 h 113"/>
                <a:gd name="T12" fmla="*/ 106 w 116"/>
                <a:gd name="T13" fmla="*/ 10 h 113"/>
                <a:gd name="T14" fmla="*/ 127 w 116"/>
                <a:gd name="T15" fmla="*/ 4 h 113"/>
                <a:gd name="T16" fmla="*/ 143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575" y="1757"/>
              <a:ext cx="147" cy="135"/>
            </a:xfrm>
            <a:custGeom>
              <a:avLst/>
              <a:gdLst>
                <a:gd name="T0" fmla="*/ 0 w 119"/>
                <a:gd name="T1" fmla="*/ 0 h 113"/>
                <a:gd name="T2" fmla="*/ 17 w 119"/>
                <a:gd name="T3" fmla="*/ 4 h 113"/>
                <a:gd name="T4" fmla="*/ 37 w 119"/>
                <a:gd name="T5" fmla="*/ 10 h 113"/>
                <a:gd name="T6" fmla="*/ 53 w 119"/>
                <a:gd name="T7" fmla="*/ 24 h 113"/>
                <a:gd name="T8" fmla="*/ 73 w 119"/>
                <a:gd name="T9" fmla="*/ 38 h 113"/>
                <a:gd name="T10" fmla="*/ 94 w 119"/>
                <a:gd name="T11" fmla="*/ 59 h 113"/>
                <a:gd name="T12" fmla="*/ 110 w 119"/>
                <a:gd name="T13" fmla="*/ 82 h 113"/>
                <a:gd name="T14" fmla="*/ 130 w 119"/>
                <a:gd name="T15" fmla="*/ 105 h 113"/>
                <a:gd name="T16" fmla="*/ 147 w 119"/>
                <a:gd name="T17" fmla="*/ 135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auto">
            <a:xfrm>
              <a:off x="4722" y="1892"/>
              <a:ext cx="143" cy="326"/>
            </a:xfrm>
            <a:custGeom>
              <a:avLst/>
              <a:gdLst>
                <a:gd name="T0" fmla="*/ 0 w 116"/>
                <a:gd name="T1" fmla="*/ 0 h 274"/>
                <a:gd name="T2" fmla="*/ 16 w 116"/>
                <a:gd name="T3" fmla="*/ 32 h 274"/>
                <a:gd name="T4" fmla="*/ 37 w 116"/>
                <a:gd name="T5" fmla="*/ 67 h 274"/>
                <a:gd name="T6" fmla="*/ 53 w 116"/>
                <a:gd name="T7" fmla="*/ 107 h 274"/>
                <a:gd name="T8" fmla="*/ 70 w 116"/>
                <a:gd name="T9" fmla="*/ 151 h 274"/>
                <a:gd name="T10" fmla="*/ 106 w 116"/>
                <a:gd name="T11" fmla="*/ 242 h 274"/>
                <a:gd name="T12" fmla="*/ 126 w 116"/>
                <a:gd name="T13" fmla="*/ 286 h 274"/>
                <a:gd name="T14" fmla="*/ 143 w 116"/>
                <a:gd name="T15" fmla="*/ 326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4865" y="2218"/>
              <a:ext cx="147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3061" y="2209"/>
              <a:ext cx="2222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 b="1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V="1">
              <a:off x="3545" y="1412"/>
              <a:ext cx="0" cy="142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 b="1"/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5102" y="2151"/>
              <a:ext cx="2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i="1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</a:t>
              </a:r>
              <a:r>
                <a:rPr kumimoji="1" lang="en-US" altLang="zh-CN" sz="22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3563" y="1307"/>
              <a:ext cx="16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3532" y="2169"/>
              <a:ext cx="24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555680" y="4250819"/>
            <a:ext cx="74956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频率</a:t>
            </a:r>
            <a:r>
              <a:rPr lang="en-US" altLang="zh-CN" i="1" dirty="0"/>
              <a:t>f </a:t>
            </a:r>
            <a:r>
              <a:rPr lang="zh-CN" altLang="en-US" dirty="0"/>
              <a:t>：每秒重复变化的</a:t>
            </a:r>
            <a:r>
              <a:rPr lang="zh-CN" altLang="en-US" dirty="0" smtClean="0"/>
              <a:t>次数。单位：赫兹，</a:t>
            </a:r>
            <a:r>
              <a:rPr lang="en-US" altLang="zh-CN" dirty="0" smtClean="0"/>
              <a:t>Hz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547080" y="3474146"/>
            <a:ext cx="70871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周期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：重复变化一次所</a:t>
            </a:r>
            <a:r>
              <a:rPr lang="zh-CN" altLang="en-US" dirty="0" smtClean="0"/>
              <a:t>需的时间。单位：秒，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3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90855"/>
              </p:ext>
            </p:extLst>
          </p:nvPr>
        </p:nvGraphicFramePr>
        <p:xfrm>
          <a:off x="3274183" y="5032786"/>
          <a:ext cx="11509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2" name="Equation" r:id="rId3" imgW="444114" imgH="406048" progId="Equation.3">
                  <p:embed/>
                </p:oleObj>
              </mc:Choice>
              <mc:Fallback>
                <p:oleObj name="Equation" r:id="rId3" imgW="444114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183" y="5032786"/>
                        <a:ext cx="1150937" cy="10525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AB79A-8097-445D-B738-D8F06C73FBC3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4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5" grpId="0" autoUpdateAnimBg="0"/>
      <p:bldP spid="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530994" y="1649286"/>
            <a:ext cx="44640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幅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振幅、 最大值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400" b="1" baseline="-25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755576" y="2494651"/>
            <a:ext cx="22320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(2) </a:t>
            </a:r>
            <a:r>
              <a:rPr lang="zh-CN" altLang="en-US" dirty="0" smtClean="0"/>
              <a:t>角频率</a:t>
            </a:r>
            <a:r>
              <a:rPr kumimoji="1"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endParaRPr lang="en-US" altLang="zh-CN" dirty="0"/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468313" y="888661"/>
            <a:ext cx="33131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正弦量的三要素</a:t>
            </a:r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810259" y="4212809"/>
            <a:ext cx="21531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(3) </a:t>
            </a:r>
            <a:r>
              <a:rPr lang="zh-CN" altLang="en-US" dirty="0"/>
              <a:t>初相</a:t>
            </a:r>
            <a:r>
              <a:rPr lang="zh-CN" altLang="en-US" dirty="0" smtClean="0"/>
              <a:t>位</a:t>
            </a:r>
            <a:r>
              <a:rPr kumimoji="1"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y</a:t>
            </a:r>
            <a:endParaRPr kumimoji="1"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graphicFrame>
        <p:nvGraphicFramePr>
          <p:cNvPr id="14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73440"/>
              </p:ext>
            </p:extLst>
          </p:nvPr>
        </p:nvGraphicFramePr>
        <p:xfrm>
          <a:off x="1871588" y="3287811"/>
          <a:ext cx="3595689" cy="80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7" name="Equation" r:id="rId3" imgW="1803240" imgH="393480" progId="Equation.DSMT4">
                  <p:embed/>
                </p:oleObj>
              </mc:Choice>
              <mc:Fallback>
                <p:oleObj name="Equation" r:id="rId3" imgW="1803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588" y="3287811"/>
                        <a:ext cx="3595689" cy="801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8"/>
          <p:cNvSpPr>
            <a:spLocks noChangeArrowheads="1"/>
          </p:cNvSpPr>
          <p:nvPr/>
        </p:nvSpPr>
        <p:spPr bwMode="auto">
          <a:xfrm>
            <a:off x="5447346" y="3413776"/>
            <a:ext cx="27133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rad/s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弧度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秒）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4711144" y="1641358"/>
            <a:ext cx="41857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反映正弦量变化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幅度。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763019" y="2492525"/>
            <a:ext cx="58785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相位变化的速度， 反映正弦量变化快慢。 </a:t>
            </a:r>
          </a:p>
        </p:txBody>
      </p:sp>
      <p:sp>
        <p:nvSpPr>
          <p:cNvPr id="18" name="Rectangle 95"/>
          <p:cNvSpPr>
            <a:spLocks noChangeArrowheads="1"/>
          </p:cNvSpPr>
          <p:nvPr/>
        </p:nvSpPr>
        <p:spPr bwMode="auto">
          <a:xfrm>
            <a:off x="1193006" y="4767223"/>
            <a:ext cx="36242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时刻的相位，反映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正弦量的计时起点。 </a:t>
            </a:r>
          </a:p>
        </p:txBody>
      </p:sp>
      <p:sp>
        <p:nvSpPr>
          <p:cNvPr id="19" name="Text Box 96"/>
          <p:cNvSpPr txBox="1">
            <a:spLocks noChangeArrowheads="1"/>
          </p:cNvSpPr>
          <p:nvPr/>
        </p:nvSpPr>
        <p:spPr bwMode="auto">
          <a:xfrm>
            <a:off x="3767728" y="928723"/>
            <a:ext cx="352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i="1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y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dirty="0">
              <a:solidFill>
                <a:schemeClr val="tx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5009357" y="3915115"/>
            <a:ext cx="3697288" cy="2433638"/>
            <a:chOff x="3061" y="1307"/>
            <a:chExt cx="2329" cy="1533"/>
          </a:xfrm>
        </p:grpSpPr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3128" y="1892"/>
              <a:ext cx="146" cy="326"/>
            </a:xfrm>
            <a:custGeom>
              <a:avLst/>
              <a:gdLst>
                <a:gd name="T0" fmla="*/ 0 w 118"/>
                <a:gd name="T1" fmla="*/ 326 h 274"/>
                <a:gd name="T2" fmla="*/ 16 w 118"/>
                <a:gd name="T3" fmla="*/ 286 h 274"/>
                <a:gd name="T4" fmla="*/ 36 w 118"/>
                <a:gd name="T5" fmla="*/ 238 h 274"/>
                <a:gd name="T6" fmla="*/ 73 w 118"/>
                <a:gd name="T7" fmla="*/ 151 h 274"/>
                <a:gd name="T8" fmla="*/ 93 w 118"/>
                <a:gd name="T9" fmla="*/ 107 h 274"/>
                <a:gd name="T10" fmla="*/ 110 w 118"/>
                <a:gd name="T11" fmla="*/ 67 h 274"/>
                <a:gd name="T12" fmla="*/ 130 w 118"/>
                <a:gd name="T13" fmla="*/ 32 h 274"/>
                <a:gd name="T14" fmla="*/ 146 w 118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3274" y="1757"/>
              <a:ext cx="143" cy="135"/>
            </a:xfrm>
            <a:custGeom>
              <a:avLst/>
              <a:gdLst>
                <a:gd name="T0" fmla="*/ 0 w 116"/>
                <a:gd name="T1" fmla="*/ 135 h 113"/>
                <a:gd name="T2" fmla="*/ 17 w 116"/>
                <a:gd name="T3" fmla="*/ 105 h 113"/>
                <a:gd name="T4" fmla="*/ 37 w 116"/>
                <a:gd name="T5" fmla="*/ 82 h 113"/>
                <a:gd name="T6" fmla="*/ 54 w 116"/>
                <a:gd name="T7" fmla="*/ 59 h 113"/>
                <a:gd name="T8" fmla="*/ 70 w 116"/>
                <a:gd name="T9" fmla="*/ 38 h 113"/>
                <a:gd name="T10" fmla="*/ 90 w 116"/>
                <a:gd name="T11" fmla="*/ 24 h 113"/>
                <a:gd name="T12" fmla="*/ 107 w 116"/>
                <a:gd name="T13" fmla="*/ 10 h 113"/>
                <a:gd name="T14" fmla="*/ 127 w 116"/>
                <a:gd name="T15" fmla="*/ 4 h 113"/>
                <a:gd name="T16" fmla="*/ 143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3417" y="1757"/>
              <a:ext cx="146" cy="135"/>
            </a:xfrm>
            <a:custGeom>
              <a:avLst/>
              <a:gdLst>
                <a:gd name="T0" fmla="*/ 0 w 119"/>
                <a:gd name="T1" fmla="*/ 0 h 113"/>
                <a:gd name="T2" fmla="*/ 17 w 119"/>
                <a:gd name="T3" fmla="*/ 4 h 113"/>
                <a:gd name="T4" fmla="*/ 37 w 119"/>
                <a:gd name="T5" fmla="*/ 10 h 113"/>
                <a:gd name="T6" fmla="*/ 54 w 119"/>
                <a:gd name="T7" fmla="*/ 24 h 113"/>
                <a:gd name="T8" fmla="*/ 74 w 119"/>
                <a:gd name="T9" fmla="*/ 38 h 113"/>
                <a:gd name="T10" fmla="*/ 93 w 119"/>
                <a:gd name="T11" fmla="*/ 59 h 113"/>
                <a:gd name="T12" fmla="*/ 110 w 119"/>
                <a:gd name="T13" fmla="*/ 82 h 113"/>
                <a:gd name="T14" fmla="*/ 130 w 119"/>
                <a:gd name="T15" fmla="*/ 105 h 113"/>
                <a:gd name="T16" fmla="*/ 146 w 119"/>
                <a:gd name="T17" fmla="*/ 135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3563" y="1892"/>
              <a:ext cx="143" cy="326"/>
            </a:xfrm>
            <a:custGeom>
              <a:avLst/>
              <a:gdLst>
                <a:gd name="T0" fmla="*/ 0 w 116"/>
                <a:gd name="T1" fmla="*/ 0 h 274"/>
                <a:gd name="T2" fmla="*/ 17 w 116"/>
                <a:gd name="T3" fmla="*/ 32 h 274"/>
                <a:gd name="T4" fmla="*/ 37 w 116"/>
                <a:gd name="T5" fmla="*/ 67 h 274"/>
                <a:gd name="T6" fmla="*/ 53 w 116"/>
                <a:gd name="T7" fmla="*/ 107 h 274"/>
                <a:gd name="T8" fmla="*/ 70 w 116"/>
                <a:gd name="T9" fmla="*/ 151 h 274"/>
                <a:gd name="T10" fmla="*/ 107 w 116"/>
                <a:gd name="T11" fmla="*/ 242 h 274"/>
                <a:gd name="T12" fmla="*/ 127 w 116"/>
                <a:gd name="T13" fmla="*/ 286 h 274"/>
                <a:gd name="T14" fmla="*/ 143 w 116"/>
                <a:gd name="T15" fmla="*/ 326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3706" y="2218"/>
              <a:ext cx="147" cy="322"/>
            </a:xfrm>
            <a:custGeom>
              <a:avLst/>
              <a:gdLst>
                <a:gd name="T0" fmla="*/ 0 w 119"/>
                <a:gd name="T1" fmla="*/ 0 h 271"/>
                <a:gd name="T2" fmla="*/ 17 w 119"/>
                <a:gd name="T3" fmla="*/ 40 h 271"/>
                <a:gd name="T4" fmla="*/ 37 w 119"/>
                <a:gd name="T5" fmla="*/ 84 h 271"/>
                <a:gd name="T6" fmla="*/ 74 w 119"/>
                <a:gd name="T7" fmla="*/ 173 h 271"/>
                <a:gd name="T8" fmla="*/ 94 w 119"/>
                <a:gd name="T9" fmla="*/ 215 h 271"/>
                <a:gd name="T10" fmla="*/ 110 w 119"/>
                <a:gd name="T11" fmla="*/ 255 h 271"/>
                <a:gd name="T12" fmla="*/ 131 w 119"/>
                <a:gd name="T13" fmla="*/ 290 h 271"/>
                <a:gd name="T14" fmla="*/ 147 w 119"/>
                <a:gd name="T15" fmla="*/ 322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3853" y="2540"/>
              <a:ext cx="143" cy="137"/>
            </a:xfrm>
            <a:custGeom>
              <a:avLst/>
              <a:gdLst>
                <a:gd name="T0" fmla="*/ 0 w 116"/>
                <a:gd name="T1" fmla="*/ 0 h 115"/>
                <a:gd name="T2" fmla="*/ 17 w 116"/>
                <a:gd name="T3" fmla="*/ 30 h 115"/>
                <a:gd name="T4" fmla="*/ 37 w 116"/>
                <a:gd name="T5" fmla="*/ 52 h 115"/>
                <a:gd name="T6" fmla="*/ 53 w 116"/>
                <a:gd name="T7" fmla="*/ 76 h 115"/>
                <a:gd name="T8" fmla="*/ 70 w 116"/>
                <a:gd name="T9" fmla="*/ 96 h 115"/>
                <a:gd name="T10" fmla="*/ 90 w 116"/>
                <a:gd name="T11" fmla="*/ 114 h 115"/>
                <a:gd name="T12" fmla="*/ 107 w 116"/>
                <a:gd name="T13" fmla="*/ 125 h 115"/>
                <a:gd name="T14" fmla="*/ 127 w 116"/>
                <a:gd name="T15" fmla="*/ 135 h 115"/>
                <a:gd name="T16" fmla="*/ 143 w 116"/>
                <a:gd name="T17" fmla="*/ 137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3996" y="2540"/>
              <a:ext cx="147" cy="137"/>
            </a:xfrm>
            <a:custGeom>
              <a:avLst/>
              <a:gdLst>
                <a:gd name="T0" fmla="*/ 0 w 119"/>
                <a:gd name="T1" fmla="*/ 137 h 115"/>
                <a:gd name="T2" fmla="*/ 17 w 119"/>
                <a:gd name="T3" fmla="*/ 135 h 115"/>
                <a:gd name="T4" fmla="*/ 37 w 119"/>
                <a:gd name="T5" fmla="*/ 125 h 115"/>
                <a:gd name="T6" fmla="*/ 53 w 119"/>
                <a:gd name="T7" fmla="*/ 114 h 115"/>
                <a:gd name="T8" fmla="*/ 74 w 119"/>
                <a:gd name="T9" fmla="*/ 96 h 115"/>
                <a:gd name="T10" fmla="*/ 94 w 119"/>
                <a:gd name="T11" fmla="*/ 76 h 115"/>
                <a:gd name="T12" fmla="*/ 110 w 119"/>
                <a:gd name="T13" fmla="*/ 52 h 115"/>
                <a:gd name="T14" fmla="*/ 131 w 119"/>
                <a:gd name="T15" fmla="*/ 30 h 115"/>
                <a:gd name="T16" fmla="*/ 147 w 119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4143" y="2218"/>
              <a:ext cx="143" cy="322"/>
            </a:xfrm>
            <a:custGeom>
              <a:avLst/>
              <a:gdLst>
                <a:gd name="T0" fmla="*/ 0 w 116"/>
                <a:gd name="T1" fmla="*/ 322 h 271"/>
                <a:gd name="T2" fmla="*/ 17 w 116"/>
                <a:gd name="T3" fmla="*/ 290 h 271"/>
                <a:gd name="T4" fmla="*/ 37 w 116"/>
                <a:gd name="T5" fmla="*/ 255 h 271"/>
                <a:gd name="T6" fmla="*/ 53 w 116"/>
                <a:gd name="T7" fmla="*/ 215 h 271"/>
                <a:gd name="T8" fmla="*/ 70 w 116"/>
                <a:gd name="T9" fmla="*/ 173 h 271"/>
                <a:gd name="T10" fmla="*/ 106 w 116"/>
                <a:gd name="T11" fmla="*/ 84 h 271"/>
                <a:gd name="T12" fmla="*/ 127 w 116"/>
                <a:gd name="T13" fmla="*/ 40 h 271"/>
                <a:gd name="T14" fmla="*/ 143 w 11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4286" y="1892"/>
              <a:ext cx="146" cy="326"/>
            </a:xfrm>
            <a:custGeom>
              <a:avLst/>
              <a:gdLst>
                <a:gd name="T0" fmla="*/ 0 w 119"/>
                <a:gd name="T1" fmla="*/ 326 h 274"/>
                <a:gd name="T2" fmla="*/ 17 w 119"/>
                <a:gd name="T3" fmla="*/ 286 h 274"/>
                <a:gd name="T4" fmla="*/ 37 w 119"/>
                <a:gd name="T5" fmla="*/ 242 h 274"/>
                <a:gd name="T6" fmla="*/ 74 w 119"/>
                <a:gd name="T7" fmla="*/ 151 h 274"/>
                <a:gd name="T8" fmla="*/ 93 w 119"/>
                <a:gd name="T9" fmla="*/ 107 h 274"/>
                <a:gd name="T10" fmla="*/ 109 w 119"/>
                <a:gd name="T11" fmla="*/ 67 h 274"/>
                <a:gd name="T12" fmla="*/ 129 w 119"/>
                <a:gd name="T13" fmla="*/ 32 h 274"/>
                <a:gd name="T14" fmla="*/ 146 w 119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4432" y="1757"/>
              <a:ext cx="143" cy="135"/>
            </a:xfrm>
            <a:custGeom>
              <a:avLst/>
              <a:gdLst>
                <a:gd name="T0" fmla="*/ 0 w 116"/>
                <a:gd name="T1" fmla="*/ 135 h 113"/>
                <a:gd name="T2" fmla="*/ 16 w 116"/>
                <a:gd name="T3" fmla="*/ 105 h 113"/>
                <a:gd name="T4" fmla="*/ 37 w 116"/>
                <a:gd name="T5" fmla="*/ 82 h 113"/>
                <a:gd name="T6" fmla="*/ 53 w 116"/>
                <a:gd name="T7" fmla="*/ 59 h 113"/>
                <a:gd name="T8" fmla="*/ 70 w 116"/>
                <a:gd name="T9" fmla="*/ 38 h 113"/>
                <a:gd name="T10" fmla="*/ 90 w 116"/>
                <a:gd name="T11" fmla="*/ 24 h 113"/>
                <a:gd name="T12" fmla="*/ 106 w 116"/>
                <a:gd name="T13" fmla="*/ 10 h 113"/>
                <a:gd name="T14" fmla="*/ 127 w 116"/>
                <a:gd name="T15" fmla="*/ 4 h 113"/>
                <a:gd name="T16" fmla="*/ 143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4575" y="1757"/>
              <a:ext cx="147" cy="135"/>
            </a:xfrm>
            <a:custGeom>
              <a:avLst/>
              <a:gdLst>
                <a:gd name="T0" fmla="*/ 0 w 119"/>
                <a:gd name="T1" fmla="*/ 0 h 113"/>
                <a:gd name="T2" fmla="*/ 17 w 119"/>
                <a:gd name="T3" fmla="*/ 4 h 113"/>
                <a:gd name="T4" fmla="*/ 37 w 119"/>
                <a:gd name="T5" fmla="*/ 10 h 113"/>
                <a:gd name="T6" fmla="*/ 53 w 119"/>
                <a:gd name="T7" fmla="*/ 24 h 113"/>
                <a:gd name="T8" fmla="*/ 73 w 119"/>
                <a:gd name="T9" fmla="*/ 38 h 113"/>
                <a:gd name="T10" fmla="*/ 94 w 119"/>
                <a:gd name="T11" fmla="*/ 59 h 113"/>
                <a:gd name="T12" fmla="*/ 110 w 119"/>
                <a:gd name="T13" fmla="*/ 82 h 113"/>
                <a:gd name="T14" fmla="*/ 130 w 119"/>
                <a:gd name="T15" fmla="*/ 105 h 113"/>
                <a:gd name="T16" fmla="*/ 147 w 119"/>
                <a:gd name="T17" fmla="*/ 135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4722" y="1892"/>
              <a:ext cx="143" cy="326"/>
            </a:xfrm>
            <a:custGeom>
              <a:avLst/>
              <a:gdLst>
                <a:gd name="T0" fmla="*/ 0 w 116"/>
                <a:gd name="T1" fmla="*/ 0 h 274"/>
                <a:gd name="T2" fmla="*/ 16 w 116"/>
                <a:gd name="T3" fmla="*/ 32 h 274"/>
                <a:gd name="T4" fmla="*/ 37 w 116"/>
                <a:gd name="T5" fmla="*/ 67 h 274"/>
                <a:gd name="T6" fmla="*/ 53 w 116"/>
                <a:gd name="T7" fmla="*/ 107 h 274"/>
                <a:gd name="T8" fmla="*/ 70 w 116"/>
                <a:gd name="T9" fmla="*/ 151 h 274"/>
                <a:gd name="T10" fmla="*/ 106 w 116"/>
                <a:gd name="T11" fmla="*/ 242 h 274"/>
                <a:gd name="T12" fmla="*/ 126 w 116"/>
                <a:gd name="T13" fmla="*/ 286 h 274"/>
                <a:gd name="T14" fmla="*/ 143 w 116"/>
                <a:gd name="T15" fmla="*/ 326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>
              <a:off x="4865" y="2218"/>
              <a:ext cx="147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3061" y="2209"/>
              <a:ext cx="2222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 b="1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V="1">
              <a:off x="3545" y="1412"/>
              <a:ext cx="0" cy="142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 b="1"/>
            </a:p>
          </p:txBody>
        </p: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5102" y="2151"/>
              <a:ext cx="2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i="1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</a:t>
              </a:r>
              <a:r>
                <a:rPr kumimoji="1" lang="en-US" altLang="zh-CN" sz="22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38"/>
            <p:cNvSpPr txBox="1">
              <a:spLocks noChangeArrowheads="1"/>
            </p:cNvSpPr>
            <p:nvPr/>
          </p:nvSpPr>
          <p:spPr bwMode="auto">
            <a:xfrm>
              <a:off x="3563" y="1307"/>
              <a:ext cx="16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3532" y="2169"/>
              <a:ext cx="24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446170" y="4606088"/>
            <a:ext cx="902018" cy="756000"/>
            <a:chOff x="7446170" y="4606088"/>
            <a:chExt cx="902018" cy="756000"/>
          </a:xfrm>
        </p:grpSpPr>
        <p:cxnSp>
          <p:nvCxnSpPr>
            <p:cNvPr id="67" name="直接连接符 66"/>
            <p:cNvCxnSpPr>
              <a:stCxn id="54" idx="1"/>
            </p:cNvCxnSpPr>
            <p:nvPr/>
          </p:nvCxnSpPr>
          <p:spPr>
            <a:xfrm flipV="1">
              <a:off x="7446170" y="4606088"/>
              <a:ext cx="684000" cy="0"/>
            </a:xfrm>
            <a:prstGeom prst="line">
              <a:avLst/>
            </a:prstGeom>
            <a:ln w="19050">
              <a:solidFill>
                <a:srgbClr val="00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 rot="5400000" flipH="1">
              <a:off x="7611888" y="4984088"/>
              <a:ext cx="7560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triangl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200" b="1"/>
            </a:p>
          </p:txBody>
        </p:sp>
        <p:sp>
          <p:nvSpPr>
            <p:cNvPr id="69" name="矩形 68"/>
            <p:cNvSpPr/>
            <p:nvPr/>
          </p:nvSpPr>
          <p:spPr>
            <a:xfrm>
              <a:off x="7945514" y="4736646"/>
              <a:ext cx="402674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lnSpc>
                  <a:spcPct val="125000"/>
                </a:lnSpc>
              </a:pPr>
              <a:r>
                <a:rPr lang="en-US" altLang="zh-CN" b="1" i="1" dirty="0" err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 err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145882" y="4621553"/>
            <a:ext cx="938213" cy="1476375"/>
            <a:chOff x="5145882" y="4621553"/>
            <a:chExt cx="938213" cy="1476375"/>
          </a:xfrm>
        </p:grpSpPr>
        <p:sp>
          <p:nvSpPr>
            <p:cNvPr id="71" name="Line 40"/>
            <p:cNvSpPr>
              <a:spLocks noChangeShapeType="1"/>
            </p:cNvSpPr>
            <p:nvPr/>
          </p:nvSpPr>
          <p:spPr bwMode="auto">
            <a:xfrm>
              <a:off x="5585620" y="4621553"/>
              <a:ext cx="0" cy="1476375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200" b="1"/>
            </a:p>
          </p:txBody>
        </p:sp>
        <p:sp>
          <p:nvSpPr>
            <p:cNvPr id="72" name="Line 41"/>
            <p:cNvSpPr>
              <a:spLocks noChangeShapeType="1"/>
            </p:cNvSpPr>
            <p:nvPr/>
          </p:nvSpPr>
          <p:spPr bwMode="auto">
            <a:xfrm>
              <a:off x="5291932" y="6004265"/>
              <a:ext cx="28257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200" b="1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 flipH="1">
              <a:off x="5801520" y="5988390"/>
              <a:ext cx="28257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200" b="1"/>
            </a:p>
          </p:txBody>
        </p:sp>
        <p:sp>
          <p:nvSpPr>
            <p:cNvPr id="74" name="Text Box 43"/>
            <p:cNvSpPr txBox="1">
              <a:spLocks noChangeArrowheads="1"/>
            </p:cNvSpPr>
            <p:nvPr/>
          </p:nvSpPr>
          <p:spPr bwMode="auto">
            <a:xfrm>
              <a:off x="5145882" y="5564528"/>
              <a:ext cx="503238" cy="43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</a:t>
              </a:r>
              <a:endPara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093D5-5B6C-4C0E-AA09-7AF4306D6C6E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93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5" grpId="0" autoUpdateAnimBg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123728" y="2204864"/>
            <a:ext cx="3697288" cy="2433638"/>
            <a:chOff x="3061" y="1307"/>
            <a:chExt cx="2329" cy="1533"/>
          </a:xfrm>
        </p:grpSpPr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3128" y="1892"/>
              <a:ext cx="146" cy="326"/>
            </a:xfrm>
            <a:custGeom>
              <a:avLst/>
              <a:gdLst>
                <a:gd name="T0" fmla="*/ 0 w 118"/>
                <a:gd name="T1" fmla="*/ 326 h 274"/>
                <a:gd name="T2" fmla="*/ 16 w 118"/>
                <a:gd name="T3" fmla="*/ 286 h 274"/>
                <a:gd name="T4" fmla="*/ 36 w 118"/>
                <a:gd name="T5" fmla="*/ 238 h 274"/>
                <a:gd name="T6" fmla="*/ 73 w 118"/>
                <a:gd name="T7" fmla="*/ 151 h 274"/>
                <a:gd name="T8" fmla="*/ 93 w 118"/>
                <a:gd name="T9" fmla="*/ 107 h 274"/>
                <a:gd name="T10" fmla="*/ 110 w 118"/>
                <a:gd name="T11" fmla="*/ 67 h 274"/>
                <a:gd name="T12" fmla="*/ 130 w 118"/>
                <a:gd name="T13" fmla="*/ 32 h 274"/>
                <a:gd name="T14" fmla="*/ 146 w 118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3274" y="1757"/>
              <a:ext cx="143" cy="135"/>
            </a:xfrm>
            <a:custGeom>
              <a:avLst/>
              <a:gdLst>
                <a:gd name="T0" fmla="*/ 0 w 116"/>
                <a:gd name="T1" fmla="*/ 135 h 113"/>
                <a:gd name="T2" fmla="*/ 17 w 116"/>
                <a:gd name="T3" fmla="*/ 105 h 113"/>
                <a:gd name="T4" fmla="*/ 37 w 116"/>
                <a:gd name="T5" fmla="*/ 82 h 113"/>
                <a:gd name="T6" fmla="*/ 54 w 116"/>
                <a:gd name="T7" fmla="*/ 59 h 113"/>
                <a:gd name="T8" fmla="*/ 70 w 116"/>
                <a:gd name="T9" fmla="*/ 38 h 113"/>
                <a:gd name="T10" fmla="*/ 90 w 116"/>
                <a:gd name="T11" fmla="*/ 24 h 113"/>
                <a:gd name="T12" fmla="*/ 107 w 116"/>
                <a:gd name="T13" fmla="*/ 10 h 113"/>
                <a:gd name="T14" fmla="*/ 127 w 116"/>
                <a:gd name="T15" fmla="*/ 4 h 113"/>
                <a:gd name="T16" fmla="*/ 143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3417" y="1757"/>
              <a:ext cx="146" cy="135"/>
            </a:xfrm>
            <a:custGeom>
              <a:avLst/>
              <a:gdLst>
                <a:gd name="T0" fmla="*/ 0 w 119"/>
                <a:gd name="T1" fmla="*/ 0 h 113"/>
                <a:gd name="T2" fmla="*/ 17 w 119"/>
                <a:gd name="T3" fmla="*/ 4 h 113"/>
                <a:gd name="T4" fmla="*/ 37 w 119"/>
                <a:gd name="T5" fmla="*/ 10 h 113"/>
                <a:gd name="T6" fmla="*/ 54 w 119"/>
                <a:gd name="T7" fmla="*/ 24 h 113"/>
                <a:gd name="T8" fmla="*/ 74 w 119"/>
                <a:gd name="T9" fmla="*/ 38 h 113"/>
                <a:gd name="T10" fmla="*/ 93 w 119"/>
                <a:gd name="T11" fmla="*/ 59 h 113"/>
                <a:gd name="T12" fmla="*/ 110 w 119"/>
                <a:gd name="T13" fmla="*/ 82 h 113"/>
                <a:gd name="T14" fmla="*/ 130 w 119"/>
                <a:gd name="T15" fmla="*/ 105 h 113"/>
                <a:gd name="T16" fmla="*/ 146 w 119"/>
                <a:gd name="T17" fmla="*/ 135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563" y="1892"/>
              <a:ext cx="143" cy="326"/>
            </a:xfrm>
            <a:custGeom>
              <a:avLst/>
              <a:gdLst>
                <a:gd name="T0" fmla="*/ 0 w 116"/>
                <a:gd name="T1" fmla="*/ 0 h 274"/>
                <a:gd name="T2" fmla="*/ 17 w 116"/>
                <a:gd name="T3" fmla="*/ 32 h 274"/>
                <a:gd name="T4" fmla="*/ 37 w 116"/>
                <a:gd name="T5" fmla="*/ 67 h 274"/>
                <a:gd name="T6" fmla="*/ 53 w 116"/>
                <a:gd name="T7" fmla="*/ 107 h 274"/>
                <a:gd name="T8" fmla="*/ 70 w 116"/>
                <a:gd name="T9" fmla="*/ 151 h 274"/>
                <a:gd name="T10" fmla="*/ 107 w 116"/>
                <a:gd name="T11" fmla="*/ 242 h 274"/>
                <a:gd name="T12" fmla="*/ 127 w 116"/>
                <a:gd name="T13" fmla="*/ 286 h 274"/>
                <a:gd name="T14" fmla="*/ 143 w 116"/>
                <a:gd name="T15" fmla="*/ 326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3706" y="2218"/>
              <a:ext cx="147" cy="322"/>
            </a:xfrm>
            <a:custGeom>
              <a:avLst/>
              <a:gdLst>
                <a:gd name="T0" fmla="*/ 0 w 119"/>
                <a:gd name="T1" fmla="*/ 0 h 271"/>
                <a:gd name="T2" fmla="*/ 17 w 119"/>
                <a:gd name="T3" fmla="*/ 40 h 271"/>
                <a:gd name="T4" fmla="*/ 37 w 119"/>
                <a:gd name="T5" fmla="*/ 84 h 271"/>
                <a:gd name="T6" fmla="*/ 74 w 119"/>
                <a:gd name="T7" fmla="*/ 173 h 271"/>
                <a:gd name="T8" fmla="*/ 94 w 119"/>
                <a:gd name="T9" fmla="*/ 215 h 271"/>
                <a:gd name="T10" fmla="*/ 110 w 119"/>
                <a:gd name="T11" fmla="*/ 255 h 271"/>
                <a:gd name="T12" fmla="*/ 131 w 119"/>
                <a:gd name="T13" fmla="*/ 290 h 271"/>
                <a:gd name="T14" fmla="*/ 147 w 119"/>
                <a:gd name="T15" fmla="*/ 322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3853" y="2540"/>
              <a:ext cx="143" cy="137"/>
            </a:xfrm>
            <a:custGeom>
              <a:avLst/>
              <a:gdLst>
                <a:gd name="T0" fmla="*/ 0 w 116"/>
                <a:gd name="T1" fmla="*/ 0 h 115"/>
                <a:gd name="T2" fmla="*/ 17 w 116"/>
                <a:gd name="T3" fmla="*/ 30 h 115"/>
                <a:gd name="T4" fmla="*/ 37 w 116"/>
                <a:gd name="T5" fmla="*/ 52 h 115"/>
                <a:gd name="T6" fmla="*/ 53 w 116"/>
                <a:gd name="T7" fmla="*/ 76 h 115"/>
                <a:gd name="T8" fmla="*/ 70 w 116"/>
                <a:gd name="T9" fmla="*/ 96 h 115"/>
                <a:gd name="T10" fmla="*/ 90 w 116"/>
                <a:gd name="T11" fmla="*/ 114 h 115"/>
                <a:gd name="T12" fmla="*/ 107 w 116"/>
                <a:gd name="T13" fmla="*/ 125 h 115"/>
                <a:gd name="T14" fmla="*/ 127 w 116"/>
                <a:gd name="T15" fmla="*/ 135 h 115"/>
                <a:gd name="T16" fmla="*/ 143 w 116"/>
                <a:gd name="T17" fmla="*/ 137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996" y="2540"/>
              <a:ext cx="147" cy="137"/>
            </a:xfrm>
            <a:custGeom>
              <a:avLst/>
              <a:gdLst>
                <a:gd name="T0" fmla="*/ 0 w 119"/>
                <a:gd name="T1" fmla="*/ 137 h 115"/>
                <a:gd name="T2" fmla="*/ 17 w 119"/>
                <a:gd name="T3" fmla="*/ 135 h 115"/>
                <a:gd name="T4" fmla="*/ 37 w 119"/>
                <a:gd name="T5" fmla="*/ 125 h 115"/>
                <a:gd name="T6" fmla="*/ 53 w 119"/>
                <a:gd name="T7" fmla="*/ 114 h 115"/>
                <a:gd name="T8" fmla="*/ 74 w 119"/>
                <a:gd name="T9" fmla="*/ 96 h 115"/>
                <a:gd name="T10" fmla="*/ 94 w 119"/>
                <a:gd name="T11" fmla="*/ 76 h 115"/>
                <a:gd name="T12" fmla="*/ 110 w 119"/>
                <a:gd name="T13" fmla="*/ 52 h 115"/>
                <a:gd name="T14" fmla="*/ 131 w 119"/>
                <a:gd name="T15" fmla="*/ 30 h 115"/>
                <a:gd name="T16" fmla="*/ 147 w 119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4143" y="2218"/>
              <a:ext cx="143" cy="322"/>
            </a:xfrm>
            <a:custGeom>
              <a:avLst/>
              <a:gdLst>
                <a:gd name="T0" fmla="*/ 0 w 116"/>
                <a:gd name="T1" fmla="*/ 322 h 271"/>
                <a:gd name="T2" fmla="*/ 17 w 116"/>
                <a:gd name="T3" fmla="*/ 290 h 271"/>
                <a:gd name="T4" fmla="*/ 37 w 116"/>
                <a:gd name="T5" fmla="*/ 255 h 271"/>
                <a:gd name="T6" fmla="*/ 53 w 116"/>
                <a:gd name="T7" fmla="*/ 215 h 271"/>
                <a:gd name="T8" fmla="*/ 70 w 116"/>
                <a:gd name="T9" fmla="*/ 173 h 271"/>
                <a:gd name="T10" fmla="*/ 106 w 116"/>
                <a:gd name="T11" fmla="*/ 84 h 271"/>
                <a:gd name="T12" fmla="*/ 127 w 116"/>
                <a:gd name="T13" fmla="*/ 40 h 271"/>
                <a:gd name="T14" fmla="*/ 143 w 11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286" y="1892"/>
              <a:ext cx="146" cy="326"/>
            </a:xfrm>
            <a:custGeom>
              <a:avLst/>
              <a:gdLst>
                <a:gd name="T0" fmla="*/ 0 w 119"/>
                <a:gd name="T1" fmla="*/ 326 h 274"/>
                <a:gd name="T2" fmla="*/ 17 w 119"/>
                <a:gd name="T3" fmla="*/ 286 h 274"/>
                <a:gd name="T4" fmla="*/ 37 w 119"/>
                <a:gd name="T5" fmla="*/ 242 h 274"/>
                <a:gd name="T6" fmla="*/ 74 w 119"/>
                <a:gd name="T7" fmla="*/ 151 h 274"/>
                <a:gd name="T8" fmla="*/ 93 w 119"/>
                <a:gd name="T9" fmla="*/ 107 h 274"/>
                <a:gd name="T10" fmla="*/ 109 w 119"/>
                <a:gd name="T11" fmla="*/ 67 h 274"/>
                <a:gd name="T12" fmla="*/ 129 w 119"/>
                <a:gd name="T13" fmla="*/ 32 h 274"/>
                <a:gd name="T14" fmla="*/ 146 w 119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432" y="1757"/>
              <a:ext cx="143" cy="135"/>
            </a:xfrm>
            <a:custGeom>
              <a:avLst/>
              <a:gdLst>
                <a:gd name="T0" fmla="*/ 0 w 116"/>
                <a:gd name="T1" fmla="*/ 135 h 113"/>
                <a:gd name="T2" fmla="*/ 16 w 116"/>
                <a:gd name="T3" fmla="*/ 105 h 113"/>
                <a:gd name="T4" fmla="*/ 37 w 116"/>
                <a:gd name="T5" fmla="*/ 82 h 113"/>
                <a:gd name="T6" fmla="*/ 53 w 116"/>
                <a:gd name="T7" fmla="*/ 59 h 113"/>
                <a:gd name="T8" fmla="*/ 70 w 116"/>
                <a:gd name="T9" fmla="*/ 38 h 113"/>
                <a:gd name="T10" fmla="*/ 90 w 116"/>
                <a:gd name="T11" fmla="*/ 24 h 113"/>
                <a:gd name="T12" fmla="*/ 106 w 116"/>
                <a:gd name="T13" fmla="*/ 10 h 113"/>
                <a:gd name="T14" fmla="*/ 127 w 116"/>
                <a:gd name="T15" fmla="*/ 4 h 113"/>
                <a:gd name="T16" fmla="*/ 143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575" y="1757"/>
              <a:ext cx="147" cy="135"/>
            </a:xfrm>
            <a:custGeom>
              <a:avLst/>
              <a:gdLst>
                <a:gd name="T0" fmla="*/ 0 w 119"/>
                <a:gd name="T1" fmla="*/ 0 h 113"/>
                <a:gd name="T2" fmla="*/ 17 w 119"/>
                <a:gd name="T3" fmla="*/ 4 h 113"/>
                <a:gd name="T4" fmla="*/ 37 w 119"/>
                <a:gd name="T5" fmla="*/ 10 h 113"/>
                <a:gd name="T6" fmla="*/ 53 w 119"/>
                <a:gd name="T7" fmla="*/ 24 h 113"/>
                <a:gd name="T8" fmla="*/ 73 w 119"/>
                <a:gd name="T9" fmla="*/ 38 h 113"/>
                <a:gd name="T10" fmla="*/ 94 w 119"/>
                <a:gd name="T11" fmla="*/ 59 h 113"/>
                <a:gd name="T12" fmla="*/ 110 w 119"/>
                <a:gd name="T13" fmla="*/ 82 h 113"/>
                <a:gd name="T14" fmla="*/ 130 w 119"/>
                <a:gd name="T15" fmla="*/ 105 h 113"/>
                <a:gd name="T16" fmla="*/ 147 w 119"/>
                <a:gd name="T17" fmla="*/ 135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4722" y="1892"/>
              <a:ext cx="143" cy="326"/>
            </a:xfrm>
            <a:custGeom>
              <a:avLst/>
              <a:gdLst>
                <a:gd name="T0" fmla="*/ 0 w 116"/>
                <a:gd name="T1" fmla="*/ 0 h 274"/>
                <a:gd name="T2" fmla="*/ 16 w 116"/>
                <a:gd name="T3" fmla="*/ 32 h 274"/>
                <a:gd name="T4" fmla="*/ 37 w 116"/>
                <a:gd name="T5" fmla="*/ 67 h 274"/>
                <a:gd name="T6" fmla="*/ 53 w 116"/>
                <a:gd name="T7" fmla="*/ 107 h 274"/>
                <a:gd name="T8" fmla="*/ 70 w 116"/>
                <a:gd name="T9" fmla="*/ 151 h 274"/>
                <a:gd name="T10" fmla="*/ 106 w 116"/>
                <a:gd name="T11" fmla="*/ 242 h 274"/>
                <a:gd name="T12" fmla="*/ 126 w 116"/>
                <a:gd name="T13" fmla="*/ 286 h 274"/>
                <a:gd name="T14" fmla="*/ 143 w 116"/>
                <a:gd name="T15" fmla="*/ 326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4865" y="2218"/>
              <a:ext cx="147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3061" y="2209"/>
              <a:ext cx="2222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 b="1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V="1">
              <a:off x="3545" y="1412"/>
              <a:ext cx="0" cy="142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 b="1"/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5102" y="2151"/>
              <a:ext cx="2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i="1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</a:t>
              </a:r>
              <a:r>
                <a:rPr kumimoji="1" lang="en-US" altLang="zh-CN" sz="22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3563" y="1307"/>
              <a:ext cx="16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532" y="2169"/>
              <a:ext cx="24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75469" y="982421"/>
            <a:ext cx="6300788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同一个正弦量，计时起点不同，初相位不同。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876117" y="1560083"/>
            <a:ext cx="29787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一般</a:t>
            </a:r>
            <a:r>
              <a:rPr lang="zh-CN" altLang="en-US" dirty="0" smtClean="0">
                <a:solidFill>
                  <a:srgbClr val="C00000"/>
                </a:solidFill>
              </a:rPr>
              <a:t>规定     </a:t>
            </a:r>
            <a:r>
              <a:rPr lang="en-US" altLang="zh-CN" dirty="0" smtClean="0">
                <a:solidFill>
                  <a:srgbClr val="C00000"/>
                </a:solidFill>
              </a:rPr>
              <a:t>|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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 |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 flipV="1">
            <a:off x="2671657" y="2371552"/>
            <a:ext cx="0" cy="226695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200" b="1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V="1">
            <a:off x="2230091" y="2371552"/>
            <a:ext cx="0" cy="2266950"/>
          </a:xfrm>
          <a:prstGeom prst="line">
            <a:avLst/>
          </a:prstGeom>
          <a:noFill/>
          <a:ln w="38100">
            <a:solidFill>
              <a:srgbClr val="009900"/>
            </a:solidFill>
            <a:prstDash val="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200" b="1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 flipV="1">
            <a:off x="3140045" y="2354184"/>
            <a:ext cx="0" cy="226695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200" b="1"/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806124" y="5122485"/>
            <a:ext cx="6756358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同一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许多相关的正弦量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，计时起点相同。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DE0B06-3591-4FD5-BCD7-98AFE45CE1CA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6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nimBg="1"/>
      <p:bldP spid="29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1625" y="923626"/>
            <a:ext cx="792163" cy="5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3507663" y="806534"/>
            <a:ext cx="5384817" cy="15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已知正弦电流波形如图，</a:t>
            </a:r>
            <a:r>
              <a:rPr lang="zh-CN" altLang="en-US" i="1" dirty="0">
                <a:sym typeface="Symbol" panose="05050102010706020507" pitchFamily="18" charset="2"/>
              </a:rPr>
              <a:t>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10</a:t>
            </a:r>
            <a:r>
              <a:rPr lang="en-US" altLang="zh-CN" baseline="30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rad/s</a:t>
            </a:r>
            <a:r>
              <a:rPr lang="zh-CN" altLang="en-US" dirty="0">
                <a:sym typeface="Symbol" panose="05050102010706020507" pitchFamily="18" charset="2"/>
              </a:rPr>
              <a:t>，（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）写出 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表达式；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）求最大值发生的时间 </a:t>
            </a:r>
            <a:r>
              <a:rPr lang="en-US" altLang="zh-CN" i="1" dirty="0" smtClean="0">
                <a:sym typeface="Symbol" panose="05050102010706020507" pitchFamily="18" charset="2"/>
              </a:rPr>
              <a:t>t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980932" y="714694"/>
            <a:ext cx="2519363" cy="2987675"/>
            <a:chOff x="748" y="210"/>
            <a:chExt cx="1587" cy="1882"/>
          </a:xfrm>
        </p:grpSpPr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748" y="210"/>
              <a:ext cx="1587" cy="1882"/>
              <a:chOff x="476" y="572"/>
              <a:chExt cx="1587" cy="1882"/>
            </a:xfrm>
          </p:grpSpPr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476" y="1734"/>
                <a:ext cx="1587" cy="18"/>
              </a:xfrm>
              <a:prstGeom prst="line">
                <a:avLst/>
              </a:prstGeom>
              <a:noFill/>
              <a:ln w="38100">
                <a:solidFill>
                  <a:srgbClr val="0066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200" b="1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 flipV="1">
                <a:off x="902" y="795"/>
                <a:ext cx="0" cy="1474"/>
              </a:xfrm>
              <a:prstGeom prst="line">
                <a:avLst/>
              </a:prstGeom>
              <a:noFill/>
              <a:ln w="38100">
                <a:solidFill>
                  <a:srgbClr val="0066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200" b="1"/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1880" y="1743"/>
                <a:ext cx="16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975" y="572"/>
                <a:ext cx="16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2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657" y="1752"/>
                <a:ext cx="2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503" y="827"/>
                <a:ext cx="54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100</a:t>
                </a:r>
              </a:p>
            </p:txBody>
          </p:sp>
          <p:sp>
            <p:nvSpPr>
              <p:cNvPr id="19" name="Text Box 24"/>
              <p:cNvSpPr txBox="1">
                <a:spLocks noChangeArrowheads="1"/>
              </p:cNvSpPr>
              <p:nvPr/>
            </p:nvSpPr>
            <p:spPr bwMode="auto">
              <a:xfrm>
                <a:off x="521" y="1237"/>
                <a:ext cx="36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20" name="Freeform 4"/>
              <p:cNvSpPr>
                <a:spLocks/>
              </p:cNvSpPr>
              <p:nvPr/>
            </p:nvSpPr>
            <p:spPr bwMode="auto">
              <a:xfrm>
                <a:off x="698" y="1235"/>
                <a:ext cx="263" cy="613"/>
              </a:xfrm>
              <a:custGeom>
                <a:avLst/>
                <a:gdLst>
                  <a:gd name="T0" fmla="*/ 0 w 118"/>
                  <a:gd name="T1" fmla="*/ 613 h 274"/>
                  <a:gd name="T2" fmla="*/ 29 w 118"/>
                  <a:gd name="T3" fmla="*/ 537 h 274"/>
                  <a:gd name="T4" fmla="*/ 65 w 118"/>
                  <a:gd name="T5" fmla="*/ 447 h 274"/>
                  <a:gd name="T6" fmla="*/ 132 w 118"/>
                  <a:gd name="T7" fmla="*/ 284 h 274"/>
                  <a:gd name="T8" fmla="*/ 167 w 118"/>
                  <a:gd name="T9" fmla="*/ 201 h 274"/>
                  <a:gd name="T10" fmla="*/ 198 w 118"/>
                  <a:gd name="T11" fmla="*/ 125 h 274"/>
                  <a:gd name="T12" fmla="*/ 234 w 118"/>
                  <a:gd name="T13" fmla="*/ 60 h 274"/>
                  <a:gd name="T14" fmla="*/ 263 w 118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8" h="274">
                    <a:moveTo>
                      <a:pt x="0" y="274"/>
                    </a:moveTo>
                    <a:lnTo>
                      <a:pt x="13" y="240"/>
                    </a:lnTo>
                    <a:lnTo>
                      <a:pt x="29" y="200"/>
                    </a:lnTo>
                    <a:lnTo>
                      <a:pt x="59" y="127"/>
                    </a:lnTo>
                    <a:lnTo>
                      <a:pt x="75" y="90"/>
                    </a:lnTo>
                    <a:lnTo>
                      <a:pt x="89" y="56"/>
                    </a:lnTo>
                    <a:lnTo>
                      <a:pt x="105" y="27"/>
                    </a:lnTo>
                    <a:lnTo>
                      <a:pt x="118" y="0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200" b="1"/>
              </a:p>
            </p:txBody>
          </p:sp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961" y="981"/>
                <a:ext cx="259" cy="254"/>
              </a:xfrm>
              <a:custGeom>
                <a:avLst/>
                <a:gdLst>
                  <a:gd name="T0" fmla="*/ 0 w 116"/>
                  <a:gd name="T1" fmla="*/ 254 h 113"/>
                  <a:gd name="T2" fmla="*/ 31 w 116"/>
                  <a:gd name="T3" fmla="*/ 198 h 113"/>
                  <a:gd name="T4" fmla="*/ 67 w 116"/>
                  <a:gd name="T5" fmla="*/ 155 h 113"/>
                  <a:gd name="T6" fmla="*/ 98 w 116"/>
                  <a:gd name="T7" fmla="*/ 110 h 113"/>
                  <a:gd name="T8" fmla="*/ 127 w 116"/>
                  <a:gd name="T9" fmla="*/ 72 h 113"/>
                  <a:gd name="T10" fmla="*/ 163 w 116"/>
                  <a:gd name="T11" fmla="*/ 45 h 113"/>
                  <a:gd name="T12" fmla="*/ 194 w 116"/>
                  <a:gd name="T13" fmla="*/ 18 h 113"/>
                  <a:gd name="T14" fmla="*/ 230 w 116"/>
                  <a:gd name="T15" fmla="*/ 7 h 113"/>
                  <a:gd name="T16" fmla="*/ 259 w 116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6" h="113">
                    <a:moveTo>
                      <a:pt x="0" y="113"/>
                    </a:moveTo>
                    <a:lnTo>
                      <a:pt x="14" y="88"/>
                    </a:lnTo>
                    <a:lnTo>
                      <a:pt x="30" y="69"/>
                    </a:lnTo>
                    <a:lnTo>
                      <a:pt x="44" y="49"/>
                    </a:lnTo>
                    <a:lnTo>
                      <a:pt x="57" y="32"/>
                    </a:lnTo>
                    <a:lnTo>
                      <a:pt x="73" y="20"/>
                    </a:lnTo>
                    <a:lnTo>
                      <a:pt x="87" y="8"/>
                    </a:lnTo>
                    <a:lnTo>
                      <a:pt x="103" y="3"/>
                    </a:lnTo>
                    <a:lnTo>
                      <a:pt x="116" y="0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200" b="1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220" y="981"/>
                <a:ext cx="265" cy="254"/>
              </a:xfrm>
              <a:custGeom>
                <a:avLst/>
                <a:gdLst>
                  <a:gd name="T0" fmla="*/ 0 w 119"/>
                  <a:gd name="T1" fmla="*/ 0 h 113"/>
                  <a:gd name="T2" fmla="*/ 31 w 119"/>
                  <a:gd name="T3" fmla="*/ 7 h 113"/>
                  <a:gd name="T4" fmla="*/ 67 w 119"/>
                  <a:gd name="T5" fmla="*/ 18 h 113"/>
                  <a:gd name="T6" fmla="*/ 98 w 119"/>
                  <a:gd name="T7" fmla="*/ 45 h 113"/>
                  <a:gd name="T8" fmla="*/ 134 w 119"/>
                  <a:gd name="T9" fmla="*/ 72 h 113"/>
                  <a:gd name="T10" fmla="*/ 169 w 119"/>
                  <a:gd name="T11" fmla="*/ 110 h 113"/>
                  <a:gd name="T12" fmla="*/ 200 w 119"/>
                  <a:gd name="T13" fmla="*/ 155 h 113"/>
                  <a:gd name="T14" fmla="*/ 236 w 119"/>
                  <a:gd name="T15" fmla="*/ 198 h 113"/>
                  <a:gd name="T16" fmla="*/ 265 w 119"/>
                  <a:gd name="T17" fmla="*/ 254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lnTo>
                      <a:pt x="14" y="3"/>
                    </a:lnTo>
                    <a:lnTo>
                      <a:pt x="30" y="8"/>
                    </a:lnTo>
                    <a:lnTo>
                      <a:pt x="44" y="20"/>
                    </a:lnTo>
                    <a:lnTo>
                      <a:pt x="60" y="32"/>
                    </a:lnTo>
                    <a:lnTo>
                      <a:pt x="76" y="49"/>
                    </a:lnTo>
                    <a:lnTo>
                      <a:pt x="90" y="69"/>
                    </a:lnTo>
                    <a:lnTo>
                      <a:pt x="106" y="88"/>
                    </a:lnTo>
                    <a:lnTo>
                      <a:pt x="119" y="113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200" b="1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1485" y="1235"/>
                <a:ext cx="258" cy="613"/>
              </a:xfrm>
              <a:custGeom>
                <a:avLst/>
                <a:gdLst>
                  <a:gd name="T0" fmla="*/ 0 w 116"/>
                  <a:gd name="T1" fmla="*/ 0 h 274"/>
                  <a:gd name="T2" fmla="*/ 31 w 116"/>
                  <a:gd name="T3" fmla="*/ 60 h 274"/>
                  <a:gd name="T4" fmla="*/ 67 w 116"/>
                  <a:gd name="T5" fmla="*/ 125 h 274"/>
                  <a:gd name="T6" fmla="*/ 96 w 116"/>
                  <a:gd name="T7" fmla="*/ 201 h 274"/>
                  <a:gd name="T8" fmla="*/ 127 w 116"/>
                  <a:gd name="T9" fmla="*/ 284 h 274"/>
                  <a:gd name="T10" fmla="*/ 194 w 116"/>
                  <a:gd name="T11" fmla="*/ 454 h 274"/>
                  <a:gd name="T12" fmla="*/ 229 w 116"/>
                  <a:gd name="T13" fmla="*/ 537 h 274"/>
                  <a:gd name="T14" fmla="*/ 258 w 116"/>
                  <a:gd name="T15" fmla="*/ 613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6" h="274">
                    <a:moveTo>
                      <a:pt x="0" y="0"/>
                    </a:moveTo>
                    <a:lnTo>
                      <a:pt x="14" y="27"/>
                    </a:lnTo>
                    <a:lnTo>
                      <a:pt x="30" y="56"/>
                    </a:lnTo>
                    <a:lnTo>
                      <a:pt x="43" y="90"/>
                    </a:lnTo>
                    <a:lnTo>
                      <a:pt x="57" y="127"/>
                    </a:lnTo>
                    <a:lnTo>
                      <a:pt x="87" y="203"/>
                    </a:lnTo>
                    <a:lnTo>
                      <a:pt x="103" y="240"/>
                    </a:lnTo>
                    <a:lnTo>
                      <a:pt x="116" y="274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200" b="1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743" y="1848"/>
                <a:ext cx="265" cy="606"/>
              </a:xfrm>
              <a:custGeom>
                <a:avLst/>
                <a:gdLst>
                  <a:gd name="T0" fmla="*/ 0 w 119"/>
                  <a:gd name="T1" fmla="*/ 0 h 271"/>
                  <a:gd name="T2" fmla="*/ 31 w 119"/>
                  <a:gd name="T3" fmla="*/ 76 h 271"/>
                  <a:gd name="T4" fmla="*/ 67 w 119"/>
                  <a:gd name="T5" fmla="*/ 159 h 271"/>
                  <a:gd name="T6" fmla="*/ 134 w 119"/>
                  <a:gd name="T7" fmla="*/ 326 h 271"/>
                  <a:gd name="T8" fmla="*/ 169 w 119"/>
                  <a:gd name="T9" fmla="*/ 405 h 271"/>
                  <a:gd name="T10" fmla="*/ 198 w 119"/>
                  <a:gd name="T11" fmla="*/ 481 h 271"/>
                  <a:gd name="T12" fmla="*/ 236 w 119"/>
                  <a:gd name="T13" fmla="*/ 546 h 271"/>
                  <a:gd name="T14" fmla="*/ 265 w 119"/>
                  <a:gd name="T15" fmla="*/ 606 h 2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" h="271">
                    <a:moveTo>
                      <a:pt x="0" y="0"/>
                    </a:moveTo>
                    <a:lnTo>
                      <a:pt x="14" y="34"/>
                    </a:lnTo>
                    <a:lnTo>
                      <a:pt x="30" y="71"/>
                    </a:lnTo>
                    <a:lnTo>
                      <a:pt x="60" y="146"/>
                    </a:lnTo>
                    <a:lnTo>
                      <a:pt x="76" y="181"/>
                    </a:lnTo>
                    <a:lnTo>
                      <a:pt x="89" y="215"/>
                    </a:lnTo>
                    <a:lnTo>
                      <a:pt x="106" y="244"/>
                    </a:lnTo>
                    <a:lnTo>
                      <a:pt x="119" y="271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200" b="1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901" y="990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 b="1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914" y="1353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 b="1"/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1519" y="618"/>
              <a:ext cx="0" cy="77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1383" y="1344"/>
              <a:ext cx="45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3754401" y="2443893"/>
            <a:ext cx="6477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01775"/>
              </p:ext>
            </p:extLst>
          </p:nvPr>
        </p:nvGraphicFramePr>
        <p:xfrm>
          <a:off x="4426998" y="2489913"/>
          <a:ext cx="3193002" cy="51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9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998" y="2489913"/>
                        <a:ext cx="3193002" cy="51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001"/>
              </p:ext>
            </p:extLst>
          </p:nvPr>
        </p:nvGraphicFramePr>
        <p:xfrm>
          <a:off x="4437972" y="3159777"/>
          <a:ext cx="3020714" cy="38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0" name="Equation" r:id="rId5" imgW="1409400" imgH="177480" progId="Equation.DSMT4">
                  <p:embed/>
                </p:oleObj>
              </mc:Choice>
              <mc:Fallback>
                <p:oleObj name="Equation" r:id="rId5" imgW="1409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972" y="3159777"/>
                        <a:ext cx="3020714" cy="389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140911"/>
              </p:ext>
            </p:extLst>
          </p:nvPr>
        </p:nvGraphicFramePr>
        <p:xfrm>
          <a:off x="6055377" y="3844134"/>
          <a:ext cx="1416784" cy="47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1" name="Equation" r:id="rId7" imgW="647640" imgH="215640" progId="Equation.DSMT4">
                  <p:embed/>
                </p:oleObj>
              </mc:Choice>
              <mc:Fallback>
                <p:oleObj name="Equation" r:id="rId7" imgW="64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5377" y="3844134"/>
                        <a:ext cx="1416784" cy="477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619092" y="3792556"/>
            <a:ext cx="41689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最大值在</a:t>
            </a:r>
            <a:r>
              <a:rPr lang="zh-CN" altLang="en-US" dirty="0"/>
              <a:t>计时起点</a:t>
            </a:r>
            <a:r>
              <a:rPr lang="zh-CN" altLang="en-US" dirty="0" smtClean="0"/>
              <a:t>之后，故</a:t>
            </a:r>
            <a:endParaRPr lang="zh-CN" altLang="en-US" dirty="0"/>
          </a:p>
        </p:txBody>
      </p:sp>
      <p:graphicFrame>
        <p:nvGraphicFramePr>
          <p:cNvPr id="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592723"/>
              </p:ext>
            </p:extLst>
          </p:nvPr>
        </p:nvGraphicFramePr>
        <p:xfrm>
          <a:off x="4437972" y="3669276"/>
          <a:ext cx="1133530" cy="87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2" name="Equation" r:id="rId9" imgW="520560" imgH="406080" progId="Equation.DSMT4">
                  <p:embed/>
                </p:oleObj>
              </mc:Choice>
              <mc:Fallback>
                <p:oleObj name="Equation" r:id="rId9" imgW="52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972" y="3669276"/>
                        <a:ext cx="1133530" cy="879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2864"/>
              </p:ext>
            </p:extLst>
          </p:nvPr>
        </p:nvGraphicFramePr>
        <p:xfrm>
          <a:off x="4072126" y="4476366"/>
          <a:ext cx="2998751" cy="82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3" name="Equation" r:id="rId11" imgW="1485720" imgH="406080" progId="Equation.DSMT4">
                  <p:embed/>
                </p:oleObj>
              </mc:Choice>
              <mc:Fallback>
                <p:oleObj name="Equation" r:id="rId11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126" y="4476366"/>
                        <a:ext cx="2998751" cy="8216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030494"/>
              </p:ext>
            </p:extLst>
          </p:nvPr>
        </p:nvGraphicFramePr>
        <p:xfrm>
          <a:off x="4067944" y="5301208"/>
          <a:ext cx="2449214" cy="82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4" name="Equation" r:id="rId13" imgW="1206360" imgH="406080" progId="Equation.DSMT4">
                  <p:embed/>
                </p:oleObj>
              </mc:Choice>
              <mc:Fallback>
                <p:oleObj name="Equation" r:id="rId13" imgW="120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301208"/>
                        <a:ext cx="2449214" cy="828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91100" y="5459959"/>
            <a:ext cx="2944796" cy="553998"/>
            <a:chOff x="619092" y="5459959"/>
            <a:chExt cx="2944796" cy="553998"/>
          </a:xfrm>
        </p:grpSpPr>
        <p:graphicFrame>
          <p:nvGraphicFramePr>
            <p:cNvPr id="3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270799"/>
                </p:ext>
              </p:extLst>
            </p:nvPr>
          </p:nvGraphicFramePr>
          <p:xfrm>
            <a:off x="2068591" y="5501417"/>
            <a:ext cx="1495297" cy="497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25" name="Equation" r:id="rId15" imgW="749160" imgH="241200" progId="Equation.DSMT4">
                    <p:embed/>
                  </p:oleObj>
                </mc:Choice>
                <mc:Fallback>
                  <p:oleObj name="Equation" r:id="rId15" imgW="749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591" y="5501417"/>
                          <a:ext cx="1495297" cy="497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19092" y="5459959"/>
              <a:ext cx="166548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 eaLnBrk="1" hangingPunct="1">
                <a:lnSpc>
                  <a:spcPct val="125000"/>
                </a:lnSpc>
                <a:defRPr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最大值处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E6A09-3D94-498C-8A47-96EC3ECBA545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47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45411" y="727606"/>
            <a:ext cx="36471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just" eaLnBrk="1" hangingPunct="1">
              <a:lnSpc>
                <a:spcPct val="125000"/>
              </a:lnSpc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3 </a:t>
            </a:r>
            <a:r>
              <a:rPr lang="zh-CN" altLang="en-US" dirty="0"/>
              <a:t>同频率正弦量的相位差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1317904"/>
            <a:ext cx="5827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i="1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y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i="1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y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7467" y="1963825"/>
            <a:ext cx="4322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则，二者相位差：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i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y </a:t>
            </a:r>
            <a:r>
              <a:rPr kumimoji="1"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y </a:t>
            </a:r>
            <a:r>
              <a:rPr kumimoji="1"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3700" y="2646152"/>
            <a:ext cx="734382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Symbol" panose="05050102010706020507" pitchFamily="18" charset="2"/>
              <a:buChar char="·"/>
            </a:pP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落后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先达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值。</a:t>
            </a:r>
            <a:endParaRPr kumimoji="1" lang="en-US" altLang="zh-CN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31334" y="5815335"/>
            <a:ext cx="67650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kumimoji="1" lang="en-US" altLang="zh-CN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kumimoji="1"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滞后</a:t>
            </a:r>
            <a:r>
              <a:rPr kumimoji="1"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先达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2135188" y="3140075"/>
            <a:ext cx="5043487" cy="2695575"/>
            <a:chOff x="1338" y="1978"/>
            <a:chExt cx="3177" cy="1698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060" y="2031"/>
              <a:ext cx="0" cy="1399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568" y="2841"/>
              <a:ext cx="2904" cy="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163" y="2805"/>
              <a:ext cx="3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338" y="2364"/>
              <a:ext cx="2320" cy="963"/>
            </a:xfrm>
            <a:custGeom>
              <a:avLst/>
              <a:gdLst>
                <a:gd name="T0" fmla="*/ 0 w 2262"/>
                <a:gd name="T1" fmla="*/ 485 h 1091"/>
                <a:gd name="T2" fmla="*/ 98 w 2262"/>
                <a:gd name="T3" fmla="*/ 318 h 1091"/>
                <a:gd name="T4" fmla="*/ 188 w 2262"/>
                <a:gd name="T5" fmla="*/ 180 h 1091"/>
                <a:gd name="T6" fmla="*/ 302 w 2262"/>
                <a:gd name="T7" fmla="*/ 58 h 1091"/>
                <a:gd name="T8" fmla="*/ 431 w 2262"/>
                <a:gd name="T9" fmla="*/ 3 h 1091"/>
                <a:gd name="T10" fmla="*/ 591 w 2262"/>
                <a:gd name="T11" fmla="*/ 71 h 1091"/>
                <a:gd name="T12" fmla="*/ 751 w 2262"/>
                <a:gd name="T13" fmla="*/ 273 h 1091"/>
                <a:gd name="T14" fmla="*/ 871 w 2262"/>
                <a:gd name="T15" fmla="*/ 477 h 1091"/>
                <a:gd name="T16" fmla="*/ 1006 w 2262"/>
                <a:gd name="T17" fmla="*/ 696 h 1091"/>
                <a:gd name="T18" fmla="*/ 1138 w 2262"/>
                <a:gd name="T19" fmla="*/ 874 h 1091"/>
                <a:gd name="T20" fmla="*/ 1323 w 2262"/>
                <a:gd name="T21" fmla="*/ 956 h 1091"/>
                <a:gd name="T22" fmla="*/ 1520 w 2262"/>
                <a:gd name="T23" fmla="*/ 829 h 1091"/>
                <a:gd name="T24" fmla="*/ 1745 w 2262"/>
                <a:gd name="T25" fmla="*/ 490 h 1091"/>
                <a:gd name="T26" fmla="*/ 1849 w 2262"/>
                <a:gd name="T27" fmla="*/ 307 h 1091"/>
                <a:gd name="T28" fmla="*/ 2031 w 2262"/>
                <a:gd name="T29" fmla="*/ 74 h 1091"/>
                <a:gd name="T30" fmla="*/ 2182 w 2262"/>
                <a:gd name="T31" fmla="*/ 5 h 1091"/>
                <a:gd name="T32" fmla="*/ 2320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429" y="2605"/>
              <a:ext cx="2319" cy="478"/>
            </a:xfrm>
            <a:custGeom>
              <a:avLst/>
              <a:gdLst>
                <a:gd name="T0" fmla="*/ 0 w 2262"/>
                <a:gd name="T1" fmla="*/ 477 h 541"/>
                <a:gd name="T2" fmla="*/ 191 w 2262"/>
                <a:gd name="T3" fmla="*/ 427 h 541"/>
                <a:gd name="T4" fmla="*/ 434 w 2262"/>
                <a:gd name="T5" fmla="*/ 239 h 541"/>
                <a:gd name="T6" fmla="*/ 670 w 2262"/>
                <a:gd name="T7" fmla="*/ 58 h 541"/>
                <a:gd name="T8" fmla="*/ 886 w 2262"/>
                <a:gd name="T9" fmla="*/ 3 h 541"/>
                <a:gd name="T10" fmla="*/ 1095 w 2262"/>
                <a:gd name="T11" fmla="*/ 74 h 541"/>
                <a:gd name="T12" fmla="*/ 1307 w 2262"/>
                <a:gd name="T13" fmla="*/ 241 h 541"/>
                <a:gd name="T14" fmla="*/ 1572 w 2262"/>
                <a:gd name="T15" fmla="*/ 437 h 541"/>
                <a:gd name="T16" fmla="*/ 1741 w 2262"/>
                <a:gd name="T17" fmla="*/ 477 h 541"/>
                <a:gd name="T18" fmla="*/ 1898 w 2262"/>
                <a:gd name="T19" fmla="*/ 440 h 541"/>
                <a:gd name="T20" fmla="*/ 2076 w 2262"/>
                <a:gd name="T21" fmla="*/ 323 h 541"/>
                <a:gd name="T22" fmla="*/ 2187 w 2262"/>
                <a:gd name="T23" fmla="*/ 231 h 541"/>
                <a:gd name="T24" fmla="*/ 2319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074" y="1978"/>
              <a:ext cx="3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409" y="218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353" y="2364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 dirty="0" err="1">
                  <a:solidFill>
                    <a:srgbClr val="008A3E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dirty="0">
                <a:solidFill>
                  <a:srgbClr val="008A3E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765" y="2387"/>
              <a:ext cx="0" cy="127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2306" y="2614"/>
              <a:ext cx="0" cy="104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519" y="3222"/>
              <a:ext cx="24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2306" y="3222"/>
              <a:ext cx="247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765" y="3521"/>
              <a:ext cx="541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740" y="3021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 err="1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y</a:t>
              </a:r>
              <a:r>
                <a:rPr kumimoji="1" lang="en-US" altLang="zh-CN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987" y="3021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 err="1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y</a:t>
              </a:r>
              <a:r>
                <a:rPr kumimoji="1" lang="en-US" altLang="zh-CN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336" y="3385"/>
              <a:ext cx="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1792" y="278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652120" y="859803"/>
            <a:ext cx="3168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i="1" dirty="0">
                <a:solidFill>
                  <a:srgbClr val="CC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i="1" dirty="0">
                <a:solidFill>
                  <a:srgbClr val="CC33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  (180</a:t>
            </a:r>
            <a:r>
              <a:rPr kumimoji="1" lang="en-US" altLang="zh-CN" dirty="0" smtClean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°)</a:t>
            </a:r>
            <a:endParaRPr kumimoji="1" lang="zh-CN" altLang="en-US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10336" y="382612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8-1 </a:t>
            </a:r>
            <a:r>
              <a:rPr lang="zh-CN" altLang="en-US" sz="2000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  <a:cs typeface="Times New Roman" panose="02020603050405020304" pitchFamily="18" charset="0"/>
              </a:rPr>
              <a:t>正弦量</a:t>
            </a:r>
            <a:endParaRPr lang="zh-CN" altLang="en-US" sz="2000" b="1" dirty="0">
              <a:solidFill>
                <a:srgbClr val="FF0000"/>
              </a:solidFill>
              <a:latin typeface="全新硬笔行书简" panose="02010600040101010101" pitchFamily="2" charset="-122"/>
              <a:ea typeface="全新硬笔行书简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30A322-A043-44A0-8E8B-E0667D980624}" type="datetime1">
              <a:rPr lang="zh-CN" altLang="en-US" smtClean="0"/>
              <a:t>2021/11/11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BD35B-E67B-480F-980A-38D9CB9F7F3A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/42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4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/>
      <p:bldP spid="11" grpId="0" autoUpdateAnimBg="0"/>
      <p:bldP spid="3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44450">
          <a:solidFill>
            <a:srgbClr val="008A3E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wrap="none" anchor="ctr"/>
      <a:lstStyle>
        <a:defPPr>
          <a:defRPr sz="2400"/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17745</TotalTime>
  <Words>3057</Words>
  <Application>Microsoft Office PowerPoint</Application>
  <PresentationFormat>全屏显示(4:3)</PresentationFormat>
  <Paragraphs>622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Monotype Sorts</vt:lpstr>
      <vt:lpstr>仿宋_GB2312</vt:lpstr>
      <vt:lpstr>华文楷体</vt:lpstr>
      <vt:lpstr>华文中宋</vt:lpstr>
      <vt:lpstr>全新硬笔行书简</vt:lpstr>
      <vt:lpstr>宋体</vt:lpstr>
      <vt:lpstr>Arial</vt:lpstr>
      <vt:lpstr>Cambria Math</vt:lpstr>
      <vt:lpstr>Symbol</vt:lpstr>
      <vt:lpstr>Times New Roman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ZYZ</dc:creator>
  <cp:lastModifiedBy>Microsoft 帐户</cp:lastModifiedBy>
  <cp:revision>1168</cp:revision>
  <cp:lastPrinted>2019-11-07T06:27:47Z</cp:lastPrinted>
  <dcterms:created xsi:type="dcterms:W3CDTF">2008-05-16T01:20:45Z</dcterms:created>
  <dcterms:modified xsi:type="dcterms:W3CDTF">2021-11-11T05:48:32Z</dcterms:modified>
</cp:coreProperties>
</file>