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2" r:id="rId3"/>
    <p:sldId id="257" r:id="rId4"/>
    <p:sldId id="273" r:id="rId5"/>
    <p:sldId id="274" r:id="rId6"/>
    <p:sldId id="277" r:id="rId7"/>
    <p:sldId id="276" r:id="rId8"/>
    <p:sldId id="278" r:id="rId9"/>
    <p:sldId id="280" r:id="rId10"/>
    <p:sldId id="260" r:id="rId11"/>
    <p:sldId id="270" r:id="rId12"/>
    <p:sldId id="268" r:id="rId13"/>
    <p:sldId id="269" r:id="rId14"/>
    <p:sldId id="281" r:id="rId15"/>
    <p:sldId id="262" r:id="rId16"/>
    <p:sldId id="28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45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22" autoAdjust="0"/>
  </p:normalViewPr>
  <p:slideViewPr>
    <p:cSldViewPr snapToGrid="0" snapToObjects="1">
      <p:cViewPr varScale="1">
        <p:scale>
          <a:sx n="102" d="100"/>
          <a:sy n="102" d="100"/>
        </p:scale>
        <p:origin x="663"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DDB84-36A6-4528-A5E7-D6DADDF419F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D9FCD3CC-6BC8-4FF8-A15F-A9BE32F8D62F}">
      <dgm:prSet custT="1"/>
      <dgm:spPr>
        <a:solidFill>
          <a:srgbClr val="D4453A"/>
        </a:solidFill>
      </dgm:spPr>
      <dgm:t>
        <a:bodyPr/>
        <a:lstStyle/>
        <a:p>
          <a:r>
            <a:rPr lang="en-US" sz="2000" dirty="0"/>
            <a:t>Conducting a Market Scan/Research</a:t>
          </a:r>
        </a:p>
      </dgm:t>
    </dgm:pt>
    <dgm:pt modelId="{97ABAC9C-4920-4CD4-A9C7-0EC96464A874}" type="parTrans" cxnId="{7E5C5F71-7EE0-412A-8EE9-59689D171332}">
      <dgm:prSet/>
      <dgm:spPr/>
      <dgm:t>
        <a:bodyPr/>
        <a:lstStyle/>
        <a:p>
          <a:endParaRPr lang="en-US"/>
        </a:p>
      </dgm:t>
    </dgm:pt>
    <dgm:pt modelId="{ECD4C4EE-B454-4F16-AF38-41606F8EF729}" type="sibTrans" cxnId="{7E5C5F71-7EE0-412A-8EE9-59689D171332}">
      <dgm:prSet/>
      <dgm:spPr/>
      <dgm:t>
        <a:bodyPr/>
        <a:lstStyle/>
        <a:p>
          <a:endParaRPr lang="en-US"/>
        </a:p>
      </dgm:t>
    </dgm:pt>
    <dgm:pt modelId="{A129907A-C5D1-48A7-9242-6CDCCAF80F74}">
      <dgm:prSet custT="1"/>
      <dgm:spPr>
        <a:solidFill>
          <a:schemeClr val="accent5"/>
        </a:solidFill>
      </dgm:spPr>
      <dgm:t>
        <a:bodyPr/>
        <a:lstStyle/>
        <a:p>
          <a:r>
            <a:rPr lang="en-US" sz="1400" dirty="0"/>
            <a:t>My first step was to conduct a comprehensive market scan to understand retention issues in the manufacturing industry across the United States. This involved analyzing industry reports, benchmarking data, and surveys from various sources to identify common challenges and best practices. </a:t>
          </a:r>
        </a:p>
        <a:p>
          <a:r>
            <a:rPr lang="en-US" sz="1400" b="1" dirty="0"/>
            <a:t>The market scan revealed that, </a:t>
          </a:r>
          <a:r>
            <a:rPr lang="en-US" sz="1400" b="1" u="sng" dirty="0"/>
            <a:t>one of the many factors </a:t>
          </a:r>
          <a:r>
            <a:rPr lang="en-US" sz="1400" b="1" dirty="0"/>
            <a:t>for high turnover rates in the meat manufacturing Industry were often due to inadequate onboarding processes and lack of peer support for new hires.</a:t>
          </a:r>
        </a:p>
      </dgm:t>
    </dgm:pt>
    <dgm:pt modelId="{4B946063-A2F3-4B65-87DC-1FC4815EDE10}" type="parTrans" cxnId="{B6E72D9D-0F9A-4782-BBC2-3A89869ECB9C}">
      <dgm:prSet/>
      <dgm:spPr/>
      <dgm:t>
        <a:bodyPr/>
        <a:lstStyle/>
        <a:p>
          <a:endParaRPr lang="en-US"/>
        </a:p>
      </dgm:t>
    </dgm:pt>
    <dgm:pt modelId="{5EF9C9DA-E39B-4864-BCA5-7E6625605E23}" type="sibTrans" cxnId="{B6E72D9D-0F9A-4782-BBC2-3A89869ECB9C}">
      <dgm:prSet/>
      <dgm:spPr/>
      <dgm:t>
        <a:bodyPr/>
        <a:lstStyle/>
        <a:p>
          <a:endParaRPr lang="en-US"/>
        </a:p>
      </dgm:t>
    </dgm:pt>
    <dgm:pt modelId="{8CBE3A0A-7C4B-474A-9BC2-1E0B662B3876}" type="pres">
      <dgm:prSet presAssocID="{FCDDDB84-36A6-4528-A5E7-D6DADDF419F4}" presName="Name0" presStyleCnt="0">
        <dgm:presLayoutVars>
          <dgm:dir/>
          <dgm:animLvl val="lvl"/>
          <dgm:resizeHandles val="exact"/>
        </dgm:presLayoutVars>
      </dgm:prSet>
      <dgm:spPr/>
    </dgm:pt>
    <dgm:pt modelId="{3A8A6628-9399-422B-96E4-5917245151B0}" type="pres">
      <dgm:prSet presAssocID="{A129907A-C5D1-48A7-9242-6CDCCAF80F74}" presName="boxAndChildren" presStyleCnt="0"/>
      <dgm:spPr/>
    </dgm:pt>
    <dgm:pt modelId="{315E5588-A682-4149-93DC-ABE51BA8E7DA}" type="pres">
      <dgm:prSet presAssocID="{A129907A-C5D1-48A7-9242-6CDCCAF80F74}" presName="parentTextBox" presStyleLbl="node1" presStyleIdx="0" presStyleCnt="2"/>
      <dgm:spPr/>
    </dgm:pt>
    <dgm:pt modelId="{B4E2BD9B-82F6-429E-84C3-2EFF1F80BDCD}" type="pres">
      <dgm:prSet presAssocID="{ECD4C4EE-B454-4F16-AF38-41606F8EF729}" presName="sp" presStyleCnt="0"/>
      <dgm:spPr/>
    </dgm:pt>
    <dgm:pt modelId="{B105E0B1-4D76-4054-8202-9FD3E3B080F4}" type="pres">
      <dgm:prSet presAssocID="{D9FCD3CC-6BC8-4FF8-A15F-A9BE32F8D62F}" presName="arrowAndChildren" presStyleCnt="0"/>
      <dgm:spPr/>
    </dgm:pt>
    <dgm:pt modelId="{631542B1-BE83-4F42-96F1-8051090FE6A3}" type="pres">
      <dgm:prSet presAssocID="{D9FCD3CC-6BC8-4FF8-A15F-A9BE32F8D62F}" presName="parentTextArrow" presStyleLbl="node1" presStyleIdx="1" presStyleCnt="2"/>
      <dgm:spPr/>
    </dgm:pt>
  </dgm:ptLst>
  <dgm:cxnLst>
    <dgm:cxn modelId="{DFB3A04C-DE95-45B7-B49F-216DDE43CBAC}" type="presOf" srcId="{D9FCD3CC-6BC8-4FF8-A15F-A9BE32F8D62F}" destId="{631542B1-BE83-4F42-96F1-8051090FE6A3}" srcOrd="0" destOrd="0" presId="urn:microsoft.com/office/officeart/2005/8/layout/process4"/>
    <dgm:cxn modelId="{7E5C5F71-7EE0-412A-8EE9-59689D171332}" srcId="{FCDDDB84-36A6-4528-A5E7-D6DADDF419F4}" destId="{D9FCD3CC-6BC8-4FF8-A15F-A9BE32F8D62F}" srcOrd="0" destOrd="0" parTransId="{97ABAC9C-4920-4CD4-A9C7-0EC96464A874}" sibTransId="{ECD4C4EE-B454-4F16-AF38-41606F8EF729}"/>
    <dgm:cxn modelId="{5B676092-3410-4F98-AF97-9E4C8B98AF77}" type="presOf" srcId="{FCDDDB84-36A6-4528-A5E7-D6DADDF419F4}" destId="{8CBE3A0A-7C4B-474A-9BC2-1E0B662B3876}" srcOrd="0" destOrd="0" presId="urn:microsoft.com/office/officeart/2005/8/layout/process4"/>
    <dgm:cxn modelId="{B6E72D9D-0F9A-4782-BBC2-3A89869ECB9C}" srcId="{FCDDDB84-36A6-4528-A5E7-D6DADDF419F4}" destId="{A129907A-C5D1-48A7-9242-6CDCCAF80F74}" srcOrd="1" destOrd="0" parTransId="{4B946063-A2F3-4B65-87DC-1FC4815EDE10}" sibTransId="{5EF9C9DA-E39B-4864-BCA5-7E6625605E23}"/>
    <dgm:cxn modelId="{B95319C1-D460-423E-B251-1F3C1118CA4E}" type="presOf" srcId="{A129907A-C5D1-48A7-9242-6CDCCAF80F74}" destId="{315E5588-A682-4149-93DC-ABE51BA8E7DA}" srcOrd="0" destOrd="0" presId="urn:microsoft.com/office/officeart/2005/8/layout/process4"/>
    <dgm:cxn modelId="{3DD5C27A-8E30-4CDD-8A85-022A22B0B121}" type="presParOf" srcId="{8CBE3A0A-7C4B-474A-9BC2-1E0B662B3876}" destId="{3A8A6628-9399-422B-96E4-5917245151B0}" srcOrd="0" destOrd="0" presId="urn:microsoft.com/office/officeart/2005/8/layout/process4"/>
    <dgm:cxn modelId="{DF002287-549F-4EA0-8924-49DD17218DF4}" type="presParOf" srcId="{3A8A6628-9399-422B-96E4-5917245151B0}" destId="{315E5588-A682-4149-93DC-ABE51BA8E7DA}" srcOrd="0" destOrd="0" presId="urn:microsoft.com/office/officeart/2005/8/layout/process4"/>
    <dgm:cxn modelId="{2FFEFAAF-B184-4AF5-A453-A2D1657127A0}" type="presParOf" srcId="{8CBE3A0A-7C4B-474A-9BC2-1E0B662B3876}" destId="{B4E2BD9B-82F6-429E-84C3-2EFF1F80BDCD}" srcOrd="1" destOrd="0" presId="urn:microsoft.com/office/officeart/2005/8/layout/process4"/>
    <dgm:cxn modelId="{675AFA1D-D4A0-4885-861F-A8EA5B167326}" type="presParOf" srcId="{8CBE3A0A-7C4B-474A-9BC2-1E0B662B3876}" destId="{B105E0B1-4D76-4054-8202-9FD3E3B080F4}" srcOrd="2" destOrd="0" presId="urn:microsoft.com/office/officeart/2005/8/layout/process4"/>
    <dgm:cxn modelId="{2605DC80-1163-4C80-9A16-14386EDB9061}" type="presParOf" srcId="{B105E0B1-4D76-4054-8202-9FD3E3B080F4}" destId="{631542B1-BE83-4F42-96F1-8051090FE6A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961DEC-9367-4F16-AD51-12CB148A706D}"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459C06C4-5E84-4E32-9782-F4C39B3CBE6D}">
      <dgm:prSet/>
      <dgm:spPr>
        <a:solidFill>
          <a:srgbClr val="D4453A"/>
        </a:solidFill>
        <a:ln>
          <a:solidFill>
            <a:srgbClr val="D4453A"/>
          </a:solidFill>
        </a:ln>
      </dgm:spPr>
      <dgm:t>
        <a:bodyPr/>
        <a:lstStyle/>
        <a:p>
          <a:r>
            <a:rPr lang="en-US" dirty="0"/>
            <a:t>Track</a:t>
          </a:r>
        </a:p>
      </dgm:t>
    </dgm:pt>
    <dgm:pt modelId="{2A55ECFF-3D74-4863-BDF6-57131B12FCC7}" type="parTrans" cxnId="{A0C5AAA0-DA22-4646-A111-B99A5053D9F0}">
      <dgm:prSet/>
      <dgm:spPr/>
      <dgm:t>
        <a:bodyPr/>
        <a:lstStyle/>
        <a:p>
          <a:endParaRPr lang="en-US"/>
        </a:p>
      </dgm:t>
    </dgm:pt>
    <dgm:pt modelId="{002E1459-F7FF-4016-AEAA-F26FAF64DB15}" type="sibTrans" cxnId="{A0C5AAA0-DA22-4646-A111-B99A5053D9F0}">
      <dgm:prSet/>
      <dgm:spPr/>
      <dgm:t>
        <a:bodyPr/>
        <a:lstStyle/>
        <a:p>
          <a:endParaRPr lang="en-US"/>
        </a:p>
      </dgm:t>
    </dgm:pt>
    <dgm:pt modelId="{7B8E0616-9B13-4876-8B3E-C7CDCF3B0E16}">
      <dgm:prSet custT="1"/>
      <dgm:spPr/>
      <dgm:t>
        <a:bodyPr/>
        <a:lstStyle/>
        <a:p>
          <a:r>
            <a:rPr lang="en-US" sz="1400" dirty="0"/>
            <a:t>Tracked key metrics such as new hire engagement, time to productivity, onboarding sentiments and early turnover rates in Power BI</a:t>
          </a:r>
        </a:p>
      </dgm:t>
    </dgm:pt>
    <dgm:pt modelId="{E0DC8E38-B9D6-4399-B736-CD98C9AF9C8D}" type="parTrans" cxnId="{E7C5EEE4-D7B7-496A-A98B-EBFC0E8E8B0C}">
      <dgm:prSet/>
      <dgm:spPr/>
      <dgm:t>
        <a:bodyPr/>
        <a:lstStyle/>
        <a:p>
          <a:endParaRPr lang="en-US"/>
        </a:p>
      </dgm:t>
    </dgm:pt>
    <dgm:pt modelId="{4BA5E32F-84D2-4939-B19E-90EE46796C15}" type="sibTrans" cxnId="{E7C5EEE4-D7B7-496A-A98B-EBFC0E8E8B0C}">
      <dgm:prSet/>
      <dgm:spPr/>
      <dgm:t>
        <a:bodyPr/>
        <a:lstStyle/>
        <a:p>
          <a:endParaRPr lang="en-US"/>
        </a:p>
      </dgm:t>
    </dgm:pt>
    <dgm:pt modelId="{4A970CA3-D0B1-46F3-923E-1DC4710EAA11}">
      <dgm:prSet/>
      <dgm:spPr/>
      <dgm:t>
        <a:bodyPr/>
        <a:lstStyle/>
        <a:p>
          <a:r>
            <a:rPr lang="en-US"/>
            <a:t>Use</a:t>
          </a:r>
        </a:p>
      </dgm:t>
    </dgm:pt>
    <dgm:pt modelId="{F3187E24-7FB1-4042-A869-D4B8A82F8F2A}" type="parTrans" cxnId="{2EEFF4A7-A21D-4DA6-A72B-1B53A6A8422F}">
      <dgm:prSet/>
      <dgm:spPr/>
      <dgm:t>
        <a:bodyPr/>
        <a:lstStyle/>
        <a:p>
          <a:endParaRPr lang="en-US"/>
        </a:p>
      </dgm:t>
    </dgm:pt>
    <dgm:pt modelId="{02F95776-3B99-4134-B8ED-8052F43C59E0}" type="sibTrans" cxnId="{2EEFF4A7-A21D-4DA6-A72B-1B53A6A8422F}">
      <dgm:prSet/>
      <dgm:spPr/>
      <dgm:t>
        <a:bodyPr/>
        <a:lstStyle/>
        <a:p>
          <a:endParaRPr lang="en-US"/>
        </a:p>
      </dgm:t>
    </dgm:pt>
    <dgm:pt modelId="{6571A644-56A7-4A44-A0BF-AA4D1AC2867A}">
      <dgm:prSet custT="1"/>
      <dgm:spPr/>
      <dgm:t>
        <a:bodyPr/>
        <a:lstStyle/>
        <a:p>
          <a:r>
            <a:rPr lang="en-US" sz="1400" dirty="0"/>
            <a:t>Used surveys and feedback mechanisms to gather input from new hires and buddies.</a:t>
          </a:r>
        </a:p>
      </dgm:t>
    </dgm:pt>
    <dgm:pt modelId="{2E8CD812-C038-488F-875A-7809025618DB}" type="parTrans" cxnId="{9B46B543-22C7-44E4-AD45-6C439A793B4A}">
      <dgm:prSet/>
      <dgm:spPr/>
      <dgm:t>
        <a:bodyPr/>
        <a:lstStyle/>
        <a:p>
          <a:endParaRPr lang="en-US"/>
        </a:p>
      </dgm:t>
    </dgm:pt>
    <dgm:pt modelId="{9FF38150-A32A-4426-811A-C0B8BE0CA361}" type="sibTrans" cxnId="{9B46B543-22C7-44E4-AD45-6C439A793B4A}">
      <dgm:prSet/>
      <dgm:spPr/>
      <dgm:t>
        <a:bodyPr/>
        <a:lstStyle/>
        <a:p>
          <a:endParaRPr lang="en-US"/>
        </a:p>
      </dgm:t>
    </dgm:pt>
    <dgm:pt modelId="{3F123D69-D431-4B45-8627-CE20F2B9D81D}">
      <dgm:prSet/>
      <dgm:spPr/>
      <dgm:t>
        <a:bodyPr/>
        <a:lstStyle/>
        <a:p>
          <a:r>
            <a:rPr lang="en-US"/>
            <a:t>Provide</a:t>
          </a:r>
        </a:p>
      </dgm:t>
    </dgm:pt>
    <dgm:pt modelId="{BB12AC9D-C608-40C8-A2B2-2689C614E728}" type="parTrans" cxnId="{C8A36FA6-6C6B-4A2A-9BEA-1790F3CA644A}">
      <dgm:prSet/>
      <dgm:spPr/>
      <dgm:t>
        <a:bodyPr/>
        <a:lstStyle/>
        <a:p>
          <a:endParaRPr lang="en-US"/>
        </a:p>
      </dgm:t>
    </dgm:pt>
    <dgm:pt modelId="{B4930B5E-B699-46C6-BEE6-853E21B7BCCD}" type="sibTrans" cxnId="{C8A36FA6-6C6B-4A2A-9BEA-1790F3CA644A}">
      <dgm:prSet/>
      <dgm:spPr/>
      <dgm:t>
        <a:bodyPr/>
        <a:lstStyle/>
        <a:p>
          <a:endParaRPr lang="en-US"/>
        </a:p>
      </dgm:t>
    </dgm:pt>
    <dgm:pt modelId="{973D6338-758E-495F-984D-C55D63998813}">
      <dgm:prSet custT="1"/>
      <dgm:spPr/>
      <dgm:t>
        <a:bodyPr/>
        <a:lstStyle/>
        <a:p>
          <a:r>
            <a:rPr lang="en-US" sz="1400" dirty="0"/>
            <a:t>Provided regular updates via Power BI dashboard to senior leadership on the initiative’s progress and impact.</a:t>
          </a:r>
        </a:p>
      </dgm:t>
    </dgm:pt>
    <dgm:pt modelId="{267B587D-83C8-4CED-B9CD-CFBDEA3EF005}" type="parTrans" cxnId="{3420E458-210E-40FB-B9C1-C8EBE513789D}">
      <dgm:prSet/>
      <dgm:spPr/>
      <dgm:t>
        <a:bodyPr/>
        <a:lstStyle/>
        <a:p>
          <a:endParaRPr lang="en-US"/>
        </a:p>
      </dgm:t>
    </dgm:pt>
    <dgm:pt modelId="{514CEBCE-6FF0-4678-826F-CAB246039BE3}" type="sibTrans" cxnId="{3420E458-210E-40FB-B9C1-C8EBE513789D}">
      <dgm:prSet/>
      <dgm:spPr/>
      <dgm:t>
        <a:bodyPr/>
        <a:lstStyle/>
        <a:p>
          <a:endParaRPr lang="en-US"/>
        </a:p>
      </dgm:t>
    </dgm:pt>
    <dgm:pt modelId="{D0FF8994-FB2A-446D-A4DB-CE98435F045F}">
      <dgm:prSet/>
      <dgm:spPr/>
      <dgm:t>
        <a:bodyPr/>
        <a:lstStyle/>
        <a:p>
          <a:r>
            <a:rPr lang="en-US" dirty="0"/>
            <a:t>Make</a:t>
          </a:r>
        </a:p>
      </dgm:t>
    </dgm:pt>
    <dgm:pt modelId="{0CC7034C-B559-476F-B044-44E7C8541041}" type="parTrans" cxnId="{FD8B0B41-1A8D-4CDC-9870-7D6A84C72811}">
      <dgm:prSet/>
      <dgm:spPr/>
      <dgm:t>
        <a:bodyPr/>
        <a:lstStyle/>
        <a:p>
          <a:endParaRPr lang="en-US"/>
        </a:p>
      </dgm:t>
    </dgm:pt>
    <dgm:pt modelId="{CCC5E752-FAE5-4066-A785-E9EF302CE705}" type="sibTrans" cxnId="{FD8B0B41-1A8D-4CDC-9870-7D6A84C72811}">
      <dgm:prSet/>
      <dgm:spPr/>
      <dgm:t>
        <a:bodyPr/>
        <a:lstStyle/>
        <a:p>
          <a:endParaRPr lang="en-US"/>
        </a:p>
      </dgm:t>
    </dgm:pt>
    <dgm:pt modelId="{EDD035FC-D50B-454D-84EF-CD079FE8978F}">
      <dgm:prSet custT="1"/>
      <dgm:spPr/>
      <dgm:t>
        <a:bodyPr/>
        <a:lstStyle/>
        <a:p>
          <a:r>
            <a:rPr lang="en-US" sz="1400" dirty="0"/>
            <a:t>Made data-driven adjustments to improve the program continually. </a:t>
          </a:r>
        </a:p>
        <a:p>
          <a:r>
            <a:rPr lang="en-US" sz="1400" b="1" dirty="0"/>
            <a:t>For example, we identified Generation Alpha wanted an onboarding buddy who was at least in the millennial group because they felt these groups understood them better</a:t>
          </a:r>
        </a:p>
      </dgm:t>
    </dgm:pt>
    <dgm:pt modelId="{D5A39B38-E4A7-4CA2-ACB6-261DBDAE1285}" type="parTrans" cxnId="{1B96198B-38C1-40B0-B7B1-B5413E1411E6}">
      <dgm:prSet/>
      <dgm:spPr/>
      <dgm:t>
        <a:bodyPr/>
        <a:lstStyle/>
        <a:p>
          <a:endParaRPr lang="en-US"/>
        </a:p>
      </dgm:t>
    </dgm:pt>
    <dgm:pt modelId="{3F888D58-9C83-4912-8C24-8982AE942800}" type="sibTrans" cxnId="{1B96198B-38C1-40B0-B7B1-B5413E1411E6}">
      <dgm:prSet/>
      <dgm:spPr/>
      <dgm:t>
        <a:bodyPr/>
        <a:lstStyle/>
        <a:p>
          <a:endParaRPr lang="en-US"/>
        </a:p>
      </dgm:t>
    </dgm:pt>
    <dgm:pt modelId="{8C2C190D-5428-4C05-9F42-813054614D9E}" type="pres">
      <dgm:prSet presAssocID="{76961DEC-9367-4F16-AD51-12CB148A706D}" presName="Name0" presStyleCnt="0">
        <dgm:presLayoutVars>
          <dgm:dir/>
          <dgm:animLvl val="lvl"/>
          <dgm:resizeHandles val="exact"/>
        </dgm:presLayoutVars>
      </dgm:prSet>
      <dgm:spPr/>
    </dgm:pt>
    <dgm:pt modelId="{0FAD3EE1-FA56-4A6A-A84B-6D948380CE12}" type="pres">
      <dgm:prSet presAssocID="{459C06C4-5E84-4E32-9782-F4C39B3CBE6D}" presName="linNode" presStyleCnt="0"/>
      <dgm:spPr/>
    </dgm:pt>
    <dgm:pt modelId="{570715B7-CDBD-4D3F-9ECA-0D97AA64E147}" type="pres">
      <dgm:prSet presAssocID="{459C06C4-5E84-4E32-9782-F4C39B3CBE6D}" presName="parentText" presStyleLbl="alignNode1" presStyleIdx="0" presStyleCnt="4">
        <dgm:presLayoutVars>
          <dgm:chMax val="1"/>
          <dgm:bulletEnabled/>
        </dgm:presLayoutVars>
      </dgm:prSet>
      <dgm:spPr/>
    </dgm:pt>
    <dgm:pt modelId="{A89FC8DB-BDD4-4AD0-9133-D0C62A86E55B}" type="pres">
      <dgm:prSet presAssocID="{459C06C4-5E84-4E32-9782-F4C39B3CBE6D}" presName="descendantText" presStyleLbl="alignAccFollowNode1" presStyleIdx="0" presStyleCnt="4">
        <dgm:presLayoutVars>
          <dgm:bulletEnabled/>
        </dgm:presLayoutVars>
      </dgm:prSet>
      <dgm:spPr/>
    </dgm:pt>
    <dgm:pt modelId="{D3091796-5602-4C2B-8AB2-8507581D7E2E}" type="pres">
      <dgm:prSet presAssocID="{002E1459-F7FF-4016-AEAA-F26FAF64DB15}" presName="sp" presStyleCnt="0"/>
      <dgm:spPr/>
    </dgm:pt>
    <dgm:pt modelId="{7E619153-C219-4F12-AE60-AC9A53158A2A}" type="pres">
      <dgm:prSet presAssocID="{4A970CA3-D0B1-46F3-923E-1DC4710EAA11}" presName="linNode" presStyleCnt="0"/>
      <dgm:spPr/>
    </dgm:pt>
    <dgm:pt modelId="{81FBCF36-242C-45AE-90DD-EF202A2A115A}" type="pres">
      <dgm:prSet presAssocID="{4A970CA3-D0B1-46F3-923E-1DC4710EAA11}" presName="parentText" presStyleLbl="alignNode1" presStyleIdx="1" presStyleCnt="4">
        <dgm:presLayoutVars>
          <dgm:chMax val="1"/>
          <dgm:bulletEnabled/>
        </dgm:presLayoutVars>
      </dgm:prSet>
      <dgm:spPr/>
    </dgm:pt>
    <dgm:pt modelId="{C3B01D71-987A-4D35-B72C-EF6C2EA4340F}" type="pres">
      <dgm:prSet presAssocID="{4A970CA3-D0B1-46F3-923E-1DC4710EAA11}" presName="descendantText" presStyleLbl="alignAccFollowNode1" presStyleIdx="1" presStyleCnt="4">
        <dgm:presLayoutVars>
          <dgm:bulletEnabled/>
        </dgm:presLayoutVars>
      </dgm:prSet>
      <dgm:spPr/>
    </dgm:pt>
    <dgm:pt modelId="{BA4D30D5-C810-444B-8D95-C9B1286A3BD5}" type="pres">
      <dgm:prSet presAssocID="{02F95776-3B99-4134-B8ED-8052F43C59E0}" presName="sp" presStyleCnt="0"/>
      <dgm:spPr/>
    </dgm:pt>
    <dgm:pt modelId="{93C90EAF-3221-446C-8EDA-C929A263EDBD}" type="pres">
      <dgm:prSet presAssocID="{3F123D69-D431-4B45-8627-CE20F2B9D81D}" presName="linNode" presStyleCnt="0"/>
      <dgm:spPr/>
    </dgm:pt>
    <dgm:pt modelId="{FB9A6A23-9228-46F7-9733-774FF8693E2F}" type="pres">
      <dgm:prSet presAssocID="{3F123D69-D431-4B45-8627-CE20F2B9D81D}" presName="parentText" presStyleLbl="alignNode1" presStyleIdx="2" presStyleCnt="4">
        <dgm:presLayoutVars>
          <dgm:chMax val="1"/>
          <dgm:bulletEnabled/>
        </dgm:presLayoutVars>
      </dgm:prSet>
      <dgm:spPr/>
    </dgm:pt>
    <dgm:pt modelId="{F327914D-4E9F-43EF-95A1-94CC3656FE25}" type="pres">
      <dgm:prSet presAssocID="{3F123D69-D431-4B45-8627-CE20F2B9D81D}" presName="descendantText" presStyleLbl="alignAccFollowNode1" presStyleIdx="2" presStyleCnt="4">
        <dgm:presLayoutVars>
          <dgm:bulletEnabled/>
        </dgm:presLayoutVars>
      </dgm:prSet>
      <dgm:spPr/>
    </dgm:pt>
    <dgm:pt modelId="{6E981217-1C5A-4947-9875-09547F453109}" type="pres">
      <dgm:prSet presAssocID="{B4930B5E-B699-46C6-BEE6-853E21B7BCCD}" presName="sp" presStyleCnt="0"/>
      <dgm:spPr/>
    </dgm:pt>
    <dgm:pt modelId="{1ABD48FF-D8F7-4136-8185-F78550CA7E59}" type="pres">
      <dgm:prSet presAssocID="{D0FF8994-FB2A-446D-A4DB-CE98435F045F}" presName="linNode" presStyleCnt="0"/>
      <dgm:spPr/>
    </dgm:pt>
    <dgm:pt modelId="{3C173DD5-7C1E-4B84-9730-1FD45011D987}" type="pres">
      <dgm:prSet presAssocID="{D0FF8994-FB2A-446D-A4DB-CE98435F045F}" presName="parentText" presStyleLbl="alignNode1" presStyleIdx="3" presStyleCnt="4">
        <dgm:presLayoutVars>
          <dgm:chMax val="1"/>
          <dgm:bulletEnabled/>
        </dgm:presLayoutVars>
      </dgm:prSet>
      <dgm:spPr/>
    </dgm:pt>
    <dgm:pt modelId="{018A0519-5022-4B2A-98EF-82E5140EFD74}" type="pres">
      <dgm:prSet presAssocID="{D0FF8994-FB2A-446D-A4DB-CE98435F045F}" presName="descendantText" presStyleLbl="alignAccFollowNode1" presStyleIdx="3" presStyleCnt="4" custLinFactNeighborY="193">
        <dgm:presLayoutVars>
          <dgm:bulletEnabled/>
        </dgm:presLayoutVars>
      </dgm:prSet>
      <dgm:spPr/>
    </dgm:pt>
  </dgm:ptLst>
  <dgm:cxnLst>
    <dgm:cxn modelId="{7BDAB806-0D6B-4902-8414-3CD3067D98D3}" type="presOf" srcId="{4A970CA3-D0B1-46F3-923E-1DC4710EAA11}" destId="{81FBCF36-242C-45AE-90DD-EF202A2A115A}" srcOrd="0" destOrd="0" presId="urn:microsoft.com/office/officeart/2016/7/layout/VerticalSolidActionList"/>
    <dgm:cxn modelId="{73EC3335-4C8B-483B-912F-A09600E3475C}" type="presOf" srcId="{76961DEC-9367-4F16-AD51-12CB148A706D}" destId="{8C2C190D-5428-4C05-9F42-813054614D9E}" srcOrd="0" destOrd="0" presId="urn:microsoft.com/office/officeart/2016/7/layout/VerticalSolidActionList"/>
    <dgm:cxn modelId="{FD8B0B41-1A8D-4CDC-9870-7D6A84C72811}" srcId="{76961DEC-9367-4F16-AD51-12CB148A706D}" destId="{D0FF8994-FB2A-446D-A4DB-CE98435F045F}" srcOrd="3" destOrd="0" parTransId="{0CC7034C-B559-476F-B044-44E7C8541041}" sibTransId="{CCC5E752-FAE5-4066-A785-E9EF302CE705}"/>
    <dgm:cxn modelId="{9B46B543-22C7-44E4-AD45-6C439A793B4A}" srcId="{4A970CA3-D0B1-46F3-923E-1DC4710EAA11}" destId="{6571A644-56A7-4A44-A0BF-AA4D1AC2867A}" srcOrd="0" destOrd="0" parTransId="{2E8CD812-C038-488F-875A-7809025618DB}" sibTransId="{9FF38150-A32A-4426-811A-C0B8BE0CA361}"/>
    <dgm:cxn modelId="{3420E458-210E-40FB-B9C1-C8EBE513789D}" srcId="{3F123D69-D431-4B45-8627-CE20F2B9D81D}" destId="{973D6338-758E-495F-984D-C55D63998813}" srcOrd="0" destOrd="0" parTransId="{267B587D-83C8-4CED-B9CD-CFBDEA3EF005}" sibTransId="{514CEBCE-6FF0-4678-826F-CAB246039BE3}"/>
    <dgm:cxn modelId="{85D35359-6C08-449F-A675-C0BCF7398FB8}" type="presOf" srcId="{459C06C4-5E84-4E32-9782-F4C39B3CBE6D}" destId="{570715B7-CDBD-4D3F-9ECA-0D97AA64E147}" srcOrd="0" destOrd="0" presId="urn:microsoft.com/office/officeart/2016/7/layout/VerticalSolidActionList"/>
    <dgm:cxn modelId="{1B96198B-38C1-40B0-B7B1-B5413E1411E6}" srcId="{D0FF8994-FB2A-446D-A4DB-CE98435F045F}" destId="{EDD035FC-D50B-454D-84EF-CD079FE8978F}" srcOrd="0" destOrd="0" parTransId="{D5A39B38-E4A7-4CA2-ACB6-261DBDAE1285}" sibTransId="{3F888D58-9C83-4912-8C24-8982AE942800}"/>
    <dgm:cxn modelId="{8DF1FD94-7F3B-49F8-BFDB-F52DF308587F}" type="presOf" srcId="{6571A644-56A7-4A44-A0BF-AA4D1AC2867A}" destId="{C3B01D71-987A-4D35-B72C-EF6C2EA4340F}" srcOrd="0" destOrd="0" presId="urn:microsoft.com/office/officeart/2016/7/layout/VerticalSolidActionList"/>
    <dgm:cxn modelId="{A0C5AAA0-DA22-4646-A111-B99A5053D9F0}" srcId="{76961DEC-9367-4F16-AD51-12CB148A706D}" destId="{459C06C4-5E84-4E32-9782-F4C39B3CBE6D}" srcOrd="0" destOrd="0" parTransId="{2A55ECFF-3D74-4863-BDF6-57131B12FCC7}" sibTransId="{002E1459-F7FF-4016-AEAA-F26FAF64DB15}"/>
    <dgm:cxn modelId="{C8A36FA6-6C6B-4A2A-9BEA-1790F3CA644A}" srcId="{76961DEC-9367-4F16-AD51-12CB148A706D}" destId="{3F123D69-D431-4B45-8627-CE20F2B9D81D}" srcOrd="2" destOrd="0" parTransId="{BB12AC9D-C608-40C8-A2B2-2689C614E728}" sibTransId="{B4930B5E-B699-46C6-BEE6-853E21B7BCCD}"/>
    <dgm:cxn modelId="{2EEFF4A7-A21D-4DA6-A72B-1B53A6A8422F}" srcId="{76961DEC-9367-4F16-AD51-12CB148A706D}" destId="{4A970CA3-D0B1-46F3-923E-1DC4710EAA11}" srcOrd="1" destOrd="0" parTransId="{F3187E24-7FB1-4042-A869-D4B8A82F8F2A}" sibTransId="{02F95776-3B99-4134-B8ED-8052F43C59E0}"/>
    <dgm:cxn modelId="{EC9F76B0-C719-4C04-9FB4-342B593A63A9}" type="presOf" srcId="{973D6338-758E-495F-984D-C55D63998813}" destId="{F327914D-4E9F-43EF-95A1-94CC3656FE25}" srcOrd="0" destOrd="0" presId="urn:microsoft.com/office/officeart/2016/7/layout/VerticalSolidActionList"/>
    <dgm:cxn modelId="{941704BC-BDD9-44E9-A3A8-5C1E94884838}" type="presOf" srcId="{EDD035FC-D50B-454D-84EF-CD079FE8978F}" destId="{018A0519-5022-4B2A-98EF-82E5140EFD74}" srcOrd="0" destOrd="0" presId="urn:microsoft.com/office/officeart/2016/7/layout/VerticalSolidActionList"/>
    <dgm:cxn modelId="{AADCC2C2-240E-4FB3-9988-442FA55074BA}" type="presOf" srcId="{D0FF8994-FB2A-446D-A4DB-CE98435F045F}" destId="{3C173DD5-7C1E-4B84-9730-1FD45011D987}" srcOrd="0" destOrd="0" presId="urn:microsoft.com/office/officeart/2016/7/layout/VerticalSolidActionList"/>
    <dgm:cxn modelId="{EA528FD6-6F66-4D6A-B12E-BBB624D73DA8}" type="presOf" srcId="{7B8E0616-9B13-4876-8B3E-C7CDCF3B0E16}" destId="{A89FC8DB-BDD4-4AD0-9133-D0C62A86E55B}" srcOrd="0" destOrd="0" presId="urn:microsoft.com/office/officeart/2016/7/layout/VerticalSolidActionList"/>
    <dgm:cxn modelId="{E7C5EEE4-D7B7-496A-A98B-EBFC0E8E8B0C}" srcId="{459C06C4-5E84-4E32-9782-F4C39B3CBE6D}" destId="{7B8E0616-9B13-4876-8B3E-C7CDCF3B0E16}" srcOrd="0" destOrd="0" parTransId="{E0DC8E38-B9D6-4399-B736-CD98C9AF9C8D}" sibTransId="{4BA5E32F-84D2-4939-B19E-90EE46796C15}"/>
    <dgm:cxn modelId="{229664F5-3553-4E69-A7BA-F0E699BD11CB}" type="presOf" srcId="{3F123D69-D431-4B45-8627-CE20F2B9D81D}" destId="{FB9A6A23-9228-46F7-9733-774FF8693E2F}" srcOrd="0" destOrd="0" presId="urn:microsoft.com/office/officeart/2016/7/layout/VerticalSolidActionList"/>
    <dgm:cxn modelId="{B62018FB-E321-4D25-AE14-FCF1C23BCD99}" type="presParOf" srcId="{8C2C190D-5428-4C05-9F42-813054614D9E}" destId="{0FAD3EE1-FA56-4A6A-A84B-6D948380CE12}" srcOrd="0" destOrd="0" presId="urn:microsoft.com/office/officeart/2016/7/layout/VerticalSolidActionList"/>
    <dgm:cxn modelId="{1A1A3BEE-FE1A-48CD-9631-1523F591DE02}" type="presParOf" srcId="{0FAD3EE1-FA56-4A6A-A84B-6D948380CE12}" destId="{570715B7-CDBD-4D3F-9ECA-0D97AA64E147}" srcOrd="0" destOrd="0" presId="urn:microsoft.com/office/officeart/2016/7/layout/VerticalSolidActionList"/>
    <dgm:cxn modelId="{232FB227-3978-4C90-9201-F9B2CC038AC1}" type="presParOf" srcId="{0FAD3EE1-FA56-4A6A-A84B-6D948380CE12}" destId="{A89FC8DB-BDD4-4AD0-9133-D0C62A86E55B}" srcOrd="1" destOrd="0" presId="urn:microsoft.com/office/officeart/2016/7/layout/VerticalSolidActionList"/>
    <dgm:cxn modelId="{21210D03-42F4-43DC-82D3-84EC0B3BB38E}" type="presParOf" srcId="{8C2C190D-5428-4C05-9F42-813054614D9E}" destId="{D3091796-5602-4C2B-8AB2-8507581D7E2E}" srcOrd="1" destOrd="0" presId="urn:microsoft.com/office/officeart/2016/7/layout/VerticalSolidActionList"/>
    <dgm:cxn modelId="{2D6315C6-CA8D-4190-80BD-19B1D9FD21A0}" type="presParOf" srcId="{8C2C190D-5428-4C05-9F42-813054614D9E}" destId="{7E619153-C219-4F12-AE60-AC9A53158A2A}" srcOrd="2" destOrd="0" presId="urn:microsoft.com/office/officeart/2016/7/layout/VerticalSolidActionList"/>
    <dgm:cxn modelId="{F3819EFE-FE71-4612-8276-7F52B6A6B99B}" type="presParOf" srcId="{7E619153-C219-4F12-AE60-AC9A53158A2A}" destId="{81FBCF36-242C-45AE-90DD-EF202A2A115A}" srcOrd="0" destOrd="0" presId="urn:microsoft.com/office/officeart/2016/7/layout/VerticalSolidActionList"/>
    <dgm:cxn modelId="{23802E6B-C37E-4112-973D-EEC1C29FDB83}" type="presParOf" srcId="{7E619153-C219-4F12-AE60-AC9A53158A2A}" destId="{C3B01D71-987A-4D35-B72C-EF6C2EA4340F}" srcOrd="1" destOrd="0" presId="urn:microsoft.com/office/officeart/2016/7/layout/VerticalSolidActionList"/>
    <dgm:cxn modelId="{E8DFB213-2675-4FB3-8C08-4CDD2ED6AE76}" type="presParOf" srcId="{8C2C190D-5428-4C05-9F42-813054614D9E}" destId="{BA4D30D5-C810-444B-8D95-C9B1286A3BD5}" srcOrd="3" destOrd="0" presId="urn:microsoft.com/office/officeart/2016/7/layout/VerticalSolidActionList"/>
    <dgm:cxn modelId="{C820ADCD-4179-4217-95FF-B7844ABCA1BA}" type="presParOf" srcId="{8C2C190D-5428-4C05-9F42-813054614D9E}" destId="{93C90EAF-3221-446C-8EDA-C929A263EDBD}" srcOrd="4" destOrd="0" presId="urn:microsoft.com/office/officeart/2016/7/layout/VerticalSolidActionList"/>
    <dgm:cxn modelId="{C5DC3BC1-A41A-46F3-9A23-026EDAA1147B}" type="presParOf" srcId="{93C90EAF-3221-446C-8EDA-C929A263EDBD}" destId="{FB9A6A23-9228-46F7-9733-774FF8693E2F}" srcOrd="0" destOrd="0" presId="urn:microsoft.com/office/officeart/2016/7/layout/VerticalSolidActionList"/>
    <dgm:cxn modelId="{1B478D23-09A2-4FC0-973F-F0DB7DB55B7B}" type="presParOf" srcId="{93C90EAF-3221-446C-8EDA-C929A263EDBD}" destId="{F327914D-4E9F-43EF-95A1-94CC3656FE25}" srcOrd="1" destOrd="0" presId="urn:microsoft.com/office/officeart/2016/7/layout/VerticalSolidActionList"/>
    <dgm:cxn modelId="{2C1D9513-9975-462D-8DCA-DA21175AE98A}" type="presParOf" srcId="{8C2C190D-5428-4C05-9F42-813054614D9E}" destId="{6E981217-1C5A-4947-9875-09547F453109}" srcOrd="5" destOrd="0" presId="urn:microsoft.com/office/officeart/2016/7/layout/VerticalSolidActionList"/>
    <dgm:cxn modelId="{900826D4-CC46-43AE-A50B-8D36CA61A419}" type="presParOf" srcId="{8C2C190D-5428-4C05-9F42-813054614D9E}" destId="{1ABD48FF-D8F7-4136-8185-F78550CA7E59}" srcOrd="6" destOrd="0" presId="urn:microsoft.com/office/officeart/2016/7/layout/VerticalSolidActionList"/>
    <dgm:cxn modelId="{8AECCD1D-61F8-492E-8BC2-B2F7E5D039C4}" type="presParOf" srcId="{1ABD48FF-D8F7-4136-8185-F78550CA7E59}" destId="{3C173DD5-7C1E-4B84-9730-1FD45011D987}" srcOrd="0" destOrd="0" presId="urn:microsoft.com/office/officeart/2016/7/layout/VerticalSolidActionList"/>
    <dgm:cxn modelId="{DFEC8AE1-8F56-47CE-9FBF-81BB14690A32}" type="presParOf" srcId="{1ABD48FF-D8F7-4136-8185-F78550CA7E59}" destId="{018A0519-5022-4B2A-98EF-82E5140EFD74}"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DDDB84-36A6-4528-A5E7-D6DADDF419F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D9FCD3CC-6BC8-4FF8-A15F-A9BE32F8D62F}">
      <dgm:prSet custT="1"/>
      <dgm:spPr>
        <a:solidFill>
          <a:srgbClr val="D4453A"/>
        </a:solidFill>
      </dgm:spPr>
      <dgm:t>
        <a:bodyPr/>
        <a:lstStyle/>
        <a:p>
          <a:r>
            <a:rPr lang="en-US" sz="2000" dirty="0"/>
            <a:t>Current State Assessment via Interviews and Focus Groups</a:t>
          </a:r>
        </a:p>
      </dgm:t>
    </dgm:pt>
    <dgm:pt modelId="{97ABAC9C-4920-4CD4-A9C7-0EC96464A874}" type="parTrans" cxnId="{7E5C5F71-7EE0-412A-8EE9-59689D171332}">
      <dgm:prSet/>
      <dgm:spPr/>
      <dgm:t>
        <a:bodyPr/>
        <a:lstStyle/>
        <a:p>
          <a:endParaRPr lang="en-US"/>
        </a:p>
      </dgm:t>
    </dgm:pt>
    <dgm:pt modelId="{ECD4C4EE-B454-4F16-AF38-41606F8EF729}" type="sibTrans" cxnId="{7E5C5F71-7EE0-412A-8EE9-59689D171332}">
      <dgm:prSet/>
      <dgm:spPr/>
      <dgm:t>
        <a:bodyPr/>
        <a:lstStyle/>
        <a:p>
          <a:endParaRPr lang="en-US"/>
        </a:p>
      </dgm:t>
    </dgm:pt>
    <dgm:pt modelId="{A129907A-C5D1-48A7-9242-6CDCCAF80F74}">
      <dgm:prSet custT="1"/>
      <dgm:spPr>
        <a:solidFill>
          <a:schemeClr val="accent5"/>
        </a:solidFill>
      </dgm:spPr>
      <dgm:t>
        <a:bodyPr/>
        <a:lstStyle/>
        <a:p>
          <a:pPr algn="ctr"/>
          <a:r>
            <a:rPr lang="en-US" sz="1400" dirty="0"/>
            <a:t>To gain a deeper understanding of the specific issue at hand, I conducted interviews and focus groups with new hires, plant managers/supervisors, operators and some HR personnel. These sessions provided qualitative insights into the onboarding experience and highlighted several issues, such as unclear role expectations, compensation, supervisors' issues, insufficient training, and lack of peer support. </a:t>
          </a:r>
        </a:p>
        <a:p>
          <a:pPr algn="ctr"/>
          <a:r>
            <a:rPr lang="en-US" sz="1400" b="1" dirty="0"/>
            <a:t>These findings were consistent with the broader trends identified in the market scan.</a:t>
          </a:r>
        </a:p>
      </dgm:t>
    </dgm:pt>
    <dgm:pt modelId="{4B946063-A2F3-4B65-87DC-1FC4815EDE10}" type="parTrans" cxnId="{B6E72D9D-0F9A-4782-BBC2-3A89869ECB9C}">
      <dgm:prSet/>
      <dgm:spPr/>
      <dgm:t>
        <a:bodyPr/>
        <a:lstStyle/>
        <a:p>
          <a:endParaRPr lang="en-US"/>
        </a:p>
      </dgm:t>
    </dgm:pt>
    <dgm:pt modelId="{5EF9C9DA-E39B-4864-BCA5-7E6625605E23}" type="sibTrans" cxnId="{B6E72D9D-0F9A-4782-BBC2-3A89869ECB9C}">
      <dgm:prSet/>
      <dgm:spPr/>
      <dgm:t>
        <a:bodyPr/>
        <a:lstStyle/>
        <a:p>
          <a:endParaRPr lang="en-US"/>
        </a:p>
      </dgm:t>
    </dgm:pt>
    <dgm:pt modelId="{8CBE3A0A-7C4B-474A-9BC2-1E0B662B3876}" type="pres">
      <dgm:prSet presAssocID="{FCDDDB84-36A6-4528-A5E7-D6DADDF419F4}" presName="Name0" presStyleCnt="0">
        <dgm:presLayoutVars>
          <dgm:dir/>
          <dgm:animLvl val="lvl"/>
          <dgm:resizeHandles val="exact"/>
        </dgm:presLayoutVars>
      </dgm:prSet>
      <dgm:spPr/>
    </dgm:pt>
    <dgm:pt modelId="{3A8A6628-9399-422B-96E4-5917245151B0}" type="pres">
      <dgm:prSet presAssocID="{A129907A-C5D1-48A7-9242-6CDCCAF80F74}" presName="boxAndChildren" presStyleCnt="0"/>
      <dgm:spPr/>
    </dgm:pt>
    <dgm:pt modelId="{315E5588-A682-4149-93DC-ABE51BA8E7DA}" type="pres">
      <dgm:prSet presAssocID="{A129907A-C5D1-48A7-9242-6CDCCAF80F74}" presName="parentTextBox" presStyleLbl="node1" presStyleIdx="0" presStyleCnt="2"/>
      <dgm:spPr/>
    </dgm:pt>
    <dgm:pt modelId="{B4E2BD9B-82F6-429E-84C3-2EFF1F80BDCD}" type="pres">
      <dgm:prSet presAssocID="{ECD4C4EE-B454-4F16-AF38-41606F8EF729}" presName="sp" presStyleCnt="0"/>
      <dgm:spPr/>
    </dgm:pt>
    <dgm:pt modelId="{B105E0B1-4D76-4054-8202-9FD3E3B080F4}" type="pres">
      <dgm:prSet presAssocID="{D9FCD3CC-6BC8-4FF8-A15F-A9BE32F8D62F}" presName="arrowAndChildren" presStyleCnt="0"/>
      <dgm:spPr/>
    </dgm:pt>
    <dgm:pt modelId="{631542B1-BE83-4F42-96F1-8051090FE6A3}" type="pres">
      <dgm:prSet presAssocID="{D9FCD3CC-6BC8-4FF8-A15F-A9BE32F8D62F}" presName="parentTextArrow" presStyleLbl="node1" presStyleIdx="1" presStyleCnt="2"/>
      <dgm:spPr/>
    </dgm:pt>
  </dgm:ptLst>
  <dgm:cxnLst>
    <dgm:cxn modelId="{DFB3A04C-DE95-45B7-B49F-216DDE43CBAC}" type="presOf" srcId="{D9FCD3CC-6BC8-4FF8-A15F-A9BE32F8D62F}" destId="{631542B1-BE83-4F42-96F1-8051090FE6A3}" srcOrd="0" destOrd="0" presId="urn:microsoft.com/office/officeart/2005/8/layout/process4"/>
    <dgm:cxn modelId="{7E5C5F71-7EE0-412A-8EE9-59689D171332}" srcId="{FCDDDB84-36A6-4528-A5E7-D6DADDF419F4}" destId="{D9FCD3CC-6BC8-4FF8-A15F-A9BE32F8D62F}" srcOrd="0" destOrd="0" parTransId="{97ABAC9C-4920-4CD4-A9C7-0EC96464A874}" sibTransId="{ECD4C4EE-B454-4F16-AF38-41606F8EF729}"/>
    <dgm:cxn modelId="{5B676092-3410-4F98-AF97-9E4C8B98AF77}" type="presOf" srcId="{FCDDDB84-36A6-4528-A5E7-D6DADDF419F4}" destId="{8CBE3A0A-7C4B-474A-9BC2-1E0B662B3876}" srcOrd="0" destOrd="0" presId="urn:microsoft.com/office/officeart/2005/8/layout/process4"/>
    <dgm:cxn modelId="{B6E72D9D-0F9A-4782-BBC2-3A89869ECB9C}" srcId="{FCDDDB84-36A6-4528-A5E7-D6DADDF419F4}" destId="{A129907A-C5D1-48A7-9242-6CDCCAF80F74}" srcOrd="1" destOrd="0" parTransId="{4B946063-A2F3-4B65-87DC-1FC4815EDE10}" sibTransId="{5EF9C9DA-E39B-4864-BCA5-7E6625605E23}"/>
    <dgm:cxn modelId="{B95319C1-D460-423E-B251-1F3C1118CA4E}" type="presOf" srcId="{A129907A-C5D1-48A7-9242-6CDCCAF80F74}" destId="{315E5588-A682-4149-93DC-ABE51BA8E7DA}" srcOrd="0" destOrd="0" presId="urn:microsoft.com/office/officeart/2005/8/layout/process4"/>
    <dgm:cxn modelId="{3DD5C27A-8E30-4CDD-8A85-022A22B0B121}" type="presParOf" srcId="{8CBE3A0A-7C4B-474A-9BC2-1E0B662B3876}" destId="{3A8A6628-9399-422B-96E4-5917245151B0}" srcOrd="0" destOrd="0" presId="urn:microsoft.com/office/officeart/2005/8/layout/process4"/>
    <dgm:cxn modelId="{DF002287-549F-4EA0-8924-49DD17218DF4}" type="presParOf" srcId="{3A8A6628-9399-422B-96E4-5917245151B0}" destId="{315E5588-A682-4149-93DC-ABE51BA8E7DA}" srcOrd="0" destOrd="0" presId="urn:microsoft.com/office/officeart/2005/8/layout/process4"/>
    <dgm:cxn modelId="{2FFEFAAF-B184-4AF5-A453-A2D1657127A0}" type="presParOf" srcId="{8CBE3A0A-7C4B-474A-9BC2-1E0B662B3876}" destId="{B4E2BD9B-82F6-429E-84C3-2EFF1F80BDCD}" srcOrd="1" destOrd="0" presId="urn:microsoft.com/office/officeart/2005/8/layout/process4"/>
    <dgm:cxn modelId="{675AFA1D-D4A0-4885-861F-A8EA5B167326}" type="presParOf" srcId="{8CBE3A0A-7C4B-474A-9BC2-1E0B662B3876}" destId="{B105E0B1-4D76-4054-8202-9FD3E3B080F4}" srcOrd="2" destOrd="0" presId="urn:microsoft.com/office/officeart/2005/8/layout/process4"/>
    <dgm:cxn modelId="{2605DC80-1163-4C80-9A16-14386EDB9061}" type="presParOf" srcId="{B105E0B1-4D76-4054-8202-9FD3E3B080F4}" destId="{631542B1-BE83-4F42-96F1-8051090FE6A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DDDB84-36A6-4528-A5E7-D6DADDF419F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D9FCD3CC-6BC8-4FF8-A15F-A9BE32F8D62F}">
      <dgm:prSet custT="1"/>
      <dgm:spPr>
        <a:solidFill>
          <a:srgbClr val="D4453A"/>
        </a:solidFill>
      </dgm:spPr>
      <dgm:t>
        <a:bodyPr/>
        <a:lstStyle/>
        <a:p>
          <a:r>
            <a:rPr lang="en-US" sz="2000" dirty="0"/>
            <a:t>Data Collection and Analysis</a:t>
          </a:r>
        </a:p>
      </dgm:t>
    </dgm:pt>
    <dgm:pt modelId="{97ABAC9C-4920-4CD4-A9C7-0EC96464A874}" type="parTrans" cxnId="{7E5C5F71-7EE0-412A-8EE9-59689D171332}">
      <dgm:prSet/>
      <dgm:spPr/>
      <dgm:t>
        <a:bodyPr/>
        <a:lstStyle/>
        <a:p>
          <a:endParaRPr lang="en-US"/>
        </a:p>
      </dgm:t>
    </dgm:pt>
    <dgm:pt modelId="{ECD4C4EE-B454-4F16-AF38-41606F8EF729}" type="sibTrans" cxnId="{7E5C5F71-7EE0-412A-8EE9-59689D171332}">
      <dgm:prSet/>
      <dgm:spPr/>
      <dgm:t>
        <a:bodyPr/>
        <a:lstStyle/>
        <a:p>
          <a:endParaRPr lang="en-US"/>
        </a:p>
      </dgm:t>
    </dgm:pt>
    <dgm:pt modelId="{A129907A-C5D1-48A7-9242-6CDCCAF80F74}">
      <dgm:prSet custT="1"/>
      <dgm:spPr>
        <a:solidFill>
          <a:schemeClr val="accent5"/>
        </a:solidFill>
      </dgm:spPr>
      <dgm:t>
        <a:bodyPr/>
        <a:lstStyle/>
        <a:p>
          <a:r>
            <a:rPr lang="en-US" sz="1400" dirty="0"/>
            <a:t>Following the market scan and current state assessment, I gathered and analyzed relevant internal data, including survey data on onboarding satisfaction, employee data for both current and churned, and feedback from exit interviews, working with key HR Partners. Using tools such as Python and Power BI, I integrated and analyzed data to pinpoint key pain points and trends. </a:t>
          </a:r>
        </a:p>
        <a:p>
          <a:r>
            <a:rPr lang="en-US" sz="1400" b="1" dirty="0"/>
            <a:t>For example, I discovered that the higher attrition rate among plant workers was driven by new hires and these new hires churn was because of lack of peer support during their first few months</a:t>
          </a:r>
        </a:p>
      </dgm:t>
    </dgm:pt>
    <dgm:pt modelId="{4B946063-A2F3-4B65-87DC-1FC4815EDE10}" type="parTrans" cxnId="{B6E72D9D-0F9A-4782-BBC2-3A89869ECB9C}">
      <dgm:prSet/>
      <dgm:spPr/>
      <dgm:t>
        <a:bodyPr/>
        <a:lstStyle/>
        <a:p>
          <a:endParaRPr lang="en-US"/>
        </a:p>
      </dgm:t>
    </dgm:pt>
    <dgm:pt modelId="{5EF9C9DA-E39B-4864-BCA5-7E6625605E23}" type="sibTrans" cxnId="{B6E72D9D-0F9A-4782-BBC2-3A89869ECB9C}">
      <dgm:prSet/>
      <dgm:spPr/>
      <dgm:t>
        <a:bodyPr/>
        <a:lstStyle/>
        <a:p>
          <a:endParaRPr lang="en-US"/>
        </a:p>
      </dgm:t>
    </dgm:pt>
    <dgm:pt modelId="{8CBE3A0A-7C4B-474A-9BC2-1E0B662B3876}" type="pres">
      <dgm:prSet presAssocID="{FCDDDB84-36A6-4528-A5E7-D6DADDF419F4}" presName="Name0" presStyleCnt="0">
        <dgm:presLayoutVars>
          <dgm:dir/>
          <dgm:animLvl val="lvl"/>
          <dgm:resizeHandles val="exact"/>
        </dgm:presLayoutVars>
      </dgm:prSet>
      <dgm:spPr/>
    </dgm:pt>
    <dgm:pt modelId="{3A8A6628-9399-422B-96E4-5917245151B0}" type="pres">
      <dgm:prSet presAssocID="{A129907A-C5D1-48A7-9242-6CDCCAF80F74}" presName="boxAndChildren" presStyleCnt="0"/>
      <dgm:spPr/>
    </dgm:pt>
    <dgm:pt modelId="{315E5588-A682-4149-93DC-ABE51BA8E7DA}" type="pres">
      <dgm:prSet presAssocID="{A129907A-C5D1-48A7-9242-6CDCCAF80F74}" presName="parentTextBox" presStyleLbl="node1" presStyleIdx="0" presStyleCnt="2"/>
      <dgm:spPr/>
    </dgm:pt>
    <dgm:pt modelId="{B4E2BD9B-82F6-429E-84C3-2EFF1F80BDCD}" type="pres">
      <dgm:prSet presAssocID="{ECD4C4EE-B454-4F16-AF38-41606F8EF729}" presName="sp" presStyleCnt="0"/>
      <dgm:spPr/>
    </dgm:pt>
    <dgm:pt modelId="{B105E0B1-4D76-4054-8202-9FD3E3B080F4}" type="pres">
      <dgm:prSet presAssocID="{D9FCD3CC-6BC8-4FF8-A15F-A9BE32F8D62F}" presName="arrowAndChildren" presStyleCnt="0"/>
      <dgm:spPr/>
    </dgm:pt>
    <dgm:pt modelId="{631542B1-BE83-4F42-96F1-8051090FE6A3}" type="pres">
      <dgm:prSet presAssocID="{D9FCD3CC-6BC8-4FF8-A15F-A9BE32F8D62F}" presName="parentTextArrow" presStyleLbl="node1" presStyleIdx="1" presStyleCnt="2"/>
      <dgm:spPr/>
    </dgm:pt>
  </dgm:ptLst>
  <dgm:cxnLst>
    <dgm:cxn modelId="{DFB3A04C-DE95-45B7-B49F-216DDE43CBAC}" type="presOf" srcId="{D9FCD3CC-6BC8-4FF8-A15F-A9BE32F8D62F}" destId="{631542B1-BE83-4F42-96F1-8051090FE6A3}" srcOrd="0" destOrd="0" presId="urn:microsoft.com/office/officeart/2005/8/layout/process4"/>
    <dgm:cxn modelId="{7E5C5F71-7EE0-412A-8EE9-59689D171332}" srcId="{FCDDDB84-36A6-4528-A5E7-D6DADDF419F4}" destId="{D9FCD3CC-6BC8-4FF8-A15F-A9BE32F8D62F}" srcOrd="0" destOrd="0" parTransId="{97ABAC9C-4920-4CD4-A9C7-0EC96464A874}" sibTransId="{ECD4C4EE-B454-4F16-AF38-41606F8EF729}"/>
    <dgm:cxn modelId="{5B676092-3410-4F98-AF97-9E4C8B98AF77}" type="presOf" srcId="{FCDDDB84-36A6-4528-A5E7-D6DADDF419F4}" destId="{8CBE3A0A-7C4B-474A-9BC2-1E0B662B3876}" srcOrd="0" destOrd="0" presId="urn:microsoft.com/office/officeart/2005/8/layout/process4"/>
    <dgm:cxn modelId="{B6E72D9D-0F9A-4782-BBC2-3A89869ECB9C}" srcId="{FCDDDB84-36A6-4528-A5E7-D6DADDF419F4}" destId="{A129907A-C5D1-48A7-9242-6CDCCAF80F74}" srcOrd="1" destOrd="0" parTransId="{4B946063-A2F3-4B65-87DC-1FC4815EDE10}" sibTransId="{5EF9C9DA-E39B-4864-BCA5-7E6625605E23}"/>
    <dgm:cxn modelId="{B95319C1-D460-423E-B251-1F3C1118CA4E}" type="presOf" srcId="{A129907A-C5D1-48A7-9242-6CDCCAF80F74}" destId="{315E5588-A682-4149-93DC-ABE51BA8E7DA}" srcOrd="0" destOrd="0" presId="urn:microsoft.com/office/officeart/2005/8/layout/process4"/>
    <dgm:cxn modelId="{3DD5C27A-8E30-4CDD-8A85-022A22B0B121}" type="presParOf" srcId="{8CBE3A0A-7C4B-474A-9BC2-1E0B662B3876}" destId="{3A8A6628-9399-422B-96E4-5917245151B0}" srcOrd="0" destOrd="0" presId="urn:microsoft.com/office/officeart/2005/8/layout/process4"/>
    <dgm:cxn modelId="{DF002287-549F-4EA0-8924-49DD17218DF4}" type="presParOf" srcId="{3A8A6628-9399-422B-96E4-5917245151B0}" destId="{315E5588-A682-4149-93DC-ABE51BA8E7DA}" srcOrd="0" destOrd="0" presId="urn:microsoft.com/office/officeart/2005/8/layout/process4"/>
    <dgm:cxn modelId="{2FFEFAAF-B184-4AF5-A453-A2D1657127A0}" type="presParOf" srcId="{8CBE3A0A-7C4B-474A-9BC2-1E0B662B3876}" destId="{B4E2BD9B-82F6-429E-84C3-2EFF1F80BDCD}" srcOrd="1" destOrd="0" presId="urn:microsoft.com/office/officeart/2005/8/layout/process4"/>
    <dgm:cxn modelId="{675AFA1D-D4A0-4885-861F-A8EA5B167326}" type="presParOf" srcId="{8CBE3A0A-7C4B-474A-9BC2-1E0B662B3876}" destId="{B105E0B1-4D76-4054-8202-9FD3E3B080F4}" srcOrd="2" destOrd="0" presId="urn:microsoft.com/office/officeart/2005/8/layout/process4"/>
    <dgm:cxn modelId="{2605DC80-1163-4C80-9A16-14386EDB9061}" type="presParOf" srcId="{B105E0B1-4D76-4054-8202-9FD3E3B080F4}" destId="{631542B1-BE83-4F42-96F1-8051090FE6A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DDDB84-36A6-4528-A5E7-D6DADDF419F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D9FCD3CC-6BC8-4FF8-A15F-A9BE32F8D62F}">
      <dgm:prSet custT="1"/>
      <dgm:spPr>
        <a:solidFill>
          <a:srgbClr val="D4453A"/>
        </a:solidFill>
      </dgm:spPr>
      <dgm:t>
        <a:bodyPr/>
        <a:lstStyle/>
        <a:p>
          <a:r>
            <a:rPr lang="en-US" sz="2000" dirty="0"/>
            <a:t>Designing the Onboarding Buddies Initiative</a:t>
          </a:r>
        </a:p>
      </dgm:t>
    </dgm:pt>
    <dgm:pt modelId="{97ABAC9C-4920-4CD4-A9C7-0EC96464A874}" type="parTrans" cxnId="{7E5C5F71-7EE0-412A-8EE9-59689D171332}">
      <dgm:prSet/>
      <dgm:spPr/>
      <dgm:t>
        <a:bodyPr/>
        <a:lstStyle/>
        <a:p>
          <a:endParaRPr lang="en-US"/>
        </a:p>
      </dgm:t>
    </dgm:pt>
    <dgm:pt modelId="{ECD4C4EE-B454-4F16-AF38-41606F8EF729}" type="sibTrans" cxnId="{7E5C5F71-7EE0-412A-8EE9-59689D171332}">
      <dgm:prSet/>
      <dgm:spPr/>
      <dgm:t>
        <a:bodyPr/>
        <a:lstStyle/>
        <a:p>
          <a:endParaRPr lang="en-US"/>
        </a:p>
      </dgm:t>
    </dgm:pt>
    <dgm:pt modelId="{A129907A-C5D1-48A7-9242-6CDCCAF80F74}">
      <dgm:prSet custT="1"/>
      <dgm:spPr>
        <a:solidFill>
          <a:schemeClr val="accent5"/>
        </a:solidFill>
      </dgm:spPr>
      <dgm:t>
        <a:bodyPr/>
        <a:lstStyle/>
        <a:p>
          <a:r>
            <a:rPr lang="en-US" sz="1400" dirty="0"/>
            <a:t>Based on my analysis and the insights from interviews and focus groups, I designed the Onboarding Buddies Initiative working closely with HR, Finance and Business Leaders. Research indicated that organizations with a robust onboarding process could improve new hire retention by 82% and productivity by over 70%. Additionally, a LinkedIn study revealed that 87% of new hires with an onboarding buddy felt more proficient in their roles within the first six months. </a:t>
          </a:r>
        </a:p>
        <a:p>
          <a:r>
            <a:rPr lang="en-US" sz="1400" b="1" dirty="0"/>
            <a:t>These insights informed the structure of our program, which paired new hires with experienced employees (buddies) to provide guidance and support during the initial onboarding period</a:t>
          </a:r>
        </a:p>
      </dgm:t>
    </dgm:pt>
    <dgm:pt modelId="{4B946063-A2F3-4B65-87DC-1FC4815EDE10}" type="parTrans" cxnId="{B6E72D9D-0F9A-4782-BBC2-3A89869ECB9C}">
      <dgm:prSet/>
      <dgm:spPr/>
      <dgm:t>
        <a:bodyPr/>
        <a:lstStyle/>
        <a:p>
          <a:endParaRPr lang="en-US"/>
        </a:p>
      </dgm:t>
    </dgm:pt>
    <dgm:pt modelId="{5EF9C9DA-E39B-4864-BCA5-7E6625605E23}" type="sibTrans" cxnId="{B6E72D9D-0F9A-4782-BBC2-3A89869ECB9C}">
      <dgm:prSet/>
      <dgm:spPr/>
      <dgm:t>
        <a:bodyPr/>
        <a:lstStyle/>
        <a:p>
          <a:endParaRPr lang="en-US"/>
        </a:p>
      </dgm:t>
    </dgm:pt>
    <dgm:pt modelId="{8CBE3A0A-7C4B-474A-9BC2-1E0B662B3876}" type="pres">
      <dgm:prSet presAssocID="{FCDDDB84-36A6-4528-A5E7-D6DADDF419F4}" presName="Name0" presStyleCnt="0">
        <dgm:presLayoutVars>
          <dgm:dir/>
          <dgm:animLvl val="lvl"/>
          <dgm:resizeHandles val="exact"/>
        </dgm:presLayoutVars>
      </dgm:prSet>
      <dgm:spPr/>
    </dgm:pt>
    <dgm:pt modelId="{3A8A6628-9399-422B-96E4-5917245151B0}" type="pres">
      <dgm:prSet presAssocID="{A129907A-C5D1-48A7-9242-6CDCCAF80F74}" presName="boxAndChildren" presStyleCnt="0"/>
      <dgm:spPr/>
    </dgm:pt>
    <dgm:pt modelId="{315E5588-A682-4149-93DC-ABE51BA8E7DA}" type="pres">
      <dgm:prSet presAssocID="{A129907A-C5D1-48A7-9242-6CDCCAF80F74}" presName="parentTextBox" presStyleLbl="node1" presStyleIdx="0" presStyleCnt="2"/>
      <dgm:spPr/>
    </dgm:pt>
    <dgm:pt modelId="{B4E2BD9B-82F6-429E-84C3-2EFF1F80BDCD}" type="pres">
      <dgm:prSet presAssocID="{ECD4C4EE-B454-4F16-AF38-41606F8EF729}" presName="sp" presStyleCnt="0"/>
      <dgm:spPr/>
    </dgm:pt>
    <dgm:pt modelId="{B105E0B1-4D76-4054-8202-9FD3E3B080F4}" type="pres">
      <dgm:prSet presAssocID="{D9FCD3CC-6BC8-4FF8-A15F-A9BE32F8D62F}" presName="arrowAndChildren" presStyleCnt="0"/>
      <dgm:spPr/>
    </dgm:pt>
    <dgm:pt modelId="{631542B1-BE83-4F42-96F1-8051090FE6A3}" type="pres">
      <dgm:prSet presAssocID="{D9FCD3CC-6BC8-4FF8-A15F-A9BE32F8D62F}" presName="parentTextArrow" presStyleLbl="node1" presStyleIdx="1" presStyleCnt="2"/>
      <dgm:spPr/>
    </dgm:pt>
  </dgm:ptLst>
  <dgm:cxnLst>
    <dgm:cxn modelId="{DFB3A04C-DE95-45B7-B49F-216DDE43CBAC}" type="presOf" srcId="{D9FCD3CC-6BC8-4FF8-A15F-A9BE32F8D62F}" destId="{631542B1-BE83-4F42-96F1-8051090FE6A3}" srcOrd="0" destOrd="0" presId="urn:microsoft.com/office/officeart/2005/8/layout/process4"/>
    <dgm:cxn modelId="{7E5C5F71-7EE0-412A-8EE9-59689D171332}" srcId="{FCDDDB84-36A6-4528-A5E7-D6DADDF419F4}" destId="{D9FCD3CC-6BC8-4FF8-A15F-A9BE32F8D62F}" srcOrd="0" destOrd="0" parTransId="{97ABAC9C-4920-4CD4-A9C7-0EC96464A874}" sibTransId="{ECD4C4EE-B454-4F16-AF38-41606F8EF729}"/>
    <dgm:cxn modelId="{5B676092-3410-4F98-AF97-9E4C8B98AF77}" type="presOf" srcId="{FCDDDB84-36A6-4528-A5E7-D6DADDF419F4}" destId="{8CBE3A0A-7C4B-474A-9BC2-1E0B662B3876}" srcOrd="0" destOrd="0" presId="urn:microsoft.com/office/officeart/2005/8/layout/process4"/>
    <dgm:cxn modelId="{B6E72D9D-0F9A-4782-BBC2-3A89869ECB9C}" srcId="{FCDDDB84-36A6-4528-A5E7-D6DADDF419F4}" destId="{A129907A-C5D1-48A7-9242-6CDCCAF80F74}" srcOrd="1" destOrd="0" parTransId="{4B946063-A2F3-4B65-87DC-1FC4815EDE10}" sibTransId="{5EF9C9DA-E39B-4864-BCA5-7E6625605E23}"/>
    <dgm:cxn modelId="{B95319C1-D460-423E-B251-1F3C1118CA4E}" type="presOf" srcId="{A129907A-C5D1-48A7-9242-6CDCCAF80F74}" destId="{315E5588-A682-4149-93DC-ABE51BA8E7DA}" srcOrd="0" destOrd="0" presId="urn:microsoft.com/office/officeart/2005/8/layout/process4"/>
    <dgm:cxn modelId="{3DD5C27A-8E30-4CDD-8A85-022A22B0B121}" type="presParOf" srcId="{8CBE3A0A-7C4B-474A-9BC2-1E0B662B3876}" destId="{3A8A6628-9399-422B-96E4-5917245151B0}" srcOrd="0" destOrd="0" presId="urn:microsoft.com/office/officeart/2005/8/layout/process4"/>
    <dgm:cxn modelId="{DF002287-549F-4EA0-8924-49DD17218DF4}" type="presParOf" srcId="{3A8A6628-9399-422B-96E4-5917245151B0}" destId="{315E5588-A682-4149-93DC-ABE51BA8E7DA}" srcOrd="0" destOrd="0" presId="urn:microsoft.com/office/officeart/2005/8/layout/process4"/>
    <dgm:cxn modelId="{2FFEFAAF-B184-4AF5-A453-A2D1657127A0}" type="presParOf" srcId="{8CBE3A0A-7C4B-474A-9BC2-1E0B662B3876}" destId="{B4E2BD9B-82F6-429E-84C3-2EFF1F80BDCD}" srcOrd="1" destOrd="0" presId="urn:microsoft.com/office/officeart/2005/8/layout/process4"/>
    <dgm:cxn modelId="{675AFA1D-D4A0-4885-861F-A8EA5B167326}" type="presParOf" srcId="{8CBE3A0A-7C4B-474A-9BC2-1E0B662B3876}" destId="{B105E0B1-4D76-4054-8202-9FD3E3B080F4}" srcOrd="2" destOrd="0" presId="urn:microsoft.com/office/officeart/2005/8/layout/process4"/>
    <dgm:cxn modelId="{2605DC80-1163-4C80-9A16-14386EDB9061}" type="presParOf" srcId="{B105E0B1-4D76-4054-8202-9FD3E3B080F4}" destId="{631542B1-BE83-4F42-96F1-8051090FE6A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D22E89-DDD2-46DC-B542-86974BE14BE3}"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A3502825-0D88-4971-960D-A193413C8E75}">
      <dgm:prSet/>
      <dgm:spPr>
        <a:ln>
          <a:solidFill>
            <a:srgbClr val="D4453A"/>
          </a:solidFill>
        </a:ln>
      </dgm:spPr>
      <dgm:t>
        <a:bodyPr/>
        <a:lstStyle/>
        <a:p>
          <a:r>
            <a:rPr lang="en-US" dirty="0"/>
            <a:t>I presented the initiative and its benefits to senior leadership across the Business, Finance and HR to secure support.</a:t>
          </a:r>
        </a:p>
      </dgm:t>
    </dgm:pt>
    <dgm:pt modelId="{66CBD785-1269-48A5-8E38-0B17959C19C0}" type="parTrans" cxnId="{446C33F7-5747-459E-8CAD-965BAE1713AD}">
      <dgm:prSet/>
      <dgm:spPr/>
      <dgm:t>
        <a:bodyPr/>
        <a:lstStyle/>
        <a:p>
          <a:endParaRPr lang="en-US"/>
        </a:p>
      </dgm:t>
    </dgm:pt>
    <dgm:pt modelId="{24651A99-014C-4E56-BC56-31D97E1F957E}" type="sibTrans" cxnId="{446C33F7-5747-459E-8CAD-965BAE1713AD}">
      <dgm:prSet/>
      <dgm:spPr/>
      <dgm:t>
        <a:bodyPr/>
        <a:lstStyle/>
        <a:p>
          <a:endParaRPr lang="en-US"/>
        </a:p>
      </dgm:t>
    </dgm:pt>
    <dgm:pt modelId="{08218BB0-1CCF-4919-A41D-7E32723590B4}">
      <dgm:prSet/>
      <dgm:spPr>
        <a:ln>
          <a:solidFill>
            <a:srgbClr val="D4453A"/>
          </a:solidFill>
        </a:ln>
      </dgm:spPr>
      <dgm:t>
        <a:bodyPr/>
        <a:lstStyle/>
        <a:p>
          <a:r>
            <a:rPr lang="en-US" dirty="0"/>
            <a:t>I highlighted the positive impact on engagement, productivity, and </a:t>
          </a:r>
          <a:r>
            <a:rPr lang="en-US" b="1" dirty="0"/>
            <a:t>retention.</a:t>
          </a:r>
        </a:p>
      </dgm:t>
    </dgm:pt>
    <dgm:pt modelId="{5759D811-8582-467D-B963-A9D23650B1EB}" type="parTrans" cxnId="{3457C41F-D6A5-448B-9F7B-0544A3AF1476}">
      <dgm:prSet/>
      <dgm:spPr/>
      <dgm:t>
        <a:bodyPr/>
        <a:lstStyle/>
        <a:p>
          <a:endParaRPr lang="en-US"/>
        </a:p>
      </dgm:t>
    </dgm:pt>
    <dgm:pt modelId="{15606EFF-E863-426C-8A2E-A7E56F8C4EE6}" type="sibTrans" cxnId="{3457C41F-D6A5-448B-9F7B-0544A3AF1476}">
      <dgm:prSet/>
      <dgm:spPr/>
      <dgm:t>
        <a:bodyPr/>
        <a:lstStyle/>
        <a:p>
          <a:endParaRPr lang="en-US"/>
        </a:p>
      </dgm:t>
    </dgm:pt>
    <dgm:pt modelId="{D083E09E-77E1-45AE-BA83-520EF4BC4BCE}" type="pres">
      <dgm:prSet presAssocID="{11D22E89-DDD2-46DC-B542-86974BE14BE3}" presName="hierChild1" presStyleCnt="0">
        <dgm:presLayoutVars>
          <dgm:chPref val="1"/>
          <dgm:dir/>
          <dgm:animOne val="branch"/>
          <dgm:animLvl val="lvl"/>
          <dgm:resizeHandles/>
        </dgm:presLayoutVars>
      </dgm:prSet>
      <dgm:spPr/>
    </dgm:pt>
    <dgm:pt modelId="{3F25E655-0912-4732-BB28-D792D4A2EB72}" type="pres">
      <dgm:prSet presAssocID="{A3502825-0D88-4971-960D-A193413C8E75}" presName="hierRoot1" presStyleCnt="0"/>
      <dgm:spPr/>
    </dgm:pt>
    <dgm:pt modelId="{746144C1-2223-40B8-9AB4-7F552AC29A0C}" type="pres">
      <dgm:prSet presAssocID="{A3502825-0D88-4971-960D-A193413C8E75}" presName="composite" presStyleCnt="0"/>
      <dgm:spPr/>
    </dgm:pt>
    <dgm:pt modelId="{04F7519D-F4B0-4073-A4D8-C42E075BA3F3}" type="pres">
      <dgm:prSet presAssocID="{A3502825-0D88-4971-960D-A193413C8E75}" presName="background" presStyleLbl="node0" presStyleIdx="0" presStyleCnt="2"/>
      <dgm:spPr>
        <a:solidFill>
          <a:srgbClr val="D4453A"/>
        </a:solidFill>
      </dgm:spPr>
    </dgm:pt>
    <dgm:pt modelId="{683C8324-D632-4278-BC9E-52ED654E42F5}" type="pres">
      <dgm:prSet presAssocID="{A3502825-0D88-4971-960D-A193413C8E75}" presName="text" presStyleLbl="fgAcc0" presStyleIdx="0" presStyleCnt="2">
        <dgm:presLayoutVars>
          <dgm:chPref val="3"/>
        </dgm:presLayoutVars>
      </dgm:prSet>
      <dgm:spPr/>
    </dgm:pt>
    <dgm:pt modelId="{80DFB212-DEEF-4790-9540-4315BC0AD8F4}" type="pres">
      <dgm:prSet presAssocID="{A3502825-0D88-4971-960D-A193413C8E75}" presName="hierChild2" presStyleCnt="0"/>
      <dgm:spPr/>
    </dgm:pt>
    <dgm:pt modelId="{A866B831-CC1D-449A-B406-3308EFED0DE2}" type="pres">
      <dgm:prSet presAssocID="{08218BB0-1CCF-4919-A41D-7E32723590B4}" presName="hierRoot1" presStyleCnt="0"/>
      <dgm:spPr/>
    </dgm:pt>
    <dgm:pt modelId="{B5FA8AE3-0E88-4C39-A94D-4228592AC4EE}" type="pres">
      <dgm:prSet presAssocID="{08218BB0-1CCF-4919-A41D-7E32723590B4}" presName="composite" presStyleCnt="0"/>
      <dgm:spPr/>
    </dgm:pt>
    <dgm:pt modelId="{E9F9EBA7-1840-4F1A-8D8C-A6D89C68E48E}" type="pres">
      <dgm:prSet presAssocID="{08218BB0-1CCF-4919-A41D-7E32723590B4}" presName="background" presStyleLbl="node0" presStyleIdx="1" presStyleCnt="2"/>
      <dgm:spPr>
        <a:solidFill>
          <a:srgbClr val="D4453A"/>
        </a:solidFill>
      </dgm:spPr>
    </dgm:pt>
    <dgm:pt modelId="{A0EE81BD-0C0E-4C4D-A7D4-4D7A78247873}" type="pres">
      <dgm:prSet presAssocID="{08218BB0-1CCF-4919-A41D-7E32723590B4}" presName="text" presStyleLbl="fgAcc0" presStyleIdx="1" presStyleCnt="2">
        <dgm:presLayoutVars>
          <dgm:chPref val="3"/>
        </dgm:presLayoutVars>
      </dgm:prSet>
      <dgm:spPr/>
    </dgm:pt>
    <dgm:pt modelId="{574B0898-B98C-48D9-A929-B316801AFA68}" type="pres">
      <dgm:prSet presAssocID="{08218BB0-1CCF-4919-A41D-7E32723590B4}" presName="hierChild2" presStyleCnt="0"/>
      <dgm:spPr/>
    </dgm:pt>
  </dgm:ptLst>
  <dgm:cxnLst>
    <dgm:cxn modelId="{3457C41F-D6A5-448B-9F7B-0544A3AF1476}" srcId="{11D22E89-DDD2-46DC-B542-86974BE14BE3}" destId="{08218BB0-1CCF-4919-A41D-7E32723590B4}" srcOrd="1" destOrd="0" parTransId="{5759D811-8582-467D-B963-A9D23650B1EB}" sibTransId="{15606EFF-E863-426C-8A2E-A7E56F8C4EE6}"/>
    <dgm:cxn modelId="{24D3D450-181F-448B-BDE0-05FBCAD796D5}" type="presOf" srcId="{11D22E89-DDD2-46DC-B542-86974BE14BE3}" destId="{D083E09E-77E1-45AE-BA83-520EF4BC4BCE}" srcOrd="0" destOrd="0" presId="urn:microsoft.com/office/officeart/2005/8/layout/hierarchy1"/>
    <dgm:cxn modelId="{1EEB58E6-27F0-43B0-9547-84F70F17203F}" type="presOf" srcId="{A3502825-0D88-4971-960D-A193413C8E75}" destId="{683C8324-D632-4278-BC9E-52ED654E42F5}" srcOrd="0" destOrd="0" presId="urn:microsoft.com/office/officeart/2005/8/layout/hierarchy1"/>
    <dgm:cxn modelId="{7DCB01EE-CAEF-4C9D-B2B1-00BDF6F79535}" type="presOf" srcId="{08218BB0-1CCF-4919-A41D-7E32723590B4}" destId="{A0EE81BD-0C0E-4C4D-A7D4-4D7A78247873}" srcOrd="0" destOrd="0" presId="urn:microsoft.com/office/officeart/2005/8/layout/hierarchy1"/>
    <dgm:cxn modelId="{446C33F7-5747-459E-8CAD-965BAE1713AD}" srcId="{11D22E89-DDD2-46DC-B542-86974BE14BE3}" destId="{A3502825-0D88-4971-960D-A193413C8E75}" srcOrd="0" destOrd="0" parTransId="{66CBD785-1269-48A5-8E38-0B17959C19C0}" sibTransId="{24651A99-014C-4E56-BC56-31D97E1F957E}"/>
    <dgm:cxn modelId="{D43A64BD-2046-45C9-B0A2-89EB147F281E}" type="presParOf" srcId="{D083E09E-77E1-45AE-BA83-520EF4BC4BCE}" destId="{3F25E655-0912-4732-BB28-D792D4A2EB72}" srcOrd="0" destOrd="0" presId="urn:microsoft.com/office/officeart/2005/8/layout/hierarchy1"/>
    <dgm:cxn modelId="{F626613E-EFB1-4AE8-9B8D-05B876BE7CFC}" type="presParOf" srcId="{3F25E655-0912-4732-BB28-D792D4A2EB72}" destId="{746144C1-2223-40B8-9AB4-7F552AC29A0C}" srcOrd="0" destOrd="0" presId="urn:microsoft.com/office/officeart/2005/8/layout/hierarchy1"/>
    <dgm:cxn modelId="{FF0439AE-2BBC-43F5-9BF2-147FD5DB1B14}" type="presParOf" srcId="{746144C1-2223-40B8-9AB4-7F552AC29A0C}" destId="{04F7519D-F4B0-4073-A4D8-C42E075BA3F3}" srcOrd="0" destOrd="0" presId="urn:microsoft.com/office/officeart/2005/8/layout/hierarchy1"/>
    <dgm:cxn modelId="{D2096AFC-CD12-4A0D-BEEA-A8039F89AEA3}" type="presParOf" srcId="{746144C1-2223-40B8-9AB4-7F552AC29A0C}" destId="{683C8324-D632-4278-BC9E-52ED654E42F5}" srcOrd="1" destOrd="0" presId="urn:microsoft.com/office/officeart/2005/8/layout/hierarchy1"/>
    <dgm:cxn modelId="{7F12F8C4-3B26-49DD-96F0-84C566AFC02E}" type="presParOf" srcId="{3F25E655-0912-4732-BB28-D792D4A2EB72}" destId="{80DFB212-DEEF-4790-9540-4315BC0AD8F4}" srcOrd="1" destOrd="0" presId="urn:microsoft.com/office/officeart/2005/8/layout/hierarchy1"/>
    <dgm:cxn modelId="{9732A4ED-120D-4BB0-954F-763AB0678650}" type="presParOf" srcId="{D083E09E-77E1-45AE-BA83-520EF4BC4BCE}" destId="{A866B831-CC1D-449A-B406-3308EFED0DE2}" srcOrd="1" destOrd="0" presId="urn:microsoft.com/office/officeart/2005/8/layout/hierarchy1"/>
    <dgm:cxn modelId="{32E365CF-88C2-4BD5-AF9C-0F7BE52AFC8D}" type="presParOf" srcId="{A866B831-CC1D-449A-B406-3308EFED0DE2}" destId="{B5FA8AE3-0E88-4C39-A94D-4228592AC4EE}" srcOrd="0" destOrd="0" presId="urn:microsoft.com/office/officeart/2005/8/layout/hierarchy1"/>
    <dgm:cxn modelId="{B76E0A2E-80E8-4CF5-961B-BF8907F5C0D8}" type="presParOf" srcId="{B5FA8AE3-0E88-4C39-A94D-4228592AC4EE}" destId="{E9F9EBA7-1840-4F1A-8D8C-A6D89C68E48E}" srcOrd="0" destOrd="0" presId="urn:microsoft.com/office/officeart/2005/8/layout/hierarchy1"/>
    <dgm:cxn modelId="{577D88B6-129C-47D4-AEB8-FCFEE1A7960F}" type="presParOf" srcId="{B5FA8AE3-0E88-4C39-A94D-4228592AC4EE}" destId="{A0EE81BD-0C0E-4C4D-A7D4-4D7A78247873}" srcOrd="1" destOrd="0" presId="urn:microsoft.com/office/officeart/2005/8/layout/hierarchy1"/>
    <dgm:cxn modelId="{019E7AB5-444C-4AF0-80CA-AC047DFEC67D}" type="presParOf" srcId="{A866B831-CC1D-449A-B406-3308EFED0DE2}" destId="{574B0898-B98C-48D9-A929-B316801AFA6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4AA346-01E0-4934-86EF-D7CA740FF87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8EA971A-F372-4C21-9818-1A6D11812ED3}">
      <dgm:prSet/>
      <dgm:spPr>
        <a:solidFill>
          <a:srgbClr val="D4453A"/>
        </a:solidFill>
      </dgm:spPr>
      <dgm:t>
        <a:bodyPr/>
        <a:lstStyle/>
        <a:p>
          <a:r>
            <a:rPr lang="en-US" dirty="0"/>
            <a:t>I </a:t>
          </a:r>
          <a:r>
            <a:rPr lang="en-US" b="1" dirty="0"/>
            <a:t>identified and trained onboarding buddies </a:t>
          </a:r>
          <a:r>
            <a:rPr lang="en-US" dirty="0"/>
            <a:t>working with HR, Finance and Business Leaders.</a:t>
          </a:r>
        </a:p>
      </dgm:t>
    </dgm:pt>
    <dgm:pt modelId="{35109E5B-DCD6-42DD-B97A-255FA618BB2B}" type="parTrans" cxnId="{8C5EE567-3E26-4CFC-83C5-405F6DFEEDF6}">
      <dgm:prSet/>
      <dgm:spPr/>
      <dgm:t>
        <a:bodyPr/>
        <a:lstStyle/>
        <a:p>
          <a:endParaRPr lang="en-US"/>
        </a:p>
      </dgm:t>
    </dgm:pt>
    <dgm:pt modelId="{1188EC92-F7EC-405D-B20F-529E7B2B2C96}" type="sibTrans" cxnId="{8C5EE567-3E26-4CFC-83C5-405F6DFEEDF6}">
      <dgm:prSet/>
      <dgm:spPr/>
      <dgm:t>
        <a:bodyPr/>
        <a:lstStyle/>
        <a:p>
          <a:endParaRPr lang="en-US"/>
        </a:p>
      </dgm:t>
    </dgm:pt>
    <dgm:pt modelId="{71D0F886-2EFB-4AC8-B660-92FA6086636D}">
      <dgm:prSet/>
      <dgm:spPr/>
      <dgm:t>
        <a:bodyPr/>
        <a:lstStyle/>
        <a:p>
          <a:r>
            <a:rPr lang="en-US" dirty="0"/>
            <a:t>I </a:t>
          </a:r>
          <a:r>
            <a:rPr lang="en-US" b="1" dirty="0"/>
            <a:t>developed guidelines and resources for buddies and new hires </a:t>
          </a:r>
          <a:r>
            <a:rPr lang="en-US" dirty="0"/>
            <a:t>leveraging clients already existing internal policies for onboarding.</a:t>
          </a:r>
        </a:p>
      </dgm:t>
    </dgm:pt>
    <dgm:pt modelId="{1A950219-ECD1-403C-9E2F-E1A9F24F450A}" type="parTrans" cxnId="{79750EE9-B785-4D1E-A45B-362D89E16A25}">
      <dgm:prSet/>
      <dgm:spPr/>
      <dgm:t>
        <a:bodyPr/>
        <a:lstStyle/>
        <a:p>
          <a:endParaRPr lang="en-US"/>
        </a:p>
      </dgm:t>
    </dgm:pt>
    <dgm:pt modelId="{DC3800D8-3734-421A-839B-6FC6DD725A52}" type="sibTrans" cxnId="{79750EE9-B785-4D1E-A45B-362D89E16A25}">
      <dgm:prSet/>
      <dgm:spPr/>
      <dgm:t>
        <a:bodyPr/>
        <a:lstStyle/>
        <a:p>
          <a:endParaRPr lang="en-US"/>
        </a:p>
      </dgm:t>
    </dgm:pt>
    <dgm:pt modelId="{0E083582-BF44-42EB-BE6D-8EAD9B5247EB}" type="pres">
      <dgm:prSet presAssocID="{4B4AA346-01E0-4934-86EF-D7CA740FF87A}" presName="linear" presStyleCnt="0">
        <dgm:presLayoutVars>
          <dgm:animLvl val="lvl"/>
          <dgm:resizeHandles val="exact"/>
        </dgm:presLayoutVars>
      </dgm:prSet>
      <dgm:spPr/>
    </dgm:pt>
    <dgm:pt modelId="{DD0B7F78-9821-4F09-9026-2752B75521D4}" type="pres">
      <dgm:prSet presAssocID="{98EA971A-F372-4C21-9818-1A6D11812ED3}" presName="parentText" presStyleLbl="node1" presStyleIdx="0" presStyleCnt="2" custLinFactNeighborY="-16888">
        <dgm:presLayoutVars>
          <dgm:chMax val="0"/>
          <dgm:bulletEnabled val="1"/>
        </dgm:presLayoutVars>
      </dgm:prSet>
      <dgm:spPr/>
    </dgm:pt>
    <dgm:pt modelId="{9DCE8C06-736E-400B-AE44-8FE94E542A4E}" type="pres">
      <dgm:prSet presAssocID="{1188EC92-F7EC-405D-B20F-529E7B2B2C96}" presName="spacer" presStyleCnt="0"/>
      <dgm:spPr/>
    </dgm:pt>
    <dgm:pt modelId="{432045FB-0070-4B1D-8380-C8507CDE15D5}" type="pres">
      <dgm:prSet presAssocID="{71D0F886-2EFB-4AC8-B660-92FA6086636D}" presName="parentText" presStyleLbl="node1" presStyleIdx="1" presStyleCnt="2">
        <dgm:presLayoutVars>
          <dgm:chMax val="0"/>
          <dgm:bulletEnabled val="1"/>
        </dgm:presLayoutVars>
      </dgm:prSet>
      <dgm:spPr/>
    </dgm:pt>
  </dgm:ptLst>
  <dgm:cxnLst>
    <dgm:cxn modelId="{48004830-9CCB-4EAB-B72B-F8C7F861A6A0}" type="presOf" srcId="{4B4AA346-01E0-4934-86EF-D7CA740FF87A}" destId="{0E083582-BF44-42EB-BE6D-8EAD9B5247EB}" srcOrd="0" destOrd="0" presId="urn:microsoft.com/office/officeart/2005/8/layout/vList2"/>
    <dgm:cxn modelId="{8C5EE567-3E26-4CFC-83C5-405F6DFEEDF6}" srcId="{4B4AA346-01E0-4934-86EF-D7CA740FF87A}" destId="{98EA971A-F372-4C21-9818-1A6D11812ED3}" srcOrd="0" destOrd="0" parTransId="{35109E5B-DCD6-42DD-B97A-255FA618BB2B}" sibTransId="{1188EC92-F7EC-405D-B20F-529E7B2B2C96}"/>
    <dgm:cxn modelId="{596B16BD-F301-4948-9615-D006CDFAA14E}" type="presOf" srcId="{98EA971A-F372-4C21-9818-1A6D11812ED3}" destId="{DD0B7F78-9821-4F09-9026-2752B75521D4}" srcOrd="0" destOrd="0" presId="urn:microsoft.com/office/officeart/2005/8/layout/vList2"/>
    <dgm:cxn modelId="{49D196D3-5D50-4743-82B7-C72414AF9A68}" type="presOf" srcId="{71D0F886-2EFB-4AC8-B660-92FA6086636D}" destId="{432045FB-0070-4B1D-8380-C8507CDE15D5}" srcOrd="0" destOrd="0" presId="urn:microsoft.com/office/officeart/2005/8/layout/vList2"/>
    <dgm:cxn modelId="{79750EE9-B785-4D1E-A45B-362D89E16A25}" srcId="{4B4AA346-01E0-4934-86EF-D7CA740FF87A}" destId="{71D0F886-2EFB-4AC8-B660-92FA6086636D}" srcOrd="1" destOrd="0" parTransId="{1A950219-ECD1-403C-9E2F-E1A9F24F450A}" sibTransId="{DC3800D8-3734-421A-839B-6FC6DD725A52}"/>
    <dgm:cxn modelId="{41C83B79-AF3E-481C-9C0F-79B6E70871F9}" type="presParOf" srcId="{0E083582-BF44-42EB-BE6D-8EAD9B5247EB}" destId="{DD0B7F78-9821-4F09-9026-2752B75521D4}" srcOrd="0" destOrd="0" presId="urn:microsoft.com/office/officeart/2005/8/layout/vList2"/>
    <dgm:cxn modelId="{D24579E9-F686-4604-9558-1614D8E5192C}" type="presParOf" srcId="{0E083582-BF44-42EB-BE6D-8EAD9B5247EB}" destId="{9DCE8C06-736E-400B-AE44-8FE94E542A4E}" srcOrd="1" destOrd="0" presId="urn:microsoft.com/office/officeart/2005/8/layout/vList2"/>
    <dgm:cxn modelId="{5693BF2F-B59C-482A-B015-40A8E9BA6933}" type="presParOf" srcId="{0E083582-BF44-42EB-BE6D-8EAD9B5247EB}" destId="{432045FB-0070-4B1D-8380-C8507CDE15D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9F24B1-D164-4998-8526-75DA1250767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E24CA23-80DB-473E-8164-686B98FA77A4}">
      <dgm:prSet/>
      <dgm:spPr>
        <a:solidFill>
          <a:srgbClr val="D4453A"/>
        </a:solidFill>
      </dgm:spPr>
      <dgm:t>
        <a:bodyPr/>
        <a:lstStyle/>
        <a:p>
          <a:r>
            <a:rPr lang="en-US" dirty="0"/>
            <a:t>We launched a pilot program in 3 selected locations with the highest attrition impact to test and refine the initiative.</a:t>
          </a:r>
        </a:p>
      </dgm:t>
    </dgm:pt>
    <dgm:pt modelId="{CB567291-ED89-4E4F-83B6-B3B2114ED536}" type="parTrans" cxnId="{E2E25F21-63FC-4D1F-AC60-BE618C87A4DE}">
      <dgm:prSet/>
      <dgm:spPr/>
      <dgm:t>
        <a:bodyPr/>
        <a:lstStyle/>
        <a:p>
          <a:endParaRPr lang="en-US"/>
        </a:p>
      </dgm:t>
    </dgm:pt>
    <dgm:pt modelId="{42E1663A-6A78-4B13-BC5D-F73A68D7F963}" type="sibTrans" cxnId="{E2E25F21-63FC-4D1F-AC60-BE618C87A4DE}">
      <dgm:prSet/>
      <dgm:spPr/>
      <dgm:t>
        <a:bodyPr/>
        <a:lstStyle/>
        <a:p>
          <a:endParaRPr lang="en-US"/>
        </a:p>
      </dgm:t>
    </dgm:pt>
    <dgm:pt modelId="{BFA3F670-9E1C-4B1C-AE45-94A98944BDBA}">
      <dgm:prSet/>
      <dgm:spPr/>
      <dgm:t>
        <a:bodyPr/>
        <a:lstStyle/>
        <a:p>
          <a:r>
            <a:rPr lang="en-US" dirty="0"/>
            <a:t>I collected feedback from new hires and buddies to make necessary adjustments.</a:t>
          </a:r>
        </a:p>
      </dgm:t>
    </dgm:pt>
    <dgm:pt modelId="{DD051B4A-8F07-42A6-AB4F-8256A8490957}" type="parTrans" cxnId="{F45F503A-9120-4AB1-8131-6EB8AC743F1B}">
      <dgm:prSet/>
      <dgm:spPr/>
      <dgm:t>
        <a:bodyPr/>
        <a:lstStyle/>
        <a:p>
          <a:endParaRPr lang="en-US"/>
        </a:p>
      </dgm:t>
    </dgm:pt>
    <dgm:pt modelId="{FDD990DD-641D-459A-AD01-96FBE0EC5B37}" type="sibTrans" cxnId="{F45F503A-9120-4AB1-8131-6EB8AC743F1B}">
      <dgm:prSet/>
      <dgm:spPr/>
      <dgm:t>
        <a:bodyPr/>
        <a:lstStyle/>
        <a:p>
          <a:endParaRPr lang="en-US"/>
        </a:p>
      </dgm:t>
    </dgm:pt>
    <dgm:pt modelId="{9CFE2CAB-6979-4A1F-A247-6E77ED5588CD}" type="pres">
      <dgm:prSet presAssocID="{F79F24B1-D164-4998-8526-75DA1250767F}" presName="diagram" presStyleCnt="0">
        <dgm:presLayoutVars>
          <dgm:dir/>
          <dgm:resizeHandles val="exact"/>
        </dgm:presLayoutVars>
      </dgm:prSet>
      <dgm:spPr/>
    </dgm:pt>
    <dgm:pt modelId="{BA10A054-ADFE-4DCD-8596-9F2F3B8DDC68}" type="pres">
      <dgm:prSet presAssocID="{2E24CA23-80DB-473E-8164-686B98FA77A4}" presName="node" presStyleLbl="node1" presStyleIdx="0" presStyleCnt="2">
        <dgm:presLayoutVars>
          <dgm:bulletEnabled val="1"/>
        </dgm:presLayoutVars>
      </dgm:prSet>
      <dgm:spPr/>
    </dgm:pt>
    <dgm:pt modelId="{94796586-A3A6-49F9-861C-87010C4B910F}" type="pres">
      <dgm:prSet presAssocID="{42E1663A-6A78-4B13-BC5D-F73A68D7F963}" presName="sibTrans" presStyleCnt="0"/>
      <dgm:spPr/>
    </dgm:pt>
    <dgm:pt modelId="{C22BB391-A612-4DC5-914D-FCAE467EC54C}" type="pres">
      <dgm:prSet presAssocID="{BFA3F670-9E1C-4B1C-AE45-94A98944BDBA}" presName="node" presStyleLbl="node1" presStyleIdx="1" presStyleCnt="2">
        <dgm:presLayoutVars>
          <dgm:bulletEnabled val="1"/>
        </dgm:presLayoutVars>
      </dgm:prSet>
      <dgm:spPr/>
    </dgm:pt>
  </dgm:ptLst>
  <dgm:cxnLst>
    <dgm:cxn modelId="{E2E25F21-63FC-4D1F-AC60-BE618C87A4DE}" srcId="{F79F24B1-D164-4998-8526-75DA1250767F}" destId="{2E24CA23-80DB-473E-8164-686B98FA77A4}" srcOrd="0" destOrd="0" parTransId="{CB567291-ED89-4E4F-83B6-B3B2114ED536}" sibTransId="{42E1663A-6A78-4B13-BC5D-F73A68D7F963}"/>
    <dgm:cxn modelId="{F45F503A-9120-4AB1-8131-6EB8AC743F1B}" srcId="{F79F24B1-D164-4998-8526-75DA1250767F}" destId="{BFA3F670-9E1C-4B1C-AE45-94A98944BDBA}" srcOrd="1" destOrd="0" parTransId="{DD051B4A-8F07-42A6-AB4F-8256A8490957}" sibTransId="{FDD990DD-641D-459A-AD01-96FBE0EC5B37}"/>
    <dgm:cxn modelId="{81BBD593-373D-4046-A714-0328ECB7C6B6}" type="presOf" srcId="{2E24CA23-80DB-473E-8164-686B98FA77A4}" destId="{BA10A054-ADFE-4DCD-8596-9F2F3B8DDC68}" srcOrd="0" destOrd="0" presId="urn:microsoft.com/office/officeart/2005/8/layout/default"/>
    <dgm:cxn modelId="{0411D4AA-1375-4623-8D88-431C6B4C37ED}" type="presOf" srcId="{F79F24B1-D164-4998-8526-75DA1250767F}" destId="{9CFE2CAB-6979-4A1F-A247-6E77ED5588CD}" srcOrd="0" destOrd="0" presId="urn:microsoft.com/office/officeart/2005/8/layout/default"/>
    <dgm:cxn modelId="{82CFE2F4-4AF6-4E7E-A72A-1432BC1D6E25}" type="presOf" srcId="{BFA3F670-9E1C-4B1C-AE45-94A98944BDBA}" destId="{C22BB391-A612-4DC5-914D-FCAE467EC54C}" srcOrd="0" destOrd="0" presId="urn:microsoft.com/office/officeart/2005/8/layout/default"/>
    <dgm:cxn modelId="{C90DE368-CE55-4D2C-A7EF-6CEB589BF3A0}" type="presParOf" srcId="{9CFE2CAB-6979-4A1F-A247-6E77ED5588CD}" destId="{BA10A054-ADFE-4DCD-8596-9F2F3B8DDC68}" srcOrd="0" destOrd="0" presId="urn:microsoft.com/office/officeart/2005/8/layout/default"/>
    <dgm:cxn modelId="{F1CEBDD8-FB0D-49CC-8981-0C8F91B012A5}" type="presParOf" srcId="{9CFE2CAB-6979-4A1F-A247-6E77ED5588CD}" destId="{94796586-A3A6-49F9-861C-87010C4B910F}" srcOrd="1" destOrd="0" presId="urn:microsoft.com/office/officeart/2005/8/layout/default"/>
    <dgm:cxn modelId="{8B0D3EFC-3312-412A-B862-D0D070E20DE9}" type="presParOf" srcId="{9CFE2CAB-6979-4A1F-A247-6E77ED5588CD}" destId="{C22BB391-A612-4DC5-914D-FCAE467EC54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70A11E-83D0-4C27-8324-287D9727A1D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9EF0760-DE7F-4C03-8E13-AB323F591BB5}">
      <dgm:prSet/>
      <dgm:spPr>
        <a:solidFill>
          <a:srgbClr val="D4453A"/>
        </a:solidFill>
      </dgm:spPr>
      <dgm:t>
        <a:bodyPr/>
        <a:lstStyle/>
        <a:p>
          <a:r>
            <a:rPr lang="en-US" dirty="0"/>
            <a:t>We expanded the initiative across all other locations since the pilot program was very successful.</a:t>
          </a:r>
        </a:p>
      </dgm:t>
    </dgm:pt>
    <dgm:pt modelId="{7C7EBA61-385E-4CA6-A64D-C8BECC8F1BFB}" type="parTrans" cxnId="{AB059AEA-ACE7-44E2-B2A2-6231CE2B1110}">
      <dgm:prSet/>
      <dgm:spPr/>
      <dgm:t>
        <a:bodyPr/>
        <a:lstStyle/>
        <a:p>
          <a:endParaRPr lang="en-US"/>
        </a:p>
      </dgm:t>
    </dgm:pt>
    <dgm:pt modelId="{70211BAF-6488-4154-8798-6F57E88210FC}" type="sibTrans" cxnId="{AB059AEA-ACE7-44E2-B2A2-6231CE2B1110}">
      <dgm:prSet/>
      <dgm:spPr/>
      <dgm:t>
        <a:bodyPr/>
        <a:lstStyle/>
        <a:p>
          <a:endParaRPr lang="en-US"/>
        </a:p>
      </dgm:t>
    </dgm:pt>
    <dgm:pt modelId="{A66B9BE2-84B3-4734-9297-6B860B69997F}">
      <dgm:prSet/>
      <dgm:spPr/>
      <dgm:t>
        <a:bodyPr/>
        <a:lstStyle/>
        <a:p>
          <a:r>
            <a:rPr lang="en-US" dirty="0"/>
            <a:t>We provided ongoing support and resources for buddies and new hires.</a:t>
          </a:r>
        </a:p>
      </dgm:t>
    </dgm:pt>
    <dgm:pt modelId="{6CE56472-AC1E-4EB6-9086-A537D57EEA74}" type="parTrans" cxnId="{8227A4DA-C50D-498A-966B-D0747F743590}">
      <dgm:prSet/>
      <dgm:spPr/>
      <dgm:t>
        <a:bodyPr/>
        <a:lstStyle/>
        <a:p>
          <a:endParaRPr lang="en-US"/>
        </a:p>
      </dgm:t>
    </dgm:pt>
    <dgm:pt modelId="{E9DA0E25-8004-445F-B617-562BAAE5C27A}" type="sibTrans" cxnId="{8227A4DA-C50D-498A-966B-D0747F743590}">
      <dgm:prSet/>
      <dgm:spPr/>
      <dgm:t>
        <a:bodyPr/>
        <a:lstStyle/>
        <a:p>
          <a:endParaRPr lang="en-US"/>
        </a:p>
      </dgm:t>
    </dgm:pt>
    <dgm:pt modelId="{BEFC145B-09AD-4660-B175-17AF36F12DFF}" type="pres">
      <dgm:prSet presAssocID="{DB70A11E-83D0-4C27-8324-287D9727A1D0}" presName="linear" presStyleCnt="0">
        <dgm:presLayoutVars>
          <dgm:animLvl val="lvl"/>
          <dgm:resizeHandles val="exact"/>
        </dgm:presLayoutVars>
      </dgm:prSet>
      <dgm:spPr/>
    </dgm:pt>
    <dgm:pt modelId="{A0F7167E-B9C9-4600-82C2-56207A587EC6}" type="pres">
      <dgm:prSet presAssocID="{09EF0760-DE7F-4C03-8E13-AB323F591BB5}" presName="parentText" presStyleLbl="node1" presStyleIdx="0" presStyleCnt="2">
        <dgm:presLayoutVars>
          <dgm:chMax val="0"/>
          <dgm:bulletEnabled val="1"/>
        </dgm:presLayoutVars>
      </dgm:prSet>
      <dgm:spPr/>
    </dgm:pt>
    <dgm:pt modelId="{DEAED13C-7F05-432C-AEB0-EE10AA70750A}" type="pres">
      <dgm:prSet presAssocID="{70211BAF-6488-4154-8798-6F57E88210FC}" presName="spacer" presStyleCnt="0"/>
      <dgm:spPr/>
    </dgm:pt>
    <dgm:pt modelId="{140DFB4F-8507-47AE-B040-984987F324BD}" type="pres">
      <dgm:prSet presAssocID="{A66B9BE2-84B3-4734-9297-6B860B69997F}" presName="parentText" presStyleLbl="node1" presStyleIdx="1" presStyleCnt="2">
        <dgm:presLayoutVars>
          <dgm:chMax val="0"/>
          <dgm:bulletEnabled val="1"/>
        </dgm:presLayoutVars>
      </dgm:prSet>
      <dgm:spPr/>
    </dgm:pt>
  </dgm:ptLst>
  <dgm:cxnLst>
    <dgm:cxn modelId="{EC7B290D-6AC1-4472-9CF8-4E22F39CC83F}" type="presOf" srcId="{09EF0760-DE7F-4C03-8E13-AB323F591BB5}" destId="{A0F7167E-B9C9-4600-82C2-56207A587EC6}" srcOrd="0" destOrd="0" presId="urn:microsoft.com/office/officeart/2005/8/layout/vList2"/>
    <dgm:cxn modelId="{DFC37428-B5C1-4D4A-9E76-766360BC48C2}" type="presOf" srcId="{A66B9BE2-84B3-4734-9297-6B860B69997F}" destId="{140DFB4F-8507-47AE-B040-984987F324BD}" srcOrd="0" destOrd="0" presId="urn:microsoft.com/office/officeart/2005/8/layout/vList2"/>
    <dgm:cxn modelId="{6DDE43C5-3992-4966-9EF3-2D592EE42760}" type="presOf" srcId="{DB70A11E-83D0-4C27-8324-287D9727A1D0}" destId="{BEFC145B-09AD-4660-B175-17AF36F12DFF}" srcOrd="0" destOrd="0" presId="urn:microsoft.com/office/officeart/2005/8/layout/vList2"/>
    <dgm:cxn modelId="{8227A4DA-C50D-498A-966B-D0747F743590}" srcId="{DB70A11E-83D0-4C27-8324-287D9727A1D0}" destId="{A66B9BE2-84B3-4734-9297-6B860B69997F}" srcOrd="1" destOrd="0" parTransId="{6CE56472-AC1E-4EB6-9086-A537D57EEA74}" sibTransId="{E9DA0E25-8004-445F-B617-562BAAE5C27A}"/>
    <dgm:cxn modelId="{AB059AEA-ACE7-44E2-B2A2-6231CE2B1110}" srcId="{DB70A11E-83D0-4C27-8324-287D9727A1D0}" destId="{09EF0760-DE7F-4C03-8E13-AB323F591BB5}" srcOrd="0" destOrd="0" parTransId="{7C7EBA61-385E-4CA6-A64D-C8BECC8F1BFB}" sibTransId="{70211BAF-6488-4154-8798-6F57E88210FC}"/>
    <dgm:cxn modelId="{5F52CFF2-C1D1-463E-9ED1-3F900CF12078}" type="presParOf" srcId="{BEFC145B-09AD-4660-B175-17AF36F12DFF}" destId="{A0F7167E-B9C9-4600-82C2-56207A587EC6}" srcOrd="0" destOrd="0" presId="urn:microsoft.com/office/officeart/2005/8/layout/vList2"/>
    <dgm:cxn modelId="{A42F9C22-6EDA-45C8-97ED-44733760D757}" type="presParOf" srcId="{BEFC145B-09AD-4660-B175-17AF36F12DFF}" destId="{DEAED13C-7F05-432C-AEB0-EE10AA70750A}" srcOrd="1" destOrd="0" presId="urn:microsoft.com/office/officeart/2005/8/layout/vList2"/>
    <dgm:cxn modelId="{EBDA4DAA-C136-452A-A69C-EB5994702444}" type="presParOf" srcId="{BEFC145B-09AD-4660-B175-17AF36F12DFF}" destId="{140DFB4F-8507-47AE-B040-984987F324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F468A8-D69B-4102-9FED-593010DB0483}"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05EF7306-2C13-4D2A-A385-D9211E95B959}">
      <dgm:prSet custT="1"/>
      <dgm:spPr>
        <a:ln>
          <a:solidFill>
            <a:srgbClr val="D4453A"/>
          </a:solidFill>
        </a:ln>
      </dgm:spPr>
      <dgm:t>
        <a:bodyPr/>
        <a:lstStyle/>
        <a:p>
          <a:r>
            <a:rPr lang="en-US" sz="2800" dirty="0"/>
            <a:t>Conduct</a:t>
          </a:r>
        </a:p>
      </dgm:t>
    </dgm:pt>
    <dgm:pt modelId="{055A417E-6FE9-43F9-A1A5-72434A7E2A8F}" type="parTrans" cxnId="{9D2D34A0-DEDD-4C40-963B-E6F709AAD84C}">
      <dgm:prSet/>
      <dgm:spPr/>
      <dgm:t>
        <a:bodyPr/>
        <a:lstStyle/>
        <a:p>
          <a:endParaRPr lang="en-US"/>
        </a:p>
      </dgm:t>
    </dgm:pt>
    <dgm:pt modelId="{5EEA0D6D-F78A-4E6D-8DEE-79C0300F9DF5}" type="sibTrans" cxnId="{9D2D34A0-DEDD-4C40-963B-E6F709AAD84C}">
      <dgm:prSet/>
      <dgm:spPr/>
      <dgm:t>
        <a:bodyPr/>
        <a:lstStyle/>
        <a:p>
          <a:endParaRPr lang="en-US"/>
        </a:p>
      </dgm:t>
    </dgm:pt>
    <dgm:pt modelId="{1DD41226-4575-49D0-ADE5-44CA3591ABCA}">
      <dgm:prSet custT="1"/>
      <dgm:spPr>
        <a:solidFill>
          <a:srgbClr val="D4453A"/>
        </a:solidFill>
        <a:ln>
          <a:solidFill>
            <a:srgbClr val="D4453A"/>
          </a:solidFill>
        </a:ln>
      </dgm:spPr>
      <dgm:t>
        <a:bodyPr/>
        <a:lstStyle/>
        <a:p>
          <a:r>
            <a:rPr lang="en-US" sz="1400" dirty="0"/>
            <a:t>Conducted workshops to train HR, Finance and Business key stakeholders on the new initiative.</a:t>
          </a:r>
        </a:p>
      </dgm:t>
    </dgm:pt>
    <dgm:pt modelId="{3CBF522C-7F6B-47D5-BC2F-5FFB2FF54D24}" type="parTrans" cxnId="{D1C7A3E6-94F1-4263-8C4D-ADC51E3CC5D1}">
      <dgm:prSet/>
      <dgm:spPr/>
      <dgm:t>
        <a:bodyPr/>
        <a:lstStyle/>
        <a:p>
          <a:endParaRPr lang="en-US"/>
        </a:p>
      </dgm:t>
    </dgm:pt>
    <dgm:pt modelId="{F336BA83-00ED-4905-8EA2-5846F9CC53C5}" type="sibTrans" cxnId="{D1C7A3E6-94F1-4263-8C4D-ADC51E3CC5D1}">
      <dgm:prSet/>
      <dgm:spPr/>
      <dgm:t>
        <a:bodyPr/>
        <a:lstStyle/>
        <a:p>
          <a:endParaRPr lang="en-US"/>
        </a:p>
      </dgm:t>
    </dgm:pt>
    <dgm:pt modelId="{12BEB8F5-5536-4534-977F-873296B735F0}">
      <dgm:prSet/>
      <dgm:spPr/>
      <dgm:t>
        <a:bodyPr/>
        <a:lstStyle/>
        <a:p>
          <a:r>
            <a:rPr lang="en-US" dirty="0"/>
            <a:t>Provide</a:t>
          </a:r>
        </a:p>
      </dgm:t>
    </dgm:pt>
    <dgm:pt modelId="{E32F3C37-F8E2-4B07-AA1B-D618A0B712E1}" type="parTrans" cxnId="{36EA5383-4BAE-4006-A47A-0FFB4A471EA4}">
      <dgm:prSet/>
      <dgm:spPr/>
      <dgm:t>
        <a:bodyPr/>
        <a:lstStyle/>
        <a:p>
          <a:endParaRPr lang="en-US"/>
        </a:p>
      </dgm:t>
    </dgm:pt>
    <dgm:pt modelId="{A486C099-0B26-431B-A4B8-167C0EBF675B}" type="sibTrans" cxnId="{36EA5383-4BAE-4006-A47A-0FFB4A471EA4}">
      <dgm:prSet/>
      <dgm:spPr/>
      <dgm:t>
        <a:bodyPr/>
        <a:lstStyle/>
        <a:p>
          <a:endParaRPr lang="en-US"/>
        </a:p>
      </dgm:t>
    </dgm:pt>
    <dgm:pt modelId="{9118C65B-EB3B-4129-9A6A-FAE12801623F}">
      <dgm:prSet custT="1"/>
      <dgm:spPr/>
      <dgm:t>
        <a:bodyPr/>
        <a:lstStyle/>
        <a:p>
          <a:r>
            <a:rPr lang="en-US" sz="1400" dirty="0"/>
            <a:t>Provided detailed documentation and support materials to HR, Finance and the Business Team.</a:t>
          </a:r>
        </a:p>
      </dgm:t>
    </dgm:pt>
    <dgm:pt modelId="{E28DA32C-7DB3-4976-9F25-C28D460EC1EB}" type="parTrans" cxnId="{C7FBBD12-5FA9-4B71-897B-1F76CDF92158}">
      <dgm:prSet/>
      <dgm:spPr/>
      <dgm:t>
        <a:bodyPr/>
        <a:lstStyle/>
        <a:p>
          <a:endParaRPr lang="en-US"/>
        </a:p>
      </dgm:t>
    </dgm:pt>
    <dgm:pt modelId="{F2EC5668-C0EE-41DC-8430-8A05CF5A7710}" type="sibTrans" cxnId="{C7FBBD12-5FA9-4B71-897B-1F76CDF92158}">
      <dgm:prSet/>
      <dgm:spPr/>
      <dgm:t>
        <a:bodyPr/>
        <a:lstStyle/>
        <a:p>
          <a:endParaRPr lang="en-US"/>
        </a:p>
      </dgm:t>
    </dgm:pt>
    <dgm:pt modelId="{E45CE184-C619-40E8-8A5C-1CA5700DDB65}">
      <dgm:prSet/>
      <dgm:spPr/>
      <dgm:t>
        <a:bodyPr/>
        <a:lstStyle/>
        <a:p>
          <a:r>
            <a:rPr lang="en-US" dirty="0"/>
            <a:t>Develop</a:t>
          </a:r>
        </a:p>
      </dgm:t>
    </dgm:pt>
    <dgm:pt modelId="{9CB83987-1602-4F1F-8485-F32972519AC6}" type="parTrans" cxnId="{A2A2E563-6263-46E2-A82E-DF2D37AD840D}">
      <dgm:prSet/>
      <dgm:spPr/>
      <dgm:t>
        <a:bodyPr/>
        <a:lstStyle/>
        <a:p>
          <a:endParaRPr lang="en-US"/>
        </a:p>
      </dgm:t>
    </dgm:pt>
    <dgm:pt modelId="{C9F993A5-2FD9-4362-9EDE-7E8C24CF7E67}" type="sibTrans" cxnId="{A2A2E563-6263-46E2-A82E-DF2D37AD840D}">
      <dgm:prSet/>
      <dgm:spPr/>
      <dgm:t>
        <a:bodyPr/>
        <a:lstStyle/>
        <a:p>
          <a:endParaRPr lang="en-US"/>
        </a:p>
      </dgm:t>
    </dgm:pt>
    <dgm:pt modelId="{CB7997EA-28A4-4B16-8880-3E4E98C0E7E1}">
      <dgm:prSet custT="1"/>
      <dgm:spPr/>
      <dgm:t>
        <a:bodyPr/>
        <a:lstStyle/>
        <a:p>
          <a:r>
            <a:rPr lang="en-US" sz="1400" dirty="0"/>
            <a:t>Developed a communication plan to inform employees about the onboarding buddies initiative working alongside with HR and the communications team.</a:t>
          </a:r>
        </a:p>
      </dgm:t>
    </dgm:pt>
    <dgm:pt modelId="{422F619F-0A78-4222-B0CA-F42902A44875}" type="parTrans" cxnId="{88C295B7-17DC-4754-8B3F-E72B1A45617B}">
      <dgm:prSet/>
      <dgm:spPr/>
      <dgm:t>
        <a:bodyPr/>
        <a:lstStyle/>
        <a:p>
          <a:endParaRPr lang="en-US"/>
        </a:p>
      </dgm:t>
    </dgm:pt>
    <dgm:pt modelId="{BA918CC1-6D76-4D0A-9D5E-C02CF9AFA1D9}" type="sibTrans" cxnId="{88C295B7-17DC-4754-8B3F-E72B1A45617B}">
      <dgm:prSet/>
      <dgm:spPr/>
      <dgm:t>
        <a:bodyPr/>
        <a:lstStyle/>
        <a:p>
          <a:endParaRPr lang="en-US"/>
        </a:p>
      </dgm:t>
    </dgm:pt>
    <dgm:pt modelId="{2FE4F769-5195-4ADB-88CF-40599FAC99AE}">
      <dgm:prSet/>
      <dgm:spPr/>
      <dgm:t>
        <a:bodyPr/>
        <a:lstStyle/>
        <a:p>
          <a:r>
            <a:rPr lang="en-US"/>
            <a:t>Use</a:t>
          </a:r>
        </a:p>
      </dgm:t>
    </dgm:pt>
    <dgm:pt modelId="{A745601D-9232-4074-9EC5-694C28A43C66}" type="parTrans" cxnId="{38E7896D-2FB7-4E53-A009-19DC68DC6C22}">
      <dgm:prSet/>
      <dgm:spPr/>
      <dgm:t>
        <a:bodyPr/>
        <a:lstStyle/>
        <a:p>
          <a:endParaRPr lang="en-US"/>
        </a:p>
      </dgm:t>
    </dgm:pt>
    <dgm:pt modelId="{3EF7A387-74FC-4911-9FBF-1321FF2FF82D}" type="sibTrans" cxnId="{38E7896D-2FB7-4E53-A009-19DC68DC6C22}">
      <dgm:prSet/>
      <dgm:spPr/>
      <dgm:t>
        <a:bodyPr/>
        <a:lstStyle/>
        <a:p>
          <a:endParaRPr lang="en-US"/>
        </a:p>
      </dgm:t>
    </dgm:pt>
    <dgm:pt modelId="{4DB07A72-3E87-4659-BE2F-662B2295516F}">
      <dgm:prSet custT="1"/>
      <dgm:spPr/>
      <dgm:t>
        <a:bodyPr/>
        <a:lstStyle/>
        <a:p>
          <a:r>
            <a:rPr lang="en-US" sz="1400" dirty="0"/>
            <a:t>Oversaw the uses of multiple channels (email, intranet, town halls) to ensure widespread awareness and participation.</a:t>
          </a:r>
        </a:p>
      </dgm:t>
    </dgm:pt>
    <dgm:pt modelId="{64B07F62-F753-438D-A6CD-901220E2E17D}" type="parTrans" cxnId="{A806CAAE-5196-4D5B-977E-C684256DC674}">
      <dgm:prSet/>
      <dgm:spPr/>
      <dgm:t>
        <a:bodyPr/>
        <a:lstStyle/>
        <a:p>
          <a:endParaRPr lang="en-US"/>
        </a:p>
      </dgm:t>
    </dgm:pt>
    <dgm:pt modelId="{75EDF979-F521-4D7D-9AC8-11FBD49787C6}" type="sibTrans" cxnId="{A806CAAE-5196-4D5B-977E-C684256DC674}">
      <dgm:prSet/>
      <dgm:spPr/>
      <dgm:t>
        <a:bodyPr/>
        <a:lstStyle/>
        <a:p>
          <a:endParaRPr lang="en-US"/>
        </a:p>
      </dgm:t>
    </dgm:pt>
    <dgm:pt modelId="{B42CF36A-E7CF-42D1-A168-2E87760A19D7}" type="pres">
      <dgm:prSet presAssocID="{2BF468A8-D69B-4102-9FED-593010DB0483}" presName="Name0" presStyleCnt="0">
        <dgm:presLayoutVars>
          <dgm:dir/>
          <dgm:animLvl val="lvl"/>
          <dgm:resizeHandles val="exact"/>
        </dgm:presLayoutVars>
      </dgm:prSet>
      <dgm:spPr/>
    </dgm:pt>
    <dgm:pt modelId="{9506BBF7-E93E-485B-884A-F5C3708D5A85}" type="pres">
      <dgm:prSet presAssocID="{05EF7306-2C13-4D2A-A385-D9211E95B959}" presName="linNode" presStyleCnt="0"/>
      <dgm:spPr/>
    </dgm:pt>
    <dgm:pt modelId="{95E1B450-F3B0-45CA-B719-2D2A70F60EFC}" type="pres">
      <dgm:prSet presAssocID="{05EF7306-2C13-4D2A-A385-D9211E95B959}" presName="parentText" presStyleLbl="solidFgAcc1" presStyleIdx="0" presStyleCnt="4">
        <dgm:presLayoutVars>
          <dgm:chMax val="1"/>
          <dgm:bulletEnabled/>
        </dgm:presLayoutVars>
      </dgm:prSet>
      <dgm:spPr/>
    </dgm:pt>
    <dgm:pt modelId="{B494A572-2E61-4B7E-BAF4-424242720F45}" type="pres">
      <dgm:prSet presAssocID="{05EF7306-2C13-4D2A-A385-D9211E95B959}" presName="descendantText" presStyleLbl="alignNode1" presStyleIdx="0" presStyleCnt="4">
        <dgm:presLayoutVars>
          <dgm:bulletEnabled/>
        </dgm:presLayoutVars>
      </dgm:prSet>
      <dgm:spPr/>
    </dgm:pt>
    <dgm:pt modelId="{509C36D2-A9C2-49AA-A2F3-D260E63E43DB}" type="pres">
      <dgm:prSet presAssocID="{5EEA0D6D-F78A-4E6D-8DEE-79C0300F9DF5}" presName="sp" presStyleCnt="0"/>
      <dgm:spPr/>
    </dgm:pt>
    <dgm:pt modelId="{E9F0CB4E-99AF-4B69-8E19-AFC49650BDDF}" type="pres">
      <dgm:prSet presAssocID="{12BEB8F5-5536-4534-977F-873296B735F0}" presName="linNode" presStyleCnt="0"/>
      <dgm:spPr/>
    </dgm:pt>
    <dgm:pt modelId="{68DE0FFC-1D56-4C8E-BAAF-4F1254AF217C}" type="pres">
      <dgm:prSet presAssocID="{12BEB8F5-5536-4534-977F-873296B735F0}" presName="parentText" presStyleLbl="solidFgAcc1" presStyleIdx="1" presStyleCnt="4">
        <dgm:presLayoutVars>
          <dgm:chMax val="1"/>
          <dgm:bulletEnabled/>
        </dgm:presLayoutVars>
      </dgm:prSet>
      <dgm:spPr/>
    </dgm:pt>
    <dgm:pt modelId="{1657D938-A0B3-4A32-8EF4-DF2429A96759}" type="pres">
      <dgm:prSet presAssocID="{12BEB8F5-5536-4534-977F-873296B735F0}" presName="descendantText" presStyleLbl="alignNode1" presStyleIdx="1" presStyleCnt="4">
        <dgm:presLayoutVars>
          <dgm:bulletEnabled/>
        </dgm:presLayoutVars>
      </dgm:prSet>
      <dgm:spPr/>
    </dgm:pt>
    <dgm:pt modelId="{96E0C1DC-E99B-415C-9BCD-F4E42B06B8A5}" type="pres">
      <dgm:prSet presAssocID="{A486C099-0B26-431B-A4B8-167C0EBF675B}" presName="sp" presStyleCnt="0"/>
      <dgm:spPr/>
    </dgm:pt>
    <dgm:pt modelId="{56C72F76-5F49-4EB8-A32D-D8B3304D4A30}" type="pres">
      <dgm:prSet presAssocID="{E45CE184-C619-40E8-8A5C-1CA5700DDB65}" presName="linNode" presStyleCnt="0"/>
      <dgm:spPr/>
    </dgm:pt>
    <dgm:pt modelId="{F82EC0EE-D94F-4882-AF45-4891ECCE259D}" type="pres">
      <dgm:prSet presAssocID="{E45CE184-C619-40E8-8A5C-1CA5700DDB65}" presName="parentText" presStyleLbl="solidFgAcc1" presStyleIdx="2" presStyleCnt="4">
        <dgm:presLayoutVars>
          <dgm:chMax val="1"/>
          <dgm:bulletEnabled/>
        </dgm:presLayoutVars>
      </dgm:prSet>
      <dgm:spPr/>
    </dgm:pt>
    <dgm:pt modelId="{EBC8731F-34BB-4C89-9CE6-E214B93A282B}" type="pres">
      <dgm:prSet presAssocID="{E45CE184-C619-40E8-8A5C-1CA5700DDB65}" presName="descendantText" presStyleLbl="alignNode1" presStyleIdx="2" presStyleCnt="4">
        <dgm:presLayoutVars>
          <dgm:bulletEnabled/>
        </dgm:presLayoutVars>
      </dgm:prSet>
      <dgm:spPr/>
    </dgm:pt>
    <dgm:pt modelId="{65115AC1-5775-435D-A090-164BA358E700}" type="pres">
      <dgm:prSet presAssocID="{C9F993A5-2FD9-4362-9EDE-7E8C24CF7E67}" presName="sp" presStyleCnt="0"/>
      <dgm:spPr/>
    </dgm:pt>
    <dgm:pt modelId="{394CFB8D-E815-4B40-BA00-C8AD14330FF1}" type="pres">
      <dgm:prSet presAssocID="{2FE4F769-5195-4ADB-88CF-40599FAC99AE}" presName="linNode" presStyleCnt="0"/>
      <dgm:spPr/>
    </dgm:pt>
    <dgm:pt modelId="{78C10DD8-58C5-47F7-8BFD-4355176360F9}" type="pres">
      <dgm:prSet presAssocID="{2FE4F769-5195-4ADB-88CF-40599FAC99AE}" presName="parentText" presStyleLbl="solidFgAcc1" presStyleIdx="3" presStyleCnt="4">
        <dgm:presLayoutVars>
          <dgm:chMax val="1"/>
          <dgm:bulletEnabled/>
        </dgm:presLayoutVars>
      </dgm:prSet>
      <dgm:spPr/>
    </dgm:pt>
    <dgm:pt modelId="{2D867539-87AE-4DD7-95F0-CE5FC980CF32}" type="pres">
      <dgm:prSet presAssocID="{2FE4F769-5195-4ADB-88CF-40599FAC99AE}" presName="descendantText" presStyleLbl="alignNode1" presStyleIdx="3" presStyleCnt="4">
        <dgm:presLayoutVars>
          <dgm:bulletEnabled/>
        </dgm:presLayoutVars>
      </dgm:prSet>
      <dgm:spPr/>
    </dgm:pt>
  </dgm:ptLst>
  <dgm:cxnLst>
    <dgm:cxn modelId="{8CC88701-9755-463D-8CBB-13B9E3210F76}" type="presOf" srcId="{05EF7306-2C13-4D2A-A385-D9211E95B959}" destId="{95E1B450-F3B0-45CA-B719-2D2A70F60EFC}" srcOrd="0" destOrd="0" presId="urn:microsoft.com/office/officeart/2016/7/layout/VerticalHollowActionList"/>
    <dgm:cxn modelId="{C7FBBD12-5FA9-4B71-897B-1F76CDF92158}" srcId="{12BEB8F5-5536-4534-977F-873296B735F0}" destId="{9118C65B-EB3B-4129-9A6A-FAE12801623F}" srcOrd="0" destOrd="0" parTransId="{E28DA32C-7DB3-4976-9F25-C28D460EC1EB}" sibTransId="{F2EC5668-C0EE-41DC-8430-8A05CF5A7710}"/>
    <dgm:cxn modelId="{C52D772D-6A75-4E1F-A6CE-CF41A37867C7}" type="presOf" srcId="{9118C65B-EB3B-4129-9A6A-FAE12801623F}" destId="{1657D938-A0B3-4A32-8EF4-DF2429A96759}" srcOrd="0" destOrd="0" presId="urn:microsoft.com/office/officeart/2016/7/layout/VerticalHollowActionList"/>
    <dgm:cxn modelId="{A2A2E563-6263-46E2-A82E-DF2D37AD840D}" srcId="{2BF468A8-D69B-4102-9FED-593010DB0483}" destId="{E45CE184-C619-40E8-8A5C-1CA5700DDB65}" srcOrd="2" destOrd="0" parTransId="{9CB83987-1602-4F1F-8485-F32972519AC6}" sibTransId="{C9F993A5-2FD9-4362-9EDE-7E8C24CF7E67}"/>
    <dgm:cxn modelId="{38E7896D-2FB7-4E53-A009-19DC68DC6C22}" srcId="{2BF468A8-D69B-4102-9FED-593010DB0483}" destId="{2FE4F769-5195-4ADB-88CF-40599FAC99AE}" srcOrd="3" destOrd="0" parTransId="{A745601D-9232-4074-9EC5-694C28A43C66}" sibTransId="{3EF7A387-74FC-4911-9FBF-1321FF2FF82D}"/>
    <dgm:cxn modelId="{B24E2A7F-B7D0-414A-B7C1-32C1A7D84358}" type="presOf" srcId="{12BEB8F5-5536-4534-977F-873296B735F0}" destId="{68DE0FFC-1D56-4C8E-BAAF-4F1254AF217C}" srcOrd="0" destOrd="0" presId="urn:microsoft.com/office/officeart/2016/7/layout/VerticalHollowActionList"/>
    <dgm:cxn modelId="{36EA5383-4BAE-4006-A47A-0FFB4A471EA4}" srcId="{2BF468A8-D69B-4102-9FED-593010DB0483}" destId="{12BEB8F5-5536-4534-977F-873296B735F0}" srcOrd="1" destOrd="0" parTransId="{E32F3C37-F8E2-4B07-AA1B-D618A0B712E1}" sibTransId="{A486C099-0B26-431B-A4B8-167C0EBF675B}"/>
    <dgm:cxn modelId="{C160968D-0C3A-4628-B100-D9908FE0A689}" type="presOf" srcId="{CB7997EA-28A4-4B16-8880-3E4E98C0E7E1}" destId="{EBC8731F-34BB-4C89-9CE6-E214B93A282B}" srcOrd="0" destOrd="0" presId="urn:microsoft.com/office/officeart/2016/7/layout/VerticalHollowActionList"/>
    <dgm:cxn modelId="{A9CAAF99-33E7-4C4A-AB91-48C029CD4AA6}" type="presOf" srcId="{1DD41226-4575-49D0-ADE5-44CA3591ABCA}" destId="{B494A572-2E61-4B7E-BAF4-424242720F45}" srcOrd="0" destOrd="0" presId="urn:microsoft.com/office/officeart/2016/7/layout/VerticalHollowActionList"/>
    <dgm:cxn modelId="{1404F59B-FEFD-4DA8-BD7A-29A9F42B9BA9}" type="presOf" srcId="{E45CE184-C619-40E8-8A5C-1CA5700DDB65}" destId="{F82EC0EE-D94F-4882-AF45-4891ECCE259D}" srcOrd="0" destOrd="0" presId="urn:microsoft.com/office/officeart/2016/7/layout/VerticalHollowActionList"/>
    <dgm:cxn modelId="{9D2D34A0-DEDD-4C40-963B-E6F709AAD84C}" srcId="{2BF468A8-D69B-4102-9FED-593010DB0483}" destId="{05EF7306-2C13-4D2A-A385-D9211E95B959}" srcOrd="0" destOrd="0" parTransId="{055A417E-6FE9-43F9-A1A5-72434A7E2A8F}" sibTransId="{5EEA0D6D-F78A-4E6D-8DEE-79C0300F9DF5}"/>
    <dgm:cxn modelId="{DFB11FAA-0CEC-47E6-827B-E85D88709F63}" type="presOf" srcId="{2BF468A8-D69B-4102-9FED-593010DB0483}" destId="{B42CF36A-E7CF-42D1-A168-2E87760A19D7}" srcOrd="0" destOrd="0" presId="urn:microsoft.com/office/officeart/2016/7/layout/VerticalHollowActionList"/>
    <dgm:cxn modelId="{A806CAAE-5196-4D5B-977E-C684256DC674}" srcId="{2FE4F769-5195-4ADB-88CF-40599FAC99AE}" destId="{4DB07A72-3E87-4659-BE2F-662B2295516F}" srcOrd="0" destOrd="0" parTransId="{64B07F62-F753-438D-A6CD-901220E2E17D}" sibTransId="{75EDF979-F521-4D7D-9AC8-11FBD49787C6}"/>
    <dgm:cxn modelId="{7E1950B6-5BC4-4354-ACC1-3847DA896914}" type="presOf" srcId="{4DB07A72-3E87-4659-BE2F-662B2295516F}" destId="{2D867539-87AE-4DD7-95F0-CE5FC980CF32}" srcOrd="0" destOrd="0" presId="urn:microsoft.com/office/officeart/2016/7/layout/VerticalHollowActionList"/>
    <dgm:cxn modelId="{88C295B7-17DC-4754-8B3F-E72B1A45617B}" srcId="{E45CE184-C619-40E8-8A5C-1CA5700DDB65}" destId="{CB7997EA-28A4-4B16-8880-3E4E98C0E7E1}" srcOrd="0" destOrd="0" parTransId="{422F619F-0A78-4222-B0CA-F42902A44875}" sibTransId="{BA918CC1-6D76-4D0A-9D5E-C02CF9AFA1D9}"/>
    <dgm:cxn modelId="{483E97E2-F8DD-4850-8F13-1A67978DC2C9}" type="presOf" srcId="{2FE4F769-5195-4ADB-88CF-40599FAC99AE}" destId="{78C10DD8-58C5-47F7-8BFD-4355176360F9}" srcOrd="0" destOrd="0" presId="urn:microsoft.com/office/officeart/2016/7/layout/VerticalHollowActionList"/>
    <dgm:cxn modelId="{D1C7A3E6-94F1-4263-8C4D-ADC51E3CC5D1}" srcId="{05EF7306-2C13-4D2A-A385-D9211E95B959}" destId="{1DD41226-4575-49D0-ADE5-44CA3591ABCA}" srcOrd="0" destOrd="0" parTransId="{3CBF522C-7F6B-47D5-BC2F-5FFB2FF54D24}" sibTransId="{F336BA83-00ED-4905-8EA2-5846F9CC53C5}"/>
    <dgm:cxn modelId="{5F34E747-F843-4EB3-9F43-C9D4D8DCA31D}" type="presParOf" srcId="{B42CF36A-E7CF-42D1-A168-2E87760A19D7}" destId="{9506BBF7-E93E-485B-884A-F5C3708D5A85}" srcOrd="0" destOrd="0" presId="urn:microsoft.com/office/officeart/2016/7/layout/VerticalHollowActionList"/>
    <dgm:cxn modelId="{CF4B8DAA-B56E-4032-96DF-EBCA71A77F5E}" type="presParOf" srcId="{9506BBF7-E93E-485B-884A-F5C3708D5A85}" destId="{95E1B450-F3B0-45CA-B719-2D2A70F60EFC}" srcOrd="0" destOrd="0" presId="urn:microsoft.com/office/officeart/2016/7/layout/VerticalHollowActionList"/>
    <dgm:cxn modelId="{8E8A62E1-D052-4C6D-9689-C64541DA851B}" type="presParOf" srcId="{9506BBF7-E93E-485B-884A-F5C3708D5A85}" destId="{B494A572-2E61-4B7E-BAF4-424242720F45}" srcOrd="1" destOrd="0" presId="urn:microsoft.com/office/officeart/2016/7/layout/VerticalHollowActionList"/>
    <dgm:cxn modelId="{7577DA47-0D99-4A34-A214-852FD5551345}" type="presParOf" srcId="{B42CF36A-E7CF-42D1-A168-2E87760A19D7}" destId="{509C36D2-A9C2-49AA-A2F3-D260E63E43DB}" srcOrd="1" destOrd="0" presId="urn:microsoft.com/office/officeart/2016/7/layout/VerticalHollowActionList"/>
    <dgm:cxn modelId="{8BB62260-8738-4B32-AA97-4A2B0F8AFDD8}" type="presParOf" srcId="{B42CF36A-E7CF-42D1-A168-2E87760A19D7}" destId="{E9F0CB4E-99AF-4B69-8E19-AFC49650BDDF}" srcOrd="2" destOrd="0" presId="urn:microsoft.com/office/officeart/2016/7/layout/VerticalHollowActionList"/>
    <dgm:cxn modelId="{5C1CD8EA-0088-4731-B9CB-3C8596BE7E27}" type="presParOf" srcId="{E9F0CB4E-99AF-4B69-8E19-AFC49650BDDF}" destId="{68DE0FFC-1D56-4C8E-BAAF-4F1254AF217C}" srcOrd="0" destOrd="0" presId="urn:microsoft.com/office/officeart/2016/7/layout/VerticalHollowActionList"/>
    <dgm:cxn modelId="{6B459A28-9C00-47C5-90AD-E2178E6F9B5C}" type="presParOf" srcId="{E9F0CB4E-99AF-4B69-8E19-AFC49650BDDF}" destId="{1657D938-A0B3-4A32-8EF4-DF2429A96759}" srcOrd="1" destOrd="0" presId="urn:microsoft.com/office/officeart/2016/7/layout/VerticalHollowActionList"/>
    <dgm:cxn modelId="{BCC559E2-EE16-492D-B8D9-D6ECFFCF294F}" type="presParOf" srcId="{B42CF36A-E7CF-42D1-A168-2E87760A19D7}" destId="{96E0C1DC-E99B-415C-9BCD-F4E42B06B8A5}" srcOrd="3" destOrd="0" presId="urn:microsoft.com/office/officeart/2016/7/layout/VerticalHollowActionList"/>
    <dgm:cxn modelId="{835BEDBA-50B7-4C46-998F-A1F79811BA5D}" type="presParOf" srcId="{B42CF36A-E7CF-42D1-A168-2E87760A19D7}" destId="{56C72F76-5F49-4EB8-A32D-D8B3304D4A30}" srcOrd="4" destOrd="0" presId="urn:microsoft.com/office/officeart/2016/7/layout/VerticalHollowActionList"/>
    <dgm:cxn modelId="{71F9C40C-96AE-4DE1-A7A7-841CA08DE508}" type="presParOf" srcId="{56C72F76-5F49-4EB8-A32D-D8B3304D4A30}" destId="{F82EC0EE-D94F-4882-AF45-4891ECCE259D}" srcOrd="0" destOrd="0" presId="urn:microsoft.com/office/officeart/2016/7/layout/VerticalHollowActionList"/>
    <dgm:cxn modelId="{45F3E810-DA32-43F0-80D4-F88CF4C2875B}" type="presParOf" srcId="{56C72F76-5F49-4EB8-A32D-D8B3304D4A30}" destId="{EBC8731F-34BB-4C89-9CE6-E214B93A282B}" srcOrd="1" destOrd="0" presId="urn:microsoft.com/office/officeart/2016/7/layout/VerticalHollowActionList"/>
    <dgm:cxn modelId="{FAD7E4A4-FA39-49EC-A879-3308EBD8412A}" type="presParOf" srcId="{B42CF36A-E7CF-42D1-A168-2E87760A19D7}" destId="{65115AC1-5775-435D-A090-164BA358E700}" srcOrd="5" destOrd="0" presId="urn:microsoft.com/office/officeart/2016/7/layout/VerticalHollowActionList"/>
    <dgm:cxn modelId="{3D077906-ADEE-4EC3-804E-B3CB6F7BCFD4}" type="presParOf" srcId="{B42CF36A-E7CF-42D1-A168-2E87760A19D7}" destId="{394CFB8D-E815-4B40-BA00-C8AD14330FF1}" srcOrd="6" destOrd="0" presId="urn:microsoft.com/office/officeart/2016/7/layout/VerticalHollowActionList"/>
    <dgm:cxn modelId="{8B31AF87-6FE0-4C81-BD7D-27B85A488C6E}" type="presParOf" srcId="{394CFB8D-E815-4B40-BA00-C8AD14330FF1}" destId="{78C10DD8-58C5-47F7-8BFD-4355176360F9}" srcOrd="0" destOrd="0" presId="urn:microsoft.com/office/officeart/2016/7/layout/VerticalHollowActionList"/>
    <dgm:cxn modelId="{97CFF64B-3F9D-4ED3-8FCF-26D42BF26EC5}" type="presParOf" srcId="{394CFB8D-E815-4B40-BA00-C8AD14330FF1}" destId="{2D867539-87AE-4DD7-95F0-CE5FC980CF32}"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E5588-A682-4149-93DC-ABE51BA8E7DA}">
      <dsp:nvSpPr>
        <dsp:cNvPr id="0" name=""/>
        <dsp:cNvSpPr/>
      </dsp:nvSpPr>
      <dsp:spPr>
        <a:xfrm>
          <a:off x="0" y="2383355"/>
          <a:ext cx="7886700" cy="1563739"/>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My first step was to conduct a comprehensive market scan to understand retention issues in the manufacturing industry across the United States. This involved analyzing industry reports, benchmarking data, and surveys from various sources to identify common challenges and best practices. </a:t>
          </a:r>
        </a:p>
        <a:p>
          <a:pPr marL="0" lvl="0" indent="0" algn="ctr" defTabSz="622300">
            <a:lnSpc>
              <a:spcPct val="90000"/>
            </a:lnSpc>
            <a:spcBef>
              <a:spcPct val="0"/>
            </a:spcBef>
            <a:spcAft>
              <a:spcPct val="35000"/>
            </a:spcAft>
            <a:buNone/>
          </a:pPr>
          <a:r>
            <a:rPr lang="en-US" sz="1400" b="1" kern="1200" dirty="0"/>
            <a:t>The market scan revealed that, </a:t>
          </a:r>
          <a:r>
            <a:rPr lang="en-US" sz="1400" b="1" u="sng" kern="1200" dirty="0"/>
            <a:t>one of the many factors </a:t>
          </a:r>
          <a:r>
            <a:rPr lang="en-US" sz="1400" b="1" kern="1200" dirty="0"/>
            <a:t>for high turnover rates in the meat manufacturing Industry were often due to inadequate onboarding processes and lack of peer support for new hires.</a:t>
          </a:r>
        </a:p>
      </dsp:txBody>
      <dsp:txXfrm>
        <a:off x="0" y="2383355"/>
        <a:ext cx="7886700" cy="1563739"/>
      </dsp:txXfrm>
    </dsp:sp>
    <dsp:sp modelId="{631542B1-BE83-4F42-96F1-8051090FE6A3}">
      <dsp:nvSpPr>
        <dsp:cNvPr id="0" name=""/>
        <dsp:cNvSpPr/>
      </dsp:nvSpPr>
      <dsp:spPr>
        <a:xfrm rot="10800000">
          <a:off x="0" y="1780"/>
          <a:ext cx="7886700" cy="2405031"/>
        </a:xfrm>
        <a:prstGeom prst="upArrowCallou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Conducting a Market Scan/Research</a:t>
          </a:r>
        </a:p>
      </dsp:txBody>
      <dsp:txXfrm rot="10800000">
        <a:off x="0" y="1780"/>
        <a:ext cx="7886700" cy="15627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FC8DB-BDD4-4AD0-9133-D0C62A86E55B}">
      <dsp:nvSpPr>
        <dsp:cNvPr id="0" name=""/>
        <dsp:cNvSpPr/>
      </dsp:nvSpPr>
      <dsp:spPr>
        <a:xfrm>
          <a:off x="1577340" y="1822"/>
          <a:ext cx="6309360" cy="94383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419" tIns="239734" rIns="122419" bIns="239734" numCol="1" spcCol="1270" anchor="ctr" anchorCtr="0">
          <a:noAutofit/>
        </a:bodyPr>
        <a:lstStyle/>
        <a:p>
          <a:pPr marL="0" lvl="0" indent="0" algn="l" defTabSz="622300">
            <a:lnSpc>
              <a:spcPct val="90000"/>
            </a:lnSpc>
            <a:spcBef>
              <a:spcPct val="0"/>
            </a:spcBef>
            <a:spcAft>
              <a:spcPct val="35000"/>
            </a:spcAft>
            <a:buNone/>
          </a:pPr>
          <a:r>
            <a:rPr lang="en-US" sz="1400" kern="1200" dirty="0"/>
            <a:t>Tracked key metrics such as new hire engagement, time to productivity, onboarding sentiments and early turnover rates in Power BI</a:t>
          </a:r>
        </a:p>
      </dsp:txBody>
      <dsp:txXfrm>
        <a:off x="1577340" y="1822"/>
        <a:ext cx="6309360" cy="943835"/>
      </dsp:txXfrm>
    </dsp:sp>
    <dsp:sp modelId="{570715B7-CDBD-4D3F-9ECA-0D97AA64E147}">
      <dsp:nvSpPr>
        <dsp:cNvPr id="0" name=""/>
        <dsp:cNvSpPr/>
      </dsp:nvSpPr>
      <dsp:spPr>
        <a:xfrm>
          <a:off x="0" y="1822"/>
          <a:ext cx="1577340" cy="943835"/>
        </a:xfrm>
        <a:prstGeom prst="rect">
          <a:avLst/>
        </a:prstGeom>
        <a:solidFill>
          <a:srgbClr val="D4453A"/>
        </a:solidFill>
        <a:ln w="25400" cap="flat" cmpd="sng" algn="ctr">
          <a:solidFill>
            <a:srgbClr val="D4453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8" tIns="93230" rIns="83468" bIns="93230" numCol="1" spcCol="1270" anchor="ctr" anchorCtr="0">
          <a:noAutofit/>
        </a:bodyPr>
        <a:lstStyle/>
        <a:p>
          <a:pPr marL="0" lvl="0" indent="0" algn="ctr" defTabSz="1244600">
            <a:lnSpc>
              <a:spcPct val="90000"/>
            </a:lnSpc>
            <a:spcBef>
              <a:spcPct val="0"/>
            </a:spcBef>
            <a:spcAft>
              <a:spcPct val="35000"/>
            </a:spcAft>
            <a:buNone/>
          </a:pPr>
          <a:r>
            <a:rPr lang="en-US" sz="2800" kern="1200" dirty="0"/>
            <a:t>Track</a:t>
          </a:r>
        </a:p>
      </dsp:txBody>
      <dsp:txXfrm>
        <a:off x="0" y="1822"/>
        <a:ext cx="1577340" cy="943835"/>
      </dsp:txXfrm>
    </dsp:sp>
    <dsp:sp modelId="{C3B01D71-987A-4D35-B72C-EF6C2EA4340F}">
      <dsp:nvSpPr>
        <dsp:cNvPr id="0" name=""/>
        <dsp:cNvSpPr/>
      </dsp:nvSpPr>
      <dsp:spPr>
        <a:xfrm>
          <a:off x="1577340" y="1002287"/>
          <a:ext cx="6309360" cy="943835"/>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419" tIns="239734" rIns="122419" bIns="239734" numCol="1" spcCol="1270" anchor="ctr" anchorCtr="0">
          <a:noAutofit/>
        </a:bodyPr>
        <a:lstStyle/>
        <a:p>
          <a:pPr marL="0" lvl="0" indent="0" algn="l" defTabSz="622300">
            <a:lnSpc>
              <a:spcPct val="90000"/>
            </a:lnSpc>
            <a:spcBef>
              <a:spcPct val="0"/>
            </a:spcBef>
            <a:spcAft>
              <a:spcPct val="35000"/>
            </a:spcAft>
            <a:buNone/>
          </a:pPr>
          <a:r>
            <a:rPr lang="en-US" sz="1400" kern="1200" dirty="0"/>
            <a:t>Used surveys and feedback mechanisms to gather input from new hires and buddies.</a:t>
          </a:r>
        </a:p>
      </dsp:txBody>
      <dsp:txXfrm>
        <a:off x="1577340" y="1002287"/>
        <a:ext cx="6309360" cy="943835"/>
      </dsp:txXfrm>
    </dsp:sp>
    <dsp:sp modelId="{81FBCF36-242C-45AE-90DD-EF202A2A115A}">
      <dsp:nvSpPr>
        <dsp:cNvPr id="0" name=""/>
        <dsp:cNvSpPr/>
      </dsp:nvSpPr>
      <dsp:spPr>
        <a:xfrm>
          <a:off x="0" y="1002287"/>
          <a:ext cx="1577340" cy="943835"/>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8" tIns="93230" rIns="83468" bIns="93230" numCol="1" spcCol="1270" anchor="ctr" anchorCtr="0">
          <a:noAutofit/>
        </a:bodyPr>
        <a:lstStyle/>
        <a:p>
          <a:pPr marL="0" lvl="0" indent="0" algn="ctr" defTabSz="1244600">
            <a:lnSpc>
              <a:spcPct val="90000"/>
            </a:lnSpc>
            <a:spcBef>
              <a:spcPct val="0"/>
            </a:spcBef>
            <a:spcAft>
              <a:spcPct val="35000"/>
            </a:spcAft>
            <a:buNone/>
          </a:pPr>
          <a:r>
            <a:rPr lang="en-US" sz="2800" kern="1200"/>
            <a:t>Use</a:t>
          </a:r>
        </a:p>
      </dsp:txBody>
      <dsp:txXfrm>
        <a:off x="0" y="1002287"/>
        <a:ext cx="1577340" cy="943835"/>
      </dsp:txXfrm>
    </dsp:sp>
    <dsp:sp modelId="{F327914D-4E9F-43EF-95A1-94CC3656FE25}">
      <dsp:nvSpPr>
        <dsp:cNvPr id="0" name=""/>
        <dsp:cNvSpPr/>
      </dsp:nvSpPr>
      <dsp:spPr>
        <a:xfrm>
          <a:off x="1577340" y="2002753"/>
          <a:ext cx="6309360" cy="943835"/>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419" tIns="239734" rIns="122419" bIns="239734" numCol="1" spcCol="1270" anchor="ctr" anchorCtr="0">
          <a:noAutofit/>
        </a:bodyPr>
        <a:lstStyle/>
        <a:p>
          <a:pPr marL="0" lvl="0" indent="0" algn="l" defTabSz="622300">
            <a:lnSpc>
              <a:spcPct val="90000"/>
            </a:lnSpc>
            <a:spcBef>
              <a:spcPct val="0"/>
            </a:spcBef>
            <a:spcAft>
              <a:spcPct val="35000"/>
            </a:spcAft>
            <a:buNone/>
          </a:pPr>
          <a:r>
            <a:rPr lang="en-US" sz="1400" kern="1200" dirty="0"/>
            <a:t>Provided regular updates via Power BI dashboard to senior leadership on the initiative’s progress and impact.</a:t>
          </a:r>
        </a:p>
      </dsp:txBody>
      <dsp:txXfrm>
        <a:off x="1577340" y="2002753"/>
        <a:ext cx="6309360" cy="943835"/>
      </dsp:txXfrm>
    </dsp:sp>
    <dsp:sp modelId="{FB9A6A23-9228-46F7-9733-774FF8693E2F}">
      <dsp:nvSpPr>
        <dsp:cNvPr id="0" name=""/>
        <dsp:cNvSpPr/>
      </dsp:nvSpPr>
      <dsp:spPr>
        <a:xfrm>
          <a:off x="0" y="2002753"/>
          <a:ext cx="1577340" cy="943835"/>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8" tIns="93230" rIns="83468" bIns="93230" numCol="1" spcCol="1270" anchor="ctr" anchorCtr="0">
          <a:noAutofit/>
        </a:bodyPr>
        <a:lstStyle/>
        <a:p>
          <a:pPr marL="0" lvl="0" indent="0" algn="ctr" defTabSz="1244600">
            <a:lnSpc>
              <a:spcPct val="90000"/>
            </a:lnSpc>
            <a:spcBef>
              <a:spcPct val="0"/>
            </a:spcBef>
            <a:spcAft>
              <a:spcPct val="35000"/>
            </a:spcAft>
            <a:buNone/>
          </a:pPr>
          <a:r>
            <a:rPr lang="en-US" sz="2800" kern="1200"/>
            <a:t>Provide</a:t>
          </a:r>
        </a:p>
      </dsp:txBody>
      <dsp:txXfrm>
        <a:off x="0" y="2002753"/>
        <a:ext cx="1577340" cy="943835"/>
      </dsp:txXfrm>
    </dsp:sp>
    <dsp:sp modelId="{018A0519-5022-4B2A-98EF-82E5140EFD74}">
      <dsp:nvSpPr>
        <dsp:cNvPr id="0" name=""/>
        <dsp:cNvSpPr/>
      </dsp:nvSpPr>
      <dsp:spPr>
        <a:xfrm>
          <a:off x="1577340" y="3005040"/>
          <a:ext cx="6309360" cy="94383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419" tIns="239734" rIns="122419" bIns="239734" numCol="1" spcCol="1270" anchor="ctr" anchorCtr="0">
          <a:noAutofit/>
        </a:bodyPr>
        <a:lstStyle/>
        <a:p>
          <a:pPr marL="0" lvl="0" indent="0" algn="l" defTabSz="622300">
            <a:lnSpc>
              <a:spcPct val="90000"/>
            </a:lnSpc>
            <a:spcBef>
              <a:spcPct val="0"/>
            </a:spcBef>
            <a:spcAft>
              <a:spcPct val="35000"/>
            </a:spcAft>
            <a:buNone/>
          </a:pPr>
          <a:r>
            <a:rPr lang="en-US" sz="1400" kern="1200" dirty="0"/>
            <a:t>Made data-driven adjustments to improve the program continually. </a:t>
          </a:r>
        </a:p>
        <a:p>
          <a:pPr marL="0" lvl="0" indent="0" algn="l" defTabSz="622300">
            <a:lnSpc>
              <a:spcPct val="90000"/>
            </a:lnSpc>
            <a:spcBef>
              <a:spcPct val="0"/>
            </a:spcBef>
            <a:spcAft>
              <a:spcPct val="35000"/>
            </a:spcAft>
            <a:buNone/>
          </a:pPr>
          <a:r>
            <a:rPr lang="en-US" sz="1400" b="1" kern="1200" dirty="0"/>
            <a:t>For example, we identified Generation Alpha wanted an onboarding buddy who was at least in the millennial group because they felt these groups understood them better</a:t>
          </a:r>
        </a:p>
      </dsp:txBody>
      <dsp:txXfrm>
        <a:off x="1577340" y="3005040"/>
        <a:ext cx="6309360" cy="943835"/>
      </dsp:txXfrm>
    </dsp:sp>
    <dsp:sp modelId="{3C173DD5-7C1E-4B84-9730-1FD45011D987}">
      <dsp:nvSpPr>
        <dsp:cNvPr id="0" name=""/>
        <dsp:cNvSpPr/>
      </dsp:nvSpPr>
      <dsp:spPr>
        <a:xfrm>
          <a:off x="0" y="3003218"/>
          <a:ext cx="1577340" cy="943835"/>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8" tIns="93230" rIns="83468" bIns="93230" numCol="1" spcCol="1270" anchor="ctr" anchorCtr="0">
          <a:noAutofit/>
        </a:bodyPr>
        <a:lstStyle/>
        <a:p>
          <a:pPr marL="0" lvl="0" indent="0" algn="ctr" defTabSz="1244600">
            <a:lnSpc>
              <a:spcPct val="90000"/>
            </a:lnSpc>
            <a:spcBef>
              <a:spcPct val="0"/>
            </a:spcBef>
            <a:spcAft>
              <a:spcPct val="35000"/>
            </a:spcAft>
            <a:buNone/>
          </a:pPr>
          <a:r>
            <a:rPr lang="en-US" sz="2800" kern="1200" dirty="0"/>
            <a:t>Make</a:t>
          </a:r>
        </a:p>
      </dsp:txBody>
      <dsp:txXfrm>
        <a:off x="0" y="3003218"/>
        <a:ext cx="1577340" cy="943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E5588-A682-4149-93DC-ABE51BA8E7DA}">
      <dsp:nvSpPr>
        <dsp:cNvPr id="0" name=""/>
        <dsp:cNvSpPr/>
      </dsp:nvSpPr>
      <dsp:spPr>
        <a:xfrm>
          <a:off x="0" y="2383355"/>
          <a:ext cx="7886700" cy="1563739"/>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To gain a deeper understanding of the specific issue at hand, I conducted interviews and focus groups with new hires, plant managers/supervisors, operators and some HR personnel. These sessions provided qualitative insights into the onboarding experience and highlighted several issues, such as unclear role expectations, compensation, supervisors' issues, insufficient training, and lack of peer support. </a:t>
          </a:r>
        </a:p>
        <a:p>
          <a:pPr marL="0" lvl="0" indent="0" algn="ctr" defTabSz="622300">
            <a:lnSpc>
              <a:spcPct val="90000"/>
            </a:lnSpc>
            <a:spcBef>
              <a:spcPct val="0"/>
            </a:spcBef>
            <a:spcAft>
              <a:spcPct val="35000"/>
            </a:spcAft>
            <a:buNone/>
          </a:pPr>
          <a:r>
            <a:rPr lang="en-US" sz="1400" b="1" kern="1200" dirty="0"/>
            <a:t>These findings were consistent with the broader trends identified in the market scan.</a:t>
          </a:r>
        </a:p>
      </dsp:txBody>
      <dsp:txXfrm>
        <a:off x="0" y="2383355"/>
        <a:ext cx="7886700" cy="1563739"/>
      </dsp:txXfrm>
    </dsp:sp>
    <dsp:sp modelId="{631542B1-BE83-4F42-96F1-8051090FE6A3}">
      <dsp:nvSpPr>
        <dsp:cNvPr id="0" name=""/>
        <dsp:cNvSpPr/>
      </dsp:nvSpPr>
      <dsp:spPr>
        <a:xfrm rot="10800000">
          <a:off x="0" y="1780"/>
          <a:ext cx="7886700" cy="2405031"/>
        </a:xfrm>
        <a:prstGeom prst="upArrowCallou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Current State Assessment via Interviews and Focus Groups</a:t>
          </a:r>
        </a:p>
      </dsp:txBody>
      <dsp:txXfrm rot="10800000">
        <a:off x="0" y="1780"/>
        <a:ext cx="7886700" cy="1562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E5588-A682-4149-93DC-ABE51BA8E7DA}">
      <dsp:nvSpPr>
        <dsp:cNvPr id="0" name=""/>
        <dsp:cNvSpPr/>
      </dsp:nvSpPr>
      <dsp:spPr>
        <a:xfrm>
          <a:off x="0" y="2383355"/>
          <a:ext cx="7886700" cy="1563739"/>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Following the market scan and current state assessment, I gathered and analyzed relevant internal data, including survey data on onboarding satisfaction, employee data for both current and churned, and feedback from exit interviews, working with key HR Partners. Using tools such as Python and Power BI, I integrated and analyzed data to pinpoint key pain points and trends. </a:t>
          </a:r>
        </a:p>
        <a:p>
          <a:pPr marL="0" lvl="0" indent="0" algn="ctr" defTabSz="622300">
            <a:lnSpc>
              <a:spcPct val="90000"/>
            </a:lnSpc>
            <a:spcBef>
              <a:spcPct val="0"/>
            </a:spcBef>
            <a:spcAft>
              <a:spcPct val="35000"/>
            </a:spcAft>
            <a:buNone/>
          </a:pPr>
          <a:r>
            <a:rPr lang="en-US" sz="1400" b="1" kern="1200" dirty="0"/>
            <a:t>For example, I discovered that the higher attrition rate among plant workers was driven by new hires and these new hires churn was because of lack of peer support during their first few months</a:t>
          </a:r>
        </a:p>
      </dsp:txBody>
      <dsp:txXfrm>
        <a:off x="0" y="2383355"/>
        <a:ext cx="7886700" cy="1563739"/>
      </dsp:txXfrm>
    </dsp:sp>
    <dsp:sp modelId="{631542B1-BE83-4F42-96F1-8051090FE6A3}">
      <dsp:nvSpPr>
        <dsp:cNvPr id="0" name=""/>
        <dsp:cNvSpPr/>
      </dsp:nvSpPr>
      <dsp:spPr>
        <a:xfrm rot="10800000">
          <a:off x="0" y="1780"/>
          <a:ext cx="7886700" cy="2405031"/>
        </a:xfrm>
        <a:prstGeom prst="upArrowCallou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 Collection and Analysis</a:t>
          </a:r>
        </a:p>
      </dsp:txBody>
      <dsp:txXfrm rot="10800000">
        <a:off x="0" y="1780"/>
        <a:ext cx="7886700" cy="15627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E5588-A682-4149-93DC-ABE51BA8E7DA}">
      <dsp:nvSpPr>
        <dsp:cNvPr id="0" name=""/>
        <dsp:cNvSpPr/>
      </dsp:nvSpPr>
      <dsp:spPr>
        <a:xfrm>
          <a:off x="0" y="2383355"/>
          <a:ext cx="7886700" cy="1563739"/>
        </a:xfrm>
        <a:prstGeom prst="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Based on my analysis and the insights from interviews and focus groups, I designed the Onboarding Buddies Initiative working closely with HR, Finance and Business Leaders. Research indicated that organizations with a robust onboarding process could improve new hire retention by 82% and productivity by over 70%. Additionally, a LinkedIn study revealed that 87% of new hires with an onboarding buddy felt more proficient in their roles within the first six months. </a:t>
          </a:r>
        </a:p>
        <a:p>
          <a:pPr marL="0" lvl="0" indent="0" algn="ctr" defTabSz="622300">
            <a:lnSpc>
              <a:spcPct val="90000"/>
            </a:lnSpc>
            <a:spcBef>
              <a:spcPct val="0"/>
            </a:spcBef>
            <a:spcAft>
              <a:spcPct val="35000"/>
            </a:spcAft>
            <a:buNone/>
          </a:pPr>
          <a:r>
            <a:rPr lang="en-US" sz="1400" b="1" kern="1200" dirty="0"/>
            <a:t>These insights informed the structure of our program, which paired new hires with experienced employees (buddies) to provide guidance and support during the initial onboarding period</a:t>
          </a:r>
        </a:p>
      </dsp:txBody>
      <dsp:txXfrm>
        <a:off x="0" y="2383355"/>
        <a:ext cx="7886700" cy="1563739"/>
      </dsp:txXfrm>
    </dsp:sp>
    <dsp:sp modelId="{631542B1-BE83-4F42-96F1-8051090FE6A3}">
      <dsp:nvSpPr>
        <dsp:cNvPr id="0" name=""/>
        <dsp:cNvSpPr/>
      </dsp:nvSpPr>
      <dsp:spPr>
        <a:xfrm rot="10800000">
          <a:off x="0" y="1780"/>
          <a:ext cx="7886700" cy="2405031"/>
        </a:xfrm>
        <a:prstGeom prst="upArrowCallou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Designing the Onboarding Buddies Initiative</a:t>
          </a:r>
        </a:p>
      </dsp:txBody>
      <dsp:txXfrm rot="10800000">
        <a:off x="0" y="1780"/>
        <a:ext cx="7886700" cy="1562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7519D-F4B0-4073-A4D8-C42E075BA3F3}">
      <dsp:nvSpPr>
        <dsp:cNvPr id="0" name=""/>
        <dsp:cNvSpPr/>
      </dsp:nvSpPr>
      <dsp:spPr>
        <a:xfrm>
          <a:off x="962" y="723199"/>
          <a:ext cx="3379189" cy="2145785"/>
        </a:xfrm>
        <a:prstGeom prst="roundRect">
          <a:avLst>
            <a:gd name="adj" fmla="val 10000"/>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C8324-D632-4278-BC9E-52ED654E42F5}">
      <dsp:nvSpPr>
        <dsp:cNvPr id="0" name=""/>
        <dsp:cNvSpPr/>
      </dsp:nvSpPr>
      <dsp:spPr>
        <a:xfrm>
          <a:off x="376428" y="1079891"/>
          <a:ext cx="3379189" cy="2145785"/>
        </a:xfrm>
        <a:prstGeom prst="roundRect">
          <a:avLst>
            <a:gd name="adj" fmla="val 10000"/>
          </a:avLst>
        </a:prstGeom>
        <a:solidFill>
          <a:schemeClr val="lt1">
            <a:alpha val="90000"/>
            <a:hueOff val="0"/>
            <a:satOff val="0"/>
            <a:lumOff val="0"/>
            <a:alphaOff val="0"/>
          </a:schemeClr>
        </a:solidFill>
        <a:ln w="25400" cap="flat" cmpd="sng" algn="ctr">
          <a:solidFill>
            <a:srgbClr val="D4453A"/>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 presented the initiative and its benefits to senior leadership across the Business, Finance and HR to secure support.</a:t>
          </a:r>
        </a:p>
      </dsp:txBody>
      <dsp:txXfrm>
        <a:off x="439276" y="1142739"/>
        <a:ext cx="3253493" cy="2020089"/>
      </dsp:txXfrm>
    </dsp:sp>
    <dsp:sp modelId="{E9F9EBA7-1840-4F1A-8D8C-A6D89C68E48E}">
      <dsp:nvSpPr>
        <dsp:cNvPr id="0" name=""/>
        <dsp:cNvSpPr/>
      </dsp:nvSpPr>
      <dsp:spPr>
        <a:xfrm>
          <a:off x="4131082" y="723199"/>
          <a:ext cx="3379189" cy="2145785"/>
        </a:xfrm>
        <a:prstGeom prst="roundRect">
          <a:avLst>
            <a:gd name="adj" fmla="val 10000"/>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E81BD-0C0E-4C4D-A7D4-4D7A78247873}">
      <dsp:nvSpPr>
        <dsp:cNvPr id="0" name=""/>
        <dsp:cNvSpPr/>
      </dsp:nvSpPr>
      <dsp:spPr>
        <a:xfrm>
          <a:off x="4506548" y="1079891"/>
          <a:ext cx="3379189" cy="2145785"/>
        </a:xfrm>
        <a:prstGeom prst="roundRect">
          <a:avLst>
            <a:gd name="adj" fmla="val 10000"/>
          </a:avLst>
        </a:prstGeom>
        <a:solidFill>
          <a:schemeClr val="lt1">
            <a:alpha val="90000"/>
            <a:hueOff val="0"/>
            <a:satOff val="0"/>
            <a:lumOff val="0"/>
            <a:alphaOff val="0"/>
          </a:schemeClr>
        </a:solidFill>
        <a:ln w="25400" cap="flat" cmpd="sng" algn="ctr">
          <a:solidFill>
            <a:srgbClr val="D4453A"/>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 highlighted the positive impact on engagement, productivity, and </a:t>
          </a:r>
          <a:r>
            <a:rPr lang="en-US" sz="2400" b="1" kern="1200" dirty="0"/>
            <a:t>retention.</a:t>
          </a:r>
        </a:p>
      </dsp:txBody>
      <dsp:txXfrm>
        <a:off x="4569396" y="1142739"/>
        <a:ext cx="3253493" cy="2020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7F78-9821-4F09-9026-2752B75521D4}">
      <dsp:nvSpPr>
        <dsp:cNvPr id="0" name=""/>
        <dsp:cNvSpPr/>
      </dsp:nvSpPr>
      <dsp:spPr>
        <a:xfrm>
          <a:off x="0" y="238428"/>
          <a:ext cx="7886700" cy="1678218"/>
        </a:xfrm>
        <a:prstGeom prst="roundRec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 </a:t>
          </a:r>
          <a:r>
            <a:rPr lang="en-US" sz="3000" b="1" kern="1200" dirty="0"/>
            <a:t>identified and trained onboarding buddies </a:t>
          </a:r>
          <a:r>
            <a:rPr lang="en-US" sz="3000" kern="1200" dirty="0"/>
            <a:t>working with HR, Finance and Business Leaders.</a:t>
          </a:r>
        </a:p>
      </dsp:txBody>
      <dsp:txXfrm>
        <a:off x="81924" y="320352"/>
        <a:ext cx="7722852" cy="1514370"/>
      </dsp:txXfrm>
    </dsp:sp>
    <dsp:sp modelId="{432045FB-0070-4B1D-8380-C8507CDE15D5}">
      <dsp:nvSpPr>
        <dsp:cNvPr id="0" name=""/>
        <dsp:cNvSpPr/>
      </dsp:nvSpPr>
      <dsp:spPr>
        <a:xfrm>
          <a:off x="0" y="2017638"/>
          <a:ext cx="7886700" cy="1678218"/>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 </a:t>
          </a:r>
          <a:r>
            <a:rPr lang="en-US" sz="3000" b="1" kern="1200" dirty="0"/>
            <a:t>developed guidelines and resources for buddies and new hires </a:t>
          </a:r>
          <a:r>
            <a:rPr lang="en-US" sz="3000" kern="1200" dirty="0"/>
            <a:t>leveraging clients already existing internal policies for onboarding.</a:t>
          </a:r>
        </a:p>
      </dsp:txBody>
      <dsp:txXfrm>
        <a:off x="81924" y="2099562"/>
        <a:ext cx="7722852" cy="15143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0A054-ADFE-4DCD-8596-9F2F3B8DDC68}">
      <dsp:nvSpPr>
        <dsp:cNvPr id="0" name=""/>
        <dsp:cNvSpPr/>
      </dsp:nvSpPr>
      <dsp:spPr>
        <a:xfrm>
          <a:off x="962" y="848041"/>
          <a:ext cx="3754654" cy="2252792"/>
        </a:xfrm>
        <a:prstGeom prst="rec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We launched a pilot program in 3 selected locations with the highest attrition impact to test and refine the initiative.</a:t>
          </a:r>
        </a:p>
      </dsp:txBody>
      <dsp:txXfrm>
        <a:off x="962" y="848041"/>
        <a:ext cx="3754654" cy="2252792"/>
      </dsp:txXfrm>
    </dsp:sp>
    <dsp:sp modelId="{C22BB391-A612-4DC5-914D-FCAE467EC54C}">
      <dsp:nvSpPr>
        <dsp:cNvPr id="0" name=""/>
        <dsp:cNvSpPr/>
      </dsp:nvSpPr>
      <dsp:spPr>
        <a:xfrm>
          <a:off x="4131082" y="848041"/>
          <a:ext cx="3754654" cy="2252792"/>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 collected feedback from new hires and buddies to make necessary adjustments.</a:t>
          </a:r>
        </a:p>
      </dsp:txBody>
      <dsp:txXfrm>
        <a:off x="4131082" y="848041"/>
        <a:ext cx="3754654" cy="22527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7167E-B9C9-4600-82C2-56207A587EC6}">
      <dsp:nvSpPr>
        <dsp:cNvPr id="0" name=""/>
        <dsp:cNvSpPr/>
      </dsp:nvSpPr>
      <dsp:spPr>
        <a:xfrm>
          <a:off x="0" y="55817"/>
          <a:ext cx="7886700" cy="1869660"/>
        </a:xfrm>
        <a:prstGeom prst="roundRect">
          <a:avLst/>
        </a:prstGeom>
        <a:solidFill>
          <a:srgbClr val="D4453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We expanded the initiative across all other locations since the pilot program was very successful.</a:t>
          </a:r>
        </a:p>
      </dsp:txBody>
      <dsp:txXfrm>
        <a:off x="91269" y="147086"/>
        <a:ext cx="7704162" cy="1687122"/>
      </dsp:txXfrm>
    </dsp:sp>
    <dsp:sp modelId="{140DFB4F-8507-47AE-B040-984987F324BD}">
      <dsp:nvSpPr>
        <dsp:cNvPr id="0" name=""/>
        <dsp:cNvSpPr/>
      </dsp:nvSpPr>
      <dsp:spPr>
        <a:xfrm>
          <a:off x="0" y="2023398"/>
          <a:ext cx="7886700" cy="18696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We provided ongoing support and resources for buddies and new hires.</a:t>
          </a:r>
        </a:p>
      </dsp:txBody>
      <dsp:txXfrm>
        <a:off x="91269" y="2114667"/>
        <a:ext cx="7704162" cy="16871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4A572-2E61-4B7E-BAF4-424242720F45}">
      <dsp:nvSpPr>
        <dsp:cNvPr id="0" name=""/>
        <dsp:cNvSpPr/>
      </dsp:nvSpPr>
      <dsp:spPr>
        <a:xfrm>
          <a:off x="1577340" y="2007"/>
          <a:ext cx="6309360" cy="1040029"/>
        </a:xfrm>
        <a:prstGeom prst="rect">
          <a:avLst/>
        </a:prstGeom>
        <a:solidFill>
          <a:srgbClr val="D4453A"/>
        </a:solidFill>
        <a:ln w="25400" cap="flat" cmpd="sng" algn="ctr">
          <a:solidFill>
            <a:srgbClr val="D4453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419" tIns="264167" rIns="122419" bIns="264167" numCol="1" spcCol="1270" anchor="ctr" anchorCtr="0">
          <a:noAutofit/>
        </a:bodyPr>
        <a:lstStyle/>
        <a:p>
          <a:pPr marL="0" lvl="0" indent="0" algn="l" defTabSz="622300">
            <a:lnSpc>
              <a:spcPct val="90000"/>
            </a:lnSpc>
            <a:spcBef>
              <a:spcPct val="0"/>
            </a:spcBef>
            <a:spcAft>
              <a:spcPct val="35000"/>
            </a:spcAft>
            <a:buNone/>
          </a:pPr>
          <a:r>
            <a:rPr lang="en-US" sz="1400" kern="1200" dirty="0"/>
            <a:t>Conducted workshops to train HR, Finance and Business key stakeholders on the new initiative.</a:t>
          </a:r>
        </a:p>
      </dsp:txBody>
      <dsp:txXfrm>
        <a:off x="1577340" y="2007"/>
        <a:ext cx="6309360" cy="1040029"/>
      </dsp:txXfrm>
    </dsp:sp>
    <dsp:sp modelId="{95E1B450-F3B0-45CA-B719-2D2A70F60EFC}">
      <dsp:nvSpPr>
        <dsp:cNvPr id="0" name=""/>
        <dsp:cNvSpPr/>
      </dsp:nvSpPr>
      <dsp:spPr>
        <a:xfrm>
          <a:off x="0" y="2007"/>
          <a:ext cx="1577340" cy="1040029"/>
        </a:xfrm>
        <a:prstGeom prst="rect">
          <a:avLst/>
        </a:prstGeom>
        <a:solidFill>
          <a:schemeClr val="lt1">
            <a:hueOff val="0"/>
            <a:satOff val="0"/>
            <a:lumOff val="0"/>
            <a:alphaOff val="0"/>
          </a:schemeClr>
        </a:solidFill>
        <a:ln w="25400" cap="flat" cmpd="sng" algn="ctr">
          <a:solidFill>
            <a:srgbClr val="D4453A"/>
          </a:solidFill>
          <a:prstDash val="solid"/>
        </a:ln>
        <a:effectLst/>
      </dsp:spPr>
      <dsp:style>
        <a:lnRef idx="2">
          <a:scrgbClr r="0" g="0" b="0"/>
        </a:lnRef>
        <a:fillRef idx="1">
          <a:scrgbClr r="0" g="0" b="0"/>
        </a:fillRef>
        <a:effectRef idx="0">
          <a:scrgbClr r="0" g="0" b="0"/>
        </a:effectRef>
        <a:fontRef idx="minor"/>
      </dsp:style>
      <dsp:txBody>
        <a:bodyPr spcFirstLastPara="0" vert="horz" wrap="square" lIns="83468" tIns="102732" rIns="83468" bIns="102732" numCol="1" spcCol="1270" anchor="ctr" anchorCtr="0">
          <a:noAutofit/>
        </a:bodyPr>
        <a:lstStyle/>
        <a:p>
          <a:pPr marL="0" lvl="0" indent="0" algn="ctr" defTabSz="1244600">
            <a:lnSpc>
              <a:spcPct val="90000"/>
            </a:lnSpc>
            <a:spcBef>
              <a:spcPct val="0"/>
            </a:spcBef>
            <a:spcAft>
              <a:spcPct val="35000"/>
            </a:spcAft>
            <a:buNone/>
          </a:pPr>
          <a:r>
            <a:rPr lang="en-US" sz="2800" kern="1200" dirty="0"/>
            <a:t>Conduct</a:t>
          </a:r>
        </a:p>
      </dsp:txBody>
      <dsp:txXfrm>
        <a:off x="0" y="2007"/>
        <a:ext cx="1577340" cy="1040029"/>
      </dsp:txXfrm>
    </dsp:sp>
    <dsp:sp modelId="{1657D938-A0B3-4A32-8EF4-DF2429A96759}">
      <dsp:nvSpPr>
        <dsp:cNvPr id="0" name=""/>
        <dsp:cNvSpPr/>
      </dsp:nvSpPr>
      <dsp:spPr>
        <a:xfrm>
          <a:off x="1577340" y="1104438"/>
          <a:ext cx="6309360" cy="1040029"/>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419" tIns="264167" rIns="122419" bIns="264167" numCol="1" spcCol="1270" anchor="ctr" anchorCtr="0">
          <a:noAutofit/>
        </a:bodyPr>
        <a:lstStyle/>
        <a:p>
          <a:pPr marL="0" lvl="0" indent="0" algn="l" defTabSz="622300">
            <a:lnSpc>
              <a:spcPct val="90000"/>
            </a:lnSpc>
            <a:spcBef>
              <a:spcPct val="0"/>
            </a:spcBef>
            <a:spcAft>
              <a:spcPct val="35000"/>
            </a:spcAft>
            <a:buNone/>
          </a:pPr>
          <a:r>
            <a:rPr lang="en-US" sz="1400" kern="1200" dirty="0"/>
            <a:t>Provided detailed documentation and support materials to HR, Finance and the Business Team.</a:t>
          </a:r>
        </a:p>
      </dsp:txBody>
      <dsp:txXfrm>
        <a:off x="1577340" y="1104438"/>
        <a:ext cx="6309360" cy="1040029"/>
      </dsp:txXfrm>
    </dsp:sp>
    <dsp:sp modelId="{68DE0FFC-1D56-4C8E-BAAF-4F1254AF217C}">
      <dsp:nvSpPr>
        <dsp:cNvPr id="0" name=""/>
        <dsp:cNvSpPr/>
      </dsp:nvSpPr>
      <dsp:spPr>
        <a:xfrm>
          <a:off x="0" y="1104438"/>
          <a:ext cx="1577340" cy="1040029"/>
        </a:xfrm>
        <a:prstGeom prst="rect">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468" tIns="102732" rIns="83468" bIns="102732" numCol="1" spcCol="1270" anchor="ctr" anchorCtr="0">
          <a:noAutofit/>
        </a:bodyPr>
        <a:lstStyle/>
        <a:p>
          <a:pPr marL="0" lvl="0" indent="0" algn="ctr" defTabSz="1244600">
            <a:lnSpc>
              <a:spcPct val="90000"/>
            </a:lnSpc>
            <a:spcBef>
              <a:spcPct val="0"/>
            </a:spcBef>
            <a:spcAft>
              <a:spcPct val="35000"/>
            </a:spcAft>
            <a:buNone/>
          </a:pPr>
          <a:r>
            <a:rPr lang="en-US" sz="2800" kern="1200" dirty="0"/>
            <a:t>Provide</a:t>
          </a:r>
        </a:p>
      </dsp:txBody>
      <dsp:txXfrm>
        <a:off x="0" y="1104438"/>
        <a:ext cx="1577340" cy="1040029"/>
      </dsp:txXfrm>
    </dsp:sp>
    <dsp:sp modelId="{EBC8731F-34BB-4C89-9CE6-E214B93A282B}">
      <dsp:nvSpPr>
        <dsp:cNvPr id="0" name=""/>
        <dsp:cNvSpPr/>
      </dsp:nvSpPr>
      <dsp:spPr>
        <a:xfrm>
          <a:off x="1577340" y="2206869"/>
          <a:ext cx="6309360" cy="1040029"/>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419" tIns="264167" rIns="122419" bIns="264167" numCol="1" spcCol="1270" anchor="ctr" anchorCtr="0">
          <a:noAutofit/>
        </a:bodyPr>
        <a:lstStyle/>
        <a:p>
          <a:pPr marL="0" lvl="0" indent="0" algn="l" defTabSz="622300">
            <a:lnSpc>
              <a:spcPct val="90000"/>
            </a:lnSpc>
            <a:spcBef>
              <a:spcPct val="0"/>
            </a:spcBef>
            <a:spcAft>
              <a:spcPct val="35000"/>
            </a:spcAft>
            <a:buNone/>
          </a:pPr>
          <a:r>
            <a:rPr lang="en-US" sz="1400" kern="1200" dirty="0"/>
            <a:t>Developed a communication plan to inform employees about the onboarding buddies initiative working alongside with HR and the communications team.</a:t>
          </a:r>
        </a:p>
      </dsp:txBody>
      <dsp:txXfrm>
        <a:off x="1577340" y="2206869"/>
        <a:ext cx="6309360" cy="1040029"/>
      </dsp:txXfrm>
    </dsp:sp>
    <dsp:sp modelId="{F82EC0EE-D94F-4882-AF45-4891ECCE259D}">
      <dsp:nvSpPr>
        <dsp:cNvPr id="0" name=""/>
        <dsp:cNvSpPr/>
      </dsp:nvSpPr>
      <dsp:spPr>
        <a:xfrm>
          <a:off x="0" y="2206869"/>
          <a:ext cx="1577340" cy="1040029"/>
        </a:xfrm>
        <a:prstGeom prst="rect">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468" tIns="102732" rIns="83468" bIns="102732" numCol="1" spcCol="1270" anchor="ctr" anchorCtr="0">
          <a:noAutofit/>
        </a:bodyPr>
        <a:lstStyle/>
        <a:p>
          <a:pPr marL="0" lvl="0" indent="0" algn="ctr" defTabSz="1244600">
            <a:lnSpc>
              <a:spcPct val="90000"/>
            </a:lnSpc>
            <a:spcBef>
              <a:spcPct val="0"/>
            </a:spcBef>
            <a:spcAft>
              <a:spcPct val="35000"/>
            </a:spcAft>
            <a:buNone/>
          </a:pPr>
          <a:r>
            <a:rPr lang="en-US" sz="2800" kern="1200" dirty="0"/>
            <a:t>Develop</a:t>
          </a:r>
        </a:p>
      </dsp:txBody>
      <dsp:txXfrm>
        <a:off x="0" y="2206869"/>
        <a:ext cx="1577340" cy="1040029"/>
      </dsp:txXfrm>
    </dsp:sp>
    <dsp:sp modelId="{2D867539-87AE-4DD7-95F0-CE5FC980CF32}">
      <dsp:nvSpPr>
        <dsp:cNvPr id="0" name=""/>
        <dsp:cNvSpPr/>
      </dsp:nvSpPr>
      <dsp:spPr>
        <a:xfrm>
          <a:off x="1577340" y="3309300"/>
          <a:ext cx="6309360" cy="1040029"/>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419" tIns="264167" rIns="122419" bIns="264167" numCol="1" spcCol="1270" anchor="ctr" anchorCtr="0">
          <a:noAutofit/>
        </a:bodyPr>
        <a:lstStyle/>
        <a:p>
          <a:pPr marL="0" lvl="0" indent="0" algn="l" defTabSz="622300">
            <a:lnSpc>
              <a:spcPct val="90000"/>
            </a:lnSpc>
            <a:spcBef>
              <a:spcPct val="0"/>
            </a:spcBef>
            <a:spcAft>
              <a:spcPct val="35000"/>
            </a:spcAft>
            <a:buNone/>
          </a:pPr>
          <a:r>
            <a:rPr lang="en-US" sz="1400" kern="1200" dirty="0"/>
            <a:t>Oversaw the uses of multiple channels (email, intranet, town halls) to ensure widespread awareness and participation.</a:t>
          </a:r>
        </a:p>
      </dsp:txBody>
      <dsp:txXfrm>
        <a:off x="1577340" y="3309300"/>
        <a:ext cx="6309360" cy="1040029"/>
      </dsp:txXfrm>
    </dsp:sp>
    <dsp:sp modelId="{78C10DD8-58C5-47F7-8BFD-4355176360F9}">
      <dsp:nvSpPr>
        <dsp:cNvPr id="0" name=""/>
        <dsp:cNvSpPr/>
      </dsp:nvSpPr>
      <dsp:spPr>
        <a:xfrm>
          <a:off x="0" y="3309300"/>
          <a:ext cx="1577340" cy="1040029"/>
        </a:xfrm>
        <a:prstGeom prst="rect">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468" tIns="102732" rIns="83468" bIns="102732" numCol="1" spcCol="1270" anchor="ctr" anchorCtr="0">
          <a:noAutofit/>
        </a:bodyPr>
        <a:lstStyle/>
        <a:p>
          <a:pPr marL="0" lvl="0" indent="0" algn="ctr" defTabSz="1244600">
            <a:lnSpc>
              <a:spcPct val="90000"/>
            </a:lnSpc>
            <a:spcBef>
              <a:spcPct val="0"/>
            </a:spcBef>
            <a:spcAft>
              <a:spcPct val="35000"/>
            </a:spcAft>
            <a:buNone/>
          </a:pPr>
          <a:r>
            <a:rPr lang="en-US" sz="2800" kern="1200"/>
            <a:t>Use</a:t>
          </a:r>
        </a:p>
      </dsp:txBody>
      <dsp:txXfrm>
        <a:off x="0" y="3309300"/>
        <a:ext cx="1577340" cy="10400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05768-B022-4B48-B7D5-02C10479E283}" type="datetimeFigureOut">
              <a:rPr lang="en-US" smtClean="0"/>
              <a:t>5/26/2024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829AD-BBC8-4671-878F-9BE49EB9B143}" type="slidenum">
              <a:rPr lang="en-US" smtClean="0"/>
              <a:t>‹#›</a:t>
            </a:fld>
            <a:endParaRPr lang="en-US"/>
          </a:p>
        </p:txBody>
      </p:sp>
    </p:spTree>
    <p:extLst>
      <p:ext uri="{BB962C8B-B14F-4D97-AF65-F5344CB8AC3E}">
        <p14:creationId xmlns:p14="http://schemas.microsoft.com/office/powerpoint/2010/main" val="194854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829AD-BBC8-4671-878F-9BE49EB9B143}" type="slidenum">
              <a:rPr lang="en-US" smtClean="0"/>
              <a:t>3</a:t>
            </a:fld>
            <a:endParaRPr lang="en-US"/>
          </a:p>
        </p:txBody>
      </p:sp>
    </p:spTree>
    <p:extLst>
      <p:ext uri="{BB962C8B-B14F-4D97-AF65-F5344CB8AC3E}">
        <p14:creationId xmlns:p14="http://schemas.microsoft.com/office/powerpoint/2010/main" val="109954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829AD-BBC8-4671-878F-9BE49EB9B143}" type="slidenum">
              <a:rPr lang="en-US" smtClean="0"/>
              <a:t>10</a:t>
            </a:fld>
            <a:endParaRPr lang="en-US"/>
          </a:p>
        </p:txBody>
      </p:sp>
    </p:spTree>
    <p:extLst>
      <p:ext uri="{BB962C8B-B14F-4D97-AF65-F5344CB8AC3E}">
        <p14:creationId xmlns:p14="http://schemas.microsoft.com/office/powerpoint/2010/main" val="403214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829AD-BBC8-4671-878F-9BE49EB9B143}" type="slidenum">
              <a:rPr lang="en-US" smtClean="0"/>
              <a:t>14</a:t>
            </a:fld>
            <a:endParaRPr lang="en-US"/>
          </a:p>
        </p:txBody>
      </p:sp>
    </p:spTree>
    <p:extLst>
      <p:ext uri="{BB962C8B-B14F-4D97-AF65-F5344CB8AC3E}">
        <p14:creationId xmlns:p14="http://schemas.microsoft.com/office/powerpoint/2010/main" val="4331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0936" y="426720"/>
            <a:ext cx="7879842" cy="1919141"/>
          </a:xfrm>
        </p:spPr>
        <p:txBody>
          <a:bodyPr vert="horz" lIns="91440" tIns="45720" rIns="91440" bIns="45720" rtlCol="0" anchor="b">
            <a:normAutofit/>
          </a:bodyPr>
          <a:lstStyle/>
          <a:p>
            <a:pPr algn="l" defTabSz="914400">
              <a:lnSpc>
                <a:spcPct val="90000"/>
              </a:lnSpc>
            </a:pPr>
            <a:r>
              <a:rPr lang="en-US" sz="4800" kern="1200">
                <a:solidFill>
                  <a:schemeClr val="tx1"/>
                </a:solidFill>
                <a:latin typeface="+mj-lt"/>
                <a:ea typeface="+mj-ea"/>
                <a:cs typeface="+mj-cs"/>
              </a:rPr>
              <a:t>Implementing an Onboarding Buddies Initiative</a:t>
            </a:r>
            <a:endParaRPr lang="en-US" sz="4800" kern="1200" dirty="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2899927"/>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2776031"/>
            <a:ext cx="1405092"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type="subTitle" idx="1"/>
          </p:nvPr>
        </p:nvSpPr>
        <p:spPr>
          <a:xfrm>
            <a:off x="630936" y="3337269"/>
            <a:ext cx="7882128" cy="2905686"/>
          </a:xfrm>
        </p:spPr>
        <p:txBody>
          <a:bodyPr vert="horz" lIns="91440" tIns="45720" rIns="91440" bIns="45720" rtlCol="0">
            <a:normAutofit/>
          </a:bodyPr>
          <a:lstStyle/>
          <a:p>
            <a:pPr defTabSz="914400">
              <a:lnSpc>
                <a:spcPct val="90000"/>
              </a:lnSpc>
            </a:pPr>
            <a:r>
              <a:rPr lang="en-US" sz="1900" dirty="0">
                <a:solidFill>
                  <a:schemeClr val="tx1"/>
                </a:solidFill>
              </a:rPr>
              <a:t>Enhancing Employee Engagement and Retention through Peer Support</a:t>
            </a:r>
          </a:p>
          <a:p>
            <a:pPr indent="-228600" defTabSz="914400">
              <a:lnSpc>
                <a:spcPct val="90000"/>
              </a:lnSpc>
              <a:buFont typeface="Arial" panose="020B0604020202020204" pitchFamily="34" charset="0"/>
              <a:buChar char="•"/>
            </a:pPr>
            <a:endParaRPr lang="en-US" sz="1900" dirty="0">
              <a:solidFill>
                <a:schemeClr val="tx1"/>
              </a:solidFill>
            </a:endParaRPr>
          </a:p>
          <a:p>
            <a:pPr defTabSz="914400">
              <a:lnSpc>
                <a:spcPct val="90000"/>
              </a:lnSpc>
            </a:pPr>
            <a:r>
              <a:rPr lang="en-US" sz="1900" dirty="0">
                <a:solidFill>
                  <a:schemeClr val="tx1"/>
                </a:solidFill>
              </a:rPr>
              <a:t>Richmond Addo Danquah</a:t>
            </a:r>
          </a:p>
          <a:p>
            <a:pPr defTabSz="914400">
              <a:lnSpc>
                <a:spcPct val="90000"/>
              </a:lnSpc>
            </a:pPr>
            <a:r>
              <a:rPr lang="en-US" sz="1900" dirty="0">
                <a:solidFill>
                  <a:schemeClr val="tx1"/>
                </a:solidFill>
              </a:rPr>
              <a:t>5/26/2024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Implementation Plan – Phase 1 : Executive Buy-In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9E3B67F-D639-10AD-C875-F725A44838C3}"/>
              </a:ext>
            </a:extLst>
          </p:cNvPr>
          <p:cNvGraphicFramePr>
            <a:graphicFrameLocks noGrp="1"/>
          </p:cNvGraphicFramePr>
          <p:nvPr>
            <p:ph idx="1"/>
            <p:extLst>
              <p:ext uri="{D42A27DB-BD31-4B8C-83A1-F6EECF244321}">
                <p14:modId xmlns:p14="http://schemas.microsoft.com/office/powerpoint/2010/main" val="3225177181"/>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Implementation Plan – Phase 2 : Planning and Preparation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2E72FD-CFC6-26F3-E0E2-55F6A02D02B5}"/>
              </a:ext>
            </a:extLst>
          </p:cNvPr>
          <p:cNvGraphicFramePr>
            <a:graphicFrameLocks noGrp="1"/>
          </p:cNvGraphicFramePr>
          <p:nvPr>
            <p:ph idx="1"/>
            <p:extLst>
              <p:ext uri="{D42A27DB-BD31-4B8C-83A1-F6EECF244321}">
                <p14:modId xmlns:p14="http://schemas.microsoft.com/office/powerpoint/2010/main" val="52964724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9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Implementation Plan- Phase 3: Pilot Program</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45276A-F99F-3436-F2FF-9E59983B77BF}"/>
              </a:ext>
            </a:extLst>
          </p:cNvPr>
          <p:cNvGraphicFramePr>
            <a:graphicFrameLocks noGrp="1"/>
          </p:cNvGraphicFramePr>
          <p:nvPr>
            <p:ph idx="1"/>
            <p:extLst>
              <p:ext uri="{D42A27DB-BD31-4B8C-83A1-F6EECF244321}">
                <p14:modId xmlns:p14="http://schemas.microsoft.com/office/powerpoint/2010/main" val="3582244095"/>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97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dirty="0"/>
              <a:t>Implementation Plan - Phase 4: Company-Wide Rollout</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4F47F79D-8DA0-8F52-8538-635E0B2393E2}"/>
              </a:ext>
            </a:extLst>
          </p:cNvPr>
          <p:cNvGraphicFramePr>
            <a:graphicFrameLocks noGrp="1"/>
          </p:cNvGraphicFramePr>
          <p:nvPr>
            <p:ph idx="1"/>
            <p:extLst>
              <p:ext uri="{D42A27DB-BD31-4B8C-83A1-F6EECF244321}">
                <p14:modId xmlns:p14="http://schemas.microsoft.com/office/powerpoint/2010/main" val="2140185264"/>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73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dirty="0"/>
              <a:t>Communicating the Initiative </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3F2362D-7D30-A087-5748-844EFEF9D643}"/>
              </a:ext>
            </a:extLst>
          </p:cNvPr>
          <p:cNvGraphicFramePr/>
          <p:nvPr>
            <p:extLst>
              <p:ext uri="{D42A27DB-BD31-4B8C-83A1-F6EECF244321}">
                <p14:modId xmlns:p14="http://schemas.microsoft.com/office/powerpoint/2010/main" val="3034825684"/>
              </p:ext>
            </p:extLst>
          </p:nvPr>
        </p:nvGraphicFramePr>
        <p:xfrm>
          <a:off x="594360" y="2272777"/>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17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fontScale="90000"/>
          </a:bodyPr>
          <a:lstStyle/>
          <a:p>
            <a:r>
              <a:rPr lang="en-US" sz="4700" dirty="0"/>
              <a:t>Continuous Monitoring and Evaluation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D0BD5A-F4EF-972E-46AF-468DC17EF01E}"/>
              </a:ext>
            </a:extLst>
          </p:cNvPr>
          <p:cNvGraphicFramePr>
            <a:graphicFrameLocks noGrp="1"/>
          </p:cNvGraphicFramePr>
          <p:nvPr>
            <p:ph idx="1"/>
            <p:extLst>
              <p:ext uri="{D42A27DB-BD31-4B8C-83A1-F6EECF244321}">
                <p14:modId xmlns:p14="http://schemas.microsoft.com/office/powerpoint/2010/main" val="872470514"/>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5A96D9-DC8F-EEBD-3FB2-9B5B4C95ED2A}"/>
              </a:ext>
            </a:extLst>
          </p:cNvPr>
          <p:cNvSpPr/>
          <p:nvPr/>
        </p:nvSpPr>
        <p:spPr>
          <a:xfrm>
            <a:off x="0" y="1"/>
            <a:ext cx="4902839" cy="6858000"/>
          </a:xfrm>
          <a:prstGeom prst="rect">
            <a:avLst/>
          </a:prstGeom>
          <a:solidFill>
            <a:srgbClr val="D4453A"/>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a:solidFill>
                  <a:schemeClr val="bg1"/>
                </a:solidFill>
              </a:rPr>
              <a:t>Thank you</a:t>
            </a:r>
          </a:p>
        </p:txBody>
      </p:sp>
    </p:spTree>
    <p:extLst>
      <p:ext uri="{BB962C8B-B14F-4D97-AF65-F5344CB8AC3E}">
        <p14:creationId xmlns:p14="http://schemas.microsoft.com/office/powerpoint/2010/main" val="301779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5A96D9-DC8F-EEBD-3FB2-9B5B4C95ED2A}"/>
              </a:ext>
            </a:extLst>
          </p:cNvPr>
          <p:cNvSpPr/>
          <p:nvPr/>
        </p:nvSpPr>
        <p:spPr>
          <a:xfrm>
            <a:off x="0" y="1"/>
            <a:ext cx="4902839" cy="6858000"/>
          </a:xfrm>
          <a:prstGeom prst="rect">
            <a:avLst/>
          </a:prstGeom>
          <a:solidFill>
            <a:srgbClr val="D4453A"/>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a:solidFill>
                  <a:schemeClr val="bg1"/>
                </a:solidFill>
              </a:rPr>
              <a:t>Summary</a:t>
            </a:r>
          </a:p>
        </p:txBody>
      </p:sp>
    </p:spTree>
    <p:extLst>
      <p:ext uri="{BB962C8B-B14F-4D97-AF65-F5344CB8AC3E}">
        <p14:creationId xmlns:p14="http://schemas.microsoft.com/office/powerpoint/2010/main" val="406703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3200" dirty="0"/>
              <a:t>Identifying Causes and Providing Interventions to improve Plant Workers Attrition</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4072CAD-3D44-E481-05F8-598014ACF1B3}"/>
              </a:ext>
            </a:extLst>
          </p:cNvPr>
          <p:cNvSpPr>
            <a:spLocks noGrp="1"/>
          </p:cNvSpPr>
          <p:nvPr>
            <p:ph idx="1"/>
          </p:nvPr>
        </p:nvSpPr>
        <p:spPr>
          <a:xfrm>
            <a:off x="419675" y="2090623"/>
            <a:ext cx="1109686" cy="491754"/>
          </a:xfrm>
        </p:spPr>
        <p:txBody>
          <a:bodyPr>
            <a:normAutofit/>
          </a:bodyPr>
          <a:lstStyle/>
          <a:p>
            <a:pPr marL="0" indent="0">
              <a:buNone/>
            </a:pPr>
            <a:r>
              <a:rPr lang="en-US" sz="2600" dirty="0"/>
              <a:t>Issue</a:t>
            </a:r>
            <a:endParaRPr lang="en-US" dirty="0"/>
          </a:p>
          <a:p>
            <a:pPr marL="0" indent="0">
              <a:buNone/>
            </a:pPr>
            <a:endParaRPr lang="en-US" dirty="0"/>
          </a:p>
          <a:p>
            <a:pPr marL="0" indent="0">
              <a:buNone/>
            </a:pPr>
            <a:endParaRPr lang="en-US" dirty="0"/>
          </a:p>
        </p:txBody>
      </p:sp>
      <p:sp>
        <p:nvSpPr>
          <p:cNvPr id="9" name="Content Placeholder 6">
            <a:extLst>
              <a:ext uri="{FF2B5EF4-FFF2-40B4-BE49-F238E27FC236}">
                <a16:creationId xmlns:a16="http://schemas.microsoft.com/office/drawing/2014/main" id="{801805F9-3B72-E6FA-3BE4-075DF8990F80}"/>
              </a:ext>
            </a:extLst>
          </p:cNvPr>
          <p:cNvSpPr txBox="1">
            <a:spLocks/>
          </p:cNvSpPr>
          <p:nvPr/>
        </p:nvSpPr>
        <p:spPr>
          <a:xfrm>
            <a:off x="419675" y="2552243"/>
            <a:ext cx="8559910" cy="10787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t>A large biotechnology manufacturing company was facing challenges associated with plant workers attrition and was looking to address the root causes as well as implementing interventions to improve the retention rate, which was 7% higher than the industry average rate. The client was looking to understand how they could focus their limited investment dollars on interventions that would have meaningful impact on retaining the desired employees.</a:t>
            </a:r>
          </a:p>
          <a:p>
            <a:pPr marL="0" indent="0">
              <a:buFont typeface="Arial"/>
              <a:buNone/>
            </a:pPr>
            <a:endParaRPr lang="en-US" dirty="0"/>
          </a:p>
        </p:txBody>
      </p:sp>
      <p:sp>
        <p:nvSpPr>
          <p:cNvPr id="29" name="Rectangle 28">
            <a:extLst>
              <a:ext uri="{FF2B5EF4-FFF2-40B4-BE49-F238E27FC236}">
                <a16:creationId xmlns:a16="http://schemas.microsoft.com/office/drawing/2014/main" id="{FD8D8C43-EE97-ABDD-A787-A3D57FECC8B8}"/>
              </a:ext>
            </a:extLst>
          </p:cNvPr>
          <p:cNvSpPr/>
          <p:nvPr/>
        </p:nvSpPr>
        <p:spPr>
          <a:xfrm>
            <a:off x="493397" y="2479643"/>
            <a:ext cx="747246" cy="113955"/>
          </a:xfrm>
          <a:prstGeom prst="rect">
            <a:avLst/>
          </a:prstGeom>
          <a:solidFill>
            <a:srgbClr val="D4453A"/>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Content Placeholder 6">
            <a:extLst>
              <a:ext uri="{FF2B5EF4-FFF2-40B4-BE49-F238E27FC236}">
                <a16:creationId xmlns:a16="http://schemas.microsoft.com/office/drawing/2014/main" id="{71AF20AE-CFF5-8951-0663-D42CF1FCB7B0}"/>
              </a:ext>
            </a:extLst>
          </p:cNvPr>
          <p:cNvSpPr txBox="1">
            <a:spLocks/>
          </p:cNvSpPr>
          <p:nvPr/>
        </p:nvSpPr>
        <p:spPr>
          <a:xfrm>
            <a:off x="419675" y="3473800"/>
            <a:ext cx="1109686" cy="38330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600" dirty="0"/>
              <a:t>Solution</a:t>
            </a:r>
            <a:endParaRPr lang="en-US" dirty="0"/>
          </a:p>
          <a:p>
            <a:pPr marL="0" indent="0">
              <a:buFont typeface="Arial"/>
              <a:buNone/>
            </a:pPr>
            <a:endParaRPr lang="en-US" dirty="0"/>
          </a:p>
          <a:p>
            <a:pPr marL="0" indent="0">
              <a:buFont typeface="Arial"/>
              <a:buNone/>
            </a:pPr>
            <a:endParaRPr lang="en-US" dirty="0"/>
          </a:p>
        </p:txBody>
      </p:sp>
      <p:sp>
        <p:nvSpPr>
          <p:cNvPr id="31" name="Rectangle 30">
            <a:extLst>
              <a:ext uri="{FF2B5EF4-FFF2-40B4-BE49-F238E27FC236}">
                <a16:creationId xmlns:a16="http://schemas.microsoft.com/office/drawing/2014/main" id="{AA008C48-E402-3EA0-9B90-0B0A124A7BB7}"/>
              </a:ext>
            </a:extLst>
          </p:cNvPr>
          <p:cNvSpPr/>
          <p:nvPr/>
        </p:nvSpPr>
        <p:spPr>
          <a:xfrm>
            <a:off x="493396" y="3754376"/>
            <a:ext cx="949425" cy="132543"/>
          </a:xfrm>
          <a:prstGeom prst="rect">
            <a:avLst/>
          </a:prstGeom>
          <a:solidFill>
            <a:srgbClr val="D4453A"/>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ontent Placeholder 6">
            <a:extLst>
              <a:ext uri="{FF2B5EF4-FFF2-40B4-BE49-F238E27FC236}">
                <a16:creationId xmlns:a16="http://schemas.microsoft.com/office/drawing/2014/main" id="{E773C86E-9C0C-2944-C0C9-0A15DC2719F6}"/>
              </a:ext>
            </a:extLst>
          </p:cNvPr>
          <p:cNvSpPr txBox="1">
            <a:spLocks/>
          </p:cNvSpPr>
          <p:nvPr/>
        </p:nvSpPr>
        <p:spPr>
          <a:xfrm>
            <a:off x="373928" y="3866984"/>
            <a:ext cx="8559910" cy="1376081"/>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300" dirty="0"/>
              <a:t>Developed a market scan of the manufacturing plant workers retention issues across the United States</a:t>
            </a:r>
          </a:p>
          <a:p>
            <a:r>
              <a:rPr lang="en-US" sz="4300" dirty="0"/>
              <a:t>Conducted interviews with plant supervisors as well as operators and virtual focus groups of plant operators and supervisors across multiple locations to understand current challenges and opportunities for improvement</a:t>
            </a:r>
          </a:p>
          <a:p>
            <a:r>
              <a:rPr lang="en-US" sz="4300" dirty="0"/>
              <a:t>Collected survey data focusing on onboarding satisfaction, employee data for both current and churned and exit interview data to better understand potential attrition drivers</a:t>
            </a:r>
          </a:p>
          <a:p>
            <a:r>
              <a:rPr lang="en-US" sz="4300" dirty="0"/>
              <a:t>Developed and implemented recommendation based on the qualitative and quantitative data</a:t>
            </a:r>
          </a:p>
          <a:p>
            <a:endParaRPr lang="en-US" dirty="0"/>
          </a:p>
          <a:p>
            <a:pPr marL="0" indent="0">
              <a:buFont typeface="Arial"/>
              <a:buNone/>
            </a:pPr>
            <a:endParaRPr lang="en-US" dirty="0"/>
          </a:p>
        </p:txBody>
      </p:sp>
      <p:sp>
        <p:nvSpPr>
          <p:cNvPr id="33" name="Content Placeholder 6">
            <a:extLst>
              <a:ext uri="{FF2B5EF4-FFF2-40B4-BE49-F238E27FC236}">
                <a16:creationId xmlns:a16="http://schemas.microsoft.com/office/drawing/2014/main" id="{5824378E-A51C-81F4-6475-A9F918893481}"/>
              </a:ext>
            </a:extLst>
          </p:cNvPr>
          <p:cNvSpPr txBox="1">
            <a:spLocks/>
          </p:cNvSpPr>
          <p:nvPr/>
        </p:nvSpPr>
        <p:spPr>
          <a:xfrm>
            <a:off x="419675" y="5078319"/>
            <a:ext cx="1109686" cy="38330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600" dirty="0"/>
              <a:t>Impact</a:t>
            </a:r>
            <a:endParaRPr lang="en-US" dirty="0"/>
          </a:p>
          <a:p>
            <a:pPr marL="0" indent="0">
              <a:buFont typeface="Arial"/>
              <a:buNone/>
            </a:pPr>
            <a:endParaRPr lang="en-US" dirty="0"/>
          </a:p>
          <a:p>
            <a:pPr marL="0" indent="0">
              <a:buFont typeface="Arial"/>
              <a:buNone/>
            </a:pPr>
            <a:endParaRPr lang="en-US" dirty="0"/>
          </a:p>
        </p:txBody>
      </p:sp>
      <p:sp>
        <p:nvSpPr>
          <p:cNvPr id="34" name="Rectangle 33">
            <a:extLst>
              <a:ext uri="{FF2B5EF4-FFF2-40B4-BE49-F238E27FC236}">
                <a16:creationId xmlns:a16="http://schemas.microsoft.com/office/drawing/2014/main" id="{E3DC2199-8F89-3453-7965-ED037B876F7C}"/>
              </a:ext>
            </a:extLst>
          </p:cNvPr>
          <p:cNvSpPr/>
          <p:nvPr/>
        </p:nvSpPr>
        <p:spPr>
          <a:xfrm>
            <a:off x="493396" y="5358895"/>
            <a:ext cx="949425" cy="132543"/>
          </a:xfrm>
          <a:prstGeom prst="rect">
            <a:avLst/>
          </a:prstGeom>
          <a:solidFill>
            <a:srgbClr val="D4453A"/>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Graphic 35" descr="Bar graph with upward trend outline">
            <a:extLst>
              <a:ext uri="{FF2B5EF4-FFF2-40B4-BE49-F238E27FC236}">
                <a16:creationId xmlns:a16="http://schemas.microsoft.com/office/drawing/2014/main" id="{0760D5DD-44AB-727D-0BE0-866C25A24F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087" y="5761278"/>
            <a:ext cx="673187" cy="673187"/>
          </a:xfrm>
          <a:prstGeom prst="rect">
            <a:avLst/>
          </a:prstGeom>
        </p:spPr>
      </p:pic>
      <p:sp>
        <p:nvSpPr>
          <p:cNvPr id="38" name="TextBox 37">
            <a:extLst>
              <a:ext uri="{FF2B5EF4-FFF2-40B4-BE49-F238E27FC236}">
                <a16:creationId xmlns:a16="http://schemas.microsoft.com/office/drawing/2014/main" id="{241DCC4F-E7BD-72CD-6C71-496C8EFBB94C}"/>
              </a:ext>
            </a:extLst>
          </p:cNvPr>
          <p:cNvSpPr txBox="1"/>
          <p:nvPr/>
        </p:nvSpPr>
        <p:spPr>
          <a:xfrm>
            <a:off x="1082275" y="5625647"/>
            <a:ext cx="1821749" cy="949762"/>
          </a:xfrm>
          <a:prstGeom prst="rect">
            <a:avLst/>
          </a:prstGeom>
          <a:noFill/>
        </p:spPr>
        <p:txBody>
          <a:bodyPr wrap="square">
            <a:spAutoFit/>
          </a:bodyPr>
          <a:lstStyle/>
          <a:p>
            <a:r>
              <a:rPr lang="en-US" sz="1400" dirty="0"/>
              <a:t>Identified higher attrition rate among plant workers was driven by new hires</a:t>
            </a:r>
          </a:p>
        </p:txBody>
      </p:sp>
      <p:pic>
        <p:nvPicPr>
          <p:cNvPr id="40" name="Graphic 39" descr="Blockchain outline">
            <a:extLst>
              <a:ext uri="{FF2B5EF4-FFF2-40B4-BE49-F238E27FC236}">
                <a16:creationId xmlns:a16="http://schemas.microsoft.com/office/drawing/2014/main" id="{0B11CB42-6184-8D18-1F72-316A5C18EB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18771" y="5662344"/>
            <a:ext cx="734894" cy="734894"/>
          </a:xfrm>
          <a:prstGeom prst="rect">
            <a:avLst/>
          </a:prstGeom>
        </p:spPr>
      </p:pic>
      <p:sp>
        <p:nvSpPr>
          <p:cNvPr id="41" name="TextBox 40">
            <a:extLst>
              <a:ext uri="{FF2B5EF4-FFF2-40B4-BE49-F238E27FC236}">
                <a16:creationId xmlns:a16="http://schemas.microsoft.com/office/drawing/2014/main" id="{0B39FE1A-E76B-07C3-0A27-B1F1FE55B349}"/>
              </a:ext>
            </a:extLst>
          </p:cNvPr>
          <p:cNvSpPr txBox="1"/>
          <p:nvPr/>
        </p:nvSpPr>
        <p:spPr>
          <a:xfrm>
            <a:off x="3446929" y="5618068"/>
            <a:ext cx="2574175" cy="954107"/>
          </a:xfrm>
          <a:prstGeom prst="rect">
            <a:avLst/>
          </a:prstGeom>
          <a:noFill/>
        </p:spPr>
        <p:txBody>
          <a:bodyPr wrap="square">
            <a:spAutoFit/>
          </a:bodyPr>
          <a:lstStyle/>
          <a:p>
            <a:r>
              <a:rPr lang="en-US" sz="1400" dirty="0"/>
              <a:t>Identified new hires attrition was driven by lack of peer support during onboarding and first few months</a:t>
            </a:r>
          </a:p>
        </p:txBody>
      </p:sp>
      <p:pic>
        <p:nvPicPr>
          <p:cNvPr id="43" name="Graphic 42" descr="Business Growth outline">
            <a:extLst>
              <a:ext uri="{FF2B5EF4-FFF2-40B4-BE49-F238E27FC236}">
                <a16:creationId xmlns:a16="http://schemas.microsoft.com/office/drawing/2014/main" id="{40183500-C6E9-06C0-5424-F8D8AC87B5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90289" y="5699571"/>
            <a:ext cx="734894" cy="734894"/>
          </a:xfrm>
          <a:prstGeom prst="rect">
            <a:avLst/>
          </a:prstGeom>
        </p:spPr>
      </p:pic>
      <p:sp>
        <p:nvSpPr>
          <p:cNvPr id="44" name="TextBox 43">
            <a:extLst>
              <a:ext uri="{FF2B5EF4-FFF2-40B4-BE49-F238E27FC236}">
                <a16:creationId xmlns:a16="http://schemas.microsoft.com/office/drawing/2014/main" id="{390A4DF8-C08B-AF6F-28E3-623A17A44EE7}"/>
              </a:ext>
            </a:extLst>
          </p:cNvPr>
          <p:cNvSpPr txBox="1"/>
          <p:nvPr/>
        </p:nvSpPr>
        <p:spPr>
          <a:xfrm>
            <a:off x="6564010" y="5511134"/>
            <a:ext cx="2415576" cy="1169551"/>
          </a:xfrm>
          <a:prstGeom prst="rect">
            <a:avLst/>
          </a:prstGeom>
          <a:noFill/>
        </p:spPr>
        <p:txBody>
          <a:bodyPr wrap="square">
            <a:spAutoFit/>
          </a:bodyPr>
          <a:lstStyle/>
          <a:p>
            <a:r>
              <a:rPr lang="en-US" sz="1400" dirty="0"/>
              <a:t>Improved engagement scores and retention rate by 6% and 10% respectively, 6 months after implementing Onboarding buddies' initiative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5A96D9-DC8F-EEBD-3FB2-9B5B4C95ED2A}"/>
              </a:ext>
            </a:extLst>
          </p:cNvPr>
          <p:cNvSpPr/>
          <p:nvPr/>
        </p:nvSpPr>
        <p:spPr>
          <a:xfrm>
            <a:off x="0" y="1"/>
            <a:ext cx="4902839" cy="6858000"/>
          </a:xfrm>
          <a:prstGeom prst="rect">
            <a:avLst/>
          </a:prstGeom>
          <a:solidFill>
            <a:srgbClr val="D4453A"/>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a:solidFill>
                  <a:schemeClr val="bg1"/>
                </a:solidFill>
              </a:rPr>
              <a:t>Rich’s Unique Contribution </a:t>
            </a:r>
          </a:p>
        </p:txBody>
      </p:sp>
    </p:spTree>
    <p:extLst>
      <p:ext uri="{BB962C8B-B14F-4D97-AF65-F5344CB8AC3E}">
        <p14:creationId xmlns:p14="http://schemas.microsoft.com/office/powerpoint/2010/main" val="118743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D2C9C-E9BC-9837-A295-2FEAC745D58F}"/>
              </a:ext>
            </a:extLst>
          </p:cNvPr>
          <p:cNvSpPr>
            <a:spLocks noGrp="1"/>
          </p:cNvSpPr>
          <p:nvPr>
            <p:ph type="title"/>
          </p:nvPr>
        </p:nvSpPr>
        <p:spPr>
          <a:xfrm>
            <a:off x="628650" y="365125"/>
            <a:ext cx="7886700" cy="1325563"/>
          </a:xfrm>
        </p:spPr>
        <p:txBody>
          <a:bodyPr>
            <a:normAutofit/>
          </a:bodyPr>
          <a:lstStyle/>
          <a:p>
            <a:pPr>
              <a:lnSpc>
                <a:spcPct val="90000"/>
              </a:lnSpc>
            </a:pPr>
            <a:r>
              <a:rPr lang="en-US" sz="4300"/>
              <a:t>Actions to Solving Client Problem: First Step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EC5CB9-A14C-FE55-9246-365260E1D1F1}"/>
              </a:ext>
            </a:extLst>
          </p:cNvPr>
          <p:cNvGraphicFramePr>
            <a:graphicFrameLocks noGrp="1"/>
          </p:cNvGraphicFramePr>
          <p:nvPr>
            <p:ph idx="1"/>
            <p:extLst>
              <p:ext uri="{D42A27DB-BD31-4B8C-83A1-F6EECF244321}">
                <p14:modId xmlns:p14="http://schemas.microsoft.com/office/powerpoint/2010/main" val="1987987158"/>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53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D2C9C-E9BC-9837-A295-2FEAC745D58F}"/>
              </a:ext>
            </a:extLst>
          </p:cNvPr>
          <p:cNvSpPr>
            <a:spLocks noGrp="1"/>
          </p:cNvSpPr>
          <p:nvPr>
            <p:ph type="title"/>
          </p:nvPr>
        </p:nvSpPr>
        <p:spPr>
          <a:xfrm>
            <a:off x="628650" y="365125"/>
            <a:ext cx="7886700" cy="1325563"/>
          </a:xfrm>
        </p:spPr>
        <p:txBody>
          <a:bodyPr>
            <a:normAutofit/>
          </a:bodyPr>
          <a:lstStyle/>
          <a:p>
            <a:pPr>
              <a:lnSpc>
                <a:spcPct val="90000"/>
              </a:lnSpc>
            </a:pPr>
            <a:r>
              <a:rPr lang="en-US" sz="4300" dirty="0"/>
              <a:t>Actions to Solving Client Problem: Second Step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EC5CB9-A14C-FE55-9246-365260E1D1F1}"/>
              </a:ext>
            </a:extLst>
          </p:cNvPr>
          <p:cNvGraphicFramePr>
            <a:graphicFrameLocks noGrp="1"/>
          </p:cNvGraphicFramePr>
          <p:nvPr>
            <p:ph idx="1"/>
            <p:extLst>
              <p:ext uri="{D42A27DB-BD31-4B8C-83A1-F6EECF244321}">
                <p14:modId xmlns:p14="http://schemas.microsoft.com/office/powerpoint/2010/main" val="2933396311"/>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80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D2C9C-E9BC-9837-A295-2FEAC745D58F}"/>
              </a:ext>
            </a:extLst>
          </p:cNvPr>
          <p:cNvSpPr>
            <a:spLocks noGrp="1"/>
          </p:cNvSpPr>
          <p:nvPr>
            <p:ph type="title"/>
          </p:nvPr>
        </p:nvSpPr>
        <p:spPr>
          <a:xfrm>
            <a:off x="628650" y="365125"/>
            <a:ext cx="7886700" cy="1325563"/>
          </a:xfrm>
        </p:spPr>
        <p:txBody>
          <a:bodyPr>
            <a:normAutofit/>
          </a:bodyPr>
          <a:lstStyle/>
          <a:p>
            <a:pPr>
              <a:lnSpc>
                <a:spcPct val="90000"/>
              </a:lnSpc>
            </a:pPr>
            <a:r>
              <a:rPr lang="en-US" sz="4300" dirty="0"/>
              <a:t>Actions to Solving Client Problem: Third Step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EC5CB9-A14C-FE55-9246-365260E1D1F1}"/>
              </a:ext>
            </a:extLst>
          </p:cNvPr>
          <p:cNvGraphicFramePr>
            <a:graphicFrameLocks noGrp="1"/>
          </p:cNvGraphicFramePr>
          <p:nvPr>
            <p:ph idx="1"/>
            <p:extLst>
              <p:ext uri="{D42A27DB-BD31-4B8C-83A1-F6EECF244321}">
                <p14:modId xmlns:p14="http://schemas.microsoft.com/office/powerpoint/2010/main" val="35722561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98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D2C9C-E9BC-9837-A295-2FEAC745D58F}"/>
              </a:ext>
            </a:extLst>
          </p:cNvPr>
          <p:cNvSpPr>
            <a:spLocks noGrp="1"/>
          </p:cNvSpPr>
          <p:nvPr>
            <p:ph type="title"/>
          </p:nvPr>
        </p:nvSpPr>
        <p:spPr>
          <a:xfrm>
            <a:off x="628650" y="365125"/>
            <a:ext cx="7886700" cy="1325563"/>
          </a:xfrm>
        </p:spPr>
        <p:txBody>
          <a:bodyPr>
            <a:normAutofit/>
          </a:bodyPr>
          <a:lstStyle/>
          <a:p>
            <a:pPr>
              <a:lnSpc>
                <a:spcPct val="90000"/>
              </a:lnSpc>
            </a:pPr>
            <a:r>
              <a:rPr lang="en-US" sz="4300" dirty="0"/>
              <a:t>Actions to Solving Client Problem: Fourth Step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EC5CB9-A14C-FE55-9246-365260E1D1F1}"/>
              </a:ext>
            </a:extLst>
          </p:cNvPr>
          <p:cNvGraphicFramePr>
            <a:graphicFrameLocks noGrp="1"/>
          </p:cNvGraphicFramePr>
          <p:nvPr>
            <p:ph idx="1"/>
            <p:extLst>
              <p:ext uri="{D42A27DB-BD31-4B8C-83A1-F6EECF244321}">
                <p14:modId xmlns:p14="http://schemas.microsoft.com/office/powerpoint/2010/main" val="4040359076"/>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15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5A96D9-DC8F-EEBD-3FB2-9B5B4C95ED2A}"/>
              </a:ext>
            </a:extLst>
          </p:cNvPr>
          <p:cNvSpPr/>
          <p:nvPr/>
        </p:nvSpPr>
        <p:spPr>
          <a:xfrm>
            <a:off x="0" y="1"/>
            <a:ext cx="5189706" cy="6858000"/>
          </a:xfrm>
          <a:prstGeom prst="rect">
            <a:avLst/>
          </a:prstGeom>
          <a:solidFill>
            <a:srgbClr val="D4453A"/>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a:solidFill>
                  <a:schemeClr val="bg1"/>
                </a:solidFill>
              </a:rPr>
              <a:t>Implementation of Proposed Recommendation</a:t>
            </a:r>
          </a:p>
          <a:p>
            <a:pPr algn="ctr"/>
            <a:r>
              <a:rPr lang="en-US" sz="5400" dirty="0">
                <a:solidFill>
                  <a:schemeClr val="bg1"/>
                </a:solidFill>
              </a:rPr>
              <a:t>Final Phase:</a:t>
            </a:r>
          </a:p>
          <a:p>
            <a:pPr algn="ctr"/>
            <a:endParaRPr lang="en-US" sz="5400" dirty="0">
              <a:solidFill>
                <a:schemeClr val="bg1"/>
              </a:solidFill>
            </a:endParaRPr>
          </a:p>
        </p:txBody>
      </p:sp>
    </p:spTree>
    <p:extLst>
      <p:ext uri="{BB962C8B-B14F-4D97-AF65-F5344CB8AC3E}">
        <p14:creationId xmlns:p14="http://schemas.microsoft.com/office/powerpoint/2010/main" val="1260974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401</TotalTime>
  <Words>1014</Words>
  <Application>Microsoft Office PowerPoint</Application>
  <PresentationFormat>On-screen Show (4:3)</PresentationFormat>
  <Paragraphs>72</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Implementing an Onboarding Buddies Initiative</vt:lpstr>
      <vt:lpstr>PowerPoint Presentation</vt:lpstr>
      <vt:lpstr>Identifying Causes and Providing Interventions to improve Plant Workers Attrition</vt:lpstr>
      <vt:lpstr>PowerPoint Presentation</vt:lpstr>
      <vt:lpstr>Actions to Solving Client Problem: First Step</vt:lpstr>
      <vt:lpstr>Actions to Solving Client Problem: Second Step</vt:lpstr>
      <vt:lpstr>Actions to Solving Client Problem: Third Step</vt:lpstr>
      <vt:lpstr>Actions to Solving Client Problem: Fourth Step</vt:lpstr>
      <vt:lpstr>PowerPoint Presentation</vt:lpstr>
      <vt:lpstr>Implementation Plan – Phase 1 : Executive Buy-In</vt:lpstr>
      <vt:lpstr>Implementation Plan – Phase 2 : Planning and Preparation</vt:lpstr>
      <vt:lpstr>Implementation Plan- Phase 3: Pilot Program</vt:lpstr>
      <vt:lpstr>Implementation Plan - Phase 4: Company-Wide Rollout</vt:lpstr>
      <vt:lpstr>Communicating the Initiative </vt:lpstr>
      <vt:lpstr>Continuous Monitoring and Evaluation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Onboarding Buddies Initiative</dc:title>
  <dc:subject/>
  <dc:creator>Richmond Addo Danquah</dc:creator>
  <cp:keywords/>
  <dc:description>generated using python-pptx</dc:description>
  <cp:lastModifiedBy>Richmond Addo Danquah</cp:lastModifiedBy>
  <cp:revision>8</cp:revision>
  <dcterms:created xsi:type="dcterms:W3CDTF">2013-01-27T09:14:16Z</dcterms:created>
  <dcterms:modified xsi:type="dcterms:W3CDTF">2024-05-26T05:15:42Z</dcterms:modified>
  <cp:category/>
</cp:coreProperties>
</file>