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6" r:id="rId4"/>
    <p:sldId id="261" r:id="rId5"/>
    <p:sldId id="262" r:id="rId6"/>
    <p:sldId id="264" r:id="rId7"/>
    <p:sldId id="265" r:id="rId8"/>
    <p:sldId id="263" r:id="rId9"/>
    <p:sldId id="266" r:id="rId10"/>
    <p:sldId id="267" r:id="rId11"/>
    <p:sldId id="268" r:id="rId12"/>
    <p:sldId id="269" r:id="rId13"/>
    <p:sldId id="270" r:id="rId14"/>
    <p:sldId id="260" r:id="rId15"/>
    <p:sldId id="25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BDAC4FCA-8336-61A6-8480-9B17AAAE69D7}" name="Richard Bradley" initials="RB" userId="f85d0d2ba5a34dc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4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47C8B-098A-4D9A-8F35-62247FC35865}" type="datetimeFigureOut">
              <a:rPr lang="en-US" smtClean="0"/>
              <a:t>4/13/2024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B30DD-FBBF-4272-B4A3-01085FD8E706}" type="slidenum">
              <a:rPr lang="en-US" smtClean="0"/>
              <a:t>‹#›</a:t>
            </a:fld>
            <a:endParaRPr lang="en-US"/>
          </a:p>
        </p:txBody>
      </p:sp>
    </p:spTree>
    <p:extLst>
      <p:ext uri="{BB962C8B-B14F-4D97-AF65-F5344CB8AC3E}">
        <p14:creationId xmlns:p14="http://schemas.microsoft.com/office/powerpoint/2010/main" val="2843633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E0917-CCA7-461E-AD4D-2A67B8B29248}"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357464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52CA6-DE8E-4E5B-950C-D8F7E9EF8806}" type="datetime1">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202364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0997D-986A-4C49-813B-A8651DAC77E7}"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1144757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F84E048-36C4-4DEE-BFEB-ACA6BA88C01A}"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569845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0206398-0965-40BF-975D-71E431A53879}"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22851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E75E2-FCC3-4BDC-9296-798C338E6F8E}"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3157441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F77A8-BC12-4988-9CB0-0FBFCDC22EA1}"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1173504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D6B30-2007-4343-9001-1003B6B68DF0}"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798175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0F37-D076-43FA-BFD2-6718DC54A1C1}"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28098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1592F-2571-4B94-B191-358E44811325}"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145364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A173A-0376-41ED-8F06-F6907B3565D2}" type="datetime1">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170697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61BAC-6FB0-45BD-A9AD-99A84F0C4841}" type="datetime1">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87273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CACB87-8870-4AD0-B249-FB0C6F96BD6F}" type="datetime1">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466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4EA9C-7056-421F-941A-766428628E22}" type="datetime1">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159233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A011F-7E42-49F8-95D1-FA64018ACDF4}" type="datetime1">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388004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A4A27-D584-46C1-A014-8D45BA997D7B}" type="datetime1">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73734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D83A8FD-C2F5-452A-BFC5-4B8A85E16C04}" type="datetime1">
              <a:rPr lang="en-US" smtClean="0"/>
              <a:t>4/13/2024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70B419D-5EF0-4711-ADB4-B22657C1BB0D}" type="slidenum">
              <a:rPr lang="en-US" smtClean="0"/>
              <a:t>‹#›</a:t>
            </a:fld>
            <a:endParaRPr lang="en-US"/>
          </a:p>
        </p:txBody>
      </p:sp>
    </p:spTree>
    <p:extLst>
      <p:ext uri="{BB962C8B-B14F-4D97-AF65-F5344CB8AC3E}">
        <p14:creationId xmlns:p14="http://schemas.microsoft.com/office/powerpoint/2010/main" val="186886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E9CB37C-E4A0-45A4-864B-D08C0131998C}" type="datetime1">
              <a:rPr lang="en-US" smtClean="0"/>
              <a:t>4/13/2024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70B419D-5EF0-4711-ADB4-B22657C1BB0D}" type="slidenum">
              <a:rPr lang="en-US" smtClean="0"/>
              <a:t>‹#›</a:t>
            </a:fld>
            <a:endParaRPr lang="en-US"/>
          </a:p>
        </p:txBody>
      </p:sp>
    </p:spTree>
    <p:extLst>
      <p:ext uri="{BB962C8B-B14F-4D97-AF65-F5344CB8AC3E}">
        <p14:creationId xmlns:p14="http://schemas.microsoft.com/office/powerpoint/2010/main" val="2277008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3.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6.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DCC0E7-BF03-F7BB-1AC4-1CA3AD398088}"/>
              </a:ext>
            </a:extLst>
          </p:cNvPr>
          <p:cNvSpPr>
            <a:spLocks noGrp="1"/>
          </p:cNvSpPr>
          <p:nvPr>
            <p:ph type="sldNum" sz="quarter" idx="12"/>
          </p:nvPr>
        </p:nvSpPr>
        <p:spPr/>
        <p:txBody>
          <a:bodyPr/>
          <a:lstStyle/>
          <a:p>
            <a:fld id="{A70B419D-5EF0-4711-ADB4-B22657C1BB0D}" type="slidenum">
              <a:rPr lang="en-US" smtClean="0"/>
              <a:t>1</a:t>
            </a:fld>
            <a:endParaRPr lang="en-US"/>
          </a:p>
        </p:txBody>
      </p:sp>
      <p:sp>
        <p:nvSpPr>
          <p:cNvPr id="3" name="TextBox 2">
            <a:extLst>
              <a:ext uri="{FF2B5EF4-FFF2-40B4-BE49-F238E27FC236}">
                <a16:creationId xmlns:a16="http://schemas.microsoft.com/office/drawing/2014/main" id="{E44E3019-0047-6DB1-68F5-2B0A4112449D}"/>
              </a:ext>
            </a:extLst>
          </p:cNvPr>
          <p:cNvSpPr txBox="1"/>
          <p:nvPr/>
        </p:nvSpPr>
        <p:spPr>
          <a:xfrm>
            <a:off x="2746749" y="2090172"/>
            <a:ext cx="7438490" cy="2677656"/>
          </a:xfrm>
          <a:prstGeom prst="rect">
            <a:avLst/>
          </a:prstGeom>
          <a:noFill/>
        </p:spPr>
        <p:txBody>
          <a:bodyPr wrap="square" rtlCol="0">
            <a:spAutoFit/>
          </a:bodyPr>
          <a:lstStyle/>
          <a:p>
            <a:r>
              <a:rPr lang="en-US" sz="2400" dirty="0"/>
              <a:t>Rich Bradley</a:t>
            </a:r>
          </a:p>
          <a:p>
            <a:endParaRPr lang="en-US" sz="2400" dirty="0"/>
          </a:p>
          <a:p>
            <a:r>
              <a:rPr lang="en-US" sz="2400" dirty="0"/>
              <a:t>Data Analyst: Flight Delays Project</a:t>
            </a:r>
          </a:p>
          <a:p>
            <a:endParaRPr lang="en-US" sz="2400" dirty="0"/>
          </a:p>
          <a:p>
            <a:r>
              <a:rPr lang="en-US" sz="2400" dirty="0"/>
              <a:t>Advanced Analytics &amp; Dashboard Design</a:t>
            </a:r>
          </a:p>
          <a:p>
            <a:endParaRPr lang="en-US" sz="2400" dirty="0"/>
          </a:p>
          <a:p>
            <a:r>
              <a:rPr lang="en-US" sz="2400" dirty="0">
                <a:solidFill>
                  <a:srgbClr val="EBEBEB"/>
                </a:solidFill>
              </a:rPr>
              <a:t>https://www.linkedin.com/in/rich-bradley-mba/</a:t>
            </a:r>
            <a:endParaRPr lang="en-US" sz="2400" dirty="0"/>
          </a:p>
        </p:txBody>
      </p:sp>
    </p:spTree>
    <p:extLst>
      <p:ext uri="{BB962C8B-B14F-4D97-AF65-F5344CB8AC3E}">
        <p14:creationId xmlns:p14="http://schemas.microsoft.com/office/powerpoint/2010/main" val="30936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DBDA-044B-EA48-77DB-385805F7AA45}"/>
              </a:ext>
            </a:extLst>
          </p:cNvPr>
          <p:cNvSpPr>
            <a:spLocks noGrp="1"/>
          </p:cNvSpPr>
          <p:nvPr>
            <p:ph type="title"/>
          </p:nvPr>
        </p:nvSpPr>
        <p:spPr>
          <a:xfrm>
            <a:off x="1141413" y="609600"/>
            <a:ext cx="9905998" cy="1003443"/>
          </a:xfrm>
        </p:spPr>
        <p:txBody>
          <a:bodyPr>
            <a:normAutofit fontScale="90000"/>
          </a:bodyPr>
          <a:lstStyle/>
          <a:p>
            <a:r>
              <a:rPr lang="en-US" dirty="0">
                <a:solidFill>
                  <a:srgbClr val="00B0F0"/>
                </a:solidFill>
              </a:rPr>
              <a:t>Choropleth Map of US and Airport Names</a:t>
            </a:r>
            <a:br>
              <a:rPr lang="en-US" dirty="0"/>
            </a:br>
            <a:endParaRPr lang="en-US" dirty="0"/>
          </a:p>
        </p:txBody>
      </p:sp>
      <p:pic>
        <p:nvPicPr>
          <p:cNvPr id="6" name="Content Placeholder 5" descr="A map of a city&#10;&#10;Description automatically generated">
            <a:extLst>
              <a:ext uri="{FF2B5EF4-FFF2-40B4-BE49-F238E27FC236}">
                <a16:creationId xmlns:a16="http://schemas.microsoft.com/office/drawing/2014/main" id="{70657B1F-3A01-9C46-24A0-AEB039195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947" y="1407561"/>
            <a:ext cx="8062067" cy="4840840"/>
          </a:xfrm>
        </p:spPr>
      </p:pic>
      <p:sp>
        <p:nvSpPr>
          <p:cNvPr id="4" name="Slide Number Placeholder 3">
            <a:extLst>
              <a:ext uri="{FF2B5EF4-FFF2-40B4-BE49-F238E27FC236}">
                <a16:creationId xmlns:a16="http://schemas.microsoft.com/office/drawing/2014/main" id="{7D1D382A-D370-52DB-E462-C8EEB146B9CF}"/>
              </a:ext>
            </a:extLst>
          </p:cNvPr>
          <p:cNvSpPr>
            <a:spLocks noGrp="1"/>
          </p:cNvSpPr>
          <p:nvPr>
            <p:ph type="sldNum" sz="quarter" idx="12"/>
          </p:nvPr>
        </p:nvSpPr>
        <p:spPr/>
        <p:txBody>
          <a:bodyPr/>
          <a:lstStyle/>
          <a:p>
            <a:fld id="{A70B419D-5EF0-4711-ADB4-B22657C1BB0D}" type="slidenum">
              <a:rPr lang="en-US" smtClean="0"/>
              <a:t>10</a:t>
            </a:fld>
            <a:endParaRPr lang="en-US"/>
          </a:p>
        </p:txBody>
      </p:sp>
      <p:sp>
        <p:nvSpPr>
          <p:cNvPr id="7" name="TextBox 6">
            <a:extLst>
              <a:ext uri="{FF2B5EF4-FFF2-40B4-BE49-F238E27FC236}">
                <a16:creationId xmlns:a16="http://schemas.microsoft.com/office/drawing/2014/main" id="{4300303F-515A-8937-1CE1-7A2F81F73BE9}"/>
              </a:ext>
            </a:extLst>
          </p:cNvPr>
          <p:cNvSpPr txBox="1"/>
          <p:nvPr/>
        </p:nvSpPr>
        <p:spPr>
          <a:xfrm>
            <a:off x="328772" y="2551837"/>
            <a:ext cx="2866491" cy="1754326"/>
          </a:xfrm>
          <a:prstGeom prst="rect">
            <a:avLst/>
          </a:prstGeom>
          <a:noFill/>
        </p:spPr>
        <p:txBody>
          <a:bodyPr wrap="square" rtlCol="0">
            <a:spAutoFit/>
          </a:bodyPr>
          <a:lstStyle/>
          <a:p>
            <a:r>
              <a:rPr lang="en-US" dirty="0"/>
              <a:t>This analysis shows the cities where the airports are located. In this analysis Atlanta has the most with 55,438 arriving flights.</a:t>
            </a:r>
          </a:p>
        </p:txBody>
      </p:sp>
    </p:spTree>
    <p:extLst>
      <p:ext uri="{BB962C8B-B14F-4D97-AF65-F5344CB8AC3E}">
        <p14:creationId xmlns:p14="http://schemas.microsoft.com/office/powerpoint/2010/main" val="19474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1B4A-72C5-C9E1-F7FB-0FA8E8354914}"/>
              </a:ext>
            </a:extLst>
          </p:cNvPr>
          <p:cNvSpPr>
            <a:spLocks noGrp="1"/>
          </p:cNvSpPr>
          <p:nvPr>
            <p:ph type="title"/>
          </p:nvPr>
        </p:nvSpPr>
        <p:spPr>
          <a:xfrm>
            <a:off x="1141413" y="609600"/>
            <a:ext cx="9905998" cy="1085636"/>
          </a:xfrm>
        </p:spPr>
        <p:txBody>
          <a:bodyPr/>
          <a:lstStyle/>
          <a:p>
            <a:pPr algn="ctr"/>
            <a:r>
              <a:rPr lang="en-US" dirty="0">
                <a:solidFill>
                  <a:srgbClr val="00B0F0"/>
                </a:solidFill>
              </a:rPr>
              <a:t>Airlines Affected by Delays</a:t>
            </a:r>
            <a:br>
              <a:rPr lang="en-US" dirty="0"/>
            </a:br>
            <a:endParaRPr lang="en-US" dirty="0"/>
          </a:p>
        </p:txBody>
      </p:sp>
      <p:pic>
        <p:nvPicPr>
          <p:cNvPr id="6" name="Content Placeholder 5" descr="A graph of a bar&#10;&#10;Description automatically generated with medium confidence">
            <a:extLst>
              <a:ext uri="{FF2B5EF4-FFF2-40B4-BE49-F238E27FC236}">
                <a16:creationId xmlns:a16="http://schemas.microsoft.com/office/drawing/2014/main" id="{A45AC23A-B801-4B3A-E37C-60B3AD46B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004" y="1536843"/>
            <a:ext cx="5535408" cy="3124200"/>
          </a:xfrm>
        </p:spPr>
      </p:pic>
      <p:sp>
        <p:nvSpPr>
          <p:cNvPr id="4" name="Slide Number Placeholder 3">
            <a:extLst>
              <a:ext uri="{FF2B5EF4-FFF2-40B4-BE49-F238E27FC236}">
                <a16:creationId xmlns:a16="http://schemas.microsoft.com/office/drawing/2014/main" id="{3A7690BB-4D56-CE20-BE98-CA3E88131A72}"/>
              </a:ext>
            </a:extLst>
          </p:cNvPr>
          <p:cNvSpPr>
            <a:spLocks noGrp="1"/>
          </p:cNvSpPr>
          <p:nvPr>
            <p:ph type="sldNum" sz="quarter" idx="12"/>
          </p:nvPr>
        </p:nvSpPr>
        <p:spPr/>
        <p:txBody>
          <a:bodyPr/>
          <a:lstStyle/>
          <a:p>
            <a:fld id="{A70B419D-5EF0-4711-ADB4-B22657C1BB0D}" type="slidenum">
              <a:rPr lang="en-US" smtClean="0"/>
              <a:t>11</a:t>
            </a:fld>
            <a:endParaRPr lang="en-US"/>
          </a:p>
        </p:txBody>
      </p:sp>
      <p:pic>
        <p:nvPicPr>
          <p:cNvPr id="8" name="Picture 7" descr="A graph of a bar&#10;&#10;Description automatically generated with medium confidence">
            <a:extLst>
              <a:ext uri="{FF2B5EF4-FFF2-40B4-BE49-F238E27FC236}">
                <a16:creationId xmlns:a16="http://schemas.microsoft.com/office/drawing/2014/main" id="{304BD61B-1747-6986-7BC7-2E19362E8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644" y="1536842"/>
            <a:ext cx="5451451" cy="3124199"/>
          </a:xfrm>
          <a:prstGeom prst="rect">
            <a:avLst/>
          </a:prstGeom>
        </p:spPr>
      </p:pic>
      <p:sp>
        <p:nvSpPr>
          <p:cNvPr id="10" name="TextBox 9">
            <a:extLst>
              <a:ext uri="{FF2B5EF4-FFF2-40B4-BE49-F238E27FC236}">
                <a16:creationId xmlns:a16="http://schemas.microsoft.com/office/drawing/2014/main" id="{F9052542-4777-CDBA-E57B-6752ADED26F6}"/>
              </a:ext>
            </a:extLst>
          </p:cNvPr>
          <p:cNvSpPr txBox="1"/>
          <p:nvPr/>
        </p:nvSpPr>
        <p:spPr>
          <a:xfrm>
            <a:off x="719190" y="4951825"/>
            <a:ext cx="5208999" cy="923330"/>
          </a:xfrm>
          <a:prstGeom prst="rect">
            <a:avLst/>
          </a:prstGeom>
          <a:noFill/>
        </p:spPr>
        <p:txBody>
          <a:bodyPr wrap="square" rtlCol="0">
            <a:spAutoFit/>
          </a:bodyPr>
          <a:lstStyle/>
          <a:p>
            <a:r>
              <a:rPr lang="en-US" dirty="0"/>
              <a:t>SkyWest Airlines Inc. is affected most with delays 15 minutes and greater. Followed by Mesa Airlines Inc. and Envoy Air.</a:t>
            </a:r>
          </a:p>
        </p:txBody>
      </p:sp>
      <p:sp>
        <p:nvSpPr>
          <p:cNvPr id="11" name="TextBox 10">
            <a:extLst>
              <a:ext uri="{FF2B5EF4-FFF2-40B4-BE49-F238E27FC236}">
                <a16:creationId xmlns:a16="http://schemas.microsoft.com/office/drawing/2014/main" id="{BE4D9BCC-0391-F9CD-F74F-B6EA8D05EE4C}"/>
              </a:ext>
            </a:extLst>
          </p:cNvPr>
          <p:cNvSpPr txBox="1"/>
          <p:nvPr/>
        </p:nvSpPr>
        <p:spPr>
          <a:xfrm>
            <a:off x="6608012" y="4951825"/>
            <a:ext cx="4864797" cy="923330"/>
          </a:xfrm>
          <a:prstGeom prst="rect">
            <a:avLst/>
          </a:prstGeom>
          <a:noFill/>
        </p:spPr>
        <p:txBody>
          <a:bodyPr wrap="square" rtlCol="0">
            <a:spAutoFit/>
          </a:bodyPr>
          <a:lstStyle/>
          <a:p>
            <a:r>
              <a:rPr lang="en-US" dirty="0"/>
              <a:t>SkyWest Airlines Inc. is most affected by flight delays for same aircraft.  Followed by Mesa Airlines Inc. and Envoy Air.</a:t>
            </a:r>
          </a:p>
        </p:txBody>
      </p:sp>
    </p:spTree>
    <p:extLst>
      <p:ext uri="{BB962C8B-B14F-4D97-AF65-F5344CB8AC3E}">
        <p14:creationId xmlns:p14="http://schemas.microsoft.com/office/powerpoint/2010/main" val="386593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94AD-1D56-B217-5604-0E5A979AA069}"/>
              </a:ext>
            </a:extLst>
          </p:cNvPr>
          <p:cNvSpPr>
            <a:spLocks noGrp="1"/>
          </p:cNvSpPr>
          <p:nvPr>
            <p:ph type="title"/>
          </p:nvPr>
        </p:nvSpPr>
        <p:spPr>
          <a:xfrm>
            <a:off x="1141413" y="609600"/>
            <a:ext cx="9905998" cy="993169"/>
          </a:xfrm>
        </p:spPr>
        <p:txBody>
          <a:bodyPr/>
          <a:lstStyle/>
          <a:p>
            <a:pPr algn="ctr"/>
            <a:r>
              <a:rPr lang="en-US" dirty="0">
                <a:solidFill>
                  <a:srgbClr val="00B0F0"/>
                </a:solidFill>
              </a:rPr>
              <a:t>Airlines Affected by Delays</a:t>
            </a:r>
            <a:endParaRPr lang="en-US" dirty="0"/>
          </a:p>
        </p:txBody>
      </p:sp>
      <p:pic>
        <p:nvPicPr>
          <p:cNvPr id="6" name="Content Placeholder 5" descr="A graph of red bars&#10;&#10;Description automatically generated with medium confidence">
            <a:extLst>
              <a:ext uri="{FF2B5EF4-FFF2-40B4-BE49-F238E27FC236}">
                <a16:creationId xmlns:a16="http://schemas.microsoft.com/office/drawing/2014/main" id="{EDD23A75-A2C7-C119-0B10-253C86B1C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83" y="1789334"/>
            <a:ext cx="5745563" cy="3279329"/>
          </a:xfrm>
        </p:spPr>
      </p:pic>
      <p:sp>
        <p:nvSpPr>
          <p:cNvPr id="4" name="Slide Number Placeholder 3">
            <a:extLst>
              <a:ext uri="{FF2B5EF4-FFF2-40B4-BE49-F238E27FC236}">
                <a16:creationId xmlns:a16="http://schemas.microsoft.com/office/drawing/2014/main" id="{1925F62E-5991-4D3A-BBFF-E0877E693869}"/>
              </a:ext>
            </a:extLst>
          </p:cNvPr>
          <p:cNvSpPr>
            <a:spLocks noGrp="1"/>
          </p:cNvSpPr>
          <p:nvPr>
            <p:ph type="sldNum" sz="quarter" idx="12"/>
          </p:nvPr>
        </p:nvSpPr>
        <p:spPr/>
        <p:txBody>
          <a:bodyPr/>
          <a:lstStyle/>
          <a:p>
            <a:fld id="{A70B419D-5EF0-4711-ADB4-B22657C1BB0D}" type="slidenum">
              <a:rPr lang="en-US" smtClean="0"/>
              <a:t>12</a:t>
            </a:fld>
            <a:endParaRPr lang="en-US"/>
          </a:p>
        </p:txBody>
      </p:sp>
      <p:pic>
        <p:nvPicPr>
          <p:cNvPr id="8" name="Picture 7" descr="A graph of a number of people&#10;&#10;Description automatically generated with medium confidence">
            <a:extLst>
              <a:ext uri="{FF2B5EF4-FFF2-40B4-BE49-F238E27FC236}">
                <a16:creationId xmlns:a16="http://schemas.microsoft.com/office/drawing/2014/main" id="{BDFE532A-8FB6-3728-9645-B44B469B6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1789335"/>
            <a:ext cx="5846157" cy="3279329"/>
          </a:xfrm>
          <a:prstGeom prst="rect">
            <a:avLst/>
          </a:prstGeom>
        </p:spPr>
      </p:pic>
      <p:sp>
        <p:nvSpPr>
          <p:cNvPr id="9" name="TextBox 8">
            <a:extLst>
              <a:ext uri="{FF2B5EF4-FFF2-40B4-BE49-F238E27FC236}">
                <a16:creationId xmlns:a16="http://schemas.microsoft.com/office/drawing/2014/main" id="{7AD44A35-439B-C677-41DC-1DAAF9872D4B}"/>
              </a:ext>
            </a:extLst>
          </p:cNvPr>
          <p:cNvSpPr txBox="1"/>
          <p:nvPr/>
        </p:nvSpPr>
        <p:spPr>
          <a:xfrm>
            <a:off x="256854" y="5255228"/>
            <a:ext cx="5465852" cy="646331"/>
          </a:xfrm>
          <a:prstGeom prst="rect">
            <a:avLst/>
          </a:prstGeom>
          <a:noFill/>
        </p:spPr>
        <p:txBody>
          <a:bodyPr wrap="square" rtlCol="0">
            <a:spAutoFit/>
          </a:bodyPr>
          <a:lstStyle/>
          <a:p>
            <a:r>
              <a:rPr lang="en-US" dirty="0"/>
              <a:t>Envoy Air is most affect by heavy air traffic. Followed by Allegiant air and Republic Airline.</a:t>
            </a:r>
          </a:p>
        </p:txBody>
      </p:sp>
      <p:sp>
        <p:nvSpPr>
          <p:cNvPr id="10" name="TextBox 9">
            <a:extLst>
              <a:ext uri="{FF2B5EF4-FFF2-40B4-BE49-F238E27FC236}">
                <a16:creationId xmlns:a16="http://schemas.microsoft.com/office/drawing/2014/main" id="{736F936D-5FC7-4894-BD3A-2C40722A9991}"/>
              </a:ext>
            </a:extLst>
          </p:cNvPr>
          <p:cNvSpPr txBox="1"/>
          <p:nvPr/>
        </p:nvSpPr>
        <p:spPr>
          <a:xfrm>
            <a:off x="6363253" y="5255228"/>
            <a:ext cx="5380109" cy="923330"/>
          </a:xfrm>
          <a:prstGeom prst="rect">
            <a:avLst/>
          </a:prstGeom>
          <a:noFill/>
        </p:spPr>
        <p:txBody>
          <a:bodyPr wrap="square" rtlCol="0">
            <a:spAutoFit/>
          </a:bodyPr>
          <a:lstStyle/>
          <a:p>
            <a:r>
              <a:rPr lang="en-US" dirty="0"/>
              <a:t>SkyWest Airlines Inc is most affected by weather delays. Followed by Envoy Air and Allegiant Air.</a:t>
            </a:r>
          </a:p>
        </p:txBody>
      </p:sp>
    </p:spTree>
    <p:extLst>
      <p:ext uri="{BB962C8B-B14F-4D97-AF65-F5344CB8AC3E}">
        <p14:creationId xmlns:p14="http://schemas.microsoft.com/office/powerpoint/2010/main" val="325999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8FCE-40F0-1BFF-9A29-662AA32D4111}"/>
              </a:ext>
            </a:extLst>
          </p:cNvPr>
          <p:cNvSpPr>
            <a:spLocks noGrp="1"/>
          </p:cNvSpPr>
          <p:nvPr>
            <p:ph type="title"/>
          </p:nvPr>
        </p:nvSpPr>
        <p:spPr>
          <a:xfrm>
            <a:off x="1141413" y="609600"/>
            <a:ext cx="9905998" cy="952072"/>
          </a:xfrm>
        </p:spPr>
        <p:txBody>
          <a:bodyPr>
            <a:normAutofit fontScale="90000"/>
          </a:bodyPr>
          <a:lstStyle/>
          <a:p>
            <a:pPr algn="ctr"/>
            <a:r>
              <a:rPr lang="en-US" dirty="0">
                <a:solidFill>
                  <a:srgbClr val="00B0F0"/>
                </a:solidFill>
              </a:rPr>
              <a:t>Recommendations and Next steps</a:t>
            </a:r>
            <a:br>
              <a:rPr lang="en-US" dirty="0"/>
            </a:br>
            <a:endParaRPr lang="en-US" dirty="0"/>
          </a:p>
        </p:txBody>
      </p:sp>
      <p:pic>
        <p:nvPicPr>
          <p:cNvPr id="6" name="Content Placeholder 5" descr="A white text on a white background&#10;&#10;Description automatically generated">
            <a:extLst>
              <a:ext uri="{FF2B5EF4-FFF2-40B4-BE49-F238E27FC236}">
                <a16:creationId xmlns:a16="http://schemas.microsoft.com/office/drawing/2014/main" id="{9D639349-D863-E61E-52A6-F58FC064F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848" y="1222625"/>
            <a:ext cx="6467486" cy="5359293"/>
          </a:xfrm>
        </p:spPr>
      </p:pic>
      <p:sp>
        <p:nvSpPr>
          <p:cNvPr id="4" name="Slide Number Placeholder 3">
            <a:extLst>
              <a:ext uri="{FF2B5EF4-FFF2-40B4-BE49-F238E27FC236}">
                <a16:creationId xmlns:a16="http://schemas.microsoft.com/office/drawing/2014/main" id="{F00AC26D-5596-B25D-A5BD-A2F106FEB877}"/>
              </a:ext>
            </a:extLst>
          </p:cNvPr>
          <p:cNvSpPr>
            <a:spLocks noGrp="1"/>
          </p:cNvSpPr>
          <p:nvPr>
            <p:ph type="sldNum" sz="quarter" idx="12"/>
          </p:nvPr>
        </p:nvSpPr>
        <p:spPr/>
        <p:txBody>
          <a:bodyPr/>
          <a:lstStyle/>
          <a:p>
            <a:fld id="{A70B419D-5EF0-4711-ADB4-B22657C1BB0D}" type="slidenum">
              <a:rPr lang="en-US" smtClean="0"/>
              <a:t>13</a:t>
            </a:fld>
            <a:endParaRPr lang="en-US"/>
          </a:p>
        </p:txBody>
      </p:sp>
      <p:pic>
        <p:nvPicPr>
          <p:cNvPr id="8" name="Picture 7" descr="A screen shot of a graph&#10;&#10;Description automatically generated">
            <a:extLst>
              <a:ext uri="{FF2B5EF4-FFF2-40B4-BE49-F238E27FC236}">
                <a16:creationId xmlns:a16="http://schemas.microsoft.com/office/drawing/2014/main" id="{97069CD7-58BC-E891-A5A6-A78506EA6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222" y="1202609"/>
            <a:ext cx="4970754" cy="5379309"/>
          </a:xfrm>
          <a:prstGeom prst="rect">
            <a:avLst/>
          </a:prstGeom>
        </p:spPr>
      </p:pic>
    </p:spTree>
    <p:extLst>
      <p:ext uri="{BB962C8B-B14F-4D97-AF65-F5344CB8AC3E}">
        <p14:creationId xmlns:p14="http://schemas.microsoft.com/office/powerpoint/2010/main" val="146392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DCC0E7-BF03-F7BB-1AC4-1CA3AD398088}"/>
              </a:ext>
            </a:extLst>
          </p:cNvPr>
          <p:cNvSpPr>
            <a:spLocks noGrp="1"/>
          </p:cNvSpPr>
          <p:nvPr>
            <p:ph type="sldNum" sz="quarter" idx="12"/>
          </p:nvPr>
        </p:nvSpPr>
        <p:spPr/>
        <p:txBody>
          <a:bodyPr/>
          <a:lstStyle/>
          <a:p>
            <a:fld id="{A70B419D-5EF0-4711-ADB4-B22657C1BB0D}" type="slidenum">
              <a:rPr lang="en-US" smtClean="0"/>
              <a:t>14</a:t>
            </a:fld>
            <a:endParaRPr lang="en-US"/>
          </a:p>
        </p:txBody>
      </p:sp>
      <p:sp>
        <p:nvSpPr>
          <p:cNvPr id="3" name="TextBox 2">
            <a:extLst>
              <a:ext uri="{FF2B5EF4-FFF2-40B4-BE49-F238E27FC236}">
                <a16:creationId xmlns:a16="http://schemas.microsoft.com/office/drawing/2014/main" id="{E44E3019-0047-6DB1-68F5-2B0A4112449D}"/>
              </a:ext>
            </a:extLst>
          </p:cNvPr>
          <p:cNvSpPr txBox="1"/>
          <p:nvPr/>
        </p:nvSpPr>
        <p:spPr>
          <a:xfrm>
            <a:off x="1962365" y="1859340"/>
            <a:ext cx="8352890" cy="4616648"/>
          </a:xfrm>
          <a:prstGeom prst="rect">
            <a:avLst/>
          </a:prstGeom>
          <a:noFill/>
        </p:spPr>
        <p:txBody>
          <a:bodyPr wrap="square" rtlCol="0">
            <a:spAutoFit/>
          </a:bodyPr>
          <a:lstStyle/>
          <a:p>
            <a:r>
              <a:rPr lang="en-US" sz="2400" u="sng" dirty="0"/>
              <a:t>Sources</a:t>
            </a:r>
          </a:p>
          <a:p>
            <a:endParaRPr lang="en-US" dirty="0"/>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Open Source: Kaggle.com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Original Author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Eugeniy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Osetrov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(Owner)</a:t>
            </a:r>
          </a:p>
          <a:p>
            <a:pPr marL="0" marR="0">
              <a:spcBef>
                <a:spcPts val="0"/>
              </a:spcBef>
              <a:spcAft>
                <a:spcPts val="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Time Series Analysis</a:t>
            </a:r>
          </a:p>
          <a:p>
            <a:pPr marL="0" marR="0">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Data.gov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Pubisher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opendata.Maryland.gov</a:t>
            </a:r>
          </a:p>
          <a:p>
            <a:pPr marL="0" marR="0">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Maintainer Christine Howard</a:t>
            </a:r>
          </a:p>
          <a:p>
            <a:pPr marL="0" marR="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709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DCC0E7-BF03-F7BB-1AC4-1CA3AD398088}"/>
              </a:ext>
            </a:extLst>
          </p:cNvPr>
          <p:cNvSpPr>
            <a:spLocks noGrp="1"/>
          </p:cNvSpPr>
          <p:nvPr>
            <p:ph type="sldNum" sz="quarter" idx="12"/>
          </p:nvPr>
        </p:nvSpPr>
        <p:spPr/>
        <p:txBody>
          <a:bodyPr/>
          <a:lstStyle/>
          <a:p>
            <a:fld id="{A70B419D-5EF0-4711-ADB4-B22657C1BB0D}" type="slidenum">
              <a:rPr lang="en-US" smtClean="0"/>
              <a:t>15</a:t>
            </a:fld>
            <a:endParaRPr lang="en-US"/>
          </a:p>
        </p:txBody>
      </p:sp>
      <p:sp>
        <p:nvSpPr>
          <p:cNvPr id="3" name="TextBox 2">
            <a:extLst>
              <a:ext uri="{FF2B5EF4-FFF2-40B4-BE49-F238E27FC236}">
                <a16:creationId xmlns:a16="http://schemas.microsoft.com/office/drawing/2014/main" id="{E44E3019-0047-6DB1-68F5-2B0A4112449D}"/>
              </a:ext>
            </a:extLst>
          </p:cNvPr>
          <p:cNvSpPr txBox="1"/>
          <p:nvPr/>
        </p:nvSpPr>
        <p:spPr>
          <a:xfrm>
            <a:off x="1364795" y="1438382"/>
            <a:ext cx="9462409" cy="3785652"/>
          </a:xfrm>
          <a:prstGeom prst="rect">
            <a:avLst/>
          </a:prstGeom>
          <a:noFill/>
        </p:spPr>
        <p:txBody>
          <a:bodyPr wrap="square" rtlCol="0">
            <a:spAutoFit/>
          </a:bodyPr>
          <a:lstStyle/>
          <a:p>
            <a:r>
              <a:rPr lang="en-US" sz="2400" u="sng" dirty="0"/>
              <a:t>Links</a:t>
            </a:r>
          </a:p>
          <a:p>
            <a:endParaRPr lang="en-US" sz="2400" u="sng" dirty="0"/>
          </a:p>
          <a:p>
            <a:r>
              <a:rPr lang="en-US" dirty="0"/>
              <a:t>Tableau </a:t>
            </a:r>
          </a:p>
          <a:p>
            <a:r>
              <a:rPr lang="en-US" sz="1200" dirty="0"/>
              <a:t>https://public.tableau.com/app/profile/rich.bradley/viz/FlightDelayProject_17130192454700/AirlineFlightDelays?publish=yes</a:t>
            </a:r>
          </a:p>
          <a:p>
            <a:endParaRPr lang="en-US" dirty="0"/>
          </a:p>
          <a:p>
            <a:r>
              <a:rPr lang="en-US" dirty="0"/>
              <a:t>GitHub</a:t>
            </a:r>
          </a:p>
          <a:p>
            <a:r>
              <a:rPr lang="en-US" sz="1200" dirty="0"/>
              <a:t>https://github.com/Rich-Brad/Airline-Delays</a:t>
            </a:r>
          </a:p>
          <a:p>
            <a:endParaRPr lang="en-US" dirty="0"/>
          </a:p>
          <a:p>
            <a:r>
              <a:rPr lang="en-US" dirty="0"/>
              <a:t>Open Source Kaggle.com Data Source</a:t>
            </a:r>
          </a:p>
          <a:p>
            <a:r>
              <a:rPr lang="en-US" sz="1200" dirty="0"/>
              <a:t>https://www.kaggle.com/datasets/eugeniyosetrov/airline-delays/data</a:t>
            </a:r>
          </a:p>
          <a:p>
            <a:endParaRPr lang="en-US" dirty="0"/>
          </a:p>
          <a:p>
            <a:r>
              <a:rPr lang="en-US" dirty="0"/>
              <a:t>Time Series Data Source</a:t>
            </a:r>
          </a:p>
          <a:p>
            <a:r>
              <a:rPr lang="en-US" sz="1200" dirty="0"/>
              <a:t>https://catalog.data.gov/dataset/mva-vehicle-sales-counts-by-month-for-calendar-year-2002-2020-up-to-october</a:t>
            </a:r>
          </a:p>
          <a:p>
            <a:endParaRPr lang="en-US" dirty="0"/>
          </a:p>
        </p:txBody>
      </p:sp>
    </p:spTree>
    <p:extLst>
      <p:ext uri="{BB962C8B-B14F-4D97-AF65-F5344CB8AC3E}">
        <p14:creationId xmlns:p14="http://schemas.microsoft.com/office/powerpoint/2010/main" val="3760127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880725-7191-FDBA-74A6-F76A0A57989E}"/>
              </a:ext>
            </a:extLst>
          </p:cNvPr>
          <p:cNvSpPr>
            <a:spLocks noGrp="1"/>
          </p:cNvSpPr>
          <p:nvPr>
            <p:ph type="sldNum" sz="quarter" idx="12"/>
          </p:nvPr>
        </p:nvSpPr>
        <p:spPr/>
        <p:txBody>
          <a:bodyPr/>
          <a:lstStyle/>
          <a:p>
            <a:fld id="{A70B419D-5EF0-4711-ADB4-B22657C1BB0D}" type="slidenum">
              <a:rPr lang="en-US" smtClean="0"/>
              <a:t>16</a:t>
            </a:fld>
            <a:endParaRPr lang="en-US"/>
          </a:p>
        </p:txBody>
      </p:sp>
      <p:sp>
        <p:nvSpPr>
          <p:cNvPr id="3" name="TextBox 2">
            <a:extLst>
              <a:ext uri="{FF2B5EF4-FFF2-40B4-BE49-F238E27FC236}">
                <a16:creationId xmlns:a16="http://schemas.microsoft.com/office/drawing/2014/main" id="{F08516FC-F154-F5CF-B135-48E0090F2FB5}"/>
              </a:ext>
            </a:extLst>
          </p:cNvPr>
          <p:cNvSpPr txBox="1"/>
          <p:nvPr/>
        </p:nvSpPr>
        <p:spPr>
          <a:xfrm>
            <a:off x="2547991" y="1767155"/>
            <a:ext cx="6801492" cy="3139321"/>
          </a:xfrm>
          <a:prstGeom prst="rect">
            <a:avLst/>
          </a:prstGeom>
          <a:noFill/>
        </p:spPr>
        <p:txBody>
          <a:bodyPr wrap="square" rtlCol="0">
            <a:spAutoFit/>
          </a:bodyPr>
          <a:lstStyle/>
          <a:p>
            <a:r>
              <a:rPr lang="en-US" sz="2000" dirty="0"/>
              <a:t>Rich Bradley</a:t>
            </a:r>
          </a:p>
          <a:p>
            <a:r>
              <a:rPr lang="en-US" sz="2000" dirty="0"/>
              <a:t>Conclusion Slide</a:t>
            </a:r>
          </a:p>
          <a:p>
            <a:endParaRPr lang="en-US" sz="2000" dirty="0"/>
          </a:p>
          <a:p>
            <a:r>
              <a:rPr lang="en-US" sz="2000" dirty="0"/>
              <a:t>Data Analyst: Flight Delays Project</a:t>
            </a:r>
          </a:p>
          <a:p>
            <a:endParaRPr lang="en-US" sz="2000" dirty="0"/>
          </a:p>
          <a:p>
            <a:r>
              <a:rPr lang="en-US" sz="2000" dirty="0"/>
              <a:t>Advanced Analytics &amp; Dashboard Design</a:t>
            </a:r>
          </a:p>
          <a:p>
            <a:endParaRPr lang="en-US" sz="2000" dirty="0"/>
          </a:p>
          <a:p>
            <a:r>
              <a:rPr lang="en-US" sz="2000" dirty="0"/>
              <a:t>Contact me with any questions, or if you would like to collaborate with me at rbbrad@gmail.com</a:t>
            </a:r>
          </a:p>
          <a:p>
            <a:endParaRPr lang="en-US" dirty="0"/>
          </a:p>
        </p:txBody>
      </p:sp>
    </p:spTree>
    <p:extLst>
      <p:ext uri="{BB962C8B-B14F-4D97-AF65-F5344CB8AC3E}">
        <p14:creationId xmlns:p14="http://schemas.microsoft.com/office/powerpoint/2010/main" val="102508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DCC0E7-BF03-F7BB-1AC4-1CA3AD398088}"/>
              </a:ext>
            </a:extLst>
          </p:cNvPr>
          <p:cNvSpPr>
            <a:spLocks noGrp="1"/>
          </p:cNvSpPr>
          <p:nvPr>
            <p:ph type="sldNum" sz="quarter" idx="12"/>
          </p:nvPr>
        </p:nvSpPr>
        <p:spPr/>
        <p:txBody>
          <a:bodyPr/>
          <a:lstStyle/>
          <a:p>
            <a:fld id="{A70B419D-5EF0-4711-ADB4-B22657C1BB0D}" type="slidenum">
              <a:rPr lang="en-US" smtClean="0"/>
              <a:t>2</a:t>
            </a:fld>
            <a:endParaRPr lang="en-US"/>
          </a:p>
        </p:txBody>
      </p:sp>
      <p:sp>
        <p:nvSpPr>
          <p:cNvPr id="3" name="TextBox 2">
            <a:extLst>
              <a:ext uri="{FF2B5EF4-FFF2-40B4-BE49-F238E27FC236}">
                <a16:creationId xmlns:a16="http://schemas.microsoft.com/office/drawing/2014/main" id="{E44E3019-0047-6DB1-68F5-2B0A4112449D}"/>
              </a:ext>
            </a:extLst>
          </p:cNvPr>
          <p:cNvSpPr txBox="1"/>
          <p:nvPr/>
        </p:nvSpPr>
        <p:spPr>
          <a:xfrm>
            <a:off x="3339101" y="1088679"/>
            <a:ext cx="5794625" cy="4339650"/>
          </a:xfrm>
          <a:prstGeom prst="rect">
            <a:avLst/>
          </a:prstGeom>
          <a:noFill/>
        </p:spPr>
        <p:txBody>
          <a:bodyPr wrap="square" rtlCol="0">
            <a:spAutoFit/>
          </a:bodyPr>
          <a:lstStyle/>
          <a:p>
            <a:r>
              <a:rPr lang="en-US" sz="2400" u="sng" dirty="0"/>
              <a:t>Table of Contents</a:t>
            </a:r>
          </a:p>
          <a:p>
            <a:endParaRPr lang="en-US" dirty="0"/>
          </a:p>
          <a:p>
            <a:pPr marL="285750" indent="-285750">
              <a:buFont typeface="Arial" panose="020B0604020202020204" pitchFamily="34" charset="0"/>
              <a:buChar char="•"/>
            </a:pPr>
            <a:r>
              <a:rPr lang="en-US" dirty="0">
                <a:hlinkClick r:id="rId2" action="ppaction://hlinksldjump"/>
              </a:rPr>
              <a:t>Project Introduction</a:t>
            </a:r>
            <a:endParaRPr lang="en-US" dirty="0"/>
          </a:p>
          <a:p>
            <a:pPr marL="285750" indent="-285750">
              <a:buFont typeface="Arial" panose="020B0604020202020204" pitchFamily="34" charset="0"/>
              <a:buChar char="•"/>
            </a:pPr>
            <a:r>
              <a:rPr lang="en-US" dirty="0">
                <a:hlinkClick r:id="rId3" action="ppaction://hlinksldjump"/>
              </a:rPr>
              <a:t>Limitations and Ethical Considerations</a:t>
            </a:r>
            <a:endParaRPr lang="en-US" dirty="0"/>
          </a:p>
          <a:p>
            <a:pPr marL="285750" indent="-285750">
              <a:buFont typeface="Arial" panose="020B0604020202020204" pitchFamily="34" charset="0"/>
              <a:buChar char="•"/>
            </a:pPr>
            <a:r>
              <a:rPr lang="en-US" dirty="0">
                <a:hlinkClick r:id="rId4" action="ppaction://hlinksldjump"/>
              </a:rPr>
              <a:t>Correlation Matrix</a:t>
            </a:r>
            <a:endParaRPr lang="en-US" dirty="0"/>
          </a:p>
          <a:p>
            <a:pPr marL="285750" indent="-285750">
              <a:buFont typeface="Arial" panose="020B0604020202020204" pitchFamily="34" charset="0"/>
              <a:buChar char="•"/>
            </a:pPr>
            <a:r>
              <a:rPr lang="en-US" dirty="0">
                <a:hlinkClick r:id="rId5" action="ppaction://hlinksldjump"/>
              </a:rPr>
              <a:t>Normalization and Scatterplots</a:t>
            </a:r>
            <a:endParaRPr lang="en-US" dirty="0"/>
          </a:p>
          <a:p>
            <a:pPr marL="285750" indent="-285750">
              <a:buFont typeface="Arial" panose="020B0604020202020204" pitchFamily="34" charset="0"/>
              <a:buChar char="•"/>
            </a:pPr>
            <a:r>
              <a:rPr lang="en-US" dirty="0">
                <a:hlinkClick r:id="rId6" action="ppaction://hlinksldjump"/>
              </a:rPr>
              <a:t>Flight Delays by Airport</a:t>
            </a:r>
            <a:endParaRPr lang="en-US" dirty="0"/>
          </a:p>
          <a:p>
            <a:pPr marL="285750" indent="-285750">
              <a:buFont typeface="Arial" panose="020B0604020202020204" pitchFamily="34" charset="0"/>
              <a:buChar char="•"/>
            </a:pPr>
            <a:r>
              <a:rPr lang="en-US" dirty="0">
                <a:hlinkClick r:id="rId7" action="ppaction://hlinksldjump"/>
              </a:rPr>
              <a:t>Choropleth Map of US and Airport Names</a:t>
            </a:r>
            <a:endParaRPr lang="en-US" dirty="0"/>
          </a:p>
          <a:p>
            <a:pPr marL="285750" indent="-285750">
              <a:buFont typeface="Arial" panose="020B0604020202020204" pitchFamily="34" charset="0"/>
              <a:buChar char="•"/>
            </a:pPr>
            <a:r>
              <a:rPr lang="en-US" dirty="0">
                <a:hlinkClick r:id="rId8" action="ppaction://hlinksldjump"/>
              </a:rPr>
              <a:t>Airlines Affected by Delays</a:t>
            </a:r>
            <a:endParaRPr lang="en-US" dirty="0"/>
          </a:p>
          <a:p>
            <a:pPr marL="285750" indent="-285750">
              <a:buFont typeface="Arial" panose="020B0604020202020204" pitchFamily="34" charset="0"/>
              <a:buChar char="•"/>
            </a:pPr>
            <a:r>
              <a:rPr lang="en-US" dirty="0">
                <a:hlinkClick r:id="rId9" action="ppaction://hlinksldjump"/>
              </a:rPr>
              <a:t>Recommendations</a:t>
            </a:r>
            <a:endParaRPr lang="en-US" dirty="0"/>
          </a:p>
          <a:p>
            <a:pPr marL="285750" indent="-285750">
              <a:buFont typeface="Arial" panose="020B0604020202020204" pitchFamily="34" charset="0"/>
              <a:buChar char="•"/>
            </a:pPr>
            <a:r>
              <a:rPr lang="en-US" dirty="0">
                <a:hlinkClick r:id="rId10" action="ppaction://hlinksldjump"/>
              </a:rPr>
              <a:t>Sources</a:t>
            </a:r>
            <a:endParaRPr lang="en-US" dirty="0"/>
          </a:p>
          <a:p>
            <a:pPr marL="285750" indent="-285750">
              <a:buFont typeface="Arial" panose="020B0604020202020204" pitchFamily="34" charset="0"/>
              <a:buChar char="•"/>
            </a:pPr>
            <a:r>
              <a:rPr lang="en-US" dirty="0">
                <a:hlinkClick r:id="rId2" action="ppaction://hlinksldjump"/>
              </a:rPr>
              <a:t>Links</a:t>
            </a:r>
            <a:endParaRPr lang="en-US" dirty="0"/>
          </a:p>
          <a:p>
            <a:pPr marL="285750" indent="-285750">
              <a:buFont typeface="Arial" panose="020B0604020202020204" pitchFamily="34" charset="0"/>
              <a:buChar char="•"/>
            </a:pPr>
            <a:r>
              <a:rPr lang="en-US" dirty="0">
                <a:hlinkClick r:id="rId11" action="ppaction://hlinksldjump"/>
              </a:rPr>
              <a:t>Concluding Slide</a:t>
            </a:r>
            <a:endParaRPr lang="en-US" dirty="0"/>
          </a:p>
          <a:p>
            <a:endParaRPr lang="en-US" dirty="0"/>
          </a:p>
          <a:p>
            <a:endParaRPr lang="en-US" dirty="0"/>
          </a:p>
        </p:txBody>
      </p:sp>
      <p:pic>
        <p:nvPicPr>
          <p:cNvPr id="5" name="Picture 4" descr="A group of icons on a black background&#10;&#10;Description automatically generated">
            <a:extLst>
              <a:ext uri="{FF2B5EF4-FFF2-40B4-BE49-F238E27FC236}">
                <a16:creationId xmlns:a16="http://schemas.microsoft.com/office/drawing/2014/main" id="{05F60E54-BD07-232A-8063-57AA5DC9E54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0389" y="5510523"/>
            <a:ext cx="2275523" cy="1007599"/>
          </a:xfrm>
          <a:prstGeom prst="rect">
            <a:avLst/>
          </a:prstGeom>
        </p:spPr>
      </p:pic>
      <p:pic>
        <p:nvPicPr>
          <p:cNvPr id="7" name="Picture 6" descr="A logo of linkedin and plus&#10;&#10;Description automatically generated">
            <a:extLst>
              <a:ext uri="{FF2B5EF4-FFF2-40B4-BE49-F238E27FC236}">
                <a16:creationId xmlns:a16="http://schemas.microsoft.com/office/drawing/2014/main" id="{4379B3DC-5B23-1119-8382-5A2350A44EB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42733" y="5510522"/>
            <a:ext cx="2169918" cy="1007600"/>
          </a:xfrm>
          <a:prstGeom prst="rect">
            <a:avLst/>
          </a:prstGeom>
        </p:spPr>
      </p:pic>
    </p:spTree>
    <p:extLst>
      <p:ext uri="{BB962C8B-B14F-4D97-AF65-F5344CB8AC3E}">
        <p14:creationId xmlns:p14="http://schemas.microsoft.com/office/powerpoint/2010/main" val="375458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61F3B-8258-54EB-061C-2EC0D76056A0}"/>
              </a:ext>
            </a:extLst>
          </p:cNvPr>
          <p:cNvSpPr>
            <a:spLocks noGrp="1"/>
          </p:cNvSpPr>
          <p:nvPr>
            <p:ph type="title"/>
          </p:nvPr>
        </p:nvSpPr>
        <p:spPr/>
        <p:txBody>
          <a:bodyPr/>
          <a:lstStyle/>
          <a:p>
            <a:pPr algn="ctr"/>
            <a:r>
              <a:rPr lang="en-US" dirty="0">
                <a:solidFill>
                  <a:srgbClr val="00B0F0"/>
                </a:solidFill>
              </a:rPr>
              <a:t>Introduction: Flight Delay Project</a:t>
            </a:r>
          </a:p>
        </p:txBody>
      </p:sp>
      <p:sp>
        <p:nvSpPr>
          <p:cNvPr id="6" name="Content Placeholder 5">
            <a:extLst>
              <a:ext uri="{FF2B5EF4-FFF2-40B4-BE49-F238E27FC236}">
                <a16:creationId xmlns:a16="http://schemas.microsoft.com/office/drawing/2014/main" id="{E2999D42-5BF1-0871-D656-3C264E721762}"/>
              </a:ext>
            </a:extLst>
          </p:cNvPr>
          <p:cNvSpPr>
            <a:spLocks noGrp="1"/>
          </p:cNvSpPr>
          <p:nvPr>
            <p:ph idx="1"/>
          </p:nvPr>
        </p:nvSpPr>
        <p:spPr/>
        <p:txBody>
          <a:bodyPr/>
          <a:lstStyle/>
          <a:p>
            <a:pPr marL="0" indent="0">
              <a:buNone/>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chose this data set for my project, seeing that people are traveling again, and air travel is up since Covid-19. With an increase demand for air travel and hearing about delays on the news, I wanted to research what are the causes of air travel delays. </a:t>
            </a:r>
          </a:p>
          <a:p>
            <a:pPr marL="0" indent="0">
              <a:buNone/>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information could be a benefit for future travel and travelers to better understand the causes of delays in the air travel industry and provide insight for airlines to improve their customer travel experience. </a:t>
            </a:r>
          </a:p>
          <a:p>
            <a:pPr marL="0" indent="0" algn="ctr">
              <a:buNone/>
            </a:pPr>
            <a:r>
              <a:rPr lang="en-US" u="sng" dirty="0">
                <a:solidFill>
                  <a:srgbClr val="00B0F0"/>
                </a:solidFill>
              </a:rPr>
              <a:t>The Objective</a:t>
            </a:r>
          </a:p>
          <a:p>
            <a:pPr>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Determine the flight delays </a:t>
            </a:r>
            <a:r>
              <a:rPr lang="en-US" sz="1800" i="1" dirty="0">
                <a:solidFill>
                  <a:srgbClr val="00B0F0"/>
                </a:solidFill>
                <a:latin typeface="Calibri" panose="020F0502020204030204" pitchFamily="34" charset="0"/>
                <a:cs typeface="Calibri" panose="020F0502020204030204" pitchFamily="34" charset="0"/>
              </a:rPr>
              <a:t>greater</a:t>
            </a:r>
            <a:r>
              <a:rPr lang="en-US" sz="1800" dirty="0">
                <a:solidFill>
                  <a:schemeClr val="tx1"/>
                </a:solidFill>
                <a:latin typeface="Calibri" panose="020F0502020204030204" pitchFamily="34" charset="0"/>
                <a:cs typeface="Calibri" panose="020F0502020204030204" pitchFamily="34" charset="0"/>
              </a:rPr>
              <a:t> than 15 minutes</a:t>
            </a:r>
          </a:p>
          <a:p>
            <a:pPr>
              <a:buFont typeface="Arial" panose="020B0604020202020204" pitchFamily="34" charset="0"/>
              <a:buChar char="•"/>
            </a:pPr>
            <a:r>
              <a:rPr lang="en-US" sz="1800" i="1" dirty="0">
                <a:solidFill>
                  <a:srgbClr val="00B0F0"/>
                </a:solidFill>
                <a:latin typeface="Calibri" panose="020F0502020204030204" pitchFamily="34" charset="0"/>
                <a:cs typeface="Calibri" panose="020F0502020204030204" pitchFamily="34" charset="0"/>
              </a:rPr>
              <a:t>Which</a:t>
            </a:r>
            <a:r>
              <a:rPr lang="en-US" sz="1800" dirty="0">
                <a:solidFill>
                  <a:schemeClr val="tx1"/>
                </a:solidFill>
                <a:latin typeface="Calibri" panose="020F0502020204030204" pitchFamily="34" charset="0"/>
                <a:cs typeface="Calibri" panose="020F0502020204030204" pitchFamily="34" charset="0"/>
              </a:rPr>
              <a:t> airlines are impacted the most</a:t>
            </a:r>
          </a:p>
        </p:txBody>
      </p:sp>
      <p:sp>
        <p:nvSpPr>
          <p:cNvPr id="4" name="Slide Number Placeholder 3">
            <a:extLst>
              <a:ext uri="{FF2B5EF4-FFF2-40B4-BE49-F238E27FC236}">
                <a16:creationId xmlns:a16="http://schemas.microsoft.com/office/drawing/2014/main" id="{89FF65A0-0166-13AD-1CE1-5200AB635883}"/>
              </a:ext>
            </a:extLst>
          </p:cNvPr>
          <p:cNvSpPr>
            <a:spLocks noGrp="1"/>
          </p:cNvSpPr>
          <p:nvPr>
            <p:ph type="sldNum" sz="quarter" idx="12"/>
          </p:nvPr>
        </p:nvSpPr>
        <p:spPr/>
        <p:txBody>
          <a:bodyPr/>
          <a:lstStyle/>
          <a:p>
            <a:fld id="{A70B419D-5EF0-4711-ADB4-B22657C1BB0D}" type="slidenum">
              <a:rPr lang="en-US" smtClean="0"/>
              <a:t>3</a:t>
            </a:fld>
            <a:endParaRPr lang="en-US"/>
          </a:p>
        </p:txBody>
      </p:sp>
    </p:spTree>
    <p:extLst>
      <p:ext uri="{BB962C8B-B14F-4D97-AF65-F5344CB8AC3E}">
        <p14:creationId xmlns:p14="http://schemas.microsoft.com/office/powerpoint/2010/main" val="138184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DB48-8B48-928B-7B1D-EE0BBFF90FAF}"/>
              </a:ext>
            </a:extLst>
          </p:cNvPr>
          <p:cNvSpPr>
            <a:spLocks noGrp="1"/>
          </p:cNvSpPr>
          <p:nvPr>
            <p:ph type="title"/>
          </p:nvPr>
        </p:nvSpPr>
        <p:spPr/>
        <p:txBody>
          <a:bodyPr/>
          <a:lstStyle/>
          <a:p>
            <a:pPr algn="ctr"/>
            <a:r>
              <a:rPr lang="en-US" dirty="0">
                <a:solidFill>
                  <a:srgbClr val="00B0F0"/>
                </a:solidFill>
              </a:rPr>
              <a:t>Limitations and Ethical Considerations</a:t>
            </a:r>
            <a:br>
              <a:rPr lang="en-US" dirty="0"/>
            </a:br>
            <a:endParaRPr lang="en-US" dirty="0"/>
          </a:p>
        </p:txBody>
      </p:sp>
      <p:sp>
        <p:nvSpPr>
          <p:cNvPr id="3" name="Content Placeholder 2">
            <a:extLst>
              <a:ext uri="{FF2B5EF4-FFF2-40B4-BE49-F238E27FC236}">
                <a16:creationId xmlns:a16="http://schemas.microsoft.com/office/drawing/2014/main" id="{4F448DAE-07D3-1BE8-655C-FD49E96071FF}"/>
              </a:ext>
            </a:extLst>
          </p:cNvPr>
          <p:cNvSpPr>
            <a:spLocks noGrp="1"/>
          </p:cNvSpPr>
          <p:nvPr>
            <p:ph idx="1"/>
          </p:nvPr>
        </p:nvSpPr>
        <p:spPr/>
        <p:txBody>
          <a:bodyPr/>
          <a:lstStyle/>
          <a:p>
            <a:pPr marL="742950" marR="0" lvl="1" indent="-285750">
              <a:lnSpc>
                <a:spcPct val="107000"/>
              </a:lnSpc>
              <a:spcBef>
                <a:spcPts val="0"/>
              </a:spcBef>
              <a:spcAft>
                <a:spcPts val="960"/>
              </a:spcAft>
              <a:buSzPts val="1000"/>
              <a:buFont typeface="Courier New" panose="02070309020205020404" pitchFamily="49" charset="0"/>
              <a:buChar char="o"/>
              <a:tabLst>
                <a:tab pos="914400" algn="l"/>
              </a:tabLst>
            </a:pPr>
            <a:r>
              <a:rPr lang="en-US"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is limited to two years of information, 2019 and 2020. Hopefully, the author will continue to update and collect additional information to identify trends of air travel delays.</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960"/>
              </a:spcAft>
              <a:buSzPts val="1000"/>
              <a:buFont typeface="Courier New" panose="02070309020205020404" pitchFamily="49" charset="0"/>
              <a:buChar char="o"/>
              <a:tabLst>
                <a:tab pos="914400" algn="l"/>
              </a:tabLst>
            </a:pPr>
            <a:r>
              <a:rPr lang="en-US"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source of the data is from the United States Department of Transportation.  Since this is from a government source this data can be trusted.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960"/>
              </a:spcAft>
              <a:buSzPts val="1000"/>
              <a:buFont typeface="Courier New" panose="02070309020205020404" pitchFamily="49" charset="0"/>
              <a:buChar char="o"/>
              <a:tabLst>
                <a:tab pos="914400" algn="l"/>
              </a:tabLst>
            </a:pPr>
            <a:r>
              <a:rPr lang="en-US"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Although there is no personal information within the data set, airlines and airports are named, which is good information for air travelers. However, may have a financial impact, negative or positive for the named airlines and airports.</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F2F7D21A-3054-C477-5E29-79AD9B473F61}"/>
              </a:ext>
            </a:extLst>
          </p:cNvPr>
          <p:cNvSpPr>
            <a:spLocks noGrp="1"/>
          </p:cNvSpPr>
          <p:nvPr>
            <p:ph type="sldNum" sz="quarter" idx="12"/>
          </p:nvPr>
        </p:nvSpPr>
        <p:spPr/>
        <p:txBody>
          <a:bodyPr/>
          <a:lstStyle/>
          <a:p>
            <a:fld id="{A70B419D-5EF0-4711-ADB4-B22657C1BB0D}" type="slidenum">
              <a:rPr lang="en-US" smtClean="0"/>
              <a:t>4</a:t>
            </a:fld>
            <a:endParaRPr lang="en-US"/>
          </a:p>
        </p:txBody>
      </p:sp>
    </p:spTree>
    <p:extLst>
      <p:ext uri="{BB962C8B-B14F-4D97-AF65-F5344CB8AC3E}">
        <p14:creationId xmlns:p14="http://schemas.microsoft.com/office/powerpoint/2010/main" val="66304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7FB3-0B19-743B-E7A7-D32086BF039C}"/>
              </a:ext>
            </a:extLst>
          </p:cNvPr>
          <p:cNvSpPr>
            <a:spLocks noGrp="1"/>
          </p:cNvSpPr>
          <p:nvPr>
            <p:ph type="title"/>
          </p:nvPr>
        </p:nvSpPr>
        <p:spPr>
          <a:xfrm>
            <a:off x="1141413" y="609600"/>
            <a:ext cx="9905998" cy="1013460"/>
          </a:xfrm>
        </p:spPr>
        <p:txBody>
          <a:bodyPr>
            <a:normAutofit fontScale="90000"/>
          </a:bodyPr>
          <a:lstStyle/>
          <a:p>
            <a:pPr algn="ctr"/>
            <a:r>
              <a:rPr lang="en-US" dirty="0">
                <a:solidFill>
                  <a:srgbClr val="00B0F0"/>
                </a:solidFill>
              </a:rPr>
              <a:t>Correlation Matrix</a:t>
            </a:r>
            <a:br>
              <a:rPr lang="en-US" dirty="0"/>
            </a:br>
            <a:endParaRPr lang="en-US" dirty="0"/>
          </a:p>
        </p:txBody>
      </p:sp>
      <p:pic>
        <p:nvPicPr>
          <p:cNvPr id="6" name="Content Placeholder 5" descr="A screenshot of a computer screen&#10;&#10;Description automatically generated">
            <a:extLst>
              <a:ext uri="{FF2B5EF4-FFF2-40B4-BE49-F238E27FC236}">
                <a16:creationId xmlns:a16="http://schemas.microsoft.com/office/drawing/2014/main" id="{1DF9AE0B-835A-E722-1AEE-AE0A77974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871" y="1116330"/>
            <a:ext cx="5498540" cy="5474909"/>
          </a:xfrm>
        </p:spPr>
      </p:pic>
      <p:sp>
        <p:nvSpPr>
          <p:cNvPr id="4" name="Slide Number Placeholder 3">
            <a:extLst>
              <a:ext uri="{FF2B5EF4-FFF2-40B4-BE49-F238E27FC236}">
                <a16:creationId xmlns:a16="http://schemas.microsoft.com/office/drawing/2014/main" id="{1C17D240-DE16-F34F-2766-8F8DCA070FEE}"/>
              </a:ext>
            </a:extLst>
          </p:cNvPr>
          <p:cNvSpPr>
            <a:spLocks noGrp="1"/>
          </p:cNvSpPr>
          <p:nvPr>
            <p:ph type="sldNum" sz="quarter" idx="12"/>
          </p:nvPr>
        </p:nvSpPr>
        <p:spPr/>
        <p:txBody>
          <a:bodyPr/>
          <a:lstStyle/>
          <a:p>
            <a:fld id="{A70B419D-5EF0-4711-ADB4-B22657C1BB0D}" type="slidenum">
              <a:rPr lang="en-US" smtClean="0"/>
              <a:t>5</a:t>
            </a:fld>
            <a:endParaRPr lang="en-US"/>
          </a:p>
        </p:txBody>
      </p:sp>
      <p:pic>
        <p:nvPicPr>
          <p:cNvPr id="8" name="Picture 7" descr="A screenshot of a computer code&#10;&#10;Description automatically generated">
            <a:extLst>
              <a:ext uri="{FF2B5EF4-FFF2-40B4-BE49-F238E27FC236}">
                <a16:creationId xmlns:a16="http://schemas.microsoft.com/office/drawing/2014/main" id="{F2A1C9BE-1D05-5262-72F0-728A4FAC0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20" y="5247389"/>
            <a:ext cx="5358883" cy="818448"/>
          </a:xfrm>
          <a:prstGeom prst="rect">
            <a:avLst/>
          </a:prstGeom>
        </p:spPr>
      </p:pic>
      <p:pic>
        <p:nvPicPr>
          <p:cNvPr id="10" name="Picture 9" descr="A close-up of a number&#10;&#10;Description automatically generated">
            <a:extLst>
              <a:ext uri="{FF2B5EF4-FFF2-40B4-BE49-F238E27FC236}">
                <a16:creationId xmlns:a16="http://schemas.microsoft.com/office/drawing/2014/main" id="{3AF70F63-0A17-5F19-307C-F1A069D1F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887" y="6105396"/>
            <a:ext cx="4058216" cy="485843"/>
          </a:xfrm>
          <a:prstGeom prst="rect">
            <a:avLst/>
          </a:prstGeom>
        </p:spPr>
      </p:pic>
      <p:sp>
        <p:nvSpPr>
          <p:cNvPr id="11" name="TextBox 10">
            <a:extLst>
              <a:ext uri="{FF2B5EF4-FFF2-40B4-BE49-F238E27FC236}">
                <a16:creationId xmlns:a16="http://schemas.microsoft.com/office/drawing/2014/main" id="{22229F9A-0AB5-CCC6-68F2-36B2D1BC3C47}"/>
              </a:ext>
            </a:extLst>
          </p:cNvPr>
          <p:cNvSpPr txBox="1"/>
          <p:nvPr/>
        </p:nvSpPr>
        <p:spPr>
          <a:xfrm>
            <a:off x="510501" y="1293287"/>
            <a:ext cx="4914253" cy="3170099"/>
          </a:xfrm>
          <a:prstGeom prst="rect">
            <a:avLst/>
          </a:prstGeom>
          <a:noFill/>
        </p:spPr>
        <p:txBody>
          <a:bodyPr wrap="square" rtlCol="0">
            <a:spAutoFit/>
          </a:bodyPr>
          <a:lstStyle/>
          <a:p>
            <a:r>
              <a:rPr lang="en-US" sz="1400" dirty="0"/>
              <a:t>This heatmap shows the correlation of the different delay categories and how strong or weak the correlations are in relationship to each delay. </a:t>
            </a:r>
          </a:p>
          <a:p>
            <a:endParaRPr lang="en-US" sz="1400" dirty="0"/>
          </a:p>
          <a:p>
            <a:pPr marL="285750" marR="0" indent="-285750">
              <a:spcBef>
                <a:spcPts val="0"/>
              </a:spcBef>
              <a:spcAft>
                <a:spcPts val="0"/>
              </a:spcAft>
              <a:buFont typeface="Arial" panose="020B0604020202020204" pitchFamily="34" charset="0"/>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coefficient range between .3 - .5, the darker purple colors show a weak relationship.</a:t>
            </a:r>
          </a:p>
          <a:p>
            <a:pPr marL="285750" marR="0" indent="-285750">
              <a:spcBef>
                <a:spcPts val="0"/>
              </a:spcBef>
              <a:spcAft>
                <a:spcPts val="0"/>
              </a:spcAft>
              <a:buFont typeface="Arial" panose="020B0604020202020204" pitchFamily="34" charset="0"/>
              <a:buChar char="•"/>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coefficient range between .5 – .7 the purple to red colors shows a moderate relationship.</a:t>
            </a:r>
          </a:p>
          <a:p>
            <a:pPr marR="0">
              <a:spcBef>
                <a:spcPts val="0"/>
              </a:spcBef>
              <a:spcAft>
                <a:spcPts val="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The coefficient range between .7 – 1.0, the darker beige to light beige colors shows a strong relationship between the variables. </a:t>
            </a:r>
          </a:p>
          <a:p>
            <a:endParaRPr lang="en-US" dirty="0"/>
          </a:p>
        </p:txBody>
      </p:sp>
    </p:spTree>
    <p:extLst>
      <p:ext uri="{BB962C8B-B14F-4D97-AF65-F5344CB8AC3E}">
        <p14:creationId xmlns:p14="http://schemas.microsoft.com/office/powerpoint/2010/main" val="58458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A79D-666F-963C-BFAA-45664FCE7787}"/>
              </a:ext>
            </a:extLst>
          </p:cNvPr>
          <p:cNvSpPr>
            <a:spLocks noGrp="1"/>
          </p:cNvSpPr>
          <p:nvPr>
            <p:ph type="title"/>
          </p:nvPr>
        </p:nvSpPr>
        <p:spPr>
          <a:xfrm>
            <a:off x="1141413" y="609600"/>
            <a:ext cx="9905998" cy="1157555"/>
          </a:xfrm>
        </p:spPr>
        <p:txBody>
          <a:bodyPr/>
          <a:lstStyle/>
          <a:p>
            <a:pPr algn="ctr"/>
            <a:r>
              <a:rPr lang="en-US" dirty="0">
                <a:solidFill>
                  <a:srgbClr val="00B0F0"/>
                </a:solidFill>
              </a:rPr>
              <a:t>Normalization and Scatterplots</a:t>
            </a:r>
            <a:br>
              <a:rPr lang="en-US" dirty="0"/>
            </a:b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CA0EF71D-16EF-D22B-C3B6-7B5E58B7BF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382" y="1767155"/>
            <a:ext cx="8560668" cy="3212387"/>
          </a:xfrm>
        </p:spPr>
      </p:pic>
      <p:sp>
        <p:nvSpPr>
          <p:cNvPr id="4" name="Slide Number Placeholder 3">
            <a:extLst>
              <a:ext uri="{FF2B5EF4-FFF2-40B4-BE49-F238E27FC236}">
                <a16:creationId xmlns:a16="http://schemas.microsoft.com/office/drawing/2014/main" id="{D1497267-178B-B3AA-ECCB-7C692C41D5A5}"/>
              </a:ext>
            </a:extLst>
          </p:cNvPr>
          <p:cNvSpPr>
            <a:spLocks noGrp="1"/>
          </p:cNvSpPr>
          <p:nvPr>
            <p:ph type="sldNum" sz="quarter" idx="12"/>
          </p:nvPr>
        </p:nvSpPr>
        <p:spPr/>
        <p:txBody>
          <a:bodyPr/>
          <a:lstStyle/>
          <a:p>
            <a:fld id="{A70B419D-5EF0-4711-ADB4-B22657C1BB0D}" type="slidenum">
              <a:rPr lang="en-US" smtClean="0"/>
              <a:t>6</a:t>
            </a:fld>
            <a:endParaRPr lang="en-US"/>
          </a:p>
        </p:txBody>
      </p:sp>
      <p:sp>
        <p:nvSpPr>
          <p:cNvPr id="7" name="TextBox 6">
            <a:extLst>
              <a:ext uri="{FF2B5EF4-FFF2-40B4-BE49-F238E27FC236}">
                <a16:creationId xmlns:a16="http://schemas.microsoft.com/office/drawing/2014/main" id="{54D708E4-E723-A4A1-4BCB-281A280C169B}"/>
              </a:ext>
            </a:extLst>
          </p:cNvPr>
          <p:cNvSpPr txBox="1"/>
          <p:nvPr/>
        </p:nvSpPr>
        <p:spPr>
          <a:xfrm>
            <a:off x="297950" y="3594547"/>
            <a:ext cx="2979505" cy="1384995"/>
          </a:xfrm>
          <a:prstGeom prst="rect">
            <a:avLst/>
          </a:prstGeom>
          <a:noFill/>
        </p:spPr>
        <p:txBody>
          <a:bodyPr wrap="square" rtlCol="0">
            <a:spAutoFit/>
          </a:bodyPr>
          <a:lstStyle/>
          <a:p>
            <a:r>
              <a:rPr lang="en-US" sz="1400" dirty="0"/>
              <a:t>Since there are different numbers of arriving flight for the variety of airlines, normalizing the data was important to create ‘fairness’ between the airlines and the different delays.</a:t>
            </a:r>
          </a:p>
        </p:txBody>
      </p:sp>
    </p:spTree>
    <p:extLst>
      <p:ext uri="{BB962C8B-B14F-4D97-AF65-F5344CB8AC3E}">
        <p14:creationId xmlns:p14="http://schemas.microsoft.com/office/powerpoint/2010/main" val="354045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A79D-666F-963C-BFAA-45664FCE7787}"/>
              </a:ext>
            </a:extLst>
          </p:cNvPr>
          <p:cNvSpPr>
            <a:spLocks noGrp="1"/>
          </p:cNvSpPr>
          <p:nvPr>
            <p:ph type="title"/>
          </p:nvPr>
        </p:nvSpPr>
        <p:spPr>
          <a:xfrm>
            <a:off x="1141413" y="609600"/>
            <a:ext cx="9905998" cy="1116458"/>
          </a:xfrm>
        </p:spPr>
        <p:txBody>
          <a:bodyPr/>
          <a:lstStyle/>
          <a:p>
            <a:pPr algn="ctr"/>
            <a:r>
              <a:rPr lang="en-US" dirty="0">
                <a:solidFill>
                  <a:srgbClr val="00B0F0"/>
                </a:solidFill>
              </a:rPr>
              <a:t>Normalization and Scatterplots</a:t>
            </a:r>
            <a:br>
              <a:rPr lang="en-US" dirty="0"/>
            </a:br>
            <a:endParaRPr lang="en-US" dirty="0"/>
          </a:p>
        </p:txBody>
      </p:sp>
      <p:pic>
        <p:nvPicPr>
          <p:cNvPr id="6" name="Content Placeholder 5" descr="A graph of flight departures&#10;&#10;Description automatically generated">
            <a:extLst>
              <a:ext uri="{FF2B5EF4-FFF2-40B4-BE49-F238E27FC236}">
                <a16:creationId xmlns:a16="http://schemas.microsoft.com/office/drawing/2014/main" id="{E6F6DD31-BB9E-68C8-A287-B41D1FB27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645" y="1448967"/>
            <a:ext cx="5021852" cy="3659585"/>
          </a:xfrm>
        </p:spPr>
      </p:pic>
      <p:sp>
        <p:nvSpPr>
          <p:cNvPr id="4" name="Slide Number Placeholder 3">
            <a:extLst>
              <a:ext uri="{FF2B5EF4-FFF2-40B4-BE49-F238E27FC236}">
                <a16:creationId xmlns:a16="http://schemas.microsoft.com/office/drawing/2014/main" id="{D1497267-178B-B3AA-ECCB-7C692C41D5A5}"/>
              </a:ext>
            </a:extLst>
          </p:cNvPr>
          <p:cNvSpPr>
            <a:spLocks noGrp="1"/>
          </p:cNvSpPr>
          <p:nvPr>
            <p:ph type="sldNum" sz="quarter" idx="12"/>
          </p:nvPr>
        </p:nvSpPr>
        <p:spPr/>
        <p:txBody>
          <a:bodyPr/>
          <a:lstStyle/>
          <a:p>
            <a:fld id="{A70B419D-5EF0-4711-ADB4-B22657C1BB0D}" type="slidenum">
              <a:rPr lang="en-US" smtClean="0"/>
              <a:t>7</a:t>
            </a:fld>
            <a:endParaRPr lang="en-US"/>
          </a:p>
        </p:txBody>
      </p:sp>
      <p:pic>
        <p:nvPicPr>
          <p:cNvPr id="8" name="Picture 7" descr="A graph showing a number of dots&#10;&#10;Description automatically generated">
            <a:extLst>
              <a:ext uri="{FF2B5EF4-FFF2-40B4-BE49-F238E27FC236}">
                <a16:creationId xmlns:a16="http://schemas.microsoft.com/office/drawing/2014/main" id="{7B12EF38-571A-335B-653D-6173FA8D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750" y="1448967"/>
            <a:ext cx="5543729" cy="3604789"/>
          </a:xfrm>
          <a:prstGeom prst="rect">
            <a:avLst/>
          </a:prstGeom>
        </p:spPr>
      </p:pic>
      <p:pic>
        <p:nvPicPr>
          <p:cNvPr id="10" name="Picture 9" descr="A close-up of a white background&#10;&#10;Description automatically generated">
            <a:extLst>
              <a:ext uri="{FF2B5EF4-FFF2-40B4-BE49-F238E27FC236}">
                <a16:creationId xmlns:a16="http://schemas.microsoft.com/office/drawing/2014/main" id="{D12E1E59-AF4A-B94C-D6A7-C74791EE5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750" y="5146497"/>
            <a:ext cx="5490114" cy="733475"/>
          </a:xfrm>
          <a:prstGeom prst="rect">
            <a:avLst/>
          </a:prstGeom>
        </p:spPr>
      </p:pic>
      <p:pic>
        <p:nvPicPr>
          <p:cNvPr id="12" name="Picture 11">
            <a:extLst>
              <a:ext uri="{FF2B5EF4-FFF2-40B4-BE49-F238E27FC236}">
                <a16:creationId xmlns:a16="http://schemas.microsoft.com/office/drawing/2014/main" id="{E8EB5EC7-A88F-CF4C-D358-86B89C9C0A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645" y="5157221"/>
            <a:ext cx="4922940" cy="330167"/>
          </a:xfrm>
          <a:prstGeom prst="rect">
            <a:avLst/>
          </a:prstGeom>
        </p:spPr>
      </p:pic>
    </p:spTree>
    <p:extLst>
      <p:ext uri="{BB962C8B-B14F-4D97-AF65-F5344CB8AC3E}">
        <p14:creationId xmlns:p14="http://schemas.microsoft.com/office/powerpoint/2010/main" val="363164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33FA-AACF-2FE3-CD89-0963D92004CA}"/>
              </a:ext>
            </a:extLst>
          </p:cNvPr>
          <p:cNvSpPr>
            <a:spLocks noGrp="1"/>
          </p:cNvSpPr>
          <p:nvPr>
            <p:ph type="title"/>
          </p:nvPr>
        </p:nvSpPr>
        <p:spPr>
          <a:xfrm>
            <a:off x="1141413" y="441789"/>
            <a:ext cx="9905998" cy="893851"/>
          </a:xfrm>
        </p:spPr>
        <p:txBody>
          <a:bodyPr>
            <a:normAutofit fontScale="90000"/>
          </a:bodyPr>
          <a:lstStyle/>
          <a:p>
            <a:pPr algn="ctr"/>
            <a:r>
              <a:rPr lang="en-US" dirty="0">
                <a:solidFill>
                  <a:srgbClr val="00B0F0"/>
                </a:solidFill>
              </a:rPr>
              <a:t>Flight Delays by Airport</a:t>
            </a:r>
            <a:br>
              <a:rPr lang="en-US" dirty="0"/>
            </a:br>
            <a:endParaRPr lang="en-US" dirty="0"/>
          </a:p>
        </p:txBody>
      </p:sp>
      <p:pic>
        <p:nvPicPr>
          <p:cNvPr id="6" name="Content Placeholder 5" descr="A graph of flight status&#10;&#10;Description automatically generated with medium confidence">
            <a:extLst>
              <a:ext uri="{FF2B5EF4-FFF2-40B4-BE49-F238E27FC236}">
                <a16:creationId xmlns:a16="http://schemas.microsoft.com/office/drawing/2014/main" id="{CA19ADBE-B72D-F7DB-99E7-ECFD61E82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1089" y="1304817"/>
            <a:ext cx="6978436" cy="5242135"/>
          </a:xfrm>
        </p:spPr>
      </p:pic>
      <p:sp>
        <p:nvSpPr>
          <p:cNvPr id="4" name="Slide Number Placeholder 3">
            <a:extLst>
              <a:ext uri="{FF2B5EF4-FFF2-40B4-BE49-F238E27FC236}">
                <a16:creationId xmlns:a16="http://schemas.microsoft.com/office/drawing/2014/main" id="{215AF33E-CBF6-EEFD-FD03-2E1B65C819EF}"/>
              </a:ext>
            </a:extLst>
          </p:cNvPr>
          <p:cNvSpPr>
            <a:spLocks noGrp="1"/>
          </p:cNvSpPr>
          <p:nvPr>
            <p:ph type="sldNum" sz="quarter" idx="12"/>
          </p:nvPr>
        </p:nvSpPr>
        <p:spPr/>
        <p:txBody>
          <a:bodyPr/>
          <a:lstStyle/>
          <a:p>
            <a:fld id="{A70B419D-5EF0-4711-ADB4-B22657C1BB0D}" type="slidenum">
              <a:rPr lang="en-US" smtClean="0"/>
              <a:t>8</a:t>
            </a:fld>
            <a:endParaRPr lang="en-US"/>
          </a:p>
        </p:txBody>
      </p:sp>
      <p:sp>
        <p:nvSpPr>
          <p:cNvPr id="7" name="TextBox 6">
            <a:extLst>
              <a:ext uri="{FF2B5EF4-FFF2-40B4-BE49-F238E27FC236}">
                <a16:creationId xmlns:a16="http://schemas.microsoft.com/office/drawing/2014/main" id="{F89A8D1E-4247-C0A3-6FBE-68E187C9A9AD}"/>
              </a:ext>
            </a:extLst>
          </p:cNvPr>
          <p:cNvSpPr txBox="1"/>
          <p:nvPr/>
        </p:nvSpPr>
        <p:spPr>
          <a:xfrm>
            <a:off x="318499" y="1393465"/>
            <a:ext cx="4188430" cy="3077766"/>
          </a:xfrm>
          <a:prstGeom prst="rect">
            <a:avLst/>
          </a:prstGeom>
          <a:noFill/>
        </p:spPr>
        <p:txBody>
          <a:bodyPr wrap="square" rtlCol="0">
            <a:spAutoFit/>
          </a:bodyPr>
          <a:lstStyle/>
          <a:p>
            <a:r>
              <a:rPr lang="en-US" dirty="0">
                <a:solidFill>
                  <a:srgbClr val="00B0F0"/>
                </a:solidFill>
              </a:rPr>
              <a:t>Hypothesis</a:t>
            </a:r>
            <a:r>
              <a:rPr lang="en-US" dirty="0"/>
              <a:t> </a:t>
            </a:r>
          </a:p>
          <a:p>
            <a:endParaRPr lang="en-US" dirty="0"/>
          </a:p>
          <a:p>
            <a:r>
              <a:rPr lang="en-US" sz="1400" dirty="0"/>
              <a:t>“If arriving flights encounter delays, then the number of arriving flight delays will be 15 minutes or longer”</a:t>
            </a:r>
          </a:p>
          <a:p>
            <a:endParaRPr lang="en-US" sz="1400" dirty="0"/>
          </a:p>
          <a:p>
            <a:endParaRPr lang="en-US" sz="1400" dirty="0"/>
          </a:p>
          <a:p>
            <a:r>
              <a:rPr lang="en-US" dirty="0">
                <a:solidFill>
                  <a:srgbClr val="00B0F0"/>
                </a:solidFill>
              </a:rPr>
              <a:t>Project Question</a:t>
            </a:r>
          </a:p>
          <a:p>
            <a:endParaRPr lang="en-US" sz="1400" dirty="0">
              <a:solidFill>
                <a:srgbClr val="00B0F0"/>
              </a:solidFill>
            </a:endParaRPr>
          </a:p>
          <a:p>
            <a:r>
              <a:rPr lang="en-US" sz="1400" dirty="0"/>
              <a:t>“Of the flight delays greater than 15 minutes, flights for the same aircraft, heavy air traffic, and weather delays, which has the most impact”?</a:t>
            </a:r>
          </a:p>
        </p:txBody>
      </p:sp>
    </p:spTree>
    <p:extLst>
      <p:ext uri="{BB962C8B-B14F-4D97-AF65-F5344CB8AC3E}">
        <p14:creationId xmlns:p14="http://schemas.microsoft.com/office/powerpoint/2010/main" val="361095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DBDA-044B-EA48-77DB-385805F7AA45}"/>
              </a:ext>
            </a:extLst>
          </p:cNvPr>
          <p:cNvSpPr>
            <a:spLocks noGrp="1"/>
          </p:cNvSpPr>
          <p:nvPr>
            <p:ph type="title"/>
          </p:nvPr>
        </p:nvSpPr>
        <p:spPr>
          <a:xfrm>
            <a:off x="1141413" y="609600"/>
            <a:ext cx="9905998" cy="1075362"/>
          </a:xfrm>
        </p:spPr>
        <p:txBody>
          <a:bodyPr/>
          <a:lstStyle/>
          <a:p>
            <a:pPr algn="ctr"/>
            <a:r>
              <a:rPr lang="en-US" dirty="0">
                <a:solidFill>
                  <a:srgbClr val="00B0F0"/>
                </a:solidFill>
              </a:rPr>
              <a:t>Choropleth Map of US and Airport Names</a:t>
            </a:r>
            <a:br>
              <a:rPr lang="en-US" dirty="0"/>
            </a:br>
            <a:endParaRPr lang="en-US" dirty="0"/>
          </a:p>
        </p:txBody>
      </p:sp>
      <p:sp>
        <p:nvSpPr>
          <p:cNvPr id="4" name="Slide Number Placeholder 3">
            <a:extLst>
              <a:ext uri="{FF2B5EF4-FFF2-40B4-BE49-F238E27FC236}">
                <a16:creationId xmlns:a16="http://schemas.microsoft.com/office/drawing/2014/main" id="{7D1D382A-D370-52DB-E462-C8EEB146B9CF}"/>
              </a:ext>
            </a:extLst>
          </p:cNvPr>
          <p:cNvSpPr>
            <a:spLocks noGrp="1"/>
          </p:cNvSpPr>
          <p:nvPr>
            <p:ph type="sldNum" sz="quarter" idx="12"/>
          </p:nvPr>
        </p:nvSpPr>
        <p:spPr/>
        <p:txBody>
          <a:bodyPr/>
          <a:lstStyle/>
          <a:p>
            <a:fld id="{A70B419D-5EF0-4711-ADB4-B22657C1BB0D}" type="slidenum">
              <a:rPr lang="en-US" smtClean="0"/>
              <a:t>9</a:t>
            </a:fld>
            <a:endParaRPr lang="en-US"/>
          </a:p>
        </p:txBody>
      </p:sp>
      <p:pic>
        <p:nvPicPr>
          <p:cNvPr id="10" name="Content Placeholder 9" descr="A map of the united states&#10;&#10;Description automatically generated">
            <a:extLst>
              <a:ext uri="{FF2B5EF4-FFF2-40B4-BE49-F238E27FC236}">
                <a16:creationId xmlns:a16="http://schemas.microsoft.com/office/drawing/2014/main" id="{59D0AB60-4CBF-FD35-76D3-3AE474ED0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203" y="1499954"/>
            <a:ext cx="8928417" cy="4748446"/>
          </a:xfrm>
        </p:spPr>
      </p:pic>
    </p:spTree>
    <p:extLst>
      <p:ext uri="{BB962C8B-B14F-4D97-AF65-F5344CB8AC3E}">
        <p14:creationId xmlns:p14="http://schemas.microsoft.com/office/powerpoint/2010/main" val="1650675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176</TotalTime>
  <Words>760</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Century Gothic</vt:lpstr>
      <vt:lpstr>Courier New</vt:lpstr>
      <vt:lpstr>Mesh</vt:lpstr>
      <vt:lpstr>PowerPoint Presentation</vt:lpstr>
      <vt:lpstr>PowerPoint Presentation</vt:lpstr>
      <vt:lpstr>Introduction: Flight Delay Project</vt:lpstr>
      <vt:lpstr>Limitations and Ethical Considerations </vt:lpstr>
      <vt:lpstr>Correlation Matrix </vt:lpstr>
      <vt:lpstr>Normalization and Scatterplots </vt:lpstr>
      <vt:lpstr>Normalization and Scatterplots </vt:lpstr>
      <vt:lpstr>Flight Delays by Airport </vt:lpstr>
      <vt:lpstr>Choropleth Map of US and Airport Names </vt:lpstr>
      <vt:lpstr>Choropleth Map of US and Airport Names </vt:lpstr>
      <vt:lpstr>Airlines Affected by Delays </vt:lpstr>
      <vt:lpstr>Airlines Affected by Delays</vt:lpstr>
      <vt:lpstr>Recommendations and Next steps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Bradley</dc:creator>
  <cp:lastModifiedBy>Richard Bradley</cp:lastModifiedBy>
  <cp:revision>7</cp:revision>
  <dcterms:created xsi:type="dcterms:W3CDTF">2024-04-13T14:17:52Z</dcterms:created>
  <dcterms:modified xsi:type="dcterms:W3CDTF">2024-04-13T17:14:13Z</dcterms:modified>
</cp:coreProperties>
</file>