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340" r:id="rId2"/>
    <p:sldId id="259" r:id="rId3"/>
    <p:sldId id="258" r:id="rId4"/>
    <p:sldId id="260" r:id="rId5"/>
    <p:sldId id="304" r:id="rId6"/>
    <p:sldId id="330" r:id="rId7"/>
    <p:sldId id="262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37" r:id="rId18"/>
    <p:sldId id="338" r:id="rId19"/>
    <p:sldId id="331" r:id="rId20"/>
    <p:sldId id="332" r:id="rId21"/>
    <p:sldId id="333" r:id="rId22"/>
    <p:sldId id="339" r:id="rId23"/>
    <p:sldId id="341" r:id="rId24"/>
    <p:sldId id="334" r:id="rId25"/>
    <p:sldId id="302" r:id="rId26"/>
    <p:sldId id="299" r:id="rId27"/>
    <p:sldId id="297" r:id="rId28"/>
    <p:sldId id="300" r:id="rId29"/>
    <p:sldId id="301" r:id="rId30"/>
    <p:sldId id="305" r:id="rId31"/>
    <p:sldId id="306" r:id="rId32"/>
    <p:sldId id="307" r:id="rId33"/>
    <p:sldId id="308" r:id="rId34"/>
    <p:sldId id="309" r:id="rId35"/>
    <p:sldId id="335" r:id="rId36"/>
    <p:sldId id="310" r:id="rId37"/>
    <p:sldId id="317" r:id="rId38"/>
    <p:sldId id="311" r:id="rId39"/>
    <p:sldId id="342" r:id="rId40"/>
    <p:sldId id="343" r:id="rId41"/>
    <p:sldId id="283" r:id="rId42"/>
    <p:sldId id="313" r:id="rId43"/>
    <p:sldId id="314" r:id="rId44"/>
    <p:sldId id="315" r:id="rId45"/>
    <p:sldId id="281" r:id="rId46"/>
    <p:sldId id="29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Mills" initials="RM" lastIdx="1" clrIdx="0">
    <p:extLst>
      <p:ext uri="{19B8F6BF-5375-455C-9EA6-DF929625EA0E}">
        <p15:presenceInfo xmlns:p15="http://schemas.microsoft.com/office/powerpoint/2012/main" userId="1e26fc1e2277f7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A6AEEC"/>
    <a:srgbClr val="FFFFFF"/>
    <a:srgbClr val="F7E1D3"/>
    <a:srgbClr val="FB9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3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6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5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3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8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0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9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6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9CCBC-73AF-41C1-938F-7A850C2192B9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6CA4-23D3-4C39-B04C-CA612A6869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0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preview.github.io/?https://github.com/Rich-F-G-Mills/Intro-To-Web-Scraping/blob/main/Pokemon%20Stats%20Extractor/Pokemon_Go_Stats_Part_2.html" TargetMode="External"/><Relationship Id="rId2" Type="http://schemas.openxmlformats.org/officeDocument/2006/relationships/hyperlink" Target="https://htmlpreview.github.io/?https://github.com/Rich-F-G-Mills/Intro-To-Web-Scraping/blob/main/Pokemon%20Stats%20Extractor/Pokemon_Go_Stats_Part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blog/most-popular-api/" TargetMode="External"/><Relationship Id="rId2" Type="http://schemas.openxmlformats.org/officeDocument/2006/relationships/hyperlink" Target="https://www.thecocktaild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ocktaildb.com/api.ph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sonformatter.org/json-pretty-prin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mayankv/regex-for-dummies-6542be2b4eb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-football.com/documentation-v3" TargetMode="External"/><Relationship Id="rId2" Type="http://schemas.openxmlformats.org/officeDocument/2006/relationships/hyperlink" Target="https://openweathermap.org/curr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chucknorris.io/" TargetMode="External"/><Relationship Id="rId4" Type="http://schemas.openxmlformats.org/officeDocument/2006/relationships/hyperlink" Target="https://api.nasa.gov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amazon.co.uk/gp/help/customer/display.html?nodeId=GLSBYFE9MGKKQXX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TR/xml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html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codecademy.com/articles/http-requests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www.json.org/json-e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Intro to Web Scraping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Richard Mills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86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Pokémon-Go stats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469" b="87239"/>
          <a:stretch/>
        </p:blipFill>
        <p:spPr>
          <a:xfrm>
            <a:off x="2816439" y="1377650"/>
            <a:ext cx="6559122" cy="313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0460"/>
          <a:stretch/>
        </p:blipFill>
        <p:spPr>
          <a:xfrm>
            <a:off x="2816439" y="1690688"/>
            <a:ext cx="6559122" cy="395698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5960715"/>
            <a:ext cx="10515600" cy="435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(There looks to be ~700 of them.)</a:t>
            </a:r>
          </a:p>
        </p:txBody>
      </p:sp>
      <p:sp>
        <p:nvSpPr>
          <p:cNvPr id="9" name="Up Arrow 8"/>
          <p:cNvSpPr/>
          <p:nvPr/>
        </p:nvSpPr>
        <p:spPr>
          <a:xfrm rot="18813061">
            <a:off x="10360180" y="3489342"/>
            <a:ext cx="399941" cy="116153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956050" y="3702050"/>
            <a:ext cx="603250" cy="17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8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1.48148E-6 L -0.46198 0.0453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9" grpId="1" animBg="1"/>
      <p:bldP spid="10" grpId="0" animBg="1"/>
      <p:bldP spid="10" grpId="1" animBg="1"/>
      <p:bldP spid="1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Pokémon-Go stats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66" b="87888"/>
          <a:stretch/>
        </p:blipFill>
        <p:spPr>
          <a:xfrm>
            <a:off x="2566073" y="1520166"/>
            <a:ext cx="7059853" cy="26667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t="20712" b="70095"/>
          <a:stretch/>
        </p:blipFill>
        <p:spPr>
          <a:xfrm>
            <a:off x="2566073" y="1793427"/>
            <a:ext cx="7059853" cy="506000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66073" y="2301577"/>
            <a:ext cx="7059853" cy="3255961"/>
            <a:chOff x="3310525" y="2752727"/>
            <a:chExt cx="5576288" cy="25717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23057" b="17784"/>
            <a:stretch/>
          </p:blipFill>
          <p:spPr>
            <a:xfrm>
              <a:off x="3310525" y="2752727"/>
              <a:ext cx="5576288" cy="2571750"/>
            </a:xfrm>
            <a:prstGeom prst="rect">
              <a:avLst/>
            </a:prstGeom>
          </p:spPr>
        </p:pic>
        <p:pic>
          <p:nvPicPr>
            <p:cNvPr id="1026" name="Picture 2" descr="Regular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1" t="43790" r="27301" b="8030"/>
            <a:stretch/>
          </p:blipFill>
          <p:spPr bwMode="auto">
            <a:xfrm>
              <a:off x="4052886" y="2963565"/>
              <a:ext cx="1928813" cy="1954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Oval 6"/>
          <p:cNvSpPr>
            <a:spLocks noChangeAspect="1"/>
          </p:cNvSpPr>
          <p:nvPr/>
        </p:nvSpPr>
        <p:spPr>
          <a:xfrm>
            <a:off x="6512440" y="2571683"/>
            <a:ext cx="2568060" cy="542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212740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Pokémon-Go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we need to do</a:t>
            </a:r>
            <a:r>
              <a:rPr lang="en-GB" dirty="0" smtClean="0"/>
              <a:t>?</a:t>
            </a:r>
            <a:br>
              <a:rPr lang="en-GB" dirty="0" smtClean="0"/>
            </a:b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From that index page, extract a list of web-addresses for the </a:t>
            </a:r>
            <a:r>
              <a:rPr lang="en-GB" dirty="0" smtClean="0"/>
              <a:t>Wiki-page </a:t>
            </a:r>
            <a:r>
              <a:rPr lang="en-GB" dirty="0"/>
              <a:t>of each Pokémon.</a:t>
            </a:r>
            <a:br>
              <a:rPr lang="en-GB" dirty="0"/>
            </a:b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Download the HTML content of each page above, and extract the stats.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26041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Pokémon-Go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Step 1 </a:t>
            </a:r>
            <a:r>
              <a:rPr lang="en-GB" dirty="0"/>
              <a:t>– Get a list of website addresses.</a:t>
            </a:r>
          </a:p>
          <a:p>
            <a:pPr lvl="1"/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487682" y="2014745"/>
            <a:ext cx="5866118" cy="3818877"/>
            <a:chOff x="2816439" y="1377650"/>
            <a:chExt cx="6559122" cy="42700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6469" b="87239"/>
            <a:stretch/>
          </p:blipFill>
          <p:spPr>
            <a:xfrm>
              <a:off x="2816439" y="1377650"/>
              <a:ext cx="6559122" cy="3130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20460"/>
            <a:stretch/>
          </p:blipFill>
          <p:spPr>
            <a:xfrm>
              <a:off x="2816439" y="1690688"/>
              <a:ext cx="6559122" cy="395698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003300" y="2493023"/>
            <a:ext cx="383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Taking the web-page that listed out all of the Pokémon...</a:t>
            </a:r>
          </a:p>
          <a:p>
            <a:endParaRPr lang="en-GB" dirty="0"/>
          </a:p>
          <a:p>
            <a:r>
              <a:rPr lang="en-GB" dirty="0"/>
              <a:t>What we want is the underlying web-address for each circled item.</a:t>
            </a:r>
          </a:p>
          <a:p>
            <a:endParaRPr lang="en-GB" dirty="0"/>
          </a:p>
          <a:p>
            <a:r>
              <a:rPr lang="en-GB" b="1" dirty="0"/>
              <a:t>This will be available in the underlying HTML.</a:t>
            </a:r>
          </a:p>
          <a:p>
            <a:endParaRPr lang="en-GB" dirty="0"/>
          </a:p>
          <a:p>
            <a:r>
              <a:rPr lang="en-GB" dirty="0"/>
              <a:t>On Chrome in Windows, we show this underlying HTML code with Ctrl-U.</a:t>
            </a:r>
          </a:p>
          <a:p>
            <a:endParaRPr lang="en-GB" dirty="0"/>
          </a:p>
          <a:p>
            <a:r>
              <a:rPr lang="en-GB" dirty="0"/>
              <a:t>Pressing this shows...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505575" y="4064165"/>
            <a:ext cx="3722993" cy="1342860"/>
            <a:chOff x="6505575" y="4064165"/>
            <a:chExt cx="3722993" cy="1342860"/>
          </a:xfrm>
        </p:grpSpPr>
        <p:sp>
          <p:nvSpPr>
            <p:cNvPr id="10" name="Oval 9"/>
            <p:cNvSpPr/>
            <p:nvPr/>
          </p:nvSpPr>
          <p:spPr>
            <a:xfrm>
              <a:off x="6505575" y="4067175"/>
              <a:ext cx="571500" cy="2095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7286625" y="4067175"/>
              <a:ext cx="571500" cy="2095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8094968" y="4064165"/>
              <a:ext cx="571500" cy="2095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876018" y="4064165"/>
              <a:ext cx="571500" cy="2095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9657068" y="4064165"/>
              <a:ext cx="571500" cy="2095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6505575" y="5197475"/>
              <a:ext cx="571500" cy="2095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7286625" y="5197475"/>
              <a:ext cx="571500" cy="2095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8094968" y="5194465"/>
              <a:ext cx="571500" cy="2095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8876018" y="5194465"/>
              <a:ext cx="571500" cy="2095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9657068" y="5194465"/>
              <a:ext cx="571500" cy="2095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35769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Pokémon-Go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Step 1 </a:t>
            </a:r>
            <a:r>
              <a:rPr lang="en-GB" dirty="0"/>
              <a:t>– Get a list of website addresses.</a:t>
            </a:r>
          </a:p>
          <a:p>
            <a:pPr lvl="1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6560"/>
          <a:stretch/>
        </p:blipFill>
        <p:spPr>
          <a:xfrm>
            <a:off x="5487682" y="2333077"/>
            <a:ext cx="6483822" cy="38370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3300" y="2131073"/>
            <a:ext cx="436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There’s a lot here with ~2,600 lines of HTML.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HTML itself represents a collection of </a:t>
            </a:r>
            <a:r>
              <a:rPr lang="en-GB" b="1" dirty="0"/>
              <a:t>nodes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</a:t>
            </a:r>
            <a:r>
              <a:rPr lang="en-GB" dirty="0" smtClean="0"/>
              <a:t>odes </a:t>
            </a:r>
            <a:r>
              <a:rPr lang="en-GB" dirty="0"/>
              <a:t>can be </a:t>
            </a:r>
            <a:r>
              <a:rPr lang="en-GB" dirty="0" smtClean="0"/>
              <a:t>children/siblings of other </a:t>
            </a:r>
            <a:r>
              <a:rPr lang="en-GB" dirty="0"/>
              <a:t>nodes giving </a:t>
            </a:r>
            <a:r>
              <a:rPr lang="en-GB" dirty="0" smtClean="0"/>
              <a:t>the HTML a </a:t>
            </a:r>
            <a:r>
              <a:rPr lang="en-GB" b="1" dirty="0"/>
              <a:t>hierarchical/tree-like</a:t>
            </a:r>
            <a:r>
              <a:rPr lang="en-GB" dirty="0"/>
              <a:t> structure.</a:t>
            </a:r>
            <a:br>
              <a:rPr lang="en-GB" dirty="0"/>
            </a:br>
            <a:endParaRPr lang="en-GB" dirty="0"/>
          </a:p>
          <a:p>
            <a:r>
              <a:rPr lang="en-GB" dirty="0"/>
              <a:t>Some of these nodes correspond to things you can physically see on the web-page and can interact with.</a:t>
            </a:r>
          </a:p>
          <a:p>
            <a:endParaRPr lang="en-GB" dirty="0"/>
          </a:p>
          <a:p>
            <a:r>
              <a:rPr lang="en-GB" dirty="0"/>
              <a:t>Buried somewhere within this are the nodes corresponding to the hyperlinks for each Pokémon.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42198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Pokémon-Go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Step 1 </a:t>
            </a:r>
            <a:r>
              <a:rPr lang="en-GB" dirty="0"/>
              <a:t>– Get a list of website addresses.</a:t>
            </a:r>
          </a:p>
          <a:p>
            <a:pPr lvl="1"/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487682" y="2014745"/>
            <a:ext cx="5866118" cy="3818877"/>
            <a:chOff x="2816439" y="1377650"/>
            <a:chExt cx="6559122" cy="42700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6469" b="87239"/>
            <a:stretch/>
          </p:blipFill>
          <p:spPr>
            <a:xfrm>
              <a:off x="2816439" y="1377650"/>
              <a:ext cx="6559122" cy="3130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20460"/>
            <a:stretch/>
          </p:blipFill>
          <p:spPr>
            <a:xfrm>
              <a:off x="2816439" y="1690688"/>
              <a:ext cx="6559122" cy="395698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012825" y="2014745"/>
            <a:ext cx="383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How can we track these elusive nodes?</a:t>
            </a:r>
          </a:p>
          <a:p>
            <a:endParaRPr lang="en-GB" dirty="0"/>
          </a:p>
          <a:p>
            <a:r>
              <a:rPr lang="en-GB" dirty="0"/>
              <a:t>If we right-click on one of the hyperlinks, we get the following options...</a:t>
            </a:r>
          </a:p>
          <a:p>
            <a:endParaRPr lang="en-GB" dirty="0"/>
          </a:p>
          <a:p>
            <a:r>
              <a:rPr lang="en-GB" dirty="0"/>
              <a:t>Clicking the </a:t>
            </a:r>
            <a:r>
              <a:rPr lang="en-GB" i="1" dirty="0"/>
              <a:t>Inspect</a:t>
            </a:r>
            <a:r>
              <a:rPr lang="en-GB" dirty="0"/>
              <a:t> option will open up the </a:t>
            </a:r>
            <a:r>
              <a:rPr lang="en-GB" i="1" dirty="0"/>
              <a:t>Chrome </a:t>
            </a:r>
            <a:r>
              <a:rPr lang="en-GB" i="1" dirty="0" err="1"/>
              <a:t>DevTools</a:t>
            </a:r>
            <a:r>
              <a:rPr lang="en-GB" dirty="0"/>
              <a:t> window and take us to the corresponding line in the HTML.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78" y="4140365"/>
            <a:ext cx="2905125" cy="2257425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 flipH="1">
            <a:off x="5962650" y="6113586"/>
            <a:ext cx="932030" cy="2653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12811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r="33505" b="29583"/>
          <a:stretch/>
        </p:blipFill>
        <p:spPr>
          <a:xfrm>
            <a:off x="4817984" y="275514"/>
            <a:ext cx="7243026" cy="58769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33505" b="29583"/>
          <a:stretch/>
        </p:blipFill>
        <p:spPr>
          <a:xfrm>
            <a:off x="4817984" y="275515"/>
            <a:ext cx="7243026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309" y="929064"/>
            <a:ext cx="1590675" cy="1285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410" y="1412534"/>
            <a:ext cx="1507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This is the element we’re currently inspecting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404934" y="1612133"/>
            <a:ext cx="749643" cy="247135"/>
          </a:xfrm>
          <a:prstGeom prst="rightArrow">
            <a:avLst>
              <a:gd name="adj1" fmla="val 230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7295948" y="2443830"/>
            <a:ext cx="2464069" cy="250256"/>
            <a:chOff x="7295948" y="2762452"/>
            <a:chExt cx="2464069" cy="25025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l="22749" t="26058" r="54630" b="70943"/>
            <a:stretch/>
          </p:blipFill>
          <p:spPr>
            <a:xfrm>
              <a:off x="7295948" y="2762452"/>
              <a:ext cx="2464069" cy="25025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987481" y="2767913"/>
              <a:ext cx="708454" cy="214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4032" y="2767913"/>
              <a:ext cx="1173892" cy="214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78113" y="3498023"/>
            <a:ext cx="2929066" cy="1015663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This is the page for this particular </a:t>
            </a:r>
            <a:r>
              <a:rPr lang="en-GB" sz="1200" dirty="0" err="1"/>
              <a:t>Pokemon</a:t>
            </a:r>
            <a:r>
              <a:rPr lang="en-GB" sz="1200" dirty="0"/>
              <a:t>.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It is relative to the base address of...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1" dirty="0">
                <a:solidFill>
                  <a:schemeClr val="accent1"/>
                </a:solidFill>
              </a:rPr>
              <a:t>https://pokemongo.fandom.com/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56860" y="3424906"/>
            <a:ext cx="1285618" cy="276999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Creature name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9010265">
            <a:off x="6597472" y="2886762"/>
            <a:ext cx="749643" cy="247135"/>
          </a:xfrm>
          <a:prstGeom prst="rightArrow">
            <a:avLst>
              <a:gd name="adj1" fmla="val 230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13275280">
            <a:off x="9745306" y="2895391"/>
            <a:ext cx="749643" cy="247135"/>
          </a:xfrm>
          <a:prstGeom prst="rightArrow">
            <a:avLst>
              <a:gd name="adj1" fmla="val 230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A0C79354-516C-48C6-9451-FA56B850717A}"/>
              </a:ext>
            </a:extLst>
          </p:cNvPr>
          <p:cNvCxnSpPr/>
          <p:nvPr/>
        </p:nvCxnSpPr>
        <p:spPr>
          <a:xfrm>
            <a:off x="7252138" y="1784893"/>
            <a:ext cx="98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6AF13DB8-B437-40F6-87EA-5F8DE6F7EF4C}"/>
              </a:ext>
            </a:extLst>
          </p:cNvPr>
          <p:cNvCxnSpPr/>
          <p:nvPr/>
        </p:nvCxnSpPr>
        <p:spPr>
          <a:xfrm>
            <a:off x="7252138" y="3510786"/>
            <a:ext cx="98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7487D9E-D5EF-4A35-9525-4C42A1BCC541}"/>
              </a:ext>
            </a:extLst>
          </p:cNvPr>
          <p:cNvCxnSpPr/>
          <p:nvPr/>
        </p:nvCxnSpPr>
        <p:spPr>
          <a:xfrm>
            <a:off x="7252138" y="3691397"/>
            <a:ext cx="98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8781F76-2BD7-4EB4-BAD6-BD17981980C5}"/>
              </a:ext>
            </a:extLst>
          </p:cNvPr>
          <p:cNvCxnSpPr/>
          <p:nvPr/>
        </p:nvCxnSpPr>
        <p:spPr>
          <a:xfrm>
            <a:off x="7252138" y="3863692"/>
            <a:ext cx="98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CC5651B6-F4D0-409A-8765-B6A707AB9C97}"/>
              </a:ext>
            </a:extLst>
          </p:cNvPr>
          <p:cNvCxnSpPr/>
          <p:nvPr/>
        </p:nvCxnSpPr>
        <p:spPr>
          <a:xfrm>
            <a:off x="7252138" y="4043116"/>
            <a:ext cx="98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5EFE7414-4517-470D-BEF4-D8CCB757A203}"/>
              </a:ext>
            </a:extLst>
          </p:cNvPr>
          <p:cNvCxnSpPr/>
          <p:nvPr/>
        </p:nvCxnSpPr>
        <p:spPr>
          <a:xfrm>
            <a:off x="7252138" y="4218038"/>
            <a:ext cx="98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EAC64FCA-9FE8-4BD3-9D51-A01A6D815E00}"/>
              </a:ext>
            </a:extLst>
          </p:cNvPr>
          <p:cNvCxnSpPr/>
          <p:nvPr/>
        </p:nvCxnSpPr>
        <p:spPr>
          <a:xfrm>
            <a:off x="7252138" y="4406851"/>
            <a:ext cx="98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ABB83D7-2815-4461-AA77-C93CF250DD01}"/>
              </a:ext>
            </a:extLst>
          </p:cNvPr>
          <p:cNvCxnSpPr/>
          <p:nvPr/>
        </p:nvCxnSpPr>
        <p:spPr>
          <a:xfrm>
            <a:off x="7252138" y="4579146"/>
            <a:ext cx="98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6A63530-A6B7-4B26-A946-E561FE19C429}"/>
              </a:ext>
            </a:extLst>
          </p:cNvPr>
          <p:cNvCxnSpPr/>
          <p:nvPr/>
        </p:nvCxnSpPr>
        <p:spPr>
          <a:xfrm>
            <a:off x="7252138" y="4758570"/>
            <a:ext cx="98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1C2360-D42D-4C8C-8559-72A82F52B3E0}"/>
              </a:ext>
            </a:extLst>
          </p:cNvPr>
          <p:cNvCxnSpPr/>
          <p:nvPr/>
        </p:nvCxnSpPr>
        <p:spPr>
          <a:xfrm>
            <a:off x="7252138" y="4933492"/>
            <a:ext cx="98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64765" y="1825433"/>
            <a:ext cx="60111" cy="233432"/>
            <a:chOff x="6364765" y="2166633"/>
            <a:chExt cx="60111" cy="23343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BFE929C3-D19E-4FC9-9E08-5DD3093314AE}"/>
                </a:ext>
              </a:extLst>
            </p:cNvPr>
            <p:cNvCxnSpPr/>
            <p:nvPr/>
          </p:nvCxnSpPr>
          <p:spPr>
            <a:xfrm>
              <a:off x="6364765" y="2166633"/>
              <a:ext cx="0" cy="2334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33E502DC-B016-43A7-B2EB-A47F5EA7B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4765" y="2386572"/>
              <a:ext cx="60111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492198" y="2146357"/>
            <a:ext cx="60111" cy="233432"/>
            <a:chOff x="6492198" y="2487557"/>
            <a:chExt cx="60111" cy="23343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11AAA4F8-CF9F-4DC3-9C9A-CC0383F28E30}"/>
                </a:ext>
              </a:extLst>
            </p:cNvPr>
            <p:cNvCxnSpPr/>
            <p:nvPr/>
          </p:nvCxnSpPr>
          <p:spPr>
            <a:xfrm>
              <a:off x="6492198" y="2487557"/>
              <a:ext cx="0" cy="2334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B4D6159A-85AF-48A9-8B54-4B7BBF503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2198" y="2707496"/>
              <a:ext cx="60111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614362" y="2460654"/>
            <a:ext cx="100764" cy="121130"/>
            <a:chOff x="6614362" y="2801854"/>
            <a:chExt cx="100764" cy="12113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5E94F61-1BC9-40BD-9E6D-68BFB31A4FC0}"/>
                </a:ext>
              </a:extLst>
            </p:cNvPr>
            <p:cNvCxnSpPr>
              <a:cxnSpLocks/>
            </p:cNvCxnSpPr>
            <p:nvPr/>
          </p:nvCxnSpPr>
          <p:spPr>
            <a:xfrm>
              <a:off x="6618378" y="2801854"/>
              <a:ext cx="0" cy="1211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8F1C75E4-F272-4EC3-9F94-FA48EE055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4362" y="2910158"/>
              <a:ext cx="100764" cy="1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1E1CEF7-AFC0-4E2E-8501-6809F3D0DBEF}"/>
              </a:ext>
            </a:extLst>
          </p:cNvPr>
          <p:cNvSpPr txBox="1"/>
          <p:nvPr/>
        </p:nvSpPr>
        <p:spPr>
          <a:xfrm>
            <a:off x="398352" y="2460654"/>
            <a:ext cx="41927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relative path to the wiki-page for that Pokémon and its name are contained within that </a:t>
            </a:r>
            <a:r>
              <a:rPr lang="en-GB" dirty="0" smtClean="0"/>
              <a:t>‘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/>
              <a:t>‘ </a:t>
            </a:r>
            <a:r>
              <a:rPr lang="en-GB" dirty="0"/>
              <a:t>node.</a:t>
            </a:r>
          </a:p>
          <a:p>
            <a:endParaRPr lang="en-GB" dirty="0"/>
          </a:p>
          <a:p>
            <a:r>
              <a:rPr lang="en-GB" dirty="0"/>
              <a:t>Going up a few levels, we can see that each Pokémon is represented by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dirty="0"/>
              <a:t> element of class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pogo-list-item</a:t>
            </a:r>
            <a:r>
              <a:rPr lang="en-GB" dirty="0" smtClean="0"/>
              <a:t>”.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We can also see a number of other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pogo-list-item</a:t>
            </a:r>
            <a:r>
              <a:rPr lang="en-GB" dirty="0"/>
              <a:t> nodes corresponding to the remaining </a:t>
            </a:r>
            <a:r>
              <a:rPr lang="en-GB" dirty="0" err="1"/>
              <a:t>Pokemon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Can we automate </a:t>
            </a:r>
            <a:r>
              <a:rPr lang="en-GB" b="1" dirty="0" smtClean="0"/>
              <a:t>this?</a:t>
            </a:r>
          </a:p>
          <a:p>
            <a:endParaRPr lang="en-GB" b="1" dirty="0"/>
          </a:p>
          <a:p>
            <a:r>
              <a:rPr lang="en-GB" dirty="0" smtClean="0"/>
              <a:t>Yes!...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15272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4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Pokémon-Go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are (usually) two ways this can be approached </a:t>
            </a:r>
            <a:r>
              <a:rPr lang="en-GB" u="sng" dirty="0" smtClean="0"/>
              <a:t>via code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GB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b="1" dirty="0" smtClean="0"/>
              <a:t>Submit the request and work with the response as a </a:t>
            </a:r>
            <a:r>
              <a:rPr lang="en-GB" b="1" u="sng" dirty="0" smtClean="0"/>
              <a:t>plain block of text</a:t>
            </a:r>
            <a:r>
              <a:rPr lang="en-GB" b="1" dirty="0" smtClean="0"/>
              <a:t>.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This will more than likely require the use of </a:t>
            </a:r>
            <a:r>
              <a:rPr lang="en-GB" i="1" dirty="0" smtClean="0"/>
              <a:t>regular expressions</a:t>
            </a:r>
            <a:r>
              <a:rPr lang="en-GB" dirty="0" smtClean="0"/>
              <a:t> in order to extract the part(s) of the text that you need.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19802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Pokémon-Go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Or...</a:t>
            </a:r>
            <a:br>
              <a:rPr lang="en-GB" dirty="0" smtClean="0"/>
            </a:br>
            <a:endParaRPr lang="en-GB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n-GB" b="1" dirty="0" smtClean="0"/>
              <a:t>Submit the request and convert the response into an “object” which allows you to more easily traverse the content.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A VBA-based solution using this approach can be found </a:t>
            </a:r>
            <a:r>
              <a:rPr lang="en-GB" b="1" dirty="0" smtClean="0">
                <a:solidFill>
                  <a:srgbClr val="FF0000"/>
                </a:solidFill>
              </a:rPr>
              <a:t>here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Alternatively, I’ve done a step-by-step walkthrough of how I’d tackle this specific problem with R...</a:t>
            </a:r>
            <a:br>
              <a:rPr lang="en-GB" dirty="0" smtClean="0"/>
            </a:br>
            <a:endParaRPr lang="en-GB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38038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Pokémon-Go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Please check out...</a:t>
            </a:r>
            <a:br>
              <a:rPr lang="en-GB" dirty="0" smtClean="0"/>
            </a:br>
            <a:endParaRPr lang="en-GB" dirty="0" smtClean="0"/>
          </a:p>
          <a:p>
            <a:pPr marL="457200" lvl="1" indent="0">
              <a:buNone/>
            </a:pPr>
            <a:r>
              <a:rPr lang="en-GB" b="1" dirty="0" smtClean="0"/>
              <a:t>Step 1</a:t>
            </a:r>
            <a:r>
              <a:rPr lang="en-GB" dirty="0" smtClean="0"/>
              <a:t> - Extract </a:t>
            </a:r>
            <a:r>
              <a:rPr lang="en-GB" dirty="0"/>
              <a:t>a list of web-addresses for the Wiki page of each Pokémon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>	(</a:t>
            </a:r>
            <a:r>
              <a:rPr lang="en-GB" dirty="0" smtClean="0"/>
              <a:t>Workings </a:t>
            </a:r>
            <a:r>
              <a:rPr lang="en-GB" dirty="0" smtClean="0">
                <a:hlinkClick r:id="rId2"/>
              </a:rPr>
              <a:t>here</a:t>
            </a:r>
            <a:r>
              <a:rPr lang="en-GB" dirty="0" smtClean="0"/>
              <a:t>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457200" lvl="1" indent="0">
              <a:buNone/>
            </a:pPr>
            <a:r>
              <a:rPr lang="en-GB" b="1" dirty="0" smtClean="0"/>
              <a:t>Step 2</a:t>
            </a:r>
            <a:r>
              <a:rPr lang="en-GB" dirty="0" smtClean="0"/>
              <a:t> - Download HTML </a:t>
            </a:r>
            <a:r>
              <a:rPr lang="en-GB" dirty="0"/>
              <a:t>content of each page above, and extract the stats</a:t>
            </a:r>
            <a:r>
              <a:rPr lang="en-GB" dirty="0" smtClean="0"/>
              <a:t>. 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mtClean="0"/>
              <a:t>(</a:t>
            </a:r>
            <a:r>
              <a:rPr lang="en-GB" smtClean="0"/>
              <a:t>Workings </a:t>
            </a:r>
            <a:r>
              <a:rPr lang="en-GB" smtClean="0">
                <a:hlinkClick r:id="rId3"/>
              </a:rPr>
              <a:t>here</a:t>
            </a:r>
            <a:r>
              <a:rPr lang="en-GB"/>
              <a:t>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You don’t need to be well versed in R to understand the code.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sz="1600" dirty="0" smtClean="0"/>
              <a:t>(The pages visited by the links above were created using only R!)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24300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will you (hopefully) get from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0818"/>
          </a:xfrm>
        </p:spPr>
        <p:txBody>
          <a:bodyPr>
            <a:normAutofit/>
          </a:bodyPr>
          <a:lstStyle/>
          <a:p>
            <a:r>
              <a:rPr lang="en-GB" dirty="0"/>
              <a:t>An appreciation of...</a:t>
            </a:r>
          </a:p>
          <a:p>
            <a:pPr marL="0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What is it?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Why is it useful?</a:t>
            </a:r>
            <a:br>
              <a:rPr lang="en-GB" dirty="0"/>
            </a:b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What forms can it take?</a:t>
            </a:r>
            <a:br>
              <a:rPr lang="en-GB" dirty="0"/>
            </a:b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What considerations are there?</a:t>
            </a:r>
          </a:p>
        </p:txBody>
      </p:sp>
    </p:spTree>
    <p:extLst>
      <p:ext uri="{BB962C8B-B14F-4D97-AF65-F5344CB8AC3E}">
        <p14:creationId xmlns:p14="http://schemas.microsoft.com/office/powerpoint/2010/main" val="14540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2" y="345988"/>
            <a:ext cx="7733199" cy="6053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8821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48" y="576262"/>
            <a:ext cx="9315450" cy="570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37241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have we seen so far?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 very (!) high-level explanation of how a browser deals with HTML content.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That HTML </a:t>
            </a:r>
            <a:r>
              <a:rPr lang="en-GB" dirty="0"/>
              <a:t>is a hierarchical format where nodes can be siblings/children to other nodes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...and that some of these nodes represent things you can physically see on a web-page.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Showed how a browser (</a:t>
            </a:r>
            <a:r>
              <a:rPr lang="en-GB" dirty="0" err="1" smtClean="0"/>
              <a:t>eg</a:t>
            </a:r>
            <a:r>
              <a:rPr lang="en-GB" dirty="0" smtClean="0"/>
              <a:t>. Chrome) can be used to track down individual nodes on a web-page.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That there a couple of approaches to working with HTML content via code.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Links to VBA and R based solutions for the Pokémon stats project.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6756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didn’t we cover?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Cases where you would normally need to populate and submit information on a web-page before getting results.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 smtClean="0"/>
              <a:t>Depending on the specific example, it </a:t>
            </a:r>
            <a:r>
              <a:rPr lang="en-GB" i="1" dirty="0" smtClean="0"/>
              <a:t>could</a:t>
            </a:r>
            <a:r>
              <a:rPr lang="en-GB" dirty="0" smtClean="0"/>
              <a:t> just be a simple extension of the techniques used for the Pokémon example.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More complex sites requiring “physical” interaction in order to get required content.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 smtClean="0"/>
              <a:t>Includes the situation where required content is delivered </a:t>
            </a:r>
            <a:r>
              <a:rPr lang="en-GB" u="sng" dirty="0" smtClean="0"/>
              <a:t>after</a:t>
            </a:r>
            <a:r>
              <a:rPr lang="en-GB" dirty="0" smtClean="0"/>
              <a:t> page-load.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 smtClean="0"/>
              <a:t>Have mostly encountered this on price comparison websites.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 smtClean="0"/>
              <a:t>Usually requires the controlling of a browser directly via code.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584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Back to this again...</a:t>
            </a:r>
            <a:endParaRPr lang="en-GB" b="1" dirty="0"/>
          </a:p>
        </p:txBody>
      </p:sp>
      <p:sp>
        <p:nvSpPr>
          <p:cNvPr id="12" name="Text Box 13"/>
          <p:cNvSpPr txBox="1"/>
          <p:nvPr/>
        </p:nvSpPr>
        <p:spPr>
          <a:xfrm>
            <a:off x="3593851" y="3317054"/>
            <a:ext cx="851694" cy="836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_____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_____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_____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/>
          <p:nvPr/>
        </p:nvSpPr>
        <p:spPr>
          <a:xfrm>
            <a:off x="6949007" y="3428501"/>
            <a:ext cx="851694" cy="836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GB" sz="1100" b="1" dirty="0">
                <a:ea typeface="Times New Roman" panose="02020603050405020304" pitchFamily="18" charset="0"/>
              </a:rPr>
              <a:t>XML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 Box 13"/>
          <p:cNvSpPr txBox="1"/>
          <p:nvPr/>
        </p:nvSpPr>
        <p:spPr>
          <a:xfrm>
            <a:off x="8069490" y="3429245"/>
            <a:ext cx="851694" cy="8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GB" sz="1100" b="1" dirty="0">
                <a:ea typeface="Times New Roman" panose="02020603050405020304" pitchFamily="18" charset="0"/>
              </a:rPr>
              <a:t>JSON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64737" y="4168996"/>
            <a:ext cx="3109922" cy="1232815"/>
            <a:chOff x="4941405" y="5434572"/>
            <a:chExt cx="3109922" cy="123281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553" y="5892723"/>
              <a:ext cx="799774" cy="774664"/>
            </a:xfrm>
            <a:prstGeom prst="rect">
              <a:avLst/>
            </a:prstGeom>
          </p:spPr>
        </p:pic>
        <p:sp>
          <p:nvSpPr>
            <p:cNvPr id="26" name="Text Box 13"/>
            <p:cNvSpPr txBox="1"/>
            <p:nvPr/>
          </p:nvSpPr>
          <p:spPr>
            <a:xfrm>
              <a:off x="4941405" y="5830391"/>
              <a:ext cx="851694" cy="8369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CSS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13"/>
            <p:cNvSpPr txBox="1"/>
            <p:nvPr/>
          </p:nvSpPr>
          <p:spPr>
            <a:xfrm>
              <a:off x="6059509" y="5830391"/>
              <a:ext cx="925634" cy="8369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JAVASCRIPT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/>
            <p:cNvCxnSpPr>
              <a:stCxn id="26" idx="0"/>
            </p:cNvCxnSpPr>
            <p:nvPr/>
          </p:nvCxnSpPr>
          <p:spPr>
            <a:xfrm flipV="1">
              <a:off x="5367252" y="5434572"/>
              <a:ext cx="1159716" cy="3958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0" idx="0"/>
            </p:cNvCxnSpPr>
            <p:nvPr/>
          </p:nvCxnSpPr>
          <p:spPr>
            <a:xfrm flipV="1">
              <a:off x="6522326" y="5434572"/>
              <a:ext cx="4642" cy="3958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0"/>
            </p:cNvCxnSpPr>
            <p:nvPr/>
          </p:nvCxnSpPr>
          <p:spPr>
            <a:xfrm flipH="1" flipV="1">
              <a:off x="6526968" y="5434572"/>
              <a:ext cx="1124472" cy="458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8527C4-9C5A-4E01-A54E-80D02602DC67}"/>
              </a:ext>
            </a:extLst>
          </p:cNvPr>
          <p:cNvSpPr txBox="1"/>
          <p:nvPr/>
        </p:nvSpPr>
        <p:spPr>
          <a:xfrm>
            <a:off x="2596047" y="1962661"/>
            <a:ext cx="291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“Conventional” web-scraping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02B20EC8-8DC2-4834-939D-BF8F48DEA11D}"/>
              </a:ext>
            </a:extLst>
          </p:cNvPr>
          <p:cNvSpPr/>
          <p:nvPr/>
        </p:nvSpPr>
        <p:spPr>
          <a:xfrm>
            <a:off x="3855689" y="2419910"/>
            <a:ext cx="328018" cy="695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D108694-B08F-4C92-BA2E-DAB3925A7A8A}"/>
              </a:ext>
            </a:extLst>
          </p:cNvPr>
          <p:cNvSpPr txBox="1"/>
          <p:nvPr/>
        </p:nvSpPr>
        <p:spPr>
          <a:xfrm>
            <a:off x="7139936" y="1822667"/>
            <a:ext cx="1666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Scraping using</a:t>
            </a:r>
          </a:p>
          <a:p>
            <a:r>
              <a:rPr lang="en-GB" dirty="0" smtClean="0"/>
              <a:t>web-based APIs</a:t>
            </a:r>
            <a:endParaRPr lang="en-GB" dirty="0"/>
          </a:p>
        </p:txBody>
      </p:sp>
      <p:sp>
        <p:nvSpPr>
          <p:cNvPr id="35" name="Arrow: Down 34">
            <a:extLst>
              <a:ext uri="{FF2B5EF4-FFF2-40B4-BE49-F238E27FC236}">
                <a16:creationId xmlns="" xmlns:a16="http://schemas.microsoft.com/office/drawing/2014/main" id="{E7F752B8-3C54-4F99-945D-2CAD919F694F}"/>
              </a:ext>
            </a:extLst>
          </p:cNvPr>
          <p:cNvSpPr/>
          <p:nvPr/>
        </p:nvSpPr>
        <p:spPr>
          <a:xfrm>
            <a:off x="7749710" y="2461297"/>
            <a:ext cx="328018" cy="695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990184" y="4903498"/>
            <a:ext cx="38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We are now looking at the situation where </a:t>
            </a:r>
            <a:r>
              <a:rPr lang="en-GB" b="1" dirty="0" smtClean="0"/>
              <a:t>XML/JSON</a:t>
            </a:r>
            <a:r>
              <a:rPr lang="en-GB" dirty="0" smtClean="0"/>
              <a:t> content is returned rather than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1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16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XML &amp; JSON?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GB" sz="2800" dirty="0" smtClean="0"/>
              <a:t>Stands for:</a:t>
            </a:r>
          </a:p>
          <a:p>
            <a:pPr marL="800100" lvl="2" indent="-342900"/>
            <a:r>
              <a:rPr lang="en-GB" dirty="0" err="1" smtClean="0"/>
              <a:t>e</a:t>
            </a:r>
            <a:r>
              <a:rPr lang="en-GB" b="1" dirty="0" err="1" smtClean="0"/>
              <a:t>X</a:t>
            </a:r>
            <a:r>
              <a:rPr lang="en-GB" dirty="0" err="1" smtClean="0"/>
              <a:t>tendible</a:t>
            </a:r>
            <a:r>
              <a:rPr lang="en-GB" dirty="0" smtClean="0"/>
              <a:t> </a:t>
            </a:r>
            <a:r>
              <a:rPr lang="en-GB" b="1" dirty="0" err="1" smtClean="0"/>
              <a:t>M</a:t>
            </a:r>
            <a:r>
              <a:rPr lang="en-GB" dirty="0" err="1" smtClean="0"/>
              <a:t>arkup</a:t>
            </a:r>
            <a:r>
              <a:rPr lang="en-GB" dirty="0" smtClean="0"/>
              <a:t> </a:t>
            </a:r>
            <a:r>
              <a:rPr lang="en-GB" b="1" dirty="0" smtClean="0"/>
              <a:t>L</a:t>
            </a:r>
            <a:r>
              <a:rPr lang="en-GB" dirty="0" smtClean="0"/>
              <a:t>anguage</a:t>
            </a:r>
          </a:p>
          <a:p>
            <a:pPr marL="800100" lvl="2" indent="-342900"/>
            <a:r>
              <a:rPr lang="en-GB" b="1" dirty="0" smtClean="0"/>
              <a:t>J</a:t>
            </a:r>
            <a:r>
              <a:rPr lang="en-GB" dirty="0" smtClean="0"/>
              <a:t>ava</a:t>
            </a:r>
            <a:r>
              <a:rPr lang="en-GB" b="1" dirty="0" smtClean="0"/>
              <a:t>S</a:t>
            </a:r>
            <a:r>
              <a:rPr lang="en-GB" dirty="0" smtClean="0"/>
              <a:t>cript </a:t>
            </a:r>
            <a:r>
              <a:rPr lang="en-GB" b="1" dirty="0" smtClean="0"/>
              <a:t>O</a:t>
            </a:r>
            <a:r>
              <a:rPr lang="en-GB" dirty="0" smtClean="0"/>
              <a:t>bject </a:t>
            </a:r>
            <a:r>
              <a:rPr lang="en-GB" b="1" dirty="0" smtClean="0"/>
              <a:t>N</a:t>
            </a:r>
            <a:r>
              <a:rPr lang="en-GB" dirty="0" smtClean="0"/>
              <a:t>otation</a:t>
            </a:r>
            <a:endParaRPr lang="en-GB" dirty="0"/>
          </a:p>
          <a:p>
            <a:pPr marL="457200" lvl="2" indent="0">
              <a:buNone/>
            </a:pPr>
            <a:endParaRPr lang="en-GB" dirty="0" smtClean="0"/>
          </a:p>
          <a:p>
            <a:pPr marL="342900" lvl="1" indent="-342900"/>
            <a:r>
              <a:rPr lang="en-GB" sz="2800" dirty="0" smtClean="0"/>
              <a:t>Both </a:t>
            </a:r>
            <a:r>
              <a:rPr lang="en-GB" sz="2800" dirty="0"/>
              <a:t>are </a:t>
            </a:r>
            <a:r>
              <a:rPr lang="en-GB" sz="2800" u="sng" dirty="0"/>
              <a:t>globally</a:t>
            </a:r>
            <a:r>
              <a:rPr lang="en-GB" sz="2800" dirty="0"/>
              <a:t> standardised ways of expressing structured/hierarchical data in a “human readable” manner</a:t>
            </a:r>
            <a:r>
              <a:rPr lang="en-GB" sz="2800" dirty="0" smtClean="0"/>
              <a:t>.</a:t>
            </a:r>
            <a:br>
              <a:rPr lang="en-GB" sz="2800" dirty="0" smtClean="0"/>
            </a:br>
            <a:endParaRPr lang="en-GB" sz="2800" dirty="0" smtClean="0"/>
          </a:p>
          <a:p>
            <a:pPr marL="342900" lvl="1" indent="-342900"/>
            <a:r>
              <a:rPr lang="en-GB" sz="2800" dirty="0" smtClean="0"/>
              <a:t>Generally used for transporting data over networks/internet.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2193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 example...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396989"/>
            <a:ext cx="8158163" cy="31393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employees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employee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John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	&lt;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Doe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/employee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employee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Anna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/employee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employee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Peter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Jones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/employee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/employees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28801" y="1558904"/>
            <a:ext cx="6096000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"employees"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"Anna"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"Smith"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"Jones"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05645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JSON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64247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68633" y="1044357"/>
            <a:ext cx="256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Which one do you think is easier on the eyes?</a:t>
            </a:r>
          </a:p>
        </p:txBody>
      </p:sp>
    </p:spTree>
    <p:extLst>
      <p:ext uri="{BB962C8B-B14F-4D97-AF65-F5344CB8AC3E}">
        <p14:creationId xmlns:p14="http://schemas.microsoft.com/office/powerpoint/2010/main" val="171502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Requests </a:t>
            </a:r>
            <a:r>
              <a:rPr lang="en-GB" b="1" dirty="0"/>
              <a:t>resulting in </a:t>
            </a:r>
            <a:r>
              <a:rPr lang="en-GB" b="1" u="sng" dirty="0"/>
              <a:t>XML</a:t>
            </a:r>
            <a:r>
              <a:rPr lang="en-GB" b="1" dirty="0"/>
              <a:t> response.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only XML I </a:t>
            </a:r>
            <a:r>
              <a:rPr lang="en-GB" dirty="0" smtClean="0"/>
              <a:t>usually have </a:t>
            </a:r>
            <a:r>
              <a:rPr lang="en-GB" dirty="0"/>
              <a:t>to deal with is </a:t>
            </a:r>
            <a:r>
              <a:rPr lang="en-GB" dirty="0" smtClean="0"/>
              <a:t>PX </a:t>
            </a:r>
            <a:r>
              <a:rPr lang="en-GB" dirty="0"/>
              <a:t>related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If you are comfortable working with HTML, then XML </a:t>
            </a:r>
            <a:r>
              <a:rPr lang="en-GB" i="1" dirty="0" smtClean="0"/>
              <a:t>shouldn’t</a:t>
            </a:r>
            <a:r>
              <a:rPr lang="en-GB" dirty="0" smtClean="0"/>
              <a:t> offer any surprises.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If you ever find yourself having to work with XML, I would encourage you to consider one of the following (in order):</a:t>
            </a:r>
          </a:p>
          <a:p>
            <a:pPr lvl="1"/>
            <a:r>
              <a:rPr lang="en-GB" b="1" dirty="0"/>
              <a:t>R/Python</a:t>
            </a:r>
            <a:r>
              <a:rPr lang="en-GB" dirty="0"/>
              <a:t> – Very easy to use with plenty of online examples.</a:t>
            </a:r>
          </a:p>
          <a:p>
            <a:pPr lvl="1"/>
            <a:r>
              <a:rPr lang="en-GB" b="1" dirty="0"/>
              <a:t>VBA</a:t>
            </a:r>
            <a:r>
              <a:rPr lang="en-GB" dirty="0"/>
              <a:t> – Doable. There are </a:t>
            </a:r>
            <a:r>
              <a:rPr lang="en-GB" dirty="0" smtClean="0"/>
              <a:t>examples online.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05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Let’s try an example...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The Cocktail Database</a:t>
            </a:r>
            <a:r>
              <a:rPr lang="en-GB" dirty="0"/>
              <a:t> was (surprisingly) a popular choice based on usage </a:t>
            </a:r>
            <a:r>
              <a:rPr lang="en-GB" dirty="0" smtClean="0"/>
              <a:t>rankings</a:t>
            </a:r>
            <a:r>
              <a:rPr lang="en-GB" sz="1800" baseline="30000" dirty="0" smtClean="0"/>
              <a:t>(</a:t>
            </a:r>
            <a:r>
              <a:rPr lang="en-GB" sz="1800" baseline="30000" dirty="0" smtClean="0">
                <a:hlinkClick r:id="rId3"/>
              </a:rPr>
              <a:t>source</a:t>
            </a:r>
            <a:r>
              <a:rPr lang="en-GB" sz="1800" baseline="30000" dirty="0" smtClean="0"/>
              <a:t>)</a:t>
            </a:r>
            <a:endParaRPr lang="en-GB" baseline="30000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This website allows you to access various pieces of cocktail related info </a:t>
            </a:r>
            <a:r>
              <a:rPr lang="en-GB" dirty="0" smtClean="0"/>
              <a:t>by sending requests to their </a:t>
            </a:r>
            <a:r>
              <a:rPr lang="en-GB" b="1" dirty="0" smtClean="0"/>
              <a:t>web-based JSON API</a:t>
            </a:r>
            <a:r>
              <a:rPr lang="en-GB" dirty="0" smtClean="0"/>
              <a:t>.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200150" y="4045653"/>
            <a:ext cx="9791700" cy="2352675"/>
            <a:chOff x="1200150" y="4045653"/>
            <a:chExt cx="9791700" cy="2352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0150" y="4045653"/>
              <a:ext cx="9791700" cy="235267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243804" y="4963886"/>
              <a:ext cx="923731" cy="2612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JSON Responses</a:t>
            </a:r>
          </a:p>
        </p:txBody>
      </p:sp>
    </p:spTree>
    <p:extLst>
      <p:ext uri="{BB962C8B-B14F-4D97-AF65-F5344CB8AC3E}">
        <p14:creationId xmlns:p14="http://schemas.microsoft.com/office/powerpoint/2010/main" val="20826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Cocktail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787" y="2720770"/>
            <a:ext cx="7530704" cy="319484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</a:t>
            </a:r>
            <a:r>
              <a:rPr lang="en-GB" dirty="0">
                <a:hlinkClick r:id="rId3"/>
              </a:rPr>
              <a:t>documentation</a:t>
            </a:r>
            <a:r>
              <a:rPr lang="en-GB" dirty="0"/>
              <a:t> indicates that we can run some of the following requests (among a number of others):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lvl="1"/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470572" y="3349695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64723" y="316502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URL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470572" y="4510415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64723" y="432574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URL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470572" y="5671136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64723" y="548647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URL</a:t>
            </a:r>
          </a:p>
        </p:txBody>
      </p:sp>
      <p:sp>
        <p:nvSpPr>
          <p:cNvPr id="3" name="Oval 2"/>
          <p:cNvSpPr/>
          <p:nvPr/>
        </p:nvSpPr>
        <p:spPr>
          <a:xfrm>
            <a:off x="8490857" y="4303429"/>
            <a:ext cx="326571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071204" y="1184453"/>
            <a:ext cx="315329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need only replace this with the letter we’re interested in.</a:t>
            </a:r>
          </a:p>
        </p:txBody>
      </p:sp>
      <p:cxnSp>
        <p:nvCxnSpPr>
          <p:cNvPr id="9" name="Straight Arrow Connector 8"/>
          <p:cNvCxnSpPr>
            <a:stCxn id="6" idx="2"/>
            <a:endCxn id="3" idx="0"/>
          </p:cNvCxnSpPr>
          <p:nvPr/>
        </p:nvCxnSpPr>
        <p:spPr>
          <a:xfrm flipH="1">
            <a:off x="8654143" y="1830784"/>
            <a:ext cx="993710" cy="2472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61687" y="6167708"/>
            <a:ext cx="638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</a:t>
            </a:r>
            <a:r>
              <a:rPr lang="en-GB" dirty="0" smtClean="0"/>
              <a:t>looking </a:t>
            </a:r>
            <a:r>
              <a:rPr lang="en-GB" dirty="0"/>
              <a:t>at </a:t>
            </a:r>
            <a:r>
              <a:rPr lang="en-GB" dirty="0" smtClean="0"/>
              <a:t>part of </a:t>
            </a:r>
            <a:r>
              <a:rPr lang="en-GB" dirty="0"/>
              <a:t>the documentation for the website’s </a:t>
            </a:r>
            <a:r>
              <a:rPr lang="en-GB" dirty="0" smtClean="0"/>
              <a:t>API.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7676444" y="3142451"/>
            <a:ext cx="372182" cy="369332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129612" y="4297037"/>
            <a:ext cx="372182" cy="369332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885113" y="5434209"/>
            <a:ext cx="372182" cy="369332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JSON Responses</a:t>
            </a:r>
          </a:p>
        </p:txBody>
      </p:sp>
    </p:spTree>
    <p:extLst>
      <p:ext uri="{BB962C8B-B14F-4D97-AF65-F5344CB8AC3E}">
        <p14:creationId xmlns:p14="http://schemas.microsoft.com/office/powerpoint/2010/main" val="37151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2" grpId="0"/>
      <p:bldP spid="14" grpId="0"/>
      <p:bldP spid="3" grpId="0" animBg="1"/>
      <p:bldP spid="6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9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asked for a one sentence description, I’d say...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44328" y="2601576"/>
            <a:ext cx="88969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/>
              <a:t>It is the act of </a:t>
            </a:r>
            <a:r>
              <a:rPr lang="en-GB" sz="2400" dirty="0" smtClean="0"/>
              <a:t>automating the retrieval of </a:t>
            </a:r>
            <a:r>
              <a:rPr lang="en-GB" sz="2400" dirty="0"/>
              <a:t>information </a:t>
            </a:r>
            <a:r>
              <a:rPr lang="en-GB" sz="2400" dirty="0" smtClean="0"/>
              <a:t>from </a:t>
            </a:r>
            <a:r>
              <a:rPr lang="en-GB" sz="2400" dirty="0"/>
              <a:t>the internet and </a:t>
            </a:r>
            <a:r>
              <a:rPr lang="en-GB" sz="2400" dirty="0" smtClean="0"/>
              <a:t>transforming </a:t>
            </a:r>
            <a:r>
              <a:rPr lang="en-GB" sz="2400" dirty="0"/>
              <a:t>it into something useful!</a:t>
            </a:r>
          </a:p>
        </p:txBody>
      </p:sp>
    </p:spTree>
    <p:extLst>
      <p:ext uri="{BB962C8B-B14F-4D97-AF65-F5344CB8AC3E}">
        <p14:creationId xmlns:p14="http://schemas.microsoft.com/office/powerpoint/2010/main" val="357478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Cocktail Database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2548812" cy="2839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dirty="0"/>
              <a:t>If we wanted a list of all cocktails starting with ‘a’...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r>
              <a:rPr lang="en-GB" dirty="0"/>
              <a:t>The documentation suggests we </a:t>
            </a:r>
            <a:r>
              <a:rPr lang="en-GB" dirty="0" smtClean="0"/>
              <a:t>could use </a:t>
            </a:r>
            <a:r>
              <a:rPr lang="en-GB" dirty="0"/>
              <a:t>our browser to visit...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5653"/>
          <a:stretch/>
        </p:blipFill>
        <p:spPr>
          <a:xfrm>
            <a:off x="3666931" y="1535828"/>
            <a:ext cx="8372086" cy="7315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14679"/>
          <a:stretch/>
        </p:blipFill>
        <p:spPr>
          <a:xfrm>
            <a:off x="3666931" y="2267340"/>
            <a:ext cx="8372086" cy="4350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50498" y="1968759"/>
            <a:ext cx="2771192" cy="298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4898507"/>
            <a:ext cx="2548812" cy="111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dirty="0"/>
              <a:t>Not </a:t>
            </a:r>
            <a:r>
              <a:rPr lang="en-GB" i="1" dirty="0"/>
              <a:t>quite</a:t>
            </a:r>
            <a:r>
              <a:rPr lang="en-GB" dirty="0"/>
              <a:t> as </a:t>
            </a:r>
            <a:r>
              <a:rPr lang="en-GB" dirty="0" smtClean="0"/>
              <a:t>“human readable” </a:t>
            </a:r>
            <a:r>
              <a:rPr lang="en-GB" dirty="0"/>
              <a:t>as I was hoping!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0"/>
            <a:ext cx="162285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JSON </a:t>
            </a:r>
            <a:r>
              <a:rPr lang="en-GB" dirty="0" smtClean="0"/>
              <a:t>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33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Cocktail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8955"/>
          </a:xfrm>
        </p:spPr>
        <p:txBody>
          <a:bodyPr>
            <a:normAutofit/>
          </a:bodyPr>
          <a:lstStyle/>
          <a:p>
            <a:r>
              <a:rPr lang="en-GB" dirty="0"/>
              <a:t>Using an </a:t>
            </a:r>
            <a:r>
              <a:rPr lang="en-GB" dirty="0">
                <a:hlinkClick r:id="rId2"/>
              </a:rPr>
              <a:t>online JSON pretty-printer</a:t>
            </a:r>
            <a:r>
              <a:rPr lang="en-GB" dirty="0"/>
              <a:t>, and simplifying a little, we </a:t>
            </a:r>
            <a:r>
              <a:rPr lang="en-GB" dirty="0" smtClean="0"/>
              <a:t>see: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3" y="2439760"/>
            <a:ext cx="6219825" cy="36766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995127" y="3109541"/>
            <a:ext cx="6185902" cy="14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55019" y="290866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55019" y="3796497"/>
            <a:ext cx="12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Instructions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147527" y="2927607"/>
            <a:ext cx="6033502" cy="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47399" y="268198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Unique ID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7266991" y="3796497"/>
            <a:ext cx="169507" cy="36933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 flipH="1">
            <a:off x="7436498" y="3981163"/>
            <a:ext cx="174453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55019" y="4396859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Ingredients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7288341" y="4248149"/>
            <a:ext cx="148157" cy="66675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 flipH="1">
            <a:off x="7436498" y="4572000"/>
            <a:ext cx="1744531" cy="952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55019" y="5238751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Measures</a:t>
            </a:r>
          </a:p>
        </p:txBody>
      </p:sp>
      <p:sp>
        <p:nvSpPr>
          <p:cNvPr id="39" name="Right Brace 38"/>
          <p:cNvSpPr/>
          <p:nvPr/>
        </p:nvSpPr>
        <p:spPr>
          <a:xfrm>
            <a:off x="7288341" y="4987697"/>
            <a:ext cx="148157" cy="76909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 flipH="1">
            <a:off x="7436498" y="5365750"/>
            <a:ext cx="1744531" cy="649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60965" y="6129457"/>
            <a:ext cx="727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and less pertinent fields were removed. A number of other cocktails </a:t>
            </a:r>
            <a:r>
              <a:rPr lang="en-GB" dirty="0" smtClean="0"/>
              <a:t>were returned</a:t>
            </a:r>
            <a:r>
              <a:rPr lang="en-GB" dirty="0"/>
              <a:t> </a:t>
            </a:r>
            <a:r>
              <a:rPr lang="en-GB" dirty="0" smtClean="0"/>
              <a:t>but not shown above.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0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Cocktail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With</a:t>
            </a:r>
            <a:r>
              <a:rPr lang="en-GB" b="1" u="sng" dirty="0"/>
              <a:t>out</a:t>
            </a:r>
            <a:r>
              <a:rPr lang="en-GB" b="1" dirty="0"/>
              <a:t> needing to use a web browser...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...Could we get that data into a more usable format?</a:t>
            </a:r>
            <a:br>
              <a:rPr lang="en-GB" dirty="0"/>
            </a:br>
            <a:endParaRPr lang="en-GB" dirty="0"/>
          </a:p>
          <a:p>
            <a:r>
              <a:rPr lang="en-GB" dirty="0"/>
              <a:t>Of course!</a:t>
            </a:r>
          </a:p>
          <a:p>
            <a:pPr lvl="1"/>
            <a:r>
              <a:rPr lang="en-GB" dirty="0"/>
              <a:t>Later versions of Excel allow you to import from XML/JSON directly.</a:t>
            </a:r>
          </a:p>
          <a:p>
            <a:pPr lvl="1"/>
            <a:r>
              <a:rPr lang="en-GB" dirty="0"/>
              <a:t>In absence of </a:t>
            </a:r>
            <a:r>
              <a:rPr lang="en-GB" dirty="0" smtClean="0"/>
              <a:t>that, we could use either of R/Python/VBA.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7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Cocktail </a:t>
            </a:r>
            <a:r>
              <a:rPr lang="en-GB" b="1" dirty="0" smtClean="0"/>
              <a:t>Database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 terms of requirements...</a:t>
            </a:r>
          </a:p>
          <a:p>
            <a:pPr lvl="1"/>
            <a:r>
              <a:rPr lang="en-GB" dirty="0"/>
              <a:t>We want the user to be able to select the starting </a:t>
            </a:r>
            <a:r>
              <a:rPr lang="en-GB" dirty="0" smtClean="0"/>
              <a:t>letter.</a:t>
            </a:r>
          </a:p>
          <a:p>
            <a:pPr lvl="1"/>
            <a:r>
              <a:rPr lang="en-GB" dirty="0" smtClean="0"/>
              <a:t>...and </a:t>
            </a:r>
            <a:r>
              <a:rPr lang="en-GB" dirty="0"/>
              <a:t>then be able to retrieve a list of corresponding </a:t>
            </a:r>
            <a:r>
              <a:rPr lang="en-GB" dirty="0" smtClean="0"/>
              <a:t>cocktails and instructions.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What will the underlying code need to do?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200" dirty="0"/>
              <a:t>Generate the </a:t>
            </a:r>
            <a:r>
              <a:rPr lang="en-GB" sz="2200" dirty="0" smtClean="0"/>
              <a:t>request (</a:t>
            </a:r>
            <a:r>
              <a:rPr lang="en-GB" sz="2200" dirty="0"/>
              <a:t>based on </a:t>
            </a:r>
            <a:r>
              <a:rPr lang="en-GB" sz="2200" dirty="0" smtClean="0"/>
              <a:t>the selected </a:t>
            </a:r>
            <a:r>
              <a:rPr lang="en-GB" sz="2200" dirty="0"/>
              <a:t>letter) for us to send </a:t>
            </a:r>
            <a:r>
              <a:rPr lang="en-GB" sz="2200" dirty="0" smtClean="0"/>
              <a:t>to the web-API.</a:t>
            </a:r>
            <a:endParaRPr lang="en-GB" sz="2200" dirty="0"/>
          </a:p>
          <a:p>
            <a:pPr marL="971550" lvl="1" indent="-514350">
              <a:buFont typeface="+mj-lt"/>
              <a:buAutoNum type="arabicPeriod"/>
            </a:pPr>
            <a:r>
              <a:rPr lang="en-GB" sz="2200" dirty="0"/>
              <a:t>Receive the JSON response.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200" dirty="0"/>
              <a:t>Scan the response to extract the desired fields</a:t>
            </a:r>
            <a:r>
              <a:rPr lang="en-GB" sz="2200" dirty="0" smtClean="0"/>
              <a:t>*.</a:t>
            </a:r>
            <a:endParaRPr lang="en-GB" sz="2200" dirty="0"/>
          </a:p>
          <a:p>
            <a:pPr marL="971550" lvl="1" indent="-514350">
              <a:buFont typeface="+mj-lt"/>
              <a:buAutoNum type="arabicPeriod"/>
            </a:pPr>
            <a:r>
              <a:rPr lang="en-GB" sz="2200" dirty="0"/>
              <a:t>Output these to the </a:t>
            </a:r>
            <a:r>
              <a:rPr lang="en-GB" sz="2200" dirty="0" smtClean="0"/>
              <a:t>user.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355646" y="6311900"/>
            <a:ext cx="58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 Required the use of </a:t>
            </a:r>
            <a:r>
              <a:rPr lang="en-GB" sz="1200" b="1" dirty="0">
                <a:hlinkClick r:id="rId2"/>
              </a:rPr>
              <a:t>Regular Expressions</a:t>
            </a:r>
            <a:r>
              <a:rPr lang="en-GB" sz="1200" dirty="0"/>
              <a:t> which are incredibly powerful when it comes to searching for, extracting and manipulating text. </a:t>
            </a:r>
            <a:r>
              <a:rPr lang="en-GB" sz="1200" b="1" dirty="0"/>
              <a:t>Could be a separate talk in their own right!</a:t>
            </a:r>
          </a:p>
        </p:txBody>
      </p:sp>
    </p:spTree>
    <p:extLst>
      <p:ext uri="{BB962C8B-B14F-4D97-AF65-F5344CB8AC3E}">
        <p14:creationId xmlns:p14="http://schemas.microsoft.com/office/powerpoint/2010/main" val="38875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Cocktail Database (VBA approach)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Sample output shown below.</a:t>
            </a:r>
          </a:p>
          <a:p>
            <a:pPr lvl="1"/>
            <a:r>
              <a:rPr lang="en-GB" dirty="0"/>
              <a:t>Spreadsheet can be found </a:t>
            </a:r>
            <a:r>
              <a:rPr lang="en-GB" b="1" dirty="0">
                <a:solidFill>
                  <a:srgbClr val="FF0000"/>
                </a:solidFill>
              </a:rPr>
              <a:t>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29" y="3236097"/>
            <a:ext cx="9544050" cy="3009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88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Cocktail Database </a:t>
            </a:r>
            <a:r>
              <a:rPr lang="en-GB" b="1" dirty="0" smtClean="0"/>
              <a:t>(R </a:t>
            </a:r>
            <a:r>
              <a:rPr lang="en-GB" b="1" dirty="0"/>
              <a:t>approach)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Worked example with R code can be found </a:t>
            </a:r>
            <a:r>
              <a:rPr lang="en-GB" b="1" dirty="0" smtClean="0">
                <a:solidFill>
                  <a:srgbClr val="FF0000"/>
                </a:solidFill>
              </a:rPr>
              <a:t>here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In case anyone was wondering...</a:t>
            </a:r>
          </a:p>
          <a:p>
            <a:pPr lvl="1"/>
            <a:r>
              <a:rPr lang="en-GB" dirty="0" smtClean="0"/>
              <a:t>The R approach was a lot easier to derive.</a:t>
            </a:r>
          </a:p>
          <a:p>
            <a:pPr lvl="1"/>
            <a:r>
              <a:rPr lang="en-GB" dirty="0" smtClean="0"/>
              <a:t>I challenge anyone to find a more </a:t>
            </a:r>
            <a:r>
              <a:rPr lang="en-GB" i="1" dirty="0" smtClean="0"/>
              <a:t>elegant</a:t>
            </a:r>
            <a:r>
              <a:rPr lang="en-GB" dirty="0" smtClean="0"/>
              <a:t> solution!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7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Cocktail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approaches shown here could </a:t>
            </a:r>
            <a:r>
              <a:rPr lang="en-GB" dirty="0"/>
              <a:t>be extended for the other options available as part of the API as desired.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. Retrieve details for a particular drink.</a:t>
            </a:r>
          </a:p>
          <a:p>
            <a:pPr marL="914400" lvl="2" indent="0">
              <a:buNone/>
            </a:pPr>
            <a:endParaRPr lang="en-GB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 quick note on API Keys...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50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Websites may require you to include an “API key” in the URL when sending the </a:t>
            </a:r>
            <a:r>
              <a:rPr lang="en-GB" dirty="0" smtClean="0"/>
              <a:t>request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chemeClr val="accent5"/>
                </a:solidFill>
              </a:rPr>
              <a:t>    www.thecocktaildb.com/api/json/v1/</a:t>
            </a:r>
            <a:r>
              <a:rPr lang="en-GB" sz="1800" b="1" dirty="0">
                <a:solidFill>
                  <a:srgbClr val="FF0000"/>
                </a:solidFill>
              </a:rPr>
              <a:t>970ae656-1346-42ca-8c5e-41c778f834ff</a:t>
            </a:r>
            <a:r>
              <a:rPr lang="en-GB" sz="1800" dirty="0">
                <a:solidFill>
                  <a:schemeClr val="accent5"/>
                </a:solidFill>
              </a:rPr>
              <a:t>/search.php?</a:t>
            </a:r>
            <a:r>
              <a:rPr lang="en-GB" sz="1800" b="1" dirty="0">
                <a:solidFill>
                  <a:srgbClr val="FF0000"/>
                </a:solidFill>
              </a:rPr>
              <a:t>f</a:t>
            </a:r>
            <a:r>
              <a:rPr lang="en-GB" sz="1800" dirty="0">
                <a:solidFill>
                  <a:schemeClr val="accent5"/>
                </a:solidFill>
              </a:rPr>
              <a:t>=</a:t>
            </a:r>
            <a:r>
              <a:rPr lang="en-GB" sz="1800" b="1" dirty="0">
                <a:solidFill>
                  <a:srgbClr val="FF0000"/>
                </a:solidFill>
              </a:rPr>
              <a:t>a</a:t>
            </a:r>
          </a:p>
          <a:p>
            <a:pPr lvl="1"/>
            <a:endParaRPr lang="en-GB" dirty="0">
              <a:solidFill>
                <a:schemeClr val="accent5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They are unique to you/team/business and should be protected like a password.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Obtaining </a:t>
            </a:r>
            <a:r>
              <a:rPr lang="en-GB" dirty="0"/>
              <a:t>a key will likely require registration and </a:t>
            </a:r>
            <a:r>
              <a:rPr lang="en-GB" i="1" dirty="0"/>
              <a:t>may</a:t>
            </a:r>
            <a:r>
              <a:rPr lang="en-GB" dirty="0"/>
              <a:t> have an associated cost.</a:t>
            </a:r>
          </a:p>
          <a:p>
            <a:pPr lvl="1"/>
            <a:r>
              <a:rPr lang="en-GB" dirty="0"/>
              <a:t>The website will make this clear in the relevant documentation.</a:t>
            </a:r>
          </a:p>
          <a:p>
            <a:pPr lvl="1"/>
            <a:r>
              <a:rPr lang="en-GB" dirty="0"/>
              <a:t>For example, a particular price plan may mean you can make up to (say) 100 requests per day using your API key.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5901953" y="1280967"/>
            <a:ext cx="248356" cy="31712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/>
          <p:cNvSpPr/>
          <p:nvPr/>
        </p:nvSpPr>
        <p:spPr>
          <a:xfrm rot="5400000">
            <a:off x="8632262" y="2705732"/>
            <a:ext cx="248359" cy="32173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223315" y="3167604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 API </a:t>
            </a:r>
            <a:r>
              <a:rPr lang="en-GB" dirty="0"/>
              <a:t>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0246" y="3125714"/>
            <a:ext cx="183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Requested action</a:t>
            </a:r>
          </a:p>
          <a:p>
            <a:pPr algn="ctr"/>
            <a:r>
              <a:rPr lang="en-GB" dirty="0" smtClean="0"/>
              <a:t>&amp; </a:t>
            </a:r>
            <a:r>
              <a:rPr lang="en-GB" dirty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7115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</a:t>
            </a:r>
            <a:r>
              <a:rPr lang="en-GB" b="1" dirty="0" smtClean="0"/>
              <a:t>else I </a:t>
            </a:r>
            <a:r>
              <a:rPr lang="en-GB" b="1" dirty="0"/>
              <a:t>found...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Web-based </a:t>
            </a:r>
            <a:r>
              <a:rPr lang="en-GB" dirty="0"/>
              <a:t>APIs with JSON responses are also available for:</a:t>
            </a:r>
          </a:p>
          <a:p>
            <a:pPr lvl="1"/>
            <a:r>
              <a:rPr lang="en-GB" dirty="0">
                <a:hlinkClick r:id="rId2"/>
              </a:rPr>
              <a:t>Current weather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Football Data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Near-Earth objects, Mars weather...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hlinkClick r:id="rId5"/>
              </a:rPr>
              <a:t>Chuck Norris jokes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119674" y="4226767"/>
            <a:ext cx="1019320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icon_url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"https://assets.chucknorris.host/img/avatar/chuck-norris.png",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"id" : "IcL984nbQ0uWnkLEAMRMQA",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"",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"value" : "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Palaeontologists think the velociraptor had feathers because Chuck Norris said so.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5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have we seen so far?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28608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might I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Need to extract information that can’t </a:t>
            </a:r>
            <a:r>
              <a:rPr lang="en-GB" dirty="0" smtClean="0"/>
              <a:t>(easily) </a:t>
            </a:r>
            <a:r>
              <a:rPr lang="en-GB" dirty="0"/>
              <a:t>be copied &amp; pasted from a web </a:t>
            </a:r>
            <a:r>
              <a:rPr lang="en-GB" dirty="0" smtClean="0"/>
              <a:t>browser.</a:t>
            </a:r>
            <a:br>
              <a:rPr lang="en-GB" dirty="0" smtClean="0"/>
            </a:br>
            <a:endParaRPr lang="en-GB" dirty="0"/>
          </a:p>
          <a:p>
            <a:r>
              <a:rPr lang="en-GB" dirty="0"/>
              <a:t>Extracting information from large number of sites.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Data might not be embedded within a web-site but an alternative format (</a:t>
            </a:r>
            <a:r>
              <a:rPr lang="en-GB" dirty="0" err="1"/>
              <a:t>eg</a:t>
            </a:r>
            <a:r>
              <a:rPr lang="en-GB" dirty="0"/>
              <a:t>. XML/JSON)</a:t>
            </a:r>
            <a:br>
              <a:rPr lang="en-GB" dirty="0"/>
            </a:br>
            <a:endParaRPr lang="en-GB" dirty="0"/>
          </a:p>
          <a:p>
            <a:r>
              <a:rPr lang="en-GB" dirty="0"/>
              <a:t>A desire to automate/scale-up the above as part of a regular process.</a:t>
            </a:r>
          </a:p>
        </p:txBody>
      </p:sp>
    </p:spTree>
    <p:extLst>
      <p:ext uri="{BB962C8B-B14F-4D97-AF65-F5344CB8AC3E}">
        <p14:creationId xmlns:p14="http://schemas.microsoft.com/office/powerpoint/2010/main" val="23862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didn’t we cover?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2487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General considerations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Websites generally state within their </a:t>
            </a:r>
            <a:r>
              <a:rPr lang="en-GB" i="1" dirty="0"/>
              <a:t>Terms of Use</a:t>
            </a:r>
            <a:r>
              <a:rPr lang="en-GB" dirty="0"/>
              <a:t> whether they </a:t>
            </a:r>
            <a:r>
              <a:rPr lang="en-GB" dirty="0" smtClean="0"/>
              <a:t>prohibit (automated) </a:t>
            </a:r>
            <a:r>
              <a:rPr lang="en-GB" dirty="0"/>
              <a:t>data retrieval</a:t>
            </a:r>
            <a:r>
              <a:rPr lang="en-GB" dirty="0" smtClean="0"/>
              <a:t>.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The following was taken from the Amazon </a:t>
            </a:r>
            <a:r>
              <a:rPr lang="en-GB" dirty="0">
                <a:hlinkClick r:id="rId2"/>
              </a:rPr>
              <a:t>usage terms</a:t>
            </a:r>
            <a:r>
              <a:rPr lang="en-GB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4505147"/>
            <a:ext cx="5743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General considerations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If you place undue burden on their infrastructure, they may block your IP address or rescind any API keys issued to you.</a:t>
            </a:r>
            <a:br>
              <a:rPr lang="en-GB" dirty="0"/>
            </a:b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If running batches, try and run them outside of core business hours.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...with suitable gaps in between each request!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(Please don’t make the news for having caused a “DDoS” attack)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56" y="6311900"/>
            <a:ext cx="2901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DDoS = Directed 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26828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General considerations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Some of the approaches discussed will actually use </a:t>
            </a:r>
            <a:r>
              <a:rPr lang="en-GB" u="sng" dirty="0"/>
              <a:t>less</a:t>
            </a:r>
            <a:r>
              <a:rPr lang="en-GB" dirty="0"/>
              <a:t> bandwidth as opposed to interacting the civilian way.</a:t>
            </a:r>
            <a:br>
              <a:rPr lang="en-GB" dirty="0"/>
            </a:b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Some websites will check whether interactions are from a person as opposed to a script.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...which </a:t>
            </a:r>
            <a:r>
              <a:rPr lang="en-GB" u="sng" dirty="0"/>
              <a:t>will</a:t>
            </a:r>
            <a:r>
              <a:rPr lang="en-GB" dirty="0"/>
              <a:t> lead to varying levels of headache for you.</a:t>
            </a:r>
          </a:p>
          <a:p>
            <a:pPr lvl="1">
              <a:lnSpc>
                <a:spcPct val="12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6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General considerations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When scraping aggregators in the past, I used obviously fictional personal details so they could (hopefully) identify these and exclude them from their MI.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I can only imagine their surprise at Chuck Norris having requested ~50 life insurance quotes in succession!</a:t>
            </a:r>
            <a:br>
              <a:rPr lang="en-GB" dirty="0"/>
            </a:b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There are companies whose </a:t>
            </a:r>
            <a:r>
              <a:rPr lang="en-GB" dirty="0" smtClean="0"/>
              <a:t>speciality </a:t>
            </a:r>
            <a:r>
              <a:rPr lang="en-GB" dirty="0"/>
              <a:t>is scraping other companies websites.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They can deliver information in whatever format you require as often as you require it. (For a </a:t>
            </a:r>
            <a:r>
              <a:rPr lang="en-GB" dirty="0" smtClean="0"/>
              <a:t>fee of course!)</a:t>
            </a:r>
            <a:endParaRPr lang="en-GB" dirty="0"/>
          </a:p>
          <a:p>
            <a:pPr lvl="1">
              <a:lnSpc>
                <a:spcPct val="12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4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Speak to me!</a:t>
            </a:r>
          </a:p>
          <a:p>
            <a:pPr lvl="1"/>
            <a:r>
              <a:rPr lang="en-GB" dirty="0"/>
              <a:t>There are a lot of (free) tutorials on-line.</a:t>
            </a:r>
          </a:p>
          <a:p>
            <a:pPr lvl="1"/>
            <a:r>
              <a:rPr lang="en-GB" dirty="0"/>
              <a:t>However, whether they are relevant </a:t>
            </a:r>
            <a:r>
              <a:rPr lang="en-GB" dirty="0" smtClean="0"/>
              <a:t>really depends </a:t>
            </a:r>
            <a:r>
              <a:rPr lang="en-GB" dirty="0"/>
              <a:t>on your requirements.</a:t>
            </a:r>
          </a:p>
          <a:p>
            <a:pPr lvl="1"/>
            <a:r>
              <a:rPr lang="en-GB" dirty="0"/>
              <a:t>I’d suggest discussing with me </a:t>
            </a:r>
            <a:r>
              <a:rPr lang="en-GB" dirty="0" smtClean="0"/>
              <a:t>as </a:t>
            </a:r>
            <a:r>
              <a:rPr lang="en-GB" dirty="0"/>
              <a:t>a first step.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Mining Social Media: Finding Stories in Internet Data</a:t>
            </a:r>
          </a:p>
          <a:p>
            <a:pPr lvl="1"/>
            <a:r>
              <a:rPr lang="en-GB" dirty="0"/>
              <a:t>Book by Lam Thuy Vo</a:t>
            </a:r>
          </a:p>
          <a:p>
            <a:pPr lvl="1"/>
            <a:r>
              <a:rPr lang="en-GB" dirty="0"/>
              <a:t>Demonstrates the situations discussed here.</a:t>
            </a:r>
          </a:p>
          <a:p>
            <a:pPr lvl="1"/>
            <a:r>
              <a:rPr lang="en-GB" dirty="0"/>
              <a:t>Targeted towards Python but underlying principles can be transferred to R (and </a:t>
            </a:r>
            <a:r>
              <a:rPr lang="en-GB" i="1" dirty="0" smtClean="0"/>
              <a:t>possibly </a:t>
            </a:r>
            <a:r>
              <a:rPr lang="en-GB" dirty="0" smtClean="0"/>
              <a:t>VBA)</a:t>
            </a:r>
            <a:endParaRPr lang="en-GB" dirty="0"/>
          </a:p>
        </p:txBody>
      </p:sp>
      <p:pic>
        <p:nvPicPr>
          <p:cNvPr id="1026" name="Picture 2" descr="https://images-na.ssl-images-amazon.com/images/I/51NF0-mkqJL._SX376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066" y="3529612"/>
            <a:ext cx="1189002" cy="15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8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1935"/>
            <a:ext cx="10515600" cy="56250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6600" b="1" dirty="0"/>
              <a:t>Any </a:t>
            </a:r>
            <a:r>
              <a:rPr lang="en-GB" sz="6600" b="1" dirty="0" smtClean="0"/>
              <a:t>questions?</a:t>
            </a:r>
          </a:p>
          <a:p>
            <a:pPr marL="0" indent="0" algn="ctr">
              <a:buNone/>
            </a:pPr>
            <a:r>
              <a:rPr lang="en-GB" sz="6600" b="1" dirty="0" smtClean="0"/>
              <a:t>Comments?</a:t>
            </a:r>
          </a:p>
          <a:p>
            <a:pPr marL="0" indent="0" algn="ctr">
              <a:buNone/>
            </a:pPr>
            <a:endParaRPr lang="en-GB" sz="6600" b="1" dirty="0"/>
          </a:p>
        </p:txBody>
      </p:sp>
      <p:pic>
        <p:nvPicPr>
          <p:cNvPr id="4" name="Picture 3" descr="Cartoon Computer Illiterate Lady Sitting in Front of a Desktop PC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 bwMode="auto">
          <a:xfrm>
            <a:off x="5606990" y="4877297"/>
            <a:ext cx="978020" cy="94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94" y="3776285"/>
            <a:ext cx="1101012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Possible use </a:t>
            </a:r>
            <a:r>
              <a:rPr lang="en-GB" b="1" dirty="0" smtClean="0"/>
              <a:t>cases?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Track the competition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/>
              <a:t>Competitor prices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/>
              <a:t>Product descriptions/reviews</a:t>
            </a:r>
            <a:br>
              <a:rPr lang="en-GB" dirty="0"/>
            </a:br>
            <a:endParaRPr lang="en-GB" dirty="0"/>
          </a:p>
          <a:p>
            <a:r>
              <a:rPr lang="en-GB" dirty="0"/>
              <a:t>Source inputs for work items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/>
              <a:t>Stock quotes/financial metrics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/>
              <a:t>Social/demographic </a:t>
            </a:r>
            <a:r>
              <a:rPr lang="en-GB" dirty="0" smtClean="0"/>
              <a:t>data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Brand monitoring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/>
              <a:t>Customer sentiment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Website testing</a:t>
            </a:r>
          </a:p>
        </p:txBody>
      </p:sp>
    </p:spTree>
    <p:extLst>
      <p:ext uri="{BB962C8B-B14F-4D97-AF65-F5344CB8AC3E}">
        <p14:creationId xmlns:p14="http://schemas.microsoft.com/office/powerpoint/2010/main" val="19733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0261FD-CBFC-43DC-A4CF-ECBB65D7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More generally…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293E4D-BB1D-4325-AAF1-B1A2344C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internet is a huge repository of information.</a:t>
            </a:r>
            <a:br>
              <a:rPr lang="en-GB" dirty="0"/>
            </a:br>
            <a:endParaRPr lang="en-GB" dirty="0"/>
          </a:p>
          <a:p>
            <a:r>
              <a:rPr lang="en-GB" dirty="0" smtClean="0"/>
              <a:t>There </a:t>
            </a:r>
            <a:r>
              <a:rPr lang="en-GB" dirty="0"/>
              <a:t>is no reason why we shouldn’t be able to access that information as we do (say) local files on a business network.</a:t>
            </a:r>
          </a:p>
        </p:txBody>
      </p:sp>
    </p:spTree>
    <p:extLst>
      <p:ext uri="{BB962C8B-B14F-4D97-AF65-F5344CB8AC3E}">
        <p14:creationId xmlns:p14="http://schemas.microsoft.com/office/powerpoint/2010/main" val="253165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does “browsing the internet” work?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1300" y="1332866"/>
            <a:ext cx="6629400" cy="4915534"/>
          </a:xfrm>
          <a:prstGeom prst="rect">
            <a:avLst/>
          </a:prstGeom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10" y="2236654"/>
            <a:ext cx="1237042" cy="1248578"/>
          </a:xfrm>
          <a:prstGeom prst="rect">
            <a:avLst/>
          </a:prstGeom>
        </p:spPr>
      </p:pic>
      <p:sp>
        <p:nvSpPr>
          <p:cNvPr id="10" name="Curved Down Arrow 9"/>
          <p:cNvSpPr/>
          <p:nvPr/>
        </p:nvSpPr>
        <p:spPr>
          <a:xfrm>
            <a:off x="3943747" y="1589270"/>
            <a:ext cx="4454128" cy="557380"/>
          </a:xfrm>
          <a:prstGeom prst="curvedDownArrow">
            <a:avLst>
              <a:gd name="adj1" fmla="val 5948"/>
              <a:gd name="adj2" fmla="val 30609"/>
              <a:gd name="adj3" fmla="val 120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Curved Down Arrow 10"/>
          <p:cNvSpPr/>
          <p:nvPr/>
        </p:nvSpPr>
        <p:spPr>
          <a:xfrm rot="10800000">
            <a:off x="3840163" y="3394109"/>
            <a:ext cx="4454128" cy="556658"/>
          </a:xfrm>
          <a:prstGeom prst="curvedDownArrow">
            <a:avLst>
              <a:gd name="adj1" fmla="val 5948"/>
              <a:gd name="adj2" fmla="val 30609"/>
              <a:gd name="adj3" fmla="val 120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Text Box 13"/>
          <p:cNvSpPr txBox="1"/>
          <p:nvPr/>
        </p:nvSpPr>
        <p:spPr>
          <a:xfrm>
            <a:off x="3123645" y="4138562"/>
            <a:ext cx="851694" cy="836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_____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_____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_____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14"/>
          <p:cNvSpPr txBox="1"/>
          <p:nvPr/>
        </p:nvSpPr>
        <p:spPr>
          <a:xfrm>
            <a:off x="5336381" y="1734195"/>
            <a:ext cx="1622822" cy="34558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equest submitted by browser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6402867" y="4145314"/>
            <a:ext cx="851694" cy="836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TEXT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 Box 13"/>
          <p:cNvSpPr txBox="1"/>
          <p:nvPr/>
        </p:nvSpPr>
        <p:spPr>
          <a:xfrm>
            <a:off x="4216719" y="4138562"/>
            <a:ext cx="851694" cy="836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GB" sz="1100" b="1" dirty="0">
                <a:ea typeface="Times New Roman" panose="02020603050405020304" pitchFamily="18" charset="0"/>
              </a:rPr>
              <a:t>XML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 Box 14"/>
          <p:cNvSpPr txBox="1"/>
          <p:nvPr/>
        </p:nvSpPr>
        <p:spPr>
          <a:xfrm>
            <a:off x="5232797" y="3526102"/>
            <a:ext cx="1726406" cy="34484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</a:rPr>
              <a:t>Content returned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7" y="4156535"/>
            <a:ext cx="799774" cy="774664"/>
          </a:xfrm>
          <a:prstGeom prst="rect">
            <a:avLst/>
          </a:prstGeom>
        </p:spPr>
      </p:pic>
      <p:pic>
        <p:nvPicPr>
          <p:cNvPr id="21" name="Picture 20" descr="Cartoon Computer Illiterate Lady Sitting in Front of a Desktop PC .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 bwMode="auto">
          <a:xfrm>
            <a:off x="3266996" y="2236733"/>
            <a:ext cx="978020" cy="94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54561" y="6495039"/>
            <a:ext cx="47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Further details on what your browser does can be found </a:t>
            </a:r>
            <a:r>
              <a:rPr lang="en-GB" sz="1400" dirty="0">
                <a:hlinkClick r:id="rId5"/>
              </a:rPr>
              <a:t>here</a:t>
            </a:r>
            <a:r>
              <a:rPr lang="en-GB" sz="1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64" y="2469907"/>
            <a:ext cx="860836" cy="460547"/>
          </a:xfrm>
          <a:prstGeom prst="rect">
            <a:avLst/>
          </a:prstGeom>
        </p:spPr>
      </p:pic>
      <p:sp>
        <p:nvSpPr>
          <p:cNvPr id="22" name="Text Box 13"/>
          <p:cNvSpPr txBox="1"/>
          <p:nvPr/>
        </p:nvSpPr>
        <p:spPr>
          <a:xfrm>
            <a:off x="5309793" y="4146057"/>
            <a:ext cx="851694" cy="8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GB" sz="1100" b="1" dirty="0">
                <a:ea typeface="Times New Roman" panose="02020603050405020304" pitchFamily="18" charset="0"/>
              </a:rPr>
              <a:t>JSON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0089" y="2962887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(Hyper Text Transfer Protocol)</a:t>
            </a:r>
          </a:p>
        </p:txBody>
      </p:sp>
      <p:sp>
        <p:nvSpPr>
          <p:cNvPr id="23" name="Text Box 13"/>
          <p:cNvSpPr txBox="1"/>
          <p:nvPr/>
        </p:nvSpPr>
        <p:spPr>
          <a:xfrm>
            <a:off x="8534247" y="4137819"/>
            <a:ext cx="851694" cy="83684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....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Aft>
                <a:spcPts val="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_____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3511" y="5813778"/>
            <a:ext cx="258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URL</a:t>
            </a:r>
            <a:r>
              <a:rPr lang="en-GB" sz="1200" dirty="0"/>
              <a:t> = Unique Resource Locator</a:t>
            </a:r>
          </a:p>
          <a:p>
            <a:r>
              <a:rPr lang="en-GB" sz="1200" b="1" dirty="0"/>
              <a:t>HTML</a:t>
            </a:r>
            <a:r>
              <a:rPr lang="en-GB" sz="1200" dirty="0"/>
              <a:t> = Hyper Text </a:t>
            </a:r>
            <a:r>
              <a:rPr lang="en-GB" sz="1200" dirty="0" err="1"/>
              <a:t>Markup</a:t>
            </a:r>
            <a:r>
              <a:rPr lang="en-GB" sz="1200" dirty="0"/>
              <a:t> Language</a:t>
            </a:r>
          </a:p>
          <a:p>
            <a:r>
              <a:rPr lang="en-GB" sz="1200" b="1" dirty="0"/>
              <a:t>XML</a:t>
            </a:r>
            <a:r>
              <a:rPr lang="en-GB" sz="1200" dirty="0"/>
              <a:t> = </a:t>
            </a:r>
            <a:r>
              <a:rPr lang="en-GB" sz="1200" dirty="0" err="1"/>
              <a:t>eXtendible</a:t>
            </a:r>
            <a:r>
              <a:rPr lang="en-GB" sz="1200" dirty="0"/>
              <a:t> </a:t>
            </a:r>
            <a:r>
              <a:rPr lang="en-GB" sz="1200" dirty="0" err="1"/>
              <a:t>Markup</a:t>
            </a:r>
            <a:r>
              <a:rPr lang="en-GB" sz="1200" dirty="0"/>
              <a:t> Language</a:t>
            </a:r>
          </a:p>
          <a:p>
            <a:r>
              <a:rPr lang="en-GB" sz="1200" b="1" dirty="0"/>
              <a:t>JSON</a:t>
            </a:r>
            <a:r>
              <a:rPr lang="en-GB" sz="1200" dirty="0"/>
              <a:t> = JavaScript Object Notation</a:t>
            </a:r>
          </a:p>
          <a:p>
            <a:r>
              <a:rPr lang="en-GB" sz="1200" b="1" dirty="0"/>
              <a:t>CSS</a:t>
            </a:r>
            <a:r>
              <a:rPr lang="en-GB" sz="1200" dirty="0"/>
              <a:t> = Cascading Style Sheet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6673" y="2409421"/>
            <a:ext cx="8579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enters </a:t>
            </a:r>
            <a:r>
              <a:rPr lang="en-GB" sz="1100" b="1" dirty="0"/>
              <a:t>URL</a:t>
            </a:r>
            <a:r>
              <a:rPr lang="en-GB" sz="1100" dirty="0"/>
              <a:t> into browser</a:t>
            </a:r>
          </a:p>
        </p:txBody>
      </p:sp>
      <p:sp>
        <p:nvSpPr>
          <p:cNvPr id="28" name="Left Brace 27"/>
          <p:cNvSpPr/>
          <p:nvPr/>
        </p:nvSpPr>
        <p:spPr>
          <a:xfrm rot="16200000">
            <a:off x="4574658" y="3611392"/>
            <a:ext cx="152752" cy="30209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094628" y="5339644"/>
            <a:ext cx="317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There are standards which specify what constitutes valid </a:t>
            </a:r>
            <a:r>
              <a:rPr lang="en-GB" sz="1200" dirty="0">
                <a:hlinkClick r:id="rId7"/>
              </a:rPr>
              <a:t>HTML</a:t>
            </a:r>
            <a:r>
              <a:rPr lang="en-GB" sz="1200" dirty="0"/>
              <a:t>, </a:t>
            </a:r>
            <a:r>
              <a:rPr lang="en-GB" sz="1200" dirty="0">
                <a:hlinkClick r:id="rId8"/>
              </a:rPr>
              <a:t>XML </a:t>
            </a:r>
            <a:r>
              <a:rPr lang="en-GB" sz="1200" dirty="0"/>
              <a:t>and </a:t>
            </a:r>
            <a:r>
              <a:rPr lang="en-GB" sz="1200" dirty="0">
                <a:hlinkClick r:id="rId9"/>
              </a:rPr>
              <a:t>JSON</a:t>
            </a:r>
            <a:r>
              <a:rPr lang="en-GB" sz="1200" dirty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10846" y="4987583"/>
            <a:ext cx="3109922" cy="1232815"/>
            <a:chOff x="4941405" y="5434572"/>
            <a:chExt cx="3109922" cy="123281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553" y="5892723"/>
              <a:ext cx="799774" cy="774664"/>
            </a:xfrm>
            <a:prstGeom prst="rect">
              <a:avLst/>
            </a:prstGeom>
          </p:spPr>
        </p:pic>
        <p:sp>
          <p:nvSpPr>
            <p:cNvPr id="26" name="Text Box 13"/>
            <p:cNvSpPr txBox="1"/>
            <p:nvPr/>
          </p:nvSpPr>
          <p:spPr>
            <a:xfrm>
              <a:off x="4941405" y="5830391"/>
              <a:ext cx="851694" cy="8369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CSS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13"/>
            <p:cNvSpPr txBox="1"/>
            <p:nvPr/>
          </p:nvSpPr>
          <p:spPr>
            <a:xfrm>
              <a:off x="6059509" y="5830391"/>
              <a:ext cx="925634" cy="8369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JAVASCRIPT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50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_____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/>
            <p:cNvCxnSpPr>
              <a:stCxn id="26" idx="0"/>
            </p:cNvCxnSpPr>
            <p:nvPr/>
          </p:nvCxnSpPr>
          <p:spPr>
            <a:xfrm flipV="1">
              <a:off x="5367252" y="5434572"/>
              <a:ext cx="1159716" cy="3958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0" idx="0"/>
            </p:cNvCxnSpPr>
            <p:nvPr/>
          </p:nvCxnSpPr>
          <p:spPr>
            <a:xfrm flipV="1">
              <a:off x="6522326" y="5434572"/>
              <a:ext cx="4642" cy="3958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0"/>
            </p:cNvCxnSpPr>
            <p:nvPr/>
          </p:nvCxnSpPr>
          <p:spPr>
            <a:xfrm flipH="1" flipV="1">
              <a:off x="6526968" y="5434572"/>
              <a:ext cx="1124472" cy="458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8527C4-9C5A-4E01-A54E-80D02602DC67}"/>
              </a:ext>
            </a:extLst>
          </p:cNvPr>
          <p:cNvSpPr txBox="1"/>
          <p:nvPr/>
        </p:nvSpPr>
        <p:spPr>
          <a:xfrm>
            <a:off x="2151204" y="1506022"/>
            <a:ext cx="291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“Conventional” web-scraping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02B20EC8-8DC2-4834-939D-BF8F48DEA11D}"/>
              </a:ext>
            </a:extLst>
          </p:cNvPr>
          <p:cNvSpPr/>
          <p:nvPr/>
        </p:nvSpPr>
        <p:spPr>
          <a:xfrm>
            <a:off x="3410846" y="1963271"/>
            <a:ext cx="328018" cy="695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D108694-B08F-4C92-BA2E-DAB3925A7A8A}"/>
              </a:ext>
            </a:extLst>
          </p:cNvPr>
          <p:cNvSpPr txBox="1"/>
          <p:nvPr/>
        </p:nvSpPr>
        <p:spPr>
          <a:xfrm>
            <a:off x="6695093" y="1366028"/>
            <a:ext cx="1666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Scraping using</a:t>
            </a:r>
          </a:p>
          <a:p>
            <a:r>
              <a:rPr lang="en-GB" dirty="0"/>
              <a:t>web-based APIs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="" xmlns:a16="http://schemas.microsoft.com/office/drawing/2014/main" id="{E7F752B8-3C54-4F99-945D-2CAD919F694F}"/>
              </a:ext>
            </a:extLst>
          </p:cNvPr>
          <p:cNvSpPr/>
          <p:nvPr/>
        </p:nvSpPr>
        <p:spPr>
          <a:xfrm>
            <a:off x="7304867" y="2004658"/>
            <a:ext cx="328018" cy="695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40FB8B7-846D-45B4-AD38-87DFC77BDE8A}"/>
              </a:ext>
            </a:extLst>
          </p:cNvPr>
          <p:cNvSpPr txBox="1"/>
          <p:nvPr/>
        </p:nvSpPr>
        <p:spPr>
          <a:xfrm>
            <a:off x="7894404" y="5814595"/>
            <a:ext cx="398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= Application Programming </a:t>
            </a:r>
            <a:r>
              <a:rPr lang="en-GB" dirty="0" smtClean="0"/>
              <a:t>Interface</a:t>
            </a:r>
          </a:p>
          <a:p>
            <a:r>
              <a:rPr lang="en-GB" sz="1400" dirty="0" smtClean="0"/>
              <a:t>(Allows different applications to communicate)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87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12096 0.00139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6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11888 0.00139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11966 -0.00023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18398 -0.16319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-817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18724 -0.16551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-8287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0403 -0.16435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821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1204 L -0.11458 -0.16482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mph" presetSubtype="0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2" animBg="1"/>
      <p:bldP spid="15" grpId="3" animBg="1"/>
      <p:bldP spid="15" grpId="4" animBg="1"/>
      <p:bldP spid="18" grpId="0" animBg="1"/>
      <p:bldP spid="18" grpId="1" animBg="1"/>
      <p:bldP spid="3" grpId="0"/>
      <p:bldP spid="3" grpId="1"/>
      <p:bldP spid="3" grpId="2"/>
      <p:bldP spid="22" grpId="0" animBg="1"/>
      <p:bldP spid="22" grpId="2" animBg="1"/>
      <p:bldP spid="22" grpId="3" animBg="1"/>
      <p:bldP spid="22" grpId="4" animBg="1"/>
      <p:bldP spid="6" grpId="0"/>
      <p:bldP spid="6" grpId="1"/>
      <p:bldP spid="23" grpId="0" animBg="1"/>
      <p:bldP spid="23" grpId="1" animBg="1"/>
      <p:bldP spid="25" grpId="0"/>
      <p:bldP spid="25" grpId="1"/>
      <p:bldP spid="27" grpId="0"/>
      <p:bldP spid="27" grpId="1"/>
      <p:bldP spid="28" grpId="0" animBg="1"/>
      <p:bldP spid="28" grpId="1" animBg="1"/>
      <p:bldP spid="29" grpId="0"/>
      <p:bldP spid="29" grpId="1"/>
      <p:bldP spid="7" grpId="0"/>
      <p:bldP spid="16" grpId="0" animBg="1"/>
      <p:bldP spid="34" grpId="0"/>
      <p:bldP spid="34" grpId="1"/>
      <p:bldP spid="35" grpId="0" animBg="1"/>
      <p:bldP spid="35" grpId="1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does a browser load a web-page?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Submit </a:t>
            </a:r>
            <a:r>
              <a:rPr lang="en-GB" dirty="0"/>
              <a:t>a request to the </a:t>
            </a:r>
            <a:r>
              <a:rPr lang="en-GB" dirty="0" smtClean="0"/>
              <a:t>web-server (via HTTP).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Interpret the </a:t>
            </a:r>
            <a:r>
              <a:rPr lang="en-GB" dirty="0"/>
              <a:t>HTML content received.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Request any additional assets referred to by the HTML.</a:t>
            </a:r>
          </a:p>
          <a:p>
            <a:pPr lvl="1"/>
            <a:r>
              <a:rPr lang="en-GB" dirty="0"/>
              <a:t>Typically styling information, JavaScript code and media.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any JavaScript code marked for execution on page load.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Further changes can be made to the HTML code at this point and thereafter!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Render final HTML content as web-page to the user.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1881" y="1983385"/>
            <a:ext cx="2439019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is the bit we can automate using code rather than a browser.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8073081" y="1825625"/>
            <a:ext cx="304800" cy="12388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</p:spTree>
    <p:extLst>
      <p:ext uri="{BB962C8B-B14F-4D97-AF65-F5344CB8AC3E}">
        <p14:creationId xmlns:p14="http://schemas.microsoft.com/office/powerpoint/2010/main" val="208878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Let’s try an example...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Turns out you’re a huge fan of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a project you’re doing, you’d like to get the basic stats for each Pokémon: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/>
              <a:t>Attack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/>
              <a:t>Defence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GB" dirty="0"/>
              <a:t>Stamina</a:t>
            </a:r>
            <a:br>
              <a:rPr lang="en-GB" dirty="0"/>
            </a:br>
            <a:endParaRPr lang="en-GB" dirty="0"/>
          </a:p>
          <a:p>
            <a:r>
              <a:rPr lang="en-GB" dirty="0"/>
              <a:t>Turns out there’s already a website for this!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6933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HTML Response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228" y="1208088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4751</TotalTime>
  <Words>1418</Words>
  <Application>Microsoft Office PowerPoint</Application>
  <PresentationFormat>Widescreen</PresentationFormat>
  <Paragraphs>345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Intro to Web Scraping</vt:lpstr>
      <vt:lpstr>What will you (hopefully) get from this?</vt:lpstr>
      <vt:lpstr>What is it?</vt:lpstr>
      <vt:lpstr>When might I need it?</vt:lpstr>
      <vt:lpstr>Possible use cases?</vt:lpstr>
      <vt:lpstr>More generally…</vt:lpstr>
      <vt:lpstr>How does “browsing the internet” work?</vt:lpstr>
      <vt:lpstr>How does a browser load a web-page?</vt:lpstr>
      <vt:lpstr>Let’s try an example...</vt:lpstr>
      <vt:lpstr>Pokémon-Go stats</vt:lpstr>
      <vt:lpstr>Pokémon-Go stats</vt:lpstr>
      <vt:lpstr>Pokémon-Go stats</vt:lpstr>
      <vt:lpstr>Pokémon-Go stats</vt:lpstr>
      <vt:lpstr>Pokémon-Go stats</vt:lpstr>
      <vt:lpstr>Pokémon-Go stats</vt:lpstr>
      <vt:lpstr>PowerPoint Presentation</vt:lpstr>
      <vt:lpstr>Pokémon-Go stats</vt:lpstr>
      <vt:lpstr>Pokémon-Go stats</vt:lpstr>
      <vt:lpstr>Pokémon-Go stats</vt:lpstr>
      <vt:lpstr>PowerPoint Presentation</vt:lpstr>
      <vt:lpstr>PowerPoint Presentation</vt:lpstr>
      <vt:lpstr>What have we seen so far?</vt:lpstr>
      <vt:lpstr>What didn’t we cover?</vt:lpstr>
      <vt:lpstr>Back to this again...</vt:lpstr>
      <vt:lpstr>What is XML &amp; JSON?</vt:lpstr>
      <vt:lpstr>An example...</vt:lpstr>
      <vt:lpstr>Requests resulting in XML response.</vt:lpstr>
      <vt:lpstr>Let’s try an example...</vt:lpstr>
      <vt:lpstr>The Cocktail Database</vt:lpstr>
      <vt:lpstr>The Cocktail Database</vt:lpstr>
      <vt:lpstr>The Cocktail Database</vt:lpstr>
      <vt:lpstr>The Cocktail Database</vt:lpstr>
      <vt:lpstr>The Cocktail Database</vt:lpstr>
      <vt:lpstr>The Cocktail Database (VBA approach)</vt:lpstr>
      <vt:lpstr>The Cocktail Database (R approach)</vt:lpstr>
      <vt:lpstr>The Cocktail Database</vt:lpstr>
      <vt:lpstr>A quick note on API Keys...</vt:lpstr>
      <vt:lpstr>What else I found...</vt:lpstr>
      <vt:lpstr>What have we seen so far?</vt:lpstr>
      <vt:lpstr>What didn’t we cover?</vt:lpstr>
      <vt:lpstr>General considerations</vt:lpstr>
      <vt:lpstr>General considerations</vt:lpstr>
      <vt:lpstr>General considerations</vt:lpstr>
      <vt:lpstr>General considerations</vt:lpstr>
      <vt:lpstr>Additional 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Scraping</dc:title>
  <dc:creator>Richard Mills</dc:creator>
  <cp:lastModifiedBy>Richard Mills</cp:lastModifiedBy>
  <cp:revision>412</cp:revision>
  <dcterms:created xsi:type="dcterms:W3CDTF">2020-07-29T06:59:35Z</dcterms:created>
  <dcterms:modified xsi:type="dcterms:W3CDTF">2021-05-24T16:21:24Z</dcterms:modified>
</cp:coreProperties>
</file>