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6" r:id="rId6"/>
    <p:sldId id="267" r:id="rId7"/>
    <p:sldId id="268" r:id="rId8"/>
    <p:sldId id="257" r:id="rId9"/>
    <p:sldId id="258" r:id="rId10"/>
    <p:sldId id="259" r:id="rId11"/>
    <p:sldId id="260" r:id="rId12"/>
    <p:sldId id="261" r:id="rId13"/>
    <p:sldId id="262"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2/27/2020</a:t>
            </a:fld>
            <a:endParaRPr lang="en-US" dirty="0"/>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2/27/2020</a:t>
            </a:fld>
            <a:endParaRPr lang="en-US" dirty="0"/>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2/27/2020</a:t>
            </a:fld>
            <a:endParaRPr lang="en-US" dirty="0"/>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2/27/2020</a:t>
            </a:fld>
            <a:endParaRPr lang="en-US" dirty="0"/>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2/27/2020</a:t>
            </a:fld>
            <a:endParaRPr lang="en-US" dirty="0"/>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2/27/2020</a:t>
            </a:fld>
            <a:endParaRPr lang="en-US" dirty="0"/>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2/27/2020</a:t>
            </a:fld>
            <a:endParaRPr lang="en-US" dirty="0"/>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2/27/2020</a:t>
            </a:fld>
            <a:endParaRPr lang="en-US" dirty="0"/>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2/27/2020</a:t>
            </a:fld>
            <a:endParaRPr lang="en-US" dirty="0"/>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2/27/2020</a:t>
            </a:fld>
            <a:endParaRPr lang="en-US" dirty="0"/>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2/27/2020</a:t>
            </a:fld>
            <a:endParaRPr lang="en-US" dirty="0"/>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2/27/2020</a:t>
            </a:fld>
            <a:endParaRPr lang="en-US" dirty="0"/>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dirty="0"/>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ufcstats.com/statistics/events/completed" TargetMode="External"/><Relationship Id="rId2" Type="http://schemas.openxmlformats.org/officeDocument/2006/relationships/hyperlink" Target="https://www.kaggle.com/rajeevw/ufc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scrapy.org/en/latest/intro/install.html#intro-install" TargetMode="External"/><Relationship Id="rId2" Type="http://schemas.openxmlformats.org/officeDocument/2006/relationships/hyperlink" Target="https://docs.scrapy.org/en/latest/intro/tutorial.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9C8A1D40-52DD-430C-843F-CBC7961F7CE5}"/>
              </a:ext>
            </a:extLst>
          </p:cNvPr>
          <p:cNvSpPr>
            <a:spLocks noGrp="1"/>
          </p:cNvSpPr>
          <p:nvPr>
            <p:ph type="ctrTitle"/>
          </p:nvPr>
        </p:nvSpPr>
        <p:spPr/>
        <p:txBody>
          <a:bodyPr/>
          <a:lstStyle/>
          <a:p>
            <a:r>
              <a:rPr lang="en-US" dirty="0"/>
              <a:t>UFC ML Project</a:t>
            </a:r>
            <a:endParaRPr dirty="0"/>
          </a:p>
        </p:txBody>
      </p:sp>
      <p:sp>
        <p:nvSpPr>
          <p:cNvPr id="3" name="slide1">
            <a:extLst>
              <a:ext uri="{FF2B5EF4-FFF2-40B4-BE49-F238E27FC236}">
                <a16:creationId xmlns:a16="http://schemas.microsoft.com/office/drawing/2014/main" id="{7EAD76E6-687A-4F0E-BEF0-230A99541219}"/>
              </a:ext>
            </a:extLst>
          </p:cNvPr>
          <p:cNvSpPr>
            <a:spLocks noGrp="1"/>
          </p:cNvSpPr>
          <p:nvPr>
            <p:ph type="subTitle" idx="1"/>
          </p:nvPr>
        </p:nvSpPr>
        <p:spPr>
          <a:xfrm>
            <a:off x="9395670" y="6487851"/>
            <a:ext cx="2796330" cy="307232"/>
          </a:xfrm>
        </p:spPr>
        <p:txBody>
          <a:bodyPr>
            <a:normAutofit fontScale="55000" lnSpcReduction="20000"/>
          </a:bodyPr>
          <a:lstStyle/>
          <a:p>
            <a:r>
              <a:rPr dirty="0"/>
              <a:t>File created on: 2/27/2020 9:46:14 PM</a:t>
            </a:r>
          </a:p>
        </p:txBody>
      </p:sp>
      <p:sp>
        <p:nvSpPr>
          <p:cNvPr id="4" name="slide1">
            <a:extLst>
              <a:ext uri="{FF2B5EF4-FFF2-40B4-BE49-F238E27FC236}">
                <a16:creationId xmlns:a16="http://schemas.microsoft.com/office/drawing/2014/main" id="{59219D8B-F4D9-48B6-934F-8DDC350E71A0}"/>
              </a:ext>
            </a:extLst>
          </p:cNvPr>
          <p:cNvSpPr txBox="1">
            <a:spLocks/>
          </p:cNvSpPr>
          <p:nvPr/>
        </p:nvSpPr>
        <p:spPr>
          <a:xfrm>
            <a:off x="1524000" y="360203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Rich Hamilton</a:t>
            </a: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KO &amp;amp; Sub Wins UFC History">
            <a:extLst>
              <a:ext uri="{FF2B5EF4-FFF2-40B4-BE49-F238E27FC236}">
                <a16:creationId xmlns:a16="http://schemas.microsoft.com/office/drawing/2014/main" id="{02645576-15F1-4D77-9A00-65B76BC7D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Types of Wins_U-Dec Wins">
            <a:extLst>
              <a:ext uri="{FF2B5EF4-FFF2-40B4-BE49-F238E27FC236}">
                <a16:creationId xmlns:a16="http://schemas.microsoft.com/office/drawing/2014/main" id="{076BAEE2-B69D-43DC-89F7-8073C53C5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Fights by Divison_Most Wins in UFC History">
            <a:extLst>
              <a:ext uri="{FF2B5EF4-FFF2-40B4-BE49-F238E27FC236}">
                <a16:creationId xmlns:a16="http://schemas.microsoft.com/office/drawing/2014/main" id="{6295E544-F78D-4A45-AD0E-C928D8F96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Type of WIns by Round">
            <a:extLst>
              <a:ext uri="{FF2B5EF4-FFF2-40B4-BE49-F238E27FC236}">
                <a16:creationId xmlns:a16="http://schemas.microsoft.com/office/drawing/2014/main" id="{093899C3-993B-42A8-B104-73E1ACC34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BB0D-509F-49EC-A524-16E5483FE5CF}"/>
              </a:ext>
            </a:extLst>
          </p:cNvPr>
          <p:cNvSpPr>
            <a:spLocks noGrp="1"/>
          </p:cNvSpPr>
          <p:nvPr>
            <p:ph type="title"/>
          </p:nvPr>
        </p:nvSpPr>
        <p:spPr/>
        <p:txBody>
          <a:bodyPr/>
          <a:lstStyle/>
          <a:p>
            <a:r>
              <a:rPr lang="en-US" b="1" dirty="0"/>
              <a:t>Final Analysis - ML</a:t>
            </a:r>
            <a:endParaRPr lang="en-US" dirty="0"/>
          </a:p>
        </p:txBody>
      </p:sp>
      <p:sp>
        <p:nvSpPr>
          <p:cNvPr id="3" name="Content Placeholder 2">
            <a:extLst>
              <a:ext uri="{FF2B5EF4-FFF2-40B4-BE49-F238E27FC236}">
                <a16:creationId xmlns:a16="http://schemas.microsoft.com/office/drawing/2014/main" id="{F71CD26E-AA96-4D12-87F5-75912C8D4FF2}"/>
              </a:ext>
            </a:extLst>
          </p:cNvPr>
          <p:cNvSpPr>
            <a:spLocks noGrp="1"/>
          </p:cNvSpPr>
          <p:nvPr>
            <p:ph idx="1"/>
          </p:nvPr>
        </p:nvSpPr>
        <p:spPr/>
        <p:txBody>
          <a:bodyPr/>
          <a:lstStyle/>
          <a:p>
            <a:r>
              <a:rPr lang="en-US" dirty="0"/>
              <a:t>Based on the datasets it appears more likely that the red corner is the favorite over the blue corner. The model is having a hard time confirming the reasoning behind this finding. My assumption is due to the nature of the sport and the variety a ways a fighter can win could very well be contributing to this.</a:t>
            </a:r>
          </a:p>
          <a:p>
            <a:r>
              <a:rPr lang="it-IT" dirty="0"/>
              <a:t>Accuracy Score - </a:t>
            </a:r>
            <a:r>
              <a:rPr lang="it-IT" b="1" dirty="0"/>
              <a:t>73.5%</a:t>
            </a:r>
            <a:endParaRPr lang="it-IT" dirty="0"/>
          </a:p>
          <a:p>
            <a:r>
              <a:rPr lang="it-IT" dirty="0"/>
              <a:t>Model Score - </a:t>
            </a:r>
            <a:r>
              <a:rPr lang="it-IT" b="1" dirty="0"/>
              <a:t>68.4 %</a:t>
            </a:r>
            <a:endParaRPr lang="it-IT" dirty="0"/>
          </a:p>
          <a:p>
            <a:endParaRPr lang="en-US" dirty="0"/>
          </a:p>
        </p:txBody>
      </p:sp>
    </p:spTree>
    <p:extLst>
      <p:ext uri="{BB962C8B-B14F-4D97-AF65-F5344CB8AC3E}">
        <p14:creationId xmlns:p14="http://schemas.microsoft.com/office/powerpoint/2010/main" val="1409933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25E41-1408-433D-AAA6-891A58F89B19}"/>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9F131C80-BD03-43B0-A96D-8ECB95596BC1}"/>
              </a:ext>
            </a:extLst>
          </p:cNvPr>
          <p:cNvSpPr>
            <a:spLocks noGrp="1"/>
          </p:cNvSpPr>
          <p:nvPr>
            <p:ph idx="1"/>
          </p:nvPr>
        </p:nvSpPr>
        <p:spPr/>
        <p:txBody>
          <a:bodyPr/>
          <a:lstStyle/>
          <a:p>
            <a:r>
              <a:rPr lang="en-US" dirty="0"/>
              <a:t>Each row is a compilation of both fighter stats. Fighters are represented by 'red' and 'blue' (for red and blue corner). So for instance, red fighter has the complied average stats of all the fights except the current one. The stats include damage done by the red fighter on the opponent and the damage done by the opponent on the fighter (represented by 'opp' in the columns) in all the fights this particular red fighter has had, except this one as it has not occurred yet (in the data). Same information exists for blue fighter. The target variable is 'Winner' which is the only column that tells you what happened. </a:t>
            </a:r>
          </a:p>
        </p:txBody>
      </p:sp>
    </p:spTree>
    <p:extLst>
      <p:ext uri="{BB962C8B-B14F-4D97-AF65-F5344CB8AC3E}">
        <p14:creationId xmlns:p14="http://schemas.microsoft.com/office/powerpoint/2010/main" val="3171590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F5953E-4933-444B-B177-23CAD50C012E}"/>
              </a:ext>
            </a:extLst>
          </p:cNvPr>
          <p:cNvSpPr>
            <a:spLocks noGrp="1"/>
          </p:cNvSpPr>
          <p:nvPr>
            <p:ph type="title"/>
          </p:nvPr>
        </p:nvSpPr>
        <p:spPr/>
        <p:txBody>
          <a:bodyPr/>
          <a:lstStyle/>
          <a:p>
            <a:r>
              <a:rPr lang="en-US" b="1" dirty="0"/>
              <a:t>Column Definitions</a:t>
            </a:r>
            <a:endParaRPr lang="en-US" dirty="0"/>
          </a:p>
        </p:txBody>
      </p:sp>
      <p:sp>
        <p:nvSpPr>
          <p:cNvPr id="3" name="Content Placeholder 2">
            <a:extLst>
              <a:ext uri="{FF2B5EF4-FFF2-40B4-BE49-F238E27FC236}">
                <a16:creationId xmlns:a16="http://schemas.microsoft.com/office/drawing/2014/main" id="{87CBB99A-2D72-4B01-8226-F38C9FAB1142}"/>
              </a:ext>
            </a:extLst>
          </p:cNvPr>
          <p:cNvSpPr>
            <a:spLocks noGrp="1"/>
          </p:cNvSpPr>
          <p:nvPr>
            <p:ph sz="half" idx="2"/>
          </p:nvPr>
        </p:nvSpPr>
        <p:spPr>
          <a:xfrm>
            <a:off x="836612" y="1565507"/>
            <a:ext cx="5183188" cy="4847875"/>
          </a:xfrm>
        </p:spPr>
        <p:txBody>
          <a:bodyPr>
            <a:normAutofit fontScale="25000" lnSpcReduction="20000"/>
          </a:bodyPr>
          <a:lstStyle/>
          <a:p>
            <a:r>
              <a:rPr lang="en-US" sz="3200" dirty="0"/>
              <a:t>R_ and B_ prefix signifies red and blue corner fighter stats respectively </a:t>
            </a:r>
            <a:r>
              <a:rPr lang="en-US" sz="3200" b="1" i="1" dirty="0"/>
              <a:t>opp</a:t>
            </a:r>
            <a:r>
              <a:rPr lang="en-US" sz="3200" b="1" dirty="0"/>
              <a:t> containing columns is the average of damage done by the opponent on the fighter</a:t>
            </a:r>
            <a:endParaRPr lang="en-US" sz="3200" dirty="0"/>
          </a:p>
          <a:p>
            <a:r>
              <a:rPr lang="en-US" sz="3200" dirty="0"/>
              <a:t>KD is number of knockdowns</a:t>
            </a:r>
          </a:p>
          <a:p>
            <a:r>
              <a:rPr lang="en-US" sz="3200" dirty="0"/>
              <a:t>SIG_STR is no. of significant strikes 'landed of attempted'</a:t>
            </a:r>
          </a:p>
          <a:p>
            <a:r>
              <a:rPr lang="en-US" sz="3200" dirty="0"/>
              <a:t>SIG_STR_pct is significant strikes percentage</a:t>
            </a:r>
          </a:p>
          <a:p>
            <a:r>
              <a:rPr lang="en-US" sz="3200" dirty="0"/>
              <a:t>TOTAL_STR is total strikes 'landed of attempted'</a:t>
            </a:r>
          </a:p>
          <a:p>
            <a:r>
              <a:rPr lang="en-US" sz="3200" dirty="0"/>
              <a:t>TD is no. of takedowns</a:t>
            </a:r>
          </a:p>
          <a:p>
            <a:r>
              <a:rPr lang="en-US" sz="3200" dirty="0"/>
              <a:t>TD_pct is takedown percentages</a:t>
            </a:r>
          </a:p>
          <a:p>
            <a:r>
              <a:rPr lang="en-US" sz="3200" dirty="0"/>
              <a:t>SUB_ATT is no. of submission attempts</a:t>
            </a:r>
          </a:p>
          <a:p>
            <a:r>
              <a:rPr lang="en-US" sz="3200" dirty="0"/>
              <a:t>PASS is no. times the guard was passed?</a:t>
            </a:r>
          </a:p>
          <a:p>
            <a:r>
              <a:rPr lang="en-US" sz="3200" dirty="0"/>
              <a:t>REV are the number of reversals</a:t>
            </a:r>
          </a:p>
          <a:p>
            <a:r>
              <a:rPr lang="en-US" sz="3200" dirty="0"/>
              <a:t>HEAD is no. of significant strikes to the head 'landed of attempted'</a:t>
            </a:r>
          </a:p>
          <a:p>
            <a:r>
              <a:rPr lang="en-US" sz="3200" dirty="0"/>
              <a:t>BODY is no. of significant strikes to the body 'landed of attempted'</a:t>
            </a:r>
          </a:p>
          <a:p>
            <a:r>
              <a:rPr lang="en-US" sz="3200" dirty="0"/>
              <a:t>CLINCH is no. of significant strikes in the clinch 'landed of attempted'</a:t>
            </a:r>
          </a:p>
          <a:p>
            <a:r>
              <a:rPr lang="en-US" sz="3200" dirty="0"/>
              <a:t>GROUND is no. of significant strikes on the ground 'landed of attempted'</a:t>
            </a:r>
          </a:p>
          <a:p>
            <a:r>
              <a:rPr lang="en-US" sz="3200" dirty="0"/>
              <a:t>win_by is method of win</a:t>
            </a:r>
          </a:p>
          <a:p>
            <a:r>
              <a:rPr lang="en-US" sz="3200" dirty="0"/>
              <a:t>last_round is last round of the fight (ex. if it was a KO in 1st, then this will be 1)</a:t>
            </a:r>
          </a:p>
          <a:p>
            <a:r>
              <a:rPr lang="en-US" sz="3200" dirty="0"/>
              <a:t>last_round_time is when the fight ended in the last round</a:t>
            </a:r>
          </a:p>
          <a:p>
            <a:r>
              <a:rPr lang="en-US" sz="3200" dirty="0"/>
              <a:t>Format is the format of the fight (3 rounds, 5 rounds etc.)</a:t>
            </a:r>
          </a:p>
          <a:p>
            <a:r>
              <a:rPr lang="en-US" sz="3200" dirty="0"/>
              <a:t>Referee is the name of the Ref</a:t>
            </a:r>
          </a:p>
          <a:p>
            <a:r>
              <a:rPr lang="en-US" sz="3200" dirty="0"/>
              <a:t>date is the date of the fight</a:t>
            </a:r>
          </a:p>
          <a:p>
            <a:r>
              <a:rPr lang="en-US" sz="3200" dirty="0"/>
              <a:t>location is the location in which the event took place</a:t>
            </a:r>
          </a:p>
          <a:p>
            <a:r>
              <a:rPr lang="en-US" sz="3200" dirty="0"/>
              <a:t>Fight_type is which weight class and whether it's a title bout or not</a:t>
            </a:r>
          </a:p>
          <a:p>
            <a:r>
              <a:rPr lang="en-US" sz="3200" dirty="0"/>
              <a:t>Winner is the winner of the fight</a:t>
            </a:r>
          </a:p>
          <a:p>
            <a:endParaRPr lang="en-US" dirty="0"/>
          </a:p>
        </p:txBody>
      </p:sp>
      <p:sp>
        <p:nvSpPr>
          <p:cNvPr id="7" name="Content Placeholder 6">
            <a:extLst>
              <a:ext uri="{FF2B5EF4-FFF2-40B4-BE49-F238E27FC236}">
                <a16:creationId xmlns:a16="http://schemas.microsoft.com/office/drawing/2014/main" id="{625FE0D1-9630-4146-8FED-AE39B53168AB}"/>
              </a:ext>
            </a:extLst>
          </p:cNvPr>
          <p:cNvSpPr>
            <a:spLocks noGrp="1"/>
          </p:cNvSpPr>
          <p:nvPr>
            <p:ph sz="quarter" idx="4"/>
          </p:nvPr>
        </p:nvSpPr>
        <p:spPr>
          <a:xfrm>
            <a:off x="6096000" y="1630521"/>
            <a:ext cx="5183188" cy="4717846"/>
          </a:xfrm>
        </p:spPr>
        <p:txBody>
          <a:bodyPr>
            <a:normAutofit fontScale="25000" lnSpcReduction="20000"/>
          </a:bodyPr>
          <a:lstStyle/>
          <a:p>
            <a:r>
              <a:rPr lang="en-US" sz="3200" dirty="0"/>
              <a:t>Stance is the stance of the fighter (orthodox, southpaw, etc.)</a:t>
            </a:r>
          </a:p>
          <a:p>
            <a:r>
              <a:rPr lang="en-US" sz="3200" dirty="0"/>
              <a:t>Height_cms is the height in centimeter</a:t>
            </a:r>
          </a:p>
          <a:p>
            <a:r>
              <a:rPr lang="en-US" sz="3200" dirty="0"/>
              <a:t>Reach_cms is the reach of the fighter (arm span) in centimeter</a:t>
            </a:r>
          </a:p>
          <a:p>
            <a:r>
              <a:rPr lang="en-US" sz="3200" dirty="0"/>
              <a:t>Weight_lbs is the weight of the fighter in pounds (lbs.)</a:t>
            </a:r>
          </a:p>
          <a:p>
            <a:r>
              <a:rPr lang="en-US" sz="3200" dirty="0"/>
              <a:t>age is the age of the fighter</a:t>
            </a:r>
          </a:p>
          <a:p>
            <a:r>
              <a:rPr lang="en-US" sz="3200" dirty="0"/>
              <a:t>title_bout Boolean value of whether it is title fight or not</a:t>
            </a:r>
          </a:p>
          <a:p>
            <a:r>
              <a:rPr lang="en-US" sz="3200" dirty="0"/>
              <a:t>weight class is which weight class the fight is in (Bantamweight, heavyweight, Women's flyweight, etc.)</a:t>
            </a:r>
          </a:p>
          <a:p>
            <a:r>
              <a:rPr lang="en-US" sz="3200" dirty="0"/>
              <a:t>no_of_rounds is the number of rounds the fight was scheduled for</a:t>
            </a:r>
          </a:p>
          <a:p>
            <a:r>
              <a:rPr lang="en-US" sz="3200" dirty="0"/>
              <a:t>current_lose_streak is the count of current concurrent losses of the fighter</a:t>
            </a:r>
          </a:p>
          <a:p>
            <a:r>
              <a:rPr lang="en-US" sz="3200" dirty="0"/>
              <a:t>current_win_streak is the count of current concurrent wins of the fighter</a:t>
            </a:r>
          </a:p>
          <a:p>
            <a:r>
              <a:rPr lang="en-US" sz="3200" dirty="0"/>
              <a:t>draw is the number of draws in the fighter's UFC career</a:t>
            </a:r>
          </a:p>
          <a:p>
            <a:r>
              <a:rPr lang="en-US" sz="3200" dirty="0"/>
              <a:t>wins is the number of wins in the fighter's UFC career</a:t>
            </a:r>
          </a:p>
          <a:p>
            <a:r>
              <a:rPr lang="en-US" sz="3200" dirty="0"/>
              <a:t>losses is the number of losses in the fighter's UFC career</a:t>
            </a:r>
          </a:p>
          <a:p>
            <a:r>
              <a:rPr lang="en-US" sz="3200" dirty="0"/>
              <a:t>total_rounds_fought is the average of total rounds fought by the fighter</a:t>
            </a:r>
          </a:p>
          <a:p>
            <a:r>
              <a:rPr lang="en-US" sz="3200" dirty="0"/>
              <a:t>total_time_fought(seconds) is the count of total time spent fighting in seconds</a:t>
            </a:r>
          </a:p>
          <a:p>
            <a:r>
              <a:rPr lang="en-US" sz="3200" dirty="0"/>
              <a:t>total_title_bouts is the total number of title bouts taken part in by the fighter</a:t>
            </a:r>
          </a:p>
          <a:p>
            <a:r>
              <a:rPr lang="en-US" sz="3200" dirty="0"/>
              <a:t>win_by_Decision_Majority is the number of wins by majority judge's decision in the fighter's UFC career</a:t>
            </a:r>
          </a:p>
          <a:p>
            <a:r>
              <a:rPr lang="en-US" sz="3200" dirty="0"/>
              <a:t>win_by_Decision_Split is the number of wins by split judges' decision in the fighter's UFC career</a:t>
            </a:r>
          </a:p>
          <a:p>
            <a:r>
              <a:rPr lang="en-US" sz="3200" dirty="0"/>
              <a:t>win_by_Decision_Unanimous is the number of wins by unanimous judges' decision in the fighter’s UFC career</a:t>
            </a:r>
          </a:p>
          <a:p>
            <a:r>
              <a:rPr lang="en-US" sz="3200" dirty="0"/>
              <a:t>win_by_KO/TKO is the number of wins by knockout in the fighter's UFC career</a:t>
            </a:r>
          </a:p>
          <a:p>
            <a:r>
              <a:rPr lang="en-US" sz="3200" dirty="0"/>
              <a:t>win_by_Submission is the number of wins by submission in the fighter's UFC career</a:t>
            </a:r>
          </a:p>
          <a:p>
            <a:r>
              <a:rPr lang="en-US" sz="3200" dirty="0"/>
              <a:t>win_by_TKO_Doctor_Stoppage is the number of wins by doctor stoppage in the fighter's UFC career</a:t>
            </a:r>
          </a:p>
          <a:p>
            <a:endParaRPr lang="en-US" dirty="0"/>
          </a:p>
        </p:txBody>
      </p:sp>
    </p:spTree>
    <p:extLst>
      <p:ext uri="{BB962C8B-B14F-4D97-AF65-F5344CB8AC3E}">
        <p14:creationId xmlns:p14="http://schemas.microsoft.com/office/powerpoint/2010/main" val="142267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2C0E9-3B5F-4EA5-9CEE-480F5C0D8EF3}"/>
              </a:ext>
            </a:extLst>
          </p:cNvPr>
          <p:cNvSpPr>
            <a:spLocks noGrp="1"/>
          </p:cNvSpPr>
          <p:nvPr>
            <p:ph type="title"/>
          </p:nvPr>
        </p:nvSpPr>
        <p:spPr/>
        <p:txBody>
          <a:bodyPr/>
          <a:lstStyle/>
          <a:p>
            <a:r>
              <a:rPr lang="en-US" b="1" dirty="0"/>
              <a:t>Objective</a:t>
            </a:r>
          </a:p>
        </p:txBody>
      </p:sp>
      <p:sp>
        <p:nvSpPr>
          <p:cNvPr id="3" name="Content Placeholder 2">
            <a:extLst>
              <a:ext uri="{FF2B5EF4-FFF2-40B4-BE49-F238E27FC236}">
                <a16:creationId xmlns:a16="http://schemas.microsoft.com/office/drawing/2014/main" id="{5F0897F5-8E36-4D04-AB1D-CF504F92C3D7}"/>
              </a:ext>
            </a:extLst>
          </p:cNvPr>
          <p:cNvSpPr>
            <a:spLocks noGrp="1"/>
          </p:cNvSpPr>
          <p:nvPr>
            <p:ph idx="1"/>
          </p:nvPr>
        </p:nvSpPr>
        <p:spPr/>
        <p:txBody>
          <a:bodyPr/>
          <a:lstStyle/>
          <a:p>
            <a:r>
              <a:rPr lang="en-US" dirty="0"/>
              <a:t>The objective of this project is to utilize machine learning concepts to try to predict the probable outcome of UFC fights.</a:t>
            </a:r>
          </a:p>
        </p:txBody>
      </p:sp>
    </p:spTree>
    <p:extLst>
      <p:ext uri="{BB962C8B-B14F-4D97-AF65-F5344CB8AC3E}">
        <p14:creationId xmlns:p14="http://schemas.microsoft.com/office/powerpoint/2010/main" val="178053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A8588-238D-401E-B491-DA4728BF0458}"/>
              </a:ext>
            </a:extLst>
          </p:cNvPr>
          <p:cNvSpPr>
            <a:spLocks noGrp="1"/>
          </p:cNvSpPr>
          <p:nvPr>
            <p:ph type="title"/>
          </p:nvPr>
        </p:nvSpPr>
        <p:spPr/>
        <p:txBody>
          <a:bodyPr/>
          <a:lstStyle/>
          <a:p>
            <a:r>
              <a:rPr lang="en-US" b="1" dirty="0"/>
              <a:t>Obtaining the Data</a:t>
            </a:r>
          </a:p>
        </p:txBody>
      </p:sp>
      <p:sp>
        <p:nvSpPr>
          <p:cNvPr id="3" name="Content Placeholder 2">
            <a:extLst>
              <a:ext uri="{FF2B5EF4-FFF2-40B4-BE49-F238E27FC236}">
                <a16:creationId xmlns:a16="http://schemas.microsoft.com/office/drawing/2014/main" id="{0D659B1E-95B1-4641-9F64-8F08C626AD88}"/>
              </a:ext>
            </a:extLst>
          </p:cNvPr>
          <p:cNvSpPr>
            <a:spLocks noGrp="1"/>
          </p:cNvSpPr>
          <p:nvPr>
            <p:ph idx="1"/>
          </p:nvPr>
        </p:nvSpPr>
        <p:spPr/>
        <p:txBody>
          <a:bodyPr/>
          <a:lstStyle/>
          <a:p>
            <a:r>
              <a:rPr lang="en-US" dirty="0"/>
              <a:t>I first thought about using a UFC dataset on kaggle.com only. After further analysis I wanted to obtain the most recent information as possible and utilize a Kaggle dataset (</a:t>
            </a:r>
            <a:r>
              <a:rPr lang="en-US" u="sng" dirty="0">
                <a:hlinkClick r:id="rId2"/>
              </a:rPr>
              <a:t>https://www.kaggle.com/rajeevw/UFCdata</a:t>
            </a:r>
            <a:r>
              <a:rPr lang="en-US" u="sng" dirty="0"/>
              <a:t>) </a:t>
            </a:r>
            <a:r>
              <a:rPr lang="en-US" dirty="0"/>
              <a:t>. </a:t>
            </a:r>
          </a:p>
          <a:p>
            <a:r>
              <a:rPr lang="en-US" dirty="0"/>
              <a:t>Also gathered my data from </a:t>
            </a:r>
            <a:r>
              <a:rPr lang="en-US" dirty="0">
                <a:hlinkClick r:id="rId3"/>
              </a:rPr>
              <a:t>UFC Stats</a:t>
            </a:r>
            <a:r>
              <a:rPr lang="en-US" dirty="0"/>
              <a:t> website.</a:t>
            </a:r>
          </a:p>
        </p:txBody>
      </p:sp>
    </p:spTree>
    <p:extLst>
      <p:ext uri="{BB962C8B-B14F-4D97-AF65-F5344CB8AC3E}">
        <p14:creationId xmlns:p14="http://schemas.microsoft.com/office/powerpoint/2010/main" val="1367644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102D-1A1E-42CE-80D8-0EE0375E2C5B}"/>
              </a:ext>
            </a:extLst>
          </p:cNvPr>
          <p:cNvSpPr>
            <a:spLocks noGrp="1"/>
          </p:cNvSpPr>
          <p:nvPr>
            <p:ph type="title"/>
          </p:nvPr>
        </p:nvSpPr>
        <p:spPr/>
        <p:txBody>
          <a:bodyPr/>
          <a:lstStyle/>
          <a:p>
            <a:r>
              <a:rPr lang="en-US" b="1" dirty="0"/>
              <a:t>Scrape UFC Website</a:t>
            </a:r>
          </a:p>
        </p:txBody>
      </p:sp>
      <p:sp>
        <p:nvSpPr>
          <p:cNvPr id="3" name="Content Placeholder 2">
            <a:extLst>
              <a:ext uri="{FF2B5EF4-FFF2-40B4-BE49-F238E27FC236}">
                <a16:creationId xmlns:a16="http://schemas.microsoft.com/office/drawing/2014/main" id="{8F582E52-B632-4349-8BAC-2EECE85FE361}"/>
              </a:ext>
            </a:extLst>
          </p:cNvPr>
          <p:cNvSpPr>
            <a:spLocks noGrp="1"/>
          </p:cNvSpPr>
          <p:nvPr>
            <p:ph idx="1"/>
          </p:nvPr>
        </p:nvSpPr>
        <p:spPr/>
        <p:txBody>
          <a:bodyPr>
            <a:normAutofit lnSpcReduction="10000"/>
          </a:bodyPr>
          <a:lstStyle/>
          <a:p>
            <a:r>
              <a:rPr lang="en-US" dirty="0"/>
              <a:t>During our class in week 12 we learned about Web-Scraping. In the span of a week I researched and learned another technique to scrape websites called "Scrapy". This powerful python addon tool is awesome! Try it out to see what your thoughts are.</a:t>
            </a:r>
          </a:p>
          <a:p>
            <a:r>
              <a:rPr lang="en-US" dirty="0"/>
              <a:t>The link to learn more about Scrapy by going through a tutorial is </a:t>
            </a:r>
            <a:r>
              <a:rPr lang="en-US" dirty="0">
                <a:hlinkClick r:id="rId2"/>
              </a:rPr>
              <a:t>here</a:t>
            </a:r>
            <a:r>
              <a:rPr lang="en-US" dirty="0"/>
              <a:t>.</a:t>
            </a:r>
          </a:p>
          <a:p>
            <a:r>
              <a:rPr lang="en-US" dirty="0"/>
              <a:t>Installation instruction are </a:t>
            </a:r>
            <a:r>
              <a:rPr lang="en-US" dirty="0">
                <a:hlinkClick r:id="rId3"/>
              </a:rPr>
              <a:t>here</a:t>
            </a:r>
            <a:r>
              <a:rPr lang="en-US" dirty="0"/>
              <a:t>.</a:t>
            </a:r>
          </a:p>
          <a:p>
            <a:r>
              <a:rPr lang="en-US" dirty="0"/>
              <a:t>By learning the basics of the tool I essentially used Git Bash to write the code to scrape the website of all fighter details including bout information to start my analysis. Utilized Scrapy functions to export scraped data to JSON and CSV files.</a:t>
            </a:r>
          </a:p>
          <a:p>
            <a:endParaRPr lang="en-US" dirty="0"/>
          </a:p>
        </p:txBody>
      </p:sp>
    </p:spTree>
    <p:extLst>
      <p:ext uri="{BB962C8B-B14F-4D97-AF65-F5344CB8AC3E}">
        <p14:creationId xmlns:p14="http://schemas.microsoft.com/office/powerpoint/2010/main" val="3156231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B5EE3-672B-4A46-ADDF-A97C8DCDB3E7}"/>
              </a:ext>
            </a:extLst>
          </p:cNvPr>
          <p:cNvSpPr>
            <a:spLocks noGrp="1"/>
          </p:cNvSpPr>
          <p:nvPr>
            <p:ph type="title"/>
          </p:nvPr>
        </p:nvSpPr>
        <p:spPr/>
        <p:txBody>
          <a:bodyPr/>
          <a:lstStyle/>
          <a:p>
            <a:r>
              <a:rPr lang="en-US" b="1" dirty="0"/>
              <a:t>Cleaned CSV files in Jupyter. Datasets stored in Postgres</a:t>
            </a:r>
            <a:endParaRPr lang="en-US" dirty="0"/>
          </a:p>
        </p:txBody>
      </p:sp>
      <p:sp>
        <p:nvSpPr>
          <p:cNvPr id="3" name="Content Placeholder 2">
            <a:extLst>
              <a:ext uri="{FF2B5EF4-FFF2-40B4-BE49-F238E27FC236}">
                <a16:creationId xmlns:a16="http://schemas.microsoft.com/office/drawing/2014/main" id="{16FD81FB-4229-4A17-969F-F0A8D7B1556C}"/>
              </a:ext>
            </a:extLst>
          </p:cNvPr>
          <p:cNvSpPr>
            <a:spLocks noGrp="1"/>
          </p:cNvSpPr>
          <p:nvPr>
            <p:ph idx="1"/>
          </p:nvPr>
        </p:nvSpPr>
        <p:spPr/>
        <p:txBody>
          <a:bodyPr/>
          <a:lstStyle/>
          <a:p>
            <a:r>
              <a:rPr lang="en-US" dirty="0"/>
              <a:t>Extracted the data from UFC Stats (Step 2 provides additional details) and Kaggle, combined the datasets, cleaned the data by dropping converting "NAN" values, converting columns to fractions from percentages. Stored final datasets in Postgres to evaluate potential Visualization needs.</a:t>
            </a:r>
          </a:p>
        </p:txBody>
      </p:sp>
    </p:spTree>
    <p:extLst>
      <p:ext uri="{BB962C8B-B14F-4D97-AF65-F5344CB8AC3E}">
        <p14:creationId xmlns:p14="http://schemas.microsoft.com/office/powerpoint/2010/main" val="755655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C963-853A-435B-9D91-749BB759A5AB}"/>
              </a:ext>
            </a:extLst>
          </p:cNvPr>
          <p:cNvSpPr>
            <a:spLocks noGrp="1"/>
          </p:cNvSpPr>
          <p:nvPr>
            <p:ph type="title"/>
          </p:nvPr>
        </p:nvSpPr>
        <p:spPr/>
        <p:txBody>
          <a:bodyPr/>
          <a:lstStyle/>
          <a:p>
            <a:r>
              <a:rPr lang="en-US" b="1" dirty="0"/>
              <a:t>ML Python Pandas &amp; Matplotlib</a:t>
            </a:r>
          </a:p>
        </p:txBody>
      </p:sp>
      <p:sp>
        <p:nvSpPr>
          <p:cNvPr id="3" name="Content Placeholder 2">
            <a:extLst>
              <a:ext uri="{FF2B5EF4-FFF2-40B4-BE49-F238E27FC236}">
                <a16:creationId xmlns:a16="http://schemas.microsoft.com/office/drawing/2014/main" id="{EEF0CF7C-E1EF-485A-B86D-1B043467883C}"/>
              </a:ext>
            </a:extLst>
          </p:cNvPr>
          <p:cNvSpPr>
            <a:spLocks noGrp="1"/>
          </p:cNvSpPr>
          <p:nvPr>
            <p:ph idx="1"/>
          </p:nvPr>
        </p:nvSpPr>
        <p:spPr/>
        <p:txBody>
          <a:bodyPr/>
          <a:lstStyle/>
          <a:p>
            <a:r>
              <a:rPr lang="en-US" dirty="0"/>
              <a:t>Utilized the UFC Stats data only at first to find out if a Linear Regression model could be used. Very quickly it was determined that the dataset was very non-linear. I was unable to complete a linear regression model. I figured that other models such as KNN, SVM may vary well provide a good analysis also. My own personal level of comfort and understanding of other models outside of linear regression lead me to choose Random Forest. Selected the data, Trained the model, tested the model, Fitted the model, and made a prediction.</a:t>
            </a:r>
          </a:p>
        </p:txBody>
      </p:sp>
    </p:spTree>
    <p:extLst>
      <p:ext uri="{BB962C8B-B14F-4D97-AF65-F5344CB8AC3E}">
        <p14:creationId xmlns:p14="http://schemas.microsoft.com/office/powerpoint/2010/main" val="1302011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AFCE9-D566-4079-9FA9-0D01D579CD57}"/>
              </a:ext>
            </a:extLst>
          </p:cNvPr>
          <p:cNvSpPr>
            <a:spLocks noGrp="1"/>
          </p:cNvSpPr>
          <p:nvPr>
            <p:ph type="ctrTitle"/>
          </p:nvPr>
        </p:nvSpPr>
        <p:spPr/>
        <p:txBody>
          <a:bodyPr/>
          <a:lstStyle/>
          <a:p>
            <a:r>
              <a:rPr lang="en-US" dirty="0"/>
              <a:t>Tableau Visualizations</a:t>
            </a:r>
          </a:p>
        </p:txBody>
      </p:sp>
    </p:spTree>
    <p:extLst>
      <p:ext uri="{BB962C8B-B14F-4D97-AF65-F5344CB8AC3E}">
        <p14:creationId xmlns:p14="http://schemas.microsoft.com/office/powerpoint/2010/main" val="1558213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Win Method">
            <a:extLst>
              <a:ext uri="{FF2B5EF4-FFF2-40B4-BE49-F238E27FC236}">
                <a16:creationId xmlns:a16="http://schemas.microsoft.com/office/drawing/2014/main" id="{6DE79487-4DA7-4A3F-A978-D27AF01A2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4934"/>
            <a:ext cx="12192000" cy="2848131"/>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UFC Popularity">
            <a:extLst>
              <a:ext uri="{FF2B5EF4-FFF2-40B4-BE49-F238E27FC236}">
                <a16:creationId xmlns:a16="http://schemas.microsoft.com/office/drawing/2014/main" id="{A02C80B5-17D6-478D-93C0-EE4E7911E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1193</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UFC ML Project</vt:lpstr>
      <vt:lpstr>Objective</vt:lpstr>
      <vt:lpstr>Obtaining the Data</vt:lpstr>
      <vt:lpstr>Scrape UFC Website</vt:lpstr>
      <vt:lpstr>Cleaned CSV files in Jupyter. Datasets stored in Postgres</vt:lpstr>
      <vt:lpstr>ML Python Pandas &amp; Matplotlib</vt:lpstr>
      <vt:lpstr>Tableau Visualizations</vt:lpstr>
      <vt:lpstr>PowerPoint Presentation</vt:lpstr>
      <vt:lpstr>PowerPoint Presentation</vt:lpstr>
      <vt:lpstr>PowerPoint Presentation</vt:lpstr>
      <vt:lpstr>PowerPoint Presentation</vt:lpstr>
      <vt:lpstr>PowerPoint Presentation</vt:lpstr>
      <vt:lpstr>PowerPoint Presentation</vt:lpstr>
      <vt:lpstr>Final Analysis - ML</vt:lpstr>
      <vt:lpstr>Content</vt:lpstr>
      <vt:lpstr>Column Definitions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UFC ML Project</dc:title>
  <dc:creator/>
  <cp:lastModifiedBy>Richard &amp; Tiffany Hamilton</cp:lastModifiedBy>
  <cp:revision>6</cp:revision>
  <dcterms:created xsi:type="dcterms:W3CDTF">2020-02-28T02:46:14Z</dcterms:created>
  <dcterms:modified xsi:type="dcterms:W3CDTF">2020-02-28T03:26:14Z</dcterms:modified>
</cp:coreProperties>
</file>