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600"/>
    <a:srgbClr val="D4A4A4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119E54-E4A0-42E1-B7AA-032BFD0E17D4}" v="640" dt="2022-01-21T10:02:12.2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2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BA35A-AB8C-4EB2-99BD-8905CE1A6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9C9612-DC6D-4BC4-A290-9F365D230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C3221-9FFB-460D-9910-CB29CBF06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7E7C-0B73-4CA8-ACD6-1B107A60B89C}" type="datetimeFigureOut">
              <a:rPr lang="en-GB" smtClean="0"/>
              <a:t>22/01/2022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650E6-4A2F-40DB-B1DC-DABD67E47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C3333-95A0-42EA-8973-3B08A7D6F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00A7E-6814-46D7-9520-E910548EC2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56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79361-8D88-4B0A-87FA-FAEA486EA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55668-82A0-4F74-A4E9-6AAD51CC4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D20E2-32B6-4AEC-9587-A2B175E84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7E7C-0B73-4CA8-ACD6-1B107A60B89C}" type="datetimeFigureOut">
              <a:rPr lang="en-GB" smtClean="0"/>
              <a:t>22/01/2022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BAC9E-8B2D-4ECA-B466-9ADA7DF9A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4223A-BC97-42FE-9108-FE6680EF1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00A7E-6814-46D7-9520-E910548EC2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898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881CDD-055A-4EBD-8CAD-B43BA877F9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118163-130E-46E6-A466-AB3DEF24E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70DB2-D8FF-4108-B953-E46184AC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7E7C-0B73-4CA8-ACD6-1B107A60B89C}" type="datetimeFigureOut">
              <a:rPr lang="en-GB" smtClean="0"/>
              <a:t>22/01/2022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0E328-E8A2-4FB6-B108-208D315E5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77538-AAFF-490D-8ECC-59ECE4197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00A7E-6814-46D7-9520-E910548EC2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5878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0FE99-6769-4031-8B86-E96BA04DB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505FC-111B-457C-9121-893D5D88A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254C6-96F4-46AA-B907-131C85446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7E7C-0B73-4CA8-ACD6-1B107A60B89C}" type="datetimeFigureOut">
              <a:rPr lang="en-GB" smtClean="0"/>
              <a:t>22/01/2022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2165A-0496-4AA8-9021-B8CF770DD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539C2-B1B7-4D72-ADF1-349F01AB5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00A7E-6814-46D7-9520-E910548EC2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0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B9AF-38CD-4F51-906C-313664FA5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E3305-6015-4F9D-A52E-EAC9258F9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2E8CB-F3B5-478C-A7A9-6C2614675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7E7C-0B73-4CA8-ACD6-1B107A60B89C}" type="datetimeFigureOut">
              <a:rPr lang="en-GB" smtClean="0"/>
              <a:t>22/01/2022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7C8A8-B4A0-4D38-9403-4B210AD48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EAACC-0AC0-4820-97F5-571E1AB7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00A7E-6814-46D7-9520-E910548EC2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642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AFBD2-317F-4285-83CC-530E66F82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46E3E-66B7-4B3F-86F4-9190FCD408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A0350-38E8-4048-AC62-4262507FC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A83D9-0D3B-4189-B14A-C58687E54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7E7C-0B73-4CA8-ACD6-1B107A60B89C}" type="datetimeFigureOut">
              <a:rPr lang="en-GB" smtClean="0"/>
              <a:t>22/01/2022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EEC93-8287-4281-A3D9-681291FAA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47DFB-D77D-4C8F-8677-4C25ECBAB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00A7E-6814-46D7-9520-E910548EC2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09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61B51-3AE6-4B5C-AA5F-5B422B452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5C05B-DAF7-45C8-AB23-9A8EF6E35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53A29-A8CF-4A89-B5ED-C6A392624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DD4DC6-E2DC-4BDB-8E5D-13BAA16818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B4304A-B372-4495-99A8-983406EEB7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4253C1-2CF3-476D-B68D-5D82DBE88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7E7C-0B73-4CA8-ACD6-1B107A60B89C}" type="datetimeFigureOut">
              <a:rPr lang="en-GB" smtClean="0"/>
              <a:t>22/01/2022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50B1D9-EF1C-4BB2-AFCE-B2FDE69B0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34B781-0B3A-4AF5-B180-FD56B0FB0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00A7E-6814-46D7-9520-E910548EC2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981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B29C8-B036-4FD3-9021-FA64EED3B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360C7-6A03-42B7-AF20-9B7B476BC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7E7C-0B73-4CA8-ACD6-1B107A60B89C}" type="datetimeFigureOut">
              <a:rPr lang="en-GB" smtClean="0"/>
              <a:t>22/01/2022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AFAA07-8486-4AFB-8D91-80C692216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3A94CA-F076-4DCF-8449-CD72388E7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00A7E-6814-46D7-9520-E910548EC2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48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2B84C3-9F9C-4EED-BEAA-D93801888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7E7C-0B73-4CA8-ACD6-1B107A60B89C}" type="datetimeFigureOut">
              <a:rPr lang="en-GB" smtClean="0"/>
              <a:t>22/01/2022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CC9917-5BBA-483A-B9C9-A9114D2A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9E93D-8442-425B-A25B-64EFC5D16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00A7E-6814-46D7-9520-E910548EC2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550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3CB64-5288-4FEB-84CB-B36D63DB3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CCC25-8068-47A8-86B8-0C2D11CDB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CCF29-93AC-40FC-A9A6-5DA37959F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3D427-A441-42C6-9BF3-10BB28157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7E7C-0B73-4CA8-ACD6-1B107A60B89C}" type="datetimeFigureOut">
              <a:rPr lang="en-GB" smtClean="0"/>
              <a:t>22/01/2022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1B8CD-309F-41AD-8F02-D382239EE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55CD7-493A-4B9F-A3DA-6AFF9C90F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00A7E-6814-46D7-9520-E910548EC2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466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EE983-9231-4C5E-98A4-7F6080F0E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3AAF29-2571-4290-8AB0-C60F2DBE44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4CB22-2192-47A5-8AE1-756BD93EE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81692-ECF7-4501-9744-EF83CDC03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7E7C-0B73-4CA8-ACD6-1B107A60B89C}" type="datetimeFigureOut">
              <a:rPr lang="en-GB" smtClean="0"/>
              <a:t>22/01/2022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B0A8E-C615-4887-92B4-C5D3F4871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89D88-85E0-4301-B22F-DB9D188E6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00A7E-6814-46D7-9520-E910548EC2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460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4D91D5-E353-42F5-95A2-7F5B92EE9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272EC-13F9-43D0-BF85-9C8A45306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A0DC7-F165-4644-B20F-0D16FA1395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17E7C-0B73-4CA8-ACD6-1B107A60B89C}" type="datetimeFigureOut">
              <a:rPr lang="en-GB" smtClean="0"/>
              <a:t>22/01/2022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91FCB-53F6-4F4C-A0D2-FB32E4FC2F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A018C-D076-4657-93C1-0DAF030CF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00A7E-6814-46D7-9520-E910548EC2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297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inyurl.com/datepart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sqldateadd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DD936D-5C45-4206-9F69-AC7C6BD743A7}"/>
              </a:ext>
            </a:extLst>
          </p:cNvPr>
          <p:cNvSpPr txBox="1"/>
          <p:nvPr/>
        </p:nvSpPr>
        <p:spPr>
          <a:xfrm>
            <a:off x="2452540" y="874349"/>
            <a:ext cx="7286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rgbClr val="333333"/>
                </a:solidFill>
              </a:rPr>
              <a:t>Manipulating Dates In Microsoft SQL Server</a:t>
            </a:r>
            <a:endParaRPr lang="en-GB" sz="30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147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Envelope outline">
            <a:extLst>
              <a:ext uri="{FF2B5EF4-FFF2-40B4-BE49-F238E27FC236}">
                <a16:creationId xmlns:a16="http://schemas.microsoft.com/office/drawing/2014/main" id="{0400B571-F5E6-4EBD-AC9E-311F63E3E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88729" y="5561815"/>
            <a:ext cx="247454" cy="24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989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0F90F8A-CC17-4C54-B235-2EFB4685BA2D}"/>
              </a:ext>
            </a:extLst>
          </p:cNvPr>
          <p:cNvSpPr txBox="1"/>
          <p:nvPr/>
        </p:nvSpPr>
        <p:spPr>
          <a:xfrm>
            <a:off x="4132922" y="2192154"/>
            <a:ext cx="7232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lesson we are going to learn how to manipulate a DATE/DATETIME column using some of the inbuilt SQL Server functions.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A0BA88-4561-4821-AA46-35A16C006724}"/>
              </a:ext>
            </a:extLst>
          </p:cNvPr>
          <p:cNvSpPr txBox="1"/>
          <p:nvPr/>
        </p:nvSpPr>
        <p:spPr>
          <a:xfrm>
            <a:off x="4132924" y="3055754"/>
            <a:ext cx="7232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use DATEPART to get part of a date in the select and also use it in the where.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use DATEADD to get date in the past or future.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pitfalls of using the BETWEEN operator in your where clause. </a:t>
            </a:r>
            <a:endParaRPr lang="en-GB" dirty="0"/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E13EE1F2-8B1C-44CE-93AA-79E2DAA1AFA3}"/>
              </a:ext>
            </a:extLst>
          </p:cNvPr>
          <p:cNvSpPr/>
          <p:nvPr/>
        </p:nvSpPr>
        <p:spPr>
          <a:xfrm>
            <a:off x="519677" y="1822699"/>
            <a:ext cx="3232727" cy="2466109"/>
          </a:xfrm>
          <a:prstGeom prst="homePlate">
            <a:avLst/>
          </a:prstGeom>
          <a:solidFill>
            <a:srgbClr val="FF9600"/>
          </a:solidFill>
          <a:ln>
            <a:solidFill>
              <a:srgbClr val="FF9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333333"/>
              </a:solidFill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What We Will Learn</a:t>
            </a:r>
            <a:endParaRPr lang="en-GB" sz="3200" dirty="0">
              <a:solidFill>
                <a:schemeClr val="bg1"/>
              </a:solidFill>
            </a:endParaRPr>
          </a:p>
          <a:p>
            <a:pPr algn="ctr"/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76245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CAC1D5-8D54-4F2C-AF7D-E319E22F3F0D}"/>
              </a:ext>
            </a:extLst>
          </p:cNvPr>
          <p:cNvSpPr txBox="1"/>
          <p:nvPr/>
        </p:nvSpPr>
        <p:spPr>
          <a:xfrm>
            <a:off x="370936" y="491706"/>
            <a:ext cx="17695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DATEPART</a:t>
            </a:r>
            <a:endParaRPr lang="en-GB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43C534-D71A-4290-A463-A46A5C70DC1E}"/>
              </a:ext>
            </a:extLst>
          </p:cNvPr>
          <p:cNvSpPr txBox="1"/>
          <p:nvPr/>
        </p:nvSpPr>
        <p:spPr>
          <a:xfrm>
            <a:off x="370936" y="2059107"/>
            <a:ext cx="3083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DATEPART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datepart</a:t>
            </a:r>
            <a:r>
              <a:rPr lang="en-GB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AE64E20-8CD5-45E8-85ED-07BE2E4C4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547800"/>
              </p:ext>
            </p:extLst>
          </p:nvPr>
        </p:nvGraphicFramePr>
        <p:xfrm>
          <a:off x="6609377" y="1216324"/>
          <a:ext cx="5207828" cy="2560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52710">
                  <a:extLst>
                    <a:ext uri="{9D8B030D-6E8A-4147-A177-3AD203B41FA5}">
                      <a16:colId xmlns:a16="http://schemas.microsoft.com/office/drawing/2014/main" val="4070226392"/>
                    </a:ext>
                  </a:extLst>
                </a:gridCol>
                <a:gridCol w="2655118">
                  <a:extLst>
                    <a:ext uri="{9D8B030D-6E8A-4147-A177-3AD203B41FA5}">
                      <a16:colId xmlns:a16="http://schemas.microsoft.com/office/drawing/2014/main" val="3344049655"/>
                    </a:ext>
                  </a:extLst>
                </a:gridCol>
              </a:tblGrid>
              <a:tr h="326487">
                <a:tc>
                  <a:txBody>
                    <a:bodyPr/>
                    <a:lstStyle/>
                    <a:p>
                      <a:r>
                        <a:rPr lang="en-US" dirty="0" err="1"/>
                        <a:t>Datepart</a:t>
                      </a:r>
                      <a:endParaRPr lang="en-GB" dirty="0"/>
                    </a:p>
                  </a:txBody>
                  <a:tcPr>
                    <a:solidFill>
                      <a:srgbClr val="FF9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Abbreviations</a:t>
                      </a:r>
                    </a:p>
                  </a:txBody>
                  <a:tcPr>
                    <a:solidFill>
                      <a:srgbClr val="FF9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240936"/>
                  </a:ext>
                </a:extLst>
              </a:tr>
              <a:tr h="326487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yy,yyyy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33655"/>
                  </a:ext>
                </a:extLst>
              </a:tr>
              <a:tr h="326487">
                <a:tc>
                  <a:txBody>
                    <a:bodyPr/>
                    <a:lstStyle/>
                    <a:p>
                      <a:r>
                        <a:rPr lang="en-GB" b="0" dirty="0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mm,m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892183"/>
                  </a:ext>
                </a:extLst>
              </a:tr>
              <a:tr h="326487">
                <a:tc>
                  <a:txBody>
                    <a:bodyPr/>
                    <a:lstStyle/>
                    <a:p>
                      <a:r>
                        <a:rPr lang="en-GB" b="0" dirty="0" err="1"/>
                        <a:t>dayofyear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dw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793394"/>
                  </a:ext>
                </a:extLst>
              </a:tr>
              <a:tr h="326487">
                <a:tc>
                  <a:txBody>
                    <a:bodyPr/>
                    <a:lstStyle/>
                    <a:p>
                      <a:r>
                        <a:rPr lang="en-GB" b="0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dd, 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34689"/>
                  </a:ext>
                </a:extLst>
              </a:tr>
              <a:tr h="326487">
                <a:tc>
                  <a:txBody>
                    <a:bodyPr/>
                    <a:lstStyle/>
                    <a:p>
                      <a:r>
                        <a:rPr lang="en-GB" b="0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wk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ww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473670"/>
                  </a:ext>
                </a:extLst>
              </a:tr>
              <a:tr h="326487">
                <a:tc>
                  <a:txBody>
                    <a:bodyPr/>
                    <a:lstStyle/>
                    <a:p>
                      <a:r>
                        <a:rPr lang="en-GB" b="0" dirty="0"/>
                        <a:t>weekday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dw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71012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75AFBD7-AC34-4EE3-93BE-2F9730BAF9C9}"/>
              </a:ext>
            </a:extLst>
          </p:cNvPr>
          <p:cNvSpPr txBox="1"/>
          <p:nvPr/>
        </p:nvSpPr>
        <p:spPr>
          <a:xfrm>
            <a:off x="370936" y="2393584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DATEPART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yy</a:t>
            </a:r>
            <a:r>
              <a:rPr lang="en-GB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())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70C656-91E5-4E92-B5D5-D033B027F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19" y="2805750"/>
            <a:ext cx="1286054" cy="3810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AE8A50-0D69-4864-98DB-E7E272575F62}"/>
              </a:ext>
            </a:extLst>
          </p:cNvPr>
          <p:cNvSpPr txBox="1"/>
          <p:nvPr/>
        </p:nvSpPr>
        <p:spPr>
          <a:xfrm>
            <a:off x="370936" y="3242675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DATEPART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wk</a:t>
            </a:r>
            <a:r>
              <a:rPr lang="en-GB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())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CAB2A4-AE20-481E-8839-64F7BC6EC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519" y="3669425"/>
            <a:ext cx="1295581" cy="3715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6C2C2FB-271C-45B5-8B8F-ECBB293CEE1E}"/>
              </a:ext>
            </a:extLst>
          </p:cNvPr>
          <p:cNvSpPr txBox="1"/>
          <p:nvPr/>
        </p:nvSpPr>
        <p:spPr>
          <a:xfrm>
            <a:off x="370936" y="4196105"/>
            <a:ext cx="7276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CreationDate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StackOverflow</a:t>
            </a:r>
            <a:r>
              <a:rPr lang="en-GB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GB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DATEPART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wk</a:t>
            </a:r>
            <a:r>
              <a:rPr lang="en-GB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CreationDate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DATEPART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wk</a:t>
            </a:r>
            <a:r>
              <a:rPr lang="en-GB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())</a:t>
            </a:r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7CF4488-7E64-443A-B87A-0F870668D9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519" y="5274589"/>
            <a:ext cx="1590897" cy="90500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B519C7D-99FD-47BF-93D8-B64B0E1EC6D1}"/>
              </a:ext>
            </a:extLst>
          </p:cNvPr>
          <p:cNvSpPr txBox="1"/>
          <p:nvPr/>
        </p:nvSpPr>
        <p:spPr>
          <a:xfrm>
            <a:off x="370936" y="1124092"/>
            <a:ext cx="5278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latin typeface="Consolas" panose="020B0609020204030204" pitchFamily="49" charset="0"/>
              </a:rPr>
              <a:t>The Function</a:t>
            </a:r>
            <a:endParaRPr lang="en-GB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F91924-DC1F-4B82-B77F-C39B63576EFC}"/>
              </a:ext>
            </a:extLst>
          </p:cNvPr>
          <p:cNvSpPr txBox="1"/>
          <p:nvPr/>
        </p:nvSpPr>
        <p:spPr>
          <a:xfrm>
            <a:off x="9508701" y="5909205"/>
            <a:ext cx="2683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More Info: </a:t>
            </a:r>
            <a:r>
              <a:rPr lang="en-GB" sz="1200" dirty="0">
                <a:solidFill>
                  <a:srgbClr val="FF96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https://tinyurl.com/datepart</a:t>
            </a:r>
            <a:endParaRPr lang="en-GB" sz="1200" dirty="0">
              <a:solidFill>
                <a:srgbClr val="FF96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5DAF7C-416B-44EC-BE1B-E1091C4E442C}"/>
              </a:ext>
            </a:extLst>
          </p:cNvPr>
          <p:cNvSpPr txBox="1"/>
          <p:nvPr/>
        </p:nvSpPr>
        <p:spPr>
          <a:xfrm>
            <a:off x="370936" y="1483786"/>
            <a:ext cx="52789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nsolas" panose="020B0609020204030204" pitchFamily="49" charset="0"/>
              </a:rPr>
              <a:t>The </a:t>
            </a:r>
            <a:r>
              <a:rPr lang="en-GB" sz="1000" b="1" dirty="0" err="1">
                <a:latin typeface="Consolas" panose="020B0609020204030204" pitchFamily="49" charset="0"/>
              </a:rPr>
              <a:t>datepart</a:t>
            </a:r>
            <a:r>
              <a:rPr lang="en-GB" sz="1000" b="1" dirty="0">
                <a:latin typeface="Consolas" panose="020B0609020204030204" pitchFamily="49" charset="0"/>
              </a:rPr>
              <a:t> function accepts two parameters, 1. The </a:t>
            </a:r>
            <a:r>
              <a:rPr lang="en-GB" sz="1000" b="1" dirty="0" err="1">
                <a:latin typeface="Consolas" panose="020B0609020204030204" pitchFamily="49" charset="0"/>
              </a:rPr>
              <a:t>datepart</a:t>
            </a:r>
            <a:r>
              <a:rPr lang="en-GB" sz="1000" b="1" dirty="0">
                <a:latin typeface="Consolas" panose="020B0609020204030204" pitchFamily="49" charset="0"/>
              </a:rPr>
              <a:t> </a:t>
            </a:r>
            <a:r>
              <a:rPr lang="en-GB" sz="1000" b="1" i="1" dirty="0">
                <a:latin typeface="Consolas" panose="020B0609020204030204" pitchFamily="49" charset="0"/>
              </a:rPr>
              <a:t>(shown in the table on the right)</a:t>
            </a:r>
            <a:r>
              <a:rPr lang="en-GB" sz="1000" b="1" dirty="0">
                <a:latin typeface="Consolas" panose="020B0609020204030204" pitchFamily="49" charset="0"/>
              </a:rPr>
              <a:t> 2. The date. This function can be used to get parts of a DATE or DATETIME column returned or compared in T-SQL.</a:t>
            </a:r>
            <a:endParaRPr lang="en-GB" sz="1000" b="1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A804DF9-2169-4F0B-9798-EF3A3D256EFE}"/>
              </a:ext>
            </a:extLst>
          </p:cNvPr>
          <p:cNvSpPr/>
          <p:nvPr/>
        </p:nvSpPr>
        <p:spPr>
          <a:xfrm>
            <a:off x="9508701" y="5274589"/>
            <a:ext cx="2598836" cy="614521"/>
          </a:xfrm>
          <a:prstGeom prst="roundRect">
            <a:avLst/>
          </a:prstGeom>
          <a:solidFill>
            <a:srgbClr val="FF9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Consolas" panose="020B0609020204030204" pitchFamily="49" charset="0"/>
              </a:rPr>
              <a:t>DEMO TIME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04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1" grpId="0"/>
      <p:bldP spid="17" grpId="0" animBg="1"/>
      <p:bldP spid="1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CAC1D5-8D54-4F2C-AF7D-E319E22F3F0D}"/>
              </a:ext>
            </a:extLst>
          </p:cNvPr>
          <p:cNvSpPr txBox="1"/>
          <p:nvPr/>
        </p:nvSpPr>
        <p:spPr>
          <a:xfrm>
            <a:off x="370936" y="491706"/>
            <a:ext cx="16773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DATEADD</a:t>
            </a:r>
            <a:endParaRPr lang="en-GB" sz="3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519C7D-99FD-47BF-93D8-B64B0E1EC6D1}"/>
              </a:ext>
            </a:extLst>
          </p:cNvPr>
          <p:cNvSpPr txBox="1"/>
          <p:nvPr/>
        </p:nvSpPr>
        <p:spPr>
          <a:xfrm>
            <a:off x="370936" y="1124092"/>
            <a:ext cx="5278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latin typeface="Consolas" panose="020B0609020204030204" pitchFamily="49" charset="0"/>
              </a:rPr>
              <a:t>The Function</a:t>
            </a:r>
            <a:endParaRPr lang="en-GB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F91924-DC1F-4B82-B77F-C39B63576EFC}"/>
              </a:ext>
            </a:extLst>
          </p:cNvPr>
          <p:cNvSpPr txBox="1"/>
          <p:nvPr/>
        </p:nvSpPr>
        <p:spPr>
          <a:xfrm>
            <a:off x="9359365" y="5900414"/>
            <a:ext cx="2832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More Info: </a:t>
            </a:r>
            <a:r>
              <a:rPr lang="en-GB" sz="1200" dirty="0">
                <a:solidFill>
                  <a:srgbClr val="FF96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https://tinyurl.com/sqldateadd</a:t>
            </a:r>
            <a:endParaRPr lang="en-GB" sz="1200" dirty="0">
              <a:solidFill>
                <a:srgbClr val="FF96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5DAF7C-416B-44EC-BE1B-E1091C4E442C}"/>
              </a:ext>
            </a:extLst>
          </p:cNvPr>
          <p:cNvSpPr txBox="1"/>
          <p:nvPr/>
        </p:nvSpPr>
        <p:spPr>
          <a:xfrm>
            <a:off x="370936" y="1483786"/>
            <a:ext cx="1151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nsolas" panose="020B0609020204030204" pitchFamily="49" charset="0"/>
              </a:rPr>
              <a:t>The </a:t>
            </a:r>
            <a:r>
              <a:rPr lang="en-GB" sz="1000" b="1" dirty="0" err="1">
                <a:latin typeface="Consolas" panose="020B0609020204030204" pitchFamily="49" charset="0"/>
              </a:rPr>
              <a:t>dateadd</a:t>
            </a:r>
            <a:r>
              <a:rPr lang="en-GB" sz="1000" b="1" dirty="0">
                <a:latin typeface="Consolas" panose="020B0609020204030204" pitchFamily="49" charset="0"/>
              </a:rPr>
              <a:t> function accepts three parameters. 1. The </a:t>
            </a:r>
            <a:r>
              <a:rPr lang="en-GB" sz="1000" b="1" dirty="0" err="1">
                <a:latin typeface="Consolas" panose="020B0609020204030204" pitchFamily="49" charset="0"/>
              </a:rPr>
              <a:t>datepart</a:t>
            </a:r>
            <a:r>
              <a:rPr lang="en-GB" sz="1000" b="1" dirty="0">
                <a:latin typeface="Consolas" panose="020B0609020204030204" pitchFamily="49" charset="0"/>
              </a:rPr>
              <a:t> 2. The interval  3. The date. This function can be used to add or subtract dates from an existing datetime or date column or GETDATE() function.</a:t>
            </a:r>
            <a:endParaRPr lang="en-GB" sz="1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3E9CC1-2EA6-4A7F-BB9A-8C1E3FA5C784}"/>
              </a:ext>
            </a:extLst>
          </p:cNvPr>
          <p:cNvSpPr txBox="1"/>
          <p:nvPr/>
        </p:nvSpPr>
        <p:spPr>
          <a:xfrm>
            <a:off x="370936" y="1971029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DATEADD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datepart</a:t>
            </a:r>
            <a:r>
              <a:rPr lang="en-GB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800" dirty="0" err="1">
                <a:latin typeface="Consolas" panose="020B0609020204030204" pitchFamily="49" charset="0"/>
              </a:rPr>
              <a:t>number</a:t>
            </a:r>
            <a:r>
              <a:rPr lang="en-GB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date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64CB74-902D-4132-ADE7-9CA6B4E1E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154" y="3014730"/>
            <a:ext cx="2924583" cy="3715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F34233A-6A42-4D28-90F6-E931A1E92F6C}"/>
              </a:ext>
            </a:extLst>
          </p:cNvPr>
          <p:cNvSpPr txBox="1"/>
          <p:nvPr/>
        </p:nvSpPr>
        <p:spPr>
          <a:xfrm>
            <a:off x="466154" y="2492879"/>
            <a:ext cx="828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Today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DATEADD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dd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,-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())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Yesterday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8B58AF-F05B-428E-9E7C-C7BC75A883B4}"/>
              </a:ext>
            </a:extLst>
          </p:cNvPr>
          <p:cNvSpPr txBox="1"/>
          <p:nvPr/>
        </p:nvSpPr>
        <p:spPr>
          <a:xfrm>
            <a:off x="466154" y="3502651"/>
            <a:ext cx="7529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800" dirty="0">
                <a:solidFill>
                  <a:srgbClr val="FF00FF"/>
                </a:solidFill>
                <a:latin typeface="Consolas" panose="020B0609020204030204" pitchFamily="49" charset="0"/>
              </a:rPr>
              <a:t>DATEADD</a:t>
            </a:r>
            <a:r>
              <a:rPr lang="nn-NO" sz="18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dd</a:t>
            </a:r>
            <a:r>
              <a:rPr lang="nn-NO" sz="1800" dirty="0">
                <a:solidFill>
                  <a:srgbClr val="808080"/>
                </a:solidFill>
                <a:latin typeface="Consolas" panose="020B0609020204030204" pitchFamily="49" charset="0"/>
              </a:rPr>
              <a:t>,-</a:t>
            </a:r>
            <a:r>
              <a:rPr lang="nn-NO" sz="1800" dirty="0">
                <a:solidFill>
                  <a:srgbClr val="FFC000"/>
                </a:solidFill>
                <a:latin typeface="Consolas" panose="020B0609020204030204" pitchFamily="49" charset="0"/>
              </a:rPr>
              <a:t>(</a:t>
            </a:r>
            <a:r>
              <a:rPr lang="nn-NO" sz="1800" dirty="0">
                <a:solidFill>
                  <a:srgbClr val="FF00FF"/>
                </a:solidFill>
                <a:latin typeface="Consolas" panose="020B0609020204030204" pitchFamily="49" charset="0"/>
              </a:rPr>
              <a:t>DATEPART</a:t>
            </a:r>
            <a:r>
              <a:rPr lang="nn-NO" sz="1800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dw</a:t>
            </a:r>
            <a:r>
              <a:rPr lang="nn-N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nn-NO" sz="1800" dirty="0">
                <a:solidFill>
                  <a:srgbClr val="FFC000"/>
                </a:solidFill>
                <a:latin typeface="Consolas" panose="020B0609020204030204" pitchFamily="49" charset="0"/>
              </a:rPr>
              <a:t>)</a:t>
            </a:r>
            <a:r>
              <a:rPr lang="nn-NO" sz="18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nn-NO" sz="1800" dirty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  <a:r>
              <a:rPr lang="nn-N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nn-NO" sz="18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298D525-AD0D-4C62-A638-A006F4EED0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154" y="3927541"/>
            <a:ext cx="1600423" cy="352474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4A6C389-C781-40FA-BD7B-D98644AE3DBF}"/>
              </a:ext>
            </a:extLst>
          </p:cNvPr>
          <p:cNvSpPr/>
          <p:nvPr/>
        </p:nvSpPr>
        <p:spPr>
          <a:xfrm>
            <a:off x="9359365" y="5066953"/>
            <a:ext cx="2780236" cy="614521"/>
          </a:xfrm>
          <a:prstGeom prst="roundRect">
            <a:avLst/>
          </a:prstGeom>
          <a:solidFill>
            <a:srgbClr val="FF9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Consolas" panose="020B0609020204030204" pitchFamily="49" charset="0"/>
              </a:rPr>
              <a:t>DEMO TIME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9C22FF-F1AA-41EE-849E-26053961349C}"/>
              </a:ext>
            </a:extLst>
          </p:cNvPr>
          <p:cNvSpPr txBox="1"/>
          <p:nvPr/>
        </p:nvSpPr>
        <p:spPr>
          <a:xfrm>
            <a:off x="466154" y="4416617"/>
            <a:ext cx="60099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CreationDate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StackOverflow</a:t>
            </a:r>
            <a:r>
              <a:rPr lang="en-GB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GB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CreationDate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DATEADD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yy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,-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13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())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6C1B7D-AC57-4D95-8F95-DFFDAAC47B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154" y="5367742"/>
            <a:ext cx="1619476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27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2" grpId="0" animBg="1"/>
      <p:bldP spid="22" grpId="1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CAC1D5-8D54-4F2C-AF7D-E319E22F3F0D}"/>
              </a:ext>
            </a:extLst>
          </p:cNvPr>
          <p:cNvSpPr txBox="1"/>
          <p:nvPr/>
        </p:nvSpPr>
        <p:spPr>
          <a:xfrm>
            <a:off x="370936" y="491706"/>
            <a:ext cx="73675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The pitfalls of using the BETWEEN operator</a:t>
            </a:r>
            <a:endParaRPr lang="en-GB" sz="3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CC70D2-3181-4329-8F69-F83559C66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775" y="2008836"/>
            <a:ext cx="2162477" cy="10860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A9BB60-8D22-4015-83C2-0ECDB341273C}"/>
              </a:ext>
            </a:extLst>
          </p:cNvPr>
          <p:cNvSpPr txBox="1"/>
          <p:nvPr/>
        </p:nvSpPr>
        <p:spPr>
          <a:xfrm>
            <a:off x="370936" y="1470692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GB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Dates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51B729-3530-4F86-ACAF-7A178D470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2880" y="3206349"/>
            <a:ext cx="1838582" cy="7335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A8535E-F9EC-45DF-8733-CA074A957044}"/>
              </a:ext>
            </a:extLst>
          </p:cNvPr>
          <p:cNvSpPr txBox="1"/>
          <p:nvPr/>
        </p:nvSpPr>
        <p:spPr>
          <a:xfrm>
            <a:off x="7738466" y="1960794"/>
            <a:ext cx="34772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GB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Dates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BETWEEN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'23-Sep-2022'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'24-Sep-2022'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ED0D42-D82D-4087-8DC8-7B584C5B8D79}"/>
              </a:ext>
            </a:extLst>
          </p:cNvPr>
          <p:cNvSpPr/>
          <p:nvPr/>
        </p:nvSpPr>
        <p:spPr>
          <a:xfrm>
            <a:off x="8385447" y="3581738"/>
            <a:ext cx="1296015" cy="155958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07D858C-3F36-4646-9CCF-D4B852144BD9}"/>
              </a:ext>
            </a:extLst>
          </p:cNvPr>
          <p:cNvSpPr/>
          <p:nvPr/>
        </p:nvSpPr>
        <p:spPr>
          <a:xfrm rot="10800000">
            <a:off x="9762168" y="3581738"/>
            <a:ext cx="277091" cy="15595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77443-DCAB-4F40-ADFF-E5A1BB18E0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4203" y="5059552"/>
            <a:ext cx="2029108" cy="110505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A7EDF15-F42A-4C2B-95D5-D5522611EF25}"/>
              </a:ext>
            </a:extLst>
          </p:cNvPr>
          <p:cNvSpPr/>
          <p:nvPr/>
        </p:nvSpPr>
        <p:spPr>
          <a:xfrm>
            <a:off x="2400073" y="5241594"/>
            <a:ext cx="1493238" cy="360219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49727E-D5FF-4F65-A544-8DAC6E3CF171}"/>
              </a:ext>
            </a:extLst>
          </p:cNvPr>
          <p:cNvSpPr txBox="1"/>
          <p:nvPr/>
        </p:nvSpPr>
        <p:spPr>
          <a:xfrm>
            <a:off x="475350" y="3263651"/>
            <a:ext cx="52789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Consolas" panose="020B0609020204030204" pitchFamily="49" charset="0"/>
              </a:rPr>
              <a:t>If we want dates </a:t>
            </a:r>
            <a:r>
              <a:rPr lang="en-GB" sz="1800" u="sng" dirty="0">
                <a:latin typeface="Consolas" panose="020B0609020204030204" pitchFamily="49" charset="0"/>
              </a:rPr>
              <a:t>between</a:t>
            </a:r>
            <a:r>
              <a:rPr lang="en-GB" sz="1800" dirty="0">
                <a:latin typeface="Consolas" panose="020B0609020204030204" pitchFamily="49" charset="0"/>
              </a:rPr>
              <a:t> 23-Sep-2022 AND </a:t>
            </a:r>
          </a:p>
          <a:p>
            <a:r>
              <a:rPr lang="en-GB" sz="1800" dirty="0">
                <a:latin typeface="Consolas" panose="020B0609020204030204" pitchFamily="49" charset="0"/>
              </a:rPr>
              <a:t>24-Sep-2022, this means we only want rows </a:t>
            </a:r>
            <a:r>
              <a:rPr lang="en-GB" dirty="0">
                <a:latin typeface="Consolas" panose="020B0609020204030204" pitchFamily="49" charset="0"/>
              </a:rPr>
              <a:t>between them dates. </a:t>
            </a:r>
            <a:r>
              <a:rPr lang="en-GB" sz="1800" dirty="0">
                <a:latin typeface="Consolas" panose="020B0609020204030204" pitchFamily="49" charset="0"/>
              </a:rPr>
              <a:t>The highlighted rows below should </a:t>
            </a:r>
            <a:r>
              <a:rPr lang="en-GB" dirty="0">
                <a:latin typeface="Consolas" panose="020B0609020204030204" pitchFamily="49" charset="0"/>
              </a:rPr>
              <a:t>be all that is returned.</a:t>
            </a:r>
            <a:r>
              <a:rPr lang="en-GB" sz="1800" dirty="0">
                <a:latin typeface="Consolas" panose="020B0609020204030204" pitchFamily="49" charset="0"/>
              </a:rPr>
              <a:t> 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372292-EC93-4812-BC5B-9B2F1560A601}"/>
              </a:ext>
            </a:extLst>
          </p:cNvPr>
          <p:cNvSpPr txBox="1"/>
          <p:nvPr/>
        </p:nvSpPr>
        <p:spPr>
          <a:xfrm>
            <a:off x="6394001" y="1231872"/>
            <a:ext cx="52789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Consolas" panose="020B0609020204030204" pitchFamily="49" charset="0"/>
              </a:rPr>
              <a:t>However, these are the rows we actually get. The highlighted row shouldn’t be there.</a:t>
            </a:r>
            <a:endParaRPr lang="en-GB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F22B9F1-25CF-4455-90CF-0D4E6C895D82}"/>
              </a:ext>
            </a:extLst>
          </p:cNvPr>
          <p:cNvGrpSpPr/>
          <p:nvPr/>
        </p:nvGrpSpPr>
        <p:grpSpPr>
          <a:xfrm>
            <a:off x="6697871" y="4315265"/>
            <a:ext cx="4634217" cy="1817534"/>
            <a:chOff x="6697871" y="4315265"/>
            <a:chExt cx="4634217" cy="1817534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DB608B6-FD7D-4B65-98EC-3D05C5A38654}"/>
                </a:ext>
              </a:extLst>
            </p:cNvPr>
            <p:cNvSpPr/>
            <p:nvPr/>
          </p:nvSpPr>
          <p:spPr>
            <a:xfrm>
              <a:off x="6697871" y="4655471"/>
              <a:ext cx="4634217" cy="1477328"/>
            </a:xfrm>
            <a:prstGeom prst="round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Select</a:t>
              </a:r>
              <a:r>
                <a:rPr lang="en-GB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GB" sz="18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*</a:t>
              </a:r>
              <a:r>
                <a:rPr lang="en-GB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GB" sz="1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from</a:t>
              </a:r>
              <a:r>
                <a:rPr lang="en-GB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[</a:t>
              </a:r>
              <a:r>
                <a:rPr lang="en-GB" sz="18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dbo</a:t>
              </a:r>
              <a:r>
                <a:rPr lang="en-GB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</a:t>
              </a:r>
              <a:r>
                <a:rPr lang="en-GB" sz="18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.</a:t>
              </a:r>
              <a:r>
                <a:rPr lang="en-GB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[Dates]</a:t>
              </a:r>
            </a:p>
            <a:p>
              <a:r>
                <a:rPr lang="en-GB" sz="1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WHERE</a:t>
              </a:r>
              <a:r>
                <a:rPr lang="en-GB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GB" sz="18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val</a:t>
              </a:r>
              <a:r>
                <a:rPr lang="en-GB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GB" sz="18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&gt;=</a:t>
              </a:r>
              <a:r>
                <a:rPr lang="en-GB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GB" sz="18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'23-Sep-2022'</a:t>
              </a:r>
              <a:r>
                <a:rPr lang="en-GB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GB" sz="18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AND</a:t>
              </a:r>
              <a:r>
                <a:rPr lang="en-GB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GB" sz="18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val</a:t>
              </a:r>
              <a:r>
                <a:rPr lang="en-GB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GB" sz="18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</a:t>
              </a:r>
              <a:r>
                <a:rPr lang="en-GB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GB" sz="18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'24-Sep-2022'</a:t>
              </a:r>
              <a:endParaRPr lang="en-GB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2E4CE4E-D6F6-4FAC-A48B-32F4D739F733}"/>
                </a:ext>
              </a:extLst>
            </p:cNvPr>
            <p:cNvSpPr/>
            <p:nvPr/>
          </p:nvSpPr>
          <p:spPr>
            <a:xfrm>
              <a:off x="6697871" y="4354239"/>
              <a:ext cx="1291583" cy="604723"/>
            </a:xfrm>
            <a:prstGeom prst="round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FADF0EE-0217-4D03-BDB4-D58F1B3209D3}"/>
                </a:ext>
              </a:extLst>
            </p:cNvPr>
            <p:cNvSpPr txBox="1"/>
            <p:nvPr/>
          </p:nvSpPr>
          <p:spPr>
            <a:xfrm>
              <a:off x="6864126" y="4315265"/>
              <a:ext cx="1208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 Fix</a:t>
              </a:r>
              <a:endParaRPr lang="en-GB" dirty="0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0F6AC6-46D6-48BF-9016-8FBF986A7788}"/>
              </a:ext>
            </a:extLst>
          </p:cNvPr>
          <p:cNvCxnSpPr>
            <a:cxnSpLocks/>
          </p:cNvCxnSpPr>
          <p:nvPr/>
        </p:nvCxnSpPr>
        <p:spPr>
          <a:xfrm>
            <a:off x="5992482" y="1328468"/>
            <a:ext cx="0" cy="4894797"/>
          </a:xfrm>
          <a:prstGeom prst="line">
            <a:avLst/>
          </a:prstGeom>
          <a:ln w="12700">
            <a:solidFill>
              <a:srgbClr val="FF9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70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 animBg="1"/>
      <p:bldP spid="10" grpId="0" animBg="1"/>
      <p:bldP spid="14" grpId="0" animBg="1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28C41E3-518C-40BD-B6F2-0B9286446240}"/>
              </a:ext>
            </a:extLst>
          </p:cNvPr>
          <p:cNvSpPr txBox="1"/>
          <p:nvPr/>
        </p:nvSpPr>
        <p:spPr>
          <a:xfrm>
            <a:off x="2452540" y="2767280"/>
            <a:ext cx="72869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333333"/>
                </a:solidFill>
              </a:rPr>
              <a:t>Questions?</a:t>
            </a:r>
            <a:endParaRPr lang="en-GB" sz="80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244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1983</TotalTime>
  <Words>418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Howell</dc:creator>
  <cp:lastModifiedBy>Richard Howell</cp:lastModifiedBy>
  <cp:revision>2</cp:revision>
  <dcterms:created xsi:type="dcterms:W3CDTF">2022-01-20T15:29:41Z</dcterms:created>
  <dcterms:modified xsi:type="dcterms:W3CDTF">2022-01-23T08:39:31Z</dcterms:modified>
</cp:coreProperties>
</file>