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5505-640E-4FBF-98F2-1328A3857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B2E8B9-357A-4E49-AE74-49A5309A0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C197C-7889-4093-9F0C-163E9829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3FA5-90A1-45C1-A3A7-DC05F7247FB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7096E-7AE9-42E5-8F8C-13312D2D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74732-5F57-4615-854C-9C191ADA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E4D3-99AF-4115-87EB-DB557C1E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5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516B6-46C2-4AB2-8A63-CFA24755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CF8CA5-DCA6-4B7F-9A0A-3791DD80C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60538-4DA2-4B87-ADDB-277B271C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3FA5-90A1-45C1-A3A7-DC05F7247FB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70281-2845-4422-BFDF-994C524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E020F-8E4A-403B-8649-6B21300F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E4D3-99AF-4115-87EB-DB557C1E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62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50F986-2EB3-4281-9474-83DE6384D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329F41-514D-47CB-B999-83255563C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34CA1-FAB8-4358-9FCD-F97AB536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3FA5-90A1-45C1-A3A7-DC05F7247FB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049AD-6505-4360-A4A7-E33C22A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F0C32-4370-4DDA-93E1-FD24D905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E4D3-99AF-4115-87EB-DB557C1E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0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4E83F-F7AB-4F84-96EE-2CF03A36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95885-5134-4A13-8715-6853728D0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A056F-9C57-4094-90D7-D245FBA3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3FA5-90A1-45C1-A3A7-DC05F7247FB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1975B-177B-488F-9A28-68B23F29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ADF46-D712-450E-BB7A-F42AAADC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E4D3-99AF-4115-87EB-DB557C1E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8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13136-A17F-4568-9BF3-973390E4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9D8301-859C-4482-9399-577CBB6E5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4ABC7-3F49-4A81-B26C-4B3DBC11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3FA5-90A1-45C1-A3A7-DC05F7247FB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5C189-7E72-408B-A37B-E3DC0BA7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0824D-A42D-4469-9018-78E78492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E4D3-99AF-4115-87EB-DB557C1E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8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3612F-86D7-4A2F-AF5B-FDAD0CCA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469E7-D8BF-4590-8876-1CC8B5C28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BA458-D461-4DE4-B402-A866EF761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33BCD7-B4FB-4483-8971-F2ED80D8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3FA5-90A1-45C1-A3A7-DC05F7247FB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675A93-E418-48ED-A268-BC079AF6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8FDA68-B610-42CA-B04D-FEEE4F54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E4D3-99AF-4115-87EB-DB557C1E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1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F3DAD-D551-4BAB-BB49-580E442E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D2B024-DD69-45AB-85DE-2DBE3E73B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398BB-4588-4460-AC3E-C0EE23938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EBB55E-28AF-4243-B993-7EF420DF9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B5EE3D-0C63-4069-99B0-4B618B49D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C23CD-BAE7-43C6-A170-C0C6CD75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3FA5-90A1-45C1-A3A7-DC05F7247FB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94E9C-370C-4DA0-99B1-5BFCFE1F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50A98E-6607-4394-BC77-AE6E5A93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E4D3-99AF-4115-87EB-DB557C1E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3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E4430-7E1D-4E24-8C48-0E00962A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5937D5-20EA-401A-8C0C-D9C56529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3FA5-90A1-45C1-A3A7-DC05F7247FB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4885B0-5BF0-494B-9CD3-2462BFC1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85E926-5473-4E9F-8BFF-AAB6C2B6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E4D3-99AF-4115-87EB-DB557C1E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0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4545DA-7FC9-4341-B752-2A950CED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3FA5-90A1-45C1-A3A7-DC05F7247FB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2AD46D-0685-44C1-A8B5-1072F2E7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D065E9-669C-4F4A-9D50-99EC1324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E4D3-99AF-4115-87EB-DB557C1E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7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AB578-685A-4301-8DFF-0D7F1101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1CB9C-98D3-426D-A180-0B8AD8AFE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D5F83F-5FF1-431D-AC80-18FD75D7F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5A677-3789-406B-863A-1F077576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3FA5-90A1-45C1-A3A7-DC05F7247FB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710F94-DDA3-4ED4-A52B-6751286D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1A9CF-3204-419D-A28E-2D5180DD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E4D3-99AF-4115-87EB-DB557C1E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07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DDC9A-F09A-42EE-B5F9-3E765256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242BE8-DE2D-405E-B2D9-886AE752C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84AD6-AFCC-4573-A493-7D5F77607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2F3A7-5EB6-4418-AC5A-B1D8C3CD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3FA5-90A1-45C1-A3A7-DC05F7247FB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6A996-9B09-4D39-ADF8-D1B2DDB5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BC3A17-F4AE-4B53-83F0-9A6610AD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E4D3-99AF-4115-87EB-DB557C1E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8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6F53C8-E87E-407B-97BE-E652D1AC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07392-C81A-4428-8381-FF2402842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FEBB3-E972-4E8C-9B4E-6B39660CD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93FA5-90A1-45C1-A3A7-DC05F7247FB5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2A02A-5303-44B9-B222-946149D5F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F65F9-D41D-4A70-A922-D8D9AB90D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E4D3-99AF-4115-87EB-DB557C1EC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4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7E333FD2-27AA-473F-99C9-7977D0FFD0EF}"/>
              </a:ext>
            </a:extLst>
          </p:cNvPr>
          <p:cNvSpPr txBox="1"/>
          <p:nvPr/>
        </p:nvSpPr>
        <p:spPr>
          <a:xfrm>
            <a:off x="3309136" y="243239"/>
            <a:ext cx="5456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Project1</a:t>
            </a:r>
            <a:r>
              <a:rPr lang="zh-CN" altLang="en-US" sz="2800" b="1" dirty="0"/>
              <a:t>：网络流量优化问题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9FCDB9-3B83-4D08-AAE1-4995A633FBD0}"/>
              </a:ext>
            </a:extLst>
          </p:cNvPr>
          <p:cNvSpPr txBox="1"/>
          <p:nvPr/>
        </p:nvSpPr>
        <p:spPr>
          <a:xfrm>
            <a:off x="497739" y="891877"/>
            <a:ext cx="102701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给定一个网络</a:t>
            </a:r>
            <a:r>
              <a:rPr lang="en-US" altLang="zh-CN" dirty="0"/>
              <a:t>G</a:t>
            </a:r>
            <a:r>
              <a:rPr lang="zh-CN" altLang="en-US" dirty="0"/>
              <a:t>（</a:t>
            </a:r>
            <a:r>
              <a:rPr lang="en-US" altLang="zh-CN" dirty="0"/>
              <a:t>V, E)</a:t>
            </a:r>
            <a:r>
              <a:rPr lang="zh-CN" altLang="en-US" dirty="0"/>
              <a:t> ，其中</a:t>
            </a:r>
            <a:r>
              <a:rPr lang="en-US" altLang="zh-CN" dirty="0"/>
              <a:t>V</a:t>
            </a:r>
            <a:r>
              <a:rPr lang="zh-CN" altLang="en-US" dirty="0"/>
              <a:t>为节点集合，</a:t>
            </a:r>
            <a:r>
              <a:rPr lang="en-US" altLang="zh-CN" dirty="0"/>
              <a:t>E</a:t>
            </a:r>
            <a:r>
              <a:rPr lang="zh-CN" altLang="en-US" dirty="0"/>
              <a:t>为链路集合。网络中的每条链路</a:t>
            </a:r>
            <a:r>
              <a:rPr lang="en-US" altLang="zh-CN" dirty="0"/>
              <a:t>e</a:t>
            </a:r>
            <a:r>
              <a:rPr lang="zh-CN" altLang="en-US" dirty="0"/>
              <a:t>的容量为</a:t>
            </a:r>
            <a:r>
              <a:rPr lang="en-US" altLang="zh-CN" dirty="0"/>
              <a:t>C</a:t>
            </a:r>
            <a:r>
              <a:rPr lang="en-US" altLang="zh-CN" baseline="-25000" dirty="0"/>
              <a:t>e</a:t>
            </a:r>
            <a:r>
              <a:rPr lang="zh-CN" altLang="en-US" dirty="0"/>
              <a:t>拓扑上的数字为链路的容量，假设网络中有</a:t>
            </a:r>
            <a:r>
              <a:rPr lang="en-US" altLang="zh-CN" dirty="0"/>
              <a:t>K</a:t>
            </a:r>
            <a:r>
              <a:rPr lang="zh-CN" altLang="en-US" dirty="0"/>
              <a:t>条单向网络流（</a:t>
            </a:r>
            <a:r>
              <a:rPr lang="en-US" altLang="zh-CN" dirty="0"/>
              <a:t>k=n*(n-1),n</a:t>
            </a:r>
            <a:r>
              <a:rPr lang="zh-CN" altLang="en-US" dirty="0"/>
              <a:t>为网络节点的数目），假定第</a:t>
            </a:r>
            <a:r>
              <a:rPr lang="en-US" altLang="zh-CN" dirty="0" err="1"/>
              <a:t>i</a:t>
            </a:r>
            <a:r>
              <a:rPr lang="zh-CN" altLang="en-US" dirty="0"/>
              <a:t>条网络流为</a:t>
            </a:r>
            <a:r>
              <a:rPr lang="en-US" altLang="zh-CN" dirty="0"/>
              <a:t>f</a:t>
            </a:r>
            <a:r>
              <a:rPr lang="en-US" altLang="zh-CN" baseline="-25000" dirty="0"/>
              <a:t>i</a:t>
            </a:r>
            <a:r>
              <a:rPr lang="zh-CN" altLang="en-US" dirty="0"/>
              <a:t>，流的大小从</a:t>
            </a:r>
            <a:r>
              <a:rPr lang="en-US" altLang="zh-CN" dirty="0"/>
              <a:t>[10, 100]</a:t>
            </a:r>
            <a:r>
              <a:rPr lang="zh-CN" altLang="en-US" dirty="0"/>
              <a:t>区间中随机产生。现需要对</a:t>
            </a:r>
            <a:r>
              <a:rPr lang="en-US" altLang="zh-CN" dirty="0"/>
              <a:t>K</a:t>
            </a:r>
            <a:r>
              <a:rPr lang="zh-CN" altLang="en-US" dirty="0"/>
              <a:t>条网络流进行合理的规划，以实现网络负载均衡的目标。假定网络负载均衡的指标为最小化最大链路利用率。完成下面两个任务：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）采用</a:t>
            </a:r>
            <a:r>
              <a:rPr lang="en-US" altLang="zh-CN" dirty="0"/>
              <a:t>Link-Path</a:t>
            </a:r>
            <a:r>
              <a:rPr lang="zh-CN" altLang="en-US" dirty="0"/>
              <a:t>或者</a:t>
            </a:r>
            <a:r>
              <a:rPr lang="en-US" altLang="zh-CN" dirty="0"/>
              <a:t>Node-Link</a:t>
            </a:r>
            <a:r>
              <a:rPr lang="zh-CN" altLang="en-US" dirty="0"/>
              <a:t>的方式进行建模，并使用求解器（</a:t>
            </a:r>
            <a:r>
              <a:rPr lang="en-US" altLang="zh-CN" dirty="0"/>
              <a:t>CPLEX</a:t>
            </a:r>
            <a:r>
              <a:rPr lang="zh-CN" altLang="en-US" dirty="0"/>
              <a:t>，</a:t>
            </a:r>
            <a:r>
              <a:rPr lang="en-US" altLang="zh-CN" dirty="0" err="1"/>
              <a:t>Matlab</a:t>
            </a:r>
            <a:r>
              <a:rPr lang="zh-CN" altLang="en-US" dirty="0"/>
              <a:t>，</a:t>
            </a:r>
            <a:r>
              <a:rPr lang="en-US" altLang="zh-CN" dirty="0"/>
              <a:t>Python</a:t>
            </a:r>
            <a:r>
              <a:rPr lang="zh-CN" altLang="en-US" dirty="0"/>
              <a:t>）对问题进行求解（如果采用</a:t>
            </a:r>
            <a:r>
              <a:rPr lang="en-US" altLang="zh-CN" dirty="0"/>
              <a:t>Link-path</a:t>
            </a:r>
            <a:r>
              <a:rPr lang="zh-CN" altLang="en-US" dirty="0"/>
              <a:t>进行建模，要求为每条流使用</a:t>
            </a:r>
            <a:r>
              <a:rPr lang="en-US" altLang="zh-CN" dirty="0"/>
              <a:t>K</a:t>
            </a:r>
            <a:r>
              <a:rPr lang="zh-CN" altLang="en-US" dirty="0"/>
              <a:t>路由算法计算</a:t>
            </a:r>
            <a:r>
              <a:rPr lang="en-US" altLang="zh-CN" dirty="0"/>
              <a:t>3</a:t>
            </a:r>
            <a:r>
              <a:rPr lang="zh-CN" altLang="en-US" dirty="0"/>
              <a:t>条备选路。）。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）推导（</a:t>
            </a:r>
            <a:r>
              <a:rPr lang="en-US" altLang="zh-CN" dirty="0"/>
              <a:t>1</a:t>
            </a:r>
            <a:r>
              <a:rPr lang="zh-CN" altLang="en-US" dirty="0"/>
              <a:t>）中建立模型的对偶模型，并采用求解器求解对偶模型 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）比较原来模型和对偶模型的求解时间和优化目标值，并分析结论</a:t>
            </a:r>
            <a:endParaRPr lang="en-US" altLang="zh-CN" dirty="0"/>
          </a:p>
          <a:p>
            <a:r>
              <a:rPr lang="zh-CN" altLang="en-US" dirty="0"/>
              <a:t>建议：使用</a:t>
            </a:r>
            <a:r>
              <a:rPr lang="en-US" altLang="zh-CN" dirty="0"/>
              <a:t>CPLEX</a:t>
            </a:r>
            <a:r>
              <a:rPr lang="zh-CN" altLang="en-US" dirty="0"/>
              <a:t>工具进行建模和求解。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要求：提交报告，报告包括的内容为：</a:t>
            </a:r>
            <a:r>
              <a:rPr lang="en-US" altLang="zh-CN" dirty="0"/>
              <a:t>1. </a:t>
            </a:r>
            <a:r>
              <a:rPr lang="zh-CN" altLang="en-US" dirty="0"/>
              <a:t>问题描述，</a:t>
            </a:r>
            <a:r>
              <a:rPr lang="en-US" altLang="zh-CN" dirty="0"/>
              <a:t>2. </a:t>
            </a:r>
            <a:r>
              <a:rPr lang="zh-CN" altLang="en-US" dirty="0"/>
              <a:t>模型建立，</a:t>
            </a:r>
            <a:r>
              <a:rPr lang="en-US" altLang="zh-CN" dirty="0"/>
              <a:t>3.</a:t>
            </a:r>
            <a:r>
              <a:rPr lang="zh-CN" altLang="en-US" dirty="0"/>
              <a:t>模型实现</a:t>
            </a:r>
            <a:r>
              <a:rPr lang="en-US" altLang="zh-CN" dirty="0"/>
              <a:t>(</a:t>
            </a:r>
            <a:r>
              <a:rPr lang="zh-CN" altLang="en-US" dirty="0"/>
              <a:t>程序），</a:t>
            </a:r>
            <a:r>
              <a:rPr lang="en-US" altLang="zh-CN" dirty="0"/>
              <a:t>4.</a:t>
            </a:r>
            <a:r>
              <a:rPr lang="zh-CN" altLang="en-US" dirty="0"/>
              <a:t> 结果及分析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8" name="图片 17" descr="cost239-拓扑.jpg">
            <a:extLst>
              <a:ext uri="{FF2B5EF4-FFF2-40B4-BE49-F238E27FC236}">
                <a16:creationId xmlns:a16="http://schemas.microsoft.com/office/drawing/2014/main" id="{82BAF527-E4F3-4EE6-931D-0BF7B72E71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9633" y="4126123"/>
            <a:ext cx="3137511" cy="26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0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FFCCB-B3AE-49C3-B5C7-E57BA9ED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</a:t>
            </a:r>
            <a:r>
              <a:rPr lang="zh-CN" altLang="en-US" dirty="0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72465-9373-4496-A2A7-A60D15C87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本题目的目的是训练建模和使用工具的能力，一些不太情况的细节其实大家可以做合理性假设，我没有标准答案。</a:t>
            </a:r>
            <a:endParaRPr lang="en-US" altLang="zh-CN" dirty="0"/>
          </a:p>
          <a:p>
            <a:r>
              <a:rPr lang="zh-CN" altLang="en-US" dirty="0"/>
              <a:t>比如，</a:t>
            </a:r>
            <a:r>
              <a:rPr lang="en-US" altLang="zh-CN" dirty="0"/>
              <a:t>K</a:t>
            </a:r>
            <a:r>
              <a:rPr lang="zh-CN" altLang="en-US" dirty="0"/>
              <a:t>路由选</a:t>
            </a:r>
            <a:r>
              <a:rPr lang="en-US" altLang="zh-CN" dirty="0"/>
              <a:t>3</a:t>
            </a:r>
            <a:r>
              <a:rPr lang="zh-CN" altLang="en-US" dirty="0"/>
              <a:t>条路，你可以尝试</a:t>
            </a:r>
            <a:r>
              <a:rPr lang="en-US" altLang="zh-CN" dirty="0"/>
              <a:t>3,5,7</a:t>
            </a:r>
            <a:r>
              <a:rPr lang="zh-CN" altLang="en-US" dirty="0"/>
              <a:t>条路（最短的前</a:t>
            </a:r>
            <a:r>
              <a:rPr lang="en-US" altLang="zh-CN" dirty="0"/>
              <a:t>k</a:t>
            </a:r>
            <a:r>
              <a:rPr lang="zh-CN" altLang="en-US" dirty="0"/>
              <a:t>条），或者其他的方案；</a:t>
            </a:r>
            <a:endParaRPr lang="en-US" altLang="zh-CN" dirty="0"/>
          </a:p>
          <a:p>
            <a:r>
              <a:rPr lang="zh-CN" altLang="en-US" dirty="0"/>
              <a:t>比如，选路的时候的权重你可以任意假设；包括我给的容量也可以任意假设；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目的：训练建模和工具使用，锻炼分析和研究问题的能力，没有标准答案！！！！</a:t>
            </a:r>
          </a:p>
        </p:txBody>
      </p:sp>
    </p:spTree>
    <p:extLst>
      <p:ext uri="{BB962C8B-B14F-4D97-AF65-F5344CB8AC3E}">
        <p14:creationId xmlns:p14="http://schemas.microsoft.com/office/powerpoint/2010/main" val="71629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364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               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8</cp:revision>
  <dcterms:created xsi:type="dcterms:W3CDTF">2022-09-27T02:26:45Z</dcterms:created>
  <dcterms:modified xsi:type="dcterms:W3CDTF">2024-10-28T02:41:47Z</dcterms:modified>
</cp:coreProperties>
</file>