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1" r:id="rId2"/>
    <p:sldId id="256" r:id="rId3"/>
    <p:sldId id="259" r:id="rId4"/>
    <p:sldId id="260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158" autoAdjust="0"/>
  </p:normalViewPr>
  <p:slideViewPr>
    <p:cSldViewPr snapToGrid="0">
      <p:cViewPr varScale="1">
        <p:scale>
          <a:sx n="86" d="100"/>
          <a:sy n="86" d="100"/>
        </p:scale>
        <p:origin x="77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rthankar Barari (TR)" userId="e41d4ef3-c9c5-4f08-a494-4c3cb9d953aa" providerId="ADAL" clId="{99A6E319-751E-4967-A826-D120F0B35050}"/>
    <pc:docChg chg="delSld">
      <pc:chgData name="Tirthankar Barari (TR)" userId="e41d4ef3-c9c5-4f08-a494-4c3cb9d953aa" providerId="ADAL" clId="{99A6E319-751E-4967-A826-D120F0B35050}" dt="2024-09-06T18:05:03.552" v="2" actId="2696"/>
      <pc:docMkLst>
        <pc:docMk/>
      </pc:docMkLst>
      <pc:sldChg chg="del">
        <pc:chgData name="Tirthankar Barari (TR)" userId="e41d4ef3-c9c5-4f08-a494-4c3cb9d953aa" providerId="ADAL" clId="{99A6E319-751E-4967-A826-D120F0B35050}" dt="2024-09-06T18:04:45.582" v="0" actId="2696"/>
        <pc:sldMkLst>
          <pc:docMk/>
          <pc:sldMk cId="2871202153" sldId="257"/>
        </pc:sldMkLst>
      </pc:sldChg>
      <pc:sldChg chg="del">
        <pc:chgData name="Tirthankar Barari (TR)" userId="e41d4ef3-c9c5-4f08-a494-4c3cb9d953aa" providerId="ADAL" clId="{99A6E319-751E-4967-A826-D120F0B35050}" dt="2024-09-06T18:04:45.582" v="0" actId="2696"/>
        <pc:sldMkLst>
          <pc:docMk/>
          <pc:sldMk cId="1793575345" sldId="258"/>
        </pc:sldMkLst>
      </pc:sldChg>
      <pc:sldChg chg="del">
        <pc:chgData name="Tirthankar Barari (TR)" userId="e41d4ef3-c9c5-4f08-a494-4c3cb9d953aa" providerId="ADAL" clId="{99A6E319-751E-4967-A826-D120F0B35050}" dt="2024-09-06T18:05:03.552" v="2" actId="2696"/>
        <pc:sldMkLst>
          <pc:docMk/>
          <pc:sldMk cId="3075574753" sldId="264"/>
        </pc:sldMkLst>
      </pc:sldChg>
      <pc:sldChg chg="del">
        <pc:chgData name="Tirthankar Barari (TR)" userId="e41d4ef3-c9c5-4f08-a494-4c3cb9d953aa" providerId="ADAL" clId="{99A6E319-751E-4967-A826-D120F0B35050}" dt="2024-09-06T18:04:55.628" v="1" actId="2696"/>
        <pc:sldMkLst>
          <pc:docMk/>
          <pc:sldMk cId="476166783" sldId="265"/>
        </pc:sldMkLst>
      </pc:sldChg>
    </pc:docChg>
  </pc:docChgLst>
  <pc:docChgLst>
    <pc:chgData name="Tirthankar Barari (TR)" userId="e41d4ef3-c9c5-4f08-a494-4c3cb9d953aa" providerId="ADAL" clId="{079A74BE-26DC-4701-92BA-94758874B078}"/>
    <pc:docChg chg="custSel modSld">
      <pc:chgData name="Tirthankar Barari (TR)" userId="e41d4ef3-c9c5-4f08-a494-4c3cb9d953aa" providerId="ADAL" clId="{079A74BE-26DC-4701-92BA-94758874B078}" dt="2024-10-01T13:24:25.950" v="33" actId="1076"/>
      <pc:docMkLst>
        <pc:docMk/>
      </pc:docMkLst>
      <pc:sldChg chg="addSp delSp modSp mod">
        <pc:chgData name="Tirthankar Barari (TR)" userId="e41d4ef3-c9c5-4f08-a494-4c3cb9d953aa" providerId="ADAL" clId="{079A74BE-26DC-4701-92BA-94758874B078}" dt="2024-10-01T13:24:25.950" v="33" actId="1076"/>
        <pc:sldMkLst>
          <pc:docMk/>
          <pc:sldMk cId="1190154996" sldId="256"/>
        </pc:sldMkLst>
        <pc:spChg chg="mod ord">
          <ac:chgData name="Tirthankar Barari (TR)" userId="e41d4ef3-c9c5-4f08-a494-4c3cb9d953aa" providerId="ADAL" clId="{079A74BE-26DC-4701-92BA-94758874B078}" dt="2024-10-01T13:24:16.086" v="32" actId="255"/>
          <ac:spMkLst>
            <pc:docMk/>
            <pc:sldMk cId="1190154996" sldId="256"/>
            <ac:spMk id="1165" creationId="{4894810F-1B48-3B30-EB4E-3C0C7C8A3595}"/>
          </ac:spMkLst>
        </pc:spChg>
        <pc:picChg chg="del">
          <ac:chgData name="Tirthankar Barari (TR)" userId="e41d4ef3-c9c5-4f08-a494-4c3cb9d953aa" providerId="ADAL" clId="{079A74BE-26DC-4701-92BA-94758874B078}" dt="2024-10-01T13:20:21.985" v="0" actId="478"/>
          <ac:picMkLst>
            <pc:docMk/>
            <pc:sldMk cId="1190154996" sldId="256"/>
            <ac:picMk id="3" creationId="{1B55070A-9316-B35D-111A-10D789C3DDC9}"/>
          </ac:picMkLst>
        </pc:picChg>
        <pc:picChg chg="add mod ord">
          <ac:chgData name="Tirthankar Barari (TR)" userId="e41d4ef3-c9c5-4f08-a494-4c3cb9d953aa" providerId="ADAL" clId="{079A74BE-26DC-4701-92BA-94758874B078}" dt="2024-10-01T13:24:25.950" v="33" actId="1076"/>
          <ac:picMkLst>
            <pc:docMk/>
            <pc:sldMk cId="1190154996" sldId="256"/>
            <ac:picMk id="4" creationId="{39A947D3-BF18-77AD-EFAB-EF3F4205BF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97F8CA-C0D6-46E1-BE92-BE44C33ECD60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7AEA8-F1A2-441E-B893-7342A4418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877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633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Confidence - In </a:t>
            </a:r>
            <a:r>
              <a:rPr lang="en-US" dirty="0" err="1"/>
              <a:t>ChatCompletion</a:t>
            </a:r>
            <a:r>
              <a:rPr lang="en-US" dirty="0"/>
              <a:t> python API call if you set </a:t>
            </a:r>
            <a:r>
              <a:rPr lang="en-US" dirty="0" err="1"/>
              <a:t>logProbs</a:t>
            </a:r>
            <a:r>
              <a:rPr lang="en-US" dirty="0"/>
              <a:t> = true, OpenAI will return the probability of each token (prob of it selecting this token in the output out of all the alternatives). </a:t>
            </a:r>
          </a:p>
          <a:p>
            <a:r>
              <a:rPr lang="en-US" dirty="0"/>
              <a:t>https://community.openai.com/t/confidence-score-for-prompt-response/132278/2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38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2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2DA6-B558-9F25-826B-A68C873F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4DD46-5992-E9F9-AC5E-3EDF374B6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7F64E2-46B1-1288-C3B8-A313DA5B44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B737D-09E9-DE10-8432-3A37C73792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73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D7AEA8-F1A2-441E-B893-7342A4418B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12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B338-843C-D7AA-280F-2E61B2C2A3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0AA287-3208-B934-2351-7E22393DF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81594-8D9B-E2BD-1F7E-B11000AF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E75FB-A72B-89D8-070D-4F7142DB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B28E0-B4D3-987C-F78D-153DEBA78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61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11F0-15DA-932E-BA48-9F3768585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5D1F4-4432-0A51-0463-04D27778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8DBB3-614D-301A-3CF2-99D8B4FC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37D53-111D-E878-3A53-51056F702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24ADB-2E80-03C7-1ED2-963B0F704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82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E8364-022F-D8B3-BC2E-32F05A4F41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EF91F8-741C-4054-7EEC-823CE9ADA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5A0AF-3528-3945-08D4-9740C9E9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4B751-8889-A4CD-4B78-0793B1E94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8A5C-20BE-CDE0-6CF8-F7391243E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6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77BC7-4D11-F1E3-04F8-5292CA587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C5549-A46C-9B83-ECE8-7A9D42EA7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C13F9-5A5C-6AD5-C4BE-DDC6B807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759C2-89DB-1CE2-900A-D0CFFCDB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34E95-2FCA-7F2E-29FD-C453F4E59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355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45956-A5B0-A1BA-C1FF-3A6170078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F0F6BD-DC3A-9C23-0FF8-C164F196D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39455-C5FE-282A-DBF2-CEE6C9F8A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8CAB0F-54CA-A278-D5F9-184CBD311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E8D6-98BC-75C3-CAEC-FF0791AE3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64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D7B6A-287D-0CEF-863D-6AFAAF71C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3DDDA-8D49-C328-F13E-7CE302530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61974-BDDF-6D3D-950C-80ED444D5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469AA1-56C7-0D45-140F-CBDD9103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DB440-262A-BC71-9CD8-E1809F07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57B7D7-127A-9701-96B9-4AF019CE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2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DB70-65E5-92AD-232E-FA2B0BF0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FEFB8-19BC-5CA3-78AA-985800D2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27AE5-34DC-BFC2-078D-5C967C03E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AD9762-1DA8-2C53-F42A-60F2B194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9CA4A1-991F-5C94-8FBC-A56E8CDA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B58245-BA1D-3874-16FA-9C6FB5AE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ED7B77-44AC-F4FD-97FF-BFA2736BC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0F7F33-ECB3-90C9-BA59-7B1EA87D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1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477E-F0FD-EB38-126F-21D8C80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9F42D3-DC55-1184-5ED8-91EA81BC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18922-6C8E-906C-D70E-CAAD27B67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B979E-F754-3E14-188D-0D37B65A1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4B5502-2A1D-77EC-6ED8-A6B71428A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B7F245-FB08-8AE7-E81B-D8CB00F60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E471D-2F46-8AB2-BFD0-A8CDC617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8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E553-2DAB-C3AD-35B2-8FBCDC38A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D58C9-CC6F-B7DD-30C5-9A5CEA300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8A05E-0956-BDB7-5F94-723FE68902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3743C-7B6F-12C6-949D-30627ECC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F98AF-324D-9ECB-26D8-C3443683E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7F79C-4B8C-FE59-6BF6-2D2C6AE7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3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BD33-35A4-C70B-1A7D-FD8CE1524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A7002B-D35B-485E-BD91-B11E65211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F4D368-EE33-A63F-0D09-627CC4B9B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49F1A-D636-6481-B3B6-D9C62A4A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147DC-1182-1AD2-A03B-6676FC1ED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04A708-0D32-CB39-78C2-D4E4FFC40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220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41391D-14F0-F1D9-96E5-8740C5FB8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09761-01C5-ACEF-AE90-E704B0D5E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01F44-E501-9B61-1798-DCE617E46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A9F2F8-7B6D-46B7-8E68-D723B59E620F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88DB0-DC22-EBE7-2743-2401C63BC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01C41-EBF6-D903-1B8E-CD80DCD70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391C1-F6B8-48F9-9880-226520C6CF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40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7EF2899-4260-937E-FB54-8F0E261C306F}"/>
              </a:ext>
            </a:extLst>
          </p:cNvPr>
          <p:cNvSpPr/>
          <p:nvPr/>
        </p:nvSpPr>
        <p:spPr>
          <a:xfrm>
            <a:off x="10340622" y="2285552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60E1A-6428-98D0-76D0-95D6534A96A5}"/>
              </a:ext>
            </a:extLst>
          </p:cNvPr>
          <p:cNvSpPr txBox="1"/>
          <p:nvPr/>
        </p:nvSpPr>
        <p:spPr>
          <a:xfrm>
            <a:off x="1300843" y="304018"/>
            <a:ext cx="95903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Document AI – Ingestion, Extraction, Insight, Action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A2B2875-AA45-D38E-CBF2-C32A2EC94C9E}"/>
              </a:ext>
            </a:extLst>
          </p:cNvPr>
          <p:cNvSpPr/>
          <p:nvPr/>
        </p:nvSpPr>
        <p:spPr>
          <a:xfrm>
            <a:off x="3943763" y="2897390"/>
            <a:ext cx="1397115" cy="1935288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Document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Ingestion</a:t>
            </a:r>
          </a:p>
          <a:p>
            <a:pPr algn="ctr"/>
            <a:endParaRPr lang="en-US" sz="11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Trigger Policy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Scheduled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Realtime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82B0A78-6260-75CC-E3E0-E3593F6C3C88}"/>
              </a:ext>
            </a:extLst>
          </p:cNvPr>
          <p:cNvSpPr/>
          <p:nvPr/>
        </p:nvSpPr>
        <p:spPr>
          <a:xfrm rot="16200000">
            <a:off x="1668257" y="3634119"/>
            <a:ext cx="2911293" cy="461831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Input Channels (mail, chat, web)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92DF968-189C-9890-7556-396AD822C943}"/>
              </a:ext>
            </a:extLst>
          </p:cNvPr>
          <p:cNvGrpSpPr/>
          <p:nvPr/>
        </p:nvGrpSpPr>
        <p:grpSpPr>
          <a:xfrm>
            <a:off x="793003" y="1097380"/>
            <a:ext cx="1352191" cy="1083567"/>
            <a:chOff x="885400" y="576275"/>
            <a:chExt cx="1609721" cy="1392808"/>
          </a:xfrm>
        </p:grpSpPr>
        <p:pic>
          <p:nvPicPr>
            <p:cNvPr id="47" name="Graphic 46" descr="Cloud outline">
              <a:extLst>
                <a:ext uri="{FF2B5EF4-FFF2-40B4-BE49-F238E27FC236}">
                  <a16:creationId xmlns:a16="http://schemas.microsoft.com/office/drawing/2014/main" id="{2709D40A-C6D2-683F-D92D-D96550BAA2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85400" y="576275"/>
              <a:ext cx="1609721" cy="1392808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49C385A-5DFC-DFB6-C09E-E682641E449F}"/>
                </a:ext>
              </a:extLst>
            </p:cNvPr>
            <p:cNvSpPr/>
            <p:nvPr/>
          </p:nvSpPr>
          <p:spPr>
            <a:xfrm>
              <a:off x="885400" y="1421431"/>
              <a:ext cx="1587778" cy="24285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616C2D39-548F-D2A7-CA93-3EB1FAB64116}"/>
              </a:ext>
            </a:extLst>
          </p:cNvPr>
          <p:cNvSpPr/>
          <p:nvPr/>
        </p:nvSpPr>
        <p:spPr>
          <a:xfrm>
            <a:off x="753313" y="1867596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1DEAEB0-D978-C722-8955-4FB540D4E913}"/>
              </a:ext>
            </a:extLst>
          </p:cNvPr>
          <p:cNvSpPr/>
          <p:nvPr/>
        </p:nvSpPr>
        <p:spPr>
          <a:xfrm>
            <a:off x="753313" y="2475063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F8C555-9713-2224-5813-362BFE6D9335}"/>
              </a:ext>
            </a:extLst>
          </p:cNvPr>
          <p:cNvSpPr/>
          <p:nvPr/>
        </p:nvSpPr>
        <p:spPr>
          <a:xfrm>
            <a:off x="782485" y="2535851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67EA709-5807-E274-3D3B-F70C9A7FAFB6}"/>
              </a:ext>
            </a:extLst>
          </p:cNvPr>
          <p:cNvSpPr/>
          <p:nvPr/>
        </p:nvSpPr>
        <p:spPr>
          <a:xfrm>
            <a:off x="821663" y="2600137"/>
            <a:ext cx="1266774" cy="3455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Agents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BADDC75-0CCD-8644-1185-A084C9E1A8F0}"/>
              </a:ext>
            </a:extLst>
          </p:cNvPr>
          <p:cNvSpPr/>
          <p:nvPr/>
        </p:nvSpPr>
        <p:spPr>
          <a:xfrm>
            <a:off x="802652" y="1929475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C08127C-51CF-F207-E06D-D5A418433501}"/>
              </a:ext>
            </a:extLst>
          </p:cNvPr>
          <p:cNvSpPr/>
          <p:nvPr/>
        </p:nvSpPr>
        <p:spPr>
          <a:xfrm>
            <a:off x="841692" y="1991887"/>
            <a:ext cx="1266774" cy="3455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Customers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743E1A5-ACA3-8A41-52C1-5DA840E11EED}"/>
              </a:ext>
            </a:extLst>
          </p:cNvPr>
          <p:cNvCxnSpPr>
            <a:cxnSpLocks/>
          </p:cNvCxnSpPr>
          <p:nvPr/>
        </p:nvCxnSpPr>
        <p:spPr>
          <a:xfrm>
            <a:off x="2294970" y="1770038"/>
            <a:ext cx="18518" cy="44049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39700A1-C78B-F9F5-0207-66871A0B0F29}"/>
              </a:ext>
            </a:extLst>
          </p:cNvPr>
          <p:cNvSpPr txBox="1"/>
          <p:nvPr/>
        </p:nvSpPr>
        <p:spPr>
          <a:xfrm>
            <a:off x="359320" y="5222616"/>
            <a:ext cx="1860762" cy="1083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100" dirty="0"/>
              <a:t>New Insurance Quote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New Claim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Commercial Insurance</a:t>
            </a:r>
          </a:p>
          <a:p>
            <a:pPr algn="r">
              <a:lnSpc>
                <a:spcPct val="150000"/>
              </a:lnSpc>
            </a:pPr>
            <a:r>
              <a:rPr lang="en-US" sz="1100" dirty="0"/>
              <a:t>Worker Compensation</a:t>
            </a:r>
            <a:r>
              <a:rPr lang="en-US" sz="1100" b="1" dirty="0"/>
              <a:t> 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E9D0806-6ACF-1496-4610-C798A3C7BF67}"/>
              </a:ext>
            </a:extLst>
          </p:cNvPr>
          <p:cNvGrpSpPr/>
          <p:nvPr/>
        </p:nvGrpSpPr>
        <p:grpSpPr>
          <a:xfrm>
            <a:off x="2362092" y="2359778"/>
            <a:ext cx="473905" cy="3010511"/>
            <a:chOff x="2580178" y="2242091"/>
            <a:chExt cx="473905" cy="3010511"/>
          </a:xfrm>
        </p:grpSpPr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1EB4143D-4CDE-2914-33CF-6A162EFC8E2A}"/>
                </a:ext>
              </a:extLst>
            </p:cNvPr>
            <p:cNvSpPr/>
            <p:nvPr/>
          </p:nvSpPr>
          <p:spPr>
            <a:xfrm>
              <a:off x="2580178" y="2790165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Arrow: Right 51">
              <a:extLst>
                <a:ext uri="{FF2B5EF4-FFF2-40B4-BE49-F238E27FC236}">
                  <a16:creationId xmlns:a16="http://schemas.microsoft.com/office/drawing/2014/main" id="{15F67874-FB4F-3B6B-24A2-61007631DD86}"/>
                </a:ext>
              </a:extLst>
            </p:cNvPr>
            <p:cNvSpPr/>
            <p:nvPr/>
          </p:nvSpPr>
          <p:spPr>
            <a:xfrm>
              <a:off x="2580178" y="3334544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2E1BD360-719C-AE27-245E-5DF96289F65B}"/>
                </a:ext>
              </a:extLst>
            </p:cNvPr>
            <p:cNvSpPr/>
            <p:nvPr/>
          </p:nvSpPr>
          <p:spPr>
            <a:xfrm>
              <a:off x="2580178" y="387892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CCD87AE4-CE28-DEBC-CB5E-936D65396B22}"/>
                </a:ext>
              </a:extLst>
            </p:cNvPr>
            <p:cNvSpPr/>
            <p:nvPr/>
          </p:nvSpPr>
          <p:spPr>
            <a:xfrm>
              <a:off x="2580178" y="442330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Arrow: Right 54">
              <a:extLst>
                <a:ext uri="{FF2B5EF4-FFF2-40B4-BE49-F238E27FC236}">
                  <a16:creationId xmlns:a16="http://schemas.microsoft.com/office/drawing/2014/main" id="{10BC75F6-20BB-B97F-9126-DF66D252B8D7}"/>
                </a:ext>
              </a:extLst>
            </p:cNvPr>
            <p:cNvSpPr/>
            <p:nvPr/>
          </p:nvSpPr>
          <p:spPr>
            <a:xfrm>
              <a:off x="2586631" y="2242091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Arrow: Right 55">
              <a:extLst>
                <a:ext uri="{FF2B5EF4-FFF2-40B4-BE49-F238E27FC236}">
                  <a16:creationId xmlns:a16="http://schemas.microsoft.com/office/drawing/2014/main" id="{2E36708C-D8E8-BE67-C5DF-D2B1DAD18BF2}"/>
                </a:ext>
              </a:extLst>
            </p:cNvPr>
            <p:cNvSpPr/>
            <p:nvPr/>
          </p:nvSpPr>
          <p:spPr>
            <a:xfrm>
              <a:off x="2580178" y="4967683"/>
              <a:ext cx="467452" cy="284919"/>
            </a:xfrm>
            <a:prstGeom prst="rightArrow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8DF82CE-F582-8EA1-966B-161991D8ACD1}"/>
              </a:ext>
            </a:extLst>
          </p:cNvPr>
          <p:cNvSpPr/>
          <p:nvPr/>
        </p:nvSpPr>
        <p:spPr>
          <a:xfrm>
            <a:off x="3915014" y="5492578"/>
            <a:ext cx="5626657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Store, Index, Search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3E2E971F-6C2B-6381-4976-1947FDD15EA0}"/>
              </a:ext>
            </a:extLst>
          </p:cNvPr>
          <p:cNvSpPr/>
          <p:nvPr/>
        </p:nvSpPr>
        <p:spPr>
          <a:xfrm>
            <a:off x="5946103" y="2897390"/>
            <a:ext cx="1564481" cy="1906711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 Extraction</a:t>
            </a:r>
          </a:p>
          <a:p>
            <a:pPr algn="ctr"/>
            <a:endParaRPr lang="en-US" sz="10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Structured Forms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Unstructured KV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Handwritten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Images, Videos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Language</a:t>
            </a:r>
          </a:p>
        </p:txBody>
      </p:sp>
      <p:sp>
        <p:nvSpPr>
          <p:cNvPr id="59" name="Arrow: Right 58">
            <a:extLst>
              <a:ext uri="{FF2B5EF4-FFF2-40B4-BE49-F238E27FC236}">
                <a16:creationId xmlns:a16="http://schemas.microsoft.com/office/drawing/2014/main" id="{8F06E4C2-9609-6607-191F-A7F1998002D8}"/>
              </a:ext>
            </a:extLst>
          </p:cNvPr>
          <p:cNvSpPr/>
          <p:nvPr/>
        </p:nvSpPr>
        <p:spPr>
          <a:xfrm>
            <a:off x="3418264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9DC86091-161A-2312-8CE4-233288F5637A}"/>
              </a:ext>
            </a:extLst>
          </p:cNvPr>
          <p:cNvSpPr/>
          <p:nvPr/>
        </p:nvSpPr>
        <p:spPr>
          <a:xfrm>
            <a:off x="5402451" y="3558357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E8655C31-C717-9FCD-3592-47DBF541B020}"/>
              </a:ext>
            </a:extLst>
          </p:cNvPr>
          <p:cNvSpPr/>
          <p:nvPr/>
        </p:nvSpPr>
        <p:spPr>
          <a:xfrm>
            <a:off x="8086982" y="2897390"/>
            <a:ext cx="1636025" cy="1928519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Insight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&amp;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Action</a:t>
            </a:r>
          </a:p>
          <a:p>
            <a:pPr algn="ctr"/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Post Processing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Validation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Anomaly Detection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Automated Reply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DEB66B55-2D45-C592-025E-EF7EFDCAD239}"/>
              </a:ext>
            </a:extLst>
          </p:cNvPr>
          <p:cNvSpPr/>
          <p:nvPr/>
        </p:nvSpPr>
        <p:spPr>
          <a:xfrm>
            <a:off x="7568927" y="3570953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8AEF097C-7D09-E201-EAB0-251FFCB406FC}"/>
              </a:ext>
            </a:extLst>
          </p:cNvPr>
          <p:cNvSpPr/>
          <p:nvPr/>
        </p:nvSpPr>
        <p:spPr>
          <a:xfrm>
            <a:off x="5174147" y="1796347"/>
            <a:ext cx="4538451" cy="46745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Generative AI</a:t>
            </a:r>
          </a:p>
        </p:txBody>
      </p:sp>
      <p:sp>
        <p:nvSpPr>
          <p:cNvPr id="60" name="Arrow: Right 59">
            <a:extLst>
              <a:ext uri="{FF2B5EF4-FFF2-40B4-BE49-F238E27FC236}">
                <a16:creationId xmlns:a16="http://schemas.microsoft.com/office/drawing/2014/main" id="{A4D27B50-5A3C-E342-F262-3711066A155F}"/>
              </a:ext>
            </a:extLst>
          </p:cNvPr>
          <p:cNvSpPr/>
          <p:nvPr/>
        </p:nvSpPr>
        <p:spPr>
          <a:xfrm rot="5400000">
            <a:off x="4408511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23354701-661B-9606-1022-954C2A92A951}"/>
              </a:ext>
            </a:extLst>
          </p:cNvPr>
          <p:cNvSpPr/>
          <p:nvPr/>
        </p:nvSpPr>
        <p:spPr>
          <a:xfrm rot="5400000">
            <a:off x="6494615" y="4844176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95F09CD-22C2-5972-5522-F7A49098EDCB}"/>
              </a:ext>
            </a:extLst>
          </p:cNvPr>
          <p:cNvSpPr/>
          <p:nvPr/>
        </p:nvSpPr>
        <p:spPr>
          <a:xfrm rot="5400000">
            <a:off x="8670191" y="4851098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D706A210-170F-C995-62F9-73D7368C8F80}"/>
              </a:ext>
            </a:extLst>
          </p:cNvPr>
          <p:cNvSpPr/>
          <p:nvPr/>
        </p:nvSpPr>
        <p:spPr>
          <a:xfrm rot="16200000">
            <a:off x="6441099" y="2260764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71A15B25-CFB7-B9EC-5BF2-2563CDC69B41}"/>
              </a:ext>
            </a:extLst>
          </p:cNvPr>
          <p:cNvSpPr/>
          <p:nvPr/>
        </p:nvSpPr>
        <p:spPr>
          <a:xfrm rot="16200000">
            <a:off x="8673681" y="2250670"/>
            <a:ext cx="467452" cy="584775"/>
          </a:xfrm>
          <a:prstGeom prst="rightArrow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D1BAACC-46EA-A3BF-3F08-1D0BF94C8F1E}"/>
              </a:ext>
            </a:extLst>
          </p:cNvPr>
          <p:cNvGrpSpPr/>
          <p:nvPr/>
        </p:nvGrpSpPr>
        <p:grpSpPr>
          <a:xfrm>
            <a:off x="11592612" y="7703441"/>
            <a:ext cx="2068826" cy="5019736"/>
            <a:chOff x="10829565" y="1534246"/>
            <a:chExt cx="2068826" cy="5019736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08CE54A9-EF09-2F62-2D42-591A8B31EC17}"/>
                </a:ext>
              </a:extLst>
            </p:cNvPr>
            <p:cNvGrpSpPr/>
            <p:nvPr/>
          </p:nvGrpSpPr>
          <p:grpSpPr>
            <a:xfrm>
              <a:off x="10869568" y="1534246"/>
              <a:ext cx="1983497" cy="1561889"/>
              <a:chOff x="885400" y="576275"/>
              <a:chExt cx="1609721" cy="1392808"/>
            </a:xfrm>
          </p:grpSpPr>
          <p:pic>
            <p:nvPicPr>
              <p:cNvPr id="82" name="Graphic 81" descr="Cloud outline">
                <a:extLst>
                  <a:ext uri="{FF2B5EF4-FFF2-40B4-BE49-F238E27FC236}">
                    <a16:creationId xmlns:a16="http://schemas.microsoft.com/office/drawing/2014/main" id="{04987DE1-8D0A-2BFB-CD11-7054951B18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885400" y="576275"/>
                <a:ext cx="1609721" cy="1392808"/>
              </a:xfrm>
              <a:prstGeom prst="rect">
                <a:avLst/>
              </a:prstGeom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A4EE4FB9-1913-5228-EA13-0088AA4152D2}"/>
                  </a:ext>
                </a:extLst>
              </p:cNvPr>
              <p:cNvSpPr/>
              <p:nvPr/>
            </p:nvSpPr>
            <p:spPr>
              <a:xfrm>
                <a:off x="885400" y="1421431"/>
                <a:ext cx="1587778" cy="24285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4DE7079-1104-FF5D-2ED7-BFD9E1B775E4}"/>
                </a:ext>
              </a:extLst>
            </p:cNvPr>
            <p:cNvSpPr/>
            <p:nvPr/>
          </p:nvSpPr>
          <p:spPr>
            <a:xfrm>
              <a:off x="11121681" y="25827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C9E480-C1B9-4CF2-DB9B-1F6F64B107E8}"/>
                </a:ext>
              </a:extLst>
            </p:cNvPr>
            <p:cNvSpPr/>
            <p:nvPr/>
          </p:nvSpPr>
          <p:spPr>
            <a:xfrm>
              <a:off x="11121681" y="50983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86795C69-A527-9353-16CD-538B4C8767F8}"/>
                </a:ext>
              </a:extLst>
            </p:cNvPr>
            <p:cNvSpPr/>
            <p:nvPr/>
          </p:nvSpPr>
          <p:spPr>
            <a:xfrm>
              <a:off x="11274081" y="52507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BE3D945-859E-B802-FA6E-C4382C69CEA5}"/>
                </a:ext>
              </a:extLst>
            </p:cNvPr>
            <p:cNvSpPr/>
            <p:nvPr/>
          </p:nvSpPr>
          <p:spPr>
            <a:xfrm>
              <a:off x="11426481" y="5403161"/>
              <a:ext cx="1235869" cy="52631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Agents</a:t>
              </a:r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6DD2FFF3-2DDC-520D-60C7-87AA455951F3}"/>
                </a:ext>
              </a:extLst>
            </p:cNvPr>
            <p:cNvSpPr/>
            <p:nvPr/>
          </p:nvSpPr>
          <p:spPr>
            <a:xfrm>
              <a:off x="11274081" y="27351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17A2248D-EA1F-D68F-6C98-CB16D3A5DE12}"/>
                </a:ext>
              </a:extLst>
            </p:cNvPr>
            <p:cNvSpPr/>
            <p:nvPr/>
          </p:nvSpPr>
          <p:spPr>
            <a:xfrm>
              <a:off x="11426481" y="2887544"/>
              <a:ext cx="1235869" cy="52631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b="1" dirty="0">
                  <a:solidFill>
                    <a:schemeClr val="tx2">
                      <a:lumMod val="90000"/>
                      <a:lumOff val="10000"/>
                    </a:schemeClr>
                  </a:solidFill>
                </a:rPr>
                <a:t>Customers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DBECFE-823C-3997-74BE-D3FC408BE400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565" y="2221475"/>
              <a:ext cx="5624" cy="4189994"/>
            </a:xfrm>
            <a:prstGeom prst="line">
              <a:avLst/>
            </a:prstGeom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EBC47F0-F322-6CE0-35A9-8BFE4DD96BDF}"/>
                </a:ext>
              </a:extLst>
            </p:cNvPr>
            <p:cNvSpPr txBox="1"/>
            <p:nvPr/>
          </p:nvSpPr>
          <p:spPr>
            <a:xfrm>
              <a:off x="11037629" y="3669280"/>
              <a:ext cx="1860762" cy="11736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200" dirty="0"/>
                <a:t>New Insurance Quote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New Claim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Commercial Insurance</a:t>
              </a:r>
            </a:p>
            <a:p>
              <a:pPr>
                <a:lnSpc>
                  <a:spcPct val="150000"/>
                </a:lnSpc>
              </a:pPr>
              <a:r>
                <a:rPr lang="en-US" sz="1200" dirty="0"/>
                <a:t>Worker Compensation</a:t>
              </a:r>
              <a:r>
                <a:rPr lang="en-US" sz="1200" b="1" dirty="0"/>
                <a:t> </a:t>
              </a: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F6BCFC5-5388-AFC1-0680-A569B912ADC9}"/>
                </a:ext>
              </a:extLst>
            </p:cNvPr>
            <p:cNvSpPr/>
            <p:nvPr/>
          </p:nvSpPr>
          <p:spPr>
            <a:xfrm>
              <a:off x="11535333" y="1534246"/>
              <a:ext cx="1230245" cy="501973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endParaRPr>
            </a:p>
          </p:txBody>
        </p:sp>
      </p:grpSp>
      <p:sp>
        <p:nvSpPr>
          <p:cNvPr id="13" name="Arrow: Left-Right 12">
            <a:extLst>
              <a:ext uri="{FF2B5EF4-FFF2-40B4-BE49-F238E27FC236}">
                <a16:creationId xmlns:a16="http://schemas.microsoft.com/office/drawing/2014/main" id="{E9CEB635-96A3-5E15-8CDA-D9089F81F798}"/>
              </a:ext>
            </a:extLst>
          </p:cNvPr>
          <p:cNvSpPr/>
          <p:nvPr/>
        </p:nvSpPr>
        <p:spPr>
          <a:xfrm>
            <a:off x="9790571" y="3072571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A323BB-524A-6D6B-F2F0-5ACADFAE99F2}"/>
              </a:ext>
            </a:extLst>
          </p:cNvPr>
          <p:cNvSpPr/>
          <p:nvPr/>
        </p:nvSpPr>
        <p:spPr>
          <a:xfrm>
            <a:off x="10299405" y="231942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88CEBF3-0535-9670-FE41-B4F5B70E345D}"/>
              </a:ext>
            </a:extLst>
          </p:cNvPr>
          <p:cNvSpPr/>
          <p:nvPr/>
        </p:nvSpPr>
        <p:spPr>
          <a:xfrm>
            <a:off x="10258188" y="2359779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Human in the Loop</a:t>
            </a:r>
          </a:p>
          <a:p>
            <a:r>
              <a:rPr lang="en-US" sz="14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r>
              <a:rPr lang="en-US" sz="1000" dirty="0">
                <a:solidFill>
                  <a:schemeClr val="tx1"/>
                </a:solidFill>
              </a:rPr>
              <a:t>Triggers -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Low confidence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Inconsistency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F30E689-F6D9-8B3F-AB1F-849A48139656}"/>
              </a:ext>
            </a:extLst>
          </p:cNvPr>
          <p:cNvSpPr/>
          <p:nvPr/>
        </p:nvSpPr>
        <p:spPr>
          <a:xfrm>
            <a:off x="10346052" y="3979178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8B45B15-0BC6-9DE6-F4A4-3FD42091F904}"/>
              </a:ext>
            </a:extLst>
          </p:cNvPr>
          <p:cNvSpPr/>
          <p:nvPr/>
        </p:nvSpPr>
        <p:spPr>
          <a:xfrm>
            <a:off x="10304835" y="4013051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Human in the Loop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Review</a:t>
            </a:r>
          </a:p>
          <a:p>
            <a:pPr algn="ctr"/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1000" dirty="0">
                <a:solidFill>
                  <a:schemeClr val="tx1"/>
                </a:solidFill>
              </a:rPr>
              <a:t>Triggered by granular confidence threshold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BAF4051-529B-C4C2-6B09-D3C0B584CD65}"/>
              </a:ext>
            </a:extLst>
          </p:cNvPr>
          <p:cNvSpPr/>
          <p:nvPr/>
        </p:nvSpPr>
        <p:spPr>
          <a:xfrm>
            <a:off x="10263618" y="4053405"/>
            <a:ext cx="1397115" cy="1374614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Fraud Detection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Anomaly Detection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Arrow: Left-Right 25">
            <a:extLst>
              <a:ext uri="{FF2B5EF4-FFF2-40B4-BE49-F238E27FC236}">
                <a16:creationId xmlns:a16="http://schemas.microsoft.com/office/drawing/2014/main" id="{A89D6E6E-F4C8-D05B-632B-014527BCC270}"/>
              </a:ext>
            </a:extLst>
          </p:cNvPr>
          <p:cNvSpPr/>
          <p:nvPr/>
        </p:nvSpPr>
        <p:spPr>
          <a:xfrm>
            <a:off x="9790572" y="4461503"/>
            <a:ext cx="400051" cy="236229"/>
          </a:xfrm>
          <a:prstGeom prst="left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63EA680-3407-FBDE-1D17-EFA90FF4055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40944"/>
          <a:stretch/>
        </p:blipFill>
        <p:spPr>
          <a:xfrm>
            <a:off x="1435212" y="3770534"/>
            <a:ext cx="586873" cy="413207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7D2B49A-EB10-CA9E-4FE8-ED85BCD4FD7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2271"/>
          <a:stretch/>
        </p:blipFill>
        <p:spPr>
          <a:xfrm>
            <a:off x="1427863" y="4421103"/>
            <a:ext cx="622367" cy="44732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A505E37-E478-441B-428D-A9F94899409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42363"/>
          <a:stretch/>
        </p:blipFill>
        <p:spPr>
          <a:xfrm>
            <a:off x="688487" y="3809883"/>
            <a:ext cx="586873" cy="38335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32AD993-2A8B-2A3A-1449-672DF98574C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b="35607"/>
          <a:stretch/>
        </p:blipFill>
        <p:spPr>
          <a:xfrm>
            <a:off x="709730" y="4418089"/>
            <a:ext cx="580691" cy="432092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35A356D3-B654-E3D5-26E1-F376A0A6D7C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85625" y="3116484"/>
            <a:ext cx="433904" cy="473350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C074975-7A02-D62C-4967-695DB5A51BC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09730" y="3083775"/>
            <a:ext cx="516849" cy="48552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6838A613-FC02-3FB4-BA30-CB3EF9FA9E00}"/>
              </a:ext>
            </a:extLst>
          </p:cNvPr>
          <p:cNvSpPr txBox="1"/>
          <p:nvPr/>
        </p:nvSpPr>
        <p:spPr>
          <a:xfrm>
            <a:off x="668562" y="3544036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Email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ECC6192-D7CF-6DDD-F8D5-C424A64B20AB}"/>
              </a:ext>
            </a:extLst>
          </p:cNvPr>
          <p:cNvSpPr txBox="1"/>
          <p:nvPr/>
        </p:nvSpPr>
        <p:spPr>
          <a:xfrm>
            <a:off x="1307083" y="3544036"/>
            <a:ext cx="931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Document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BA0F5A-8158-07F1-76EE-BDD6D054BB21}"/>
              </a:ext>
            </a:extLst>
          </p:cNvPr>
          <p:cNvSpPr txBox="1"/>
          <p:nvPr/>
        </p:nvSpPr>
        <p:spPr>
          <a:xfrm>
            <a:off x="680814" y="4152449"/>
            <a:ext cx="6385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Image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67F503-5AF4-97F7-BFA0-DDCE9E71767C}"/>
              </a:ext>
            </a:extLst>
          </p:cNvPr>
          <p:cNvSpPr txBox="1"/>
          <p:nvPr/>
        </p:nvSpPr>
        <p:spPr>
          <a:xfrm>
            <a:off x="1443328" y="4152449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Video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64D6A06-4212-74F1-C5C8-1269E3684F55}"/>
              </a:ext>
            </a:extLst>
          </p:cNvPr>
          <p:cNvSpPr txBox="1"/>
          <p:nvPr/>
        </p:nvSpPr>
        <p:spPr>
          <a:xfrm>
            <a:off x="742724" y="4850413"/>
            <a:ext cx="575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Form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9E709C-5FDC-3D8E-48B7-3A9710C33A80}"/>
              </a:ext>
            </a:extLst>
          </p:cNvPr>
          <p:cNvSpPr txBox="1"/>
          <p:nvPr/>
        </p:nvSpPr>
        <p:spPr>
          <a:xfrm>
            <a:off x="1403132" y="4850413"/>
            <a:ext cx="5956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2060"/>
                </a:solidFill>
              </a:rPr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894813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947D3-BF18-77AD-EFAB-EF3F4205B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263" y="321612"/>
            <a:ext cx="9760059" cy="6214775"/>
          </a:xfrm>
          <a:prstGeom prst="rect">
            <a:avLst/>
          </a:prstGeom>
        </p:spPr>
      </p:pic>
      <p:sp>
        <p:nvSpPr>
          <p:cNvPr id="1165" name="TextBox 1164">
            <a:extLst>
              <a:ext uri="{FF2B5EF4-FFF2-40B4-BE49-F238E27FC236}">
                <a16:creationId xmlns:a16="http://schemas.microsoft.com/office/drawing/2014/main" id="{4894810F-1B48-3B30-EB4E-3C0C7C8A3595}"/>
              </a:ext>
            </a:extLst>
          </p:cNvPr>
          <p:cNvSpPr txBox="1"/>
          <p:nvPr/>
        </p:nvSpPr>
        <p:spPr>
          <a:xfrm>
            <a:off x="243469" y="565166"/>
            <a:ext cx="3068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The Architecture</a:t>
            </a:r>
          </a:p>
        </p:txBody>
      </p:sp>
    </p:spTree>
    <p:extLst>
      <p:ext uri="{BB962C8B-B14F-4D97-AF65-F5344CB8AC3E}">
        <p14:creationId xmlns:p14="http://schemas.microsoft.com/office/powerpoint/2010/main" val="1190154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2D5E59-10E7-80D0-1778-041DE1844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999" y="358365"/>
            <a:ext cx="5855001" cy="49151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3A90BB-D7B7-5C68-DA56-2E0DF2DA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81" y="1842549"/>
            <a:ext cx="6210619" cy="45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76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A8187-00AB-75C5-3D33-F379193F6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F370B-AAFD-CFF1-C103-52721917B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2" y="238040"/>
            <a:ext cx="8093604" cy="58071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A2445F-8607-A8CC-BC11-EC8B8571965A}"/>
              </a:ext>
            </a:extLst>
          </p:cNvPr>
          <p:cNvSpPr txBox="1"/>
          <p:nvPr/>
        </p:nvSpPr>
        <p:spPr>
          <a:xfrm>
            <a:off x="9418421" y="3137308"/>
            <a:ext cx="2417979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Detect &amp; Fix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Insufficiencies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Data Inconsistencies</a:t>
            </a:r>
          </a:p>
        </p:txBody>
      </p:sp>
    </p:spTree>
    <p:extLst>
      <p:ext uri="{BB962C8B-B14F-4D97-AF65-F5344CB8AC3E}">
        <p14:creationId xmlns:p14="http://schemas.microsoft.com/office/powerpoint/2010/main" val="3965172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272922" cy="68580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4F6513-E135-89DF-462E-98094A8B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06" y="210589"/>
            <a:ext cx="7893628" cy="631490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60561" y="1075188"/>
            <a:ext cx="1562267" cy="1172973"/>
            <a:chOff x="9160561" y="1075188"/>
            <a:chExt cx="1562267" cy="1172973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85B291C-6DB0-4872-C20D-0785EF14453A}"/>
              </a:ext>
            </a:extLst>
          </p:cNvPr>
          <p:cNvSpPr txBox="1"/>
          <p:nvPr/>
        </p:nvSpPr>
        <p:spPr>
          <a:xfrm>
            <a:off x="9464577" y="3170949"/>
            <a:ext cx="25357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Fraud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Anomaly Detection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Trigger HITL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766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9198</TotalTime>
  <Words>217</Words>
  <Application>Microsoft Office PowerPoint</Application>
  <PresentationFormat>Widescreen</PresentationFormat>
  <Paragraphs>97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Tirthankar Barari (TR)</dc:creator>
  <cp:lastModifiedBy>Tirthankar Barari (TR)</cp:lastModifiedBy>
  <cp:revision>2</cp:revision>
  <dcterms:created xsi:type="dcterms:W3CDTF">2024-01-09T18:53:51Z</dcterms:created>
  <dcterms:modified xsi:type="dcterms:W3CDTF">2024-10-01T13:24:29Z</dcterms:modified>
</cp:coreProperties>
</file>