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75" r:id="rId5"/>
  </p:sldMasterIdLst>
  <p:notesMasterIdLst>
    <p:notesMasterId r:id="rId21"/>
  </p:notesMasterIdLst>
  <p:handoutMasterIdLst>
    <p:handoutMasterId r:id="rId22"/>
  </p:handoutMasterIdLst>
  <p:sldIdLst>
    <p:sldId id="301" r:id="rId6"/>
    <p:sldId id="304" r:id="rId7"/>
    <p:sldId id="311" r:id="rId8"/>
    <p:sldId id="312" r:id="rId9"/>
    <p:sldId id="313" r:id="rId10"/>
    <p:sldId id="305" r:id="rId11"/>
    <p:sldId id="306" r:id="rId12"/>
    <p:sldId id="307" r:id="rId13"/>
    <p:sldId id="308" r:id="rId14"/>
    <p:sldId id="309" r:id="rId15"/>
    <p:sldId id="310" r:id="rId16"/>
    <p:sldId id="314" r:id="rId17"/>
    <p:sldId id="315" r:id="rId18"/>
    <p:sldId id="316" r:id="rId19"/>
    <p:sldId id="317" r:id="rId2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41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A47"/>
    <a:srgbClr val="014478"/>
    <a:srgbClr val="001B47"/>
    <a:srgbClr val="1F497D"/>
    <a:srgbClr val="002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4" autoAdjust="0"/>
    <p:restoredTop sz="82303" autoAdjust="0"/>
  </p:normalViewPr>
  <p:slideViewPr>
    <p:cSldViewPr snapToGrid="0" snapToObjects="1" showGuides="1">
      <p:cViewPr varScale="1">
        <p:scale>
          <a:sx n="87" d="100"/>
          <a:sy n="87" d="100"/>
        </p:scale>
        <p:origin x="1314" y="90"/>
      </p:cViewPr>
      <p:guideLst>
        <p:guide orient="horz" pos="2160"/>
        <p:guide pos="3840"/>
        <p:guide orient="horz" pos="41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5" d="100"/>
          <a:sy n="85" d="100"/>
        </p:scale>
        <p:origin x="31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3484EFE-59B9-4DD1-9E31-555AF443E27A}" type="datetimeFigureOut">
              <a:rPr lang="en-US"/>
              <a:pPr>
                <a:defRPr/>
              </a:pPr>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F0E10CF-C023-475F-8DBA-2466A9B4A08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FC2DBE2-B7F6-4C15-91C1-319B21052016}" type="datetimeFigureOut">
              <a:rPr lang="en-US"/>
              <a:pPr>
                <a:defRPr/>
              </a:pPr>
              <a:t>11/22/2024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6F973A6-1012-42FB-8183-4D3C37B2EBC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smtClean="0"/>
          </a:p>
        </p:txBody>
      </p:sp>
      <p:sp>
        <p:nvSpPr>
          <p:cNvPr id="4" name="Slide Number Placeholder 3"/>
          <p:cNvSpPr>
            <a:spLocks noGrp="1"/>
          </p:cNvSpPr>
          <p:nvPr>
            <p:ph type="sldNum" sz="quarter" idx="5"/>
          </p:nvPr>
        </p:nvSpPr>
        <p:spPr/>
        <p:txBody>
          <a:bodyPr/>
          <a:lstStyle/>
          <a:p>
            <a:pPr>
              <a:defRPr/>
            </a:pPr>
            <a:fld id="{9612BA8A-E8E9-4511-909B-839A2B6A42FB}"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Muslim Declaration on Nature </a:t>
            </a:r>
            <a:r>
              <a:rPr lang="en-IN" sz="1200" b="0" i="1" u="none" strike="noStrike" kern="1200" baseline="0" dirty="0" err="1" smtClean="0">
                <a:solidFill>
                  <a:schemeClr val="tx1"/>
                </a:solidFill>
                <a:latin typeface="+mn-lt"/>
                <a:ea typeface="+mn-ea"/>
                <a:cs typeface="+mn-cs"/>
              </a:rPr>
              <a:t>Dr.</a:t>
            </a:r>
            <a:r>
              <a:rPr lang="en-IN" sz="1200" b="0" i="1" u="none" strike="noStrike" kern="1200" baseline="0" dirty="0" smtClean="0">
                <a:solidFill>
                  <a:schemeClr val="tx1"/>
                </a:solidFill>
                <a:latin typeface="+mn-lt"/>
                <a:ea typeface="+mn-ea"/>
                <a:cs typeface="+mn-cs"/>
              </a:rPr>
              <a:t> Abdullah Omar </a:t>
            </a:r>
            <a:r>
              <a:rPr lang="en-IN" sz="1200" b="0" i="1" u="none" strike="noStrike" kern="1200" baseline="0" dirty="0" err="1" smtClean="0">
                <a:solidFill>
                  <a:schemeClr val="tx1"/>
                </a:solidFill>
                <a:latin typeface="+mn-lt"/>
                <a:ea typeface="+mn-ea"/>
                <a:cs typeface="+mn-cs"/>
              </a:rPr>
              <a:t>Nasseef</a:t>
            </a:r>
            <a:r>
              <a:rPr lang="en-IN" sz="1200" b="0" i="1" u="none" strike="noStrike" kern="1200" baseline="0" dirty="0" smtClean="0">
                <a:solidFill>
                  <a:schemeClr val="tx1"/>
                </a:solidFill>
                <a:latin typeface="+mn-lt"/>
                <a:ea typeface="+mn-ea"/>
                <a:cs typeface="+mn-cs"/>
              </a:rPr>
              <a:t>, Secretary General, Muslim World League</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10</a:t>
            </a:fld>
            <a:endParaRPr lang="en-US"/>
          </a:p>
        </p:txBody>
      </p:sp>
    </p:spTree>
    <p:extLst>
      <p:ext uri="{BB962C8B-B14F-4D97-AF65-F5344CB8AC3E}">
        <p14:creationId xmlns:p14="http://schemas.microsoft.com/office/powerpoint/2010/main" val="3622136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Jewish Declaration on Nature </a:t>
            </a:r>
            <a:r>
              <a:rPr lang="en-IN" sz="1200" b="0" i="1" u="none" strike="noStrike" kern="1200" baseline="0" dirty="0" smtClean="0">
                <a:solidFill>
                  <a:schemeClr val="tx1"/>
                </a:solidFill>
                <a:latin typeface="+mn-lt"/>
                <a:ea typeface="+mn-ea"/>
                <a:cs typeface="+mn-cs"/>
              </a:rPr>
              <a:t>Rabbi Arthur Hertzberg, Vice President, World Jewish Congress</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11</a:t>
            </a:fld>
            <a:endParaRPr lang="en-US"/>
          </a:p>
        </p:txBody>
      </p:sp>
    </p:spTree>
    <p:extLst>
      <p:ext uri="{BB962C8B-B14F-4D97-AF65-F5344CB8AC3E}">
        <p14:creationId xmlns:p14="http://schemas.microsoft.com/office/powerpoint/2010/main" val="4052227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5.4 </a:t>
            </a:r>
            <a:r>
              <a:rPr lang="en-US" sz="1200" b="0" i="0" u="none" strike="noStrike" kern="1200" baseline="0" dirty="0" smtClean="0">
                <a:solidFill>
                  <a:schemeClr val="tx1"/>
                </a:solidFill>
                <a:latin typeface="+mn-lt"/>
                <a:ea typeface="+mn-ea"/>
                <a:cs typeface="+mn-cs"/>
              </a:rPr>
              <a:t>Examples of nature fostering relational values and desirable relationships that give one a sense of personal and cultural identity. (A) A father enjoys time with his daughter as he teaches her how to fish, and (B) </a:t>
            </a:r>
            <a:r>
              <a:rPr lang="en-US" sz="1200" b="0" i="0" u="none" strike="noStrike" kern="1200" baseline="0" dirty="0" err="1" smtClean="0">
                <a:solidFill>
                  <a:schemeClr val="tx1"/>
                </a:solidFill>
                <a:latin typeface="+mn-lt"/>
                <a:ea typeface="+mn-ea"/>
                <a:cs typeface="+mn-cs"/>
              </a:rPr>
              <a:t>Yanomami</a:t>
            </a:r>
            <a:r>
              <a:rPr lang="en-US" sz="1200" b="0" i="0" u="none" strike="noStrike" kern="1200" baseline="0" dirty="0" smtClean="0">
                <a:solidFill>
                  <a:schemeClr val="tx1"/>
                </a:solidFill>
                <a:latin typeface="+mn-lt"/>
                <a:ea typeface="+mn-ea"/>
                <a:cs typeface="+mn-cs"/>
              </a:rPr>
              <a:t> tribesmen and women take part in communal fishing in the Venezuelan Amazon region.</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12</a:t>
            </a:fld>
            <a:endParaRPr lang="en-US"/>
          </a:p>
        </p:txBody>
      </p:sp>
    </p:spTree>
    <p:extLst>
      <p:ext uri="{BB962C8B-B14F-4D97-AF65-F5344CB8AC3E}">
        <p14:creationId xmlns:p14="http://schemas.microsoft.com/office/powerpoint/2010/main" val="2708494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5.5 </a:t>
            </a:r>
            <a:r>
              <a:rPr lang="en-US" sz="1200" b="0" i="0" u="none" strike="noStrike" kern="1200" baseline="0" dirty="0" smtClean="0">
                <a:solidFill>
                  <a:schemeClr val="tx1"/>
                </a:solidFill>
                <a:latin typeface="+mn-lt"/>
                <a:ea typeface="+mn-ea"/>
                <a:cs typeface="+mn-cs"/>
              </a:rPr>
              <a:t>Nature is filled with the stunning beauty of flowering plants, trees, insects, birds, fish, and mammals. Such beauty has routinely inspired the greatest artists in history to produce some of the world’s most treasured masterpieces of art.</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13</a:t>
            </a:fld>
            <a:endParaRPr lang="en-US"/>
          </a:p>
        </p:txBody>
      </p:sp>
    </p:spTree>
    <p:extLst>
      <p:ext uri="{BB962C8B-B14F-4D97-AF65-F5344CB8AC3E}">
        <p14:creationId xmlns:p14="http://schemas.microsoft.com/office/powerpoint/2010/main" val="3788436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5.6 </a:t>
            </a:r>
            <a:r>
              <a:rPr lang="en-US" sz="1200" b="0" i="0" u="none" strike="noStrike" kern="1200" baseline="0" dirty="0" smtClean="0">
                <a:solidFill>
                  <a:schemeClr val="tx1"/>
                </a:solidFill>
                <a:latin typeface="+mn-lt"/>
                <a:ea typeface="+mn-ea"/>
                <a:cs typeface="+mn-cs"/>
              </a:rPr>
              <a:t>Many of the world’s architectural wonders have been inspired by nature. (A) The Lotus Temple in New Delhi was designed by architect </a:t>
            </a:r>
            <a:r>
              <a:rPr lang="en-US" sz="1200" b="0" i="0" u="none" strike="noStrike" kern="1200" baseline="0" dirty="0" err="1" smtClean="0">
                <a:solidFill>
                  <a:schemeClr val="tx1"/>
                </a:solidFill>
                <a:latin typeface="+mn-lt"/>
                <a:ea typeface="+mn-ea"/>
                <a:cs typeface="+mn-cs"/>
              </a:rPr>
              <a:t>Fariborz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Sahba</a:t>
            </a:r>
            <a:r>
              <a:rPr lang="en-US" sz="1200" b="0" i="0" u="none" strike="noStrike" kern="1200" baseline="0" dirty="0" smtClean="0">
                <a:solidFill>
                  <a:schemeClr val="tx1"/>
                </a:solidFill>
                <a:latin typeface="+mn-lt"/>
                <a:ea typeface="+mn-ea"/>
                <a:cs typeface="+mn-cs"/>
              </a:rPr>
              <a:t>, who was inspired by the shape of the lotus flower. (B) The central nave of Barcelona’s spectacular La </a:t>
            </a:r>
            <a:r>
              <a:rPr lang="en-US" sz="1200" b="0" i="0" u="none" strike="noStrike" kern="1200" baseline="0" dirty="0" err="1" smtClean="0">
                <a:solidFill>
                  <a:schemeClr val="tx1"/>
                </a:solidFill>
                <a:latin typeface="+mn-lt"/>
                <a:ea typeface="+mn-ea"/>
                <a:cs typeface="+mn-cs"/>
              </a:rPr>
              <a:t>Sagrada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Familia</a:t>
            </a:r>
            <a:r>
              <a:rPr lang="en-US" sz="1200" b="0" i="0" u="none" strike="noStrike" kern="1200" baseline="0" dirty="0" smtClean="0">
                <a:solidFill>
                  <a:schemeClr val="tx1"/>
                </a:solidFill>
                <a:latin typeface="+mn-lt"/>
                <a:ea typeface="+mn-ea"/>
                <a:cs typeface="+mn-cs"/>
              </a:rPr>
              <a:t> was modeled after tree trunks so that those who enter feel as though they’re walking into a forest—just as famed Catalan architect Antoni </a:t>
            </a:r>
            <a:r>
              <a:rPr lang="en-US" sz="1200" b="0" i="0" u="none" strike="noStrike" kern="1200" baseline="0" dirty="0" err="1" smtClean="0">
                <a:solidFill>
                  <a:schemeClr val="tx1"/>
                </a:solidFill>
                <a:latin typeface="+mn-lt"/>
                <a:ea typeface="+mn-ea"/>
                <a:cs typeface="+mn-cs"/>
              </a:rPr>
              <a:t>Gaudí</a:t>
            </a:r>
            <a:r>
              <a:rPr lang="en-US" sz="1200" b="0" i="0" u="none" strike="noStrike" kern="1200" baseline="0" dirty="0" smtClean="0">
                <a:solidFill>
                  <a:schemeClr val="tx1"/>
                </a:solidFill>
                <a:latin typeface="+mn-lt"/>
                <a:ea typeface="+mn-ea"/>
                <a:cs typeface="+mn-cs"/>
              </a:rPr>
              <a:t> intended. (C) Beijing National Stadium in China, nicknamed the Bird’s Nest, was designed by Swiss architecture firm Herzog &amp; de </a:t>
            </a:r>
            <a:r>
              <a:rPr lang="en-US" sz="1200" b="0" i="0" u="none" strike="noStrike" kern="1200" baseline="0" dirty="0" err="1" smtClean="0">
                <a:solidFill>
                  <a:schemeClr val="tx1"/>
                </a:solidFill>
                <a:latin typeface="+mn-lt"/>
                <a:ea typeface="+mn-ea"/>
                <a:cs typeface="+mn-cs"/>
              </a:rPr>
              <a:t>Meuron</a:t>
            </a:r>
            <a:r>
              <a:rPr lang="en-US" sz="1200" b="0" i="0" u="none" strike="noStrike" kern="1200" baseline="0" dirty="0" smtClean="0">
                <a:solidFill>
                  <a:schemeClr val="tx1"/>
                </a:solidFill>
                <a:latin typeface="+mn-lt"/>
                <a:ea typeface="+mn-ea"/>
                <a:cs typeface="+mn-cs"/>
              </a:rPr>
              <a:t> for the </a:t>
            </a:r>
            <a:r>
              <a:rPr lang="en-IN" sz="1200" b="0" i="0" u="none" strike="noStrike" kern="1200" baseline="0" dirty="0" smtClean="0">
                <a:solidFill>
                  <a:schemeClr val="tx1"/>
                </a:solidFill>
                <a:latin typeface="+mn-lt"/>
                <a:ea typeface="+mn-ea"/>
                <a:cs typeface="+mn-cs"/>
              </a:rPr>
              <a:t>2008 Olympic Games.</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14</a:t>
            </a:fld>
            <a:endParaRPr lang="en-US"/>
          </a:p>
        </p:txBody>
      </p:sp>
    </p:spTree>
    <p:extLst>
      <p:ext uri="{BB962C8B-B14F-4D97-AF65-F5344CB8AC3E}">
        <p14:creationId xmlns:p14="http://schemas.microsoft.com/office/powerpoint/2010/main" val="2260648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5.7 </a:t>
            </a:r>
            <a:r>
              <a:rPr lang="en-US" sz="1200" b="0" i="0" u="none" strike="noStrike" kern="1200" baseline="0" dirty="0" smtClean="0">
                <a:solidFill>
                  <a:schemeClr val="tx1"/>
                </a:solidFill>
                <a:latin typeface="+mn-lt"/>
                <a:ea typeface="+mn-ea"/>
                <a:cs typeface="+mn-cs"/>
              </a:rPr>
              <a:t>Three ethical worldviews that influence how people view nature and its biodiversity.</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15</a:t>
            </a:fld>
            <a:endParaRPr lang="en-US"/>
          </a:p>
        </p:txBody>
      </p:sp>
    </p:spTree>
    <p:extLst>
      <p:ext uri="{BB962C8B-B14F-4D97-AF65-F5344CB8AC3E}">
        <p14:creationId xmlns:p14="http://schemas.microsoft.com/office/powerpoint/2010/main" val="387637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blue whale (</a:t>
            </a:r>
            <a:r>
              <a:rPr lang="en-US" sz="1200" b="0" i="1" u="none" strike="noStrike" kern="1200" baseline="0" dirty="0" err="1" smtClean="0">
                <a:solidFill>
                  <a:schemeClr val="tx1"/>
                </a:solidFill>
                <a:latin typeface="+mn-lt"/>
                <a:ea typeface="+mn-ea"/>
                <a:cs typeface="+mn-cs"/>
              </a:rPr>
              <a:t>Balaenoptera</a:t>
            </a:r>
            <a:r>
              <a:rPr lang="en-US" sz="1200" b="0" i="1" u="none" strike="noStrike" kern="1200" baseline="0" dirty="0" smtClean="0">
                <a:solidFill>
                  <a:schemeClr val="tx1"/>
                </a:solidFill>
                <a:latin typeface="+mn-lt"/>
                <a:ea typeface="+mn-ea"/>
                <a:cs typeface="+mn-cs"/>
              </a:rPr>
              <a:t> </a:t>
            </a:r>
            <a:r>
              <a:rPr lang="en-US" sz="1200" b="0" i="1" u="none" strike="noStrike" kern="1200" baseline="0" dirty="0" err="1" smtClean="0">
                <a:solidFill>
                  <a:schemeClr val="tx1"/>
                </a:solidFill>
                <a:latin typeface="+mn-lt"/>
                <a:ea typeface="+mn-ea"/>
                <a:cs typeface="+mn-cs"/>
              </a:rPr>
              <a:t>musculus</a:t>
            </a:r>
            <a:r>
              <a:rPr lang="en-US" sz="1200" b="0" i="0" u="none" strike="noStrike" kern="1200" baseline="0" dirty="0" smtClean="0">
                <a:solidFill>
                  <a:schemeClr val="tx1"/>
                </a:solidFill>
                <a:latin typeface="+mn-lt"/>
                <a:ea typeface="+mn-ea"/>
                <a:cs typeface="+mn-cs"/>
              </a:rPr>
              <a:t>) is the largest animal to ever exist on the planet. It is an endangered species as a result of whale hunting, but populations are now increasing </a:t>
            </a:r>
            <a:r>
              <a:rPr lang="en-IN" sz="1200" b="0" i="0" u="none" strike="noStrike" kern="1200" baseline="0" dirty="0" smtClean="0">
                <a:solidFill>
                  <a:schemeClr val="tx1"/>
                </a:solidFill>
                <a:latin typeface="+mn-lt"/>
                <a:ea typeface="+mn-ea"/>
                <a:cs typeface="+mn-cs"/>
              </a:rPr>
              <a:t>because of global protections.</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2</a:t>
            </a:fld>
            <a:endParaRPr lang="en-US"/>
          </a:p>
        </p:txBody>
      </p:sp>
    </p:spTree>
    <p:extLst>
      <p:ext uri="{BB962C8B-B14F-4D97-AF65-F5344CB8AC3E}">
        <p14:creationId xmlns:p14="http://schemas.microsoft.com/office/powerpoint/2010/main" val="391273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5.1 </a:t>
            </a:r>
            <a:r>
              <a:rPr lang="en-US" sz="1200" b="0" i="0" u="none" strike="noStrike" kern="1200" baseline="0" dirty="0" smtClean="0">
                <a:solidFill>
                  <a:schemeClr val="tx1"/>
                </a:solidFill>
                <a:latin typeface="+mn-lt"/>
                <a:ea typeface="+mn-ea"/>
                <a:cs typeface="+mn-cs"/>
              </a:rPr>
              <a:t>A classification of three types of value systems that are used to justify conservation of nature and its biodiversity.</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3</a:t>
            </a:fld>
            <a:endParaRPr lang="en-US"/>
          </a:p>
        </p:txBody>
      </p:sp>
    </p:spTree>
    <p:extLst>
      <p:ext uri="{BB962C8B-B14F-4D97-AF65-F5344CB8AC3E}">
        <p14:creationId xmlns:p14="http://schemas.microsoft.com/office/powerpoint/2010/main" val="39110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5.2 </a:t>
            </a:r>
            <a:r>
              <a:rPr lang="en-US" sz="1200" b="0" i="0" u="none" strike="noStrike" kern="1200" baseline="0" dirty="0" smtClean="0">
                <a:solidFill>
                  <a:schemeClr val="tx1"/>
                </a:solidFill>
                <a:latin typeface="+mn-lt"/>
                <a:ea typeface="+mn-ea"/>
                <a:cs typeface="+mn-cs"/>
              </a:rPr>
              <a:t>(A) President </a:t>
            </a:r>
            <a:r>
              <a:rPr lang="en-US" sz="1200" b="0" i="0" u="none" strike="noStrike" kern="1200" baseline="0" dirty="0" err="1" smtClean="0">
                <a:solidFill>
                  <a:schemeClr val="tx1"/>
                </a:solidFill>
                <a:latin typeface="+mn-lt"/>
                <a:ea typeface="+mn-ea"/>
                <a:cs typeface="+mn-cs"/>
              </a:rPr>
              <a:t>Evo</a:t>
            </a:r>
            <a:r>
              <a:rPr lang="en-US" sz="1200" b="0" i="0" u="none" strike="noStrike" kern="1200" baseline="0" dirty="0" smtClean="0">
                <a:solidFill>
                  <a:schemeClr val="tx1"/>
                </a:solidFill>
                <a:latin typeface="+mn-lt"/>
                <a:ea typeface="+mn-ea"/>
                <a:cs typeface="+mn-cs"/>
              </a:rPr>
              <a:t> Morales enacts Bolivia’s Law of the Rights of Mother Earth at a ceremony that recognized the intrinsic value of nature and guaranteed the right to exist for native Bolivian animals </a:t>
            </a:r>
            <a:r>
              <a:rPr lang="en-IN" sz="1200" b="0" i="0" u="none" strike="noStrike" kern="1200" baseline="0" dirty="0" smtClean="0">
                <a:solidFill>
                  <a:schemeClr val="tx1"/>
                </a:solidFill>
                <a:latin typeface="+mn-lt"/>
                <a:ea typeface="+mn-ea"/>
                <a:cs typeface="+mn-cs"/>
              </a:rPr>
              <a:t>like the (B) jaguar (</a:t>
            </a:r>
            <a:r>
              <a:rPr lang="en-IN" sz="1200" b="0" i="1" u="none" strike="noStrike" kern="1200" baseline="0" dirty="0" err="1" smtClean="0">
                <a:solidFill>
                  <a:schemeClr val="tx1"/>
                </a:solidFill>
                <a:latin typeface="+mn-lt"/>
                <a:ea typeface="+mn-ea"/>
                <a:cs typeface="+mn-cs"/>
              </a:rPr>
              <a:t>Panthera</a:t>
            </a:r>
            <a:r>
              <a:rPr lang="en-IN" sz="1200" b="0" i="1" u="none" strike="noStrike" kern="1200" baseline="0" dirty="0" smtClean="0">
                <a:solidFill>
                  <a:schemeClr val="tx1"/>
                </a:solidFill>
                <a:latin typeface="+mn-lt"/>
                <a:ea typeface="+mn-ea"/>
                <a:cs typeface="+mn-cs"/>
              </a:rPr>
              <a:t> </a:t>
            </a:r>
            <a:r>
              <a:rPr lang="en-IN" sz="1200" b="0" i="1" u="none" strike="noStrike" kern="1200" baseline="0" dirty="0" err="1" smtClean="0">
                <a:solidFill>
                  <a:schemeClr val="tx1"/>
                </a:solidFill>
                <a:latin typeface="+mn-lt"/>
                <a:ea typeface="+mn-ea"/>
                <a:cs typeface="+mn-cs"/>
              </a:rPr>
              <a:t>onca</a:t>
            </a:r>
            <a:r>
              <a:rPr lang="en-IN" sz="1200" b="0" i="1" u="none" strike="noStrike" kern="1200" baseline="0" dirty="0" smtClean="0">
                <a:solidFill>
                  <a:schemeClr val="tx1"/>
                </a:solidFill>
                <a:latin typeface="+mn-lt"/>
                <a:ea typeface="+mn-ea"/>
                <a:cs typeface="+mn-cs"/>
              </a:rPr>
              <a:t> </a:t>
            </a:r>
            <a:r>
              <a:rPr lang="en-IN" sz="1200" b="0" i="1" u="none" strike="noStrike" kern="1200" baseline="0" dirty="0" err="1" smtClean="0">
                <a:solidFill>
                  <a:schemeClr val="tx1"/>
                </a:solidFill>
                <a:latin typeface="+mn-lt"/>
                <a:ea typeface="+mn-ea"/>
                <a:cs typeface="+mn-cs"/>
              </a:rPr>
              <a:t>boliviensis</a:t>
            </a:r>
            <a:r>
              <a:rPr lang="en-IN" sz="1200" b="0" i="0" u="none" strike="noStrike" kern="1200" baseline="0" dirty="0" smtClean="0">
                <a:solidFill>
                  <a:schemeClr val="tx1"/>
                </a:solidFill>
                <a:latin typeface="+mn-lt"/>
                <a:ea typeface="+mn-ea"/>
                <a:cs typeface="+mn-cs"/>
              </a:rPr>
              <a:t>) and (C) emperor tamarin (</a:t>
            </a:r>
            <a:r>
              <a:rPr lang="en-IN" sz="1200" b="0" i="1" u="none" strike="noStrike" kern="1200" baseline="0" dirty="0" err="1" smtClean="0">
                <a:solidFill>
                  <a:schemeClr val="tx1"/>
                </a:solidFill>
                <a:latin typeface="+mn-lt"/>
                <a:ea typeface="+mn-ea"/>
                <a:cs typeface="+mn-cs"/>
              </a:rPr>
              <a:t>Saguinus</a:t>
            </a:r>
            <a:r>
              <a:rPr lang="en-IN" sz="1200" b="0" i="1" u="none" strike="noStrike" kern="1200" baseline="0" dirty="0" smtClean="0">
                <a:solidFill>
                  <a:schemeClr val="tx1"/>
                </a:solidFill>
                <a:latin typeface="+mn-lt"/>
                <a:ea typeface="+mn-ea"/>
                <a:cs typeface="+mn-cs"/>
              </a:rPr>
              <a:t> imperator</a:t>
            </a:r>
            <a:r>
              <a:rPr lang="en-IN" sz="1200" b="0" i="0" u="none" strike="noStrike" kern="1200" baseline="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4</a:t>
            </a:fld>
            <a:endParaRPr lang="en-US"/>
          </a:p>
        </p:txBody>
      </p:sp>
    </p:spTree>
    <p:extLst>
      <p:ext uri="{BB962C8B-B14F-4D97-AF65-F5344CB8AC3E}">
        <p14:creationId xmlns:p14="http://schemas.microsoft.com/office/powerpoint/2010/main" val="1600069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5.3 </a:t>
            </a:r>
            <a:r>
              <a:rPr lang="en-US" sz="1200" b="0" i="0" u="none" strike="noStrike" kern="1200" baseline="0" dirty="0" smtClean="0">
                <a:solidFill>
                  <a:schemeClr val="tx1"/>
                </a:solidFill>
                <a:latin typeface="+mn-lt"/>
                <a:ea typeface="+mn-ea"/>
                <a:cs typeface="+mn-cs"/>
              </a:rPr>
              <a:t>While most human societies consider it unethical for a person to knowingly inflict pain and suffering on another human being, some believe it is also unethical for humans to knowingly inflict pain and suffering on other nonhuman life-forms. This includes not only the pain and suffering inflicted directly by human activities like hunting (A) and trapping (B), but also that inflicted indirectly through human impacts like </a:t>
            </a:r>
            <a:r>
              <a:rPr lang="en-IN" sz="1200" b="0" i="0" u="none" strike="noStrike" kern="1200" baseline="0" dirty="0" smtClean="0">
                <a:solidFill>
                  <a:schemeClr val="tx1"/>
                </a:solidFill>
                <a:latin typeface="+mn-lt"/>
                <a:ea typeface="+mn-ea"/>
                <a:cs typeface="+mn-cs"/>
              </a:rPr>
              <a:t>climate change (C) and pollution (D).</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5</a:t>
            </a:fld>
            <a:endParaRPr lang="en-US"/>
          </a:p>
        </p:txBody>
      </p:sp>
    </p:spTree>
    <p:extLst>
      <p:ext uri="{BB962C8B-B14F-4D97-AF65-F5344CB8AC3E}">
        <p14:creationId xmlns:p14="http://schemas.microsoft.com/office/powerpoint/2010/main" val="104382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Former National Basketball Association professional basketball star Yao Ming </a:t>
            </a:r>
            <a:r>
              <a:rPr lang="en-US" sz="1200" b="0" i="0" u="none" strike="noStrike" kern="1200" baseline="0" dirty="0" smtClean="0">
                <a:solidFill>
                  <a:schemeClr val="tx1"/>
                </a:solidFill>
                <a:latin typeface="+mn-lt"/>
                <a:ea typeface="+mn-ea"/>
                <a:cs typeface="+mn-cs"/>
              </a:rPr>
              <a:t>joined forces with </a:t>
            </a:r>
            <a:r>
              <a:rPr lang="en-US" sz="1200" b="0" i="0" u="none" strike="noStrike" kern="1200" baseline="0" dirty="0" err="1" smtClean="0">
                <a:solidFill>
                  <a:schemeClr val="tx1"/>
                </a:solidFill>
                <a:latin typeface="+mn-lt"/>
                <a:ea typeface="+mn-ea"/>
                <a:cs typeface="+mn-cs"/>
              </a:rPr>
              <a:t>WildAid</a:t>
            </a:r>
            <a:r>
              <a:rPr lang="en-US" sz="1200" b="0" i="0" u="none" strike="noStrike" kern="1200" baseline="0" dirty="0" smtClean="0">
                <a:solidFill>
                  <a:schemeClr val="tx1"/>
                </a:solidFill>
                <a:latin typeface="+mn-lt"/>
                <a:ea typeface="+mn-ea"/>
                <a:cs typeface="+mn-cs"/>
              </a:rPr>
              <a:t> in a public service campaign to educate the public about the plight of sharks and to reduce demand for shark fin soup in China.</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6</a:t>
            </a:fld>
            <a:endParaRPr lang="en-US"/>
          </a:p>
        </p:txBody>
      </p:sp>
    </p:spTree>
    <p:extLst>
      <p:ext uri="{BB962C8B-B14F-4D97-AF65-F5344CB8AC3E}">
        <p14:creationId xmlns:p14="http://schemas.microsoft.com/office/powerpoint/2010/main" val="770597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Buddhist Declaration on Nature </a:t>
            </a:r>
            <a:r>
              <a:rPr lang="en-IN" sz="1200" b="0" i="1" u="none" strike="noStrike" kern="1200" baseline="0" dirty="0" smtClean="0">
                <a:solidFill>
                  <a:schemeClr val="tx1"/>
                </a:solidFill>
                <a:latin typeface="+mn-lt"/>
                <a:ea typeface="+mn-ea"/>
                <a:cs typeface="+mn-cs"/>
              </a:rPr>
              <a:t>Venerable </a:t>
            </a:r>
            <a:r>
              <a:rPr lang="en-IN" sz="1200" b="0" i="1" u="none" strike="noStrike" kern="1200" baseline="0" dirty="0" err="1" smtClean="0">
                <a:solidFill>
                  <a:schemeClr val="tx1"/>
                </a:solidFill>
                <a:latin typeface="+mn-lt"/>
                <a:ea typeface="+mn-ea"/>
                <a:cs typeface="+mn-cs"/>
              </a:rPr>
              <a:t>Lungrig</a:t>
            </a:r>
            <a:r>
              <a:rPr lang="en-IN" sz="1200" b="0" i="1" u="none" strike="noStrike" kern="1200" baseline="0" dirty="0" smtClean="0">
                <a:solidFill>
                  <a:schemeClr val="tx1"/>
                </a:solidFill>
                <a:latin typeface="+mn-lt"/>
                <a:ea typeface="+mn-ea"/>
                <a:cs typeface="+mn-cs"/>
              </a:rPr>
              <a:t> </a:t>
            </a:r>
            <a:r>
              <a:rPr lang="en-IN" sz="1200" b="0" i="1" u="none" strike="noStrike" kern="1200" baseline="0" dirty="0" err="1" smtClean="0">
                <a:solidFill>
                  <a:schemeClr val="tx1"/>
                </a:solidFill>
                <a:latin typeface="+mn-lt"/>
                <a:ea typeface="+mn-ea"/>
                <a:cs typeface="+mn-cs"/>
              </a:rPr>
              <a:t>Namgyal</a:t>
            </a:r>
            <a:r>
              <a:rPr lang="en-IN" sz="1200" b="0" i="1" u="none" strike="noStrike" kern="1200" baseline="0" dirty="0" smtClean="0">
                <a:solidFill>
                  <a:schemeClr val="tx1"/>
                </a:solidFill>
                <a:latin typeface="+mn-lt"/>
                <a:ea typeface="+mn-ea"/>
                <a:cs typeface="+mn-cs"/>
              </a:rPr>
              <a:t> Rinpoche, Abbot, </a:t>
            </a:r>
            <a:r>
              <a:rPr lang="en-IN" sz="1200" b="0" i="1" u="none" strike="noStrike" kern="1200" baseline="0" dirty="0" err="1" smtClean="0">
                <a:solidFill>
                  <a:schemeClr val="tx1"/>
                </a:solidFill>
                <a:latin typeface="+mn-lt"/>
                <a:ea typeface="+mn-ea"/>
                <a:cs typeface="+mn-cs"/>
              </a:rPr>
              <a:t>Gyuto</a:t>
            </a:r>
            <a:r>
              <a:rPr lang="en-IN" sz="1200" b="0" i="1" u="none" strike="noStrike" kern="1200" baseline="0" dirty="0" smtClean="0">
                <a:solidFill>
                  <a:schemeClr val="tx1"/>
                </a:solidFill>
                <a:latin typeface="+mn-lt"/>
                <a:ea typeface="+mn-ea"/>
                <a:cs typeface="+mn-cs"/>
              </a:rPr>
              <a:t> Tantric University</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7</a:t>
            </a:fld>
            <a:endParaRPr lang="en-US"/>
          </a:p>
        </p:txBody>
      </p:sp>
    </p:spTree>
    <p:extLst>
      <p:ext uri="{BB962C8B-B14F-4D97-AF65-F5344CB8AC3E}">
        <p14:creationId xmlns:p14="http://schemas.microsoft.com/office/powerpoint/2010/main" val="852063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Christian Declaration on Nature </a:t>
            </a:r>
            <a:r>
              <a:rPr lang="it-IT" sz="1200" b="0" i="1" u="none" strike="noStrike" kern="1200" baseline="0" dirty="0" smtClean="0">
                <a:solidFill>
                  <a:schemeClr val="tx1"/>
                </a:solidFill>
                <a:latin typeface="+mn-lt"/>
                <a:ea typeface="+mn-ea"/>
                <a:cs typeface="+mn-cs"/>
              </a:rPr>
              <a:t>Father Lanfranco Serrini, Minister General, </a:t>
            </a:r>
            <a:r>
              <a:rPr lang="en-US" sz="1200" b="0" i="1" u="none" strike="noStrike" kern="1200" baseline="0" dirty="0" smtClean="0">
                <a:solidFill>
                  <a:schemeClr val="tx1"/>
                </a:solidFill>
                <a:latin typeface="+mn-lt"/>
                <a:ea typeface="+mn-ea"/>
                <a:cs typeface="+mn-cs"/>
              </a:rPr>
              <a:t>Order of Friars Minor (Franciscans)</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8</a:t>
            </a:fld>
            <a:endParaRPr lang="en-US"/>
          </a:p>
        </p:txBody>
      </p:sp>
    </p:spTree>
    <p:extLst>
      <p:ext uri="{BB962C8B-B14F-4D97-AF65-F5344CB8AC3E}">
        <p14:creationId xmlns:p14="http://schemas.microsoft.com/office/powerpoint/2010/main" val="1326454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Hindu Declaration on Nature </a:t>
            </a:r>
            <a:r>
              <a:rPr lang="en-IN" sz="1200" b="0" i="1" u="none" strike="noStrike" kern="1200" baseline="0" dirty="0" err="1" smtClean="0">
                <a:solidFill>
                  <a:schemeClr val="tx1"/>
                </a:solidFill>
                <a:latin typeface="+mn-lt"/>
                <a:ea typeface="+mn-ea"/>
                <a:cs typeface="+mn-cs"/>
              </a:rPr>
              <a:t>Dr.</a:t>
            </a:r>
            <a:r>
              <a:rPr lang="en-IN" sz="1200" b="0" i="1" u="none" strike="noStrike" kern="1200" baseline="0" dirty="0" smtClean="0">
                <a:solidFill>
                  <a:schemeClr val="tx1"/>
                </a:solidFill>
                <a:latin typeface="+mn-lt"/>
                <a:ea typeface="+mn-ea"/>
                <a:cs typeface="+mn-cs"/>
              </a:rPr>
              <a:t> Karan Singh, President, </a:t>
            </a:r>
            <a:r>
              <a:rPr lang="en-IN" sz="1200" b="0" i="1" u="none" strike="noStrike" kern="1200" baseline="0" dirty="0" err="1" smtClean="0">
                <a:solidFill>
                  <a:schemeClr val="tx1"/>
                </a:solidFill>
                <a:latin typeface="+mn-lt"/>
                <a:ea typeface="+mn-ea"/>
                <a:cs typeface="+mn-cs"/>
              </a:rPr>
              <a:t>Virat</a:t>
            </a:r>
            <a:r>
              <a:rPr lang="en-IN" sz="1200" b="0" i="1" u="none" strike="noStrike" kern="1200" baseline="0" dirty="0" smtClean="0">
                <a:solidFill>
                  <a:schemeClr val="tx1"/>
                </a:solidFill>
                <a:latin typeface="+mn-lt"/>
                <a:ea typeface="+mn-ea"/>
                <a:cs typeface="+mn-cs"/>
              </a:rPr>
              <a:t> Hindu </a:t>
            </a:r>
            <a:r>
              <a:rPr lang="en-IN" sz="1200" b="0" i="1" u="none" strike="noStrike" kern="1200" baseline="0" dirty="0" err="1" smtClean="0">
                <a:solidFill>
                  <a:schemeClr val="tx1"/>
                </a:solidFill>
                <a:latin typeface="+mn-lt"/>
                <a:ea typeface="+mn-ea"/>
                <a:cs typeface="+mn-cs"/>
              </a:rPr>
              <a:t>Samaj</a:t>
            </a:r>
            <a:endParaRPr lang="en-IN" dirty="0"/>
          </a:p>
        </p:txBody>
      </p:sp>
      <p:sp>
        <p:nvSpPr>
          <p:cNvPr id="4" name="Slide Number Placeholder 3"/>
          <p:cNvSpPr>
            <a:spLocks noGrp="1"/>
          </p:cNvSpPr>
          <p:nvPr>
            <p:ph type="sldNum" sz="quarter" idx="10"/>
          </p:nvPr>
        </p:nvSpPr>
        <p:spPr/>
        <p:txBody>
          <a:bodyPr/>
          <a:lstStyle/>
          <a:p>
            <a:pPr>
              <a:defRPr/>
            </a:pPr>
            <a:fld id="{F6F973A6-1012-42FB-8183-4D3C37B2EBC3}" type="slidenum">
              <a:rPr lang="en-US" smtClean="0"/>
              <a:pPr>
                <a:defRPr/>
              </a:pPr>
              <a:t>9</a:t>
            </a:fld>
            <a:endParaRPr lang="en-US"/>
          </a:p>
        </p:txBody>
      </p:sp>
    </p:spTree>
    <p:extLst>
      <p:ext uri="{BB962C8B-B14F-4D97-AF65-F5344CB8AC3E}">
        <p14:creationId xmlns:p14="http://schemas.microsoft.com/office/powerpoint/2010/main" val="315195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5" descr="Oxford University Press logo"/>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76938"/>
            <a:ext cx="25050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Placeholder 1"/>
          <p:cNvSpPr>
            <a:spLocks noGrp="1"/>
          </p:cNvSpPr>
          <p:nvPr>
            <p:ph type="title"/>
          </p:nvPr>
        </p:nvSpPr>
        <p:spPr>
          <a:xfrm>
            <a:off x="450575" y="586409"/>
            <a:ext cx="11317356" cy="566530"/>
          </a:xfrm>
          <a:prstGeom prst="rect">
            <a:avLst/>
          </a:prstGeom>
        </p:spPr>
        <p:txBody>
          <a:bodyPr rtlCol="0" anchor="t">
            <a:normAutofit/>
          </a:bodyPr>
          <a:lstStyle>
            <a:lvl1pPr algn="ctr">
              <a:defRPr sz="3600" b="1" i="1"/>
            </a:lvl1pPr>
          </a:lstStyle>
          <a:p>
            <a:r>
              <a:rPr lang="en-US" smtClean="0"/>
              <a:t>Click to edit Master title style</a:t>
            </a:r>
            <a:endParaRPr lang="en-US" dirty="0"/>
          </a:p>
        </p:txBody>
      </p:sp>
      <p:sp>
        <p:nvSpPr>
          <p:cNvPr id="11" name="Text Placeholder 10"/>
          <p:cNvSpPr>
            <a:spLocks noGrp="1"/>
          </p:cNvSpPr>
          <p:nvPr>
            <p:ph type="body" sz="quarter" idx="11"/>
          </p:nvPr>
        </p:nvSpPr>
        <p:spPr>
          <a:xfrm>
            <a:off x="450851" y="1152525"/>
            <a:ext cx="11317816" cy="477838"/>
          </a:xfrm>
          <a:prstGeom prst="rect">
            <a:avLst/>
          </a:prstGeom>
        </p:spPr>
        <p:txBody>
          <a:bodyPr/>
          <a:lstStyle>
            <a:lvl1pPr marL="0" indent="0" algn="ctr">
              <a:buNone/>
              <a:defRPr sz="2400">
                <a:solidFill>
                  <a:srgbClr val="1F497D"/>
                </a:solidFill>
              </a:defRPr>
            </a:lvl1pPr>
          </a:lstStyle>
          <a:p>
            <a:pPr lvl="0"/>
            <a:r>
              <a:rPr lang="en-US"/>
              <a:t>Edit Master text styles</a:t>
            </a:r>
          </a:p>
        </p:txBody>
      </p:sp>
      <p:sp>
        <p:nvSpPr>
          <p:cNvPr id="6" name="Picture Placeholder 5"/>
          <p:cNvSpPr>
            <a:spLocks noGrp="1"/>
          </p:cNvSpPr>
          <p:nvPr>
            <p:ph type="pic" sz="quarter" idx="10"/>
          </p:nvPr>
        </p:nvSpPr>
        <p:spPr>
          <a:xfrm>
            <a:off x="3710609" y="1808921"/>
            <a:ext cx="4770784" cy="4283766"/>
          </a:xfrm>
          <a:prstGeom prst="rect">
            <a:avLst/>
          </a:prstGeo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389031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546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Tree>
    <p:extLst>
      <p:ext uri="{BB962C8B-B14F-4D97-AF65-F5344CB8AC3E}">
        <p14:creationId xmlns:p14="http://schemas.microsoft.com/office/powerpoint/2010/main" val="3803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EB49-10B0-434E-B9A9-AEEABF0BE468}"/>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7363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A7EB-3577-43FD-9B2D-BCEA4F83C945}"/>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4602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EB49-10B0-434E-B9A9-AEEABF0BE468}"/>
              </a:ext>
            </a:extLst>
          </p:cNvPr>
          <p:cNvSpPr>
            <a:spLocks noGrp="1"/>
          </p:cNvSpPr>
          <p:nvPr>
            <p:ph type="title"/>
          </p:nvPr>
        </p:nvSpPr>
        <p:spPr/>
        <p:txBody>
          <a:bodyPr/>
          <a:lstStyle/>
          <a:p>
            <a:r>
              <a:rPr lang="en-US"/>
              <a:t>Click to edit Master title style</a:t>
            </a:r>
          </a:p>
        </p:txBody>
      </p:sp>
      <p:sp>
        <p:nvSpPr>
          <p:cNvPr id="4" name="Table Placeholder 3">
            <a:extLst>
              <a:ext uri="{FF2B5EF4-FFF2-40B4-BE49-F238E27FC236}">
                <a16:creationId xmlns:a16="http://schemas.microsoft.com/office/drawing/2014/main" id="{143F8EF5-4C16-48DE-A586-E7CCF94F9F03}"/>
              </a:ext>
            </a:extLst>
          </p:cNvPr>
          <p:cNvSpPr>
            <a:spLocks noGrp="1"/>
          </p:cNvSpPr>
          <p:nvPr>
            <p:ph type="tbl" sz="quarter" idx="10"/>
          </p:nvPr>
        </p:nvSpPr>
        <p:spPr>
          <a:xfrm>
            <a:off x="1366838" y="808037"/>
            <a:ext cx="9759950" cy="5045832"/>
          </a:xfrm>
        </p:spPr>
        <p:txBody>
          <a:bodyPr rtlCol="0">
            <a:normAutofit/>
          </a:bodyPr>
          <a:lstStyle/>
          <a:p>
            <a:pPr lvl="0"/>
            <a:endParaRPr lang="en-US" noProof="0"/>
          </a:p>
        </p:txBody>
      </p:sp>
      <p:sp>
        <p:nvSpPr>
          <p:cNvPr id="6" name="Text Placeholder 5">
            <a:extLst>
              <a:ext uri="{FF2B5EF4-FFF2-40B4-BE49-F238E27FC236}">
                <a16:creationId xmlns:a16="http://schemas.microsoft.com/office/drawing/2014/main" id="{F24482F5-5C68-40F1-BAC8-3387D676EB94}"/>
              </a:ext>
            </a:extLst>
          </p:cNvPr>
          <p:cNvSpPr>
            <a:spLocks noGrp="1"/>
          </p:cNvSpPr>
          <p:nvPr>
            <p:ph type="body" sz="quarter" idx="11"/>
          </p:nvPr>
        </p:nvSpPr>
        <p:spPr>
          <a:xfrm>
            <a:off x="1366838" y="5973510"/>
            <a:ext cx="9759950" cy="503490"/>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03442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23572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88" y="3175"/>
            <a:ext cx="12190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0"/>
            <a:r>
              <a:rPr lang="en-US" altLang="en-US" smtClean="0"/>
              <a:t>Click to edit Master text styles</a:t>
            </a:r>
          </a:p>
        </p:txBody>
      </p:sp>
      <p:sp>
        <p:nvSpPr>
          <p:cNvPr id="9" name="TextBox 8"/>
          <p:cNvSpPr txBox="1">
            <a:spLocks noChangeArrowheads="1"/>
          </p:cNvSpPr>
          <p:nvPr userDrawn="1"/>
        </p:nvSpPr>
        <p:spPr bwMode="auto">
          <a:xfrm>
            <a:off x="10363200" y="6605588"/>
            <a:ext cx="1827213" cy="246062"/>
          </a:xfrm>
          <a:prstGeom prst="rect">
            <a:avLst/>
          </a:prstGeom>
          <a:noFill/>
          <a:ln>
            <a:noFill/>
          </a:ln>
        </p:spPr>
        <p:txBody>
          <a:bodyPr wrap="none">
            <a:spAutoFit/>
          </a:bodyPr>
          <a:lstStyle>
            <a:lvl1pPr>
              <a:defRPr sz="2400" b="1">
                <a:solidFill>
                  <a:schemeClr val="bg2"/>
                </a:solidFill>
                <a:latin typeface="Times New Roman" panose="02020603050405020304" pitchFamily="18" charset="0"/>
                <a:ea typeface="ＭＳ Ｐゴシック" panose="020B0600070205080204" pitchFamily="34" charset="-128"/>
              </a:defRPr>
            </a:lvl1pPr>
            <a:lvl2pPr marL="742950" indent="-285750">
              <a:defRPr sz="2400" b="1">
                <a:solidFill>
                  <a:schemeClr val="bg2"/>
                </a:solidFill>
                <a:latin typeface="Times New Roman" panose="02020603050405020304" pitchFamily="18" charset="0"/>
                <a:ea typeface="ＭＳ Ｐゴシック" panose="020B0600070205080204" pitchFamily="34" charset="-128"/>
              </a:defRPr>
            </a:lvl2pPr>
            <a:lvl3pPr marL="1143000" indent="-228600">
              <a:defRPr sz="2400" b="1">
                <a:solidFill>
                  <a:schemeClr val="bg2"/>
                </a:solidFill>
                <a:latin typeface="Times New Roman" panose="02020603050405020304" pitchFamily="18" charset="0"/>
                <a:ea typeface="ＭＳ Ｐゴシック" panose="020B0600070205080204" pitchFamily="34" charset="-128"/>
              </a:defRPr>
            </a:lvl3pPr>
            <a:lvl4pPr marL="1600200" indent="-228600">
              <a:defRPr sz="2400" b="1">
                <a:solidFill>
                  <a:schemeClr val="bg2"/>
                </a:solidFill>
                <a:latin typeface="Times New Roman" panose="02020603050405020304" pitchFamily="18" charset="0"/>
                <a:ea typeface="ＭＳ Ｐゴシック" panose="020B0600070205080204" pitchFamily="34" charset="-128"/>
              </a:defRPr>
            </a:lvl4pPr>
            <a:lvl5pPr marL="2057400" indent="-228600">
              <a:defRPr sz="24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ＭＳ Ｐゴシック" panose="020B0600070205080204" pitchFamily="34" charset="-128"/>
              </a:defRPr>
            </a:lvl9pPr>
          </a:lstStyle>
          <a:p>
            <a:pPr algn="r" eaLnBrk="1" fontAlgn="auto" hangingPunct="1">
              <a:spcBef>
                <a:spcPts val="0"/>
              </a:spcBef>
              <a:spcAft>
                <a:spcPts val="0"/>
              </a:spcAft>
              <a:defRPr/>
            </a:pPr>
            <a:r>
              <a:rPr lang="en-US" altLang="en-US" sz="1000" b="0" dirty="0">
                <a:solidFill>
                  <a:schemeClr val="tx1"/>
                </a:solidFill>
                <a:latin typeface="+mj-lt"/>
                <a:cs typeface="Arial" panose="020B0604020202020204" pitchFamily="34" charset="0"/>
              </a:rPr>
              <a:t>© </a:t>
            </a:r>
            <a:r>
              <a:rPr lang="en-US" altLang="en-US" sz="1000" b="0" dirty="0" smtClean="0">
                <a:solidFill>
                  <a:schemeClr val="tx1"/>
                </a:solidFill>
                <a:latin typeface="+mj-lt"/>
                <a:cs typeface="Arial" panose="020B0604020202020204" pitchFamily="34" charset="0"/>
              </a:rPr>
              <a:t>2024 </a:t>
            </a:r>
            <a:r>
              <a:rPr lang="en-US" altLang="en-US" sz="1000" b="0" dirty="0">
                <a:solidFill>
                  <a:schemeClr val="tx1"/>
                </a:solidFill>
                <a:latin typeface="+mj-lt"/>
                <a:cs typeface="Arial" panose="020B0604020202020204" pitchFamily="34" charset="0"/>
              </a:rPr>
              <a:t>Oxford University Press</a:t>
            </a:r>
          </a:p>
        </p:txBody>
      </p:sp>
    </p:spTree>
  </p:cSld>
  <p:clrMap bg1="lt1" tx1="dk1" bg2="lt2" tx2="dk2" accent1="accent1" accent2="accent2" accent3="accent3" accent4="accent4" accent5="accent5" accent6="accent6" hlink="hlink" folHlink="folHlink"/>
  <p:sldLayoutIdLst>
    <p:sldLayoutId id="2147483692" r:id="rId1"/>
    <p:sldLayoutId id="2147483687" r:id="rId2"/>
    <p:sldLayoutId id="2147483688" r:id="rId3"/>
    <p:sldLayoutId id="2147483689" r:id="rId4"/>
  </p:sldLayoutIdLst>
  <p:txStyles>
    <p:titleStyle>
      <a:lvl1pPr algn="ctr" rtl="0" eaLnBrk="0" fontAlgn="base" hangingPunct="0">
        <a:spcBef>
          <a:spcPct val="0"/>
        </a:spcBef>
        <a:spcAft>
          <a:spcPct val="0"/>
        </a:spcAft>
        <a:defRPr sz="3600" kern="12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Calibri" panose="020F0502020204030204" pitchFamily="34" charset="0"/>
        </a:defRPr>
      </a:lvl2pPr>
      <a:lvl3pPr algn="ctr" rtl="0" eaLnBrk="0" fontAlgn="base" hangingPunct="0">
        <a:spcBef>
          <a:spcPct val="0"/>
        </a:spcBef>
        <a:spcAft>
          <a:spcPct val="0"/>
        </a:spcAft>
        <a:defRPr sz="3600">
          <a:solidFill>
            <a:schemeClr val="tx2"/>
          </a:solidFill>
          <a:latin typeface="Calibri" panose="020F0502020204030204" pitchFamily="34" charset="0"/>
        </a:defRPr>
      </a:lvl3pPr>
      <a:lvl4pPr algn="ctr" rtl="0" eaLnBrk="0" fontAlgn="base" hangingPunct="0">
        <a:spcBef>
          <a:spcPct val="0"/>
        </a:spcBef>
        <a:spcAft>
          <a:spcPct val="0"/>
        </a:spcAft>
        <a:defRPr sz="3600">
          <a:solidFill>
            <a:schemeClr val="tx2"/>
          </a:solidFill>
          <a:latin typeface="Calibri" panose="020F0502020204030204" pitchFamily="34" charset="0"/>
        </a:defRPr>
      </a:lvl4pPr>
      <a:lvl5pPr algn="ctr" rtl="0" eaLnBrk="0" fontAlgn="base" hangingPunct="0">
        <a:spcBef>
          <a:spcPct val="0"/>
        </a:spcBef>
        <a:spcAft>
          <a:spcPct val="0"/>
        </a:spcAft>
        <a:defRPr sz="3600">
          <a:solidFill>
            <a:schemeClr val="tx2"/>
          </a:solidFill>
          <a:latin typeface="Calibri" panose="020F0502020204030204" pitchFamily="34" charset="0"/>
        </a:defRPr>
      </a:lvl5pPr>
      <a:lvl6pPr marL="457200" algn="ctr" rtl="0" fontAlgn="base">
        <a:spcBef>
          <a:spcPct val="0"/>
        </a:spcBef>
        <a:spcAft>
          <a:spcPct val="0"/>
        </a:spcAft>
        <a:defRPr sz="3600">
          <a:solidFill>
            <a:schemeClr val="tx2"/>
          </a:solidFill>
          <a:latin typeface="Calibri" panose="020F0502020204030204" pitchFamily="34" charset="0"/>
        </a:defRPr>
      </a:lvl6pPr>
      <a:lvl7pPr marL="914400" algn="ctr" rtl="0" fontAlgn="base">
        <a:spcBef>
          <a:spcPct val="0"/>
        </a:spcBef>
        <a:spcAft>
          <a:spcPct val="0"/>
        </a:spcAft>
        <a:defRPr sz="3600">
          <a:solidFill>
            <a:schemeClr val="tx2"/>
          </a:solidFill>
          <a:latin typeface="Calibri" panose="020F0502020204030204" pitchFamily="34" charset="0"/>
        </a:defRPr>
      </a:lvl7pPr>
      <a:lvl8pPr marL="1371600" algn="ctr" rtl="0" fontAlgn="base">
        <a:spcBef>
          <a:spcPct val="0"/>
        </a:spcBef>
        <a:spcAft>
          <a:spcPct val="0"/>
        </a:spcAft>
        <a:defRPr sz="3600">
          <a:solidFill>
            <a:schemeClr val="tx2"/>
          </a:solidFill>
          <a:latin typeface="Calibri" panose="020F0502020204030204" pitchFamily="34" charset="0"/>
        </a:defRPr>
      </a:lvl8pPr>
      <a:lvl9pPr marL="1828800" algn="ctr" rtl="0" fontAlgn="base">
        <a:spcBef>
          <a:spcPct val="0"/>
        </a:spcBef>
        <a:spcAft>
          <a:spcPct val="0"/>
        </a:spcAft>
        <a:defRPr sz="3600">
          <a:solidFill>
            <a:schemeClr val="tx2"/>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0" y="0"/>
            <a:ext cx="12192000" cy="369888"/>
          </a:xfrm>
          <a:prstGeom prst="rect">
            <a:avLst/>
          </a:prstGeom>
          <a:solidFill>
            <a:srgbClr val="001A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2051" name="Text Placeholder 3"/>
          <p:cNvSpPr>
            <a:spLocks noGrp="1"/>
          </p:cNvSpPr>
          <p:nvPr>
            <p:ph type="body" idx="1"/>
          </p:nvPr>
        </p:nvSpPr>
        <p:spPr bwMode="auto">
          <a:xfrm>
            <a:off x="838200" y="952500"/>
            <a:ext cx="10515600" cy="522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TextBox 5">
            <a:extLst>
              <a:ext uri="{FF2B5EF4-FFF2-40B4-BE49-F238E27FC236}">
                <a16:creationId xmlns:a16="http://schemas.microsoft.com/office/drawing/2014/main" id="{B9A352A1-3B59-4F46-8B27-7104614BE002}"/>
              </a:ext>
            </a:extLst>
          </p:cNvPr>
          <p:cNvSpPr txBox="1">
            <a:spLocks noChangeArrowheads="1"/>
          </p:cNvSpPr>
          <p:nvPr userDrawn="1"/>
        </p:nvSpPr>
        <p:spPr bwMode="auto">
          <a:xfrm>
            <a:off x="10363200" y="6605588"/>
            <a:ext cx="1827213" cy="246062"/>
          </a:xfrm>
          <a:prstGeom prst="rect">
            <a:avLst/>
          </a:prstGeom>
          <a:noFill/>
          <a:ln>
            <a:noFill/>
          </a:ln>
        </p:spPr>
        <p:txBody>
          <a:bodyPr wrap="none">
            <a:spAutoFit/>
          </a:bodyPr>
          <a:lstStyle>
            <a:lvl1pPr>
              <a:defRPr sz="2400" b="1">
                <a:solidFill>
                  <a:schemeClr val="bg2"/>
                </a:solidFill>
                <a:latin typeface="Times New Roman" panose="02020603050405020304" pitchFamily="18" charset="0"/>
                <a:ea typeface="ＭＳ Ｐゴシック" panose="020B0600070205080204" pitchFamily="34" charset="-128"/>
              </a:defRPr>
            </a:lvl1pPr>
            <a:lvl2pPr marL="742950" indent="-285750">
              <a:defRPr sz="2400" b="1">
                <a:solidFill>
                  <a:schemeClr val="bg2"/>
                </a:solidFill>
                <a:latin typeface="Times New Roman" panose="02020603050405020304" pitchFamily="18" charset="0"/>
                <a:ea typeface="ＭＳ Ｐゴシック" panose="020B0600070205080204" pitchFamily="34" charset="-128"/>
              </a:defRPr>
            </a:lvl2pPr>
            <a:lvl3pPr marL="1143000" indent="-228600">
              <a:defRPr sz="2400" b="1">
                <a:solidFill>
                  <a:schemeClr val="bg2"/>
                </a:solidFill>
                <a:latin typeface="Times New Roman" panose="02020603050405020304" pitchFamily="18" charset="0"/>
                <a:ea typeface="ＭＳ Ｐゴシック" panose="020B0600070205080204" pitchFamily="34" charset="-128"/>
              </a:defRPr>
            </a:lvl3pPr>
            <a:lvl4pPr marL="1600200" indent="-228600">
              <a:defRPr sz="2400" b="1">
                <a:solidFill>
                  <a:schemeClr val="bg2"/>
                </a:solidFill>
                <a:latin typeface="Times New Roman" panose="02020603050405020304" pitchFamily="18" charset="0"/>
                <a:ea typeface="ＭＳ Ｐゴシック" panose="020B0600070205080204" pitchFamily="34" charset="-128"/>
              </a:defRPr>
            </a:lvl4pPr>
            <a:lvl5pPr marL="2057400" indent="-228600">
              <a:defRPr sz="24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ＭＳ Ｐゴシック" panose="020B0600070205080204" pitchFamily="34" charset="-128"/>
              </a:defRPr>
            </a:lvl9pPr>
          </a:lstStyle>
          <a:p>
            <a:pPr algn="r" eaLnBrk="1" fontAlgn="auto" hangingPunct="1">
              <a:spcBef>
                <a:spcPts val="0"/>
              </a:spcBef>
              <a:spcAft>
                <a:spcPts val="0"/>
              </a:spcAft>
              <a:defRPr/>
            </a:pPr>
            <a:r>
              <a:rPr lang="en-US" altLang="en-US" sz="1000" b="0" dirty="0">
                <a:solidFill>
                  <a:schemeClr val="tx1"/>
                </a:solidFill>
                <a:latin typeface="+mj-lt"/>
                <a:cs typeface="Arial" panose="020B0604020202020204" pitchFamily="34" charset="0"/>
              </a:rPr>
              <a:t>© </a:t>
            </a:r>
            <a:r>
              <a:rPr lang="en-US" altLang="en-US" sz="1000" b="0" dirty="0" smtClean="0">
                <a:solidFill>
                  <a:schemeClr val="tx1"/>
                </a:solidFill>
                <a:latin typeface="+mj-lt"/>
                <a:cs typeface="Arial" panose="020B0604020202020204" pitchFamily="34" charset="0"/>
              </a:rPr>
              <a:t>2024 </a:t>
            </a:r>
            <a:r>
              <a:rPr lang="en-US" altLang="en-US" sz="1000" b="0" dirty="0">
                <a:solidFill>
                  <a:schemeClr val="tx1"/>
                </a:solidFill>
                <a:latin typeface="+mj-lt"/>
                <a:cs typeface="Arial" panose="020B0604020202020204" pitchFamily="34" charset="0"/>
              </a:rPr>
              <a:t>Oxford University Press</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3" r:id="rId3"/>
  </p:sldLayoutIdLst>
  <p:txStyles>
    <p:titleStyle>
      <a:lvl1pPr algn="l" rtl="0" eaLnBrk="0" fontAlgn="base" hangingPunct="0">
        <a:spcBef>
          <a:spcPct val="0"/>
        </a:spcBef>
        <a:spcAft>
          <a:spcPct val="0"/>
        </a:spcAft>
        <a:defRPr kern="1200">
          <a:solidFill>
            <a:schemeClr val="bg1"/>
          </a:solidFill>
          <a:latin typeface="+mj-lt"/>
          <a:ea typeface="+mj-ea"/>
          <a:cs typeface="+mj-cs"/>
        </a:defRPr>
      </a:lvl1pPr>
      <a:lvl2pPr algn="l" rtl="0" eaLnBrk="0" fontAlgn="base" hangingPunct="0">
        <a:spcBef>
          <a:spcPct val="0"/>
        </a:spcBef>
        <a:spcAft>
          <a:spcPct val="0"/>
        </a:spcAft>
        <a:defRPr>
          <a:solidFill>
            <a:schemeClr val="bg1"/>
          </a:solidFill>
          <a:latin typeface="Calibri" panose="020F0502020204030204" pitchFamily="34" charset="0"/>
        </a:defRPr>
      </a:lvl2pPr>
      <a:lvl3pPr algn="l" rtl="0" eaLnBrk="0" fontAlgn="base" hangingPunct="0">
        <a:spcBef>
          <a:spcPct val="0"/>
        </a:spcBef>
        <a:spcAft>
          <a:spcPct val="0"/>
        </a:spcAft>
        <a:defRPr>
          <a:solidFill>
            <a:schemeClr val="bg1"/>
          </a:solidFill>
          <a:latin typeface="Calibri" panose="020F0502020204030204" pitchFamily="34" charset="0"/>
        </a:defRPr>
      </a:lvl3pPr>
      <a:lvl4pPr algn="l" rtl="0" eaLnBrk="0" fontAlgn="base" hangingPunct="0">
        <a:spcBef>
          <a:spcPct val="0"/>
        </a:spcBef>
        <a:spcAft>
          <a:spcPct val="0"/>
        </a:spcAft>
        <a:defRPr>
          <a:solidFill>
            <a:schemeClr val="bg1"/>
          </a:solidFill>
          <a:latin typeface="Calibri" panose="020F0502020204030204" pitchFamily="34" charset="0"/>
        </a:defRPr>
      </a:lvl4pPr>
      <a:lvl5pPr algn="l" rtl="0" eaLnBrk="0" fontAlgn="base" hangingPunct="0">
        <a:spcBef>
          <a:spcPct val="0"/>
        </a:spcBef>
        <a:spcAft>
          <a:spcPct val="0"/>
        </a:spcAft>
        <a:defRPr>
          <a:solidFill>
            <a:schemeClr val="bg1"/>
          </a:solidFill>
          <a:latin typeface="Calibri" panose="020F0502020204030204" pitchFamily="34" charset="0"/>
        </a:defRPr>
      </a:lvl5pPr>
      <a:lvl6pPr marL="457200" algn="l" rtl="0" fontAlgn="base">
        <a:spcBef>
          <a:spcPct val="0"/>
        </a:spcBef>
        <a:spcAft>
          <a:spcPct val="0"/>
        </a:spcAft>
        <a:defRPr>
          <a:solidFill>
            <a:schemeClr val="bg1"/>
          </a:solidFill>
          <a:latin typeface="Calibri" panose="020F0502020204030204" pitchFamily="34" charset="0"/>
        </a:defRPr>
      </a:lvl6pPr>
      <a:lvl7pPr marL="914400" algn="l" rtl="0" fontAlgn="base">
        <a:spcBef>
          <a:spcPct val="0"/>
        </a:spcBef>
        <a:spcAft>
          <a:spcPct val="0"/>
        </a:spcAft>
        <a:defRPr>
          <a:solidFill>
            <a:schemeClr val="bg1"/>
          </a:solidFill>
          <a:latin typeface="Calibri" panose="020F0502020204030204" pitchFamily="34" charset="0"/>
        </a:defRPr>
      </a:lvl7pPr>
      <a:lvl8pPr marL="1371600" algn="l" rtl="0" fontAlgn="base">
        <a:spcBef>
          <a:spcPct val="0"/>
        </a:spcBef>
        <a:spcAft>
          <a:spcPct val="0"/>
        </a:spcAft>
        <a:defRPr>
          <a:solidFill>
            <a:schemeClr val="bg1"/>
          </a:solidFill>
          <a:latin typeface="Calibri" panose="020F0502020204030204" pitchFamily="34" charset="0"/>
        </a:defRPr>
      </a:lvl8pPr>
      <a:lvl9pPr marL="1828800" algn="l" rtl="0" fontAlgn="base">
        <a:spcBef>
          <a:spcPct val="0"/>
        </a:spcBef>
        <a:spcAft>
          <a:spcPct val="0"/>
        </a:spcAft>
        <a:defRPr>
          <a:solidFill>
            <a:schemeClr val="bg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39738" y="585788"/>
            <a:ext cx="11317287" cy="593017"/>
          </a:xfrm>
        </p:spPr>
        <p:txBody>
          <a:bodyPr>
            <a:noAutofit/>
          </a:bodyPr>
          <a:lstStyle/>
          <a:p>
            <a:pPr eaLnBrk="1" hangingPunct="1"/>
            <a:r>
              <a:rPr lang="en-US" altLang="en-US" sz="3500" dirty="0"/>
              <a:t>CONSERVATION </a:t>
            </a:r>
            <a:r>
              <a:rPr lang="en-US" altLang="en-US" sz="3500" dirty="0" smtClean="0"/>
              <a:t>BIOLOGY</a:t>
            </a:r>
            <a:endParaRPr lang="en-IN" altLang="en-US" sz="2600" dirty="0" smtClean="0"/>
          </a:p>
        </p:txBody>
      </p:sp>
      <p:sp>
        <p:nvSpPr>
          <p:cNvPr id="6147" name="Text Placeholder 5"/>
          <p:cNvSpPr>
            <a:spLocks noGrp="1"/>
          </p:cNvSpPr>
          <p:nvPr>
            <p:ph type="body" sz="quarter" idx="11"/>
          </p:nvPr>
        </p:nvSpPr>
        <p:spPr>
          <a:xfrm>
            <a:off x="450850" y="1178805"/>
            <a:ext cx="11317288" cy="450850"/>
          </a:xfrm>
        </p:spPr>
        <p:txBody>
          <a:bodyPr/>
          <a:lstStyle/>
          <a:p>
            <a:pPr eaLnBrk="1" hangingPunct="1"/>
            <a:r>
              <a:rPr lang="en-US" altLang="en-US" kern="1000" dirty="0" smtClean="0"/>
              <a:t>By </a:t>
            </a:r>
            <a:r>
              <a:rPr lang="en-US" altLang="en-US" kern="1000" dirty="0"/>
              <a:t>Bradley J. </a:t>
            </a:r>
            <a:r>
              <a:rPr lang="en-US" altLang="en-US" kern="1000" dirty="0" err="1"/>
              <a:t>Cardinale</a:t>
            </a:r>
            <a:r>
              <a:rPr lang="de-DE" dirty="0" smtClean="0"/>
              <a:t> and </a:t>
            </a:r>
            <a:r>
              <a:rPr lang="de-DE" dirty="0"/>
              <a:t>James D. Murdoch</a:t>
            </a:r>
            <a:endParaRPr lang="en-IN" altLang="en-US" kern="1000" dirty="0" smtClean="0"/>
          </a:p>
        </p:txBody>
      </p:sp>
      <p:pic>
        <p:nvPicPr>
          <p:cNvPr id="3" name="Picture 2" title="Co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482" y="1762127"/>
            <a:ext cx="3775037" cy="48320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10</a:t>
            </a:r>
            <a:endParaRPr lang="en-IN" dirty="0"/>
          </a:p>
        </p:txBody>
      </p:sp>
      <p:pic>
        <p:nvPicPr>
          <p:cNvPr id="2" name="Picture 1" descr="A crescent moon with a five-pointed star is placed nearby. The star is situated within the open space of the crescent.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137" y="2563206"/>
            <a:ext cx="1629727" cy="1731589"/>
          </a:xfrm>
          <a:prstGeom prst="rect">
            <a:avLst/>
          </a:prstGeom>
        </p:spPr>
      </p:pic>
    </p:spTree>
    <p:extLst>
      <p:ext uri="{BB962C8B-B14F-4D97-AF65-F5344CB8AC3E}">
        <p14:creationId xmlns:p14="http://schemas.microsoft.com/office/powerpoint/2010/main" val="69337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11</a:t>
            </a:r>
            <a:endParaRPr lang="en-IN" dirty="0"/>
          </a:p>
        </p:txBody>
      </p:sp>
      <p:pic>
        <p:nvPicPr>
          <p:cNvPr id="2" name="Picture 1" descr="A six-pointed star.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389" y="2258140"/>
            <a:ext cx="2095223" cy="2341720"/>
          </a:xfrm>
          <a:prstGeom prst="rect">
            <a:avLst/>
          </a:prstGeom>
        </p:spPr>
      </p:pic>
    </p:spTree>
    <p:extLst>
      <p:ext uri="{BB962C8B-B14F-4D97-AF65-F5344CB8AC3E}">
        <p14:creationId xmlns:p14="http://schemas.microsoft.com/office/powerpoint/2010/main" val="146184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6331"/>
          </a:xfrm>
        </p:spPr>
        <p:txBody>
          <a:bodyPr/>
          <a:lstStyle/>
          <a:p>
            <a:r>
              <a:rPr lang="en-US" b="1" dirty="0"/>
              <a:t>Figure 5.4 </a:t>
            </a:r>
            <a:r>
              <a:rPr lang="en-US" dirty="0"/>
              <a:t>Examples of nature fostering relational values and desirable relationships that give one a sense of personal and cultural identity. </a:t>
            </a:r>
          </a:p>
        </p:txBody>
      </p:sp>
      <p:pic>
        <p:nvPicPr>
          <p:cNvPr id="2" name="Picture 1" descr="Set of two images. Image A shows a father and daughter holding fishing line in the water. Image B shows a group of men and women of a tribe standing in chest deep water.&#10;" title="Figure 5.4 Examples of nature fostering relational values and desirable relationships that give one a sense of personal and cultural identit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707" y="1600260"/>
            <a:ext cx="9402587" cy="3657480"/>
          </a:xfrm>
          <a:prstGeom prst="rect">
            <a:avLst/>
          </a:prstGeom>
        </p:spPr>
      </p:pic>
    </p:spTree>
    <p:extLst>
      <p:ext uri="{BB962C8B-B14F-4D97-AF65-F5344CB8AC3E}">
        <p14:creationId xmlns:p14="http://schemas.microsoft.com/office/powerpoint/2010/main" val="227607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6331"/>
          </a:xfrm>
        </p:spPr>
        <p:txBody>
          <a:bodyPr/>
          <a:lstStyle/>
          <a:p>
            <a:r>
              <a:rPr lang="en-US" b="1" dirty="0"/>
              <a:t>Figure 5.5 </a:t>
            </a:r>
            <a:r>
              <a:rPr lang="en-US" dirty="0"/>
              <a:t>Nature is filled with the stunning beauty of flowering plants, trees, insects, birds, fish, and mammals. Such beauty has routinely inspired the greatest artists in history to produce some of the world’s most treasured masterpieces of art.</a:t>
            </a:r>
            <a:endParaRPr lang="en-IN" dirty="0"/>
          </a:p>
        </p:txBody>
      </p:sp>
      <p:pic>
        <p:nvPicPr>
          <p:cNvPr id="2" name="Picture 1" descr="An illustration shows the inspiring, pleasing, and beautiful things in the world. In the center is a globe of the earth. Toward its outer side is written beautiful on a side followed by a line pointing to two circles, smaller and bigger, respectively. It shows water lilies, clicked by Claude Monet. On the other side of the earth is inspiring, connected again to two circles showing monkeys in the jungle, clicked by Henri Rousseau. There is another set of circles right below the earth reading pleasing. It shows two different images of the kingfisher bird, by Vincent Van Gogh. Between pleasing and beautiful the circles show the Blue Butterfly, by Martin Johnson Heade. Between pleasing and inspiring are two circles of fish, by Hiroshige.&#10;" title="Figure 5.5 Nature is filled with the stunning beauty of flowering plants, trees, insects, birds, fish, and mammals. Such beauty has routinely inspired the greatest artists in history to produce some of the world’s most treasured masterpieces of 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684" y="854857"/>
            <a:ext cx="8796632" cy="5409537"/>
          </a:xfrm>
          <a:prstGeom prst="rect">
            <a:avLst/>
          </a:prstGeom>
        </p:spPr>
      </p:pic>
    </p:spTree>
    <p:extLst>
      <p:ext uri="{BB962C8B-B14F-4D97-AF65-F5344CB8AC3E}">
        <p14:creationId xmlns:p14="http://schemas.microsoft.com/office/powerpoint/2010/main" val="142448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369332"/>
          </a:xfrm>
        </p:spPr>
        <p:txBody>
          <a:bodyPr/>
          <a:lstStyle/>
          <a:p>
            <a:r>
              <a:rPr lang="en-US" b="1" dirty="0"/>
              <a:t>Figure 5.6 </a:t>
            </a:r>
            <a:r>
              <a:rPr lang="en-US" dirty="0"/>
              <a:t>Many of the world’s architectural wonders have been inspired by nature. </a:t>
            </a:r>
          </a:p>
        </p:txBody>
      </p:sp>
      <p:pic>
        <p:nvPicPr>
          <p:cNvPr id="2" name="Picture 1" descr="Image A shows Lotus Temple in New Delhi. Image B shows Sagrada Familia, in Barcelona. Image C shows Beijing National Stadium. &#10;" title="Figure 5.6 Many of the world’s architectural wonders have been inspired by natur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102" y="2317403"/>
            <a:ext cx="10249796" cy="2223195"/>
          </a:xfrm>
          <a:prstGeom prst="rect">
            <a:avLst/>
          </a:prstGeom>
        </p:spPr>
      </p:pic>
    </p:spTree>
    <p:extLst>
      <p:ext uri="{BB962C8B-B14F-4D97-AF65-F5344CB8AC3E}">
        <p14:creationId xmlns:p14="http://schemas.microsoft.com/office/powerpoint/2010/main" val="51814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369332"/>
          </a:xfrm>
        </p:spPr>
        <p:txBody>
          <a:bodyPr/>
          <a:lstStyle/>
          <a:p>
            <a:r>
              <a:rPr lang="en-US" b="1" dirty="0"/>
              <a:t>Figure 5.7 </a:t>
            </a:r>
            <a:r>
              <a:rPr lang="en-US" dirty="0"/>
              <a:t>Three ethical worldviews that influence how people view nature and its biodiversity.</a:t>
            </a:r>
            <a:endParaRPr lang="en-IN" dirty="0"/>
          </a:p>
        </p:txBody>
      </p:sp>
      <p:pic>
        <p:nvPicPr>
          <p:cNvPr id="2" name="Picture 1" descr="An illustration shows a quarter of a circle with Anthropocentric at the center. It shows a group of people sitting together and having tea. The next ring is of Biocentric. It shows giraffes, zebras, and deer on either side of a water body. The outer ring shows ecocentric. It shows a scenic view of mountains, river, grass and flowers. &#10;" title="Figure 5.7 Three ethical worldviews that influence how people view nature and its biodiversi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849" y="658463"/>
            <a:ext cx="5698302" cy="5541074"/>
          </a:xfrm>
          <a:prstGeom prst="rect">
            <a:avLst/>
          </a:prstGeom>
        </p:spPr>
      </p:pic>
    </p:spTree>
    <p:extLst>
      <p:ext uri="{BB962C8B-B14F-4D97-AF65-F5344CB8AC3E}">
        <p14:creationId xmlns:p14="http://schemas.microsoft.com/office/powerpoint/2010/main" val="402105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a:t>
            </a:r>
            <a:endParaRPr lang="en-IN" dirty="0"/>
          </a:p>
        </p:txBody>
      </p:sp>
      <p:pic>
        <p:nvPicPr>
          <p:cNvPr id="2" name="Picture 1" descr="A photo shows the blue whale swimming under water.&#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850" y="825086"/>
            <a:ext cx="6582301" cy="5207828"/>
          </a:xfrm>
          <a:prstGeom prst="rect">
            <a:avLst/>
          </a:prstGeom>
        </p:spPr>
      </p:pic>
    </p:spTree>
    <p:extLst>
      <p:ext uri="{BB962C8B-B14F-4D97-AF65-F5344CB8AC3E}">
        <p14:creationId xmlns:p14="http://schemas.microsoft.com/office/powerpoint/2010/main" val="116209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369332"/>
          </a:xfrm>
        </p:spPr>
        <p:txBody>
          <a:bodyPr/>
          <a:lstStyle/>
          <a:p>
            <a:r>
              <a:rPr lang="en-US" b="1" dirty="0"/>
              <a:t>Figure 5.1 </a:t>
            </a:r>
            <a:r>
              <a:rPr lang="en-US" dirty="0"/>
              <a:t>A classification of three types of value systems that are used to justify conservation of nature and its biodiversity.</a:t>
            </a:r>
            <a:endParaRPr lang="en-IN" dirty="0"/>
          </a:p>
        </p:txBody>
      </p:sp>
      <p:pic>
        <p:nvPicPr>
          <p:cNvPr id="2" name="Picture 1" descr="An illustration shows A classification of three types of value systems that are used to justify conservation of nature and its biodiversity. The first one shows an image of penguins standing around a young penguin on snow. It reads, nature for nature's sake. It is Intrinsic, and involves moral: Value based on individual sense of right and wrong I believe all species have a right to exist, not just humans. Ethical- Value based on social norms and codes of conduct I believe it is unethical to inflict pain on another living being. Religious- Value from a belief in a higher power My creator has charged me with good stewardship of his or her creation. The next value system shows an image of a girl drinking water directly from the tap using her hand. It reads, Nature for goods and services that support human needs and desires. The value system is Instrumental. The four points listed about it are, Direct use- Value of market goods and products that nature provides The ocean provides fish to feed me and my family. Indirect use- Value of the services nature provides to people Wetlands control flooding to protect my community. Option value- Value of natural assets when used in the future Rainforests may hold the cure to an illness threatening society. Non-use- Value of leaving nature intact for future generations I want my children to enjoy and benefit from nature the way I have. The third value system shows an image of three people walking in open with backpacks. It reads, Nature for relationships that foster a sense of identity, social responsibility, and emotional well-being. The five points about it are, Personal and cultural identity- Value of personal and cultural identity Nature is important to me, my people, and to our culture. Social responsibility- Value of connecting with and caring for others Caring for nature is a way for me to care for my fellow human beings. Historical and education- Value of understanding one’s place in the world I want to know human history, and where we fit into the Tree of Life. Biophilia- Value of connecting with nature I enjoy and get satisfaction from interacting with other life forms. Aesthetic- Value of beauty, wonder, and inspiration Nature provides me with a fulfilling, emotional experience.&#10;" title="Figure 5.1 A classification of three types of value systems that are used to justify conservation of nature and its biodiversi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412" y="667046"/>
            <a:ext cx="7655177" cy="5523908"/>
          </a:xfrm>
          <a:prstGeom prst="rect">
            <a:avLst/>
          </a:prstGeom>
        </p:spPr>
      </p:pic>
    </p:spTree>
    <p:extLst>
      <p:ext uri="{BB962C8B-B14F-4D97-AF65-F5344CB8AC3E}">
        <p14:creationId xmlns:p14="http://schemas.microsoft.com/office/powerpoint/2010/main" val="168317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6331"/>
          </a:xfrm>
        </p:spPr>
        <p:txBody>
          <a:bodyPr/>
          <a:lstStyle/>
          <a:p>
            <a:r>
              <a:rPr lang="en-US" b="1" dirty="0"/>
              <a:t>Figure 5.2 </a:t>
            </a:r>
            <a:r>
              <a:rPr lang="en-US" dirty="0"/>
              <a:t>(A) President </a:t>
            </a:r>
            <a:r>
              <a:rPr lang="en-US" dirty="0" err="1"/>
              <a:t>Evo</a:t>
            </a:r>
            <a:r>
              <a:rPr lang="en-US" dirty="0"/>
              <a:t> Morales enacts Bolivia’s Law of the Rights of Mother Earth at a ceremony that recognized the intrinsic value of nature and guaranteed the right to exist for native Bolivian animals </a:t>
            </a:r>
            <a:r>
              <a:rPr lang="en-IN" dirty="0"/>
              <a:t>like the (B) jaguar (</a:t>
            </a:r>
            <a:r>
              <a:rPr lang="en-IN" i="1" dirty="0" err="1"/>
              <a:t>Panthera</a:t>
            </a:r>
            <a:r>
              <a:rPr lang="en-IN" i="1" dirty="0"/>
              <a:t> </a:t>
            </a:r>
            <a:r>
              <a:rPr lang="en-IN" i="1" dirty="0" err="1"/>
              <a:t>onca</a:t>
            </a:r>
            <a:r>
              <a:rPr lang="en-IN" i="1" dirty="0"/>
              <a:t> </a:t>
            </a:r>
            <a:r>
              <a:rPr lang="en-IN" i="1" dirty="0" err="1"/>
              <a:t>boliviensis</a:t>
            </a:r>
            <a:r>
              <a:rPr lang="en-IN" dirty="0" smtClean="0"/>
              <a:t>)</a:t>
            </a:r>
            <a:endParaRPr lang="en-IN" dirty="0"/>
          </a:p>
        </p:txBody>
      </p:sp>
      <p:pic>
        <p:nvPicPr>
          <p:cNvPr id="2" name="Picture 1" descr="A set of three images. Image A shows a man holding a book up in order to make it visible to people in front. Image B is of a jaguar walking. Image C shows an emperor tamarin with big white moustache.&#10;" title="Figure 5.2 (A) President Evo Morales enacts Bolivia’s Law of the Rights of Mother Earth at a ceremony that recognized the intrinsic value of nature and guaranteed the right to exist for native Bolivian animals like the (B) jaguar (Panthera onca boliviensis) and (C) emperor tamarin (Saguinus imperato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43" y="1662305"/>
            <a:ext cx="10337715" cy="3533391"/>
          </a:xfrm>
          <a:prstGeom prst="rect">
            <a:avLst/>
          </a:prstGeom>
        </p:spPr>
      </p:pic>
    </p:spTree>
    <p:extLst>
      <p:ext uri="{BB962C8B-B14F-4D97-AF65-F5344CB8AC3E}">
        <p14:creationId xmlns:p14="http://schemas.microsoft.com/office/powerpoint/2010/main" val="67613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6331"/>
          </a:xfrm>
        </p:spPr>
        <p:txBody>
          <a:bodyPr/>
          <a:lstStyle/>
          <a:p>
            <a:r>
              <a:rPr lang="en-US" b="1" dirty="0"/>
              <a:t>Figure 5.3 </a:t>
            </a:r>
            <a:r>
              <a:rPr lang="en-US" dirty="0"/>
              <a:t>While most human societies consider it unethical for a person to knowingly inflict pain and suffering on another human being, some believe it is also unethical for humans to knowingly inflict pain and suffering on other nonhuman life-forms. </a:t>
            </a:r>
          </a:p>
        </p:txBody>
      </p:sp>
      <p:pic>
        <p:nvPicPr>
          <p:cNvPr id="2" name="Picture 1" descr="A set of four images. Image A shows a man riding a white horse being surrounded by dogs all around. There is a single dog in the inset. Image B shows a deep wound around the neck of a lioness. Image C shows a white polar bear lying lifeless on the ground. Image D shows a seal entangled in a net.&#10;" title="Figure 5.3 While most human societies consider it unethical for a person to knowingly inflict pain and suffering on another human being, some believe it is also unethical for humans to knowingly inflict pain and suffering on other nonhuman life-form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874" y="734338"/>
            <a:ext cx="7162252" cy="5698084"/>
          </a:xfrm>
          <a:prstGeom prst="rect">
            <a:avLst/>
          </a:prstGeom>
        </p:spPr>
      </p:pic>
    </p:spTree>
    <p:extLst>
      <p:ext uri="{BB962C8B-B14F-4D97-AF65-F5344CB8AC3E}">
        <p14:creationId xmlns:p14="http://schemas.microsoft.com/office/powerpoint/2010/main" val="249845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6</a:t>
            </a:r>
            <a:endParaRPr lang="en-IN" dirty="0"/>
          </a:p>
        </p:txBody>
      </p:sp>
      <p:pic>
        <p:nvPicPr>
          <p:cNvPr id="2" name="Picture 1" descr="A poster of a celebrity holding a cup placed on table reads, join me, say no to shark fin soup.&#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780" y="1978529"/>
            <a:ext cx="8820440" cy="2900943"/>
          </a:xfrm>
          <a:prstGeom prst="rect">
            <a:avLst/>
          </a:prstGeom>
        </p:spPr>
      </p:pic>
    </p:spTree>
    <p:extLst>
      <p:ext uri="{BB962C8B-B14F-4D97-AF65-F5344CB8AC3E}">
        <p14:creationId xmlns:p14="http://schemas.microsoft.com/office/powerpoint/2010/main" val="32211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7</a:t>
            </a:r>
            <a:endParaRPr lang="en-IN" dirty="0"/>
          </a:p>
        </p:txBody>
      </p:sp>
      <p:pic>
        <p:nvPicPr>
          <p:cNvPr id="2" name="Picture 1" descr="An illustration of the Dharma wheel the symbol of Buddhism. It has an eight spoked-wheel.&#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844" y="2208844"/>
            <a:ext cx="2440312" cy="2440312"/>
          </a:xfrm>
          <a:prstGeom prst="rect">
            <a:avLst/>
          </a:prstGeom>
        </p:spPr>
      </p:pic>
    </p:spTree>
    <p:extLst>
      <p:ext uri="{BB962C8B-B14F-4D97-AF65-F5344CB8AC3E}">
        <p14:creationId xmlns:p14="http://schemas.microsoft.com/office/powerpoint/2010/main" val="199144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8</a:t>
            </a:r>
            <a:endParaRPr lang="en-IN" dirty="0"/>
          </a:p>
        </p:txBody>
      </p:sp>
      <p:pic>
        <p:nvPicPr>
          <p:cNvPr id="2" name="Picture 1" descr="A cross icon.&#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4886" y="2381389"/>
            <a:ext cx="1602229" cy="2095223"/>
          </a:xfrm>
          <a:prstGeom prst="rect">
            <a:avLst/>
          </a:prstGeom>
        </p:spPr>
      </p:pic>
    </p:spTree>
    <p:extLst>
      <p:ext uri="{BB962C8B-B14F-4D97-AF65-F5344CB8AC3E}">
        <p14:creationId xmlns:p14="http://schemas.microsoft.com/office/powerpoint/2010/main" val="296611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9</a:t>
            </a:r>
            <a:endParaRPr lang="en-IN" dirty="0"/>
          </a:p>
        </p:txBody>
      </p:sp>
      <p:pic>
        <p:nvPicPr>
          <p:cNvPr id="2" name="Picture 1" descr="The Om icon features three flowing curves, a crescent shape, and a dot. The largest curve is at the bottom, with a smaller curve branching to the right and another at the top. Above the curves, the crescent shape holds a single dot. The design has smooth balanced form.&#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626" y="2476626"/>
            <a:ext cx="1904748" cy="1904748"/>
          </a:xfrm>
          <a:prstGeom prst="rect">
            <a:avLst/>
          </a:prstGeom>
        </p:spPr>
      </p:pic>
    </p:spTree>
    <p:extLst>
      <p:ext uri="{BB962C8B-B14F-4D97-AF65-F5344CB8AC3E}">
        <p14:creationId xmlns:p14="http://schemas.microsoft.com/office/powerpoint/2010/main" val="2590907143"/>
      </p:ext>
    </p:extLst>
  </p:cSld>
  <p:clrMapOvr>
    <a:masterClrMapping/>
  </p:clrMapOvr>
</p:sld>
</file>

<file path=ppt/theme/theme1.xml><?xml version="1.0" encoding="utf-8"?>
<a:theme xmlns:a="http://schemas.openxmlformats.org/drawingml/2006/main" name="Text Content Templa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xford Template 2020-05-05" id="{B78F6A64-C076-4E15-90E5-9A59F0E29698}" vid="{18DFF3BF-7F46-4B14-BD35-A03A29764567}"/>
    </a:ext>
  </a:extLst>
</a:theme>
</file>

<file path=ppt/theme/theme2.xml><?xml version="1.0" encoding="utf-8"?>
<a:theme xmlns:a="http://schemas.openxmlformats.org/drawingml/2006/main" name="Figure-Only Templa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xford Template 2020-05-05" id="{B78F6A64-C076-4E15-90E5-9A59F0E29698}" vid="{18DFF3BF-7F46-4B14-BD35-A03A2976456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900F5E31C89A48940A57403082843D" ma:contentTypeVersion="21" ma:contentTypeDescription="Create a new document." ma:contentTypeScope="" ma:versionID="e01f1bea4eea15a4ab808c7b93f055c4">
  <xsd:schema xmlns:xsd="http://www.w3.org/2001/XMLSchema" xmlns:xs="http://www.w3.org/2001/XMLSchema" xmlns:p="http://schemas.microsoft.com/office/2006/metadata/properties" xmlns:ns1="http://schemas.microsoft.com/sharepoint/v3" xmlns:ns2="37b7e42e-eaac-4c0c-b7ab-65d932e301c3" xmlns:ns3="7c20e60f-09c9-4b20-a5fa-550b7d980542" targetNamespace="http://schemas.microsoft.com/office/2006/metadata/properties" ma:root="true" ma:fieldsID="28466d567d11318e3f496e19d5c5c29c" ns1:_="" ns2:_="" ns3:_="">
    <xsd:import namespace="http://schemas.microsoft.com/sharepoint/v3"/>
    <xsd:import namespace="37b7e42e-eaac-4c0c-b7ab-65d932e301c3"/>
    <xsd:import namespace="7c20e60f-09c9-4b20-a5fa-550b7d98054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ForpracticeorgradableforLMS_x003f_" minOccurs="0"/>
                <xsd:element ref="ns2:MediaServiceObjectDetectorVersions" minOccurs="0"/>
                <xsd:element ref="ns2:MediaServiceLocation" minOccurs="0"/>
                <xsd:element ref="ns1:_ip_UnifiedCompliancePolicyProperties" minOccurs="0"/>
                <xsd:element ref="ns1:_ip_UnifiedCompliancePolicyUIAction" minOccurs="0"/>
                <xsd:element ref="ns2:CanthisbeconvertedbyStraive" minOccurs="0"/>
                <xsd:element ref="ns2:Date" minOccurs="0"/>
                <xsd:element ref="ns2:MediaServiceSearchProperties" minOccurs="0"/>
                <xsd:element ref="ns2:LearnosityQuestionType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b7e42e-eaac-4c0c-b7ab-65d932e301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f217fd5-6bb5-4de3-bf71-ef5eb62cb52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ForpracticeorgradableforLMS_x003f_" ma:index="20" nillable="true" ma:displayName="For practice or gradable for LMS?" ma:format="Dropdown" ma:internalName="ForpracticeorgradableforLMS_x003f_">
      <xsd:simpleType>
        <xsd:restriction base="dms:Choice">
          <xsd:enumeration value="For Practice"/>
          <xsd:enumeration value="For Grading"/>
          <xsd:enumeration value="For Practice OR Grading"/>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CanthisbeconvertedbyStraive" ma:index="25" nillable="true" ma:displayName="Can be converted by Straive" ma:default="No" ma:format="Dropdown" ma:internalName="CanthisbeconvertedbyStraive">
      <xsd:simpleType>
        <xsd:restriction base="dms:Choice">
          <xsd:enumeration value="Yes"/>
          <xsd:enumeration value="No"/>
        </xsd:restriction>
      </xsd:simpleType>
    </xsd:element>
    <xsd:element name="Date" ma:index="26" nillable="true" ma:displayName="Date" ma:format="DateOnly" ma:internalName="Date">
      <xsd:simpleType>
        <xsd:restriction base="dms:DateTime"/>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LearnosityQuestionTypeCategory" ma:index="28" nillable="true" ma:displayName="Learnosity Question Type Category" ma:description="Category/Grouping as per Learnosity documentation here: https://authorguide.learnosity.com/hc/en-us/categories/360000074917-Question-Types" ma:format="Dropdown" ma:internalName="LearnosityQuestionTypeCategory">
      <xsd:complexType>
        <xsd:complexContent>
          <xsd:extension base="dms:MultiChoice">
            <xsd:sequence>
              <xsd:element name="Value" maxOccurs="unbounded" minOccurs="0" nillable="true">
                <xsd:simpleType>
                  <xsd:restriction base="dms:Choice">
                    <xsd:enumeration value="Multiple choice"/>
                    <xsd:enumeration value="Fill in the blanks"/>
                    <xsd:enumeration value="Classify, match &amp; order"/>
                    <xsd:enumeration value="Written &amp; recorded"/>
                    <xsd:enumeration value="Math"/>
                    <xsd:enumeration value="N/A"/>
                    <xsd:enumeration value="Other"/>
                    <xsd:enumeration value="Highlight"/>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c20e60f-09c9-4b20-a5fa-550b7d98054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927d970-8a6b-4b37-beb7-fd1884633f11}" ma:internalName="TaxCatchAll" ma:showField="CatchAllData" ma:web="7c20e60f-09c9-4b20-a5fa-550b7d9805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CanthisbeconvertedbyStraive xmlns="37b7e42e-eaac-4c0c-b7ab-65d932e301c3">No</CanthisbeconvertedbyStraive>
    <Date xmlns="37b7e42e-eaac-4c0c-b7ab-65d932e301c3" xsi:nil="true"/>
    <TaxCatchAll xmlns="7c20e60f-09c9-4b20-a5fa-550b7d980542" xsi:nil="true"/>
    <_ip_UnifiedCompliancePolicyProperties xmlns="http://schemas.microsoft.com/sharepoint/v3" xsi:nil="true"/>
    <LearnosityQuestionTypeCategory xmlns="37b7e42e-eaac-4c0c-b7ab-65d932e301c3" xsi:nil="true"/>
    <ForpracticeorgradableforLMS_x003f_ xmlns="37b7e42e-eaac-4c0c-b7ab-65d932e301c3" xsi:nil="true"/>
    <lcf76f155ced4ddcb4097134ff3c332f xmlns="37b7e42e-eaac-4c0c-b7ab-65d932e301c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B57C1AB-C2BF-4446-AECB-681D5785527F}">
  <ds:schemaRefs>
    <ds:schemaRef ds:uri="http://schemas.microsoft.com/sharepoint/v3/contenttype/forms"/>
  </ds:schemaRefs>
</ds:datastoreItem>
</file>

<file path=customXml/itemProps2.xml><?xml version="1.0" encoding="utf-8"?>
<ds:datastoreItem xmlns:ds="http://schemas.openxmlformats.org/officeDocument/2006/customXml" ds:itemID="{B7820A15-2319-4BD2-AB14-64CEE39B7F58}"/>
</file>

<file path=customXml/itemProps3.xml><?xml version="1.0" encoding="utf-8"?>
<ds:datastoreItem xmlns:ds="http://schemas.openxmlformats.org/officeDocument/2006/customXml" ds:itemID="{2856919D-3723-464B-9967-427A087CBD61}">
  <ds:schemaRefs>
    <ds:schemaRef ds:uri="http://schemas.microsoft.com/office/2006/documentManagement/types"/>
    <ds:schemaRef ds:uri="http://schemas.openxmlformats.org/package/2006/metadata/core-properties"/>
    <ds:schemaRef ds:uri="a6c716b4-9090-4de7-aadc-2aa5f812ad24"/>
    <ds:schemaRef ds:uri="http://purl.org/dc/elements/1.1/"/>
    <ds:schemaRef ds:uri="http://schemas.microsoft.com/office/2006/metadata/properties"/>
    <ds:schemaRef ds:uri="fd39d560-5c7d-4158-98a0-f420f8fdebce"/>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Oxford Template 2020-05-05</Template>
  <TotalTime>722</TotalTime>
  <Words>795</Words>
  <Application>Microsoft Office PowerPoint</Application>
  <PresentationFormat>Widescreen</PresentationFormat>
  <Paragraphs>45</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MS PGothic</vt:lpstr>
      <vt:lpstr>Arial</vt:lpstr>
      <vt:lpstr>Calibri</vt:lpstr>
      <vt:lpstr>Text Content Templates</vt:lpstr>
      <vt:lpstr>Figure-Only Templates</vt:lpstr>
      <vt:lpstr>CONSERVATION BIOLOGY</vt:lpstr>
      <vt:lpstr>2</vt:lpstr>
      <vt:lpstr>Figure 5.1 A classification of three types of value systems that are used to justify conservation of nature and its biodiversity.</vt:lpstr>
      <vt:lpstr>Figure 5.2 (A) President Evo Morales enacts Bolivia’s Law of the Rights of Mother Earth at a ceremony that recognized the intrinsic value of nature and guaranteed the right to exist for native Bolivian animals like the (B) jaguar (Panthera onca boliviensis)</vt:lpstr>
      <vt:lpstr>Figure 5.3 While most human societies consider it unethical for a person to knowingly inflict pain and suffering on another human being, some believe it is also unethical for humans to knowingly inflict pain and suffering on other nonhuman life-forms. </vt:lpstr>
      <vt:lpstr>6</vt:lpstr>
      <vt:lpstr>7</vt:lpstr>
      <vt:lpstr>8</vt:lpstr>
      <vt:lpstr>9</vt:lpstr>
      <vt:lpstr>10</vt:lpstr>
      <vt:lpstr>11</vt:lpstr>
      <vt:lpstr>Figure 5.4 Examples of nature fostering relational values and desirable relationships that give one a sense of personal and cultural identity. </vt:lpstr>
      <vt:lpstr>Figure 5.5 Nature is filled with the stunning beauty of flowering plants, trees, insects, birds, fish, and mammals. Such beauty has routinely inspired the greatest artists in history to produce some of the world’s most treasured masterpieces of art.</vt:lpstr>
      <vt:lpstr>Figure 5.6 Many of the world’s architectural wonders have been inspired by nature. </vt:lpstr>
      <vt:lpstr>Figure 5.7 Three ethical worldviews that influence how people view nature and its biodiversity.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Interplay</dc:title>
  <dc:creator>Oxford University Press</dc:creator>
  <cp:lastModifiedBy>MaleappaneSahayaraj Candidassane</cp:lastModifiedBy>
  <cp:revision>102</cp:revision>
  <dcterms:created xsi:type="dcterms:W3CDTF">2021-01-21T20:31:29Z</dcterms:created>
  <dcterms:modified xsi:type="dcterms:W3CDTF">2024-11-22T03:44:19Z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9f61502-7731-4690-a118-333634878cc9_Enabled">
    <vt:lpwstr>true</vt:lpwstr>
  </property>
  <property fmtid="{D5CDD505-2E9C-101B-9397-08002B2CF9AE}" pid="3" name="MSIP_Label_89f61502-7731-4690-a118-333634878cc9_SetDate">
    <vt:lpwstr>2020-04-27T21:10:48Z</vt:lpwstr>
  </property>
  <property fmtid="{D5CDD505-2E9C-101B-9397-08002B2CF9AE}" pid="4" name="MSIP_Label_89f61502-7731-4690-a118-333634878cc9_Method">
    <vt:lpwstr>Standard</vt:lpwstr>
  </property>
  <property fmtid="{D5CDD505-2E9C-101B-9397-08002B2CF9AE}" pid="5" name="MSIP_Label_89f61502-7731-4690-a118-333634878cc9_Name">
    <vt:lpwstr>Internal</vt:lpwstr>
  </property>
  <property fmtid="{D5CDD505-2E9C-101B-9397-08002B2CF9AE}" pid="6" name="MSIP_Label_89f61502-7731-4690-a118-333634878cc9_SiteId">
    <vt:lpwstr>91761b62-4c45-43f5-9f0e-be8ad9b551ff</vt:lpwstr>
  </property>
  <property fmtid="{D5CDD505-2E9C-101B-9397-08002B2CF9AE}" pid="7" name="MSIP_Label_89f61502-7731-4690-a118-333634878cc9_ActionId">
    <vt:lpwstr>69912cf1-8f32-4f1f-9ade-00009ae8a75a</vt:lpwstr>
  </property>
  <property fmtid="{D5CDD505-2E9C-101B-9397-08002B2CF9AE}" pid="8" name="MSIP_Label_89f61502-7731-4690-a118-333634878cc9_ContentBits">
    <vt:lpwstr>0</vt:lpwstr>
  </property>
  <property fmtid="{D5CDD505-2E9C-101B-9397-08002B2CF9AE}" pid="9" name="ContentTypeId">
    <vt:lpwstr>0x010100E8900F5E31C89A48940A57403082843D</vt:lpwstr>
  </property>
</Properties>
</file>