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447" r:id="rId3"/>
    <p:sldId id="448" r:id="rId4"/>
    <p:sldId id="450" r:id="rId5"/>
    <p:sldId id="449" r:id="rId6"/>
    <p:sldId id="433" r:id="rId7"/>
    <p:sldId id="322" r:id="rId8"/>
    <p:sldId id="321" r:id="rId9"/>
    <p:sldId id="451" r:id="rId10"/>
    <p:sldId id="452" r:id="rId11"/>
    <p:sldId id="434" r:id="rId12"/>
    <p:sldId id="435" r:id="rId13"/>
    <p:sldId id="44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144"/>
    <a:srgbClr val="1B3D55"/>
    <a:srgbClr val="3B7697"/>
    <a:srgbClr val="2D5A74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662" y="77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2020/9/10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1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3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6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7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3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7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3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7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9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1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7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46B8A-A121-437C-BBE6-C3442B8A9E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26EC4-91ED-42FE-BC7A-96D4C32A62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F261B-B326-4F21-B678-60A8F9874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14D78EA-7946-4AB1-8728-7E2038AEB3A3}"/>
              </a:ext>
            </a:extLst>
          </p:cNvPr>
          <p:cNvSpPr/>
          <p:nvPr/>
        </p:nvSpPr>
        <p:spPr>
          <a:xfrm>
            <a:off x="4466476" y="2139702"/>
            <a:ext cx="4339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正規表達式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834D06-A2A1-4277-8E40-94D29E6AE9E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63"/>
          <p:cNvSpPr txBox="1"/>
          <p:nvPr/>
        </p:nvSpPr>
        <p:spPr>
          <a:xfrm>
            <a:off x="160655" y="443230"/>
            <a:ext cx="52355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>
                <a:sym typeface="+mn-ea"/>
              </a:rPr>
              <a:t>爬蟲合法嗎</a:t>
            </a:r>
            <a:r>
              <a:rPr lang="en-US" altLang="zh-TW" dirty="0">
                <a:sym typeface="+mn-ea"/>
              </a:rPr>
              <a:t>?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1496" y="1491630"/>
            <a:ext cx="8064896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過度的抓取 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(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爬蟲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) : 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網路爬蟲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+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駭客技術，竊取後台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完整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)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資料。</a:t>
            </a:r>
          </a:p>
          <a:p>
            <a:pPr marL="457200" lvl="0" indent="-457200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網站無法支撐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 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不斷造訪，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系統癱瘓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74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350914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正規表達式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2011787"/>
            <a:ext cx="7200800" cy="111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使用單個符號和文字描述、匹配相同規則的多字串。優點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只要更改匹配規格就可以找出更相關的字串。</a:t>
            </a:r>
          </a:p>
        </p:txBody>
      </p:sp>
    </p:spTree>
    <p:extLst>
      <p:ext uri="{BB962C8B-B14F-4D97-AF65-F5344CB8AC3E}">
        <p14:creationId xmlns:p14="http://schemas.microsoft.com/office/powerpoint/2010/main" val="18165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263">
            <a:extLst>
              <a:ext uri="{FF2B5EF4-FFF2-40B4-BE49-F238E27FC236}">
                <a16:creationId xmlns:a16="http://schemas.microsoft.com/office/drawing/2014/main" id="{7DA0AD02-56EA-4053-B893-92464E3E4754}"/>
              </a:ext>
            </a:extLst>
          </p:cNvPr>
          <p:cNvSpPr txBox="1"/>
          <p:nvPr/>
        </p:nvSpPr>
        <p:spPr>
          <a:xfrm>
            <a:off x="378332" y="452265"/>
            <a:ext cx="52355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正規表達式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281DBDD-F9FD-48BD-B376-DDF663A87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73315"/>
              </p:ext>
            </p:extLst>
          </p:nvPr>
        </p:nvGraphicFramePr>
        <p:xfrm>
          <a:off x="378332" y="1447509"/>
          <a:ext cx="838733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35965063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418598477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91348294"/>
                    </a:ext>
                  </a:extLst>
                </a:gridCol>
                <a:gridCol w="1889411">
                  <a:extLst>
                    <a:ext uri="{9D8B030D-6E8A-4147-A177-3AD203B41FA5}">
                      <a16:colId xmlns:a16="http://schemas.microsoft.com/office/drawing/2014/main" val="3750615252"/>
                    </a:ext>
                  </a:extLst>
                </a:gridCol>
              </a:tblGrid>
              <a:tr h="3236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符合範例字串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775"/>
                  </a:ext>
                </a:extLst>
              </a:tr>
              <a:tr h="566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前一字元或括號內字元出現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次或多次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a*z*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aazz,azzz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 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482800"/>
                  </a:ext>
                </a:extLst>
              </a:tr>
              <a:tr h="5663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+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前一字元或括號內字元出現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次或多次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a+b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+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aabb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aabbbb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816867"/>
                  </a:ext>
                </a:extLst>
              </a:tr>
              <a:tr h="5663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{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m,n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}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前一字元或括號內字元出現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次至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次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包含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m,n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)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a{1,2}b{3, 4}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abbb,aabbbb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182120"/>
                  </a:ext>
                </a:extLst>
              </a:tr>
              <a:tr h="323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[]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符合括號內的任一字元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[A-Z]+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APPLE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3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1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263">
            <a:extLst>
              <a:ext uri="{FF2B5EF4-FFF2-40B4-BE49-F238E27FC236}">
                <a16:creationId xmlns:a16="http://schemas.microsoft.com/office/drawing/2014/main" id="{7DA0AD02-56EA-4053-B893-92464E3E4754}"/>
              </a:ext>
            </a:extLst>
          </p:cNvPr>
          <p:cNvSpPr txBox="1"/>
          <p:nvPr/>
        </p:nvSpPr>
        <p:spPr>
          <a:xfrm>
            <a:off x="378332" y="452265"/>
            <a:ext cx="52355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正規表達式</a:t>
            </a:r>
          </a:p>
        </p:txBody>
      </p:sp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27917888-3DF0-421E-8262-9E095A181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892994"/>
              </p:ext>
            </p:extLst>
          </p:nvPr>
        </p:nvGraphicFramePr>
        <p:xfrm>
          <a:off x="339597" y="1505061"/>
          <a:ext cx="8464805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81">
                  <a:extLst>
                    <a:ext uri="{9D8B030D-6E8A-4147-A177-3AD203B41FA5}">
                      <a16:colId xmlns:a16="http://schemas.microsoft.com/office/drawing/2014/main" val="359650633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4185984776"/>
                    </a:ext>
                  </a:extLst>
                </a:gridCol>
                <a:gridCol w="1412191">
                  <a:extLst>
                    <a:ext uri="{9D8B030D-6E8A-4147-A177-3AD203B41FA5}">
                      <a16:colId xmlns:a16="http://schemas.microsoft.com/office/drawing/2014/main" val="791348294"/>
                    </a:ext>
                  </a:extLst>
                </a:gridCol>
                <a:gridCol w="2116201">
                  <a:extLst>
                    <a:ext uri="{9D8B030D-6E8A-4147-A177-3AD203B41FA5}">
                      <a16:colId xmlns:a16="http://schemas.microsoft.com/office/drawing/2014/main" val="3750615252"/>
                    </a:ext>
                  </a:extLst>
                </a:gridCol>
              </a:tblGrid>
              <a:tr h="5677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符合範例字串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775"/>
                  </a:ext>
                </a:extLst>
              </a:tr>
              <a:tr h="7534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[^]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符合任一個不在括號內的字元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[^A-Z]*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lowercase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628349"/>
                  </a:ext>
                </a:extLst>
              </a:tr>
              <a:tr h="567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\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跳脫字元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\.</a:t>
                      </a:r>
                      <a:r>
                        <a:rPr lang="en-US" altLang="zh-TW" sz="2200" baseline="0" dirty="0">
                          <a:latin typeface="Times New Roman" panose="02020603050405020304" pitchFamily="18" charset="0"/>
                        </a:rPr>
                        <a:t> \| 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. |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99956"/>
                  </a:ext>
                </a:extLst>
              </a:tr>
              <a:tr h="567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.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符合任單一字元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b.f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bef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bzf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25625"/>
                  </a:ext>
                </a:extLst>
              </a:tr>
              <a:tr h="567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|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>
                          <a:latin typeface="Times New Roman" panose="02020603050405020304" pitchFamily="18" charset="0"/>
                        </a:rPr>
                        <a:t>符合前後字串組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b(</a:t>
                      </a:r>
                      <a:r>
                        <a:rPr lang="en-US" altLang="zh-TW" sz="2200" dirty="0" err="1">
                          <a:latin typeface="Times New Roman" panose="02020603050405020304" pitchFamily="18" charset="0"/>
                        </a:rPr>
                        <a:t>a|i|e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)d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bad,</a:t>
                      </a:r>
                      <a:r>
                        <a:rPr lang="en-US" altLang="zh-TW" sz="2200" baseline="0" dirty="0">
                          <a:latin typeface="Times New Roman" panose="02020603050405020304" pitchFamily="18" charset="0"/>
                        </a:rPr>
                        <a:t> bid, bed</a:t>
                      </a:r>
                      <a:r>
                        <a:rPr lang="en-US" altLang="zh-TW" sz="2200" dirty="0">
                          <a:latin typeface="Times New Roman" panose="02020603050405020304" pitchFamily="18" charset="0"/>
                        </a:rPr>
                        <a:t> </a:t>
                      </a:r>
                      <a:endParaRPr lang="zh-TW" altLang="en-US" sz="22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6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263"/>
          <p:cNvSpPr txBox="1"/>
          <p:nvPr/>
        </p:nvSpPr>
        <p:spPr>
          <a:xfrm>
            <a:off x="280399" y="294306"/>
            <a:ext cx="662473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正規表達式</a:t>
            </a:r>
            <a:r>
              <a:rPr lang="en-US" altLang="zh-TW" dirty="0"/>
              <a:t>-</a:t>
            </a:r>
            <a:r>
              <a:rPr lang="zh-TW" altLang="en-US" dirty="0">
                <a:sym typeface="+mn-lt"/>
              </a:rPr>
              <a:t>特殊字元表</a:t>
            </a: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37385"/>
              </p:ext>
            </p:extLst>
          </p:nvPr>
        </p:nvGraphicFramePr>
        <p:xfrm>
          <a:off x="280399" y="1131590"/>
          <a:ext cx="8583202" cy="353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30">
                  <a:extLst>
                    <a:ext uri="{9D8B030D-6E8A-4147-A177-3AD203B41FA5}">
                      <a16:colId xmlns:a16="http://schemas.microsoft.com/office/drawing/2014/main" val="3969487296"/>
                    </a:ext>
                  </a:extLst>
                </a:gridCol>
                <a:gridCol w="7465872">
                  <a:extLst>
                    <a:ext uri="{9D8B030D-6E8A-4147-A177-3AD203B41FA5}">
                      <a16:colId xmlns:a16="http://schemas.microsoft.com/office/drawing/2014/main" val="2147364570"/>
                    </a:ext>
                  </a:extLst>
                </a:gridCol>
              </a:tblGrid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/>
                        <a:t>符號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/>
                        <a:t>意義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66859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\d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dirty="0"/>
                        <a:t>0~9</a:t>
                      </a:r>
                      <a:r>
                        <a:rPr lang="zh-TW" altLang="en-US" sz="2200" dirty="0"/>
                        <a:t>之間的整數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53282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\D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除了</a:t>
                      </a:r>
                      <a:r>
                        <a:rPr lang="en-US" altLang="zh-TW" sz="2200" dirty="0"/>
                        <a:t>0~9</a:t>
                      </a:r>
                      <a:r>
                        <a:rPr lang="zh-TW" altLang="en-US" sz="2200" dirty="0"/>
                        <a:t>之間的整數字元以外的其他字元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870485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\s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空白、定位、</a:t>
                      </a:r>
                      <a:r>
                        <a:rPr lang="en-US" altLang="zh-TW" sz="2200" dirty="0"/>
                        <a:t>Tab</a:t>
                      </a:r>
                      <a:r>
                        <a:rPr lang="zh-TW" altLang="en-US" sz="2200" dirty="0"/>
                        <a:t>鍵、換行、換頁字元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98732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\S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除了空白、定位、</a:t>
                      </a:r>
                      <a:r>
                        <a:rPr lang="en-US" altLang="zh-TW" sz="2200" dirty="0"/>
                        <a:t>Tab</a:t>
                      </a:r>
                      <a:r>
                        <a:rPr lang="zh-TW" altLang="en-US" sz="2200" dirty="0"/>
                        <a:t>鍵、換行、換頁字元以外的其他字元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4499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\w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200" dirty="0"/>
                        <a:t>數字、字母和底線</a:t>
                      </a:r>
                      <a:r>
                        <a:rPr lang="en-US" altLang="zh-TW" sz="2200" dirty="0"/>
                        <a:t>_</a:t>
                      </a:r>
                      <a:r>
                        <a:rPr lang="zh-TW" altLang="en-US" sz="2200" dirty="0"/>
                        <a:t>字元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18360"/>
                  </a:ext>
                </a:extLst>
              </a:tr>
              <a:tr h="504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\W</a:t>
                      </a:r>
                      <a:endParaRPr lang="zh-TW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除了數字、字母和底線</a:t>
                      </a:r>
                      <a:r>
                        <a:rPr lang="en-US" altLang="zh-TW" sz="2200" dirty="0"/>
                        <a:t>_</a:t>
                      </a:r>
                      <a:r>
                        <a:rPr lang="zh-TW" altLang="en-US" sz="2200" dirty="0"/>
                        <a:t>字元以外的其他字元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58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31" y="915566"/>
            <a:ext cx="4276725" cy="3822136"/>
          </a:xfrm>
          <a:prstGeom prst="rect">
            <a:avLst/>
          </a:prstGeom>
        </p:spPr>
      </p:pic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A783B25E-B592-4AA0-813D-643DC57DF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66" r="35914"/>
          <a:stretch/>
        </p:blipFill>
        <p:spPr>
          <a:xfrm>
            <a:off x="333992" y="915566"/>
            <a:ext cx="4095541" cy="38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303392" y="1411100"/>
            <a:ext cx="1398149" cy="38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門號長度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12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902" y="2230867"/>
            <a:ext cx="2462635" cy="501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字串第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個字串為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“-”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8208" y="3351181"/>
            <a:ext cx="1983197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其餘必須為數字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06467" y="30940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未使用正規表達式範例程式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找出台灣手機門號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zh-CN" altLang="en-US" sz="28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BE0A57-0104-46B0-8E11-DCC01347A2BF}"/>
              </a:ext>
            </a:extLst>
          </p:cNvPr>
          <p:cNvSpPr/>
          <p:nvPr/>
        </p:nvSpPr>
        <p:spPr>
          <a:xfrm>
            <a:off x="7177750" y="1182603"/>
            <a:ext cx="2042949" cy="698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每次切割出字串中連續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個字</a:t>
            </a:r>
          </a:p>
        </p:txBody>
      </p:sp>
    </p:spTree>
    <p:extLst>
      <p:ext uri="{BB962C8B-B14F-4D97-AF65-F5344CB8AC3E}">
        <p14:creationId xmlns:p14="http://schemas.microsoft.com/office/powerpoint/2010/main" val="8863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14272" r="39530"/>
          <a:stretch/>
        </p:blipFill>
        <p:spPr>
          <a:xfrm>
            <a:off x="342945" y="891945"/>
            <a:ext cx="4133329" cy="38736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74" y="891945"/>
            <a:ext cx="4115356" cy="38736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77236" y="1587591"/>
            <a:ext cx="226031" cy="226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6516" y="1472673"/>
            <a:ext cx="237391" cy="210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0461" y="2506939"/>
            <a:ext cx="185760" cy="208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3" name="直線接點 12"/>
          <p:cNvCxnSpPr>
            <a:cxnSpLocks/>
            <a:stCxn id="6" idx="1"/>
          </p:cNvCxnSpPr>
          <p:nvPr/>
        </p:nvCxnSpPr>
        <p:spPr>
          <a:xfrm flipH="1">
            <a:off x="4713666" y="1700607"/>
            <a:ext cx="1963570" cy="5323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cxnSpLocks/>
            <a:stCxn id="7" idx="3"/>
          </p:cNvCxnSpPr>
          <p:nvPr/>
        </p:nvCxnSpPr>
        <p:spPr>
          <a:xfrm>
            <a:off x="2543907" y="1577826"/>
            <a:ext cx="1783276" cy="6551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cxnSpLocks/>
          </p:cNvCxnSpPr>
          <p:nvPr/>
        </p:nvCxnSpPr>
        <p:spPr>
          <a:xfrm flipV="1">
            <a:off x="2129579" y="2370511"/>
            <a:ext cx="2190360" cy="2012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307849" y="1316267"/>
            <a:ext cx="532909" cy="3449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  <a:sym typeface="+mn-ea"/>
              </a:rPr>
              <a:t>與上一個程式不同處</a:t>
            </a:r>
            <a:endParaRPr kumimoji="0" lang="zh-CN" alt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19409E-50EE-4558-B679-DDCCC5D66481}"/>
              </a:ext>
            </a:extLst>
          </p:cNvPr>
          <p:cNvSpPr/>
          <p:nvPr/>
        </p:nvSpPr>
        <p:spPr>
          <a:xfrm>
            <a:off x="386230" y="295964"/>
            <a:ext cx="838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未使用正規表達式範例程式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找出日本手機門號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zh-CN" altLang="en-US" sz="28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9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1640" y="328005"/>
            <a:ext cx="5986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使用正規表達式範例程式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(search)</a:t>
            </a:r>
            <a:endParaRPr lang="zh-CN" altLang="en-US" sz="28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52768"/>
            <a:ext cx="6633881" cy="38972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58929" y="1801947"/>
            <a:ext cx="3312368" cy="41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訂立找尋規則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XXXX-XXX-XXX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752" y="2216049"/>
            <a:ext cx="1720204" cy="61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沒有符合規則將會回傳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None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1920" y="2901371"/>
            <a:ext cx="4995268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未使用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group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會顯示規則內相關變數及型態</a:t>
            </a:r>
          </a:p>
        </p:txBody>
      </p:sp>
      <p:sp>
        <p:nvSpPr>
          <p:cNvPr id="15" name="矩形 14"/>
          <p:cNvSpPr/>
          <p:nvPr/>
        </p:nvSpPr>
        <p:spPr>
          <a:xfrm>
            <a:off x="4440377" y="2213767"/>
            <a:ext cx="4142710" cy="346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只會找尋符合規則的第一項</a:t>
            </a:r>
          </a:p>
        </p:txBody>
      </p:sp>
    </p:spTree>
    <p:extLst>
      <p:ext uri="{BB962C8B-B14F-4D97-AF65-F5344CB8AC3E}">
        <p14:creationId xmlns:p14="http://schemas.microsoft.com/office/powerpoint/2010/main" val="27720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98657" y="414400"/>
            <a:ext cx="8664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使用正規表達式範例程式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(find all)</a:t>
            </a:r>
            <a:endParaRPr lang="zh-CN" altLang="en-US" sz="28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7" y="1125557"/>
            <a:ext cx="7546685" cy="35263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7984" y="2769970"/>
            <a:ext cx="2856216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findall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會產生一個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list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1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3568" y="490641"/>
            <a:ext cx="8055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使用正規表達式範例程式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lang="zh-TW" altLang="en-US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常用符號</a:t>
            </a:r>
            <a:r>
              <a:rPr lang="en-US" altLang="zh-TW" sz="28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zh-CN" altLang="en-US" sz="28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22" y="1193094"/>
            <a:ext cx="3856816" cy="3322672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4"/>
          <a:srcRect r="32206"/>
          <a:stretch/>
        </p:blipFill>
        <p:spPr>
          <a:xfrm>
            <a:off x="254462" y="1193094"/>
            <a:ext cx="4703310" cy="33226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3768" y="2571750"/>
            <a:ext cx="165618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0232" y="2571750"/>
            <a:ext cx="129614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9" name="直線單箭頭接點 8"/>
          <p:cNvCxnSpPr>
            <a:cxnSpLocks/>
            <a:stCxn id="7" idx="3"/>
            <a:endCxn id="8" idx="1"/>
          </p:cNvCxnSpPr>
          <p:nvPr/>
        </p:nvCxnSpPr>
        <p:spPr>
          <a:xfrm>
            <a:off x="4139952" y="2679762"/>
            <a:ext cx="252028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DEF8F-9765-4046-8381-0BCC3E2ABD35}"/>
              </a:ext>
            </a:extLst>
          </p:cNvPr>
          <p:cNvSpPr/>
          <p:nvPr/>
        </p:nvSpPr>
        <p:spPr>
          <a:xfrm>
            <a:off x="539552" y="411510"/>
            <a:ext cx="51125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資料科學專題應用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11559" y="1563637"/>
            <a:ext cx="3851735" cy="121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與資料科學入門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76056" y="192367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薛念林老師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20441" y="3221377"/>
            <a:ext cx="3851735" cy="121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機器學習基礎理論與實作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077475" y="360359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張哲誠老師</a:t>
            </a:r>
          </a:p>
        </p:txBody>
      </p:sp>
    </p:spTree>
    <p:extLst>
      <p:ext uri="{BB962C8B-B14F-4D97-AF65-F5344CB8AC3E}">
        <p14:creationId xmlns:p14="http://schemas.microsoft.com/office/powerpoint/2010/main" val="13280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158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043608" y="1563638"/>
            <a:ext cx="7283316" cy="28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讀入文件檔，使用正則表達式找出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email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讀入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”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test.txt”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檔案，請使用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read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，不要使用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readlines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或者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readline</a:t>
            </a:r>
            <a:endParaRPr lang="en-US" altLang="zh-TW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訂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定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email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規則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找出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所有的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email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71600" y="609748"/>
            <a:ext cx="2901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程式練習</a:t>
            </a:r>
          </a:p>
        </p:txBody>
      </p:sp>
    </p:spTree>
    <p:extLst>
      <p:ext uri="{BB962C8B-B14F-4D97-AF65-F5344CB8AC3E}">
        <p14:creationId xmlns:p14="http://schemas.microsoft.com/office/powerpoint/2010/main" val="942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F691BC-6BD9-465B-B21F-E519DB6C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57" y="-242897"/>
            <a:ext cx="5187604" cy="2427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700623"/>
            <a:ext cx="8574323" cy="30243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2046" y="1997685"/>
            <a:ext cx="2960746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讀入檔案，檔案格式為上圖</a:t>
            </a:r>
          </a:p>
        </p:txBody>
      </p:sp>
      <p:sp>
        <p:nvSpPr>
          <p:cNvPr id="7" name="矩形 6"/>
          <p:cNvSpPr/>
          <p:nvPr/>
        </p:nvSpPr>
        <p:spPr>
          <a:xfrm>
            <a:off x="5207620" y="2232702"/>
            <a:ext cx="3989043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利用正則表達式命定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1763688" y="4521698"/>
            <a:ext cx="2076717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找出所有的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2F164D6C-96C1-4435-9BD2-63CE06AB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38" y="578822"/>
            <a:ext cx="26853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程式練習</a:t>
            </a:r>
          </a:p>
        </p:txBody>
      </p:sp>
    </p:spTree>
    <p:extLst>
      <p:ext uri="{BB962C8B-B14F-4D97-AF65-F5344CB8AC3E}">
        <p14:creationId xmlns:p14="http://schemas.microsoft.com/office/powerpoint/2010/main" val="28741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DEF8F-9765-4046-8381-0BCC3E2ABD35}"/>
              </a:ext>
            </a:extLst>
          </p:cNvPr>
          <p:cNvSpPr/>
          <p:nvPr/>
        </p:nvSpPr>
        <p:spPr>
          <a:xfrm>
            <a:off x="539552" y="411510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資料科學專題應用 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– 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三部曲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49335" y="2096690"/>
            <a:ext cx="1071487" cy="646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976781" y="2100381"/>
            <a:ext cx="1082718" cy="64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析</a:t>
            </a:r>
            <a:endParaRPr lang="en-US" altLang="zh-TW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876256" y="2100382"/>
            <a:ext cx="1080120" cy="64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解釋</a:t>
            </a:r>
            <a:endParaRPr lang="en-US" altLang="zh-TW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25692" y="291172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795827" y="2973319"/>
            <a:ext cx="1490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</a:t>
            </a:r>
            <a:endParaRPr lang="zh-TW" alt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5659788" y="2911720"/>
            <a:ext cx="877265" cy="710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749520" y="2973319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lang="zh-TW" alt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2700334" y="2878187"/>
            <a:ext cx="877265" cy="710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9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DEF8F-9765-4046-8381-0BCC3E2ABD35}"/>
              </a:ext>
            </a:extLst>
          </p:cNvPr>
          <p:cNvSpPr/>
          <p:nvPr/>
        </p:nvSpPr>
        <p:spPr>
          <a:xfrm>
            <a:off x="539552" y="411510"/>
            <a:ext cx="6192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正規表示式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維基百科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11560" y="1635646"/>
            <a:ext cx="7876928" cy="17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英語：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Regular Expression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，常簡寫為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regex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、</a:t>
            </a:r>
            <a:r>
              <a:rPr lang="en-US" altLang="zh-TW" sz="2800" dirty="0" err="1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regexp</a:t>
            </a:r>
            <a:r>
              <a:rPr lang="en-US" altLang="zh-TW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或 </a:t>
            </a:r>
            <a:r>
              <a:rPr lang="en-US" altLang="zh-TW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RE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），又稱正規表達式、正規表示法、規則運算式、常規表示法，是電腦科學的一個概念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。</a:t>
            </a:r>
            <a:endParaRPr lang="zh-TW" altLang="en-US" sz="28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DEF8F-9765-4046-8381-0BCC3E2ABD35}"/>
              </a:ext>
            </a:extLst>
          </p:cNvPr>
          <p:cNvSpPr/>
          <p:nvPr/>
        </p:nvSpPr>
        <p:spPr>
          <a:xfrm>
            <a:off x="539552" y="411510"/>
            <a:ext cx="6285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正規表示式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維基百科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11496" y="1491630"/>
            <a:ext cx="8064896" cy="302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正規表示式使用單個字串來描述、匹配一系列符合某個句法規則的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字串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。</a:t>
            </a:r>
          </a:p>
          <a:p>
            <a:pPr marL="342900" lvl="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在很多文字編輯器裡，正規表達式通常被用來檢索、替換那些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符合某個模式的文字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。</a:t>
            </a:r>
          </a:p>
          <a:p>
            <a:pPr marL="342900" lvl="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許多程式設計語言都支援利用正規表達式進行字串操作。例如，在</a:t>
            </a:r>
            <a:r>
              <a:rPr lang="en-US" altLang="zh-TW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Perl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中就內建了一個功能強大的正規表達式引擎。正規表達式這個概念最初是由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Unix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中的工具軟體（例如</a:t>
            </a:r>
            <a:r>
              <a:rPr lang="en-US" altLang="zh-TW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sed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和</a:t>
            </a:r>
            <a:r>
              <a:rPr lang="en-US" altLang="zh-TW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grep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）普及開的。</a:t>
            </a:r>
          </a:p>
        </p:txBody>
      </p:sp>
    </p:spTree>
    <p:extLst>
      <p:ext uri="{BB962C8B-B14F-4D97-AF65-F5344CB8AC3E}">
        <p14:creationId xmlns:p14="http://schemas.microsoft.com/office/powerpoint/2010/main" val="18499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35"/>
          <p:cNvGrpSpPr/>
          <p:nvPr/>
        </p:nvGrpSpPr>
        <p:grpSpPr>
          <a:xfrm rot="10800000" flipH="1">
            <a:off x="208202" y="522991"/>
            <a:ext cx="8756286" cy="4445964"/>
            <a:chOff x="850264" y="1552754"/>
            <a:chExt cx="10491473" cy="4877076"/>
          </a:xfrm>
          <a:noFill/>
        </p:grpSpPr>
        <p:grpSp>
          <p:nvGrpSpPr>
            <p:cNvPr id="13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  <a:grpFill/>
          </p:grpSpPr>
          <p:sp>
            <p:nvSpPr>
              <p:cNvPr id="13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41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2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3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p:grpSp>
        </p:grpSp>
        <p:sp>
          <p:nvSpPr>
            <p:cNvPr id="132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44" name="组合 5"/>
          <p:cNvGrpSpPr/>
          <p:nvPr/>
        </p:nvGrpSpPr>
        <p:grpSpPr>
          <a:xfrm>
            <a:off x="225812" y="201902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145" name="矩形 144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51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3" name="文本框 7"/>
          <p:cNvSpPr txBox="1"/>
          <p:nvPr/>
        </p:nvSpPr>
        <p:spPr>
          <a:xfrm>
            <a:off x="2944060" y="1445003"/>
            <a:ext cx="5525819" cy="24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0" i="0" u="none" strike="noStrike" kern="1200" cap="none" spc="0" normalizeH="0" noProof="0" dirty="0">
                <a:ln>
                  <a:noFill/>
                </a:ln>
                <a:solidFill>
                  <a:srgbClr val="1B3D55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網路爬蟲將網站資訊爬取下來時，會有一種特定的規則存在，但是又可能有不同的格式。</a:t>
            </a:r>
            <a:endParaRPr kumimoji="0" lang="en-US" altLang="zh-TW" sz="2600" b="0" i="0" u="none" strike="noStrike" kern="1200" cap="none" spc="0" normalizeH="0" noProof="0" dirty="0">
              <a:ln>
                <a:noFill/>
              </a:ln>
              <a:solidFill>
                <a:srgbClr val="1B3D55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6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0" i="0" u="none" strike="noStrike" kern="1200" cap="none" spc="0" normalizeH="0" noProof="0" dirty="0">
                <a:ln>
                  <a:noFill/>
                </a:ln>
                <a:solidFill>
                  <a:srgbClr val="1B3D55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使用正規表達式制定想要篩選出資料的規則，可以提升資料前處理的效率。</a:t>
            </a:r>
            <a:endParaRPr kumimoji="0" lang="en-US" altLang="zh-TW" sz="2600" b="0" i="0" u="none" strike="noStrike" kern="1200" cap="none" spc="0" normalizeH="0" noProof="0" dirty="0">
              <a:ln>
                <a:noFill/>
              </a:ln>
              <a:solidFill>
                <a:srgbClr val="1B3D55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505363" y="1310541"/>
            <a:ext cx="2204098" cy="287086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DEF8F-9765-4046-8381-0BCC3E2ABD35}"/>
              </a:ext>
            </a:extLst>
          </p:cNvPr>
          <p:cNvSpPr/>
          <p:nvPr/>
        </p:nvSpPr>
        <p:spPr>
          <a:xfrm>
            <a:off x="539552" y="411510"/>
            <a:ext cx="360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網路爬蟲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11496" y="1491630"/>
            <a:ext cx="8064896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利用一個</a:t>
            </a:r>
            <a:r>
              <a:rPr lang="zh-TW" altLang="en-US" sz="2400" b="1" dirty="0">
                <a:solidFill>
                  <a:srgbClr val="DD61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自動化抓取網頁內容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的程式，將資料存入本地端或自身資料庫，例如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最新優惠、台股交易量、網路聲量。</a:t>
            </a:r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>
            <a:off x="4211960" y="3393209"/>
            <a:ext cx="26135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80626" y="2984311"/>
            <a:ext cx="1058843" cy="33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1.URL</a:t>
            </a:r>
            <a:endParaRPr kumimoji="0" lang="zh-TW" altLang="en-US" sz="20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單箭頭接點 14"/>
          <p:cNvCxnSpPr>
            <a:stCxn id="12" idx="1"/>
            <a:endCxn id="8" idx="3"/>
          </p:cNvCxnSpPr>
          <p:nvPr/>
        </p:nvCxnSpPr>
        <p:spPr>
          <a:xfrm flipH="1">
            <a:off x="4472799" y="3714135"/>
            <a:ext cx="2352743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52311" y="3795886"/>
            <a:ext cx="1931497" cy="34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2.Source code</a:t>
            </a:r>
            <a:endParaRPr kumimoji="0" lang="zh-TW" altLang="en-US" sz="20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 descr="File:Applications-&lt;strong&gt;database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76254"/>
            <a:ext cx="1123687" cy="1123687"/>
          </a:xfrm>
          <a:prstGeom prst="rect">
            <a:avLst/>
          </a:prstGeom>
        </p:spPr>
      </p:pic>
      <p:cxnSp>
        <p:nvCxnSpPr>
          <p:cNvPr id="20" name="直線單箭頭接點 19"/>
          <p:cNvCxnSpPr>
            <a:stCxn id="8" idx="1"/>
            <a:endCxn id="19" idx="3"/>
          </p:cNvCxnSpPr>
          <p:nvPr/>
        </p:nvCxnSpPr>
        <p:spPr>
          <a:xfrm flipH="1">
            <a:off x="1447215" y="3714135"/>
            <a:ext cx="1319163" cy="2396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91232" y="3795886"/>
            <a:ext cx="995634" cy="34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3.Data</a:t>
            </a:r>
            <a:endParaRPr kumimoji="0" lang="zh-TW" altLang="en-US" sz="20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圖片 11" descr="在行動裝置查看&lt;strong&gt;網頁&lt;/strong&gt;「頁庫存檔」教學，支援 Google、Bing 和百度搜尋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42" y="2984311"/>
            <a:ext cx="2037604" cy="1459647"/>
          </a:xfrm>
          <a:prstGeom prst="rect">
            <a:avLst/>
          </a:prstGeom>
        </p:spPr>
      </p:pic>
      <p:pic>
        <p:nvPicPr>
          <p:cNvPr id="8" name="圖片 7" descr="Illustration gratuite: Code, Technologie, Logiciel - Image gratuite sur Pixabay - 459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78" y="2984311"/>
            <a:ext cx="1706421" cy="14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63"/>
          <p:cNvSpPr txBox="1"/>
          <p:nvPr/>
        </p:nvSpPr>
        <p:spPr>
          <a:xfrm>
            <a:off x="160655" y="443230"/>
            <a:ext cx="52355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>
                <a:sym typeface="+mn-ea"/>
              </a:rPr>
              <a:t>如何進行爬蟲</a:t>
            </a:r>
            <a:endParaRPr lang="zh-CN" altLang="en-US" dirty="0">
              <a:sym typeface="+mn-ea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64762" y="2321576"/>
            <a:ext cx="1042275" cy="99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+mj-ea"/>
                <a:ea typeface="+mj-ea"/>
              </a:rPr>
              <a:t>鎖定網站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986495" y="2316438"/>
            <a:ext cx="1538654" cy="99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+mj-ea"/>
                <a:ea typeface="+mj-ea"/>
              </a:rPr>
              <a:t>觀察網站結構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305316" y="2316439"/>
            <a:ext cx="2067658" cy="999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爬取網站分析原始碼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7093449" y="2316438"/>
            <a:ext cx="1785789" cy="999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prstClr val="white"/>
                </a:solidFill>
                <a:latin typeface="+mj-ea"/>
                <a:ea typeface="+mj-ea"/>
              </a:rPr>
              <a:t>打包資料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1418426" y="2611545"/>
            <a:ext cx="456940" cy="41977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向右箭號 16">
            <a:extLst>
              <a:ext uri="{FF2B5EF4-FFF2-40B4-BE49-F238E27FC236}">
                <a16:creationId xmlns:a16="http://schemas.microsoft.com/office/drawing/2014/main" id="{F26EB1B8-3BD7-4EC4-B716-65D8AD33537A}"/>
              </a:ext>
            </a:extLst>
          </p:cNvPr>
          <p:cNvSpPr/>
          <p:nvPr/>
        </p:nvSpPr>
        <p:spPr>
          <a:xfrm>
            <a:off x="6552486" y="2615194"/>
            <a:ext cx="456940" cy="41977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向右箭號 16">
            <a:extLst>
              <a:ext uri="{FF2B5EF4-FFF2-40B4-BE49-F238E27FC236}">
                <a16:creationId xmlns:a16="http://schemas.microsoft.com/office/drawing/2014/main" id="{A922D871-DCC3-47FF-AA84-85FFFB518823}"/>
              </a:ext>
            </a:extLst>
          </p:cNvPr>
          <p:cNvSpPr/>
          <p:nvPr/>
        </p:nvSpPr>
        <p:spPr>
          <a:xfrm>
            <a:off x="3689399" y="2611545"/>
            <a:ext cx="456940" cy="41977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263"/>
          <p:cNvSpPr txBox="1"/>
          <p:nvPr/>
        </p:nvSpPr>
        <p:spPr>
          <a:xfrm>
            <a:off x="160655" y="443230"/>
            <a:ext cx="52355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>
                <a:sym typeface="+mn-ea"/>
              </a:rPr>
              <a:t>爬蟲搜尋方法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1496" y="1491630"/>
            <a:ext cx="8064896" cy="17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聚焦爬蟲搜尋法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 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特定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主題。</a:t>
            </a:r>
          </a:p>
          <a:p>
            <a:pPr marL="457200" lvl="0" indent="-457200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廣度優先搜尋法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 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搜尋一層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完成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後，換下一層。</a:t>
            </a:r>
          </a:p>
          <a:p>
            <a:pPr marL="457200" lvl="0" indent="-457200"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深度優先搜尋法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: URL root (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根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) 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到 </a:t>
            </a:r>
            <a:r>
              <a:rPr lang="en-US" altLang="zh-TW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 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頁節點 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往下挖掘</a:t>
            </a:r>
            <a:r>
              <a:rPr lang="en-US" altLang="zh-TW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)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93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812</Words>
  <Application>Microsoft Office PowerPoint</Application>
  <PresentationFormat>如螢幕大小 (16:9)</PresentationFormat>
  <Paragraphs>142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Microsoft YaHei</vt:lpstr>
      <vt:lpstr>Microsoft YaHei</vt:lpstr>
      <vt:lpstr>黑体</vt:lpstr>
      <vt:lpstr>微軟正黑體</vt:lpstr>
      <vt:lpstr>Agency FB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user</cp:lastModifiedBy>
  <cp:revision>258</cp:revision>
  <dcterms:created xsi:type="dcterms:W3CDTF">2015-12-11T17:46:17Z</dcterms:created>
  <dcterms:modified xsi:type="dcterms:W3CDTF">2020-09-10T03:10:18Z</dcterms:modified>
</cp:coreProperties>
</file>