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59" r:id="rId2"/>
    <p:sldId id="433" r:id="rId3"/>
    <p:sldId id="322" r:id="rId4"/>
    <p:sldId id="449" r:id="rId5"/>
    <p:sldId id="321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9" r:id="rId14"/>
    <p:sldId id="434" r:id="rId15"/>
    <p:sldId id="435" r:id="rId16"/>
    <p:sldId id="448" r:id="rId17"/>
    <p:sldId id="436" r:id="rId18"/>
    <p:sldId id="437" r:id="rId19"/>
    <p:sldId id="438" r:id="rId20"/>
    <p:sldId id="439" r:id="rId21"/>
    <p:sldId id="445" r:id="rId22"/>
    <p:sldId id="446" r:id="rId23"/>
    <p:sldId id="447" r:id="rId24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44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144"/>
    <a:srgbClr val="1B3D55"/>
    <a:srgbClr val="3B7697"/>
    <a:srgbClr val="2D5A74"/>
    <a:srgbClr val="7BB8BF"/>
    <a:srgbClr val="94CDD1"/>
    <a:srgbClr val="709776"/>
    <a:srgbClr val="859E8C"/>
    <a:srgbClr val="9F624F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782" y="62"/>
      </p:cViewPr>
      <p:guideLst>
        <p:guide pos="27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ea typeface="微软雅黑" panose="020B0503020204020204" pitchFamily="34" charset="-122"/>
              </a:rPr>
              <a:t>2020/9/10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2020/9/10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5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85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1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49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0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63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78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2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46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6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7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8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2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28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19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1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F46B8A-A121-437C-BBE6-C3442B8A9EB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B26EC4-91ED-42FE-BC7A-96D4C32A62B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F261B-B326-4F21-B678-60A8F9874C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834D06-A2A1-4277-8E40-94D29E6AE9E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文本框 10">
            <a:extLst>
              <a:ext uri="{FF2B5EF4-FFF2-40B4-BE49-F238E27FC236}">
                <a16:creationId xmlns:a16="http://schemas.microsoft.com/office/drawing/2014/main" id="{9FADD43E-F1E6-4507-A158-EFCCB65AE766}"/>
              </a:ext>
            </a:extLst>
          </p:cNvPr>
          <p:cNvSpPr txBox="1"/>
          <p:nvPr/>
        </p:nvSpPr>
        <p:spPr>
          <a:xfrm>
            <a:off x="4427984" y="1602253"/>
            <a:ext cx="4392488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60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algn="ctr"/>
            <a:r>
              <a:rPr lang="en-US" altLang="zh-TW" dirty="0"/>
              <a:t>http, post-get</a:t>
            </a:r>
            <a:r>
              <a:rPr lang="zh-TW" altLang="en-US" dirty="0"/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57A8D-4912-4562-BF39-C1056569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39502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網頁爬蟲程式 </a:t>
            </a:r>
            <a:r>
              <a:rPr lang="en-US" altLang="zh-TW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– Hello Word (</a:t>
            </a:r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網站內容查詢</a:t>
            </a:r>
            <a:r>
              <a:rPr lang="en-US" altLang="zh-TW" sz="3600" b="1" spc="300" dirty="0" smtClean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)</a:t>
            </a:r>
            <a:endParaRPr lang="en-US" altLang="zh-TW" sz="36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994099"/>
            <a:ext cx="5760640" cy="38920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4069312"/>
            <a:ext cx="3724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57A8D-4912-4562-BF39-C1056569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3950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spc="300" dirty="0" smtClean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網頁爬蟲程式 </a:t>
            </a:r>
            <a:r>
              <a:rPr lang="en-US" altLang="zh-TW" sz="3600" b="1" spc="300" dirty="0" smtClean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– </a:t>
            </a:r>
            <a:r>
              <a:rPr lang="zh-TW" altLang="en-US" sz="3600" b="1" spc="300" dirty="0" smtClean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常見代碼錯誤</a:t>
            </a:r>
            <a:endParaRPr lang="zh-TW" altLang="en-US" sz="36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11018"/>
              </p:ext>
            </p:extLst>
          </p:nvPr>
        </p:nvGraphicFramePr>
        <p:xfrm>
          <a:off x="566682" y="985833"/>
          <a:ext cx="8010636" cy="384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65">
                  <a:extLst>
                    <a:ext uri="{9D8B030D-6E8A-4147-A177-3AD203B41FA5}">
                      <a16:colId xmlns:a16="http://schemas.microsoft.com/office/drawing/2014/main" val="1365666682"/>
                    </a:ext>
                  </a:extLst>
                </a:gridCol>
                <a:gridCol w="6567571">
                  <a:extLst>
                    <a:ext uri="{9D8B030D-6E8A-4147-A177-3AD203B41FA5}">
                      <a16:colId xmlns:a16="http://schemas.microsoft.com/office/drawing/2014/main" val="3745900587"/>
                    </a:ext>
                  </a:extLst>
                </a:gridCol>
              </a:tblGrid>
              <a:tr h="6321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常見錯誤碼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代號說明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861532"/>
                  </a:ext>
                </a:extLst>
              </a:tr>
              <a:tr h="5677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2xx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kern="1200" dirty="0" smtClean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成功狀態碼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Success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），已成功接受客戶端請求。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15605"/>
                  </a:ext>
                </a:extLst>
              </a:tr>
              <a:tr h="720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4xx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kern="1200" dirty="0" smtClean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客戶端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錯誤（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Client Error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），客戶端請求出錯導致服務端無法正常完成請求。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46705"/>
                  </a:ext>
                </a:extLst>
              </a:tr>
              <a:tr h="5677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404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Not Found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）伺服器無法找到請求的頁面或資源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60483"/>
                  </a:ext>
                </a:extLst>
              </a:tr>
              <a:tr h="5677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405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Method Not Allowed 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）方法不允許，方法禁用。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88558"/>
                  </a:ext>
                </a:extLst>
              </a:tr>
              <a:tr h="720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5xx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kern="1200" dirty="0" smtClean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服務端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錯誤（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Server Error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），伺服器出錯未能成功處理服務端請求。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32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7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57A8D-4912-4562-BF39-C1056569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3950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網頁爬蟲程式 </a:t>
            </a:r>
            <a:r>
              <a:rPr lang="en-US" altLang="zh-TW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– </a:t>
            </a:r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常見代碼錯誤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53605"/>
            <a:ext cx="4027601" cy="15121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528701"/>
            <a:ext cx="32099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57A8D-4912-4562-BF39-C1056569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3950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網頁爬蟲程式 </a:t>
            </a:r>
            <a:r>
              <a:rPr lang="en-US" altLang="zh-TW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– </a:t>
            </a:r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常見代碼錯誤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23284"/>
            <a:ext cx="4304202" cy="164129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55" y="3003798"/>
            <a:ext cx="7723889" cy="122351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802487" y="3881787"/>
            <a:ext cx="1661501" cy="3345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411902"/>
              </p:ext>
            </p:extLst>
          </p:nvPr>
        </p:nvGraphicFramePr>
        <p:xfrm>
          <a:off x="710055" y="4310812"/>
          <a:ext cx="713927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67">
                  <a:extLst>
                    <a:ext uri="{9D8B030D-6E8A-4147-A177-3AD203B41FA5}">
                      <a16:colId xmlns:a16="http://schemas.microsoft.com/office/drawing/2014/main" val="433348978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46588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404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Not Found</a:t>
                      </a:r>
                      <a:r>
                        <a:rPr lang="zh-TW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）伺服器無法找到請求的頁面或資源</a:t>
                      </a:r>
                      <a:endParaRPr lang="zh-TW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2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1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0C8AA3F4-844A-44F7-8E6F-AA6866AA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" y="293176"/>
            <a:ext cx="2944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Post</a:t>
            </a:r>
            <a:r>
              <a:rPr lang="zh-CN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與</a:t>
            </a:r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Get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CC0D88-E38D-4872-8766-D344FBE38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" y="1062617"/>
            <a:ext cx="8435340" cy="221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Post: 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提交資料打包成制定格式後傳送，網站網址不會隨著傳輸資料不同而改變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Get: 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請求資料會依附在網站網址，網站網址會隨著請求資料不同而改變</a:t>
            </a:r>
          </a:p>
        </p:txBody>
      </p:sp>
      <p:pic>
        <p:nvPicPr>
          <p:cNvPr id="4" name="圖片 3" descr="&lt;strong&gt;Post&lt;/strong&gt; (South Africa) - Wikipedia">
            <a:extLst>
              <a:ext uri="{FF2B5EF4-FFF2-40B4-BE49-F238E27FC236}">
                <a16:creationId xmlns:a16="http://schemas.microsoft.com/office/drawing/2014/main" id="{F7ADE1E2-7041-447E-93EB-6420F2E3F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14" y="3088568"/>
            <a:ext cx="3670501" cy="1731519"/>
          </a:xfrm>
          <a:prstGeom prst="rect">
            <a:avLst/>
          </a:prstGeom>
        </p:spPr>
      </p:pic>
      <p:pic>
        <p:nvPicPr>
          <p:cNvPr id="5" name="圖片 4" descr="ゲット スマート - Wikipedia">
            <a:extLst>
              <a:ext uri="{FF2B5EF4-FFF2-40B4-BE49-F238E27FC236}">
                <a16:creationId xmlns:a16="http://schemas.microsoft.com/office/drawing/2014/main" id="{00BB15E2-6E0E-4F7C-905F-169B3BBF7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53"/>
          <a:stretch/>
        </p:blipFill>
        <p:spPr>
          <a:xfrm>
            <a:off x="5796136" y="3003798"/>
            <a:ext cx="1835250" cy="16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矩形 3">
            <a:extLst>
              <a:ext uri="{FF2B5EF4-FFF2-40B4-BE49-F238E27FC236}">
                <a16:creationId xmlns:a16="http://schemas.microsoft.com/office/drawing/2014/main" id="{A223C752-1277-4485-A14E-0F78861A5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70921"/>
            <a:ext cx="472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觀察</a:t>
            </a:r>
            <a:r>
              <a:rPr lang="en-US" altLang="zh-TW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Get</a:t>
            </a:r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與</a:t>
            </a:r>
            <a:r>
              <a:rPr lang="en-US" altLang="zh-TW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Post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20FA1DCD-A8DC-4C7D-973B-BBD446DB6367}"/>
              </a:ext>
            </a:extLst>
          </p:cNvPr>
          <p:cNvSpPr txBox="1">
            <a:spLocks/>
          </p:cNvSpPr>
          <p:nvPr/>
        </p:nvSpPr>
        <p:spPr>
          <a:xfrm>
            <a:off x="-400" y="4425855"/>
            <a:ext cx="4103077" cy="495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Firefox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，搜尋網站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70814C2-8D79-438D-9EA6-EB1B5401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91703"/>
            <a:ext cx="6192688" cy="3195938"/>
          </a:xfrm>
          <a:prstGeom prst="rect">
            <a:avLst/>
          </a:prstGeom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0BAFF8CD-D1A3-49C8-899E-9182DD80D5DD}"/>
              </a:ext>
            </a:extLst>
          </p:cNvPr>
          <p:cNvSpPr txBox="1">
            <a:spLocks/>
          </p:cNvSpPr>
          <p:nvPr/>
        </p:nvSpPr>
        <p:spPr>
          <a:xfrm>
            <a:off x="3481453" y="4325694"/>
            <a:ext cx="6623539" cy="495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F12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將顯示相關資源，並選取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網路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lang="zh-TW" altLang="en-US" sz="2400" dirty="0">
              <a:solidFill>
                <a:srgbClr val="1B3D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3BC7209-1D49-423A-8161-6069A7C94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091703"/>
            <a:ext cx="6192688" cy="319672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77782B5-D2FB-41D9-8488-AF1C1F16E4B1}"/>
              </a:ext>
            </a:extLst>
          </p:cNvPr>
          <p:cNvSpPr/>
          <p:nvPr/>
        </p:nvSpPr>
        <p:spPr>
          <a:xfrm>
            <a:off x="2267744" y="2615983"/>
            <a:ext cx="237392" cy="1473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11AA4146-57B4-4517-AB59-DA406961794C}"/>
              </a:ext>
            </a:extLst>
          </p:cNvPr>
          <p:cNvSpPr txBox="1">
            <a:spLocks/>
          </p:cNvSpPr>
          <p:nvPr/>
        </p:nvSpPr>
        <p:spPr>
          <a:xfrm>
            <a:off x="3481452" y="4699297"/>
            <a:ext cx="6623539" cy="495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F5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重新整理，即可觀看到相關方法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64AA8E3-164F-4743-96D6-3C7D3CBAA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092900"/>
            <a:ext cx="6192688" cy="31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/>
      <p:bldP spid="19" grpId="1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0B7DC6-7E63-4E84-9C91-FABAE2F6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34753"/>
            <a:ext cx="5472608" cy="428663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A2C2E13-A25C-4DE7-A477-3CC02CF6A354}"/>
              </a:ext>
            </a:extLst>
          </p:cNvPr>
          <p:cNvSpPr txBox="1"/>
          <p:nvPr/>
        </p:nvSpPr>
        <p:spPr>
          <a:xfrm>
            <a:off x="3779912" y="1131339"/>
            <a:ext cx="3240360" cy="341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利用</a:t>
            </a:r>
            <a:r>
              <a:rPr lang="en-US" altLang="zh-TW" dirty="0"/>
              <a:t>Get</a:t>
            </a:r>
            <a:r>
              <a:rPr lang="zh-TW" altLang="en-US" dirty="0"/>
              <a:t>抓取網站</a:t>
            </a:r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F889AC-9BC2-49B3-A708-2FC1849C4D22}"/>
              </a:ext>
            </a:extLst>
          </p:cNvPr>
          <p:cNvSpPr txBox="1"/>
          <p:nvPr/>
        </p:nvSpPr>
        <p:spPr>
          <a:xfrm>
            <a:off x="3940727" y="529629"/>
            <a:ext cx="5040560" cy="341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請先利用命令提示字元安裝 </a:t>
            </a:r>
            <a:r>
              <a:rPr lang="en-US" altLang="zh-TW" dirty="0"/>
              <a:t>bs4</a:t>
            </a:r>
            <a:r>
              <a:rPr lang="zh-TW" altLang="en-US" dirty="0"/>
              <a:t>和</a:t>
            </a:r>
            <a:r>
              <a:rPr lang="en-US" altLang="zh-TW" dirty="0"/>
              <a:t>requests</a:t>
            </a:r>
            <a:endParaRPr lang="zh-TW" altLang="en-US" dirty="0"/>
          </a:p>
        </p:txBody>
      </p:sp>
      <p:sp>
        <p:nvSpPr>
          <p:cNvPr id="13" name="矩形 3">
            <a:extLst>
              <a:ext uri="{FF2B5EF4-FFF2-40B4-BE49-F238E27FC236}">
                <a16:creationId xmlns:a16="http://schemas.microsoft.com/office/drawing/2014/main" id="{328E6FD0-93C9-4080-91C1-A80B07E9A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45" y="1203598"/>
            <a:ext cx="13822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Get</a:t>
            </a:r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範例程式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061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E9F7B341-61F9-4773-BF04-326EE1F0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84" y="273555"/>
            <a:ext cx="3616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Get</a:t>
            </a:r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範例程式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739892-7B49-487C-AC3A-BB28F1DA6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1" y="1090089"/>
            <a:ext cx="7893929" cy="3745420"/>
          </a:xfrm>
          <a:prstGeom prst="rect">
            <a:avLst/>
          </a:prstGeom>
        </p:spPr>
      </p:pic>
      <p:sp>
        <p:nvSpPr>
          <p:cNvPr id="7" name="文字方塊 4">
            <a:extLst>
              <a:ext uri="{FF2B5EF4-FFF2-40B4-BE49-F238E27FC236}">
                <a16:creationId xmlns:a16="http://schemas.microsoft.com/office/drawing/2014/main" id="{0ABDE674-4034-48E4-9694-714212DD84CF}"/>
              </a:ext>
            </a:extLst>
          </p:cNvPr>
          <p:cNvSpPr txBox="1"/>
          <p:nvPr/>
        </p:nvSpPr>
        <p:spPr>
          <a:xfrm>
            <a:off x="4800766" y="1090089"/>
            <a:ext cx="3587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使用</a:t>
            </a:r>
            <a:r>
              <a:rPr kumimoji="0" lang="en-US" altLang="zh-TW" sz="2000" b="0" i="0" u="none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BeautifulSoup</a:t>
            </a: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將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轉成可以利用標頭讀取模式</a:t>
            </a:r>
          </a:p>
        </p:txBody>
      </p:sp>
    </p:spTree>
    <p:extLst>
      <p:ext uri="{BB962C8B-B14F-4D97-AF65-F5344CB8AC3E}">
        <p14:creationId xmlns:p14="http://schemas.microsoft.com/office/powerpoint/2010/main" val="5815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40F60DEF-B338-4D5C-A1A5-030E70D3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8" y="1435146"/>
            <a:ext cx="8208944" cy="297192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0DF75A-321C-4147-A950-9D6013D833B9}"/>
              </a:ext>
            </a:extLst>
          </p:cNvPr>
          <p:cNvSpPr txBox="1"/>
          <p:nvPr/>
        </p:nvSpPr>
        <p:spPr>
          <a:xfrm>
            <a:off x="3491880" y="1567297"/>
            <a:ext cx="39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找出所有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“</a:t>
            </a:r>
            <a:r>
              <a:rPr kumimoji="0" lang="en-US" altLang="zh-TW" sz="2000" b="0" i="0" u="none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img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”</a:t>
            </a: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的標頭內容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4FE1C4-153C-4EF3-96A6-3DBA360E28EE}"/>
              </a:ext>
            </a:extLst>
          </p:cNvPr>
          <p:cNvSpPr txBox="1"/>
          <p:nvPr/>
        </p:nvSpPr>
        <p:spPr>
          <a:xfrm>
            <a:off x="3059832" y="2099558"/>
            <a:ext cx="39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印出</a:t>
            </a:r>
            <a:r>
              <a:rPr kumimoji="0" lang="en-US" altLang="zh-TW" sz="2000" b="0" i="0" u="none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img</a:t>
            </a: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內名為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“</a:t>
            </a:r>
            <a:r>
              <a:rPr kumimoji="0" lang="en-US" altLang="zh-TW" sz="2000" b="0" i="0" u="none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src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”</a:t>
            </a: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的內容</a:t>
            </a:r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AF62254A-4A7A-4F39-B1CD-99426F8E8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28" y="465650"/>
            <a:ext cx="3688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Get</a:t>
            </a:r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範例程式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63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-64811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E28A5254-839E-40A1-AE07-34722AAF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28" y="344848"/>
            <a:ext cx="3653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Post</a:t>
            </a:r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範例程式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F70CB3-F7B9-44AF-B607-0D65D6BF9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28" y="1114289"/>
            <a:ext cx="5704903" cy="368096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29B8D4-FBD1-441C-8576-C8FC2594B098}"/>
              </a:ext>
            </a:extLst>
          </p:cNvPr>
          <p:cNvSpPr/>
          <p:nvPr/>
        </p:nvSpPr>
        <p:spPr>
          <a:xfrm>
            <a:off x="3995937" y="1955454"/>
            <a:ext cx="2501412" cy="226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D9249EF-51D5-41D6-A1A6-411244177165}"/>
              </a:ext>
            </a:extLst>
          </p:cNvPr>
          <p:cNvSpPr/>
          <p:nvPr/>
        </p:nvSpPr>
        <p:spPr>
          <a:xfrm>
            <a:off x="3787749" y="2501696"/>
            <a:ext cx="1144291" cy="303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A59F571-0A72-4AFA-AE0B-B0C6C317A58A}"/>
              </a:ext>
            </a:extLst>
          </p:cNvPr>
          <p:cNvSpPr/>
          <p:nvPr/>
        </p:nvSpPr>
        <p:spPr>
          <a:xfrm>
            <a:off x="3787749" y="3276555"/>
            <a:ext cx="996500" cy="279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CED553-D96F-492D-B2F1-1316792346C0}"/>
              </a:ext>
            </a:extLst>
          </p:cNvPr>
          <p:cNvSpPr/>
          <p:nvPr/>
        </p:nvSpPr>
        <p:spPr>
          <a:xfrm>
            <a:off x="2876096" y="1954630"/>
            <a:ext cx="520164" cy="240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E26332-A54F-4DAF-AA9A-18F344CCF594}"/>
              </a:ext>
            </a:extLst>
          </p:cNvPr>
          <p:cNvSpPr/>
          <p:nvPr/>
        </p:nvSpPr>
        <p:spPr>
          <a:xfrm>
            <a:off x="213648" y="1833973"/>
            <a:ext cx="1262008" cy="43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使用方法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FCC30D-AB66-4595-8A9B-C255309E9E77}"/>
              </a:ext>
            </a:extLst>
          </p:cNvPr>
          <p:cNvSpPr/>
          <p:nvPr/>
        </p:nvSpPr>
        <p:spPr>
          <a:xfrm>
            <a:off x="7423943" y="1780794"/>
            <a:ext cx="1325880" cy="4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傳送網址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7D128A-D01F-4E31-820A-75AFB5BFE335}"/>
              </a:ext>
            </a:extLst>
          </p:cNvPr>
          <p:cNvSpPr/>
          <p:nvPr/>
        </p:nvSpPr>
        <p:spPr>
          <a:xfrm>
            <a:off x="6156176" y="2399314"/>
            <a:ext cx="1769364" cy="49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指定資料名稱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64E4FFE-F282-4390-BE7C-0BBD655DF2D9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1475656" y="2049089"/>
            <a:ext cx="1400440" cy="2593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B3112AB-FBCB-4C15-81FA-314BDD2E769B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6497349" y="2029635"/>
            <a:ext cx="926594" cy="3890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BCBDDA89-8DD8-4ED2-926E-E8D6782112F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4932040" y="2648155"/>
            <a:ext cx="1224136" cy="519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3D825712-1B5E-48DB-99A4-53406C763560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4784249" y="2648155"/>
            <a:ext cx="1371927" cy="76813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4">
            <a:extLst>
              <a:ext uri="{FF2B5EF4-FFF2-40B4-BE49-F238E27FC236}">
                <a16:creationId xmlns:a16="http://schemas.microsoft.com/office/drawing/2014/main" id="{DC27F227-23CD-41DB-B72D-71F2C78B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854" y="3299484"/>
            <a:ext cx="3804226" cy="139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利用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POST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之前，必須知道表格的名稱，才可以傳送指定資料。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滑鼠右鍵，”檢查”</a:t>
            </a:r>
          </a:p>
        </p:txBody>
      </p:sp>
    </p:spTree>
    <p:extLst>
      <p:ext uri="{BB962C8B-B14F-4D97-AF65-F5344CB8AC3E}">
        <p14:creationId xmlns:p14="http://schemas.microsoft.com/office/powerpoint/2010/main" val="42929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35"/>
          <p:cNvGrpSpPr/>
          <p:nvPr/>
        </p:nvGrpSpPr>
        <p:grpSpPr>
          <a:xfrm rot="10800000" flipH="1">
            <a:off x="208202" y="522991"/>
            <a:ext cx="8756286" cy="4445964"/>
            <a:chOff x="850264" y="1552754"/>
            <a:chExt cx="10491473" cy="4877076"/>
          </a:xfrm>
          <a:noFill/>
        </p:grpSpPr>
        <p:grpSp>
          <p:nvGrpSpPr>
            <p:cNvPr id="131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  <a:grpFill/>
          </p:grpSpPr>
          <p:sp>
            <p:nvSpPr>
              <p:cNvPr id="139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140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  <a:grpFill/>
            </p:grpSpPr>
            <p:sp>
              <p:nvSpPr>
                <p:cNvPr id="141" name="平行四边形 2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42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43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p:grpSp>
        </p:grpSp>
        <p:sp>
          <p:nvSpPr>
            <p:cNvPr id="132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7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8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144" name="组合 5"/>
          <p:cNvGrpSpPr/>
          <p:nvPr/>
        </p:nvGrpSpPr>
        <p:grpSpPr>
          <a:xfrm>
            <a:off x="225812" y="201902"/>
            <a:ext cx="4598035" cy="262255"/>
            <a:chOff x="611" y="1760"/>
            <a:chExt cx="7241" cy="413"/>
          </a:xfrm>
          <a:solidFill>
            <a:srgbClr val="6AE7FF"/>
          </a:solidFill>
        </p:grpSpPr>
        <p:sp>
          <p:nvSpPr>
            <p:cNvPr id="145" name="矩形 144"/>
            <p:cNvSpPr/>
            <p:nvPr/>
          </p:nvSpPr>
          <p:spPr>
            <a:xfrm>
              <a:off x="5477" y="1760"/>
              <a:ext cx="2059" cy="17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6" name="平行四边形 4"/>
            <p:cNvSpPr/>
            <p:nvPr/>
          </p:nvSpPr>
          <p:spPr>
            <a:xfrm>
              <a:off x="611" y="1996"/>
              <a:ext cx="5169" cy="72"/>
            </a:xfrm>
            <a:prstGeom prst="parallelogram">
              <a:avLst>
                <a:gd name="adj" fmla="val 317559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7" name="椭圆 47"/>
            <p:cNvSpPr/>
            <p:nvPr/>
          </p:nvSpPr>
          <p:spPr>
            <a:xfrm>
              <a:off x="6279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8" name="椭圆 48"/>
            <p:cNvSpPr/>
            <p:nvPr/>
          </p:nvSpPr>
          <p:spPr>
            <a:xfrm>
              <a:off x="6548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9" name="椭圆 49"/>
            <p:cNvSpPr/>
            <p:nvPr/>
          </p:nvSpPr>
          <p:spPr>
            <a:xfrm>
              <a:off x="6820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0" name="椭圆 50"/>
            <p:cNvSpPr/>
            <p:nvPr/>
          </p:nvSpPr>
          <p:spPr>
            <a:xfrm>
              <a:off x="7428" y="1976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151" name="直接连接符 52"/>
            <p:cNvCxnSpPr/>
            <p:nvPr/>
          </p:nvCxnSpPr>
          <p:spPr>
            <a:xfrm>
              <a:off x="3094" y="2173"/>
              <a:ext cx="475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5" name="Group 75">
            <a:extLst>
              <a:ext uri="{FF2B5EF4-FFF2-40B4-BE49-F238E27FC236}">
                <a16:creationId xmlns:a16="http://schemas.microsoft.com/office/drawing/2014/main" id="{60A838E8-BE13-4897-B9D5-33A082ADAAAC}"/>
              </a:ext>
            </a:extLst>
          </p:cNvPr>
          <p:cNvGrpSpPr/>
          <p:nvPr/>
        </p:nvGrpSpPr>
        <p:grpSpPr>
          <a:xfrm>
            <a:off x="505363" y="1310541"/>
            <a:ext cx="2204098" cy="2870861"/>
            <a:chOff x="4265562" y="1940657"/>
            <a:chExt cx="3660875" cy="4917341"/>
          </a:xfrm>
        </p:grpSpPr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id="{4B41A351-1C8B-4FBB-AADE-61FF0935EE24}"/>
                </a:ext>
              </a:extLst>
            </p:cNvPr>
            <p:cNvGrpSpPr/>
            <p:nvPr/>
          </p:nvGrpSpPr>
          <p:grpSpPr>
            <a:xfrm>
              <a:off x="4265562" y="1940657"/>
              <a:ext cx="3660875" cy="3121872"/>
              <a:chOff x="4265562" y="1940657"/>
              <a:chExt cx="3660875" cy="3121872"/>
            </a:xfrm>
          </p:grpSpPr>
          <p:sp>
            <p:nvSpPr>
              <p:cNvPr id="22" name="Freeform: Shape 92">
                <a:extLst>
                  <a:ext uri="{FF2B5EF4-FFF2-40B4-BE49-F238E27FC236}">
                    <a16:creationId xmlns:a16="http://schemas.microsoft.com/office/drawing/2014/main" id="{B487F70B-1C5C-4FC6-A2A0-447F3F7BC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885" y="3828974"/>
                <a:ext cx="567942" cy="832017"/>
              </a:xfrm>
              <a:custGeom>
                <a:avLst/>
                <a:gdLst>
                  <a:gd name="T0" fmla="*/ 351 w 351"/>
                  <a:gd name="T1" fmla="*/ 514 h 514"/>
                  <a:gd name="T2" fmla="*/ 351 w 351"/>
                  <a:gd name="T3" fmla="*/ 316 h 514"/>
                  <a:gd name="T4" fmla="*/ 286 w 351"/>
                  <a:gd name="T5" fmla="*/ 257 h 514"/>
                  <a:gd name="T6" fmla="*/ 66 w 351"/>
                  <a:gd name="T7" fmla="*/ 257 h 514"/>
                  <a:gd name="T8" fmla="*/ 0 w 351"/>
                  <a:gd name="T9" fmla="*/ 199 h 514"/>
                  <a:gd name="T10" fmla="*/ 0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351" y="514"/>
                    </a:moveTo>
                    <a:cubicBezTo>
                      <a:pt x="351" y="316"/>
                      <a:pt x="351" y="316"/>
                      <a:pt x="351" y="316"/>
                    </a:cubicBezTo>
                    <a:cubicBezTo>
                      <a:pt x="351" y="283"/>
                      <a:pt x="322" y="257"/>
                      <a:pt x="286" y="257"/>
                    </a:cubicBezTo>
                    <a:cubicBezTo>
                      <a:pt x="66" y="257"/>
                      <a:pt x="66" y="257"/>
                      <a:pt x="66" y="257"/>
                    </a:cubicBezTo>
                    <a:cubicBezTo>
                      <a:pt x="30" y="257"/>
                      <a:pt x="0" y="231"/>
                      <a:pt x="0" y="19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93">
                <a:extLst>
                  <a:ext uri="{FF2B5EF4-FFF2-40B4-BE49-F238E27FC236}">
                    <a16:creationId xmlns:a16="http://schemas.microsoft.com/office/drawing/2014/main" id="{0B41BA89-A009-440E-AC14-D822A557E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351" y="3828974"/>
                <a:ext cx="567942" cy="832017"/>
              </a:xfrm>
              <a:custGeom>
                <a:avLst/>
                <a:gdLst>
                  <a:gd name="T0" fmla="*/ 0 w 351"/>
                  <a:gd name="T1" fmla="*/ 514 h 514"/>
                  <a:gd name="T2" fmla="*/ 0 w 351"/>
                  <a:gd name="T3" fmla="*/ 316 h 514"/>
                  <a:gd name="T4" fmla="*/ 65 w 351"/>
                  <a:gd name="T5" fmla="*/ 257 h 514"/>
                  <a:gd name="T6" fmla="*/ 285 w 351"/>
                  <a:gd name="T7" fmla="*/ 257 h 514"/>
                  <a:gd name="T8" fmla="*/ 351 w 351"/>
                  <a:gd name="T9" fmla="*/ 199 h 514"/>
                  <a:gd name="T10" fmla="*/ 351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0" y="514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283"/>
                      <a:pt x="29" y="257"/>
                      <a:pt x="65" y="257"/>
                    </a:cubicBezTo>
                    <a:cubicBezTo>
                      <a:pt x="285" y="257"/>
                      <a:pt x="285" y="257"/>
                      <a:pt x="285" y="257"/>
                    </a:cubicBezTo>
                    <a:cubicBezTo>
                      <a:pt x="321" y="257"/>
                      <a:pt x="351" y="231"/>
                      <a:pt x="351" y="199"/>
                    </a:cubicBezTo>
                    <a:cubicBezTo>
                      <a:pt x="351" y="0"/>
                      <a:pt x="351" y="0"/>
                      <a:pt x="351" y="0"/>
                    </a:cubicBezTo>
                  </a:path>
                </a:pathLst>
              </a:custGeom>
              <a:noFill/>
              <a:ln w="41275" cap="flat">
                <a:solidFill>
                  <a:srgbClr val="5895C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94">
                <a:extLst>
                  <a:ext uri="{FF2B5EF4-FFF2-40B4-BE49-F238E27FC236}">
                    <a16:creationId xmlns:a16="http://schemas.microsoft.com/office/drawing/2014/main" id="{44DE1E25-B9BD-4782-890A-ADCF5559E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101" y="2976458"/>
                <a:ext cx="381040" cy="555884"/>
              </a:xfrm>
              <a:custGeom>
                <a:avLst/>
                <a:gdLst>
                  <a:gd name="T0" fmla="*/ 235 w 235"/>
                  <a:gd name="T1" fmla="*/ 344 h 344"/>
                  <a:gd name="T2" fmla="*/ 235 w 235"/>
                  <a:gd name="T3" fmla="*/ 211 h 344"/>
                  <a:gd name="T4" fmla="*/ 191 w 235"/>
                  <a:gd name="T5" fmla="*/ 172 h 344"/>
                  <a:gd name="T6" fmla="*/ 44 w 235"/>
                  <a:gd name="T7" fmla="*/ 172 h 344"/>
                  <a:gd name="T8" fmla="*/ 0 w 235"/>
                  <a:gd name="T9" fmla="*/ 133 h 344"/>
                  <a:gd name="T10" fmla="*/ 0 w 235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4">
                    <a:moveTo>
                      <a:pt x="235" y="344"/>
                    </a:moveTo>
                    <a:cubicBezTo>
                      <a:pt x="235" y="211"/>
                      <a:pt x="235" y="211"/>
                      <a:pt x="235" y="211"/>
                    </a:cubicBezTo>
                    <a:cubicBezTo>
                      <a:pt x="235" y="189"/>
                      <a:pt x="215" y="172"/>
                      <a:pt x="191" y="172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20" y="172"/>
                      <a:pt x="0" y="154"/>
                      <a:pt x="0" y="13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95">
                <a:extLst>
                  <a:ext uri="{FF2B5EF4-FFF2-40B4-BE49-F238E27FC236}">
                    <a16:creationId xmlns:a16="http://schemas.microsoft.com/office/drawing/2014/main" id="{5E1C2443-7B12-4515-B28E-F1DE4BA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3297" y="3323735"/>
                <a:ext cx="378628" cy="557090"/>
              </a:xfrm>
              <a:custGeom>
                <a:avLst/>
                <a:gdLst>
                  <a:gd name="T0" fmla="*/ 0 w 234"/>
                  <a:gd name="T1" fmla="*/ 344 h 344"/>
                  <a:gd name="T2" fmla="*/ 0 w 234"/>
                  <a:gd name="T3" fmla="*/ 211 h 344"/>
                  <a:gd name="T4" fmla="*/ 43 w 234"/>
                  <a:gd name="T5" fmla="*/ 172 h 344"/>
                  <a:gd name="T6" fmla="*/ 191 w 234"/>
                  <a:gd name="T7" fmla="*/ 172 h 344"/>
                  <a:gd name="T8" fmla="*/ 234 w 234"/>
                  <a:gd name="T9" fmla="*/ 133 h 344"/>
                  <a:gd name="T10" fmla="*/ 234 w 234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344">
                    <a:moveTo>
                      <a:pt x="0" y="344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0" y="190"/>
                      <a:pt x="19" y="172"/>
                      <a:pt x="43" y="172"/>
                    </a:cubicBezTo>
                    <a:cubicBezTo>
                      <a:pt x="191" y="172"/>
                      <a:pt x="191" y="172"/>
                      <a:pt x="191" y="172"/>
                    </a:cubicBezTo>
                    <a:cubicBezTo>
                      <a:pt x="215" y="172"/>
                      <a:pt x="234" y="154"/>
                      <a:pt x="234" y="133"/>
                    </a:cubicBezTo>
                    <a:cubicBezTo>
                      <a:pt x="234" y="0"/>
                      <a:pt x="234" y="0"/>
                      <a:pt x="234" y="0"/>
                    </a:cubicBezTo>
                  </a:path>
                </a:pathLst>
              </a:cu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96">
                <a:extLst>
                  <a:ext uri="{FF2B5EF4-FFF2-40B4-BE49-F238E27FC236}">
                    <a16:creationId xmlns:a16="http://schemas.microsoft.com/office/drawing/2014/main" id="{279B8F52-7652-49C9-BCD2-44D4B873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5127" y="2197497"/>
                <a:ext cx="379834" cy="555884"/>
              </a:xfrm>
              <a:custGeom>
                <a:avLst/>
                <a:gdLst>
                  <a:gd name="T0" fmla="*/ 0 w 235"/>
                  <a:gd name="T1" fmla="*/ 343 h 343"/>
                  <a:gd name="T2" fmla="*/ 0 w 235"/>
                  <a:gd name="T3" fmla="*/ 210 h 343"/>
                  <a:gd name="T4" fmla="*/ 44 w 235"/>
                  <a:gd name="T5" fmla="*/ 171 h 343"/>
                  <a:gd name="T6" fmla="*/ 191 w 235"/>
                  <a:gd name="T7" fmla="*/ 171 h 343"/>
                  <a:gd name="T8" fmla="*/ 235 w 235"/>
                  <a:gd name="T9" fmla="*/ 132 h 343"/>
                  <a:gd name="T10" fmla="*/ 235 w 235"/>
                  <a:gd name="T11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3">
                    <a:moveTo>
                      <a:pt x="0" y="34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189"/>
                      <a:pt x="20" y="171"/>
                      <a:pt x="44" y="171"/>
                    </a:cubicBezTo>
                    <a:cubicBezTo>
                      <a:pt x="191" y="171"/>
                      <a:pt x="191" y="171"/>
                      <a:pt x="191" y="171"/>
                    </a:cubicBezTo>
                    <a:cubicBezTo>
                      <a:pt x="215" y="171"/>
                      <a:pt x="235" y="154"/>
                      <a:pt x="235" y="132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noFill/>
              <a:ln w="41275" cap="flat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Straight Connector 97">
                <a:extLst>
                  <a:ext uri="{FF2B5EF4-FFF2-40B4-BE49-F238E27FC236}">
                    <a16:creationId xmlns:a16="http://schemas.microsoft.com/office/drawing/2014/main" id="{2B19336E-87F3-434D-B6D3-AC8FA2C1A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4295" y="3655335"/>
                <a:ext cx="0" cy="1407194"/>
              </a:xfrm>
              <a:prstGeom prst="line">
                <a:avLst/>
              </a:pr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98">
                <a:extLst>
                  <a:ext uri="{FF2B5EF4-FFF2-40B4-BE49-F238E27FC236}">
                    <a16:creationId xmlns:a16="http://schemas.microsoft.com/office/drawing/2014/main" id="{839E6D11-52AF-4796-9DF3-C4828BC7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070" y="2357871"/>
                <a:ext cx="1583244" cy="1002038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2 h 619"/>
                  <a:gd name="T4" fmla="*/ 781 w 978"/>
                  <a:gd name="T5" fmla="*/ 225 h 619"/>
                  <a:gd name="T6" fmla="*/ 764 w 978"/>
                  <a:gd name="T7" fmla="*/ 226 h 619"/>
                  <a:gd name="T8" fmla="*/ 498 w 978"/>
                  <a:gd name="T9" fmla="*/ 0 h 619"/>
                  <a:gd name="T10" fmla="*/ 231 w 978"/>
                  <a:gd name="T11" fmla="*/ 228 h 619"/>
                  <a:gd name="T12" fmla="*/ 197 w 978"/>
                  <a:gd name="T13" fmla="*/ 225 h 619"/>
                  <a:gd name="T14" fmla="*/ 0 w 978"/>
                  <a:gd name="T15" fmla="*/ 422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2"/>
                    </a:cubicBezTo>
                    <a:cubicBezTo>
                      <a:pt x="978" y="313"/>
                      <a:pt x="890" y="225"/>
                      <a:pt x="781" y="225"/>
                    </a:cubicBezTo>
                    <a:cubicBezTo>
                      <a:pt x="775" y="225"/>
                      <a:pt x="770" y="226"/>
                      <a:pt x="764" y="226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8"/>
                    </a:cubicBezTo>
                    <a:cubicBezTo>
                      <a:pt x="220" y="226"/>
                      <a:pt x="208" y="225"/>
                      <a:pt x="197" y="225"/>
                    </a:cubicBezTo>
                    <a:cubicBezTo>
                      <a:pt x="88" y="225"/>
                      <a:pt x="0" y="313"/>
                      <a:pt x="0" y="422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99">
                <a:extLst>
                  <a:ext uri="{FF2B5EF4-FFF2-40B4-BE49-F238E27FC236}">
                    <a16:creationId xmlns:a16="http://schemas.microsoft.com/office/drawing/2014/main" id="{FC0C2FC8-5886-44F8-A5B1-85FF87955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4752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8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6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9"/>
                    </a:cubicBezTo>
                    <a:cubicBezTo>
                      <a:pt x="220" y="227"/>
                      <a:pt x="209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00">
                <a:extLst>
                  <a:ext uri="{FF2B5EF4-FFF2-40B4-BE49-F238E27FC236}">
                    <a16:creationId xmlns:a16="http://schemas.microsoft.com/office/drawing/2014/main" id="{DE643AA3-0FB3-4320-B1D6-2B6EA43B7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388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7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5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7" y="0"/>
                    </a:cubicBezTo>
                    <a:cubicBezTo>
                      <a:pt x="362" y="0"/>
                      <a:pt x="251" y="99"/>
                      <a:pt x="231" y="229"/>
                    </a:cubicBezTo>
                    <a:cubicBezTo>
                      <a:pt x="220" y="227"/>
                      <a:pt x="208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01">
                <a:extLst>
                  <a:ext uri="{FF2B5EF4-FFF2-40B4-BE49-F238E27FC236}">
                    <a16:creationId xmlns:a16="http://schemas.microsoft.com/office/drawing/2014/main" id="{8C8AE2ED-FE83-4307-A598-17B0DF0E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311" y="3343028"/>
                <a:ext cx="654761" cy="65235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02">
                <a:extLst>
                  <a:ext uri="{FF2B5EF4-FFF2-40B4-BE49-F238E27FC236}">
                    <a16:creationId xmlns:a16="http://schemas.microsoft.com/office/drawing/2014/main" id="{DB52641C-2A85-4280-BDAC-52E397B2A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3235" y="2934254"/>
                <a:ext cx="618587" cy="389480"/>
              </a:xfrm>
              <a:custGeom>
                <a:avLst/>
                <a:gdLst>
                  <a:gd name="T0" fmla="*/ 305 w 382"/>
                  <a:gd name="T1" fmla="*/ 241 h 241"/>
                  <a:gd name="T2" fmla="*/ 382 w 382"/>
                  <a:gd name="T3" fmla="*/ 164 h 241"/>
                  <a:gd name="T4" fmla="*/ 305 w 382"/>
                  <a:gd name="T5" fmla="*/ 88 h 241"/>
                  <a:gd name="T6" fmla="*/ 299 w 382"/>
                  <a:gd name="T7" fmla="*/ 88 h 241"/>
                  <a:gd name="T8" fmla="*/ 195 w 382"/>
                  <a:gd name="T9" fmla="*/ 0 h 241"/>
                  <a:gd name="T10" fmla="*/ 90 w 382"/>
                  <a:gd name="T11" fmla="*/ 89 h 241"/>
                  <a:gd name="T12" fmla="*/ 77 w 382"/>
                  <a:gd name="T13" fmla="*/ 88 h 241"/>
                  <a:gd name="T14" fmla="*/ 0 w 382"/>
                  <a:gd name="T15" fmla="*/ 164 h 241"/>
                  <a:gd name="T16" fmla="*/ 77 w 382"/>
                  <a:gd name="T17" fmla="*/ 241 h 241"/>
                  <a:gd name="T18" fmla="*/ 305 w 382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1">
                    <a:moveTo>
                      <a:pt x="305" y="241"/>
                    </a:moveTo>
                    <a:cubicBezTo>
                      <a:pt x="348" y="241"/>
                      <a:pt x="382" y="207"/>
                      <a:pt x="382" y="164"/>
                    </a:cubicBezTo>
                    <a:cubicBezTo>
                      <a:pt x="382" y="122"/>
                      <a:pt x="348" y="88"/>
                      <a:pt x="305" y="88"/>
                    </a:cubicBezTo>
                    <a:cubicBezTo>
                      <a:pt x="303" y="88"/>
                      <a:pt x="301" y="88"/>
                      <a:pt x="299" y="88"/>
                    </a:cubicBezTo>
                    <a:cubicBezTo>
                      <a:pt x="290" y="38"/>
                      <a:pt x="247" y="0"/>
                      <a:pt x="195" y="0"/>
                    </a:cubicBezTo>
                    <a:cubicBezTo>
                      <a:pt x="142" y="0"/>
                      <a:pt x="98" y="38"/>
                      <a:pt x="90" y="89"/>
                    </a:cubicBezTo>
                    <a:cubicBezTo>
                      <a:pt x="86" y="88"/>
                      <a:pt x="82" y="88"/>
                      <a:pt x="77" y="88"/>
                    </a:cubicBezTo>
                    <a:cubicBezTo>
                      <a:pt x="35" y="88"/>
                      <a:pt x="0" y="122"/>
                      <a:pt x="0" y="164"/>
                    </a:cubicBezTo>
                    <a:cubicBezTo>
                      <a:pt x="0" y="207"/>
                      <a:pt x="35" y="241"/>
                      <a:pt x="77" y="241"/>
                    </a:cubicBezTo>
                    <a:lnTo>
                      <a:pt x="305" y="2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03">
                <a:extLst>
                  <a:ext uri="{FF2B5EF4-FFF2-40B4-BE49-F238E27FC236}">
                    <a16:creationId xmlns:a16="http://schemas.microsoft.com/office/drawing/2014/main" id="{104D9034-387F-44CC-9A36-8D6FD5927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616" y="2726853"/>
                <a:ext cx="617381" cy="390686"/>
              </a:xfrm>
              <a:custGeom>
                <a:avLst/>
                <a:gdLst>
                  <a:gd name="T0" fmla="*/ 304 w 381"/>
                  <a:gd name="T1" fmla="*/ 241 h 241"/>
                  <a:gd name="T2" fmla="*/ 381 w 381"/>
                  <a:gd name="T3" fmla="*/ 165 h 241"/>
                  <a:gd name="T4" fmla="*/ 304 w 381"/>
                  <a:gd name="T5" fmla="*/ 88 h 241"/>
                  <a:gd name="T6" fmla="*/ 298 w 381"/>
                  <a:gd name="T7" fmla="*/ 88 h 241"/>
                  <a:gd name="T8" fmla="*/ 194 w 381"/>
                  <a:gd name="T9" fmla="*/ 0 h 241"/>
                  <a:gd name="T10" fmla="*/ 90 w 381"/>
                  <a:gd name="T11" fmla="*/ 89 h 241"/>
                  <a:gd name="T12" fmla="*/ 76 w 381"/>
                  <a:gd name="T13" fmla="*/ 88 h 241"/>
                  <a:gd name="T14" fmla="*/ 0 w 381"/>
                  <a:gd name="T15" fmla="*/ 165 h 241"/>
                  <a:gd name="T16" fmla="*/ 76 w 381"/>
                  <a:gd name="T17" fmla="*/ 241 h 241"/>
                  <a:gd name="T18" fmla="*/ 304 w 381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241">
                    <a:moveTo>
                      <a:pt x="304" y="241"/>
                    </a:moveTo>
                    <a:cubicBezTo>
                      <a:pt x="347" y="241"/>
                      <a:pt x="381" y="207"/>
                      <a:pt x="381" y="165"/>
                    </a:cubicBezTo>
                    <a:cubicBezTo>
                      <a:pt x="381" y="122"/>
                      <a:pt x="347" y="88"/>
                      <a:pt x="304" y="88"/>
                    </a:cubicBezTo>
                    <a:cubicBezTo>
                      <a:pt x="302" y="88"/>
                      <a:pt x="300" y="88"/>
                      <a:pt x="298" y="88"/>
                    </a:cubicBezTo>
                    <a:cubicBezTo>
                      <a:pt x="290" y="38"/>
                      <a:pt x="246" y="0"/>
                      <a:pt x="194" y="0"/>
                    </a:cubicBezTo>
                    <a:cubicBezTo>
                      <a:pt x="141" y="0"/>
                      <a:pt x="97" y="38"/>
                      <a:pt x="90" y="89"/>
                    </a:cubicBezTo>
                    <a:cubicBezTo>
                      <a:pt x="85" y="88"/>
                      <a:pt x="81" y="88"/>
                      <a:pt x="76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1"/>
                      <a:pt x="76" y="241"/>
                    </a:cubicBezTo>
                    <a:lnTo>
                      <a:pt x="304" y="2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104">
                <a:extLst>
                  <a:ext uri="{FF2B5EF4-FFF2-40B4-BE49-F238E27FC236}">
                    <a16:creationId xmlns:a16="http://schemas.microsoft.com/office/drawing/2014/main" id="{A2923F40-BBDB-465E-ABA9-197E13675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6270" y="1959950"/>
                <a:ext cx="617381" cy="391892"/>
              </a:xfrm>
              <a:custGeom>
                <a:avLst/>
                <a:gdLst>
                  <a:gd name="T0" fmla="*/ 305 w 382"/>
                  <a:gd name="T1" fmla="*/ 242 h 242"/>
                  <a:gd name="T2" fmla="*/ 382 w 382"/>
                  <a:gd name="T3" fmla="*/ 165 h 242"/>
                  <a:gd name="T4" fmla="*/ 305 w 382"/>
                  <a:gd name="T5" fmla="*/ 88 h 242"/>
                  <a:gd name="T6" fmla="*/ 298 w 382"/>
                  <a:gd name="T7" fmla="*/ 88 h 242"/>
                  <a:gd name="T8" fmla="*/ 194 w 382"/>
                  <a:gd name="T9" fmla="*/ 0 h 242"/>
                  <a:gd name="T10" fmla="*/ 90 w 382"/>
                  <a:gd name="T11" fmla="*/ 89 h 242"/>
                  <a:gd name="T12" fmla="*/ 77 w 382"/>
                  <a:gd name="T13" fmla="*/ 88 h 242"/>
                  <a:gd name="T14" fmla="*/ 0 w 382"/>
                  <a:gd name="T15" fmla="*/ 165 h 242"/>
                  <a:gd name="T16" fmla="*/ 77 w 382"/>
                  <a:gd name="T17" fmla="*/ 242 h 242"/>
                  <a:gd name="T18" fmla="*/ 305 w 382"/>
                  <a:gd name="T1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2">
                    <a:moveTo>
                      <a:pt x="305" y="242"/>
                    </a:moveTo>
                    <a:cubicBezTo>
                      <a:pt x="347" y="242"/>
                      <a:pt x="382" y="207"/>
                      <a:pt x="382" y="165"/>
                    </a:cubicBezTo>
                    <a:cubicBezTo>
                      <a:pt x="382" y="122"/>
                      <a:pt x="347" y="88"/>
                      <a:pt x="305" y="88"/>
                    </a:cubicBezTo>
                    <a:cubicBezTo>
                      <a:pt x="303" y="88"/>
                      <a:pt x="300" y="88"/>
                      <a:pt x="298" y="88"/>
                    </a:cubicBezTo>
                    <a:cubicBezTo>
                      <a:pt x="290" y="38"/>
                      <a:pt x="247" y="0"/>
                      <a:pt x="194" y="0"/>
                    </a:cubicBezTo>
                    <a:cubicBezTo>
                      <a:pt x="142" y="0"/>
                      <a:pt x="98" y="39"/>
                      <a:pt x="90" y="89"/>
                    </a:cubicBezTo>
                    <a:cubicBezTo>
                      <a:pt x="86" y="88"/>
                      <a:pt x="81" y="88"/>
                      <a:pt x="77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2"/>
                      <a:pt x="77" y="242"/>
                    </a:cubicBezTo>
                    <a:lnTo>
                      <a:pt x="305" y="2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105">
                <a:extLst>
                  <a:ext uri="{FF2B5EF4-FFF2-40B4-BE49-F238E27FC236}">
                    <a16:creationId xmlns:a16="http://schemas.microsoft.com/office/drawing/2014/main" id="{10EB022C-D4CF-47C4-B687-BFA3D6B4F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641" y="2156499"/>
                <a:ext cx="309896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Oval 106">
                <a:extLst>
                  <a:ext uri="{FF2B5EF4-FFF2-40B4-BE49-F238E27FC236}">
                    <a16:creationId xmlns:a16="http://schemas.microsoft.com/office/drawing/2014/main" id="{7372A94C-2D8C-400A-9437-EA0825196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541" y="3630013"/>
                <a:ext cx="309896" cy="3111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107">
                <a:extLst>
                  <a:ext uri="{FF2B5EF4-FFF2-40B4-BE49-F238E27FC236}">
                    <a16:creationId xmlns:a16="http://schemas.microsoft.com/office/drawing/2014/main" id="{DEDAF844-48FB-47B7-B373-DDCBD3293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250" y="2190262"/>
                <a:ext cx="311102" cy="309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Oval 108">
                <a:extLst>
                  <a:ext uri="{FF2B5EF4-FFF2-40B4-BE49-F238E27FC236}">
                    <a16:creationId xmlns:a16="http://schemas.microsoft.com/office/drawing/2014/main" id="{68FA9113-3FF4-4557-88FE-43FADDB53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562" y="3699951"/>
                <a:ext cx="311102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109">
                <a:extLst>
                  <a:ext uri="{FF2B5EF4-FFF2-40B4-BE49-F238E27FC236}">
                    <a16:creationId xmlns:a16="http://schemas.microsoft.com/office/drawing/2014/main" id="{D313F9C2-F2BF-408D-B8F6-05CBA158E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8121" y="2611094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110">
                <a:extLst>
                  <a:ext uri="{FF2B5EF4-FFF2-40B4-BE49-F238E27FC236}">
                    <a16:creationId xmlns:a16="http://schemas.microsoft.com/office/drawing/2014/main" id="{AFCF08F8-D28F-4C69-B688-BE1751567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226" y="1940657"/>
                <a:ext cx="229106" cy="2303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111">
                <a:extLst>
                  <a:ext uri="{FF2B5EF4-FFF2-40B4-BE49-F238E27FC236}">
                    <a16:creationId xmlns:a16="http://schemas.microsoft.com/office/drawing/2014/main" id="{6D29DB5A-4398-4292-A920-B6703876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909" y="2180616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Oval 112">
                <a:extLst>
                  <a:ext uri="{FF2B5EF4-FFF2-40B4-BE49-F238E27FC236}">
                    <a16:creationId xmlns:a16="http://schemas.microsoft.com/office/drawing/2014/main" id="{9C47D4B6-D987-434A-89EE-EE273292B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976" y="4220866"/>
                <a:ext cx="229106" cy="229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Oval 113">
                <a:extLst>
                  <a:ext uri="{FF2B5EF4-FFF2-40B4-BE49-F238E27FC236}">
                    <a16:creationId xmlns:a16="http://schemas.microsoft.com/office/drawing/2014/main" id="{36B6530F-9C34-4CB9-8CFE-C47858AC5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480" y="4220866"/>
                <a:ext cx="230312" cy="22910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114">
                <a:extLst>
                  <a:ext uri="{FF2B5EF4-FFF2-40B4-BE49-F238E27FC236}">
                    <a16:creationId xmlns:a16="http://schemas.microsoft.com/office/drawing/2014/main" id="{BD871A3C-368B-405C-8FEF-C6C8F42B9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519" y="3379202"/>
                <a:ext cx="271310" cy="204990"/>
              </a:xfrm>
              <a:custGeom>
                <a:avLst/>
                <a:gdLst>
                  <a:gd name="T0" fmla="*/ 151 w 167"/>
                  <a:gd name="T1" fmla="*/ 22 h 127"/>
                  <a:gd name="T2" fmla="*/ 110 w 167"/>
                  <a:gd name="T3" fmla="*/ 0 h 127"/>
                  <a:gd name="T4" fmla="*/ 110 w 167"/>
                  <a:gd name="T5" fmla="*/ 15 h 127"/>
                  <a:gd name="T6" fmla="*/ 139 w 167"/>
                  <a:gd name="T7" fmla="*/ 30 h 127"/>
                  <a:gd name="T8" fmla="*/ 129 w 167"/>
                  <a:gd name="T9" fmla="*/ 79 h 127"/>
                  <a:gd name="T10" fmla="*/ 110 w 167"/>
                  <a:gd name="T11" fmla="*/ 85 h 127"/>
                  <a:gd name="T12" fmla="*/ 110 w 167"/>
                  <a:gd name="T13" fmla="*/ 100 h 127"/>
                  <a:gd name="T14" fmla="*/ 137 w 167"/>
                  <a:gd name="T15" fmla="*/ 91 h 127"/>
                  <a:gd name="T16" fmla="*/ 151 w 167"/>
                  <a:gd name="T17" fmla="*/ 22 h 127"/>
                  <a:gd name="T18" fmla="*/ 110 w 167"/>
                  <a:gd name="T19" fmla="*/ 0 h 127"/>
                  <a:gd name="T20" fmla="*/ 82 w 167"/>
                  <a:gd name="T21" fmla="*/ 8 h 127"/>
                  <a:gd name="T22" fmla="*/ 65 w 167"/>
                  <a:gd name="T23" fmla="*/ 72 h 127"/>
                  <a:gd name="T24" fmla="*/ 57 w 167"/>
                  <a:gd name="T25" fmla="*/ 77 h 127"/>
                  <a:gd name="T26" fmla="*/ 57 w 167"/>
                  <a:gd name="T27" fmla="*/ 76 h 127"/>
                  <a:gd name="T28" fmla="*/ 57 w 167"/>
                  <a:gd name="T29" fmla="*/ 76 h 127"/>
                  <a:gd name="T30" fmla="*/ 57 w 167"/>
                  <a:gd name="T31" fmla="*/ 76 h 127"/>
                  <a:gd name="T32" fmla="*/ 57 w 167"/>
                  <a:gd name="T33" fmla="*/ 76 h 127"/>
                  <a:gd name="T34" fmla="*/ 47 w 167"/>
                  <a:gd name="T35" fmla="*/ 78 h 127"/>
                  <a:gd name="T36" fmla="*/ 7 w 167"/>
                  <a:gd name="T37" fmla="*/ 105 h 127"/>
                  <a:gd name="T38" fmla="*/ 3 w 167"/>
                  <a:gd name="T39" fmla="*/ 121 h 127"/>
                  <a:gd name="T40" fmla="*/ 19 w 167"/>
                  <a:gd name="T41" fmla="*/ 124 h 127"/>
                  <a:gd name="T42" fmla="*/ 60 w 167"/>
                  <a:gd name="T43" fmla="*/ 97 h 127"/>
                  <a:gd name="T44" fmla="*/ 65 w 167"/>
                  <a:gd name="T45" fmla="*/ 88 h 127"/>
                  <a:gd name="T46" fmla="*/ 65 w 167"/>
                  <a:gd name="T47" fmla="*/ 88 h 127"/>
                  <a:gd name="T48" fmla="*/ 65 w 167"/>
                  <a:gd name="T49" fmla="*/ 88 h 127"/>
                  <a:gd name="T50" fmla="*/ 72 w 167"/>
                  <a:gd name="T51" fmla="*/ 83 h 127"/>
                  <a:gd name="T52" fmla="*/ 110 w 167"/>
                  <a:gd name="T53" fmla="*/ 100 h 127"/>
                  <a:gd name="T54" fmla="*/ 110 w 167"/>
                  <a:gd name="T55" fmla="*/ 85 h 127"/>
                  <a:gd name="T56" fmla="*/ 81 w 167"/>
                  <a:gd name="T57" fmla="*/ 69 h 127"/>
                  <a:gd name="T58" fmla="*/ 81 w 167"/>
                  <a:gd name="T59" fmla="*/ 69 h 127"/>
                  <a:gd name="T60" fmla="*/ 90 w 167"/>
                  <a:gd name="T61" fmla="*/ 21 h 127"/>
                  <a:gd name="T62" fmla="*/ 110 w 167"/>
                  <a:gd name="T63" fmla="*/ 15 h 127"/>
                  <a:gd name="T64" fmla="*/ 110 w 167"/>
                  <a:gd name="T6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" h="127">
                    <a:moveTo>
                      <a:pt x="151" y="22"/>
                    </a:moveTo>
                    <a:cubicBezTo>
                      <a:pt x="142" y="8"/>
                      <a:pt x="126" y="0"/>
                      <a:pt x="110" y="0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21" y="15"/>
                      <a:pt x="132" y="20"/>
                      <a:pt x="139" y="30"/>
                    </a:cubicBezTo>
                    <a:cubicBezTo>
                      <a:pt x="150" y="47"/>
                      <a:pt x="145" y="68"/>
                      <a:pt x="129" y="79"/>
                    </a:cubicBezTo>
                    <a:cubicBezTo>
                      <a:pt x="123" y="83"/>
                      <a:pt x="116" y="85"/>
                      <a:pt x="110" y="85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9" y="100"/>
                      <a:pt x="129" y="97"/>
                      <a:pt x="137" y="91"/>
                    </a:cubicBezTo>
                    <a:cubicBezTo>
                      <a:pt x="160" y="76"/>
                      <a:pt x="167" y="45"/>
                      <a:pt x="151" y="22"/>
                    </a:cubicBezTo>
                    <a:close/>
                    <a:moveTo>
                      <a:pt x="110" y="0"/>
                    </a:moveTo>
                    <a:cubicBezTo>
                      <a:pt x="100" y="0"/>
                      <a:pt x="91" y="3"/>
                      <a:pt x="82" y="8"/>
                    </a:cubicBezTo>
                    <a:cubicBezTo>
                      <a:pt x="61" y="22"/>
                      <a:pt x="54" y="50"/>
                      <a:pt x="65" y="7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4" y="75"/>
                      <a:pt x="50" y="76"/>
                      <a:pt x="47" y="78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1" y="108"/>
                      <a:pt x="0" y="115"/>
                      <a:pt x="3" y="121"/>
                    </a:cubicBezTo>
                    <a:cubicBezTo>
                      <a:pt x="7" y="126"/>
                      <a:pt x="14" y="127"/>
                      <a:pt x="19" y="124"/>
                    </a:cubicBezTo>
                    <a:cubicBezTo>
                      <a:pt x="60" y="97"/>
                      <a:pt x="60" y="97"/>
                      <a:pt x="60" y="97"/>
                    </a:cubicBezTo>
                    <a:cubicBezTo>
                      <a:pt x="63" y="95"/>
                      <a:pt x="65" y="92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82" y="94"/>
                      <a:pt x="96" y="100"/>
                      <a:pt x="110" y="100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98" y="85"/>
                      <a:pt x="87" y="79"/>
                      <a:pt x="81" y="69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0" y="53"/>
                      <a:pt x="74" y="31"/>
                      <a:pt x="90" y="21"/>
                    </a:cubicBezTo>
                    <a:cubicBezTo>
                      <a:pt x="96" y="17"/>
                      <a:pt x="103" y="15"/>
                      <a:pt x="110" y="15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Oval 115">
                <a:extLst>
                  <a:ext uri="{FF2B5EF4-FFF2-40B4-BE49-F238E27FC236}">
                    <a16:creationId xmlns:a16="http://schemas.microsoft.com/office/drawing/2014/main" id="{8D0A0E1B-43B0-4B4A-9ABC-4C331CCF3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273" y="3790388"/>
                <a:ext cx="80790" cy="8079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16">
                <a:extLst>
                  <a:ext uri="{FF2B5EF4-FFF2-40B4-BE49-F238E27FC236}">
                    <a16:creationId xmlns:a16="http://schemas.microsoft.com/office/drawing/2014/main" id="{66D8ADC3-B904-4922-A03F-67D1486A5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271" y="3678246"/>
                <a:ext cx="151934" cy="151934"/>
              </a:xfrm>
              <a:custGeom>
                <a:avLst/>
                <a:gdLst>
                  <a:gd name="T0" fmla="*/ 30 w 94"/>
                  <a:gd name="T1" fmla="*/ 64 h 94"/>
                  <a:gd name="T2" fmla="*/ 42 w 94"/>
                  <a:gd name="T3" fmla="*/ 94 h 94"/>
                  <a:gd name="T4" fmla="*/ 59 w 94"/>
                  <a:gd name="T5" fmla="*/ 94 h 94"/>
                  <a:gd name="T6" fmla="*/ 30 w 94"/>
                  <a:gd name="T7" fmla="*/ 42 h 94"/>
                  <a:gd name="T8" fmla="*/ 30 w 94"/>
                  <a:gd name="T9" fmla="*/ 64 h 94"/>
                  <a:gd name="T10" fmla="*/ 30 w 94"/>
                  <a:gd name="T11" fmla="*/ 23 h 94"/>
                  <a:gd name="T12" fmla="*/ 30 w 94"/>
                  <a:gd name="T13" fmla="*/ 5 h 94"/>
                  <a:gd name="T14" fmla="*/ 94 w 94"/>
                  <a:gd name="T15" fmla="*/ 94 h 94"/>
                  <a:gd name="T16" fmla="*/ 77 w 94"/>
                  <a:gd name="T17" fmla="*/ 94 h 94"/>
                  <a:gd name="T18" fmla="*/ 30 w 94"/>
                  <a:gd name="T19" fmla="*/ 23 h 94"/>
                  <a:gd name="T20" fmla="*/ 0 w 94"/>
                  <a:gd name="T21" fmla="*/ 51 h 94"/>
                  <a:gd name="T22" fmla="*/ 30 w 94"/>
                  <a:gd name="T23" fmla="*/ 64 h 94"/>
                  <a:gd name="T24" fmla="*/ 30 w 94"/>
                  <a:gd name="T25" fmla="*/ 42 h 94"/>
                  <a:gd name="T26" fmla="*/ 0 w 94"/>
                  <a:gd name="T27" fmla="*/ 35 h 94"/>
                  <a:gd name="T28" fmla="*/ 0 w 94"/>
                  <a:gd name="T29" fmla="*/ 51 h 94"/>
                  <a:gd name="T30" fmla="*/ 30 w 94"/>
                  <a:gd name="T31" fmla="*/ 5 h 94"/>
                  <a:gd name="T32" fmla="*/ 30 w 94"/>
                  <a:gd name="T33" fmla="*/ 23 h 94"/>
                  <a:gd name="T34" fmla="*/ 0 w 94"/>
                  <a:gd name="T35" fmla="*/ 17 h 94"/>
                  <a:gd name="T36" fmla="*/ 0 w 94"/>
                  <a:gd name="T37" fmla="*/ 0 h 94"/>
                  <a:gd name="T38" fmla="*/ 30 w 94"/>
                  <a:gd name="T39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94">
                    <a:moveTo>
                      <a:pt x="30" y="64"/>
                    </a:moveTo>
                    <a:cubicBezTo>
                      <a:pt x="38" y="71"/>
                      <a:pt x="42" y="82"/>
                      <a:pt x="42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72"/>
                      <a:pt x="47" y="53"/>
                      <a:pt x="30" y="42"/>
                    </a:cubicBezTo>
                    <a:cubicBezTo>
                      <a:pt x="30" y="64"/>
                      <a:pt x="30" y="64"/>
                      <a:pt x="30" y="64"/>
                    </a:cubicBezTo>
                    <a:close/>
                    <a:moveTo>
                      <a:pt x="30" y="23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67" y="18"/>
                      <a:pt x="94" y="53"/>
                      <a:pt x="94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62"/>
                      <a:pt x="57" y="34"/>
                      <a:pt x="30" y="23"/>
                    </a:cubicBezTo>
                    <a:close/>
                    <a:moveTo>
                      <a:pt x="0" y="51"/>
                    </a:moveTo>
                    <a:cubicBezTo>
                      <a:pt x="11" y="51"/>
                      <a:pt x="22" y="56"/>
                      <a:pt x="30" y="6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1" y="37"/>
                      <a:pt x="11" y="35"/>
                      <a:pt x="0" y="35"/>
                    </a:cubicBezTo>
                    <a:cubicBezTo>
                      <a:pt x="0" y="51"/>
                      <a:pt x="0" y="51"/>
                      <a:pt x="0" y="51"/>
                    </a:cubicBezTo>
                    <a:close/>
                    <a:moveTo>
                      <a:pt x="30" y="5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20" y="19"/>
                      <a:pt x="1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20" y="2"/>
                      <a:pt x="3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117">
                <a:extLst>
                  <a:ext uri="{FF2B5EF4-FFF2-40B4-BE49-F238E27FC236}">
                    <a16:creationId xmlns:a16="http://schemas.microsoft.com/office/drawing/2014/main" id="{69AFD632-1AD0-4468-8624-B895706B5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663" y="2578537"/>
                <a:ext cx="224283" cy="224283"/>
              </a:xfrm>
              <a:custGeom>
                <a:avLst/>
                <a:gdLst>
                  <a:gd name="T0" fmla="*/ 69 w 139"/>
                  <a:gd name="T1" fmla="*/ 10 h 139"/>
                  <a:gd name="T2" fmla="*/ 76 w 139"/>
                  <a:gd name="T3" fmla="*/ 10 h 139"/>
                  <a:gd name="T4" fmla="*/ 79 w 139"/>
                  <a:gd name="T5" fmla="*/ 0 h 139"/>
                  <a:gd name="T6" fmla="*/ 100 w 139"/>
                  <a:gd name="T7" fmla="*/ 6 h 139"/>
                  <a:gd name="T8" fmla="*/ 97 w 139"/>
                  <a:gd name="T9" fmla="*/ 16 h 139"/>
                  <a:gd name="T10" fmla="*/ 116 w 139"/>
                  <a:gd name="T11" fmla="*/ 32 h 139"/>
                  <a:gd name="T12" fmla="*/ 125 w 139"/>
                  <a:gd name="T13" fmla="*/ 27 h 139"/>
                  <a:gd name="T14" fmla="*/ 136 w 139"/>
                  <a:gd name="T15" fmla="*/ 47 h 139"/>
                  <a:gd name="T16" fmla="*/ 127 w 139"/>
                  <a:gd name="T17" fmla="*/ 52 h 139"/>
                  <a:gd name="T18" fmla="*/ 129 w 139"/>
                  <a:gd name="T19" fmla="*/ 76 h 139"/>
                  <a:gd name="T20" fmla="*/ 139 w 139"/>
                  <a:gd name="T21" fmla="*/ 79 h 139"/>
                  <a:gd name="T22" fmla="*/ 133 w 139"/>
                  <a:gd name="T23" fmla="*/ 100 h 139"/>
                  <a:gd name="T24" fmla="*/ 123 w 139"/>
                  <a:gd name="T25" fmla="*/ 97 h 139"/>
                  <a:gd name="T26" fmla="*/ 107 w 139"/>
                  <a:gd name="T27" fmla="*/ 117 h 139"/>
                  <a:gd name="T28" fmla="*/ 112 w 139"/>
                  <a:gd name="T29" fmla="*/ 126 h 139"/>
                  <a:gd name="T30" fmla="*/ 92 w 139"/>
                  <a:gd name="T31" fmla="*/ 136 h 139"/>
                  <a:gd name="T32" fmla="*/ 87 w 139"/>
                  <a:gd name="T33" fmla="*/ 127 h 139"/>
                  <a:gd name="T34" fmla="*/ 69 w 139"/>
                  <a:gd name="T35" fmla="*/ 130 h 139"/>
                  <a:gd name="T36" fmla="*/ 69 w 139"/>
                  <a:gd name="T37" fmla="*/ 110 h 139"/>
                  <a:gd name="T38" fmla="*/ 108 w 139"/>
                  <a:gd name="T39" fmla="*/ 81 h 139"/>
                  <a:gd name="T40" fmla="*/ 81 w 139"/>
                  <a:gd name="T41" fmla="*/ 31 h 139"/>
                  <a:gd name="T42" fmla="*/ 69 w 139"/>
                  <a:gd name="T43" fmla="*/ 29 h 139"/>
                  <a:gd name="T44" fmla="*/ 69 w 139"/>
                  <a:gd name="T45" fmla="*/ 10 h 139"/>
                  <a:gd name="T46" fmla="*/ 32 w 139"/>
                  <a:gd name="T47" fmla="*/ 23 h 139"/>
                  <a:gd name="T48" fmla="*/ 27 w 139"/>
                  <a:gd name="T49" fmla="*/ 14 h 139"/>
                  <a:gd name="T50" fmla="*/ 46 w 139"/>
                  <a:gd name="T51" fmla="*/ 3 h 139"/>
                  <a:gd name="T52" fmla="*/ 51 w 139"/>
                  <a:gd name="T53" fmla="*/ 12 h 139"/>
                  <a:gd name="T54" fmla="*/ 69 w 139"/>
                  <a:gd name="T55" fmla="*/ 10 h 139"/>
                  <a:gd name="T56" fmla="*/ 69 w 139"/>
                  <a:gd name="T57" fmla="*/ 29 h 139"/>
                  <a:gd name="T58" fmla="*/ 31 w 139"/>
                  <a:gd name="T59" fmla="*/ 58 h 139"/>
                  <a:gd name="T60" fmla="*/ 58 w 139"/>
                  <a:gd name="T61" fmla="*/ 108 h 139"/>
                  <a:gd name="T62" fmla="*/ 58 w 139"/>
                  <a:gd name="T63" fmla="*/ 108 h 139"/>
                  <a:gd name="T64" fmla="*/ 69 w 139"/>
                  <a:gd name="T65" fmla="*/ 110 h 139"/>
                  <a:gd name="T66" fmla="*/ 69 w 139"/>
                  <a:gd name="T67" fmla="*/ 130 h 139"/>
                  <a:gd name="T68" fmla="*/ 63 w 139"/>
                  <a:gd name="T69" fmla="*/ 129 h 139"/>
                  <a:gd name="T70" fmla="*/ 60 w 139"/>
                  <a:gd name="T71" fmla="*/ 139 h 139"/>
                  <a:gd name="T72" fmla="*/ 39 w 139"/>
                  <a:gd name="T73" fmla="*/ 133 h 139"/>
                  <a:gd name="T74" fmla="*/ 42 w 139"/>
                  <a:gd name="T75" fmla="*/ 123 h 139"/>
                  <a:gd name="T76" fmla="*/ 22 w 139"/>
                  <a:gd name="T77" fmla="*/ 107 h 139"/>
                  <a:gd name="T78" fmla="*/ 13 w 139"/>
                  <a:gd name="T79" fmla="*/ 112 h 139"/>
                  <a:gd name="T80" fmla="*/ 3 w 139"/>
                  <a:gd name="T81" fmla="*/ 93 h 139"/>
                  <a:gd name="T82" fmla="*/ 12 w 139"/>
                  <a:gd name="T83" fmla="*/ 88 h 139"/>
                  <a:gd name="T84" fmla="*/ 10 w 139"/>
                  <a:gd name="T85" fmla="*/ 63 h 139"/>
                  <a:gd name="T86" fmla="*/ 0 w 139"/>
                  <a:gd name="T87" fmla="*/ 60 h 139"/>
                  <a:gd name="T88" fmla="*/ 6 w 139"/>
                  <a:gd name="T89" fmla="*/ 39 h 139"/>
                  <a:gd name="T90" fmla="*/ 16 w 139"/>
                  <a:gd name="T91" fmla="*/ 42 h 139"/>
                  <a:gd name="T92" fmla="*/ 32 w 139"/>
                  <a:gd name="T93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" h="139">
                    <a:moveTo>
                      <a:pt x="69" y="10"/>
                    </a:moveTo>
                    <a:cubicBezTo>
                      <a:pt x="71" y="10"/>
                      <a:pt x="74" y="10"/>
                      <a:pt x="76" y="1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105" y="20"/>
                      <a:pt x="111" y="26"/>
                      <a:pt x="116" y="32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9" y="59"/>
                      <a:pt x="130" y="68"/>
                      <a:pt x="129" y="76"/>
                    </a:cubicBezTo>
                    <a:cubicBezTo>
                      <a:pt x="139" y="79"/>
                      <a:pt x="139" y="79"/>
                      <a:pt x="139" y="79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5"/>
                      <a:pt x="113" y="112"/>
                      <a:pt x="107" y="117"/>
                    </a:cubicBezTo>
                    <a:cubicBezTo>
                      <a:pt x="112" y="126"/>
                      <a:pt x="112" y="126"/>
                      <a:pt x="112" y="126"/>
                    </a:cubicBezTo>
                    <a:cubicBezTo>
                      <a:pt x="92" y="136"/>
                      <a:pt x="92" y="136"/>
                      <a:pt x="92" y="136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2" y="129"/>
                      <a:pt x="76" y="130"/>
                      <a:pt x="69" y="13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87" y="110"/>
                      <a:pt x="103" y="99"/>
                      <a:pt x="108" y="81"/>
                    </a:cubicBezTo>
                    <a:cubicBezTo>
                      <a:pt x="114" y="60"/>
                      <a:pt x="102" y="38"/>
                      <a:pt x="81" y="31"/>
                    </a:cubicBezTo>
                    <a:cubicBezTo>
                      <a:pt x="77" y="30"/>
                      <a:pt x="73" y="29"/>
                      <a:pt x="69" y="29"/>
                    </a:cubicBezTo>
                    <a:lnTo>
                      <a:pt x="69" y="10"/>
                    </a:lnTo>
                    <a:close/>
                    <a:moveTo>
                      <a:pt x="32" y="23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7" y="11"/>
                      <a:pt x="63" y="10"/>
                      <a:pt x="69" y="10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52" y="29"/>
                      <a:pt x="36" y="41"/>
                      <a:pt x="31" y="58"/>
                    </a:cubicBezTo>
                    <a:cubicBezTo>
                      <a:pt x="24" y="79"/>
                      <a:pt x="36" y="102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61" y="109"/>
                      <a:pt x="65" y="110"/>
                      <a:pt x="69" y="11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7" y="130"/>
                      <a:pt x="65" y="130"/>
                      <a:pt x="63" y="12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34" y="119"/>
                      <a:pt x="27" y="114"/>
                      <a:pt x="22" y="107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0"/>
                      <a:pt x="9" y="72"/>
                      <a:pt x="10" y="6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20" y="34"/>
                      <a:pt x="25" y="28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118">
                <a:extLst>
                  <a:ext uri="{FF2B5EF4-FFF2-40B4-BE49-F238E27FC236}">
                    <a16:creationId xmlns:a16="http://schemas.microsoft.com/office/drawing/2014/main" id="{66F6E6EC-C743-4EEA-860C-4CCA8DE90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037" y="2888433"/>
                <a:ext cx="237547" cy="229106"/>
              </a:xfrm>
              <a:custGeom>
                <a:avLst/>
                <a:gdLst>
                  <a:gd name="T0" fmla="*/ 74 w 147"/>
                  <a:gd name="T1" fmla="*/ 0 h 141"/>
                  <a:gd name="T2" fmla="*/ 147 w 147"/>
                  <a:gd name="T3" fmla="*/ 63 h 141"/>
                  <a:gd name="T4" fmla="*/ 117 w 147"/>
                  <a:gd name="T5" fmla="*/ 115 h 141"/>
                  <a:gd name="T6" fmla="*/ 128 w 147"/>
                  <a:gd name="T7" fmla="*/ 141 h 141"/>
                  <a:gd name="T8" fmla="*/ 102 w 147"/>
                  <a:gd name="T9" fmla="*/ 122 h 141"/>
                  <a:gd name="T10" fmla="*/ 74 w 147"/>
                  <a:gd name="T11" fmla="*/ 127 h 141"/>
                  <a:gd name="T12" fmla="*/ 0 w 147"/>
                  <a:gd name="T13" fmla="*/ 63 h 141"/>
                  <a:gd name="T14" fmla="*/ 74 w 147"/>
                  <a:gd name="T1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41">
                    <a:moveTo>
                      <a:pt x="74" y="0"/>
                    </a:moveTo>
                    <a:cubicBezTo>
                      <a:pt x="114" y="0"/>
                      <a:pt x="147" y="28"/>
                      <a:pt x="147" y="63"/>
                    </a:cubicBezTo>
                    <a:cubicBezTo>
                      <a:pt x="147" y="84"/>
                      <a:pt x="135" y="103"/>
                      <a:pt x="117" y="115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02" y="122"/>
                      <a:pt x="102" y="122"/>
                      <a:pt x="102" y="122"/>
                    </a:cubicBezTo>
                    <a:cubicBezTo>
                      <a:pt x="93" y="125"/>
                      <a:pt x="84" y="127"/>
                      <a:pt x="74" y="127"/>
                    </a:cubicBezTo>
                    <a:cubicBezTo>
                      <a:pt x="33" y="127"/>
                      <a:pt x="0" y="98"/>
                      <a:pt x="0" y="63"/>
                    </a:cubicBezTo>
                    <a:cubicBezTo>
                      <a:pt x="0" y="28"/>
                      <a:pt x="33" y="0"/>
                      <a:pt x="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079A209-8D1F-4FEA-B07F-F7C89A30B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588" y="2977664"/>
                <a:ext cx="31351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120">
                <a:extLst>
                  <a:ext uri="{FF2B5EF4-FFF2-40B4-BE49-F238E27FC236}">
                    <a16:creationId xmlns:a16="http://schemas.microsoft.com/office/drawing/2014/main" id="{973F898D-5F52-4159-9468-B8A4C25C2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Oval 121">
                <a:extLst>
                  <a:ext uri="{FF2B5EF4-FFF2-40B4-BE49-F238E27FC236}">
                    <a16:creationId xmlns:a16="http://schemas.microsoft.com/office/drawing/2014/main" id="{8EC083A8-AF6E-4B58-9081-AA086CAC1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476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122">
                <a:extLst>
                  <a:ext uri="{FF2B5EF4-FFF2-40B4-BE49-F238E27FC236}">
                    <a16:creationId xmlns:a16="http://schemas.microsoft.com/office/drawing/2014/main" id="{636EF59B-3DD9-4162-8166-A11B7E6AC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8577" y="2232466"/>
                <a:ext cx="132640" cy="157963"/>
              </a:xfrm>
              <a:custGeom>
                <a:avLst/>
                <a:gdLst>
                  <a:gd name="T0" fmla="*/ 0 w 110"/>
                  <a:gd name="T1" fmla="*/ 0 h 131"/>
                  <a:gd name="T2" fmla="*/ 110 w 110"/>
                  <a:gd name="T3" fmla="*/ 65 h 131"/>
                  <a:gd name="T4" fmla="*/ 0 w 110"/>
                  <a:gd name="T5" fmla="*/ 131 h 131"/>
                  <a:gd name="T6" fmla="*/ 0 w 110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31">
                    <a:moveTo>
                      <a:pt x="0" y="0"/>
                    </a:moveTo>
                    <a:lnTo>
                      <a:pt x="110" y="65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123">
                <a:extLst>
                  <a:ext uri="{FF2B5EF4-FFF2-40B4-BE49-F238E27FC236}">
                    <a16:creationId xmlns:a16="http://schemas.microsoft.com/office/drawing/2014/main" id="{1396FBA5-1B72-4A62-B169-BC47EA274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8182" y="3673423"/>
                <a:ext cx="108524" cy="89231"/>
              </a:xfrm>
              <a:custGeom>
                <a:avLst/>
                <a:gdLst>
                  <a:gd name="T0" fmla="*/ 0 w 90"/>
                  <a:gd name="T1" fmla="*/ 66 h 74"/>
                  <a:gd name="T2" fmla="*/ 84 w 90"/>
                  <a:gd name="T3" fmla="*/ 0 h 74"/>
                  <a:gd name="T4" fmla="*/ 90 w 90"/>
                  <a:gd name="T5" fmla="*/ 8 h 74"/>
                  <a:gd name="T6" fmla="*/ 7 w 90"/>
                  <a:gd name="T7" fmla="*/ 74 h 74"/>
                  <a:gd name="T8" fmla="*/ 0 w 90"/>
                  <a:gd name="T9" fmla="*/ 6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4">
                    <a:moveTo>
                      <a:pt x="0" y="66"/>
                    </a:moveTo>
                    <a:lnTo>
                      <a:pt x="84" y="0"/>
                    </a:lnTo>
                    <a:lnTo>
                      <a:pt x="90" y="8"/>
                    </a:lnTo>
                    <a:lnTo>
                      <a:pt x="7" y="7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124">
                <a:extLst>
                  <a:ext uri="{FF2B5EF4-FFF2-40B4-BE49-F238E27FC236}">
                    <a16:creationId xmlns:a16="http://schemas.microsoft.com/office/drawing/2014/main" id="{C5582990-15A3-4A88-944F-9041E4929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9471" y="3673423"/>
                <a:ext cx="109730" cy="89231"/>
              </a:xfrm>
              <a:custGeom>
                <a:avLst/>
                <a:gdLst>
                  <a:gd name="T0" fmla="*/ 84 w 91"/>
                  <a:gd name="T1" fmla="*/ 74 h 74"/>
                  <a:gd name="T2" fmla="*/ 0 w 91"/>
                  <a:gd name="T3" fmla="*/ 8 h 74"/>
                  <a:gd name="T4" fmla="*/ 6 w 91"/>
                  <a:gd name="T5" fmla="*/ 0 h 74"/>
                  <a:gd name="T6" fmla="*/ 91 w 91"/>
                  <a:gd name="T7" fmla="*/ 66 h 74"/>
                  <a:gd name="T8" fmla="*/ 84 w 9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4">
                    <a:moveTo>
                      <a:pt x="84" y="74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91" y="66"/>
                    </a:lnTo>
                    <a:lnTo>
                      <a:pt x="8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Rectangle 125">
                <a:extLst>
                  <a:ext uri="{FF2B5EF4-FFF2-40B4-BE49-F238E27FC236}">
                    <a16:creationId xmlns:a16="http://schemas.microsoft.com/office/drawing/2014/main" id="{9C3CDAC5-09D7-4790-930E-0F04133FC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060" y="3549223"/>
                <a:ext cx="13264" cy="1290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126">
                <a:extLst>
                  <a:ext uri="{FF2B5EF4-FFF2-40B4-BE49-F238E27FC236}">
                    <a16:creationId xmlns:a16="http://schemas.microsoft.com/office/drawing/2014/main" id="{3603947B-6967-4301-BCEE-EA44AEC9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033" y="3496167"/>
                <a:ext cx="107318" cy="106112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1" y="44"/>
                    </a:cubicBezTo>
                    <a:cubicBezTo>
                      <a:pt x="16" y="40"/>
                      <a:pt x="13" y="33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3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127">
                <a:extLst>
                  <a:ext uri="{FF2B5EF4-FFF2-40B4-BE49-F238E27FC236}">
                    <a16:creationId xmlns:a16="http://schemas.microsoft.com/office/drawing/2014/main" id="{F2C083EE-6405-4590-BBD3-330392905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744" y="3683069"/>
                <a:ext cx="106112" cy="107318"/>
              </a:xfrm>
              <a:custGeom>
                <a:avLst/>
                <a:gdLst>
                  <a:gd name="T0" fmla="*/ 44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4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4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" y="56"/>
                      <a:pt x="10" y="48"/>
                      <a:pt x="21" y="44"/>
                    </a:cubicBezTo>
                    <a:cubicBezTo>
                      <a:pt x="16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49" y="40"/>
                      <a:pt x="44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128">
                <a:extLst>
                  <a:ext uri="{FF2B5EF4-FFF2-40B4-BE49-F238E27FC236}">
                    <a16:creationId xmlns:a16="http://schemas.microsoft.com/office/drawing/2014/main" id="{564B10EF-FE73-4345-927E-836568200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2528" y="3683069"/>
                <a:ext cx="106112" cy="107318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2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6" y="48"/>
                      <a:pt x="64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2" y="44"/>
                    </a:cubicBezTo>
                    <a:cubicBezTo>
                      <a:pt x="17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Oval 129">
                <a:extLst>
                  <a:ext uri="{FF2B5EF4-FFF2-40B4-BE49-F238E27FC236}">
                    <a16:creationId xmlns:a16="http://schemas.microsoft.com/office/drawing/2014/main" id="{0810DD73-6432-4B0A-813C-D2BBC894F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3644483"/>
                <a:ext cx="63909" cy="663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130">
                <a:extLst>
                  <a:ext uri="{FF2B5EF4-FFF2-40B4-BE49-F238E27FC236}">
                    <a16:creationId xmlns:a16="http://schemas.microsoft.com/office/drawing/2014/main" id="{319BC14D-2BA9-4C13-8C52-68C8B6C09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110" y="3470845"/>
                <a:ext cx="132640" cy="154345"/>
              </a:xfrm>
              <a:custGeom>
                <a:avLst/>
                <a:gdLst>
                  <a:gd name="T0" fmla="*/ 0 w 110"/>
                  <a:gd name="T1" fmla="*/ 21 h 128"/>
                  <a:gd name="T2" fmla="*/ 24 w 110"/>
                  <a:gd name="T3" fmla="*/ 0 h 128"/>
                  <a:gd name="T4" fmla="*/ 110 w 110"/>
                  <a:gd name="T5" fmla="*/ 108 h 128"/>
                  <a:gd name="T6" fmla="*/ 86 w 110"/>
                  <a:gd name="T7" fmla="*/ 128 h 128"/>
                  <a:gd name="T8" fmla="*/ 0 w 110"/>
                  <a:gd name="T9" fmla="*/ 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28">
                    <a:moveTo>
                      <a:pt x="0" y="21"/>
                    </a:moveTo>
                    <a:lnTo>
                      <a:pt x="24" y="0"/>
                    </a:lnTo>
                    <a:lnTo>
                      <a:pt x="110" y="108"/>
                    </a:lnTo>
                    <a:lnTo>
                      <a:pt x="86" y="12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131">
                <a:extLst>
                  <a:ext uri="{FF2B5EF4-FFF2-40B4-BE49-F238E27FC236}">
                    <a16:creationId xmlns:a16="http://schemas.microsoft.com/office/drawing/2014/main" id="{7C166F6B-9A54-4203-90A8-42CC2E083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757" y="3482903"/>
                <a:ext cx="113347" cy="131435"/>
              </a:xfrm>
              <a:custGeom>
                <a:avLst/>
                <a:gdLst>
                  <a:gd name="T0" fmla="*/ 0 w 94"/>
                  <a:gd name="T1" fmla="*/ 12 h 109"/>
                  <a:gd name="T2" fmla="*/ 79 w 94"/>
                  <a:gd name="T3" fmla="*/ 109 h 109"/>
                  <a:gd name="T4" fmla="*/ 94 w 94"/>
                  <a:gd name="T5" fmla="*/ 96 h 109"/>
                  <a:gd name="T6" fmla="*/ 16 w 94"/>
                  <a:gd name="T7" fmla="*/ 0 h 109"/>
                  <a:gd name="T8" fmla="*/ 0 w 94"/>
                  <a:gd name="T9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09">
                    <a:moveTo>
                      <a:pt x="0" y="12"/>
                    </a:moveTo>
                    <a:lnTo>
                      <a:pt x="79" y="109"/>
                    </a:lnTo>
                    <a:lnTo>
                      <a:pt x="94" y="96"/>
                    </a:lnTo>
                    <a:lnTo>
                      <a:pt x="1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132">
                <a:extLst>
                  <a:ext uri="{FF2B5EF4-FFF2-40B4-BE49-F238E27FC236}">
                    <a16:creationId xmlns:a16="http://schemas.microsoft.com/office/drawing/2014/main" id="{A02206CB-8CCF-4297-9B44-91A31534D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906" y="3425024"/>
                <a:ext cx="100083" cy="100083"/>
              </a:xfrm>
              <a:custGeom>
                <a:avLst/>
                <a:gdLst>
                  <a:gd name="T0" fmla="*/ 26 w 62"/>
                  <a:gd name="T1" fmla="*/ 1 h 62"/>
                  <a:gd name="T2" fmla="*/ 52 w 62"/>
                  <a:gd name="T3" fmla="*/ 12 h 62"/>
                  <a:gd name="T4" fmla="*/ 47 w 62"/>
                  <a:gd name="T5" fmla="*/ 52 h 62"/>
                  <a:gd name="T6" fmla="*/ 7 w 62"/>
                  <a:gd name="T7" fmla="*/ 47 h 62"/>
                  <a:gd name="T8" fmla="*/ 3 w 62"/>
                  <a:gd name="T9" fmla="*/ 20 h 62"/>
                  <a:gd name="T10" fmla="*/ 13 w 62"/>
                  <a:gd name="T11" fmla="*/ 33 h 62"/>
                  <a:gd name="T12" fmla="*/ 18 w 62"/>
                  <a:gd name="T13" fmla="*/ 39 h 62"/>
                  <a:gd name="T14" fmla="*/ 27 w 62"/>
                  <a:gd name="T15" fmla="*/ 38 h 62"/>
                  <a:gd name="T16" fmla="*/ 35 w 62"/>
                  <a:gd name="T17" fmla="*/ 37 h 62"/>
                  <a:gd name="T18" fmla="*/ 38 w 62"/>
                  <a:gd name="T19" fmla="*/ 29 h 62"/>
                  <a:gd name="T20" fmla="*/ 41 w 62"/>
                  <a:gd name="T21" fmla="*/ 21 h 62"/>
                  <a:gd name="T22" fmla="*/ 36 w 62"/>
                  <a:gd name="T23" fmla="*/ 14 h 62"/>
                  <a:gd name="T24" fmla="*/ 26 w 62"/>
                  <a:gd name="T2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26" y="1"/>
                    </a:moveTo>
                    <a:cubicBezTo>
                      <a:pt x="35" y="0"/>
                      <a:pt x="45" y="4"/>
                      <a:pt x="52" y="12"/>
                    </a:cubicBezTo>
                    <a:cubicBezTo>
                      <a:pt x="62" y="24"/>
                      <a:pt x="60" y="42"/>
                      <a:pt x="47" y="52"/>
                    </a:cubicBezTo>
                    <a:cubicBezTo>
                      <a:pt x="35" y="62"/>
                      <a:pt x="17" y="60"/>
                      <a:pt x="7" y="47"/>
                    </a:cubicBezTo>
                    <a:cubicBezTo>
                      <a:pt x="1" y="39"/>
                      <a:pt x="0" y="29"/>
                      <a:pt x="3" y="20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36" y="14"/>
                      <a:pt x="36" y="14"/>
                      <a:pt x="36" y="14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133">
                <a:extLst>
                  <a:ext uri="{FF2B5EF4-FFF2-40B4-BE49-F238E27FC236}">
                    <a16:creationId xmlns:a16="http://schemas.microsoft.com/office/drawing/2014/main" id="{8977054C-617F-4AC0-B370-60A0A7238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077" y="3572134"/>
                <a:ext cx="100083" cy="100083"/>
              </a:xfrm>
              <a:custGeom>
                <a:avLst/>
                <a:gdLst>
                  <a:gd name="T0" fmla="*/ 59 w 62"/>
                  <a:gd name="T1" fmla="*/ 42 h 62"/>
                  <a:gd name="T2" fmla="*/ 54 w 62"/>
                  <a:gd name="T3" fmla="*/ 15 h 62"/>
                  <a:gd name="T4" fmla="*/ 14 w 62"/>
                  <a:gd name="T5" fmla="*/ 10 h 62"/>
                  <a:gd name="T6" fmla="*/ 10 w 62"/>
                  <a:gd name="T7" fmla="*/ 50 h 62"/>
                  <a:gd name="T8" fmla="*/ 35 w 62"/>
                  <a:gd name="T9" fmla="*/ 61 h 62"/>
                  <a:gd name="T10" fmla="*/ 25 w 62"/>
                  <a:gd name="T11" fmla="*/ 48 h 62"/>
                  <a:gd name="T12" fmla="*/ 20 w 62"/>
                  <a:gd name="T13" fmla="*/ 41 h 62"/>
                  <a:gd name="T14" fmla="*/ 23 w 62"/>
                  <a:gd name="T15" fmla="*/ 33 h 62"/>
                  <a:gd name="T16" fmla="*/ 26 w 62"/>
                  <a:gd name="T17" fmla="*/ 25 h 62"/>
                  <a:gd name="T18" fmla="*/ 35 w 62"/>
                  <a:gd name="T19" fmla="*/ 24 h 62"/>
                  <a:gd name="T20" fmla="*/ 43 w 62"/>
                  <a:gd name="T21" fmla="*/ 23 h 62"/>
                  <a:gd name="T22" fmla="*/ 48 w 62"/>
                  <a:gd name="T23" fmla="*/ 29 h 62"/>
                  <a:gd name="T24" fmla="*/ 59 w 62"/>
                  <a:gd name="T25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9" y="42"/>
                    </a:moveTo>
                    <a:cubicBezTo>
                      <a:pt x="62" y="33"/>
                      <a:pt x="60" y="23"/>
                      <a:pt x="54" y="15"/>
                    </a:cubicBezTo>
                    <a:cubicBezTo>
                      <a:pt x="44" y="2"/>
                      <a:pt x="26" y="0"/>
                      <a:pt x="14" y="10"/>
                    </a:cubicBezTo>
                    <a:cubicBezTo>
                      <a:pt x="2" y="20"/>
                      <a:pt x="0" y="38"/>
                      <a:pt x="10" y="50"/>
                    </a:cubicBezTo>
                    <a:cubicBezTo>
                      <a:pt x="16" y="58"/>
                      <a:pt x="26" y="62"/>
                      <a:pt x="35" y="61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8" y="29"/>
                      <a:pt x="48" y="29"/>
                      <a:pt x="48" y="29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134">
                <a:extLst>
                  <a:ext uri="{FF2B5EF4-FFF2-40B4-BE49-F238E27FC236}">
                    <a16:creationId xmlns:a16="http://schemas.microsoft.com/office/drawing/2014/main" id="{26DE3EDD-2D05-462D-A24F-EC7ECFAEA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518" y="3579369"/>
                <a:ext cx="81996" cy="80790"/>
              </a:xfrm>
              <a:custGeom>
                <a:avLst/>
                <a:gdLst>
                  <a:gd name="T0" fmla="*/ 51 w 51"/>
                  <a:gd name="T1" fmla="*/ 26 h 50"/>
                  <a:gd name="T2" fmla="*/ 45 w 51"/>
                  <a:gd name="T3" fmla="*/ 12 h 50"/>
                  <a:gd name="T4" fmla="*/ 12 w 51"/>
                  <a:gd name="T5" fmla="*/ 9 h 50"/>
                  <a:gd name="T6" fmla="*/ 8 w 51"/>
                  <a:gd name="T7" fmla="*/ 42 h 50"/>
                  <a:gd name="T8" fmla="*/ 20 w 51"/>
                  <a:gd name="T9" fmla="*/ 50 h 50"/>
                  <a:gd name="T10" fmla="*/ 10 w 51"/>
                  <a:gd name="T11" fmla="*/ 37 h 50"/>
                  <a:gd name="T12" fmla="*/ 18 w 51"/>
                  <a:gd name="T13" fmla="*/ 16 h 50"/>
                  <a:gd name="T14" fmla="*/ 40 w 51"/>
                  <a:gd name="T15" fmla="*/ 13 h 50"/>
                  <a:gd name="T16" fmla="*/ 51 w 51"/>
                  <a:gd name="T17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51" y="26"/>
                    </a:moveTo>
                    <a:cubicBezTo>
                      <a:pt x="50" y="21"/>
                      <a:pt x="49" y="16"/>
                      <a:pt x="45" y="12"/>
                    </a:cubicBezTo>
                    <a:cubicBezTo>
                      <a:pt x="37" y="2"/>
                      <a:pt x="22" y="0"/>
                      <a:pt x="12" y="9"/>
                    </a:cubicBezTo>
                    <a:cubicBezTo>
                      <a:pt x="2" y="17"/>
                      <a:pt x="0" y="32"/>
                      <a:pt x="8" y="42"/>
                    </a:cubicBezTo>
                    <a:cubicBezTo>
                      <a:pt x="11" y="46"/>
                      <a:pt x="16" y="49"/>
                      <a:pt x="20" y="50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40" y="13"/>
                      <a:pt x="40" y="13"/>
                      <a:pt x="40" y="13"/>
                    </a:cubicBez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135">
                <a:extLst>
                  <a:ext uri="{FF2B5EF4-FFF2-40B4-BE49-F238E27FC236}">
                    <a16:creationId xmlns:a16="http://schemas.microsoft.com/office/drawing/2014/main" id="{C43ECD84-4620-4C32-9069-3746599D2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0553" y="3434670"/>
                <a:ext cx="80790" cy="80790"/>
              </a:xfrm>
              <a:custGeom>
                <a:avLst/>
                <a:gdLst>
                  <a:gd name="T0" fmla="*/ 0 w 50"/>
                  <a:gd name="T1" fmla="*/ 25 h 50"/>
                  <a:gd name="T2" fmla="*/ 5 w 50"/>
                  <a:gd name="T3" fmla="*/ 38 h 50"/>
                  <a:gd name="T4" fmla="*/ 38 w 50"/>
                  <a:gd name="T5" fmla="*/ 42 h 50"/>
                  <a:gd name="T6" fmla="*/ 42 w 50"/>
                  <a:gd name="T7" fmla="*/ 9 h 50"/>
                  <a:gd name="T8" fmla="*/ 30 w 50"/>
                  <a:gd name="T9" fmla="*/ 0 h 50"/>
                  <a:gd name="T10" fmla="*/ 40 w 50"/>
                  <a:gd name="T11" fmla="*/ 14 h 50"/>
                  <a:gd name="T12" fmla="*/ 32 w 50"/>
                  <a:gd name="T13" fmla="*/ 35 h 50"/>
                  <a:gd name="T14" fmla="*/ 10 w 50"/>
                  <a:gd name="T15" fmla="*/ 38 h 50"/>
                  <a:gd name="T16" fmla="*/ 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0" y="25"/>
                    </a:moveTo>
                    <a:cubicBezTo>
                      <a:pt x="0" y="30"/>
                      <a:pt x="2" y="34"/>
                      <a:pt x="5" y="38"/>
                    </a:cubicBezTo>
                    <a:cubicBezTo>
                      <a:pt x="13" y="49"/>
                      <a:pt x="28" y="50"/>
                      <a:pt x="38" y="42"/>
                    </a:cubicBezTo>
                    <a:cubicBezTo>
                      <a:pt x="49" y="34"/>
                      <a:pt x="50" y="19"/>
                      <a:pt x="42" y="9"/>
                    </a:cubicBezTo>
                    <a:cubicBezTo>
                      <a:pt x="39" y="5"/>
                      <a:pt x="35" y="2"/>
                      <a:pt x="30" y="0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136">
                <a:extLst>
                  <a:ext uri="{FF2B5EF4-FFF2-40B4-BE49-F238E27FC236}">
                    <a16:creationId xmlns:a16="http://schemas.microsoft.com/office/drawing/2014/main" id="{A9F07B4A-B93E-4294-8BEB-DF9C3358E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040" y="2275875"/>
                <a:ext cx="149522" cy="138669"/>
              </a:xfrm>
              <a:custGeom>
                <a:avLst/>
                <a:gdLst>
                  <a:gd name="T0" fmla="*/ 16 w 92"/>
                  <a:gd name="T1" fmla="*/ 86 h 86"/>
                  <a:gd name="T2" fmla="*/ 31 w 92"/>
                  <a:gd name="T3" fmla="*/ 71 h 86"/>
                  <a:gd name="T4" fmla="*/ 31 w 92"/>
                  <a:gd name="T5" fmla="*/ 71 h 86"/>
                  <a:gd name="T6" fmla="*/ 31 w 92"/>
                  <a:gd name="T7" fmla="*/ 20 h 86"/>
                  <a:gd name="T8" fmla="*/ 82 w 92"/>
                  <a:gd name="T9" fmla="*/ 20 h 86"/>
                  <a:gd name="T10" fmla="*/ 82 w 92"/>
                  <a:gd name="T11" fmla="*/ 56 h 86"/>
                  <a:gd name="T12" fmla="*/ 76 w 92"/>
                  <a:gd name="T13" fmla="*/ 55 h 86"/>
                  <a:gd name="T14" fmla="*/ 60 w 92"/>
                  <a:gd name="T15" fmla="*/ 71 h 86"/>
                  <a:gd name="T16" fmla="*/ 76 w 92"/>
                  <a:gd name="T17" fmla="*/ 86 h 86"/>
                  <a:gd name="T18" fmla="*/ 92 w 92"/>
                  <a:gd name="T19" fmla="*/ 71 h 86"/>
                  <a:gd name="T20" fmla="*/ 92 w 92"/>
                  <a:gd name="T21" fmla="*/ 71 h 86"/>
                  <a:gd name="T22" fmla="*/ 92 w 92"/>
                  <a:gd name="T23" fmla="*/ 71 h 86"/>
                  <a:gd name="T24" fmla="*/ 92 w 92"/>
                  <a:gd name="T25" fmla="*/ 20 h 86"/>
                  <a:gd name="T26" fmla="*/ 92 w 92"/>
                  <a:gd name="T27" fmla="*/ 0 h 86"/>
                  <a:gd name="T28" fmla="*/ 82 w 92"/>
                  <a:gd name="T29" fmla="*/ 0 h 86"/>
                  <a:gd name="T30" fmla="*/ 31 w 92"/>
                  <a:gd name="T31" fmla="*/ 0 h 86"/>
                  <a:gd name="T32" fmla="*/ 21 w 92"/>
                  <a:gd name="T33" fmla="*/ 0 h 86"/>
                  <a:gd name="T34" fmla="*/ 21 w 92"/>
                  <a:gd name="T35" fmla="*/ 20 h 86"/>
                  <a:gd name="T36" fmla="*/ 21 w 92"/>
                  <a:gd name="T37" fmla="*/ 56 h 86"/>
                  <a:gd name="T38" fmla="*/ 16 w 92"/>
                  <a:gd name="T39" fmla="*/ 55 h 86"/>
                  <a:gd name="T40" fmla="*/ 0 w 92"/>
                  <a:gd name="T41" fmla="*/ 71 h 86"/>
                  <a:gd name="T42" fmla="*/ 16 w 92"/>
                  <a:gd name="T4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2" h="86">
                    <a:moveTo>
                      <a:pt x="16" y="86"/>
                    </a:moveTo>
                    <a:cubicBezTo>
                      <a:pt x="24" y="86"/>
                      <a:pt x="31" y="79"/>
                      <a:pt x="31" y="71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0" y="55"/>
                      <a:pt x="78" y="55"/>
                      <a:pt x="76" y="55"/>
                    </a:cubicBezTo>
                    <a:cubicBezTo>
                      <a:pt x="67" y="55"/>
                      <a:pt x="60" y="62"/>
                      <a:pt x="60" y="71"/>
                    </a:cubicBezTo>
                    <a:cubicBezTo>
                      <a:pt x="60" y="79"/>
                      <a:pt x="67" y="86"/>
                      <a:pt x="76" y="86"/>
                    </a:cubicBezTo>
                    <a:cubicBezTo>
                      <a:pt x="85" y="86"/>
                      <a:pt x="92" y="79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5"/>
                      <a:pt x="18" y="55"/>
                      <a:pt x="16" y="55"/>
                    </a:cubicBezTo>
                    <a:cubicBezTo>
                      <a:pt x="7" y="55"/>
                      <a:pt x="0" y="62"/>
                      <a:pt x="0" y="71"/>
                    </a:cubicBezTo>
                    <a:cubicBezTo>
                      <a:pt x="0" y="79"/>
                      <a:pt x="7" y="86"/>
                      <a:pt x="16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137">
                <a:extLst>
                  <a:ext uri="{FF2B5EF4-FFF2-40B4-BE49-F238E27FC236}">
                    <a16:creationId xmlns:a16="http://schemas.microsoft.com/office/drawing/2014/main" id="{2F00108B-9551-4E6D-AF0F-C56B52320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319" y="2232466"/>
                <a:ext cx="141081" cy="104906"/>
              </a:xfrm>
              <a:custGeom>
                <a:avLst/>
                <a:gdLst>
                  <a:gd name="T0" fmla="*/ 44 w 87"/>
                  <a:gd name="T1" fmla="*/ 0 h 65"/>
                  <a:gd name="T2" fmla="*/ 0 w 87"/>
                  <a:gd name="T3" fmla="*/ 43 h 65"/>
                  <a:gd name="T4" fmla="*/ 5 w 87"/>
                  <a:gd name="T5" fmla="*/ 64 h 65"/>
                  <a:gd name="T6" fmla="*/ 5 w 87"/>
                  <a:gd name="T7" fmla="*/ 53 h 65"/>
                  <a:gd name="T8" fmla="*/ 7 w 87"/>
                  <a:gd name="T9" fmla="*/ 47 h 65"/>
                  <a:gd name="T10" fmla="*/ 7 w 87"/>
                  <a:gd name="T11" fmla="*/ 43 h 65"/>
                  <a:gd name="T12" fmla="*/ 44 w 87"/>
                  <a:gd name="T13" fmla="*/ 7 h 65"/>
                  <a:gd name="T14" fmla="*/ 80 w 87"/>
                  <a:gd name="T15" fmla="*/ 43 h 65"/>
                  <a:gd name="T16" fmla="*/ 80 w 87"/>
                  <a:gd name="T17" fmla="*/ 47 h 65"/>
                  <a:gd name="T18" fmla="*/ 82 w 87"/>
                  <a:gd name="T19" fmla="*/ 53 h 65"/>
                  <a:gd name="T20" fmla="*/ 82 w 87"/>
                  <a:gd name="T21" fmla="*/ 65 h 65"/>
                  <a:gd name="T22" fmla="*/ 87 w 87"/>
                  <a:gd name="T23" fmla="*/ 43 h 65"/>
                  <a:gd name="T24" fmla="*/ 44 w 87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65"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2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3"/>
                    </a:cubicBezTo>
                    <a:cubicBezTo>
                      <a:pt x="7" y="23"/>
                      <a:pt x="24" y="7"/>
                      <a:pt x="44" y="7"/>
                    </a:cubicBezTo>
                    <a:cubicBezTo>
                      <a:pt x="64" y="7"/>
                      <a:pt x="80" y="23"/>
                      <a:pt x="80" y="43"/>
                    </a:cubicBezTo>
                    <a:cubicBezTo>
                      <a:pt x="80" y="45"/>
                      <a:pt x="80" y="46"/>
                      <a:pt x="80" y="47"/>
                    </a:cubicBezTo>
                    <a:cubicBezTo>
                      <a:pt x="81" y="49"/>
                      <a:pt x="82" y="51"/>
                      <a:pt x="82" y="5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5" y="58"/>
                      <a:pt x="87" y="51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138">
                <a:extLst>
                  <a:ext uri="{FF2B5EF4-FFF2-40B4-BE49-F238E27FC236}">
                    <a16:creationId xmlns:a16="http://schemas.microsoft.com/office/drawing/2014/main" id="{70EA2F7E-BFAC-4B16-B4CB-B53058F78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5583" y="2303609"/>
                <a:ext cx="31351" cy="54262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7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139">
                <a:extLst>
                  <a:ext uri="{FF2B5EF4-FFF2-40B4-BE49-F238E27FC236}">
                    <a16:creationId xmlns:a16="http://schemas.microsoft.com/office/drawing/2014/main" id="{AF4457F7-752A-48A3-8621-FC514922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9990" y="2303609"/>
                <a:ext cx="31351" cy="54262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140">
                <a:extLst>
                  <a:ext uri="{FF2B5EF4-FFF2-40B4-BE49-F238E27FC236}">
                    <a16:creationId xmlns:a16="http://schemas.microsoft.com/office/drawing/2014/main" id="{5E709A26-E906-4D8F-814E-2986945AF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529" y="3768683"/>
                <a:ext cx="159168" cy="159168"/>
              </a:xfrm>
              <a:custGeom>
                <a:avLst/>
                <a:gdLst>
                  <a:gd name="T0" fmla="*/ 72 w 132"/>
                  <a:gd name="T1" fmla="*/ 51 h 132"/>
                  <a:gd name="T2" fmla="*/ 72 w 132"/>
                  <a:gd name="T3" fmla="*/ 41 h 132"/>
                  <a:gd name="T4" fmla="*/ 97 w 132"/>
                  <a:gd name="T5" fmla="*/ 41 h 132"/>
                  <a:gd name="T6" fmla="*/ 97 w 132"/>
                  <a:gd name="T7" fmla="*/ 0 h 132"/>
                  <a:gd name="T8" fmla="*/ 35 w 132"/>
                  <a:gd name="T9" fmla="*/ 0 h 132"/>
                  <a:gd name="T10" fmla="*/ 35 w 132"/>
                  <a:gd name="T11" fmla="*/ 41 h 132"/>
                  <a:gd name="T12" fmla="*/ 61 w 132"/>
                  <a:gd name="T13" fmla="*/ 41 h 132"/>
                  <a:gd name="T14" fmla="*/ 61 w 132"/>
                  <a:gd name="T15" fmla="*/ 51 h 132"/>
                  <a:gd name="T16" fmla="*/ 26 w 132"/>
                  <a:gd name="T17" fmla="*/ 51 h 132"/>
                  <a:gd name="T18" fmla="*/ 26 w 132"/>
                  <a:gd name="T19" fmla="*/ 46 h 132"/>
                  <a:gd name="T20" fmla="*/ 11 w 132"/>
                  <a:gd name="T21" fmla="*/ 46 h 132"/>
                  <a:gd name="T22" fmla="*/ 11 w 132"/>
                  <a:gd name="T23" fmla="*/ 51 h 132"/>
                  <a:gd name="T24" fmla="*/ 0 w 132"/>
                  <a:gd name="T25" fmla="*/ 51 h 132"/>
                  <a:gd name="T26" fmla="*/ 0 w 132"/>
                  <a:gd name="T27" fmla="*/ 132 h 132"/>
                  <a:gd name="T28" fmla="*/ 132 w 132"/>
                  <a:gd name="T29" fmla="*/ 132 h 132"/>
                  <a:gd name="T30" fmla="*/ 132 w 132"/>
                  <a:gd name="T31" fmla="*/ 51 h 132"/>
                  <a:gd name="T32" fmla="*/ 72 w 132"/>
                  <a:gd name="T3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" h="132">
                    <a:moveTo>
                      <a:pt x="72" y="51"/>
                    </a:moveTo>
                    <a:lnTo>
                      <a:pt x="72" y="41"/>
                    </a:lnTo>
                    <a:lnTo>
                      <a:pt x="97" y="41"/>
                    </a:lnTo>
                    <a:lnTo>
                      <a:pt x="97" y="0"/>
                    </a:lnTo>
                    <a:lnTo>
                      <a:pt x="35" y="0"/>
                    </a:lnTo>
                    <a:lnTo>
                      <a:pt x="35" y="41"/>
                    </a:lnTo>
                    <a:lnTo>
                      <a:pt x="61" y="41"/>
                    </a:lnTo>
                    <a:lnTo>
                      <a:pt x="61" y="51"/>
                    </a:lnTo>
                    <a:lnTo>
                      <a:pt x="26" y="51"/>
                    </a:lnTo>
                    <a:lnTo>
                      <a:pt x="26" y="46"/>
                    </a:lnTo>
                    <a:lnTo>
                      <a:pt x="11" y="46"/>
                    </a:lnTo>
                    <a:lnTo>
                      <a:pt x="11" y="51"/>
                    </a:lnTo>
                    <a:lnTo>
                      <a:pt x="0" y="51"/>
                    </a:lnTo>
                    <a:lnTo>
                      <a:pt x="0" y="132"/>
                    </a:lnTo>
                    <a:lnTo>
                      <a:pt x="132" y="132"/>
                    </a:lnTo>
                    <a:lnTo>
                      <a:pt x="132" y="51"/>
                    </a:lnTo>
                    <a:lnTo>
                      <a:pt x="72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141">
                <a:extLst>
                  <a:ext uri="{FF2B5EF4-FFF2-40B4-BE49-F238E27FC236}">
                    <a16:creationId xmlns:a16="http://schemas.microsoft.com/office/drawing/2014/main" id="{4C728AEA-525F-40F8-8BDA-585B29AA0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9346" y="3842238"/>
                <a:ext cx="18087" cy="6029"/>
              </a:xfrm>
              <a:custGeom>
                <a:avLst/>
                <a:gdLst>
                  <a:gd name="T0" fmla="*/ 15 w 15"/>
                  <a:gd name="T1" fmla="*/ 5 h 5"/>
                  <a:gd name="T2" fmla="*/ 15 w 15"/>
                  <a:gd name="T3" fmla="*/ 5 h 5"/>
                  <a:gd name="T4" fmla="*/ 0 w 15"/>
                  <a:gd name="T5" fmla="*/ 5 h 5"/>
                  <a:gd name="T6" fmla="*/ 0 w 15"/>
                  <a:gd name="T7" fmla="*/ 0 h 5"/>
                  <a:gd name="T8" fmla="*/ 15 w 15"/>
                  <a:gd name="T9" fmla="*/ 0 h 5"/>
                  <a:gd name="T10" fmla="*/ 15 w 1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15" y="5"/>
                    </a:move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DA8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142">
                <a:extLst>
                  <a:ext uri="{FF2B5EF4-FFF2-40B4-BE49-F238E27FC236}">
                    <a16:creationId xmlns:a16="http://schemas.microsoft.com/office/drawing/2014/main" id="{C89F0F4C-0488-4FC6-AFCE-DCB1BD2F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967" y="3848267"/>
                <a:ext cx="61497" cy="61497"/>
              </a:xfrm>
              <a:custGeom>
                <a:avLst/>
                <a:gdLst>
                  <a:gd name="T0" fmla="*/ 19 w 38"/>
                  <a:gd name="T1" fmla="*/ 38 h 38"/>
                  <a:gd name="T2" fmla="*/ 19 w 38"/>
                  <a:gd name="T3" fmla="*/ 38 h 38"/>
                  <a:gd name="T4" fmla="*/ 0 w 38"/>
                  <a:gd name="T5" fmla="*/ 19 h 38"/>
                  <a:gd name="T6" fmla="*/ 19 w 38"/>
                  <a:gd name="T7" fmla="*/ 0 h 38"/>
                  <a:gd name="T8" fmla="*/ 38 w 38"/>
                  <a:gd name="T9" fmla="*/ 19 h 38"/>
                  <a:gd name="T10" fmla="*/ 19 w 38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8">
                    <a:moveTo>
                      <a:pt x="19" y="38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ubicBezTo>
                      <a:pt x="38" y="29"/>
                      <a:pt x="29" y="38"/>
                      <a:pt x="19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143">
                <a:extLst>
                  <a:ext uri="{FF2B5EF4-FFF2-40B4-BE49-F238E27FC236}">
                    <a16:creationId xmlns:a16="http://schemas.microsoft.com/office/drawing/2014/main" id="{A80A4DE2-90DA-49BA-95E8-54092565B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379" y="3777123"/>
                <a:ext cx="55468" cy="33763"/>
              </a:xfrm>
              <a:custGeom>
                <a:avLst/>
                <a:gdLst>
                  <a:gd name="T0" fmla="*/ 0 w 46"/>
                  <a:gd name="T1" fmla="*/ 28 h 28"/>
                  <a:gd name="T2" fmla="*/ 0 w 46"/>
                  <a:gd name="T3" fmla="*/ 28 h 28"/>
                  <a:gd name="T4" fmla="*/ 0 w 46"/>
                  <a:gd name="T5" fmla="*/ 0 h 28"/>
                  <a:gd name="T6" fmla="*/ 46 w 46"/>
                  <a:gd name="T7" fmla="*/ 0 h 28"/>
                  <a:gd name="T8" fmla="*/ 46 w 46"/>
                  <a:gd name="T9" fmla="*/ 28 h 28"/>
                  <a:gd name="T10" fmla="*/ 0 w 46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144">
                <a:extLst>
                  <a:ext uri="{FF2B5EF4-FFF2-40B4-BE49-F238E27FC236}">
                    <a16:creationId xmlns:a16="http://schemas.microsoft.com/office/drawing/2014/main" id="{0E3CCFEE-7AE0-44D1-BCFA-C9A2FF1A4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720450"/>
                <a:ext cx="203784" cy="100083"/>
              </a:xfrm>
              <a:custGeom>
                <a:avLst/>
                <a:gdLst>
                  <a:gd name="T0" fmla="*/ 108 w 126"/>
                  <a:gd name="T1" fmla="*/ 44 h 62"/>
                  <a:gd name="T2" fmla="*/ 126 w 126"/>
                  <a:gd name="T3" fmla="*/ 22 h 62"/>
                  <a:gd name="T4" fmla="*/ 108 w 126"/>
                  <a:gd name="T5" fmla="*/ 0 h 62"/>
                  <a:gd name="T6" fmla="*/ 108 w 126"/>
                  <a:gd name="T7" fmla="*/ 10 h 62"/>
                  <a:gd name="T8" fmla="*/ 116 w 126"/>
                  <a:gd name="T9" fmla="*/ 22 h 62"/>
                  <a:gd name="T10" fmla="*/ 108 w 126"/>
                  <a:gd name="T11" fmla="*/ 34 h 62"/>
                  <a:gd name="T12" fmla="*/ 108 w 126"/>
                  <a:gd name="T13" fmla="*/ 44 h 62"/>
                  <a:gd name="T14" fmla="*/ 53 w 126"/>
                  <a:gd name="T15" fmla="*/ 62 h 62"/>
                  <a:gd name="T16" fmla="*/ 94 w 126"/>
                  <a:gd name="T17" fmla="*/ 42 h 62"/>
                  <a:gd name="T18" fmla="*/ 104 w 126"/>
                  <a:gd name="T19" fmla="*/ 44 h 62"/>
                  <a:gd name="T20" fmla="*/ 108 w 126"/>
                  <a:gd name="T21" fmla="*/ 44 h 62"/>
                  <a:gd name="T22" fmla="*/ 108 w 126"/>
                  <a:gd name="T23" fmla="*/ 34 h 62"/>
                  <a:gd name="T24" fmla="*/ 104 w 126"/>
                  <a:gd name="T25" fmla="*/ 35 h 62"/>
                  <a:gd name="T26" fmla="*/ 100 w 126"/>
                  <a:gd name="T27" fmla="*/ 34 h 62"/>
                  <a:gd name="T28" fmla="*/ 106 w 126"/>
                  <a:gd name="T29" fmla="*/ 10 h 62"/>
                  <a:gd name="T30" fmla="*/ 106 w 126"/>
                  <a:gd name="T31" fmla="*/ 10 h 62"/>
                  <a:gd name="T32" fmla="*/ 106 w 126"/>
                  <a:gd name="T33" fmla="*/ 10 h 62"/>
                  <a:gd name="T34" fmla="*/ 108 w 126"/>
                  <a:gd name="T35" fmla="*/ 10 h 62"/>
                  <a:gd name="T36" fmla="*/ 108 w 126"/>
                  <a:gd name="T37" fmla="*/ 0 h 62"/>
                  <a:gd name="T38" fmla="*/ 105 w 126"/>
                  <a:gd name="T39" fmla="*/ 0 h 62"/>
                  <a:gd name="T40" fmla="*/ 105 w 126"/>
                  <a:gd name="T41" fmla="*/ 0 h 62"/>
                  <a:gd name="T42" fmla="*/ 1 w 126"/>
                  <a:gd name="T43" fmla="*/ 0 h 62"/>
                  <a:gd name="T44" fmla="*/ 0 w 126"/>
                  <a:gd name="T45" fmla="*/ 10 h 62"/>
                  <a:gd name="T46" fmla="*/ 53 w 126"/>
                  <a:gd name="T4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62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7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2"/>
                    </a:moveTo>
                    <a:cubicBezTo>
                      <a:pt x="70" y="62"/>
                      <a:pt x="85" y="54"/>
                      <a:pt x="94" y="42"/>
                    </a:cubicBezTo>
                    <a:cubicBezTo>
                      <a:pt x="97" y="44"/>
                      <a:pt x="100" y="44"/>
                      <a:pt x="104" y="44"/>
                    </a:cubicBezTo>
                    <a:cubicBezTo>
                      <a:pt x="105" y="44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5" y="35"/>
                      <a:pt x="104" y="35"/>
                    </a:cubicBezTo>
                    <a:cubicBezTo>
                      <a:pt x="102" y="35"/>
                      <a:pt x="101" y="34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0" y="6"/>
                      <a:pt x="0" y="10"/>
                    </a:cubicBezTo>
                    <a:cubicBezTo>
                      <a:pt x="0" y="39"/>
                      <a:pt x="24" y="62"/>
                      <a:pt x="53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Rectangle 145">
                <a:extLst>
                  <a:ext uri="{FF2B5EF4-FFF2-40B4-BE49-F238E27FC236}">
                    <a16:creationId xmlns:a16="http://schemas.microsoft.com/office/drawing/2014/main" id="{3E3E085D-A6A5-41CB-A392-7E8D90FE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830180"/>
                <a:ext cx="184491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146">
                <a:extLst>
                  <a:ext uri="{FF2B5EF4-FFF2-40B4-BE49-F238E27FC236}">
                    <a16:creationId xmlns:a16="http://schemas.microsoft.com/office/drawing/2014/main" id="{A60B92FE-7E46-4941-9C76-E1A51CF2E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204" y="3630013"/>
                <a:ext cx="33763" cy="84408"/>
              </a:xfrm>
              <a:custGeom>
                <a:avLst/>
                <a:gdLst>
                  <a:gd name="T0" fmla="*/ 7 w 21"/>
                  <a:gd name="T1" fmla="*/ 40 h 52"/>
                  <a:gd name="T2" fmla="*/ 10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3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7 w 21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7" y="40"/>
                    </a:moveTo>
                    <a:cubicBezTo>
                      <a:pt x="1" y="42"/>
                      <a:pt x="4" y="52"/>
                      <a:pt x="10" y="50"/>
                    </a:cubicBezTo>
                    <a:cubicBezTo>
                      <a:pt x="18" y="47"/>
                      <a:pt x="21" y="40"/>
                      <a:pt x="19" y="32"/>
                    </a:cubicBezTo>
                    <a:cubicBezTo>
                      <a:pt x="18" y="28"/>
                      <a:pt x="16" y="25"/>
                      <a:pt x="14" y="21"/>
                    </a:cubicBezTo>
                    <a:cubicBezTo>
                      <a:pt x="13" y="19"/>
                      <a:pt x="11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2" y="8"/>
                      <a:pt x="0" y="16"/>
                      <a:pt x="3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147">
                <a:extLst>
                  <a:ext uri="{FF2B5EF4-FFF2-40B4-BE49-F238E27FC236}">
                    <a16:creationId xmlns:a16="http://schemas.microsoft.com/office/drawing/2014/main" id="{5B9D34A2-BA58-46AB-984B-35AD69DCE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6436" y="3630013"/>
                <a:ext cx="32557" cy="84408"/>
              </a:xfrm>
              <a:custGeom>
                <a:avLst/>
                <a:gdLst>
                  <a:gd name="T0" fmla="*/ 7 w 20"/>
                  <a:gd name="T1" fmla="*/ 40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8 w 20"/>
                  <a:gd name="T11" fmla="*/ 4 h 52"/>
                  <a:gd name="T12" fmla="*/ 2 w 20"/>
                  <a:gd name="T13" fmla="*/ 22 h 52"/>
                  <a:gd name="T14" fmla="*/ 7 w 20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40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40"/>
                      <a:pt x="18" y="32"/>
                    </a:cubicBezTo>
                    <a:cubicBezTo>
                      <a:pt x="17" y="28"/>
                      <a:pt x="15" y="25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1" y="8"/>
                      <a:pt x="0" y="16"/>
                      <a:pt x="2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148">
                <a:extLst>
                  <a:ext uri="{FF2B5EF4-FFF2-40B4-BE49-F238E27FC236}">
                    <a16:creationId xmlns:a16="http://schemas.microsoft.com/office/drawing/2014/main" id="{977CA6A6-BD73-4908-9E23-0AA688F04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4753" y="2069680"/>
                <a:ext cx="83202" cy="84408"/>
              </a:xfrm>
              <a:custGeom>
                <a:avLst/>
                <a:gdLst>
                  <a:gd name="T0" fmla="*/ 11 w 51"/>
                  <a:gd name="T1" fmla="*/ 48 h 52"/>
                  <a:gd name="T2" fmla="*/ 25 w 51"/>
                  <a:gd name="T3" fmla="*/ 52 h 52"/>
                  <a:gd name="T4" fmla="*/ 51 w 51"/>
                  <a:gd name="T5" fmla="*/ 26 h 52"/>
                  <a:gd name="T6" fmla="*/ 25 w 51"/>
                  <a:gd name="T7" fmla="*/ 0 h 52"/>
                  <a:gd name="T8" fmla="*/ 0 w 51"/>
                  <a:gd name="T9" fmla="*/ 22 h 52"/>
                  <a:gd name="T10" fmla="*/ 25 w 51"/>
                  <a:gd name="T11" fmla="*/ 22 h 52"/>
                  <a:gd name="T12" fmla="*/ 34 w 51"/>
                  <a:gd name="T13" fmla="*/ 22 h 52"/>
                  <a:gd name="T14" fmla="*/ 28 w 51"/>
                  <a:gd name="T15" fmla="*/ 29 h 52"/>
                  <a:gd name="T16" fmla="*/ 11 w 51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11" y="48"/>
                    </a:moveTo>
                    <a:cubicBezTo>
                      <a:pt x="15" y="50"/>
                      <a:pt x="20" y="52"/>
                      <a:pt x="25" y="52"/>
                    </a:cubicBezTo>
                    <a:cubicBezTo>
                      <a:pt x="39" y="52"/>
                      <a:pt x="51" y="40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ubicBezTo>
                      <a:pt x="12" y="0"/>
                      <a:pt x="2" y="10"/>
                      <a:pt x="0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28" y="29"/>
                      <a:pt x="28" y="29"/>
                      <a:pt x="28" y="29"/>
                    </a:cubicBez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149">
                <a:extLst>
                  <a:ext uri="{FF2B5EF4-FFF2-40B4-BE49-F238E27FC236}">
                    <a16:creationId xmlns:a16="http://schemas.microsoft.com/office/drawing/2014/main" id="{231FF624-BD12-4F7F-9F87-6E04C2EB8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4524" y="2111884"/>
                <a:ext cx="171227" cy="161580"/>
              </a:xfrm>
              <a:custGeom>
                <a:avLst/>
                <a:gdLst>
                  <a:gd name="T0" fmla="*/ 47 w 106"/>
                  <a:gd name="T1" fmla="*/ 54 h 100"/>
                  <a:gd name="T2" fmla="*/ 47 w 106"/>
                  <a:gd name="T3" fmla="*/ 56 h 100"/>
                  <a:gd name="T4" fmla="*/ 47 w 106"/>
                  <a:gd name="T5" fmla="*/ 59 h 100"/>
                  <a:gd name="T6" fmla="*/ 47 w 106"/>
                  <a:gd name="T7" fmla="*/ 91 h 100"/>
                  <a:gd name="T8" fmla="*/ 35 w 106"/>
                  <a:gd name="T9" fmla="*/ 100 h 100"/>
                  <a:gd name="T10" fmla="*/ 70 w 106"/>
                  <a:gd name="T11" fmla="*/ 100 h 100"/>
                  <a:gd name="T12" fmla="*/ 59 w 106"/>
                  <a:gd name="T13" fmla="*/ 91 h 100"/>
                  <a:gd name="T14" fmla="*/ 59 w 106"/>
                  <a:gd name="T15" fmla="*/ 59 h 100"/>
                  <a:gd name="T16" fmla="*/ 59 w 106"/>
                  <a:gd name="T17" fmla="*/ 56 h 100"/>
                  <a:gd name="T18" fmla="*/ 59 w 106"/>
                  <a:gd name="T19" fmla="*/ 54 h 100"/>
                  <a:gd name="T20" fmla="*/ 89 w 106"/>
                  <a:gd name="T21" fmla="*/ 19 h 100"/>
                  <a:gd name="T22" fmla="*/ 106 w 106"/>
                  <a:gd name="T23" fmla="*/ 0 h 100"/>
                  <a:gd name="T24" fmla="*/ 80 w 106"/>
                  <a:gd name="T25" fmla="*/ 0 h 100"/>
                  <a:gd name="T26" fmla="*/ 0 w 106"/>
                  <a:gd name="T27" fmla="*/ 0 h 100"/>
                  <a:gd name="T28" fmla="*/ 47 w 106"/>
                  <a:gd name="T29" fmla="*/ 5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100">
                    <a:moveTo>
                      <a:pt x="47" y="54"/>
                    </a:move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91"/>
                      <a:pt x="47" y="91"/>
                      <a:pt x="47" y="91"/>
                    </a:cubicBezTo>
                    <a:cubicBezTo>
                      <a:pt x="40" y="92"/>
                      <a:pt x="35" y="96"/>
                      <a:pt x="35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96"/>
                      <a:pt x="65" y="93"/>
                      <a:pt x="59" y="91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7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150">
                <a:extLst>
                  <a:ext uri="{FF2B5EF4-FFF2-40B4-BE49-F238E27FC236}">
                    <a16:creationId xmlns:a16="http://schemas.microsoft.com/office/drawing/2014/main" id="{5472888B-1312-4902-A4C1-6B111328E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315" y="2902903"/>
                <a:ext cx="314719" cy="32557"/>
              </a:xfrm>
              <a:custGeom>
                <a:avLst/>
                <a:gdLst>
                  <a:gd name="T0" fmla="*/ 171 w 195"/>
                  <a:gd name="T1" fmla="*/ 20 h 20"/>
                  <a:gd name="T2" fmla="*/ 177 w 195"/>
                  <a:gd name="T3" fmla="*/ 20 h 20"/>
                  <a:gd name="T4" fmla="*/ 177 w 195"/>
                  <a:gd name="T5" fmla="*/ 0 h 20"/>
                  <a:gd name="T6" fmla="*/ 171 w 195"/>
                  <a:gd name="T7" fmla="*/ 0 h 20"/>
                  <a:gd name="T8" fmla="*/ 171 w 195"/>
                  <a:gd name="T9" fmla="*/ 2 h 20"/>
                  <a:gd name="T10" fmla="*/ 179 w 195"/>
                  <a:gd name="T11" fmla="*/ 10 h 20"/>
                  <a:gd name="T12" fmla="*/ 171 w 195"/>
                  <a:gd name="T13" fmla="*/ 18 h 20"/>
                  <a:gd name="T14" fmla="*/ 171 w 195"/>
                  <a:gd name="T15" fmla="*/ 20 h 20"/>
                  <a:gd name="T16" fmla="*/ 25 w 195"/>
                  <a:gd name="T17" fmla="*/ 20 h 20"/>
                  <a:gd name="T18" fmla="*/ 171 w 195"/>
                  <a:gd name="T19" fmla="*/ 20 h 20"/>
                  <a:gd name="T20" fmla="*/ 171 w 195"/>
                  <a:gd name="T21" fmla="*/ 18 h 20"/>
                  <a:gd name="T22" fmla="*/ 162 w 195"/>
                  <a:gd name="T23" fmla="*/ 10 h 20"/>
                  <a:gd name="T24" fmla="*/ 171 w 195"/>
                  <a:gd name="T25" fmla="*/ 2 h 20"/>
                  <a:gd name="T26" fmla="*/ 171 w 195"/>
                  <a:gd name="T27" fmla="*/ 0 h 20"/>
                  <a:gd name="T28" fmla="*/ 25 w 195"/>
                  <a:gd name="T29" fmla="*/ 0 h 20"/>
                  <a:gd name="T30" fmla="*/ 25 w 195"/>
                  <a:gd name="T31" fmla="*/ 2 h 20"/>
                  <a:gd name="T32" fmla="*/ 33 w 195"/>
                  <a:gd name="T33" fmla="*/ 10 h 20"/>
                  <a:gd name="T34" fmla="*/ 25 w 195"/>
                  <a:gd name="T35" fmla="*/ 18 h 20"/>
                  <a:gd name="T36" fmla="*/ 25 w 195"/>
                  <a:gd name="T37" fmla="*/ 20 h 20"/>
                  <a:gd name="T38" fmla="*/ 19 w 195"/>
                  <a:gd name="T39" fmla="*/ 20 h 20"/>
                  <a:gd name="T40" fmla="*/ 25 w 195"/>
                  <a:gd name="T41" fmla="*/ 20 h 20"/>
                  <a:gd name="T42" fmla="*/ 25 w 195"/>
                  <a:gd name="T43" fmla="*/ 18 h 20"/>
                  <a:gd name="T44" fmla="*/ 16 w 195"/>
                  <a:gd name="T45" fmla="*/ 10 h 20"/>
                  <a:gd name="T46" fmla="*/ 25 w 195"/>
                  <a:gd name="T47" fmla="*/ 2 h 20"/>
                  <a:gd name="T48" fmla="*/ 25 w 195"/>
                  <a:gd name="T49" fmla="*/ 0 h 20"/>
                  <a:gd name="T50" fmla="*/ 19 w 195"/>
                  <a:gd name="T51" fmla="*/ 0 h 20"/>
                  <a:gd name="T52" fmla="*/ 19 w 195"/>
                  <a:gd name="T5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20">
                    <a:moveTo>
                      <a:pt x="171" y="20"/>
                    </a:moveTo>
                    <a:cubicBezTo>
                      <a:pt x="177" y="20"/>
                      <a:pt x="177" y="20"/>
                      <a:pt x="177" y="20"/>
                    </a:cubicBezTo>
                    <a:cubicBezTo>
                      <a:pt x="194" y="20"/>
                      <a:pt x="195" y="0"/>
                      <a:pt x="177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2"/>
                      <a:pt x="171" y="2"/>
                      <a:pt x="171" y="2"/>
                    </a:cubicBezTo>
                    <a:cubicBezTo>
                      <a:pt x="175" y="2"/>
                      <a:pt x="179" y="5"/>
                      <a:pt x="179" y="10"/>
                    </a:cubicBezTo>
                    <a:cubicBezTo>
                      <a:pt x="179" y="15"/>
                      <a:pt x="175" y="18"/>
                      <a:pt x="171" y="18"/>
                    </a:cubicBezTo>
                    <a:lnTo>
                      <a:pt x="171" y="20"/>
                    </a:lnTo>
                    <a:close/>
                    <a:moveTo>
                      <a:pt x="25" y="20"/>
                    </a:move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6" y="18"/>
                      <a:pt x="162" y="15"/>
                      <a:pt x="162" y="10"/>
                    </a:cubicBezTo>
                    <a:cubicBezTo>
                      <a:pt x="162" y="5"/>
                      <a:pt x="166" y="2"/>
                      <a:pt x="171" y="2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22" y="0"/>
                      <a:pt x="73" y="0"/>
                      <a:pt x="25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2"/>
                      <a:pt x="33" y="5"/>
                      <a:pt x="33" y="10"/>
                    </a:cubicBezTo>
                    <a:cubicBezTo>
                      <a:pt x="33" y="15"/>
                      <a:pt x="29" y="18"/>
                      <a:pt x="25" y="18"/>
                    </a:cubicBezTo>
                    <a:lnTo>
                      <a:pt x="25" y="20"/>
                    </a:lnTo>
                    <a:close/>
                    <a:moveTo>
                      <a:pt x="19" y="20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6" y="15"/>
                      <a:pt x="16" y="10"/>
                    </a:cubicBezTo>
                    <a:cubicBezTo>
                      <a:pt x="16" y="5"/>
                      <a:pt x="20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1" y="20"/>
                      <a:pt x="19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Oval 151">
                <a:extLst>
                  <a:ext uri="{FF2B5EF4-FFF2-40B4-BE49-F238E27FC236}">
                    <a16:creationId xmlns:a16="http://schemas.microsoft.com/office/drawing/2014/main" id="{10E681C3-B1F1-4219-907F-C53FDE68D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5895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152">
                <a:extLst>
                  <a:ext uri="{FF2B5EF4-FFF2-40B4-BE49-F238E27FC236}">
                    <a16:creationId xmlns:a16="http://schemas.microsoft.com/office/drawing/2014/main" id="{DF230C58-4EC5-4B08-A544-1A21A557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1571" y="2810054"/>
                <a:ext cx="104906" cy="115759"/>
              </a:xfrm>
              <a:custGeom>
                <a:avLst/>
                <a:gdLst>
                  <a:gd name="T0" fmla="*/ 64 w 65"/>
                  <a:gd name="T1" fmla="*/ 66 h 72"/>
                  <a:gd name="T2" fmla="*/ 6 w 65"/>
                  <a:gd name="T3" fmla="*/ 2 h 72"/>
                  <a:gd name="T4" fmla="*/ 1 w 65"/>
                  <a:gd name="T5" fmla="*/ 1 h 72"/>
                  <a:gd name="T6" fmla="*/ 1 w 65"/>
                  <a:gd name="T7" fmla="*/ 1 h 72"/>
                  <a:gd name="T8" fmla="*/ 1 w 65"/>
                  <a:gd name="T9" fmla="*/ 6 h 72"/>
                  <a:gd name="T10" fmla="*/ 58 w 65"/>
                  <a:gd name="T11" fmla="*/ 71 h 72"/>
                  <a:gd name="T12" fmla="*/ 64 w 65"/>
                  <a:gd name="T13" fmla="*/ 71 h 72"/>
                  <a:gd name="T14" fmla="*/ 64 w 65"/>
                  <a:gd name="T15" fmla="*/ 71 h 72"/>
                  <a:gd name="T16" fmla="*/ 64 w 65"/>
                  <a:gd name="T17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72">
                    <a:moveTo>
                      <a:pt x="64" y="6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60" y="72"/>
                      <a:pt x="62" y="72"/>
                      <a:pt x="64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5" y="70"/>
                      <a:pt x="65" y="67"/>
                      <a:pt x="6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Oval 153">
                <a:extLst>
                  <a:ext uri="{FF2B5EF4-FFF2-40B4-BE49-F238E27FC236}">
                    <a16:creationId xmlns:a16="http://schemas.microsoft.com/office/drawing/2014/main" id="{70E9AEF7-F4EA-424D-A53F-A7E68B059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9720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154">
                <a:extLst>
                  <a:ext uri="{FF2B5EF4-FFF2-40B4-BE49-F238E27FC236}">
                    <a16:creationId xmlns:a16="http://schemas.microsoft.com/office/drawing/2014/main" id="{56A68D74-949C-4E58-A499-72CF577A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800408"/>
                <a:ext cx="115759" cy="125405"/>
              </a:xfrm>
              <a:custGeom>
                <a:avLst/>
                <a:gdLst>
                  <a:gd name="T0" fmla="*/ 1 w 71"/>
                  <a:gd name="T1" fmla="*/ 72 h 78"/>
                  <a:gd name="T2" fmla="*/ 64 w 71"/>
                  <a:gd name="T3" fmla="*/ 2 h 78"/>
                  <a:gd name="T4" fmla="*/ 69 w 71"/>
                  <a:gd name="T5" fmla="*/ 1 h 78"/>
                  <a:gd name="T6" fmla="*/ 69 w 71"/>
                  <a:gd name="T7" fmla="*/ 1 h 78"/>
                  <a:gd name="T8" fmla="*/ 69 w 71"/>
                  <a:gd name="T9" fmla="*/ 7 h 78"/>
                  <a:gd name="T10" fmla="*/ 7 w 71"/>
                  <a:gd name="T11" fmla="*/ 77 h 78"/>
                  <a:gd name="T12" fmla="*/ 2 w 71"/>
                  <a:gd name="T13" fmla="*/ 77 h 78"/>
                  <a:gd name="T14" fmla="*/ 2 w 71"/>
                  <a:gd name="T15" fmla="*/ 77 h 78"/>
                  <a:gd name="T16" fmla="*/ 1 w 71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8">
                    <a:moveTo>
                      <a:pt x="1" y="7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5" y="0"/>
                      <a:pt x="68" y="0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3"/>
                      <a:pt x="71" y="5"/>
                      <a:pt x="69" y="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8"/>
                      <a:pt x="3" y="78"/>
                      <a:pt x="2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0" y="76"/>
                      <a:pt x="0" y="73"/>
                      <a:pt x="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: Shape 155">
                <a:extLst>
                  <a:ext uri="{FF2B5EF4-FFF2-40B4-BE49-F238E27FC236}">
                    <a16:creationId xmlns:a16="http://schemas.microsoft.com/office/drawing/2014/main" id="{493CB404-6A40-452B-B242-632191052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945106"/>
                <a:ext cx="253223" cy="98877"/>
              </a:xfrm>
              <a:custGeom>
                <a:avLst/>
                <a:gdLst>
                  <a:gd name="T0" fmla="*/ 156 w 156"/>
                  <a:gd name="T1" fmla="*/ 0 h 61"/>
                  <a:gd name="T2" fmla="*/ 127 w 156"/>
                  <a:gd name="T3" fmla="*/ 61 h 61"/>
                  <a:gd name="T4" fmla="*/ 126 w 156"/>
                  <a:gd name="T5" fmla="*/ 48 h 61"/>
                  <a:gd name="T6" fmla="*/ 132 w 156"/>
                  <a:gd name="T7" fmla="*/ 27 h 61"/>
                  <a:gd name="T8" fmla="*/ 129 w 156"/>
                  <a:gd name="T9" fmla="*/ 6 h 61"/>
                  <a:gd name="T10" fmla="*/ 126 w 156"/>
                  <a:gd name="T11" fmla="*/ 6 h 61"/>
                  <a:gd name="T12" fmla="*/ 102 w 156"/>
                  <a:gd name="T13" fmla="*/ 0 h 61"/>
                  <a:gd name="T14" fmla="*/ 126 w 156"/>
                  <a:gd name="T15" fmla="*/ 6 h 61"/>
                  <a:gd name="T16" fmla="*/ 120 w 156"/>
                  <a:gd name="T17" fmla="*/ 27 h 61"/>
                  <a:gd name="T18" fmla="*/ 123 w 156"/>
                  <a:gd name="T19" fmla="*/ 48 h 61"/>
                  <a:gd name="T20" fmla="*/ 126 w 156"/>
                  <a:gd name="T21" fmla="*/ 48 h 61"/>
                  <a:gd name="T22" fmla="*/ 102 w 156"/>
                  <a:gd name="T23" fmla="*/ 61 h 61"/>
                  <a:gd name="T24" fmla="*/ 107 w 156"/>
                  <a:gd name="T25" fmla="*/ 42 h 61"/>
                  <a:gd name="T26" fmla="*/ 109 w 156"/>
                  <a:gd name="T27" fmla="*/ 12 h 61"/>
                  <a:gd name="T28" fmla="*/ 103 w 156"/>
                  <a:gd name="T29" fmla="*/ 6 h 61"/>
                  <a:gd name="T30" fmla="*/ 102 w 156"/>
                  <a:gd name="T31" fmla="*/ 0 h 61"/>
                  <a:gd name="T32" fmla="*/ 102 w 156"/>
                  <a:gd name="T33" fmla="*/ 0 h 61"/>
                  <a:gd name="T34" fmla="*/ 96 w 156"/>
                  <a:gd name="T35" fmla="*/ 12 h 61"/>
                  <a:gd name="T36" fmla="*/ 95 w 156"/>
                  <a:gd name="T37" fmla="*/ 42 h 61"/>
                  <a:gd name="T38" fmla="*/ 100 w 156"/>
                  <a:gd name="T39" fmla="*/ 48 h 61"/>
                  <a:gd name="T40" fmla="*/ 102 w 156"/>
                  <a:gd name="T41" fmla="*/ 61 h 61"/>
                  <a:gd name="T42" fmla="*/ 78 w 156"/>
                  <a:gd name="T43" fmla="*/ 48 h 61"/>
                  <a:gd name="T44" fmla="*/ 84 w 156"/>
                  <a:gd name="T45" fmla="*/ 27 h 61"/>
                  <a:gd name="T46" fmla="*/ 78 w 156"/>
                  <a:gd name="T47" fmla="*/ 6 h 61"/>
                  <a:gd name="T48" fmla="*/ 78 w 156"/>
                  <a:gd name="T49" fmla="*/ 6 h 61"/>
                  <a:gd name="T50" fmla="*/ 53 w 156"/>
                  <a:gd name="T51" fmla="*/ 0 h 61"/>
                  <a:gd name="T52" fmla="*/ 78 w 156"/>
                  <a:gd name="T53" fmla="*/ 6 h 61"/>
                  <a:gd name="T54" fmla="*/ 71 w 156"/>
                  <a:gd name="T55" fmla="*/ 27 h 61"/>
                  <a:gd name="T56" fmla="*/ 78 w 156"/>
                  <a:gd name="T57" fmla="*/ 48 h 61"/>
                  <a:gd name="T58" fmla="*/ 78 w 156"/>
                  <a:gd name="T59" fmla="*/ 48 h 61"/>
                  <a:gd name="T60" fmla="*/ 53 w 156"/>
                  <a:gd name="T61" fmla="*/ 61 h 61"/>
                  <a:gd name="T62" fmla="*/ 55 w 156"/>
                  <a:gd name="T63" fmla="*/ 48 h 61"/>
                  <a:gd name="T64" fmla="*/ 60 w 156"/>
                  <a:gd name="T65" fmla="*/ 42 h 61"/>
                  <a:gd name="T66" fmla="*/ 59 w 156"/>
                  <a:gd name="T67" fmla="*/ 12 h 61"/>
                  <a:gd name="T68" fmla="*/ 53 w 156"/>
                  <a:gd name="T69" fmla="*/ 0 h 61"/>
                  <a:gd name="T70" fmla="*/ 53 w 156"/>
                  <a:gd name="T71" fmla="*/ 0 h 61"/>
                  <a:gd name="T72" fmla="*/ 52 w 156"/>
                  <a:gd name="T73" fmla="*/ 6 h 61"/>
                  <a:gd name="T74" fmla="*/ 46 w 156"/>
                  <a:gd name="T75" fmla="*/ 12 h 61"/>
                  <a:gd name="T76" fmla="*/ 48 w 156"/>
                  <a:gd name="T77" fmla="*/ 42 h 61"/>
                  <a:gd name="T78" fmla="*/ 53 w 156"/>
                  <a:gd name="T79" fmla="*/ 61 h 61"/>
                  <a:gd name="T80" fmla="*/ 29 w 156"/>
                  <a:gd name="T81" fmla="*/ 48 h 61"/>
                  <a:gd name="T82" fmla="*/ 32 w 156"/>
                  <a:gd name="T83" fmla="*/ 48 h 61"/>
                  <a:gd name="T84" fmla="*/ 36 w 156"/>
                  <a:gd name="T85" fmla="*/ 27 h 61"/>
                  <a:gd name="T86" fmla="*/ 29 w 156"/>
                  <a:gd name="T87" fmla="*/ 6 h 61"/>
                  <a:gd name="T88" fmla="*/ 28 w 156"/>
                  <a:gd name="T89" fmla="*/ 61 h 61"/>
                  <a:gd name="T90" fmla="*/ 0 w 156"/>
                  <a:gd name="T91" fmla="*/ 0 h 61"/>
                  <a:gd name="T92" fmla="*/ 29 w 156"/>
                  <a:gd name="T93" fmla="*/ 6 h 61"/>
                  <a:gd name="T94" fmla="*/ 27 w 156"/>
                  <a:gd name="T95" fmla="*/ 6 h 61"/>
                  <a:gd name="T96" fmla="*/ 23 w 156"/>
                  <a:gd name="T97" fmla="*/ 27 h 61"/>
                  <a:gd name="T98" fmla="*/ 29 w 156"/>
                  <a:gd name="T99" fmla="*/ 48 h 61"/>
                  <a:gd name="T100" fmla="*/ 28 w 156"/>
                  <a:gd name="T10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6" h="61">
                    <a:moveTo>
                      <a:pt x="126" y="0"/>
                    </a:moveTo>
                    <a:cubicBezTo>
                      <a:pt x="156" y="0"/>
                      <a:pt x="156" y="0"/>
                      <a:pt x="156" y="0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54"/>
                      <a:pt x="142" y="61"/>
                      <a:pt x="127" y="61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26" y="48"/>
                      <a:pt x="126" y="48"/>
                      <a:pt x="126" y="48"/>
                    </a:cubicBezTo>
                    <a:cubicBezTo>
                      <a:pt x="128" y="47"/>
                      <a:pt x="130" y="45"/>
                      <a:pt x="130" y="42"/>
                    </a:cubicBezTo>
                    <a:cubicBezTo>
                      <a:pt x="131" y="37"/>
                      <a:pt x="132" y="32"/>
                      <a:pt x="132" y="27"/>
                    </a:cubicBezTo>
                    <a:cubicBezTo>
                      <a:pt x="133" y="22"/>
                      <a:pt x="134" y="17"/>
                      <a:pt x="134" y="12"/>
                    </a:cubicBezTo>
                    <a:cubicBezTo>
                      <a:pt x="135" y="9"/>
                      <a:pt x="132" y="6"/>
                      <a:pt x="129" y="6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28" y="6"/>
                      <a:pt x="127" y="6"/>
                      <a:pt x="126" y="6"/>
                    </a:cubicBezTo>
                    <a:lnTo>
                      <a:pt x="126" y="0"/>
                    </a:lnTo>
                    <a:close/>
                    <a:moveTo>
                      <a:pt x="102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4" y="7"/>
                      <a:pt x="121" y="9"/>
                      <a:pt x="121" y="12"/>
                    </a:cubicBezTo>
                    <a:cubicBezTo>
                      <a:pt x="121" y="17"/>
                      <a:pt x="120" y="22"/>
                      <a:pt x="120" y="27"/>
                    </a:cubicBezTo>
                    <a:cubicBezTo>
                      <a:pt x="119" y="32"/>
                      <a:pt x="119" y="37"/>
                      <a:pt x="118" y="42"/>
                    </a:cubicBezTo>
                    <a:cubicBezTo>
                      <a:pt x="118" y="46"/>
                      <a:pt x="120" y="48"/>
                      <a:pt x="123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4" y="48"/>
                      <a:pt x="125" y="48"/>
                      <a:pt x="126" y="4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105" y="48"/>
                      <a:pt x="107" y="45"/>
                      <a:pt x="107" y="42"/>
                    </a:cubicBezTo>
                    <a:cubicBezTo>
                      <a:pt x="107" y="37"/>
                      <a:pt x="108" y="32"/>
                      <a:pt x="108" y="27"/>
                    </a:cubicBezTo>
                    <a:cubicBezTo>
                      <a:pt x="109" y="22"/>
                      <a:pt x="109" y="17"/>
                      <a:pt x="109" y="12"/>
                    </a:cubicBezTo>
                    <a:cubicBezTo>
                      <a:pt x="110" y="9"/>
                      <a:pt x="107" y="6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103" y="6"/>
                      <a:pt x="102" y="6"/>
                      <a:pt x="102" y="6"/>
                    </a:cubicBezTo>
                    <a:lnTo>
                      <a:pt x="102" y="0"/>
                    </a:lnTo>
                    <a:close/>
                    <a:moveTo>
                      <a:pt x="78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99" y="6"/>
                      <a:pt x="96" y="9"/>
                      <a:pt x="96" y="12"/>
                    </a:cubicBezTo>
                    <a:cubicBezTo>
                      <a:pt x="96" y="17"/>
                      <a:pt x="96" y="22"/>
                      <a:pt x="95" y="27"/>
                    </a:cubicBezTo>
                    <a:cubicBezTo>
                      <a:pt x="95" y="32"/>
                      <a:pt x="95" y="37"/>
                      <a:pt x="95" y="42"/>
                    </a:cubicBezTo>
                    <a:cubicBezTo>
                      <a:pt x="95" y="46"/>
                      <a:pt x="97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48"/>
                      <a:pt x="102" y="48"/>
                      <a:pt x="102" y="48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1" y="48"/>
                      <a:pt x="84" y="46"/>
                      <a:pt x="84" y="42"/>
                    </a:cubicBezTo>
                    <a:cubicBezTo>
                      <a:pt x="84" y="37"/>
                      <a:pt x="84" y="32"/>
                      <a:pt x="84" y="27"/>
                    </a:cubicBezTo>
                    <a:cubicBezTo>
                      <a:pt x="84" y="22"/>
                      <a:pt x="84" y="17"/>
                      <a:pt x="84" y="12"/>
                    </a:cubicBezTo>
                    <a:cubicBezTo>
                      <a:pt x="84" y="9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lnTo>
                      <a:pt x="78" y="0"/>
                    </a:lnTo>
                    <a:close/>
                    <a:moveTo>
                      <a:pt x="53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4" y="6"/>
                      <a:pt x="71" y="9"/>
                      <a:pt x="71" y="12"/>
                    </a:cubicBezTo>
                    <a:cubicBezTo>
                      <a:pt x="71" y="17"/>
                      <a:pt x="71" y="22"/>
                      <a:pt x="71" y="27"/>
                    </a:cubicBezTo>
                    <a:cubicBezTo>
                      <a:pt x="71" y="32"/>
                      <a:pt x="71" y="37"/>
                      <a:pt x="71" y="42"/>
                    </a:cubicBezTo>
                    <a:cubicBezTo>
                      <a:pt x="72" y="46"/>
                      <a:pt x="74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8" y="48"/>
                      <a:pt x="61" y="46"/>
                      <a:pt x="60" y="42"/>
                    </a:cubicBezTo>
                    <a:cubicBezTo>
                      <a:pt x="60" y="37"/>
                      <a:pt x="60" y="32"/>
                      <a:pt x="60" y="27"/>
                    </a:cubicBezTo>
                    <a:cubicBezTo>
                      <a:pt x="60" y="22"/>
                      <a:pt x="59" y="17"/>
                      <a:pt x="59" y="12"/>
                    </a:cubicBezTo>
                    <a:cubicBezTo>
                      <a:pt x="59" y="9"/>
                      <a:pt x="56" y="6"/>
                      <a:pt x="53" y="6"/>
                    </a:cubicBezTo>
                    <a:lnTo>
                      <a:pt x="53" y="0"/>
                    </a:lnTo>
                    <a:close/>
                    <a:moveTo>
                      <a:pt x="29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8" y="6"/>
                      <a:pt x="46" y="9"/>
                      <a:pt x="46" y="12"/>
                    </a:cubicBezTo>
                    <a:cubicBezTo>
                      <a:pt x="46" y="17"/>
                      <a:pt x="47" y="22"/>
                      <a:pt x="47" y="27"/>
                    </a:cubicBezTo>
                    <a:cubicBezTo>
                      <a:pt x="47" y="32"/>
                      <a:pt x="48" y="37"/>
                      <a:pt x="48" y="42"/>
                    </a:cubicBezTo>
                    <a:cubicBezTo>
                      <a:pt x="48" y="45"/>
                      <a:pt x="50" y="48"/>
                      <a:pt x="53" y="48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5" y="48"/>
                      <a:pt x="38" y="46"/>
                      <a:pt x="37" y="42"/>
                    </a:cubicBezTo>
                    <a:cubicBezTo>
                      <a:pt x="37" y="37"/>
                      <a:pt x="36" y="32"/>
                      <a:pt x="36" y="27"/>
                    </a:cubicBezTo>
                    <a:cubicBezTo>
                      <a:pt x="35" y="22"/>
                      <a:pt x="34" y="17"/>
                      <a:pt x="34" y="12"/>
                    </a:cubicBezTo>
                    <a:cubicBezTo>
                      <a:pt x="34" y="9"/>
                      <a:pt x="32" y="7"/>
                      <a:pt x="29" y="6"/>
                    </a:cubicBezTo>
                    <a:lnTo>
                      <a:pt x="29" y="0"/>
                    </a:lnTo>
                    <a:close/>
                    <a:moveTo>
                      <a:pt x="28" y="61"/>
                    </a:moveTo>
                    <a:cubicBezTo>
                      <a:pt x="14" y="61"/>
                      <a:pt x="9" y="54"/>
                      <a:pt x="7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9"/>
                      <a:pt x="21" y="12"/>
                    </a:cubicBezTo>
                    <a:cubicBezTo>
                      <a:pt x="21" y="17"/>
                      <a:pt x="22" y="22"/>
                      <a:pt x="23" y="27"/>
                    </a:cubicBezTo>
                    <a:cubicBezTo>
                      <a:pt x="24" y="32"/>
                      <a:pt x="24" y="37"/>
                      <a:pt x="25" y="42"/>
                    </a:cubicBezTo>
                    <a:cubicBezTo>
                      <a:pt x="25" y="45"/>
                      <a:pt x="27" y="47"/>
                      <a:pt x="29" y="48"/>
                    </a:cubicBezTo>
                    <a:cubicBezTo>
                      <a:pt x="29" y="61"/>
                      <a:pt x="29" y="61"/>
                      <a:pt x="29" y="61"/>
                    </a:cubicBezTo>
                    <a:lnTo>
                      <a:pt x="2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156">
                <a:extLst>
                  <a:ext uri="{FF2B5EF4-FFF2-40B4-BE49-F238E27FC236}">
                    <a16:creationId xmlns:a16="http://schemas.microsoft.com/office/drawing/2014/main" id="{6A187280-54A7-41A3-9F38-73B659C1F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039" y="3466021"/>
                <a:ext cx="145904" cy="219460"/>
              </a:xfrm>
              <a:custGeom>
                <a:avLst/>
                <a:gdLst>
                  <a:gd name="T0" fmla="*/ 45 w 90"/>
                  <a:gd name="T1" fmla="*/ 135 h 135"/>
                  <a:gd name="T2" fmla="*/ 6 w 90"/>
                  <a:gd name="T3" fmla="*/ 68 h 135"/>
                  <a:gd name="T4" fmla="*/ 0 w 90"/>
                  <a:gd name="T5" fmla="*/ 45 h 135"/>
                  <a:gd name="T6" fmla="*/ 45 w 90"/>
                  <a:gd name="T7" fmla="*/ 0 h 135"/>
                  <a:gd name="T8" fmla="*/ 90 w 90"/>
                  <a:gd name="T9" fmla="*/ 45 h 135"/>
                  <a:gd name="T10" fmla="*/ 84 w 90"/>
                  <a:gd name="T11" fmla="*/ 68 h 135"/>
                  <a:gd name="T12" fmla="*/ 45 w 90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35">
                    <a:moveTo>
                      <a:pt x="45" y="135"/>
                    </a:moveTo>
                    <a:cubicBezTo>
                      <a:pt x="6" y="68"/>
                      <a:pt x="6" y="68"/>
                      <a:pt x="6" y="68"/>
                    </a:cubicBezTo>
                    <a:cubicBezTo>
                      <a:pt x="3" y="61"/>
                      <a:pt x="0" y="53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ubicBezTo>
                      <a:pt x="90" y="53"/>
                      <a:pt x="88" y="61"/>
                      <a:pt x="84" y="68"/>
                    </a:cubicBezTo>
                    <a:lnTo>
                      <a:pt x="4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Oval 157">
                <a:extLst>
                  <a:ext uri="{FF2B5EF4-FFF2-40B4-BE49-F238E27FC236}">
                    <a16:creationId xmlns:a16="http://schemas.microsoft.com/office/drawing/2014/main" id="{68A6F0A2-1511-4D9E-9D8D-96A6983F4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538" y="3487726"/>
                <a:ext cx="103701" cy="103701"/>
              </a:xfrm>
              <a:prstGeom prst="ellipse">
                <a:avLst/>
              </a:prstGeom>
              <a:solidFill>
                <a:srgbClr val="5895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: Shape 158">
                <a:extLst>
                  <a:ext uri="{FF2B5EF4-FFF2-40B4-BE49-F238E27FC236}">
                    <a16:creationId xmlns:a16="http://schemas.microsoft.com/office/drawing/2014/main" id="{4AAC1707-80EC-4641-8B77-5760C07F9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203152"/>
                <a:ext cx="203784" cy="51850"/>
              </a:xfrm>
              <a:custGeom>
                <a:avLst/>
                <a:gdLst>
                  <a:gd name="T0" fmla="*/ 110 w 169"/>
                  <a:gd name="T1" fmla="*/ 23 h 43"/>
                  <a:gd name="T2" fmla="*/ 59 w 169"/>
                  <a:gd name="T3" fmla="*/ 23 h 43"/>
                  <a:gd name="T4" fmla="*/ 59 w 169"/>
                  <a:gd name="T5" fmla="*/ 0 h 43"/>
                  <a:gd name="T6" fmla="*/ 0 w 169"/>
                  <a:gd name="T7" fmla="*/ 0 h 43"/>
                  <a:gd name="T8" fmla="*/ 0 w 169"/>
                  <a:gd name="T9" fmla="*/ 43 h 43"/>
                  <a:gd name="T10" fmla="*/ 169 w 169"/>
                  <a:gd name="T11" fmla="*/ 43 h 43"/>
                  <a:gd name="T12" fmla="*/ 169 w 169"/>
                  <a:gd name="T13" fmla="*/ 0 h 43"/>
                  <a:gd name="T14" fmla="*/ 110 w 169"/>
                  <a:gd name="T15" fmla="*/ 0 h 43"/>
                  <a:gd name="T16" fmla="*/ 110 w 169"/>
                  <a:gd name="T1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43">
                    <a:moveTo>
                      <a:pt x="110" y="23"/>
                    </a:moveTo>
                    <a:lnTo>
                      <a:pt x="59" y="2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69" y="43"/>
                    </a:lnTo>
                    <a:lnTo>
                      <a:pt x="169" y="0"/>
                    </a:lnTo>
                    <a:lnTo>
                      <a:pt x="110" y="0"/>
                    </a:lnTo>
                    <a:lnTo>
                      <a:pt x="11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Rectangle 159">
                <a:extLst>
                  <a:ext uri="{FF2B5EF4-FFF2-40B4-BE49-F238E27FC236}">
                    <a16:creationId xmlns:a16="http://schemas.microsoft.com/office/drawing/2014/main" id="{E2A03802-FA1B-4BFB-8727-E0369DBF1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082" y="3203152"/>
                <a:ext cx="38586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Freeform: Shape 160">
                <a:extLst>
                  <a:ext uri="{FF2B5EF4-FFF2-40B4-BE49-F238E27FC236}">
                    <a16:creationId xmlns:a16="http://schemas.microsoft.com/office/drawing/2014/main" id="{54049049-DF61-4028-9B1E-4C0827EE6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084982"/>
                <a:ext cx="203784" cy="106112"/>
              </a:xfrm>
              <a:custGeom>
                <a:avLst/>
                <a:gdLst>
                  <a:gd name="T0" fmla="*/ 126 w 169"/>
                  <a:gd name="T1" fmla="*/ 0 h 88"/>
                  <a:gd name="T2" fmla="*/ 85 w 169"/>
                  <a:gd name="T3" fmla="*/ 0 h 88"/>
                  <a:gd name="T4" fmla="*/ 85 w 169"/>
                  <a:gd name="T5" fmla="*/ 15 h 88"/>
                  <a:gd name="T6" fmla="*/ 112 w 169"/>
                  <a:gd name="T7" fmla="*/ 15 h 88"/>
                  <a:gd name="T8" fmla="*/ 112 w 169"/>
                  <a:gd name="T9" fmla="*/ 32 h 88"/>
                  <a:gd name="T10" fmla="*/ 85 w 169"/>
                  <a:gd name="T11" fmla="*/ 32 h 88"/>
                  <a:gd name="T12" fmla="*/ 85 w 169"/>
                  <a:gd name="T13" fmla="*/ 88 h 88"/>
                  <a:gd name="T14" fmla="*/ 110 w 169"/>
                  <a:gd name="T15" fmla="*/ 88 h 88"/>
                  <a:gd name="T16" fmla="*/ 169 w 169"/>
                  <a:gd name="T17" fmla="*/ 88 h 88"/>
                  <a:gd name="T18" fmla="*/ 169 w 169"/>
                  <a:gd name="T19" fmla="*/ 32 h 88"/>
                  <a:gd name="T20" fmla="*/ 126 w 169"/>
                  <a:gd name="T21" fmla="*/ 32 h 88"/>
                  <a:gd name="T22" fmla="*/ 126 w 169"/>
                  <a:gd name="T23" fmla="*/ 0 h 88"/>
                  <a:gd name="T24" fmla="*/ 85 w 169"/>
                  <a:gd name="T25" fmla="*/ 0 h 88"/>
                  <a:gd name="T26" fmla="*/ 43 w 169"/>
                  <a:gd name="T27" fmla="*/ 0 h 88"/>
                  <a:gd name="T28" fmla="*/ 43 w 169"/>
                  <a:gd name="T29" fmla="*/ 32 h 88"/>
                  <a:gd name="T30" fmla="*/ 0 w 169"/>
                  <a:gd name="T31" fmla="*/ 32 h 88"/>
                  <a:gd name="T32" fmla="*/ 0 w 169"/>
                  <a:gd name="T33" fmla="*/ 88 h 88"/>
                  <a:gd name="T34" fmla="*/ 59 w 169"/>
                  <a:gd name="T35" fmla="*/ 88 h 88"/>
                  <a:gd name="T36" fmla="*/ 85 w 169"/>
                  <a:gd name="T37" fmla="*/ 88 h 88"/>
                  <a:gd name="T38" fmla="*/ 85 w 169"/>
                  <a:gd name="T39" fmla="*/ 32 h 88"/>
                  <a:gd name="T40" fmla="*/ 58 w 169"/>
                  <a:gd name="T41" fmla="*/ 32 h 88"/>
                  <a:gd name="T42" fmla="*/ 58 w 169"/>
                  <a:gd name="T43" fmla="*/ 32 h 88"/>
                  <a:gd name="T44" fmla="*/ 58 w 169"/>
                  <a:gd name="T45" fmla="*/ 15 h 88"/>
                  <a:gd name="T46" fmla="*/ 85 w 169"/>
                  <a:gd name="T47" fmla="*/ 15 h 88"/>
                  <a:gd name="T48" fmla="*/ 85 w 169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88">
                    <a:moveTo>
                      <a:pt x="126" y="0"/>
                    </a:moveTo>
                    <a:lnTo>
                      <a:pt x="85" y="0"/>
                    </a:lnTo>
                    <a:lnTo>
                      <a:pt x="85" y="15"/>
                    </a:lnTo>
                    <a:lnTo>
                      <a:pt x="112" y="15"/>
                    </a:lnTo>
                    <a:lnTo>
                      <a:pt x="112" y="32"/>
                    </a:lnTo>
                    <a:lnTo>
                      <a:pt x="85" y="32"/>
                    </a:lnTo>
                    <a:lnTo>
                      <a:pt x="85" y="88"/>
                    </a:lnTo>
                    <a:lnTo>
                      <a:pt x="110" y="88"/>
                    </a:lnTo>
                    <a:lnTo>
                      <a:pt x="169" y="88"/>
                    </a:lnTo>
                    <a:lnTo>
                      <a:pt x="169" y="32"/>
                    </a:lnTo>
                    <a:lnTo>
                      <a:pt x="126" y="32"/>
                    </a:lnTo>
                    <a:lnTo>
                      <a:pt x="126" y="0"/>
                    </a:lnTo>
                    <a:close/>
                    <a:moveTo>
                      <a:pt x="85" y="0"/>
                    </a:moveTo>
                    <a:lnTo>
                      <a:pt x="43" y="0"/>
                    </a:lnTo>
                    <a:lnTo>
                      <a:pt x="43" y="32"/>
                    </a:lnTo>
                    <a:lnTo>
                      <a:pt x="0" y="32"/>
                    </a:lnTo>
                    <a:lnTo>
                      <a:pt x="0" y="88"/>
                    </a:lnTo>
                    <a:lnTo>
                      <a:pt x="59" y="88"/>
                    </a:lnTo>
                    <a:lnTo>
                      <a:pt x="85" y="88"/>
                    </a:lnTo>
                    <a:lnTo>
                      <a:pt x="85" y="32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15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Rectangle 161">
                <a:extLst>
                  <a:ext uri="{FF2B5EF4-FFF2-40B4-BE49-F238E27FC236}">
                    <a16:creationId xmlns:a16="http://schemas.microsoft.com/office/drawing/2014/main" id="{708B210B-7EA4-4D48-9C85-EC46F4C8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36832"/>
                <a:ext cx="207401" cy="217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: Shape 162">
                <a:extLst>
                  <a:ext uri="{FF2B5EF4-FFF2-40B4-BE49-F238E27FC236}">
                    <a16:creationId xmlns:a16="http://schemas.microsoft.com/office/drawing/2014/main" id="{65E93AD2-D487-4645-9D4C-6F5918933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close/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  <a:moveTo>
                      <a:pt x="146" y="33"/>
                    </a:moveTo>
                    <a:lnTo>
                      <a:pt x="14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: Shape 163">
                <a:extLst>
                  <a:ext uri="{FF2B5EF4-FFF2-40B4-BE49-F238E27FC236}">
                    <a16:creationId xmlns:a16="http://schemas.microsoft.com/office/drawing/2014/main" id="{6EAD5ED5-D2BB-430E-A569-E3E810F71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moveTo>
                      <a:pt x="146" y="33"/>
                    </a:moveTo>
                    <a:lnTo>
                      <a:pt x="146" y="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: Shape 164">
                <a:extLst>
                  <a:ext uri="{FF2B5EF4-FFF2-40B4-BE49-F238E27FC236}">
                    <a16:creationId xmlns:a16="http://schemas.microsoft.com/office/drawing/2014/main" id="{F47706C8-4E70-40E6-893B-BC535847D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7726" y="3029514"/>
                <a:ext cx="273722" cy="245988"/>
              </a:xfrm>
              <a:custGeom>
                <a:avLst/>
                <a:gdLst>
                  <a:gd name="T0" fmla="*/ 166 w 169"/>
                  <a:gd name="T1" fmla="*/ 43 h 152"/>
                  <a:gd name="T2" fmla="*/ 127 w 169"/>
                  <a:gd name="T3" fmla="*/ 39 h 152"/>
                  <a:gd name="T4" fmla="*/ 104 w 169"/>
                  <a:gd name="T5" fmla="*/ 48 h 152"/>
                  <a:gd name="T6" fmla="*/ 58 w 169"/>
                  <a:gd name="T7" fmla="*/ 0 h 152"/>
                  <a:gd name="T8" fmla="*/ 42 w 169"/>
                  <a:gd name="T9" fmla="*/ 6 h 152"/>
                  <a:gd name="T10" fmla="*/ 75 w 169"/>
                  <a:gd name="T11" fmla="*/ 59 h 152"/>
                  <a:gd name="T12" fmla="*/ 43 w 169"/>
                  <a:gd name="T13" fmla="*/ 71 h 152"/>
                  <a:gd name="T14" fmla="*/ 16 w 169"/>
                  <a:gd name="T15" fmla="*/ 54 h 152"/>
                  <a:gd name="T16" fmla="*/ 0 w 169"/>
                  <a:gd name="T17" fmla="*/ 60 h 152"/>
                  <a:gd name="T18" fmla="*/ 30 w 169"/>
                  <a:gd name="T19" fmla="*/ 95 h 152"/>
                  <a:gd name="T20" fmla="*/ 31 w 169"/>
                  <a:gd name="T21" fmla="*/ 140 h 152"/>
                  <a:gd name="T22" fmla="*/ 47 w 169"/>
                  <a:gd name="T23" fmla="*/ 134 h 152"/>
                  <a:gd name="T24" fmla="*/ 55 w 169"/>
                  <a:gd name="T25" fmla="*/ 104 h 152"/>
                  <a:gd name="T26" fmla="*/ 87 w 169"/>
                  <a:gd name="T27" fmla="*/ 92 h 152"/>
                  <a:gd name="T28" fmla="*/ 98 w 169"/>
                  <a:gd name="T29" fmla="*/ 152 h 152"/>
                  <a:gd name="T30" fmla="*/ 114 w 169"/>
                  <a:gd name="T31" fmla="*/ 146 h 152"/>
                  <a:gd name="T32" fmla="*/ 117 w 169"/>
                  <a:gd name="T33" fmla="*/ 81 h 152"/>
                  <a:gd name="T34" fmla="*/ 139 w 169"/>
                  <a:gd name="T35" fmla="*/ 72 h 152"/>
                  <a:gd name="T36" fmla="*/ 166 w 169"/>
                  <a:gd name="T37" fmla="*/ 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152">
                    <a:moveTo>
                      <a:pt x="166" y="43"/>
                    </a:moveTo>
                    <a:cubicBezTo>
                      <a:pt x="162" y="34"/>
                      <a:pt x="136" y="36"/>
                      <a:pt x="127" y="39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47" y="134"/>
                      <a:pt x="47" y="134"/>
                      <a:pt x="47" y="13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48" y="68"/>
                      <a:pt x="169" y="52"/>
                      <a:pt x="166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165">
                <a:extLst>
                  <a:ext uri="{FF2B5EF4-FFF2-40B4-BE49-F238E27FC236}">
                    <a16:creationId xmlns:a16="http://schemas.microsoft.com/office/drawing/2014/main" id="{6D7D8010-A930-4A67-AA59-340D6BAD9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143" y="2539950"/>
                <a:ext cx="143493" cy="284574"/>
              </a:xfrm>
              <a:custGeom>
                <a:avLst/>
                <a:gdLst>
                  <a:gd name="T0" fmla="*/ 18 w 88"/>
                  <a:gd name="T1" fmla="*/ 0 h 176"/>
                  <a:gd name="T2" fmla="*/ 70 w 88"/>
                  <a:gd name="T3" fmla="*/ 0 h 176"/>
                  <a:gd name="T4" fmla="*/ 88 w 88"/>
                  <a:gd name="T5" fmla="*/ 18 h 176"/>
                  <a:gd name="T6" fmla="*/ 88 w 88"/>
                  <a:gd name="T7" fmla="*/ 158 h 176"/>
                  <a:gd name="T8" fmla="*/ 70 w 88"/>
                  <a:gd name="T9" fmla="*/ 176 h 176"/>
                  <a:gd name="T10" fmla="*/ 18 w 88"/>
                  <a:gd name="T11" fmla="*/ 176 h 176"/>
                  <a:gd name="T12" fmla="*/ 0 w 88"/>
                  <a:gd name="T13" fmla="*/ 158 h 176"/>
                  <a:gd name="T14" fmla="*/ 0 w 88"/>
                  <a:gd name="T15" fmla="*/ 18 h 176"/>
                  <a:gd name="T16" fmla="*/ 18 w 88"/>
                  <a:gd name="T1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76">
                    <a:moveTo>
                      <a:pt x="1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80" y="0"/>
                      <a:pt x="88" y="8"/>
                      <a:pt x="88" y="1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68"/>
                      <a:pt x="80" y="176"/>
                      <a:pt x="70" y="176"/>
                    </a:cubicBez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Rectangle 166">
                <a:extLst>
                  <a:ext uri="{FF2B5EF4-FFF2-40B4-BE49-F238E27FC236}">
                    <a16:creationId xmlns:a16="http://schemas.microsoft.com/office/drawing/2014/main" id="{B8A2287D-27E3-46DB-9BD5-F8BEEB7A3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4024" y="2570096"/>
                <a:ext cx="110936" cy="213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167">
                <a:extLst>
                  <a:ext uri="{FF2B5EF4-FFF2-40B4-BE49-F238E27FC236}">
                    <a16:creationId xmlns:a16="http://schemas.microsoft.com/office/drawing/2014/main" id="{FF9FDE05-B95C-4BB4-BCC7-B3677A729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347" y="2550803"/>
                <a:ext cx="60291" cy="4823"/>
              </a:xfrm>
              <a:custGeom>
                <a:avLst/>
                <a:gdLst>
                  <a:gd name="T0" fmla="*/ 1 w 37"/>
                  <a:gd name="T1" fmla="*/ 3 h 3"/>
                  <a:gd name="T2" fmla="*/ 35 w 37"/>
                  <a:gd name="T3" fmla="*/ 3 h 3"/>
                  <a:gd name="T4" fmla="*/ 37 w 37"/>
                  <a:gd name="T5" fmla="*/ 1 h 3"/>
                  <a:gd name="T6" fmla="*/ 37 w 37"/>
                  <a:gd name="T7" fmla="*/ 1 h 3"/>
                  <a:gd name="T8" fmla="*/ 35 w 37"/>
                  <a:gd name="T9" fmla="*/ 0 h 3"/>
                  <a:gd name="T10" fmla="*/ 1 w 37"/>
                  <a:gd name="T11" fmla="*/ 0 h 3"/>
                  <a:gd name="T12" fmla="*/ 0 w 37"/>
                  <a:gd name="T13" fmla="*/ 1 h 3"/>
                  <a:gd name="T14" fmla="*/ 0 w 37"/>
                  <a:gd name="T15" fmla="*/ 1 h 3"/>
                  <a:gd name="T16" fmla="*/ 1 w 3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">
                    <a:moveTo>
                      <a:pt x="1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7" y="2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E56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168">
                <a:extLst>
                  <a:ext uri="{FF2B5EF4-FFF2-40B4-BE49-F238E27FC236}">
                    <a16:creationId xmlns:a16="http://schemas.microsoft.com/office/drawing/2014/main" id="{1C03AD06-64EE-49B8-BEE9-1D360071B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848" y="2800408"/>
                <a:ext cx="100083" cy="7235"/>
              </a:xfrm>
              <a:custGeom>
                <a:avLst/>
                <a:gdLst>
                  <a:gd name="T0" fmla="*/ 3 w 62"/>
                  <a:gd name="T1" fmla="*/ 5 h 5"/>
                  <a:gd name="T2" fmla="*/ 60 w 62"/>
                  <a:gd name="T3" fmla="*/ 5 h 5"/>
                  <a:gd name="T4" fmla="*/ 62 w 62"/>
                  <a:gd name="T5" fmla="*/ 3 h 5"/>
                  <a:gd name="T6" fmla="*/ 62 w 62"/>
                  <a:gd name="T7" fmla="*/ 3 h 5"/>
                  <a:gd name="T8" fmla="*/ 60 w 62"/>
                  <a:gd name="T9" fmla="*/ 0 h 5"/>
                  <a:gd name="T10" fmla="*/ 3 w 62"/>
                  <a:gd name="T11" fmla="*/ 0 h 5"/>
                  <a:gd name="T12" fmla="*/ 0 w 62"/>
                  <a:gd name="T13" fmla="*/ 3 h 5"/>
                  <a:gd name="T14" fmla="*/ 0 w 62"/>
                  <a:gd name="T15" fmla="*/ 3 h 5"/>
                  <a:gd name="T16" fmla="*/ 3 w 62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">
                    <a:moveTo>
                      <a:pt x="3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2" y="4"/>
                      <a:pt x="62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1" y="0"/>
                      <a:pt x="6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Oval 169">
                <a:extLst>
                  <a:ext uri="{FF2B5EF4-FFF2-40B4-BE49-F238E27FC236}">
                    <a16:creationId xmlns:a16="http://schemas.microsoft.com/office/drawing/2014/main" id="{A0F7D1BA-FFEB-413B-BF7C-55D829AC8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611" y="2788350"/>
                <a:ext cx="32557" cy="3255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Oval 170">
                <a:extLst>
                  <a:ext uri="{FF2B5EF4-FFF2-40B4-BE49-F238E27FC236}">
                    <a16:creationId xmlns:a16="http://schemas.microsoft.com/office/drawing/2014/main" id="{B92129D4-219F-4523-A620-D2DCB912E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7434" y="2793173"/>
                <a:ext cx="22911" cy="229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171">
                <a:extLst>
                  <a:ext uri="{FF2B5EF4-FFF2-40B4-BE49-F238E27FC236}">
                    <a16:creationId xmlns:a16="http://schemas.microsoft.com/office/drawing/2014/main" id="{3D1DD4BB-3605-4EAA-A87E-A8F6DABA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17830"/>
                <a:ext cx="37380" cy="74761"/>
              </a:xfrm>
              <a:custGeom>
                <a:avLst/>
                <a:gdLst>
                  <a:gd name="T0" fmla="*/ 0 w 31"/>
                  <a:gd name="T1" fmla="*/ 62 h 62"/>
                  <a:gd name="T2" fmla="*/ 31 w 31"/>
                  <a:gd name="T3" fmla="*/ 25 h 62"/>
                  <a:gd name="T4" fmla="*/ 0 w 31"/>
                  <a:gd name="T5" fmla="*/ 0 h 62"/>
                  <a:gd name="T6" fmla="*/ 0 w 31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62">
                    <a:moveTo>
                      <a:pt x="0" y="62"/>
                    </a:moveTo>
                    <a:lnTo>
                      <a:pt x="31" y="25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172">
                <a:extLst>
                  <a:ext uri="{FF2B5EF4-FFF2-40B4-BE49-F238E27FC236}">
                    <a16:creationId xmlns:a16="http://schemas.microsoft.com/office/drawing/2014/main" id="{078A584F-46D4-4A8C-970E-EAAD6D9C9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8307" y="2017830"/>
                <a:ext cx="36175" cy="74761"/>
              </a:xfrm>
              <a:custGeom>
                <a:avLst/>
                <a:gdLst>
                  <a:gd name="T0" fmla="*/ 30 w 30"/>
                  <a:gd name="T1" fmla="*/ 62 h 62"/>
                  <a:gd name="T2" fmla="*/ 30 w 30"/>
                  <a:gd name="T3" fmla="*/ 0 h 62"/>
                  <a:gd name="T4" fmla="*/ 0 w 30"/>
                  <a:gd name="T5" fmla="*/ 25 h 62"/>
                  <a:gd name="T6" fmla="*/ 30 w 30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62">
                    <a:moveTo>
                      <a:pt x="30" y="62"/>
                    </a:moveTo>
                    <a:lnTo>
                      <a:pt x="30" y="0"/>
                    </a:lnTo>
                    <a:lnTo>
                      <a:pt x="0" y="25"/>
                    </a:lnTo>
                    <a:lnTo>
                      <a:pt x="3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Rectangle 173">
                <a:extLst>
                  <a:ext uri="{FF2B5EF4-FFF2-40B4-BE49-F238E27FC236}">
                    <a16:creationId xmlns:a16="http://schemas.microsoft.com/office/drawing/2014/main" id="{AC343E29-9133-4834-ADCA-60381F1AF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4482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Rectangle 174">
                <a:extLst>
                  <a:ext uri="{FF2B5EF4-FFF2-40B4-BE49-F238E27FC236}">
                    <a16:creationId xmlns:a16="http://schemas.microsoft.com/office/drawing/2014/main" id="{2474ED32-DAF0-4C61-9946-844554E37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175">
                <a:extLst>
                  <a:ext uri="{FF2B5EF4-FFF2-40B4-BE49-F238E27FC236}">
                    <a16:creationId xmlns:a16="http://schemas.microsoft.com/office/drawing/2014/main" id="{D2488EAA-F9D9-4850-964D-1A3B50A36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9076" y="2050387"/>
                <a:ext cx="124200" cy="45821"/>
              </a:xfrm>
              <a:custGeom>
                <a:avLst/>
                <a:gdLst>
                  <a:gd name="T0" fmla="*/ 103 w 103"/>
                  <a:gd name="T1" fmla="*/ 38 h 38"/>
                  <a:gd name="T2" fmla="*/ 103 w 103"/>
                  <a:gd name="T3" fmla="*/ 38 h 38"/>
                  <a:gd name="T4" fmla="*/ 71 w 103"/>
                  <a:gd name="T5" fmla="*/ 0 h 38"/>
                  <a:gd name="T6" fmla="*/ 52 w 103"/>
                  <a:gd name="T7" fmla="*/ 15 h 38"/>
                  <a:gd name="T8" fmla="*/ 32 w 103"/>
                  <a:gd name="T9" fmla="*/ 0 h 38"/>
                  <a:gd name="T10" fmla="*/ 1 w 103"/>
                  <a:gd name="T11" fmla="*/ 38 h 38"/>
                  <a:gd name="T12" fmla="*/ 0 w 103"/>
                  <a:gd name="T13" fmla="*/ 38 h 38"/>
                  <a:gd name="T14" fmla="*/ 103 w 103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38">
                    <a:moveTo>
                      <a:pt x="103" y="38"/>
                    </a:moveTo>
                    <a:lnTo>
                      <a:pt x="103" y="38"/>
                    </a:lnTo>
                    <a:lnTo>
                      <a:pt x="71" y="0"/>
                    </a:lnTo>
                    <a:lnTo>
                      <a:pt x="52" y="15"/>
                    </a:lnTo>
                    <a:lnTo>
                      <a:pt x="32" y="0"/>
                    </a:lnTo>
                    <a:lnTo>
                      <a:pt x="1" y="38"/>
                    </a:lnTo>
                    <a:lnTo>
                      <a:pt x="0" y="38"/>
                    </a:lnTo>
                    <a:lnTo>
                      <a:pt x="10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: Shape 176">
                <a:extLst>
                  <a:ext uri="{FF2B5EF4-FFF2-40B4-BE49-F238E27FC236}">
                    <a16:creationId xmlns:a16="http://schemas.microsoft.com/office/drawing/2014/main" id="{FE2CD67B-1CB2-4029-81D2-44AC74677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0282" y="2015418"/>
                <a:ext cx="121788" cy="48233"/>
              </a:xfrm>
              <a:custGeom>
                <a:avLst/>
                <a:gdLst>
                  <a:gd name="T0" fmla="*/ 31 w 101"/>
                  <a:gd name="T1" fmla="*/ 24 h 40"/>
                  <a:gd name="T2" fmla="*/ 32 w 101"/>
                  <a:gd name="T3" fmla="*/ 25 h 40"/>
                  <a:gd name="T4" fmla="*/ 34 w 101"/>
                  <a:gd name="T5" fmla="*/ 27 h 40"/>
                  <a:gd name="T6" fmla="*/ 51 w 101"/>
                  <a:gd name="T7" fmla="*/ 40 h 40"/>
                  <a:gd name="T8" fmla="*/ 69 w 101"/>
                  <a:gd name="T9" fmla="*/ 27 h 40"/>
                  <a:gd name="T10" fmla="*/ 70 w 101"/>
                  <a:gd name="T11" fmla="*/ 25 h 40"/>
                  <a:gd name="T12" fmla="*/ 71 w 101"/>
                  <a:gd name="T13" fmla="*/ 24 h 40"/>
                  <a:gd name="T14" fmla="*/ 101 w 101"/>
                  <a:gd name="T15" fmla="*/ 0 h 40"/>
                  <a:gd name="T16" fmla="*/ 0 w 101"/>
                  <a:gd name="T17" fmla="*/ 0 h 40"/>
                  <a:gd name="T18" fmla="*/ 31 w 10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40">
                    <a:moveTo>
                      <a:pt x="31" y="24"/>
                    </a:moveTo>
                    <a:lnTo>
                      <a:pt x="32" y="25"/>
                    </a:lnTo>
                    <a:lnTo>
                      <a:pt x="34" y="27"/>
                    </a:lnTo>
                    <a:lnTo>
                      <a:pt x="51" y="40"/>
                    </a:lnTo>
                    <a:lnTo>
                      <a:pt x="69" y="27"/>
                    </a:lnTo>
                    <a:lnTo>
                      <a:pt x="70" y="25"/>
                    </a:lnTo>
                    <a:lnTo>
                      <a:pt x="71" y="24"/>
                    </a:lnTo>
                    <a:lnTo>
                      <a:pt x="101" y="0"/>
                    </a:lnTo>
                    <a:lnTo>
                      <a:pt x="0" y="0"/>
                    </a:lnTo>
                    <a:lnTo>
                      <a:pt x="3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: Shape 177">
                <a:extLst>
                  <a:ext uri="{FF2B5EF4-FFF2-40B4-BE49-F238E27FC236}">
                    <a16:creationId xmlns:a16="http://schemas.microsoft.com/office/drawing/2014/main" id="{AE4A85B8-4B70-45E6-89B4-46327A92F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7331" y="4260658"/>
                <a:ext cx="54262" cy="151934"/>
              </a:xfrm>
              <a:custGeom>
                <a:avLst/>
                <a:gdLst>
                  <a:gd name="T0" fmla="*/ 4 w 33"/>
                  <a:gd name="T1" fmla="*/ 11 h 94"/>
                  <a:gd name="T2" fmla="*/ 1 w 33"/>
                  <a:gd name="T3" fmla="*/ 23 h 94"/>
                  <a:gd name="T4" fmla="*/ 3 w 33"/>
                  <a:gd name="T5" fmla="*/ 32 h 94"/>
                  <a:gd name="T6" fmla="*/ 12 w 33"/>
                  <a:gd name="T7" fmla="*/ 43 h 94"/>
                  <a:gd name="T8" fmla="*/ 12 w 33"/>
                  <a:gd name="T9" fmla="*/ 94 h 94"/>
                  <a:gd name="T10" fmla="*/ 21 w 33"/>
                  <a:gd name="T11" fmla="*/ 94 h 94"/>
                  <a:gd name="T12" fmla="*/ 21 w 33"/>
                  <a:gd name="T13" fmla="*/ 43 h 94"/>
                  <a:gd name="T14" fmla="*/ 30 w 33"/>
                  <a:gd name="T15" fmla="*/ 32 h 94"/>
                  <a:gd name="T16" fmla="*/ 33 w 33"/>
                  <a:gd name="T17" fmla="*/ 23 h 94"/>
                  <a:gd name="T18" fmla="*/ 29 w 33"/>
                  <a:gd name="T19" fmla="*/ 11 h 94"/>
                  <a:gd name="T20" fmla="*/ 22 w 33"/>
                  <a:gd name="T21" fmla="*/ 0 h 94"/>
                  <a:gd name="T22" fmla="*/ 25 w 33"/>
                  <a:gd name="T23" fmla="*/ 22 h 94"/>
                  <a:gd name="T24" fmla="*/ 22 w 33"/>
                  <a:gd name="T25" fmla="*/ 22 h 94"/>
                  <a:gd name="T26" fmla="*/ 19 w 33"/>
                  <a:gd name="T27" fmla="*/ 0 h 94"/>
                  <a:gd name="T28" fmla="*/ 17 w 33"/>
                  <a:gd name="T29" fmla="*/ 0 h 94"/>
                  <a:gd name="T30" fmla="*/ 15 w 33"/>
                  <a:gd name="T31" fmla="*/ 0 h 94"/>
                  <a:gd name="T32" fmla="*/ 12 w 33"/>
                  <a:gd name="T33" fmla="*/ 22 h 94"/>
                  <a:gd name="T34" fmla="*/ 9 w 33"/>
                  <a:gd name="T35" fmla="*/ 22 h 94"/>
                  <a:gd name="T36" fmla="*/ 12 w 33"/>
                  <a:gd name="T37" fmla="*/ 0 h 94"/>
                  <a:gd name="T38" fmla="*/ 4 w 33"/>
                  <a:gd name="T39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94">
                    <a:moveTo>
                      <a:pt x="4" y="11"/>
                    </a:moveTo>
                    <a:cubicBezTo>
                      <a:pt x="3" y="15"/>
                      <a:pt x="1" y="18"/>
                      <a:pt x="1" y="23"/>
                    </a:cubicBezTo>
                    <a:cubicBezTo>
                      <a:pt x="0" y="26"/>
                      <a:pt x="1" y="29"/>
                      <a:pt x="3" y="32"/>
                    </a:cubicBezTo>
                    <a:cubicBezTo>
                      <a:pt x="5" y="36"/>
                      <a:pt x="8" y="40"/>
                      <a:pt x="12" y="43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5" y="41"/>
                      <a:pt x="29" y="36"/>
                      <a:pt x="30" y="32"/>
                    </a:cubicBezTo>
                    <a:cubicBezTo>
                      <a:pt x="32" y="29"/>
                      <a:pt x="33" y="26"/>
                      <a:pt x="33" y="23"/>
                    </a:cubicBezTo>
                    <a:cubicBezTo>
                      <a:pt x="32" y="18"/>
                      <a:pt x="31" y="15"/>
                      <a:pt x="29" y="11"/>
                    </a:cubicBezTo>
                    <a:cubicBezTo>
                      <a:pt x="28" y="8"/>
                      <a:pt x="26" y="0"/>
                      <a:pt x="22" y="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8"/>
                      <a:pt x="4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78">
                <a:extLst>
                  <a:ext uri="{FF2B5EF4-FFF2-40B4-BE49-F238E27FC236}">
                    <a16:creationId xmlns:a16="http://schemas.microsoft.com/office/drawing/2014/main" id="{2E11D4BE-AF97-441D-B1E3-E08EC0E18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7268" y="4258246"/>
                <a:ext cx="56674" cy="154345"/>
              </a:xfrm>
              <a:custGeom>
                <a:avLst/>
                <a:gdLst>
                  <a:gd name="T0" fmla="*/ 22 w 35"/>
                  <a:gd name="T1" fmla="*/ 96 h 96"/>
                  <a:gd name="T2" fmla="*/ 22 w 35"/>
                  <a:gd name="T3" fmla="*/ 46 h 96"/>
                  <a:gd name="T4" fmla="*/ 35 w 35"/>
                  <a:gd name="T5" fmla="*/ 25 h 96"/>
                  <a:gd name="T6" fmla="*/ 18 w 35"/>
                  <a:gd name="T7" fmla="*/ 0 h 96"/>
                  <a:gd name="T8" fmla="*/ 0 w 35"/>
                  <a:gd name="T9" fmla="*/ 25 h 96"/>
                  <a:gd name="T10" fmla="*/ 13 w 35"/>
                  <a:gd name="T11" fmla="*/ 45 h 96"/>
                  <a:gd name="T12" fmla="*/ 13 w 35"/>
                  <a:gd name="T13" fmla="*/ 96 h 96"/>
                  <a:gd name="T14" fmla="*/ 22 w 35"/>
                  <a:gd name="T1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96">
                    <a:moveTo>
                      <a:pt x="22" y="9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9" y="43"/>
                      <a:pt x="35" y="35"/>
                      <a:pt x="35" y="25"/>
                    </a:cubicBezTo>
                    <a:cubicBezTo>
                      <a:pt x="35" y="14"/>
                      <a:pt x="27" y="0"/>
                      <a:pt x="18" y="0"/>
                    </a:cubicBezTo>
                    <a:cubicBezTo>
                      <a:pt x="8" y="0"/>
                      <a:pt x="0" y="14"/>
                      <a:pt x="0" y="25"/>
                    </a:cubicBezTo>
                    <a:cubicBezTo>
                      <a:pt x="0" y="35"/>
                      <a:pt x="6" y="43"/>
                      <a:pt x="13" y="45"/>
                    </a:cubicBezTo>
                    <a:cubicBezTo>
                      <a:pt x="13" y="96"/>
                      <a:pt x="13" y="96"/>
                      <a:pt x="13" y="96"/>
                    </a:cubicBezTo>
                    <a:lnTo>
                      <a:pt x="22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: Shape 179">
                <a:extLst>
                  <a:ext uri="{FF2B5EF4-FFF2-40B4-BE49-F238E27FC236}">
                    <a16:creationId xmlns:a16="http://schemas.microsoft.com/office/drawing/2014/main" id="{124872B5-6AD3-4A4C-8123-906F5F4E9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8723" y="3636042"/>
                <a:ext cx="107318" cy="225489"/>
              </a:xfrm>
              <a:custGeom>
                <a:avLst/>
                <a:gdLst>
                  <a:gd name="T0" fmla="*/ 33 w 66"/>
                  <a:gd name="T1" fmla="*/ 119 h 139"/>
                  <a:gd name="T2" fmla="*/ 65 w 66"/>
                  <a:gd name="T3" fmla="*/ 135 h 139"/>
                  <a:gd name="T4" fmla="*/ 66 w 66"/>
                  <a:gd name="T5" fmla="*/ 134 h 139"/>
                  <a:gd name="T6" fmla="*/ 66 w 66"/>
                  <a:gd name="T7" fmla="*/ 30 h 139"/>
                  <a:gd name="T8" fmla="*/ 65 w 66"/>
                  <a:gd name="T9" fmla="*/ 14 h 139"/>
                  <a:gd name="T10" fmla="*/ 33 w 66"/>
                  <a:gd name="T11" fmla="*/ 0 h 139"/>
                  <a:gd name="T12" fmla="*/ 33 w 66"/>
                  <a:gd name="T13" fmla="*/ 18 h 139"/>
                  <a:gd name="T14" fmla="*/ 56 w 66"/>
                  <a:gd name="T15" fmla="*/ 23 h 139"/>
                  <a:gd name="T16" fmla="*/ 57 w 66"/>
                  <a:gd name="T17" fmla="*/ 25 h 139"/>
                  <a:gd name="T18" fmla="*/ 55 w 66"/>
                  <a:gd name="T19" fmla="*/ 26 h 139"/>
                  <a:gd name="T20" fmla="*/ 54 w 66"/>
                  <a:gd name="T21" fmla="*/ 26 h 139"/>
                  <a:gd name="T22" fmla="*/ 50 w 66"/>
                  <a:gd name="T23" fmla="*/ 24 h 139"/>
                  <a:gd name="T24" fmla="*/ 33 w 66"/>
                  <a:gd name="T25" fmla="*/ 22 h 139"/>
                  <a:gd name="T26" fmla="*/ 33 w 66"/>
                  <a:gd name="T27" fmla="*/ 37 h 139"/>
                  <a:gd name="T28" fmla="*/ 56 w 66"/>
                  <a:gd name="T29" fmla="*/ 41 h 139"/>
                  <a:gd name="T30" fmla="*/ 57 w 66"/>
                  <a:gd name="T31" fmla="*/ 44 h 139"/>
                  <a:gd name="T32" fmla="*/ 55 w 66"/>
                  <a:gd name="T33" fmla="*/ 45 h 139"/>
                  <a:gd name="T34" fmla="*/ 54 w 66"/>
                  <a:gd name="T35" fmla="*/ 45 h 139"/>
                  <a:gd name="T36" fmla="*/ 50 w 66"/>
                  <a:gd name="T37" fmla="*/ 43 h 139"/>
                  <a:gd name="T38" fmla="*/ 33 w 66"/>
                  <a:gd name="T39" fmla="*/ 41 h 139"/>
                  <a:gd name="T40" fmla="*/ 33 w 66"/>
                  <a:gd name="T41" fmla="*/ 56 h 139"/>
                  <a:gd name="T42" fmla="*/ 56 w 66"/>
                  <a:gd name="T43" fmla="*/ 60 h 139"/>
                  <a:gd name="T44" fmla="*/ 57 w 66"/>
                  <a:gd name="T45" fmla="*/ 62 h 139"/>
                  <a:gd name="T46" fmla="*/ 55 w 66"/>
                  <a:gd name="T47" fmla="*/ 64 h 139"/>
                  <a:gd name="T48" fmla="*/ 54 w 66"/>
                  <a:gd name="T49" fmla="*/ 63 h 139"/>
                  <a:gd name="T50" fmla="*/ 50 w 66"/>
                  <a:gd name="T51" fmla="*/ 62 h 139"/>
                  <a:gd name="T52" fmla="*/ 33 w 66"/>
                  <a:gd name="T53" fmla="*/ 60 h 139"/>
                  <a:gd name="T54" fmla="*/ 33 w 66"/>
                  <a:gd name="T55" fmla="*/ 119 h 139"/>
                  <a:gd name="T56" fmla="*/ 1 w 66"/>
                  <a:gd name="T57" fmla="*/ 135 h 139"/>
                  <a:gd name="T58" fmla="*/ 33 w 66"/>
                  <a:gd name="T59" fmla="*/ 119 h 139"/>
                  <a:gd name="T60" fmla="*/ 33 w 66"/>
                  <a:gd name="T61" fmla="*/ 60 h 139"/>
                  <a:gd name="T62" fmla="*/ 17 w 66"/>
                  <a:gd name="T63" fmla="*/ 62 h 139"/>
                  <a:gd name="T64" fmla="*/ 12 w 66"/>
                  <a:gd name="T65" fmla="*/ 63 h 139"/>
                  <a:gd name="T66" fmla="*/ 10 w 66"/>
                  <a:gd name="T67" fmla="*/ 62 h 139"/>
                  <a:gd name="T68" fmla="*/ 11 w 66"/>
                  <a:gd name="T69" fmla="*/ 60 h 139"/>
                  <a:gd name="T70" fmla="*/ 11 w 66"/>
                  <a:gd name="T71" fmla="*/ 60 h 139"/>
                  <a:gd name="T72" fmla="*/ 33 w 66"/>
                  <a:gd name="T73" fmla="*/ 56 h 139"/>
                  <a:gd name="T74" fmla="*/ 33 w 66"/>
                  <a:gd name="T75" fmla="*/ 41 h 139"/>
                  <a:gd name="T76" fmla="*/ 17 w 66"/>
                  <a:gd name="T77" fmla="*/ 43 h 139"/>
                  <a:gd name="T78" fmla="*/ 12 w 66"/>
                  <a:gd name="T79" fmla="*/ 45 h 139"/>
                  <a:gd name="T80" fmla="*/ 10 w 66"/>
                  <a:gd name="T81" fmla="*/ 44 h 139"/>
                  <a:gd name="T82" fmla="*/ 11 w 66"/>
                  <a:gd name="T83" fmla="*/ 41 h 139"/>
                  <a:gd name="T84" fmla="*/ 11 w 66"/>
                  <a:gd name="T85" fmla="*/ 41 h 139"/>
                  <a:gd name="T86" fmla="*/ 33 w 66"/>
                  <a:gd name="T87" fmla="*/ 37 h 139"/>
                  <a:gd name="T88" fmla="*/ 33 w 66"/>
                  <a:gd name="T89" fmla="*/ 22 h 139"/>
                  <a:gd name="T90" fmla="*/ 17 w 66"/>
                  <a:gd name="T91" fmla="*/ 24 h 139"/>
                  <a:gd name="T92" fmla="*/ 12 w 66"/>
                  <a:gd name="T93" fmla="*/ 26 h 139"/>
                  <a:gd name="T94" fmla="*/ 10 w 66"/>
                  <a:gd name="T95" fmla="*/ 25 h 139"/>
                  <a:gd name="T96" fmla="*/ 11 w 66"/>
                  <a:gd name="T97" fmla="*/ 23 h 139"/>
                  <a:gd name="T98" fmla="*/ 11 w 66"/>
                  <a:gd name="T99" fmla="*/ 23 h 139"/>
                  <a:gd name="T100" fmla="*/ 33 w 66"/>
                  <a:gd name="T101" fmla="*/ 18 h 139"/>
                  <a:gd name="T102" fmla="*/ 33 w 66"/>
                  <a:gd name="T103" fmla="*/ 0 h 139"/>
                  <a:gd name="T104" fmla="*/ 2 w 66"/>
                  <a:gd name="T105" fmla="*/ 14 h 139"/>
                  <a:gd name="T106" fmla="*/ 0 w 66"/>
                  <a:gd name="T107" fmla="*/ 30 h 139"/>
                  <a:gd name="T108" fmla="*/ 0 w 66"/>
                  <a:gd name="T109" fmla="*/ 134 h 139"/>
                  <a:gd name="T110" fmla="*/ 1 w 66"/>
                  <a:gd name="T11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39">
                    <a:moveTo>
                      <a:pt x="33" y="119"/>
                    </a:moveTo>
                    <a:cubicBezTo>
                      <a:pt x="49" y="119"/>
                      <a:pt x="61" y="123"/>
                      <a:pt x="65" y="135"/>
                    </a:cubicBez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lnTo>
                      <a:pt x="33" y="119"/>
                    </a:lnTo>
                    <a:close/>
                    <a:moveTo>
                      <a:pt x="1" y="135"/>
                    </a:move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7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6" y="57"/>
                      <a:pt x="24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38"/>
                      <a:pt x="24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7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6" y="20"/>
                      <a:pt x="24" y="18"/>
                      <a:pt x="33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6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: Shape 180">
                <a:extLst>
                  <a:ext uri="{FF2B5EF4-FFF2-40B4-BE49-F238E27FC236}">
                    <a16:creationId xmlns:a16="http://schemas.microsoft.com/office/drawing/2014/main" id="{ACF900BE-CD4A-4391-8084-A6AC0EB4D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5687" y="3636042"/>
                <a:ext cx="106112" cy="225489"/>
              </a:xfrm>
              <a:custGeom>
                <a:avLst/>
                <a:gdLst>
                  <a:gd name="T0" fmla="*/ 66 w 66"/>
                  <a:gd name="T1" fmla="*/ 134 h 139"/>
                  <a:gd name="T2" fmla="*/ 65 w 66"/>
                  <a:gd name="T3" fmla="*/ 14 h 139"/>
                  <a:gd name="T4" fmla="*/ 33 w 66"/>
                  <a:gd name="T5" fmla="*/ 18 h 139"/>
                  <a:gd name="T6" fmla="*/ 57 w 66"/>
                  <a:gd name="T7" fmla="*/ 25 h 139"/>
                  <a:gd name="T8" fmla="*/ 55 w 66"/>
                  <a:gd name="T9" fmla="*/ 26 h 139"/>
                  <a:gd name="T10" fmla="*/ 50 w 66"/>
                  <a:gd name="T11" fmla="*/ 24 h 139"/>
                  <a:gd name="T12" fmla="*/ 33 w 66"/>
                  <a:gd name="T13" fmla="*/ 37 h 139"/>
                  <a:gd name="T14" fmla="*/ 57 w 66"/>
                  <a:gd name="T15" fmla="*/ 44 h 139"/>
                  <a:gd name="T16" fmla="*/ 55 w 66"/>
                  <a:gd name="T17" fmla="*/ 45 h 139"/>
                  <a:gd name="T18" fmla="*/ 50 w 66"/>
                  <a:gd name="T19" fmla="*/ 43 h 139"/>
                  <a:gd name="T20" fmla="*/ 33 w 66"/>
                  <a:gd name="T21" fmla="*/ 56 h 139"/>
                  <a:gd name="T22" fmla="*/ 57 w 66"/>
                  <a:gd name="T23" fmla="*/ 62 h 139"/>
                  <a:gd name="T24" fmla="*/ 55 w 66"/>
                  <a:gd name="T25" fmla="*/ 64 h 139"/>
                  <a:gd name="T26" fmla="*/ 50 w 66"/>
                  <a:gd name="T27" fmla="*/ 62 h 139"/>
                  <a:gd name="T28" fmla="*/ 33 w 66"/>
                  <a:gd name="T29" fmla="*/ 119 h 139"/>
                  <a:gd name="T30" fmla="*/ 65 w 66"/>
                  <a:gd name="T31" fmla="*/ 135 h 139"/>
                  <a:gd name="T32" fmla="*/ 33 w 66"/>
                  <a:gd name="T33" fmla="*/ 0 h 139"/>
                  <a:gd name="T34" fmla="*/ 0 w 66"/>
                  <a:gd name="T35" fmla="*/ 30 h 139"/>
                  <a:gd name="T36" fmla="*/ 1 w 66"/>
                  <a:gd name="T37" fmla="*/ 135 h 139"/>
                  <a:gd name="T38" fmla="*/ 33 w 66"/>
                  <a:gd name="T39" fmla="*/ 60 h 139"/>
                  <a:gd name="T40" fmla="*/ 17 w 66"/>
                  <a:gd name="T41" fmla="*/ 62 h 139"/>
                  <a:gd name="T42" fmla="*/ 10 w 66"/>
                  <a:gd name="T43" fmla="*/ 62 h 139"/>
                  <a:gd name="T44" fmla="*/ 33 w 66"/>
                  <a:gd name="T45" fmla="*/ 56 h 139"/>
                  <a:gd name="T46" fmla="*/ 33 w 66"/>
                  <a:gd name="T47" fmla="*/ 41 h 139"/>
                  <a:gd name="T48" fmla="*/ 17 w 66"/>
                  <a:gd name="T49" fmla="*/ 43 h 139"/>
                  <a:gd name="T50" fmla="*/ 10 w 66"/>
                  <a:gd name="T51" fmla="*/ 44 h 139"/>
                  <a:gd name="T52" fmla="*/ 33 w 66"/>
                  <a:gd name="T53" fmla="*/ 37 h 139"/>
                  <a:gd name="T54" fmla="*/ 33 w 66"/>
                  <a:gd name="T55" fmla="*/ 22 h 139"/>
                  <a:gd name="T56" fmla="*/ 17 w 66"/>
                  <a:gd name="T57" fmla="*/ 24 h 139"/>
                  <a:gd name="T58" fmla="*/ 10 w 66"/>
                  <a:gd name="T59" fmla="*/ 25 h 139"/>
                  <a:gd name="T60" fmla="*/ 33 w 66"/>
                  <a:gd name="T61" fmla="*/ 18 h 139"/>
                  <a:gd name="T62" fmla="*/ 33 w 66"/>
                  <a:gd name="T6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" h="139">
                    <a:moveTo>
                      <a:pt x="65" y="135"/>
                    </a:move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48" y="119"/>
                      <a:pt x="61" y="123"/>
                      <a:pt x="65" y="135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6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0" y="60"/>
                    </a:cubicBezTo>
                    <a:cubicBezTo>
                      <a:pt x="16" y="57"/>
                      <a:pt x="2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6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0" y="41"/>
                    </a:cubicBezTo>
                    <a:cubicBezTo>
                      <a:pt x="16" y="38"/>
                      <a:pt x="2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6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0" y="23"/>
                    </a:cubicBezTo>
                    <a:cubicBezTo>
                      <a:pt x="16" y="20"/>
                      <a:pt x="2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: Shape 181">
                <a:extLst>
                  <a:ext uri="{FF2B5EF4-FFF2-40B4-BE49-F238E27FC236}">
                    <a16:creationId xmlns:a16="http://schemas.microsoft.com/office/drawing/2014/main" id="{AC724C74-5021-4C23-8507-49A4E109E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122" y="4251011"/>
                <a:ext cx="166403" cy="166403"/>
              </a:xfrm>
              <a:custGeom>
                <a:avLst/>
                <a:gdLst>
                  <a:gd name="T0" fmla="*/ 78 w 103"/>
                  <a:gd name="T1" fmla="*/ 96 h 103"/>
                  <a:gd name="T2" fmla="*/ 97 w 103"/>
                  <a:gd name="T3" fmla="*/ 77 h 103"/>
                  <a:gd name="T4" fmla="*/ 102 w 103"/>
                  <a:gd name="T5" fmla="*/ 62 h 103"/>
                  <a:gd name="T6" fmla="*/ 102 w 103"/>
                  <a:gd name="T7" fmla="*/ 41 h 103"/>
                  <a:gd name="T8" fmla="*/ 97 w 103"/>
                  <a:gd name="T9" fmla="*/ 26 h 103"/>
                  <a:gd name="T10" fmla="*/ 78 w 103"/>
                  <a:gd name="T11" fmla="*/ 7 h 103"/>
                  <a:gd name="T12" fmla="*/ 71 w 103"/>
                  <a:gd name="T13" fmla="*/ 4 h 103"/>
                  <a:gd name="T14" fmla="*/ 55 w 103"/>
                  <a:gd name="T15" fmla="*/ 0 h 103"/>
                  <a:gd name="T16" fmla="*/ 58 w 103"/>
                  <a:gd name="T17" fmla="*/ 5 h 103"/>
                  <a:gd name="T18" fmla="*/ 64 w 103"/>
                  <a:gd name="T19" fmla="*/ 6 h 103"/>
                  <a:gd name="T20" fmla="*/ 70 w 103"/>
                  <a:gd name="T21" fmla="*/ 7 h 103"/>
                  <a:gd name="T22" fmla="*/ 68 w 103"/>
                  <a:gd name="T23" fmla="*/ 8 h 103"/>
                  <a:gd name="T24" fmla="*/ 60 w 103"/>
                  <a:gd name="T25" fmla="*/ 11 h 103"/>
                  <a:gd name="T26" fmla="*/ 61 w 103"/>
                  <a:gd name="T27" fmla="*/ 17 h 103"/>
                  <a:gd name="T28" fmla="*/ 66 w 103"/>
                  <a:gd name="T29" fmla="*/ 20 h 103"/>
                  <a:gd name="T30" fmla="*/ 73 w 103"/>
                  <a:gd name="T31" fmla="*/ 11 h 103"/>
                  <a:gd name="T32" fmla="*/ 79 w 103"/>
                  <a:gd name="T33" fmla="*/ 12 h 103"/>
                  <a:gd name="T34" fmla="*/ 83 w 103"/>
                  <a:gd name="T35" fmla="*/ 14 h 103"/>
                  <a:gd name="T36" fmla="*/ 85 w 103"/>
                  <a:gd name="T37" fmla="*/ 22 h 103"/>
                  <a:gd name="T38" fmla="*/ 84 w 103"/>
                  <a:gd name="T39" fmla="*/ 25 h 103"/>
                  <a:gd name="T40" fmla="*/ 81 w 103"/>
                  <a:gd name="T41" fmla="*/ 22 h 103"/>
                  <a:gd name="T42" fmla="*/ 75 w 103"/>
                  <a:gd name="T43" fmla="*/ 23 h 103"/>
                  <a:gd name="T44" fmla="*/ 79 w 103"/>
                  <a:gd name="T45" fmla="*/ 26 h 103"/>
                  <a:gd name="T46" fmla="*/ 68 w 103"/>
                  <a:gd name="T47" fmla="*/ 30 h 103"/>
                  <a:gd name="T48" fmla="*/ 63 w 103"/>
                  <a:gd name="T49" fmla="*/ 34 h 103"/>
                  <a:gd name="T50" fmla="*/ 56 w 103"/>
                  <a:gd name="T51" fmla="*/ 40 h 103"/>
                  <a:gd name="T52" fmla="*/ 60 w 103"/>
                  <a:gd name="T53" fmla="*/ 61 h 103"/>
                  <a:gd name="T54" fmla="*/ 66 w 103"/>
                  <a:gd name="T55" fmla="*/ 63 h 103"/>
                  <a:gd name="T56" fmla="*/ 71 w 103"/>
                  <a:gd name="T57" fmla="*/ 65 h 103"/>
                  <a:gd name="T58" fmla="*/ 81 w 103"/>
                  <a:gd name="T59" fmla="*/ 70 h 103"/>
                  <a:gd name="T60" fmla="*/ 86 w 103"/>
                  <a:gd name="T61" fmla="*/ 75 h 103"/>
                  <a:gd name="T62" fmla="*/ 93 w 103"/>
                  <a:gd name="T63" fmla="*/ 77 h 103"/>
                  <a:gd name="T64" fmla="*/ 59 w 103"/>
                  <a:gd name="T65" fmla="*/ 90 h 103"/>
                  <a:gd name="T66" fmla="*/ 1 w 103"/>
                  <a:gd name="T67" fmla="*/ 44 h 103"/>
                  <a:gd name="T68" fmla="*/ 2 w 103"/>
                  <a:gd name="T69" fmla="*/ 65 h 103"/>
                  <a:gd name="T70" fmla="*/ 11 w 103"/>
                  <a:gd name="T71" fmla="*/ 84 h 103"/>
                  <a:gd name="T72" fmla="*/ 33 w 103"/>
                  <a:gd name="T73" fmla="*/ 100 h 103"/>
                  <a:gd name="T74" fmla="*/ 53 w 103"/>
                  <a:gd name="T75" fmla="*/ 82 h 103"/>
                  <a:gd name="T76" fmla="*/ 51 w 103"/>
                  <a:gd name="T77" fmla="*/ 74 h 103"/>
                  <a:gd name="T78" fmla="*/ 54 w 103"/>
                  <a:gd name="T79" fmla="*/ 66 h 103"/>
                  <a:gd name="T80" fmla="*/ 47 w 103"/>
                  <a:gd name="T81" fmla="*/ 64 h 103"/>
                  <a:gd name="T82" fmla="*/ 41 w 103"/>
                  <a:gd name="T83" fmla="*/ 59 h 103"/>
                  <a:gd name="T84" fmla="*/ 30 w 103"/>
                  <a:gd name="T85" fmla="*/ 55 h 103"/>
                  <a:gd name="T86" fmla="*/ 25 w 103"/>
                  <a:gd name="T87" fmla="*/ 46 h 103"/>
                  <a:gd name="T88" fmla="*/ 23 w 103"/>
                  <a:gd name="T89" fmla="*/ 45 h 103"/>
                  <a:gd name="T90" fmla="*/ 23 w 103"/>
                  <a:gd name="T91" fmla="*/ 47 h 103"/>
                  <a:gd name="T92" fmla="*/ 19 w 103"/>
                  <a:gd name="T93" fmla="*/ 39 h 103"/>
                  <a:gd name="T94" fmla="*/ 19 w 103"/>
                  <a:gd name="T95" fmla="*/ 30 h 103"/>
                  <a:gd name="T96" fmla="*/ 23 w 103"/>
                  <a:gd name="T97" fmla="*/ 21 h 103"/>
                  <a:gd name="T98" fmla="*/ 22 w 103"/>
                  <a:gd name="T99" fmla="*/ 15 h 103"/>
                  <a:gd name="T100" fmla="*/ 47 w 103"/>
                  <a:gd name="T101" fmla="*/ 4 h 103"/>
                  <a:gd name="T102" fmla="*/ 55 w 103"/>
                  <a:gd name="T103" fmla="*/ 0 h 103"/>
                  <a:gd name="T104" fmla="*/ 32 w 103"/>
                  <a:gd name="T105" fmla="*/ 4 h 103"/>
                  <a:gd name="T106" fmla="*/ 15 w 103"/>
                  <a:gd name="T107" fmla="*/ 15 h 103"/>
                  <a:gd name="T108" fmla="*/ 4 w 103"/>
                  <a:gd name="T109" fmla="*/ 33 h 103"/>
                  <a:gd name="T110" fmla="*/ 55 w 103"/>
                  <a:gd name="T111" fmla="*/ 65 h 103"/>
                  <a:gd name="T112" fmla="*/ 48 w 103"/>
                  <a:gd name="T113" fmla="*/ 57 h 103"/>
                  <a:gd name="T114" fmla="*/ 46 w 103"/>
                  <a:gd name="T115" fmla="*/ 53 h 103"/>
                  <a:gd name="T116" fmla="*/ 37 w 103"/>
                  <a:gd name="T117" fmla="*/ 54 h 103"/>
                  <a:gd name="T118" fmla="*/ 42 w 103"/>
                  <a:gd name="T119" fmla="*/ 43 h 103"/>
                  <a:gd name="T120" fmla="*/ 51 w 103"/>
                  <a:gd name="T121" fmla="*/ 43 h 103"/>
                  <a:gd name="T122" fmla="*/ 54 w 103"/>
                  <a:gd name="T123" fmla="*/ 4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" h="103">
                    <a:moveTo>
                      <a:pt x="55" y="103"/>
                    </a:moveTo>
                    <a:cubicBezTo>
                      <a:pt x="58" y="103"/>
                      <a:pt x="61" y="103"/>
                      <a:pt x="63" y="102"/>
                    </a:cubicBezTo>
                    <a:cubicBezTo>
                      <a:pt x="65" y="102"/>
                      <a:pt x="67" y="101"/>
                      <a:pt x="68" y="101"/>
                    </a:cubicBezTo>
                    <a:cubicBezTo>
                      <a:pt x="69" y="100"/>
                      <a:pt x="70" y="100"/>
                      <a:pt x="71" y="100"/>
                    </a:cubicBezTo>
                    <a:cubicBezTo>
                      <a:pt x="72" y="99"/>
                      <a:pt x="74" y="98"/>
                      <a:pt x="75" y="98"/>
                    </a:cubicBezTo>
                    <a:cubicBezTo>
                      <a:pt x="76" y="97"/>
                      <a:pt x="77" y="97"/>
                      <a:pt x="78" y="96"/>
                    </a:cubicBezTo>
                    <a:cubicBezTo>
                      <a:pt x="81" y="95"/>
                      <a:pt x="84" y="92"/>
                      <a:pt x="87" y="90"/>
                    </a:cubicBezTo>
                    <a:cubicBezTo>
                      <a:pt x="87" y="89"/>
                      <a:pt x="88" y="89"/>
                      <a:pt x="88" y="88"/>
                    </a:cubicBezTo>
                    <a:cubicBezTo>
                      <a:pt x="89" y="88"/>
                      <a:pt x="89" y="87"/>
                      <a:pt x="90" y="86"/>
                    </a:cubicBezTo>
                    <a:cubicBezTo>
                      <a:pt x="91" y="86"/>
                      <a:pt x="92" y="85"/>
                      <a:pt x="92" y="84"/>
                    </a:cubicBezTo>
                    <a:cubicBezTo>
                      <a:pt x="94" y="82"/>
                      <a:pt x="95" y="80"/>
                      <a:pt x="96" y="79"/>
                    </a:cubicBezTo>
                    <a:cubicBezTo>
                      <a:pt x="96" y="78"/>
                      <a:pt x="96" y="78"/>
                      <a:pt x="97" y="77"/>
                    </a:cubicBezTo>
                    <a:cubicBezTo>
                      <a:pt x="97" y="77"/>
                      <a:pt x="97" y="76"/>
                      <a:pt x="98" y="75"/>
                    </a:cubicBezTo>
                    <a:cubicBezTo>
                      <a:pt x="98" y="75"/>
                      <a:pt x="98" y="75"/>
                      <a:pt x="98" y="74"/>
                    </a:cubicBezTo>
                    <a:cubicBezTo>
                      <a:pt x="99" y="73"/>
                      <a:pt x="99" y="73"/>
                      <a:pt x="99" y="72"/>
                    </a:cubicBezTo>
                    <a:cubicBezTo>
                      <a:pt x="100" y="71"/>
                      <a:pt x="100" y="70"/>
                      <a:pt x="100" y="70"/>
                    </a:cubicBezTo>
                    <a:cubicBezTo>
                      <a:pt x="101" y="68"/>
                      <a:pt x="101" y="66"/>
                      <a:pt x="102" y="65"/>
                    </a:cubicBezTo>
                    <a:cubicBezTo>
                      <a:pt x="102" y="64"/>
                      <a:pt x="102" y="63"/>
                      <a:pt x="102" y="62"/>
                    </a:cubicBezTo>
                    <a:cubicBezTo>
                      <a:pt x="103" y="61"/>
                      <a:pt x="103" y="61"/>
                      <a:pt x="103" y="60"/>
                    </a:cubicBezTo>
                    <a:cubicBezTo>
                      <a:pt x="103" y="59"/>
                      <a:pt x="103" y="58"/>
                      <a:pt x="103" y="57"/>
                    </a:cubicBezTo>
                    <a:cubicBezTo>
                      <a:pt x="103" y="55"/>
                      <a:pt x="103" y="54"/>
                      <a:pt x="103" y="52"/>
                    </a:cubicBezTo>
                    <a:cubicBezTo>
                      <a:pt x="103" y="50"/>
                      <a:pt x="103" y="48"/>
                      <a:pt x="103" y="47"/>
                    </a:cubicBezTo>
                    <a:cubicBezTo>
                      <a:pt x="103" y="46"/>
                      <a:pt x="103" y="45"/>
                      <a:pt x="103" y="44"/>
                    </a:cubicBezTo>
                    <a:cubicBezTo>
                      <a:pt x="103" y="43"/>
                      <a:pt x="103" y="42"/>
                      <a:pt x="102" y="41"/>
                    </a:cubicBezTo>
                    <a:cubicBezTo>
                      <a:pt x="102" y="41"/>
                      <a:pt x="102" y="40"/>
                      <a:pt x="102" y="39"/>
                    </a:cubicBezTo>
                    <a:cubicBezTo>
                      <a:pt x="101" y="37"/>
                      <a:pt x="101" y="36"/>
                      <a:pt x="100" y="34"/>
                    </a:cubicBezTo>
                    <a:cubicBezTo>
                      <a:pt x="100" y="34"/>
                      <a:pt x="100" y="33"/>
                      <a:pt x="100" y="33"/>
                    </a:cubicBezTo>
                    <a:cubicBezTo>
                      <a:pt x="99" y="32"/>
                      <a:pt x="99" y="31"/>
                      <a:pt x="98" y="29"/>
                    </a:cubicBezTo>
                    <a:cubicBezTo>
                      <a:pt x="98" y="29"/>
                      <a:pt x="98" y="29"/>
                      <a:pt x="98" y="28"/>
                    </a:cubicBezTo>
                    <a:cubicBezTo>
                      <a:pt x="97" y="28"/>
                      <a:pt x="97" y="27"/>
                      <a:pt x="97" y="26"/>
                    </a:cubicBezTo>
                    <a:cubicBezTo>
                      <a:pt x="95" y="24"/>
                      <a:pt x="94" y="22"/>
                      <a:pt x="92" y="20"/>
                    </a:cubicBezTo>
                    <a:cubicBezTo>
                      <a:pt x="92" y="19"/>
                      <a:pt x="91" y="18"/>
                      <a:pt x="90" y="17"/>
                    </a:cubicBezTo>
                    <a:cubicBezTo>
                      <a:pt x="89" y="17"/>
                      <a:pt x="89" y="16"/>
                      <a:pt x="88" y="15"/>
                    </a:cubicBezTo>
                    <a:cubicBezTo>
                      <a:pt x="88" y="15"/>
                      <a:pt x="87" y="14"/>
                      <a:pt x="87" y="14"/>
                    </a:cubicBezTo>
                    <a:cubicBezTo>
                      <a:pt x="85" y="13"/>
                      <a:pt x="84" y="12"/>
                      <a:pt x="83" y="11"/>
                    </a:cubicBezTo>
                    <a:cubicBezTo>
                      <a:pt x="81" y="9"/>
                      <a:pt x="79" y="8"/>
                      <a:pt x="78" y="7"/>
                    </a:cubicBezTo>
                    <a:cubicBezTo>
                      <a:pt x="77" y="7"/>
                      <a:pt x="76" y="6"/>
                      <a:pt x="75" y="6"/>
                    </a:cubicBezTo>
                    <a:cubicBezTo>
                      <a:pt x="75" y="6"/>
                      <a:pt x="75" y="6"/>
                      <a:pt x="74" y="5"/>
                    </a:cubicBezTo>
                    <a:cubicBezTo>
                      <a:pt x="74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2" y="4"/>
                      <a:pt x="71" y="4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0" y="4"/>
                      <a:pt x="69" y="3"/>
                      <a:pt x="69" y="3"/>
                    </a:cubicBezTo>
                    <a:cubicBezTo>
                      <a:pt x="69" y="3"/>
                      <a:pt x="69" y="3"/>
                      <a:pt x="68" y="3"/>
                    </a:cubicBezTo>
                    <a:cubicBezTo>
                      <a:pt x="67" y="2"/>
                      <a:pt x="65" y="2"/>
                      <a:pt x="64" y="2"/>
                    </a:cubicBezTo>
                    <a:cubicBezTo>
                      <a:pt x="63" y="2"/>
                      <a:pt x="63" y="1"/>
                      <a:pt x="62" y="1"/>
                    </a:cubicBezTo>
                    <a:cubicBezTo>
                      <a:pt x="62" y="1"/>
                      <a:pt x="62" y="1"/>
                      <a:pt x="61" y="1"/>
                    </a:cubicBezTo>
                    <a:cubicBezTo>
                      <a:pt x="59" y="1"/>
                      <a:pt x="57" y="1"/>
                      <a:pt x="55" y="0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8" y="3"/>
                      <a:pt x="60" y="4"/>
                      <a:pt x="62" y="4"/>
                    </a:cubicBezTo>
                    <a:cubicBezTo>
                      <a:pt x="62" y="4"/>
                      <a:pt x="61" y="4"/>
                      <a:pt x="61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7" y="5"/>
                    </a:cubicBezTo>
                    <a:cubicBezTo>
                      <a:pt x="57" y="5"/>
                      <a:pt x="58" y="5"/>
                      <a:pt x="58" y="5"/>
                    </a:cubicBezTo>
                    <a:cubicBezTo>
                      <a:pt x="59" y="6"/>
                      <a:pt x="59" y="6"/>
                      <a:pt x="60" y="6"/>
                    </a:cubicBezTo>
                    <a:cubicBezTo>
                      <a:pt x="61" y="6"/>
                      <a:pt x="62" y="6"/>
                      <a:pt x="62" y="6"/>
                    </a:cubicBezTo>
                    <a:cubicBezTo>
                      <a:pt x="62" y="5"/>
                      <a:pt x="62" y="5"/>
                      <a:pt x="63" y="5"/>
                    </a:cubicBezTo>
                    <a:cubicBezTo>
                      <a:pt x="63" y="5"/>
                      <a:pt x="63" y="4"/>
                      <a:pt x="63" y="4"/>
                    </a:cubicBezTo>
                    <a:cubicBezTo>
                      <a:pt x="64" y="4"/>
                      <a:pt x="64" y="5"/>
                      <a:pt x="65" y="5"/>
                    </a:cubicBezTo>
                    <a:cubicBezTo>
                      <a:pt x="65" y="5"/>
                      <a:pt x="64" y="5"/>
                      <a:pt x="64" y="6"/>
                    </a:cubicBezTo>
                    <a:cubicBezTo>
                      <a:pt x="64" y="6"/>
                      <a:pt x="65" y="5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69" y="6"/>
                      <a:pt x="71" y="7"/>
                      <a:pt x="72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0" y="7"/>
                      <a:pt x="70" y="7"/>
                    </a:cubicBezTo>
                    <a:cubicBezTo>
                      <a:pt x="70" y="8"/>
                      <a:pt x="70" y="8"/>
                      <a:pt x="71" y="8"/>
                    </a:cubicBezTo>
                    <a:cubicBezTo>
                      <a:pt x="71" y="8"/>
                      <a:pt x="72" y="9"/>
                      <a:pt x="72" y="9"/>
                    </a:cubicBezTo>
                    <a:cubicBezTo>
                      <a:pt x="72" y="10"/>
                      <a:pt x="71" y="9"/>
                      <a:pt x="70" y="9"/>
                    </a:cubicBezTo>
                    <a:cubicBezTo>
                      <a:pt x="69" y="9"/>
                      <a:pt x="68" y="11"/>
                      <a:pt x="68" y="10"/>
                    </a:cubicBezTo>
                    <a:cubicBezTo>
                      <a:pt x="68" y="9"/>
                      <a:pt x="68" y="9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7" y="9"/>
                    </a:cubicBezTo>
                    <a:cubicBezTo>
                      <a:pt x="67" y="9"/>
                      <a:pt x="67" y="9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3" y="10"/>
                      <a:pt x="63" y="10"/>
                      <a:pt x="62" y="10"/>
                    </a:cubicBezTo>
                    <a:cubicBezTo>
                      <a:pt x="62" y="11"/>
                      <a:pt x="61" y="11"/>
                      <a:pt x="60" y="11"/>
                    </a:cubicBezTo>
                    <a:cubicBezTo>
                      <a:pt x="60" y="12"/>
                      <a:pt x="59" y="12"/>
                      <a:pt x="58" y="13"/>
                    </a:cubicBezTo>
                    <a:cubicBezTo>
                      <a:pt x="58" y="13"/>
                      <a:pt x="57" y="13"/>
                      <a:pt x="57" y="14"/>
                    </a:cubicBezTo>
                    <a:cubicBezTo>
                      <a:pt x="57" y="14"/>
                      <a:pt x="58" y="14"/>
                      <a:pt x="58" y="14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6"/>
                      <a:pt x="59" y="15"/>
                      <a:pt x="59" y="16"/>
                    </a:cubicBezTo>
                    <a:cubicBezTo>
                      <a:pt x="60" y="16"/>
                      <a:pt x="61" y="16"/>
                      <a:pt x="61" y="17"/>
                    </a:cubicBezTo>
                    <a:cubicBezTo>
                      <a:pt x="62" y="17"/>
                      <a:pt x="62" y="17"/>
                      <a:pt x="63" y="17"/>
                    </a:cubicBezTo>
                    <a:cubicBezTo>
                      <a:pt x="64" y="17"/>
                      <a:pt x="65" y="17"/>
                      <a:pt x="65" y="18"/>
                    </a:cubicBezTo>
                    <a:cubicBezTo>
                      <a:pt x="65" y="18"/>
                      <a:pt x="64" y="19"/>
                      <a:pt x="64" y="19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4" y="21"/>
                      <a:pt x="64" y="21"/>
                      <a:pt x="65" y="21"/>
                    </a:cubicBezTo>
                    <a:cubicBezTo>
                      <a:pt x="65" y="21"/>
                      <a:pt x="66" y="21"/>
                      <a:pt x="66" y="20"/>
                    </a:cubicBezTo>
                    <a:cubicBezTo>
                      <a:pt x="66" y="19"/>
                      <a:pt x="66" y="19"/>
                      <a:pt x="67" y="18"/>
                    </a:cubicBezTo>
                    <a:cubicBezTo>
                      <a:pt x="69" y="18"/>
                      <a:pt x="72" y="17"/>
                      <a:pt x="71" y="14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1" y="13"/>
                      <a:pt x="72" y="13"/>
                      <a:pt x="72" y="12"/>
                    </a:cubicBezTo>
                    <a:cubicBezTo>
                      <a:pt x="72" y="12"/>
                      <a:pt x="72" y="12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4" y="10"/>
                      <a:pt x="74" y="10"/>
                      <a:pt x="74" y="11"/>
                    </a:cubicBezTo>
                    <a:cubicBezTo>
                      <a:pt x="75" y="11"/>
                      <a:pt x="75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7" y="11"/>
                      <a:pt x="77" y="11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4"/>
                      <a:pt x="80" y="14"/>
                      <a:pt x="80" y="14"/>
                    </a:cubicBezTo>
                    <a:cubicBezTo>
                      <a:pt x="81" y="14"/>
                      <a:pt x="81" y="13"/>
                      <a:pt x="82" y="13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6"/>
                      <a:pt x="83" y="16"/>
                      <a:pt x="83" y="17"/>
                    </a:cubicBezTo>
                    <a:cubicBezTo>
                      <a:pt x="83" y="18"/>
                      <a:pt x="84" y="17"/>
                      <a:pt x="85" y="18"/>
                    </a:cubicBezTo>
                    <a:cubicBezTo>
                      <a:pt x="85" y="18"/>
                      <a:pt x="85" y="18"/>
                      <a:pt x="85" y="19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6" y="20"/>
                      <a:pt x="85" y="20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7" y="25"/>
                      <a:pt x="87" y="26"/>
                      <a:pt x="86" y="26"/>
                    </a:cubicBezTo>
                    <a:cubicBezTo>
                      <a:pt x="85" y="26"/>
                      <a:pt x="85" y="25"/>
                      <a:pt x="85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83" y="25"/>
                      <a:pt x="83" y="25"/>
                    </a:cubicBezTo>
                    <a:cubicBezTo>
                      <a:pt x="82" y="25"/>
                      <a:pt x="81" y="25"/>
                      <a:pt x="81" y="25"/>
                    </a:cubicBezTo>
                    <a:cubicBezTo>
                      <a:pt x="82" y="24"/>
                      <a:pt x="83" y="23"/>
                      <a:pt x="83" y="22"/>
                    </a:cubicBezTo>
                    <a:cubicBezTo>
                      <a:pt x="84" y="22"/>
                      <a:pt x="84" y="22"/>
                      <a:pt x="84" y="21"/>
                    </a:cubicBezTo>
                    <a:cubicBezTo>
                      <a:pt x="84" y="21"/>
                      <a:pt x="83" y="21"/>
                      <a:pt x="83" y="22"/>
                    </a:cubicBezTo>
                    <a:cubicBezTo>
                      <a:pt x="82" y="22"/>
                      <a:pt x="82" y="22"/>
                      <a:pt x="81" y="22"/>
                    </a:cubicBezTo>
                    <a:cubicBezTo>
                      <a:pt x="80" y="22"/>
                      <a:pt x="79" y="22"/>
                      <a:pt x="78" y="23"/>
                    </a:cubicBezTo>
                    <a:cubicBezTo>
                      <a:pt x="78" y="23"/>
                      <a:pt x="79" y="23"/>
                      <a:pt x="79" y="23"/>
                    </a:cubicBezTo>
                    <a:cubicBezTo>
                      <a:pt x="79" y="24"/>
                      <a:pt x="78" y="24"/>
                      <a:pt x="78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7" y="22"/>
                      <a:pt x="76" y="22"/>
                      <a:pt x="76" y="22"/>
                    </a:cubicBezTo>
                    <a:cubicBezTo>
                      <a:pt x="75" y="22"/>
                      <a:pt x="75" y="23"/>
                      <a:pt x="75" y="23"/>
                    </a:cubicBezTo>
                    <a:cubicBezTo>
                      <a:pt x="75" y="24"/>
                      <a:pt x="77" y="23"/>
                      <a:pt x="77" y="24"/>
                    </a:cubicBezTo>
                    <a:cubicBezTo>
                      <a:pt x="76" y="24"/>
                      <a:pt x="75" y="25"/>
                      <a:pt x="76" y="26"/>
                    </a:cubicBezTo>
                    <a:cubicBezTo>
                      <a:pt x="76" y="26"/>
                      <a:pt x="76" y="27"/>
                      <a:pt x="76" y="27"/>
                    </a:cubicBezTo>
                    <a:cubicBezTo>
                      <a:pt x="77" y="27"/>
                      <a:pt x="77" y="26"/>
                      <a:pt x="77" y="26"/>
                    </a:cubicBezTo>
                    <a:cubicBezTo>
                      <a:pt x="77" y="26"/>
                      <a:pt x="77" y="27"/>
                      <a:pt x="78" y="27"/>
                    </a:cubicBezTo>
                    <a:cubicBezTo>
                      <a:pt x="78" y="27"/>
                      <a:pt x="79" y="26"/>
                      <a:pt x="79" y="26"/>
                    </a:cubicBezTo>
                    <a:cubicBezTo>
                      <a:pt x="80" y="27"/>
                      <a:pt x="79" y="27"/>
                      <a:pt x="78" y="27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3" y="30"/>
                      <a:pt x="73" y="29"/>
                    </a:cubicBezTo>
                    <a:cubicBezTo>
                      <a:pt x="73" y="28"/>
                      <a:pt x="74" y="28"/>
                      <a:pt x="74" y="28"/>
                    </a:cubicBezTo>
                    <a:cubicBezTo>
                      <a:pt x="73" y="27"/>
                      <a:pt x="72" y="28"/>
                      <a:pt x="72" y="28"/>
                    </a:cubicBezTo>
                    <a:cubicBezTo>
                      <a:pt x="70" y="29"/>
                      <a:pt x="69" y="29"/>
                      <a:pt x="68" y="30"/>
                    </a:cubicBezTo>
                    <a:cubicBezTo>
                      <a:pt x="68" y="30"/>
                      <a:pt x="68" y="31"/>
                      <a:pt x="68" y="31"/>
                    </a:cubicBezTo>
                    <a:cubicBezTo>
                      <a:pt x="68" y="31"/>
                      <a:pt x="67" y="31"/>
                      <a:pt x="67" y="31"/>
                    </a:cubicBezTo>
                    <a:cubicBezTo>
                      <a:pt x="66" y="31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3"/>
                      <a:pt x="64" y="33"/>
                    </a:cubicBezTo>
                    <a:cubicBezTo>
                      <a:pt x="64" y="33"/>
                      <a:pt x="63" y="34"/>
                      <a:pt x="63" y="34"/>
                    </a:cubicBezTo>
                    <a:cubicBezTo>
                      <a:pt x="63" y="34"/>
                      <a:pt x="63" y="35"/>
                      <a:pt x="62" y="35"/>
                    </a:cubicBezTo>
                    <a:cubicBezTo>
                      <a:pt x="62" y="35"/>
                      <a:pt x="62" y="35"/>
                      <a:pt x="61" y="35"/>
                    </a:cubicBezTo>
                    <a:cubicBezTo>
                      <a:pt x="61" y="35"/>
                      <a:pt x="61" y="36"/>
                      <a:pt x="61" y="37"/>
                    </a:cubicBezTo>
                    <a:cubicBezTo>
                      <a:pt x="61" y="38"/>
                      <a:pt x="60" y="38"/>
                      <a:pt x="59" y="38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40"/>
                      <a:pt x="56" y="40"/>
                    </a:cubicBezTo>
                    <a:cubicBezTo>
                      <a:pt x="56" y="40"/>
                      <a:pt x="56" y="40"/>
                      <a:pt x="55" y="41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3"/>
                      <a:pt x="57" y="63"/>
                      <a:pt x="57" y="62"/>
                    </a:cubicBezTo>
                    <a:cubicBezTo>
                      <a:pt x="58" y="62"/>
                      <a:pt x="58" y="62"/>
                      <a:pt x="59" y="62"/>
                    </a:cubicBezTo>
                    <a:cubicBezTo>
                      <a:pt x="59" y="62"/>
                      <a:pt x="60" y="62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2"/>
                      <a:pt x="60" y="62"/>
                      <a:pt x="61" y="62"/>
                    </a:cubicBezTo>
                    <a:cubicBezTo>
                      <a:pt x="61" y="63"/>
                      <a:pt x="62" y="61"/>
                      <a:pt x="62" y="61"/>
                    </a:cubicBezTo>
                    <a:cubicBezTo>
                      <a:pt x="62" y="61"/>
                      <a:pt x="63" y="62"/>
                      <a:pt x="63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5" y="63"/>
                      <a:pt x="65" y="63"/>
                      <a:pt x="66" y="63"/>
                    </a:cubicBezTo>
                    <a:cubicBezTo>
                      <a:pt x="66" y="63"/>
                      <a:pt x="67" y="63"/>
                      <a:pt x="67" y="63"/>
                    </a:cubicBezTo>
                    <a:cubicBezTo>
                      <a:pt x="67" y="63"/>
                      <a:pt x="68" y="63"/>
                      <a:pt x="68" y="63"/>
                    </a:cubicBezTo>
                    <a:cubicBezTo>
                      <a:pt x="69" y="62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1" y="63"/>
                    </a:cubicBezTo>
                    <a:cubicBezTo>
                      <a:pt x="71" y="63"/>
                      <a:pt x="71" y="64"/>
                      <a:pt x="71" y="64"/>
                    </a:cubicBezTo>
                    <a:cubicBezTo>
                      <a:pt x="71" y="64"/>
                      <a:pt x="71" y="65"/>
                      <a:pt x="71" y="65"/>
                    </a:cubicBezTo>
                    <a:cubicBezTo>
                      <a:pt x="72" y="65"/>
                      <a:pt x="72" y="65"/>
                      <a:pt x="73" y="65"/>
                    </a:cubicBezTo>
                    <a:cubicBezTo>
                      <a:pt x="73" y="65"/>
                      <a:pt x="73" y="66"/>
                      <a:pt x="74" y="66"/>
                    </a:cubicBezTo>
                    <a:cubicBezTo>
                      <a:pt x="74" y="67"/>
                      <a:pt x="75" y="68"/>
                      <a:pt x="76" y="68"/>
                    </a:cubicBezTo>
                    <a:cubicBezTo>
                      <a:pt x="76" y="68"/>
                      <a:pt x="77" y="67"/>
                      <a:pt x="77" y="67"/>
                    </a:cubicBezTo>
                    <a:cubicBezTo>
                      <a:pt x="78" y="68"/>
                      <a:pt x="79" y="68"/>
                      <a:pt x="80" y="69"/>
                    </a:cubicBezTo>
                    <a:cubicBezTo>
                      <a:pt x="80" y="69"/>
                      <a:pt x="81" y="69"/>
                      <a:pt x="81" y="70"/>
                    </a:cubicBezTo>
                    <a:cubicBezTo>
                      <a:pt x="81" y="70"/>
                      <a:pt x="81" y="70"/>
                      <a:pt x="81" y="71"/>
                    </a:cubicBezTo>
                    <a:cubicBezTo>
                      <a:pt x="81" y="71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3" y="74"/>
                    </a:cubicBezTo>
                    <a:cubicBezTo>
                      <a:pt x="83" y="74"/>
                      <a:pt x="83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4"/>
                      <a:pt x="86" y="75"/>
                      <a:pt x="86" y="75"/>
                    </a:cubicBezTo>
                    <a:cubicBezTo>
                      <a:pt x="86" y="75"/>
                      <a:pt x="87" y="75"/>
                      <a:pt x="87" y="75"/>
                    </a:cubicBezTo>
                    <a:cubicBezTo>
                      <a:pt x="87" y="75"/>
                      <a:pt x="87" y="76"/>
                      <a:pt x="88" y="76"/>
                    </a:cubicBezTo>
                    <a:cubicBezTo>
                      <a:pt x="88" y="76"/>
                      <a:pt x="88" y="76"/>
                      <a:pt x="89" y="76"/>
                    </a:cubicBezTo>
                    <a:cubicBezTo>
                      <a:pt x="89" y="76"/>
                      <a:pt x="90" y="77"/>
                      <a:pt x="91" y="77"/>
                    </a:cubicBezTo>
                    <a:cubicBezTo>
                      <a:pt x="91" y="77"/>
                      <a:pt x="91" y="76"/>
                      <a:pt x="92" y="76"/>
                    </a:cubicBezTo>
                    <a:cubicBezTo>
                      <a:pt x="92" y="77"/>
                      <a:pt x="93" y="77"/>
                      <a:pt x="93" y="77"/>
                    </a:cubicBezTo>
                    <a:cubicBezTo>
                      <a:pt x="87" y="88"/>
                      <a:pt x="76" y="96"/>
                      <a:pt x="63" y="99"/>
                    </a:cubicBezTo>
                    <a:cubicBezTo>
                      <a:pt x="63" y="99"/>
                      <a:pt x="63" y="98"/>
                      <a:pt x="63" y="98"/>
                    </a:cubicBezTo>
                    <a:cubicBezTo>
                      <a:pt x="63" y="97"/>
                      <a:pt x="63" y="96"/>
                      <a:pt x="63" y="95"/>
                    </a:cubicBezTo>
                    <a:cubicBezTo>
                      <a:pt x="63" y="94"/>
                      <a:pt x="63" y="93"/>
                      <a:pt x="63" y="93"/>
                    </a:cubicBezTo>
                    <a:cubicBezTo>
                      <a:pt x="62" y="92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59" y="90"/>
                    </a:cubicBezTo>
                    <a:cubicBezTo>
                      <a:pt x="58" y="90"/>
                      <a:pt x="57" y="89"/>
                      <a:pt x="56" y="88"/>
                    </a:cubicBezTo>
                    <a:cubicBezTo>
                      <a:pt x="56" y="88"/>
                      <a:pt x="56" y="88"/>
                      <a:pt x="56" y="87"/>
                    </a:cubicBezTo>
                    <a:cubicBezTo>
                      <a:pt x="56" y="87"/>
                      <a:pt x="56" y="87"/>
                      <a:pt x="55" y="87"/>
                    </a:cubicBezTo>
                    <a:lnTo>
                      <a:pt x="55" y="103"/>
                    </a:lnTo>
                    <a:close/>
                    <a:moveTo>
                      <a:pt x="1" y="41"/>
                    </a:moveTo>
                    <a:cubicBezTo>
                      <a:pt x="1" y="42"/>
                      <a:pt x="1" y="43"/>
                      <a:pt x="1" y="44"/>
                    </a:cubicBezTo>
                    <a:cubicBezTo>
                      <a:pt x="1" y="45"/>
                      <a:pt x="1" y="46"/>
                      <a:pt x="1" y="47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4"/>
                      <a:pt x="0" y="55"/>
                      <a:pt x="1" y="57"/>
                    </a:cubicBezTo>
                    <a:cubicBezTo>
                      <a:pt x="1" y="58"/>
                      <a:pt x="1" y="59"/>
                      <a:pt x="1" y="60"/>
                    </a:cubicBezTo>
                    <a:cubicBezTo>
                      <a:pt x="1" y="61"/>
                      <a:pt x="1" y="61"/>
                      <a:pt x="1" y="62"/>
                    </a:cubicBezTo>
                    <a:cubicBezTo>
                      <a:pt x="2" y="63"/>
                      <a:pt x="2" y="64"/>
                      <a:pt x="2" y="65"/>
                    </a:cubicBezTo>
                    <a:cubicBezTo>
                      <a:pt x="2" y="66"/>
                      <a:pt x="3" y="68"/>
                      <a:pt x="4" y="70"/>
                    </a:cubicBezTo>
                    <a:cubicBezTo>
                      <a:pt x="4" y="70"/>
                      <a:pt x="4" y="71"/>
                      <a:pt x="4" y="72"/>
                    </a:cubicBezTo>
                    <a:cubicBezTo>
                      <a:pt x="5" y="73"/>
                      <a:pt x="5" y="73"/>
                      <a:pt x="5" y="74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6"/>
                      <a:pt x="7" y="77"/>
                      <a:pt x="7" y="77"/>
                    </a:cubicBezTo>
                    <a:cubicBezTo>
                      <a:pt x="8" y="80"/>
                      <a:pt x="10" y="82"/>
                      <a:pt x="11" y="84"/>
                    </a:cubicBezTo>
                    <a:cubicBezTo>
                      <a:pt x="12" y="85"/>
                      <a:pt x="13" y="86"/>
                      <a:pt x="14" y="86"/>
                    </a:cubicBezTo>
                    <a:cubicBezTo>
                      <a:pt x="14" y="87"/>
                      <a:pt x="15" y="88"/>
                      <a:pt x="15" y="88"/>
                    </a:cubicBezTo>
                    <a:cubicBezTo>
                      <a:pt x="16" y="89"/>
                      <a:pt x="17" y="89"/>
                      <a:pt x="17" y="90"/>
                    </a:cubicBezTo>
                    <a:cubicBezTo>
                      <a:pt x="20" y="92"/>
                      <a:pt x="23" y="95"/>
                      <a:pt x="26" y="96"/>
                    </a:cubicBezTo>
                    <a:cubicBezTo>
                      <a:pt x="27" y="97"/>
                      <a:pt x="28" y="97"/>
                      <a:pt x="28" y="98"/>
                    </a:cubicBezTo>
                    <a:cubicBezTo>
                      <a:pt x="30" y="98"/>
                      <a:pt x="31" y="99"/>
                      <a:pt x="33" y="100"/>
                    </a:cubicBezTo>
                    <a:cubicBezTo>
                      <a:pt x="34" y="100"/>
                      <a:pt x="35" y="100"/>
                      <a:pt x="35" y="101"/>
                    </a:cubicBezTo>
                    <a:cubicBezTo>
                      <a:pt x="41" y="102"/>
                      <a:pt x="46" y="103"/>
                      <a:pt x="52" y="103"/>
                    </a:cubicBezTo>
                    <a:cubicBezTo>
                      <a:pt x="53" y="103"/>
                      <a:pt x="54" y="103"/>
                      <a:pt x="55" y="103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5"/>
                      <a:pt x="54" y="83"/>
                      <a:pt x="53" y="82"/>
                    </a:cubicBezTo>
                    <a:cubicBezTo>
                      <a:pt x="53" y="82"/>
                      <a:pt x="52" y="81"/>
                      <a:pt x="52" y="81"/>
                    </a:cubicBezTo>
                    <a:cubicBezTo>
                      <a:pt x="52" y="80"/>
                      <a:pt x="51" y="80"/>
                      <a:pt x="51" y="80"/>
                    </a:cubicBezTo>
                    <a:cubicBezTo>
                      <a:pt x="51" y="79"/>
                      <a:pt x="50" y="79"/>
                      <a:pt x="50" y="78"/>
                    </a:cubicBezTo>
                    <a:cubicBezTo>
                      <a:pt x="50" y="78"/>
                      <a:pt x="51" y="77"/>
                      <a:pt x="51" y="77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1" y="75"/>
                      <a:pt x="51" y="74"/>
                      <a:pt x="51" y="74"/>
                    </a:cubicBezTo>
                    <a:cubicBezTo>
                      <a:pt x="51" y="73"/>
                      <a:pt x="52" y="73"/>
                      <a:pt x="52" y="73"/>
                    </a:cubicBezTo>
                    <a:cubicBezTo>
                      <a:pt x="52" y="73"/>
                      <a:pt x="52" y="73"/>
                      <a:pt x="53" y="72"/>
                    </a:cubicBezTo>
                    <a:cubicBezTo>
                      <a:pt x="53" y="72"/>
                      <a:pt x="53" y="72"/>
                      <a:pt x="53" y="71"/>
                    </a:cubicBezTo>
                    <a:cubicBezTo>
                      <a:pt x="53" y="71"/>
                      <a:pt x="54" y="71"/>
                      <a:pt x="54" y="70"/>
                    </a:cubicBezTo>
                    <a:cubicBezTo>
                      <a:pt x="54" y="70"/>
                      <a:pt x="54" y="68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3" y="65"/>
                      <a:pt x="53" y="64"/>
                      <a:pt x="53" y="64"/>
                    </a:cubicBezTo>
                    <a:cubicBezTo>
                      <a:pt x="52" y="64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1" y="66"/>
                    </a:cubicBezTo>
                    <a:cubicBezTo>
                      <a:pt x="51" y="66"/>
                      <a:pt x="50" y="66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8" y="65"/>
                      <a:pt x="48" y="64"/>
                      <a:pt x="47" y="64"/>
                    </a:cubicBezTo>
                    <a:cubicBezTo>
                      <a:pt x="47" y="64"/>
                      <a:pt x="47" y="64"/>
                      <a:pt x="46" y="63"/>
                    </a:cubicBezTo>
                    <a:cubicBezTo>
                      <a:pt x="46" y="63"/>
                      <a:pt x="46" y="63"/>
                      <a:pt x="46" y="62"/>
                    </a:cubicBezTo>
                    <a:cubicBezTo>
                      <a:pt x="46" y="62"/>
                      <a:pt x="45" y="60"/>
                      <a:pt x="44" y="60"/>
                    </a:cubicBezTo>
                    <a:cubicBezTo>
                      <a:pt x="44" y="60"/>
                      <a:pt x="43" y="60"/>
                      <a:pt x="43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0" y="59"/>
                      <a:pt x="39" y="57"/>
                      <a:pt x="38" y="57"/>
                    </a:cubicBezTo>
                    <a:cubicBezTo>
                      <a:pt x="37" y="57"/>
                      <a:pt x="37" y="58"/>
                      <a:pt x="36" y="58"/>
                    </a:cubicBezTo>
                    <a:cubicBezTo>
                      <a:pt x="36" y="58"/>
                      <a:pt x="35" y="57"/>
                      <a:pt x="34" y="57"/>
                    </a:cubicBezTo>
                    <a:cubicBezTo>
                      <a:pt x="33" y="57"/>
                      <a:pt x="33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ubicBezTo>
                      <a:pt x="31" y="55"/>
                      <a:pt x="30" y="55"/>
                      <a:pt x="30" y="55"/>
                    </a:cubicBezTo>
                    <a:cubicBezTo>
                      <a:pt x="30" y="55"/>
                      <a:pt x="29" y="54"/>
                      <a:pt x="29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8" y="53"/>
                      <a:pt x="28" y="52"/>
                      <a:pt x="28" y="52"/>
                    </a:cubicBezTo>
                    <a:cubicBezTo>
                      <a:pt x="28" y="51"/>
                      <a:pt x="28" y="50"/>
                      <a:pt x="27" y="49"/>
                    </a:cubicBezTo>
                    <a:cubicBezTo>
                      <a:pt x="26" y="48"/>
                      <a:pt x="26" y="48"/>
                      <a:pt x="25" y="47"/>
                    </a:cubicBezTo>
                    <a:cubicBezTo>
                      <a:pt x="25" y="47"/>
                      <a:pt x="25" y="47"/>
                      <a:pt x="25" y="46"/>
                    </a:cubicBezTo>
                    <a:cubicBezTo>
                      <a:pt x="25" y="46"/>
                      <a:pt x="25" y="46"/>
                      <a:pt x="24" y="45"/>
                    </a:cubicBezTo>
                    <a:cubicBezTo>
                      <a:pt x="24" y="45"/>
                      <a:pt x="23" y="44"/>
                      <a:pt x="23" y="44"/>
                    </a:cubicBezTo>
                    <a:cubicBezTo>
                      <a:pt x="23" y="43"/>
                      <a:pt x="24" y="42"/>
                      <a:pt x="23" y="42"/>
                    </a:cubicBezTo>
                    <a:cubicBezTo>
                      <a:pt x="23" y="41"/>
                      <a:pt x="22" y="41"/>
                      <a:pt x="22" y="43"/>
                    </a:cubicBezTo>
                    <a:cubicBezTo>
                      <a:pt x="22" y="43"/>
                      <a:pt x="22" y="44"/>
                      <a:pt x="23" y="44"/>
                    </a:cubicBezTo>
                    <a:cubicBezTo>
                      <a:pt x="23" y="44"/>
                      <a:pt x="23" y="45"/>
                      <a:pt x="23" y="45"/>
                    </a:cubicBezTo>
                    <a:cubicBezTo>
                      <a:pt x="23" y="46"/>
                      <a:pt x="23" y="46"/>
                      <a:pt x="24" y="46"/>
                    </a:cubicBezTo>
                    <a:cubicBezTo>
                      <a:pt x="24" y="47"/>
                      <a:pt x="24" y="48"/>
                      <a:pt x="24" y="48"/>
                    </a:cubicBezTo>
                    <a:cubicBezTo>
                      <a:pt x="24" y="49"/>
                      <a:pt x="25" y="49"/>
                      <a:pt x="24" y="50"/>
                    </a:cubicBezTo>
                    <a:cubicBezTo>
                      <a:pt x="24" y="50"/>
                      <a:pt x="24" y="49"/>
                      <a:pt x="23" y="49"/>
                    </a:cubicBezTo>
                    <a:cubicBezTo>
                      <a:pt x="23" y="49"/>
                      <a:pt x="23" y="49"/>
                      <a:pt x="22" y="48"/>
                    </a:cubicBezTo>
                    <a:cubicBezTo>
                      <a:pt x="22" y="48"/>
                      <a:pt x="23" y="47"/>
                      <a:pt x="23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1" y="45"/>
                      <a:pt x="21" y="45"/>
                      <a:pt x="21" y="44"/>
                    </a:cubicBezTo>
                    <a:cubicBezTo>
                      <a:pt x="21" y="44"/>
                      <a:pt x="21" y="43"/>
                      <a:pt x="21" y="43"/>
                    </a:cubicBezTo>
                    <a:cubicBezTo>
                      <a:pt x="20" y="43"/>
                      <a:pt x="20" y="42"/>
                      <a:pt x="20" y="41"/>
                    </a:cubicBezTo>
                    <a:cubicBezTo>
                      <a:pt x="20" y="41"/>
                      <a:pt x="20" y="40"/>
                      <a:pt x="20" y="40"/>
                    </a:cubicBezTo>
                    <a:cubicBezTo>
                      <a:pt x="20" y="39"/>
                      <a:pt x="20" y="39"/>
                      <a:pt x="19" y="39"/>
                    </a:cubicBezTo>
                    <a:cubicBezTo>
                      <a:pt x="19" y="38"/>
                      <a:pt x="18" y="38"/>
                      <a:pt x="18" y="38"/>
                    </a:cubicBezTo>
                    <a:cubicBezTo>
                      <a:pt x="18" y="38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8" y="32"/>
                    </a:cubicBezTo>
                    <a:cubicBezTo>
                      <a:pt x="18" y="32"/>
                      <a:pt x="18" y="32"/>
                      <a:pt x="19" y="31"/>
                    </a:cubicBezTo>
                    <a:cubicBezTo>
                      <a:pt x="19" y="31"/>
                      <a:pt x="19" y="30"/>
                      <a:pt x="19" y="30"/>
                    </a:cubicBezTo>
                    <a:cubicBezTo>
                      <a:pt x="20" y="29"/>
                      <a:pt x="20" y="28"/>
                      <a:pt x="21" y="28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3" y="23"/>
                      <a:pt x="22" y="23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8"/>
                      <a:pt x="24" y="18"/>
                      <a:pt x="23" y="18"/>
                    </a:cubicBezTo>
                    <a:cubicBezTo>
                      <a:pt x="23" y="17"/>
                      <a:pt x="22" y="18"/>
                      <a:pt x="22" y="18"/>
                    </a:cubicBezTo>
                    <a:cubicBezTo>
                      <a:pt x="21" y="17"/>
                      <a:pt x="22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4"/>
                      <a:pt x="22" y="14"/>
                    </a:cubicBezTo>
                    <a:cubicBezTo>
                      <a:pt x="28" y="9"/>
                      <a:pt x="35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4" y="4"/>
                    </a:cubicBezTo>
                    <a:cubicBezTo>
                      <a:pt x="44" y="4"/>
                      <a:pt x="45" y="4"/>
                      <a:pt x="45" y="4"/>
                    </a:cubicBezTo>
                    <a:cubicBezTo>
                      <a:pt x="46" y="4"/>
                      <a:pt x="46" y="4"/>
                      <a:pt x="47" y="4"/>
                    </a:cubicBezTo>
                    <a:cubicBezTo>
                      <a:pt x="48" y="4"/>
                      <a:pt x="49" y="5"/>
                      <a:pt x="50" y="5"/>
                    </a:cubicBezTo>
                    <a:cubicBezTo>
                      <a:pt x="50" y="5"/>
                      <a:pt x="50" y="4"/>
                      <a:pt x="50" y="4"/>
                    </a:cubicBezTo>
                    <a:cubicBezTo>
                      <a:pt x="50" y="4"/>
                      <a:pt x="51" y="3"/>
                      <a:pt x="51" y="3"/>
                    </a:cubicBezTo>
                    <a:cubicBezTo>
                      <a:pt x="51" y="3"/>
                      <a:pt x="52" y="3"/>
                      <a:pt x="52" y="3"/>
                    </a:cubicBezTo>
                    <a:cubicBezTo>
                      <a:pt x="53" y="3"/>
                      <a:pt x="54" y="3"/>
                      <a:pt x="55" y="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0"/>
                      <a:pt x="53" y="0"/>
                    </a:cubicBezTo>
                    <a:cubicBezTo>
                      <a:pt x="53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45" y="0"/>
                      <a:pt x="40" y="1"/>
                      <a:pt x="35" y="3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33" y="4"/>
                      <a:pt x="33" y="4"/>
                      <a:pt x="32" y="4"/>
                    </a:cubicBezTo>
                    <a:cubicBezTo>
                      <a:pt x="32" y="4"/>
                      <a:pt x="31" y="5"/>
                      <a:pt x="31" y="5"/>
                    </a:cubicBezTo>
                    <a:cubicBezTo>
                      <a:pt x="30" y="5"/>
                      <a:pt x="29" y="6"/>
                      <a:pt x="28" y="6"/>
                    </a:cubicBezTo>
                    <a:cubicBezTo>
                      <a:pt x="28" y="6"/>
                      <a:pt x="27" y="7"/>
                      <a:pt x="26" y="7"/>
                    </a:cubicBezTo>
                    <a:cubicBezTo>
                      <a:pt x="23" y="9"/>
                      <a:pt x="21" y="11"/>
                      <a:pt x="18" y="13"/>
                    </a:cubicBezTo>
                    <a:cubicBezTo>
                      <a:pt x="18" y="13"/>
                      <a:pt x="18" y="13"/>
                      <a:pt x="17" y="14"/>
                    </a:cubicBezTo>
                    <a:cubicBezTo>
                      <a:pt x="17" y="14"/>
                      <a:pt x="16" y="15"/>
                      <a:pt x="15" y="15"/>
                    </a:cubicBezTo>
                    <a:cubicBezTo>
                      <a:pt x="15" y="16"/>
                      <a:pt x="14" y="17"/>
                      <a:pt x="14" y="17"/>
                    </a:cubicBezTo>
                    <a:cubicBezTo>
                      <a:pt x="13" y="18"/>
                      <a:pt x="12" y="19"/>
                      <a:pt x="11" y="20"/>
                    </a:cubicBezTo>
                    <a:cubicBezTo>
                      <a:pt x="10" y="22"/>
                      <a:pt x="8" y="24"/>
                      <a:pt x="7" y="26"/>
                    </a:cubicBezTo>
                    <a:cubicBezTo>
                      <a:pt x="7" y="27"/>
                      <a:pt x="6" y="28"/>
                      <a:pt x="6" y="28"/>
                    </a:cubicBezTo>
                    <a:cubicBezTo>
                      <a:pt x="6" y="29"/>
                      <a:pt x="6" y="29"/>
                      <a:pt x="5" y="29"/>
                    </a:cubicBezTo>
                    <a:cubicBezTo>
                      <a:pt x="5" y="31"/>
                      <a:pt x="4" y="32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2" y="41"/>
                      <a:pt x="1" y="41"/>
                    </a:cubicBezTo>
                    <a:close/>
                    <a:moveTo>
                      <a:pt x="55" y="41"/>
                    </a:move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4" y="65"/>
                      <a:pt x="54" y="64"/>
                      <a:pt x="54" y="64"/>
                    </a:cubicBezTo>
                    <a:cubicBezTo>
                      <a:pt x="52" y="63"/>
                      <a:pt x="52" y="65"/>
                      <a:pt x="51" y="65"/>
                    </a:cubicBezTo>
                    <a:cubicBezTo>
                      <a:pt x="50" y="65"/>
                      <a:pt x="48" y="63"/>
                      <a:pt x="48" y="62"/>
                    </a:cubicBezTo>
                    <a:cubicBezTo>
                      <a:pt x="48" y="61"/>
                      <a:pt x="49" y="61"/>
                      <a:pt x="49" y="60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58"/>
                      <a:pt x="48" y="57"/>
                      <a:pt x="48" y="57"/>
                    </a:cubicBezTo>
                    <a:cubicBezTo>
                      <a:pt x="47" y="57"/>
                      <a:pt x="45" y="58"/>
                      <a:pt x="44" y="57"/>
                    </a:cubicBezTo>
                    <a:cubicBezTo>
                      <a:pt x="44" y="57"/>
                      <a:pt x="44" y="57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4"/>
                      <a:pt x="46" y="54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5" y="52"/>
                      <a:pt x="44" y="52"/>
                      <a:pt x="44" y="52"/>
                    </a:cubicBezTo>
                    <a:cubicBezTo>
                      <a:pt x="42" y="52"/>
                      <a:pt x="43" y="54"/>
                      <a:pt x="42" y="54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8" y="55"/>
                      <a:pt x="37" y="54"/>
                      <a:pt x="37" y="54"/>
                    </a:cubicBezTo>
                    <a:cubicBezTo>
                      <a:pt x="37" y="54"/>
                      <a:pt x="36" y="52"/>
                      <a:pt x="36" y="52"/>
                    </a:cubicBezTo>
                    <a:cubicBezTo>
                      <a:pt x="36" y="51"/>
                      <a:pt x="36" y="49"/>
                      <a:pt x="37" y="48"/>
                    </a:cubicBezTo>
                    <a:cubicBezTo>
                      <a:pt x="37" y="48"/>
                      <a:pt x="37" y="48"/>
                      <a:pt x="37" y="47"/>
                    </a:cubicBezTo>
                    <a:cubicBezTo>
                      <a:pt x="38" y="47"/>
                      <a:pt x="37" y="46"/>
                      <a:pt x="38" y="46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40" y="44"/>
                      <a:pt x="41" y="43"/>
                      <a:pt x="42" y="43"/>
                    </a:cubicBezTo>
                    <a:cubicBezTo>
                      <a:pt x="42" y="43"/>
                      <a:pt x="43" y="43"/>
                      <a:pt x="44" y="43"/>
                    </a:cubicBezTo>
                    <a:cubicBezTo>
                      <a:pt x="44" y="43"/>
                      <a:pt x="44" y="44"/>
                      <a:pt x="45" y="44"/>
                    </a:cubicBezTo>
                    <a:cubicBezTo>
                      <a:pt x="46" y="44"/>
                      <a:pt x="46" y="43"/>
                      <a:pt x="47" y="43"/>
                    </a:cubicBezTo>
                    <a:cubicBezTo>
                      <a:pt x="48" y="43"/>
                      <a:pt x="48" y="42"/>
                      <a:pt x="49" y="43"/>
                    </a:cubicBezTo>
                    <a:cubicBezTo>
                      <a:pt x="49" y="43"/>
                      <a:pt x="50" y="4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2" y="44"/>
                      <a:pt x="52" y="44"/>
                    </a:cubicBezTo>
                    <a:cubicBezTo>
                      <a:pt x="52" y="45"/>
                      <a:pt x="52" y="45"/>
                      <a:pt x="52" y="46"/>
                    </a:cubicBezTo>
                    <a:cubicBezTo>
                      <a:pt x="52" y="46"/>
                      <a:pt x="53" y="46"/>
                      <a:pt x="54" y="46"/>
                    </a:cubicBezTo>
                    <a:cubicBezTo>
                      <a:pt x="55" y="46"/>
                      <a:pt x="54" y="45"/>
                      <a:pt x="54" y="45"/>
                    </a:cubicBezTo>
                    <a:cubicBezTo>
                      <a:pt x="54" y="45"/>
                      <a:pt x="54" y="44"/>
                      <a:pt x="54" y="44"/>
                    </a:cubicBezTo>
                    <a:cubicBezTo>
                      <a:pt x="54" y="44"/>
                      <a:pt x="54" y="43"/>
                      <a:pt x="54" y="43"/>
                    </a:cubicBezTo>
                    <a:cubicBezTo>
                      <a:pt x="54" y="42"/>
                      <a:pt x="55" y="41"/>
                      <a:pt x="5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: Shape 182">
                <a:extLst>
                  <a:ext uri="{FF2B5EF4-FFF2-40B4-BE49-F238E27FC236}">
                    <a16:creationId xmlns:a16="http://schemas.microsoft.com/office/drawing/2014/main" id="{5E0EA42A-44B4-467B-BA4C-B0ECBCD71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4794" y="2679826"/>
                <a:ext cx="116965" cy="92848"/>
              </a:xfrm>
              <a:custGeom>
                <a:avLst/>
                <a:gdLst>
                  <a:gd name="T0" fmla="*/ 64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5 w 72"/>
                  <a:gd name="T7" fmla="*/ 32 h 57"/>
                  <a:gd name="T8" fmla="*/ 65 w 72"/>
                  <a:gd name="T9" fmla="*/ 39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39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3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3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3 w 72"/>
                  <a:gd name="T49" fmla="*/ 16 h 57"/>
                  <a:gd name="T50" fmla="*/ 21 w 72"/>
                  <a:gd name="T51" fmla="*/ 32 h 57"/>
                  <a:gd name="T52" fmla="*/ 21 w 72"/>
                  <a:gd name="T53" fmla="*/ 39 h 57"/>
                  <a:gd name="T54" fmla="*/ 13 w 72"/>
                  <a:gd name="T55" fmla="*/ 57 h 57"/>
                  <a:gd name="T56" fmla="*/ 7 w 72"/>
                  <a:gd name="T57" fmla="*/ 13 h 57"/>
                  <a:gd name="T58" fmla="*/ 0 w 72"/>
                  <a:gd name="T59" fmla="*/ 43 h 57"/>
                  <a:gd name="T60" fmla="*/ 0 w 72"/>
                  <a:gd name="T61" fmla="*/ 53 h 57"/>
                  <a:gd name="T62" fmla="*/ 13 w 72"/>
                  <a:gd name="T63" fmla="*/ 57 h 57"/>
                  <a:gd name="T64" fmla="*/ 6 w 72"/>
                  <a:gd name="T65" fmla="*/ 39 h 57"/>
                  <a:gd name="T66" fmla="*/ 13 w 72"/>
                  <a:gd name="T67" fmla="*/ 32 h 57"/>
                  <a:gd name="T68" fmla="*/ 12 w 72"/>
                  <a:gd name="T69" fmla="*/ 16 h 57"/>
                  <a:gd name="T70" fmla="*/ 13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4" y="13"/>
                      <a:pt x="64" y="13"/>
                      <a:pt x="64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70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3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5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13" y="39"/>
                      <a:pt x="13" y="39"/>
                    </a:cubicBezTo>
                    <a:lnTo>
                      <a:pt x="13" y="57"/>
                    </a:lnTo>
                    <a:close/>
                    <a:moveTo>
                      <a:pt x="13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1" y="57"/>
                      <a:pt x="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77">
              <a:extLst>
                <a:ext uri="{FF2B5EF4-FFF2-40B4-BE49-F238E27FC236}">
                  <a16:creationId xmlns:a16="http://schemas.microsoft.com/office/drawing/2014/main" id="{7F8A0D5B-3FEF-4D8F-9ADB-F0EE79DAA1BD}"/>
                </a:ext>
              </a:extLst>
            </p:cNvPr>
            <p:cNvGrpSpPr/>
            <p:nvPr/>
          </p:nvGrpSpPr>
          <p:grpSpPr>
            <a:xfrm>
              <a:off x="5329097" y="4471677"/>
              <a:ext cx="1473514" cy="2386321"/>
              <a:chOff x="5329097" y="4471677"/>
              <a:chExt cx="1473514" cy="2386321"/>
            </a:xfrm>
          </p:grpSpPr>
          <p:sp>
            <p:nvSpPr>
              <p:cNvPr id="8" name="Freeform: Shape 78">
                <a:extLst>
                  <a:ext uri="{FF2B5EF4-FFF2-40B4-BE49-F238E27FC236}">
                    <a16:creationId xmlns:a16="http://schemas.microsoft.com/office/drawing/2014/main" id="{1695226E-E2BA-4617-8D92-51132A1B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6415" y="5380866"/>
                <a:ext cx="904366" cy="1231144"/>
              </a:xfrm>
              <a:custGeom>
                <a:avLst/>
                <a:gdLst>
                  <a:gd name="T0" fmla="*/ 41 w 559"/>
                  <a:gd name="T1" fmla="*/ 22 h 761"/>
                  <a:gd name="T2" fmla="*/ 41 w 559"/>
                  <a:gd name="T3" fmla="*/ 22 h 761"/>
                  <a:gd name="T4" fmla="*/ 22 w 559"/>
                  <a:gd name="T5" fmla="*/ 122 h 761"/>
                  <a:gd name="T6" fmla="*/ 419 w 559"/>
                  <a:gd name="T7" fmla="*/ 720 h 761"/>
                  <a:gd name="T8" fmla="*/ 518 w 559"/>
                  <a:gd name="T9" fmla="*/ 739 h 761"/>
                  <a:gd name="T10" fmla="*/ 518 w 559"/>
                  <a:gd name="T11" fmla="*/ 739 h 761"/>
                  <a:gd name="T12" fmla="*/ 537 w 559"/>
                  <a:gd name="T13" fmla="*/ 640 h 761"/>
                  <a:gd name="T14" fmla="*/ 140 w 559"/>
                  <a:gd name="T15" fmla="*/ 41 h 761"/>
                  <a:gd name="T16" fmla="*/ 41 w 559"/>
                  <a:gd name="T17" fmla="*/ 22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9" h="761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419" y="720"/>
                      <a:pt x="419" y="720"/>
                      <a:pt x="419" y="720"/>
                    </a:cubicBezTo>
                    <a:cubicBezTo>
                      <a:pt x="441" y="753"/>
                      <a:pt x="486" y="761"/>
                      <a:pt x="518" y="739"/>
                    </a:cubicBezTo>
                    <a:cubicBezTo>
                      <a:pt x="518" y="739"/>
                      <a:pt x="518" y="739"/>
                      <a:pt x="518" y="739"/>
                    </a:cubicBezTo>
                    <a:cubicBezTo>
                      <a:pt x="551" y="717"/>
                      <a:pt x="559" y="672"/>
                      <a:pt x="537" y="640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Freeform: Shape 79">
                <a:extLst>
                  <a:ext uri="{FF2B5EF4-FFF2-40B4-BE49-F238E27FC236}">
                    <a16:creationId xmlns:a16="http://schemas.microsoft.com/office/drawing/2014/main" id="{D9250FDF-B7F8-4819-8799-F272E784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5916251"/>
                <a:ext cx="950188" cy="941747"/>
              </a:xfrm>
              <a:custGeom>
                <a:avLst/>
                <a:gdLst>
                  <a:gd name="T0" fmla="*/ 258 w 788"/>
                  <a:gd name="T1" fmla="*/ 781 h 781"/>
                  <a:gd name="T2" fmla="*/ 258 w 788"/>
                  <a:gd name="T3" fmla="*/ 589 h 781"/>
                  <a:gd name="T4" fmla="*/ 0 w 788"/>
                  <a:gd name="T5" fmla="*/ 0 h 781"/>
                  <a:gd name="T6" fmla="*/ 788 w 788"/>
                  <a:gd name="T7" fmla="*/ 0 h 781"/>
                  <a:gd name="T8" fmla="*/ 788 w 788"/>
                  <a:gd name="T9" fmla="*/ 781 h 781"/>
                  <a:gd name="T10" fmla="*/ 258 w 788"/>
                  <a:gd name="T11" fmla="*/ 78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8" h="781">
                    <a:moveTo>
                      <a:pt x="258" y="781"/>
                    </a:moveTo>
                    <a:lnTo>
                      <a:pt x="258" y="589"/>
                    </a:lnTo>
                    <a:lnTo>
                      <a:pt x="0" y="0"/>
                    </a:lnTo>
                    <a:lnTo>
                      <a:pt x="788" y="0"/>
                    </a:lnTo>
                    <a:lnTo>
                      <a:pt x="788" y="781"/>
                    </a:lnTo>
                    <a:lnTo>
                      <a:pt x="258" y="781"/>
                    </a:ln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Freeform: Shape 80">
                <a:extLst>
                  <a:ext uri="{FF2B5EF4-FFF2-40B4-BE49-F238E27FC236}">
                    <a16:creationId xmlns:a16="http://schemas.microsoft.com/office/drawing/2014/main" id="{E5BA761E-2D39-402F-8A85-F3AE47A2A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0594" y="5720908"/>
                <a:ext cx="893514" cy="1137090"/>
              </a:xfrm>
              <a:custGeom>
                <a:avLst/>
                <a:gdLst>
                  <a:gd name="T0" fmla="*/ 40 w 552"/>
                  <a:gd name="T1" fmla="*/ 22 h 703"/>
                  <a:gd name="T2" fmla="*/ 40 w 552"/>
                  <a:gd name="T3" fmla="*/ 22 h 703"/>
                  <a:gd name="T4" fmla="*/ 21 w 552"/>
                  <a:gd name="T5" fmla="*/ 121 h 703"/>
                  <a:gd name="T6" fmla="*/ 407 w 552"/>
                  <a:gd name="T7" fmla="*/ 703 h 703"/>
                  <a:gd name="T8" fmla="*/ 544 w 552"/>
                  <a:gd name="T9" fmla="*/ 703 h 703"/>
                  <a:gd name="T10" fmla="*/ 536 w 552"/>
                  <a:gd name="T11" fmla="*/ 639 h 703"/>
                  <a:gd name="T12" fmla="*/ 139 w 552"/>
                  <a:gd name="T13" fmla="*/ 41 h 703"/>
                  <a:gd name="T14" fmla="*/ 40 w 552"/>
                  <a:gd name="T15" fmla="*/ 2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2" h="703">
                    <a:moveTo>
                      <a:pt x="40" y="2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8" y="44"/>
                      <a:pt x="0" y="88"/>
                      <a:pt x="21" y="121"/>
                    </a:cubicBezTo>
                    <a:cubicBezTo>
                      <a:pt x="407" y="703"/>
                      <a:pt x="407" y="703"/>
                      <a:pt x="407" y="703"/>
                    </a:cubicBezTo>
                    <a:cubicBezTo>
                      <a:pt x="544" y="703"/>
                      <a:pt x="544" y="703"/>
                      <a:pt x="544" y="703"/>
                    </a:cubicBezTo>
                    <a:cubicBezTo>
                      <a:pt x="552" y="682"/>
                      <a:pt x="549" y="659"/>
                      <a:pt x="536" y="639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18" y="8"/>
                      <a:pt x="72" y="0"/>
                      <a:pt x="40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Freeform: Shape 81">
                <a:extLst>
                  <a:ext uri="{FF2B5EF4-FFF2-40B4-BE49-F238E27FC236}">
                    <a16:creationId xmlns:a16="http://schemas.microsoft.com/office/drawing/2014/main" id="{DEC29BD2-1AD0-41A5-81E6-73422A708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1654" y="4524733"/>
                <a:ext cx="881456" cy="1193764"/>
              </a:xfrm>
              <a:custGeom>
                <a:avLst/>
                <a:gdLst>
                  <a:gd name="T0" fmla="*/ 41 w 545"/>
                  <a:gd name="T1" fmla="*/ 22 h 738"/>
                  <a:gd name="T2" fmla="*/ 41 w 545"/>
                  <a:gd name="T3" fmla="*/ 22 h 738"/>
                  <a:gd name="T4" fmla="*/ 22 w 545"/>
                  <a:gd name="T5" fmla="*/ 121 h 738"/>
                  <a:gd name="T6" fmla="*/ 405 w 545"/>
                  <a:gd name="T7" fmla="*/ 697 h 738"/>
                  <a:gd name="T8" fmla="*/ 504 w 545"/>
                  <a:gd name="T9" fmla="*/ 716 h 738"/>
                  <a:gd name="T10" fmla="*/ 504 w 545"/>
                  <a:gd name="T11" fmla="*/ 716 h 738"/>
                  <a:gd name="T12" fmla="*/ 523 w 545"/>
                  <a:gd name="T13" fmla="*/ 617 h 738"/>
                  <a:gd name="T14" fmla="*/ 140 w 545"/>
                  <a:gd name="T15" fmla="*/ 41 h 738"/>
                  <a:gd name="T16" fmla="*/ 41 w 545"/>
                  <a:gd name="T17" fmla="*/ 2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5" h="738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9"/>
                      <a:pt x="22" y="121"/>
                    </a:cubicBezTo>
                    <a:cubicBezTo>
                      <a:pt x="405" y="697"/>
                      <a:pt x="405" y="697"/>
                      <a:pt x="405" y="697"/>
                    </a:cubicBezTo>
                    <a:cubicBezTo>
                      <a:pt x="427" y="730"/>
                      <a:pt x="472" y="738"/>
                      <a:pt x="504" y="716"/>
                    </a:cubicBezTo>
                    <a:cubicBezTo>
                      <a:pt x="504" y="716"/>
                      <a:pt x="504" y="716"/>
                      <a:pt x="504" y="716"/>
                    </a:cubicBezTo>
                    <a:cubicBezTo>
                      <a:pt x="537" y="694"/>
                      <a:pt x="545" y="650"/>
                      <a:pt x="523" y="617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Freeform: Shape 82">
                <a:extLst>
                  <a:ext uri="{FF2B5EF4-FFF2-40B4-BE49-F238E27FC236}">
                    <a16:creationId xmlns:a16="http://schemas.microsoft.com/office/drawing/2014/main" id="{B84F4CDD-847A-4643-883E-375BED662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259" y="4471677"/>
                <a:ext cx="974304" cy="1920874"/>
              </a:xfrm>
              <a:custGeom>
                <a:avLst/>
                <a:gdLst>
                  <a:gd name="T0" fmla="*/ 478 w 602"/>
                  <a:gd name="T1" fmla="*/ 0 h 1187"/>
                  <a:gd name="T2" fmla="*/ 124 w 602"/>
                  <a:gd name="T3" fmla="*/ 0 h 1187"/>
                  <a:gd name="T4" fmla="*/ 0 w 602"/>
                  <a:gd name="T5" fmla="*/ 124 h 1187"/>
                  <a:gd name="T6" fmla="*/ 0 w 602"/>
                  <a:gd name="T7" fmla="*/ 1062 h 1187"/>
                  <a:gd name="T8" fmla="*/ 124 w 602"/>
                  <a:gd name="T9" fmla="*/ 1187 h 1187"/>
                  <a:gd name="T10" fmla="*/ 478 w 602"/>
                  <a:gd name="T11" fmla="*/ 1187 h 1187"/>
                  <a:gd name="T12" fmla="*/ 602 w 602"/>
                  <a:gd name="T13" fmla="*/ 1062 h 1187"/>
                  <a:gd name="T14" fmla="*/ 602 w 602"/>
                  <a:gd name="T15" fmla="*/ 124 h 1187"/>
                  <a:gd name="T16" fmla="*/ 478 w 602"/>
                  <a:gd name="T17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1187">
                    <a:moveTo>
                      <a:pt x="478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56" y="0"/>
                      <a:pt x="0" y="56"/>
                      <a:pt x="0" y="124"/>
                    </a:cubicBezTo>
                    <a:cubicBezTo>
                      <a:pt x="0" y="1062"/>
                      <a:pt x="0" y="1062"/>
                      <a:pt x="0" y="1062"/>
                    </a:cubicBezTo>
                    <a:cubicBezTo>
                      <a:pt x="0" y="1131"/>
                      <a:pt x="56" y="1187"/>
                      <a:pt x="124" y="1187"/>
                    </a:cubicBezTo>
                    <a:cubicBezTo>
                      <a:pt x="478" y="1187"/>
                      <a:pt x="478" y="1187"/>
                      <a:pt x="478" y="1187"/>
                    </a:cubicBezTo>
                    <a:cubicBezTo>
                      <a:pt x="546" y="1187"/>
                      <a:pt x="602" y="1131"/>
                      <a:pt x="602" y="1062"/>
                    </a:cubicBezTo>
                    <a:cubicBezTo>
                      <a:pt x="602" y="124"/>
                      <a:pt x="602" y="124"/>
                      <a:pt x="602" y="124"/>
                    </a:cubicBezTo>
                    <a:cubicBezTo>
                      <a:pt x="602" y="56"/>
                      <a:pt x="546" y="0"/>
                      <a:pt x="47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83">
                <a:extLst>
                  <a:ext uri="{FF2B5EF4-FFF2-40B4-BE49-F238E27FC236}">
                    <a16:creationId xmlns:a16="http://schemas.microsoft.com/office/drawing/2014/main" id="{20B5059F-F77C-4134-B692-DD0A7C04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4632051"/>
                <a:ext cx="803077" cy="1582038"/>
              </a:xfrm>
              <a:custGeom>
                <a:avLst/>
                <a:gdLst>
                  <a:gd name="T0" fmla="*/ 494 w 496"/>
                  <a:gd name="T1" fmla="*/ 0 h 978"/>
                  <a:gd name="T2" fmla="*/ 2 w 496"/>
                  <a:gd name="T3" fmla="*/ 0 h 978"/>
                  <a:gd name="T4" fmla="*/ 0 w 496"/>
                  <a:gd name="T5" fmla="*/ 2 h 978"/>
                  <a:gd name="T6" fmla="*/ 0 w 496"/>
                  <a:gd name="T7" fmla="*/ 976 h 978"/>
                  <a:gd name="T8" fmla="*/ 2 w 496"/>
                  <a:gd name="T9" fmla="*/ 978 h 978"/>
                  <a:gd name="T10" fmla="*/ 494 w 496"/>
                  <a:gd name="T11" fmla="*/ 978 h 978"/>
                  <a:gd name="T12" fmla="*/ 496 w 496"/>
                  <a:gd name="T13" fmla="*/ 976 h 978"/>
                  <a:gd name="T14" fmla="*/ 496 w 496"/>
                  <a:gd name="T15" fmla="*/ 2 h 978"/>
                  <a:gd name="T16" fmla="*/ 494 w 496"/>
                  <a:gd name="T1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978">
                    <a:moveTo>
                      <a:pt x="4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76"/>
                      <a:pt x="0" y="976"/>
                      <a:pt x="0" y="976"/>
                    </a:cubicBezTo>
                    <a:cubicBezTo>
                      <a:pt x="0" y="977"/>
                      <a:pt x="1" y="978"/>
                      <a:pt x="2" y="978"/>
                    </a:cubicBezTo>
                    <a:cubicBezTo>
                      <a:pt x="494" y="978"/>
                      <a:pt x="494" y="978"/>
                      <a:pt x="494" y="978"/>
                    </a:cubicBezTo>
                    <a:cubicBezTo>
                      <a:pt x="495" y="978"/>
                      <a:pt x="496" y="977"/>
                      <a:pt x="496" y="976"/>
                    </a:cubicBezTo>
                    <a:cubicBezTo>
                      <a:pt x="496" y="2"/>
                      <a:pt x="496" y="2"/>
                      <a:pt x="496" y="2"/>
                    </a:cubicBezTo>
                    <a:cubicBezTo>
                      <a:pt x="496" y="1"/>
                      <a:pt x="495" y="0"/>
                      <a:pt x="49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84">
                <a:extLst>
                  <a:ext uri="{FF2B5EF4-FFF2-40B4-BE49-F238E27FC236}">
                    <a16:creationId xmlns:a16="http://schemas.microsoft.com/office/drawing/2014/main" id="{0D9754B0-628D-47AD-BAA7-968FA026E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25" y="4539203"/>
                <a:ext cx="324366" cy="28940"/>
              </a:xfrm>
              <a:custGeom>
                <a:avLst/>
                <a:gdLst>
                  <a:gd name="T0" fmla="*/ 191 w 200"/>
                  <a:gd name="T1" fmla="*/ 0 h 18"/>
                  <a:gd name="T2" fmla="*/ 9 w 200"/>
                  <a:gd name="T3" fmla="*/ 0 h 18"/>
                  <a:gd name="T4" fmla="*/ 0 w 200"/>
                  <a:gd name="T5" fmla="*/ 9 h 18"/>
                  <a:gd name="T6" fmla="*/ 0 w 200"/>
                  <a:gd name="T7" fmla="*/ 9 h 18"/>
                  <a:gd name="T8" fmla="*/ 9 w 200"/>
                  <a:gd name="T9" fmla="*/ 18 h 18"/>
                  <a:gd name="T10" fmla="*/ 191 w 200"/>
                  <a:gd name="T11" fmla="*/ 18 h 18"/>
                  <a:gd name="T12" fmla="*/ 200 w 200"/>
                  <a:gd name="T13" fmla="*/ 9 h 18"/>
                  <a:gd name="T14" fmla="*/ 200 w 200"/>
                  <a:gd name="T15" fmla="*/ 9 h 18"/>
                  <a:gd name="T16" fmla="*/ 191 w 20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8">
                    <a:moveTo>
                      <a:pt x="19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6" y="18"/>
                      <a:pt x="200" y="14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cubicBezTo>
                      <a:pt x="200" y="4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Oval 85">
                <a:extLst>
                  <a:ext uri="{FF2B5EF4-FFF2-40B4-BE49-F238E27FC236}">
                    <a16:creationId xmlns:a16="http://schemas.microsoft.com/office/drawing/2014/main" id="{5A9C3AC5-ED4A-466E-8D5C-FFD0601C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7767" y="6251470"/>
                <a:ext cx="98877" cy="98877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86">
                <a:extLst>
                  <a:ext uri="{FF2B5EF4-FFF2-40B4-BE49-F238E27FC236}">
                    <a16:creationId xmlns:a16="http://schemas.microsoft.com/office/drawing/2014/main" id="{CB74DD50-C377-46EA-B6A4-F4F00CEC8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095" y="5322987"/>
                <a:ext cx="365364" cy="414803"/>
              </a:xfrm>
              <a:custGeom>
                <a:avLst/>
                <a:gdLst>
                  <a:gd name="T0" fmla="*/ 41 w 226"/>
                  <a:gd name="T1" fmla="*/ 23 h 257"/>
                  <a:gd name="T2" fmla="*/ 41 w 226"/>
                  <a:gd name="T3" fmla="*/ 23 h 257"/>
                  <a:gd name="T4" fmla="*/ 22 w 226"/>
                  <a:gd name="T5" fmla="*/ 122 h 257"/>
                  <a:gd name="T6" fmla="*/ 86 w 226"/>
                  <a:gd name="T7" fmla="*/ 216 h 257"/>
                  <a:gd name="T8" fmla="*/ 185 w 226"/>
                  <a:gd name="T9" fmla="*/ 235 h 257"/>
                  <a:gd name="T10" fmla="*/ 185 w 226"/>
                  <a:gd name="T11" fmla="*/ 235 h 257"/>
                  <a:gd name="T12" fmla="*/ 204 w 226"/>
                  <a:gd name="T13" fmla="*/ 135 h 257"/>
                  <a:gd name="T14" fmla="*/ 140 w 226"/>
                  <a:gd name="T15" fmla="*/ 41 h 257"/>
                  <a:gd name="T16" fmla="*/ 41 w 226"/>
                  <a:gd name="T17" fmla="*/ 2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7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108" y="248"/>
                      <a:pt x="153" y="257"/>
                      <a:pt x="185" y="235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218" y="213"/>
                      <a:pt x="226" y="168"/>
                      <a:pt x="204" y="135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87">
                <a:extLst>
                  <a:ext uri="{FF2B5EF4-FFF2-40B4-BE49-F238E27FC236}">
                    <a16:creationId xmlns:a16="http://schemas.microsoft.com/office/drawing/2014/main" id="{E6A9ADC6-8779-4065-B694-F34D40763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097" y="5630471"/>
                <a:ext cx="383451" cy="441331"/>
              </a:xfrm>
              <a:custGeom>
                <a:avLst/>
                <a:gdLst>
                  <a:gd name="T0" fmla="*/ 41 w 237"/>
                  <a:gd name="T1" fmla="*/ 23 h 273"/>
                  <a:gd name="T2" fmla="*/ 41 w 237"/>
                  <a:gd name="T3" fmla="*/ 23 h 273"/>
                  <a:gd name="T4" fmla="*/ 22 w 237"/>
                  <a:gd name="T5" fmla="*/ 122 h 273"/>
                  <a:gd name="T6" fmla="*/ 97 w 237"/>
                  <a:gd name="T7" fmla="*/ 232 h 273"/>
                  <a:gd name="T8" fmla="*/ 196 w 237"/>
                  <a:gd name="T9" fmla="*/ 251 h 273"/>
                  <a:gd name="T10" fmla="*/ 196 w 237"/>
                  <a:gd name="T11" fmla="*/ 251 h 273"/>
                  <a:gd name="T12" fmla="*/ 215 w 237"/>
                  <a:gd name="T13" fmla="*/ 152 h 273"/>
                  <a:gd name="T14" fmla="*/ 140 w 237"/>
                  <a:gd name="T15" fmla="*/ 41 h 273"/>
                  <a:gd name="T16" fmla="*/ 41 w 237"/>
                  <a:gd name="T17" fmla="*/ 2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273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119" y="265"/>
                      <a:pt x="163" y="273"/>
                      <a:pt x="196" y="251"/>
                    </a:cubicBezTo>
                    <a:cubicBezTo>
                      <a:pt x="196" y="251"/>
                      <a:pt x="196" y="251"/>
                      <a:pt x="196" y="251"/>
                    </a:cubicBezTo>
                    <a:cubicBezTo>
                      <a:pt x="228" y="229"/>
                      <a:pt x="237" y="184"/>
                      <a:pt x="215" y="152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88">
                <a:extLst>
                  <a:ext uri="{FF2B5EF4-FFF2-40B4-BE49-F238E27FC236}">
                    <a16:creationId xmlns:a16="http://schemas.microsoft.com/office/drawing/2014/main" id="{BD4969DE-F921-4801-B593-AEEC4C350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858" y="5001033"/>
                <a:ext cx="365364" cy="413597"/>
              </a:xfrm>
              <a:custGeom>
                <a:avLst/>
                <a:gdLst>
                  <a:gd name="T0" fmla="*/ 41 w 226"/>
                  <a:gd name="T1" fmla="*/ 22 h 256"/>
                  <a:gd name="T2" fmla="*/ 41 w 226"/>
                  <a:gd name="T3" fmla="*/ 22 h 256"/>
                  <a:gd name="T4" fmla="*/ 22 w 226"/>
                  <a:gd name="T5" fmla="*/ 121 h 256"/>
                  <a:gd name="T6" fmla="*/ 86 w 226"/>
                  <a:gd name="T7" fmla="*/ 215 h 256"/>
                  <a:gd name="T8" fmla="*/ 185 w 226"/>
                  <a:gd name="T9" fmla="*/ 234 h 256"/>
                  <a:gd name="T10" fmla="*/ 185 w 226"/>
                  <a:gd name="T11" fmla="*/ 234 h 256"/>
                  <a:gd name="T12" fmla="*/ 204 w 226"/>
                  <a:gd name="T13" fmla="*/ 134 h 256"/>
                  <a:gd name="T14" fmla="*/ 140 w 226"/>
                  <a:gd name="T15" fmla="*/ 40 h 256"/>
                  <a:gd name="T16" fmla="*/ 41 w 226"/>
                  <a:gd name="T17" fmla="*/ 2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6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8"/>
                      <a:pt x="22" y="121"/>
                    </a:cubicBezTo>
                    <a:cubicBezTo>
                      <a:pt x="86" y="215"/>
                      <a:pt x="86" y="215"/>
                      <a:pt x="86" y="215"/>
                    </a:cubicBezTo>
                    <a:cubicBezTo>
                      <a:pt x="108" y="247"/>
                      <a:pt x="153" y="256"/>
                      <a:pt x="185" y="234"/>
                    </a:cubicBezTo>
                    <a:cubicBezTo>
                      <a:pt x="185" y="234"/>
                      <a:pt x="185" y="234"/>
                      <a:pt x="185" y="234"/>
                    </a:cubicBezTo>
                    <a:cubicBezTo>
                      <a:pt x="217" y="212"/>
                      <a:pt x="226" y="167"/>
                      <a:pt x="204" y="134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89">
                <a:extLst>
                  <a:ext uri="{FF2B5EF4-FFF2-40B4-BE49-F238E27FC236}">
                    <a16:creationId xmlns:a16="http://schemas.microsoft.com/office/drawing/2014/main" id="{34E9BF9E-D6AA-47B0-AA9D-2FB79BB85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6686" y="5521948"/>
                <a:ext cx="315925" cy="1103327"/>
              </a:xfrm>
              <a:custGeom>
                <a:avLst/>
                <a:gdLst>
                  <a:gd name="T0" fmla="*/ 51 w 195"/>
                  <a:gd name="T1" fmla="*/ 682 h 682"/>
                  <a:gd name="T2" fmla="*/ 0 w 195"/>
                  <a:gd name="T3" fmla="*/ 682 h 682"/>
                  <a:gd name="T4" fmla="*/ 6 w 195"/>
                  <a:gd name="T5" fmla="*/ 620 h 682"/>
                  <a:gd name="T6" fmla="*/ 49 w 195"/>
                  <a:gd name="T7" fmla="*/ 119 h 682"/>
                  <a:gd name="T8" fmla="*/ 195 w 195"/>
                  <a:gd name="T9" fmla="*/ 0 h 682"/>
                  <a:gd name="T10" fmla="*/ 144 w 195"/>
                  <a:gd name="T11" fmla="*/ 592 h 682"/>
                  <a:gd name="T12" fmla="*/ 51 w 195"/>
                  <a:gd name="T13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682">
                    <a:moveTo>
                      <a:pt x="51" y="682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6" y="620"/>
                      <a:pt x="6" y="620"/>
                      <a:pt x="6" y="620"/>
                    </a:cubicBezTo>
                    <a:cubicBezTo>
                      <a:pt x="49" y="119"/>
                      <a:pt x="49" y="119"/>
                      <a:pt x="49" y="119"/>
                    </a:cubicBezTo>
                    <a:cubicBezTo>
                      <a:pt x="58" y="14"/>
                      <a:pt x="129" y="0"/>
                      <a:pt x="195" y="0"/>
                    </a:cubicBezTo>
                    <a:cubicBezTo>
                      <a:pt x="144" y="592"/>
                      <a:pt x="144" y="592"/>
                      <a:pt x="144" y="592"/>
                    </a:cubicBezTo>
                    <a:cubicBezTo>
                      <a:pt x="139" y="642"/>
                      <a:pt x="98" y="682"/>
                      <a:pt x="51" y="68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90">
                <a:extLst>
                  <a:ext uri="{FF2B5EF4-FFF2-40B4-BE49-F238E27FC236}">
                    <a16:creationId xmlns:a16="http://schemas.microsoft.com/office/drawing/2014/main" id="{12068408-820C-495A-9210-09C0A9F74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270" y="5091469"/>
                <a:ext cx="220665" cy="279751"/>
              </a:xfrm>
              <a:custGeom>
                <a:avLst/>
                <a:gdLst>
                  <a:gd name="T0" fmla="*/ 43 w 183"/>
                  <a:gd name="T1" fmla="*/ 119 h 232"/>
                  <a:gd name="T2" fmla="*/ 0 w 183"/>
                  <a:gd name="T3" fmla="*/ 119 h 232"/>
                  <a:gd name="T4" fmla="*/ 91 w 183"/>
                  <a:gd name="T5" fmla="*/ 232 h 232"/>
                  <a:gd name="T6" fmla="*/ 183 w 183"/>
                  <a:gd name="T7" fmla="*/ 119 h 232"/>
                  <a:gd name="T8" fmla="*/ 140 w 183"/>
                  <a:gd name="T9" fmla="*/ 119 h 232"/>
                  <a:gd name="T10" fmla="*/ 140 w 183"/>
                  <a:gd name="T11" fmla="*/ 0 h 232"/>
                  <a:gd name="T12" fmla="*/ 43 w 183"/>
                  <a:gd name="T13" fmla="*/ 0 h 232"/>
                  <a:gd name="T14" fmla="*/ 43 w 183"/>
                  <a:gd name="T15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232">
                    <a:moveTo>
                      <a:pt x="43" y="119"/>
                    </a:moveTo>
                    <a:lnTo>
                      <a:pt x="0" y="119"/>
                    </a:lnTo>
                    <a:lnTo>
                      <a:pt x="91" y="232"/>
                    </a:lnTo>
                    <a:lnTo>
                      <a:pt x="183" y="119"/>
                    </a:lnTo>
                    <a:lnTo>
                      <a:pt x="140" y="119"/>
                    </a:lnTo>
                    <a:lnTo>
                      <a:pt x="140" y="0"/>
                    </a:ln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91">
                <a:extLst>
                  <a:ext uri="{FF2B5EF4-FFF2-40B4-BE49-F238E27FC236}">
                    <a16:creationId xmlns:a16="http://schemas.microsoft.com/office/drawing/2014/main" id="{A4FF340F-93A7-4DC4-80E5-01E0AF596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835" y="4887685"/>
                <a:ext cx="485946" cy="305073"/>
              </a:xfrm>
              <a:custGeom>
                <a:avLst/>
                <a:gdLst>
                  <a:gd name="T0" fmla="*/ 239 w 300"/>
                  <a:gd name="T1" fmla="*/ 189 h 189"/>
                  <a:gd name="T2" fmla="*/ 300 w 300"/>
                  <a:gd name="T3" fmla="*/ 129 h 189"/>
                  <a:gd name="T4" fmla="*/ 239 w 300"/>
                  <a:gd name="T5" fmla="*/ 69 h 189"/>
                  <a:gd name="T6" fmla="*/ 234 w 300"/>
                  <a:gd name="T7" fmla="*/ 69 h 189"/>
                  <a:gd name="T8" fmla="*/ 153 w 300"/>
                  <a:gd name="T9" fmla="*/ 0 h 189"/>
                  <a:gd name="T10" fmla="*/ 71 w 300"/>
                  <a:gd name="T11" fmla="*/ 70 h 189"/>
                  <a:gd name="T12" fmla="*/ 60 w 300"/>
                  <a:gd name="T13" fmla="*/ 69 h 189"/>
                  <a:gd name="T14" fmla="*/ 0 w 300"/>
                  <a:gd name="T15" fmla="*/ 129 h 189"/>
                  <a:gd name="T16" fmla="*/ 60 w 300"/>
                  <a:gd name="T17" fmla="*/ 189 h 189"/>
                  <a:gd name="T18" fmla="*/ 102 w 300"/>
                  <a:gd name="T19" fmla="*/ 189 h 189"/>
                  <a:gd name="T20" fmla="*/ 102 w 300"/>
                  <a:gd name="T21" fmla="*/ 114 h 189"/>
                  <a:gd name="T22" fmla="*/ 196 w 300"/>
                  <a:gd name="T23" fmla="*/ 114 h 189"/>
                  <a:gd name="T24" fmla="*/ 196 w 300"/>
                  <a:gd name="T25" fmla="*/ 189 h 189"/>
                  <a:gd name="T26" fmla="*/ 239 w 300"/>
                  <a:gd name="T27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89">
                    <a:moveTo>
                      <a:pt x="239" y="189"/>
                    </a:moveTo>
                    <a:cubicBezTo>
                      <a:pt x="273" y="189"/>
                      <a:pt x="300" y="162"/>
                      <a:pt x="300" y="129"/>
                    </a:cubicBezTo>
                    <a:cubicBezTo>
                      <a:pt x="300" y="96"/>
                      <a:pt x="273" y="69"/>
                      <a:pt x="239" y="69"/>
                    </a:cubicBezTo>
                    <a:cubicBezTo>
                      <a:pt x="238" y="69"/>
                      <a:pt x="236" y="69"/>
                      <a:pt x="234" y="69"/>
                    </a:cubicBezTo>
                    <a:cubicBezTo>
                      <a:pt x="228" y="30"/>
                      <a:pt x="194" y="0"/>
                      <a:pt x="153" y="0"/>
                    </a:cubicBezTo>
                    <a:cubicBezTo>
                      <a:pt x="111" y="0"/>
                      <a:pt x="77" y="30"/>
                      <a:pt x="71" y="70"/>
                    </a:cubicBezTo>
                    <a:cubicBezTo>
                      <a:pt x="67" y="69"/>
                      <a:pt x="64" y="69"/>
                      <a:pt x="60" y="69"/>
                    </a:cubicBezTo>
                    <a:cubicBezTo>
                      <a:pt x="27" y="69"/>
                      <a:pt x="0" y="96"/>
                      <a:pt x="0" y="129"/>
                    </a:cubicBezTo>
                    <a:cubicBezTo>
                      <a:pt x="0" y="162"/>
                      <a:pt x="27" y="189"/>
                      <a:pt x="60" y="189"/>
                    </a:cubicBezTo>
                    <a:cubicBezTo>
                      <a:pt x="102" y="189"/>
                      <a:pt x="102" y="189"/>
                      <a:pt x="102" y="189"/>
                    </a:cubicBezTo>
                    <a:cubicBezTo>
                      <a:pt x="102" y="114"/>
                      <a:pt x="102" y="114"/>
                      <a:pt x="102" y="114"/>
                    </a:cubicBezTo>
                    <a:cubicBezTo>
                      <a:pt x="196" y="114"/>
                      <a:pt x="196" y="114"/>
                      <a:pt x="196" y="114"/>
                    </a:cubicBezTo>
                    <a:cubicBezTo>
                      <a:pt x="196" y="189"/>
                      <a:pt x="196" y="189"/>
                      <a:pt x="196" y="189"/>
                    </a:cubicBezTo>
                    <a:lnTo>
                      <a:pt x="239" y="1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文本框 7">
            <a:extLst>
              <a:ext uri="{FF2B5EF4-FFF2-40B4-BE49-F238E27FC236}">
                <a16:creationId xmlns:a16="http://schemas.microsoft.com/office/drawing/2014/main" id="{1CB65F8F-8F21-4415-A4A1-CFF6E91602F6}"/>
              </a:ext>
            </a:extLst>
          </p:cNvPr>
          <p:cNvSpPr txBox="1"/>
          <p:nvPr/>
        </p:nvSpPr>
        <p:spPr>
          <a:xfrm>
            <a:off x="3052905" y="1125200"/>
            <a:ext cx="55458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just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00" b="0" i="0" u="none" strike="noStrike" cap="none" spc="0" normalizeH="0">
                <a:ln>
                  <a:noFill/>
                </a:ln>
                <a:solidFill>
                  <a:srgbClr val="1B3D55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    </a:t>
            </a:r>
            <a:r>
              <a:rPr lang="en-US" altLang="zh-TW" dirty="0"/>
              <a:t>HTTP</a:t>
            </a:r>
            <a:r>
              <a:rPr lang="zh-TW" altLang="en-US" dirty="0"/>
              <a:t>是一個客戶端和伺服器端之間請求和應答的標準，通常使用</a:t>
            </a:r>
            <a:r>
              <a:rPr lang="en-US" altLang="zh-TW" dirty="0"/>
              <a:t>TCP</a:t>
            </a:r>
            <a:r>
              <a:rPr lang="zh-TW" altLang="en-US" dirty="0"/>
              <a:t>協定。透過使用網頁瀏覽器、網路爬蟲或者其它的工具，客戶端發起一個</a:t>
            </a:r>
            <a:r>
              <a:rPr lang="en-US" altLang="zh-TW" dirty="0"/>
              <a:t>HTTP</a:t>
            </a:r>
            <a:r>
              <a:rPr lang="zh-TW" altLang="en-US" dirty="0"/>
              <a:t>請求到伺服器上指定埠。</a:t>
            </a:r>
            <a:r>
              <a:rPr lang="en-US" altLang="zh-TW" dirty="0"/>
              <a:t>POST</a:t>
            </a:r>
            <a:r>
              <a:rPr lang="zh-TW" altLang="en-US" dirty="0"/>
              <a:t>和</a:t>
            </a:r>
            <a:r>
              <a:rPr lang="en-US" altLang="zh-TW" dirty="0"/>
              <a:t>GET</a:t>
            </a:r>
            <a:r>
              <a:rPr lang="zh-TW" altLang="en-US" dirty="0"/>
              <a:t>是</a:t>
            </a:r>
            <a:r>
              <a:rPr lang="en-US" altLang="zh-TW" dirty="0"/>
              <a:t>HTTP</a:t>
            </a:r>
            <a:r>
              <a:rPr lang="zh-TW" altLang="en-US" dirty="0"/>
              <a:t>用來傳輸資料和接收資料常用的使用方法。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8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9C6A0648-C942-4EAB-B468-A35D6B84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60" y="539675"/>
            <a:ext cx="3856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Post</a:t>
            </a:r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範例程式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3" name="內容版面配置區 3">
            <a:extLst>
              <a:ext uri="{FF2B5EF4-FFF2-40B4-BE49-F238E27FC236}">
                <a16:creationId xmlns:a16="http://schemas.microsoft.com/office/drawing/2014/main" id="{2D2865D2-F744-428E-8EA4-FC7BA8D4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87214"/>
            <a:ext cx="8064896" cy="237626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E8C1FB2-D7BC-4ED1-B56A-94F17B263809}"/>
              </a:ext>
            </a:extLst>
          </p:cNvPr>
          <p:cNvSpPr txBox="1"/>
          <p:nvPr/>
        </p:nvSpPr>
        <p:spPr>
          <a:xfrm>
            <a:off x="4312023" y="3018606"/>
            <a:ext cx="387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如果我們直接使用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get</a:t>
            </a: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應用在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post</a:t>
            </a: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的網址中，會無法得到傳送後的正確資料</a:t>
            </a:r>
          </a:p>
        </p:txBody>
      </p:sp>
    </p:spTree>
    <p:extLst>
      <p:ext uri="{BB962C8B-B14F-4D97-AF65-F5344CB8AC3E}">
        <p14:creationId xmlns:p14="http://schemas.microsoft.com/office/powerpoint/2010/main" val="27720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80408BF9-A95C-4D3A-98D6-57561CAB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96" y="477226"/>
            <a:ext cx="5061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Post</a:t>
            </a:r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範例程式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3" name="內容版面配置區 3">
            <a:extLst>
              <a:ext uri="{FF2B5EF4-FFF2-40B4-BE49-F238E27FC236}">
                <a16:creationId xmlns:a16="http://schemas.microsoft.com/office/drawing/2014/main" id="{084FAE5D-933A-4AEB-AA33-28773C6C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6" y="1343469"/>
            <a:ext cx="8237659" cy="279058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2BC4350-9360-490A-9E49-A66FE4B7C9C1}"/>
              </a:ext>
            </a:extLst>
          </p:cNvPr>
          <p:cNvSpPr txBox="1"/>
          <p:nvPr/>
        </p:nvSpPr>
        <p:spPr>
          <a:xfrm>
            <a:off x="5652120" y="2012719"/>
            <a:ext cx="2660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需要傳送資料，按照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html</a:t>
            </a: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變數名稱放入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C152F2-668D-4C2D-ABB7-4ACC12C894DF}"/>
              </a:ext>
            </a:extLst>
          </p:cNvPr>
          <p:cNvSpPr txBox="1"/>
          <p:nvPr/>
        </p:nvSpPr>
        <p:spPr>
          <a:xfrm>
            <a:off x="5724128" y="2947067"/>
            <a:ext cx="238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使用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post</a:t>
            </a: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送出資料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FAF672-C4D2-4E98-81F2-D3EA19BAFAAD}"/>
              </a:ext>
            </a:extLst>
          </p:cNvPr>
          <p:cNvSpPr txBox="1"/>
          <p:nvPr/>
        </p:nvSpPr>
        <p:spPr>
          <a:xfrm>
            <a:off x="2915816" y="3652276"/>
            <a:ext cx="73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3270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050C7092-2FF5-4607-97A2-81E36784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54" y="630034"/>
            <a:ext cx="3137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程式練習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4636E3-5A0E-43B3-9E94-F9635CAA4173}"/>
              </a:ext>
            </a:extLst>
          </p:cNvPr>
          <p:cNvSpPr/>
          <p:nvPr/>
        </p:nvSpPr>
        <p:spPr>
          <a:xfrm>
            <a:off x="1481254" y="1798460"/>
            <a:ext cx="6181492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利用</a:t>
            </a:r>
            <a:r>
              <a:rPr lang="en-US" altLang="zh-TW" sz="32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POST</a:t>
            </a:r>
            <a:r>
              <a:rPr lang="zh-TW" altLang="en-US" sz="32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傳送圖片</a:t>
            </a:r>
          </a:p>
          <a:p>
            <a:pPr lvl="1"/>
            <a:r>
              <a:rPr lang="en-US" altLang="zh-TW" sz="2400" dirty="0">
                <a:sym typeface="+mn-lt"/>
              </a:rPr>
              <a:t>1.</a:t>
            </a:r>
            <a:r>
              <a:rPr lang="zh-TW" altLang="en-US" sz="2400" dirty="0">
                <a:sym typeface="+mn-lt"/>
              </a:rPr>
              <a:t>選擇圖片，並且指定參數讀入圖片檔案</a:t>
            </a:r>
          </a:p>
          <a:p>
            <a:pPr lvl="1"/>
            <a:r>
              <a:rPr lang="en-US" altLang="zh-TW" sz="2400" dirty="0">
                <a:sym typeface="+mn-lt"/>
              </a:rPr>
              <a:t>2.</a:t>
            </a:r>
            <a:r>
              <a:rPr lang="zh-TW" altLang="en-US" sz="2400" dirty="0">
                <a:sym typeface="+mn-lt"/>
              </a:rPr>
              <a:t>將圖片參數和網址，</a:t>
            </a:r>
            <a:r>
              <a:rPr lang="en-US" altLang="zh-TW" sz="2400" dirty="0">
                <a:sym typeface="+mn-lt"/>
              </a:rPr>
              <a:t>POST</a:t>
            </a:r>
            <a:r>
              <a:rPr lang="zh-TW" altLang="en-US" sz="2400" dirty="0">
                <a:sym typeface="+mn-lt"/>
              </a:rPr>
              <a:t>出結果</a:t>
            </a:r>
          </a:p>
        </p:txBody>
      </p:sp>
    </p:spTree>
    <p:extLst>
      <p:ext uri="{BB962C8B-B14F-4D97-AF65-F5344CB8AC3E}">
        <p14:creationId xmlns:p14="http://schemas.microsoft.com/office/powerpoint/2010/main" val="35201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DAF4E87E-4F3E-40A4-8F76-2B24AA69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" y="172241"/>
            <a:ext cx="2980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程式練習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80937F-FEB3-4F62-9F14-C9DFE07D1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1" y="2949772"/>
            <a:ext cx="7560840" cy="19222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354A658-CC34-4A4F-AF77-7CC96899C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11" y="874748"/>
            <a:ext cx="4490974" cy="20300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A6870CF-C058-4E1E-B426-6934C142BE5D}"/>
              </a:ext>
            </a:extLst>
          </p:cNvPr>
          <p:cNvSpPr/>
          <p:nvPr/>
        </p:nvSpPr>
        <p:spPr>
          <a:xfrm>
            <a:off x="1835696" y="1851670"/>
            <a:ext cx="1080120" cy="206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9D4ACE-2D7C-433C-98C9-65ABE722D460}"/>
              </a:ext>
            </a:extLst>
          </p:cNvPr>
          <p:cNvSpPr/>
          <p:nvPr/>
        </p:nvSpPr>
        <p:spPr>
          <a:xfrm>
            <a:off x="1619672" y="3507854"/>
            <a:ext cx="872252" cy="254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BE29702-F9E3-4352-A1EC-6BE902D8C77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055798" y="2058559"/>
            <a:ext cx="319958" cy="144929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17C7E9A-A141-49A5-B757-3EF95E181932}"/>
              </a:ext>
            </a:extLst>
          </p:cNvPr>
          <p:cNvSpPr/>
          <p:nvPr/>
        </p:nvSpPr>
        <p:spPr>
          <a:xfrm>
            <a:off x="2874989" y="3507854"/>
            <a:ext cx="1097860" cy="254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220936E-011B-493C-B01E-11FFC8AE9E9D}"/>
              </a:ext>
            </a:extLst>
          </p:cNvPr>
          <p:cNvSpPr/>
          <p:nvPr/>
        </p:nvSpPr>
        <p:spPr>
          <a:xfrm>
            <a:off x="5070973" y="2048456"/>
            <a:ext cx="1769364" cy="4976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讀入影像檔名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D0CDE90-9487-4F2E-B522-85C85511000F}"/>
              </a:ext>
            </a:extLst>
          </p:cNvPr>
          <p:cNvSpPr/>
          <p:nvPr/>
        </p:nvSpPr>
        <p:spPr>
          <a:xfrm>
            <a:off x="6436411" y="2772599"/>
            <a:ext cx="2056208" cy="4976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使用二進制讀入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714613-8BD3-4999-8622-49BB13BBAB61}"/>
              </a:ext>
            </a:extLst>
          </p:cNvPr>
          <p:cNvSpPr/>
          <p:nvPr/>
        </p:nvSpPr>
        <p:spPr>
          <a:xfrm>
            <a:off x="4047168" y="3537075"/>
            <a:ext cx="276571" cy="254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351D3E9-EA7B-4D09-8C48-D1157BD073A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423919" y="2546137"/>
            <a:ext cx="2531736" cy="96171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8BF4B67-09AA-4BF4-AA3F-44932CF3C623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323739" y="3021440"/>
            <a:ext cx="2112672" cy="64296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0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E477CD5-B762-4CB8-A604-50F0FB1AA75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B4434B6-5B3D-46B5-BF57-1F2D6D33EE0F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5B8301BD-B94D-4C55-AB03-02DA8DA4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76" y="411510"/>
            <a:ext cx="4459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HTTP</a:t>
            </a:r>
            <a:r>
              <a:rPr lang="zh-CN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與</a:t>
            </a:r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HTTPS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673F8241-A818-4B83-9861-2FB3E118E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172043"/>
            <a:ext cx="8528896" cy="221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HTTP(</a:t>
            </a:r>
            <a:r>
              <a:rPr lang="en-US" altLang="zh-TW" sz="2400" dirty="0" err="1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HyperText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 Transfer Protocol):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是一個客戶端（用戶）和伺服器端（網站）之間請求和應答的標準。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HTTPS(</a:t>
            </a:r>
            <a:r>
              <a:rPr lang="en-US" altLang="zh-TW" sz="2400" dirty="0" err="1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HyperText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 Transfer Protocol Secure): 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與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HTTP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相同，將傳輸訊息經過加密，比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HTTP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更加安全。</a:t>
            </a:r>
          </a:p>
        </p:txBody>
      </p:sp>
      <p:pic>
        <p:nvPicPr>
          <p:cNvPr id="5" name="圖片 4" descr="Hypertext Transfer Protocol - Wikipedia">
            <a:extLst>
              <a:ext uri="{FF2B5EF4-FFF2-40B4-BE49-F238E27FC236}">
                <a16:creationId xmlns:a16="http://schemas.microsoft.com/office/drawing/2014/main" id="{21C154D9-984C-4829-9943-ED70CD6283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28" y="3392010"/>
            <a:ext cx="2690612" cy="1439477"/>
          </a:xfrm>
          <a:prstGeom prst="rect">
            <a:avLst/>
          </a:prstGeom>
        </p:spPr>
      </p:pic>
      <p:pic>
        <p:nvPicPr>
          <p:cNvPr id="6" name="圖片 5" descr="File:&lt;strong&gt;HTTPS&lt;/strong&gt; icon.png - Wikimedia Commons">
            <a:extLst>
              <a:ext uri="{FF2B5EF4-FFF2-40B4-BE49-F238E27FC236}">
                <a16:creationId xmlns:a16="http://schemas.microsoft.com/office/drawing/2014/main" id="{13A684CE-7218-4369-A2EB-164CE13A7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391327"/>
            <a:ext cx="288032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477CD5-B762-4CB8-A604-50F0FB1AA75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5B8301BD-B94D-4C55-AB03-02DA8DA4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76" y="411510"/>
            <a:ext cx="4459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HTTP</a:t>
            </a:r>
            <a:r>
              <a:rPr lang="zh-CN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與</a:t>
            </a:r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HTTPS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16" name="圖片 15" descr="Hypertext Transfer Protocol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88274"/>
            <a:ext cx="1694377" cy="906492"/>
          </a:xfrm>
          <a:prstGeom prst="rect">
            <a:avLst/>
          </a:prstGeom>
        </p:spPr>
      </p:pic>
      <p:pic>
        <p:nvPicPr>
          <p:cNvPr id="17" name="圖片 16" descr="File:&lt;strong&gt;HTTPS&lt;/strong&gt; icon.pn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61019"/>
            <a:ext cx="1869300" cy="934650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819878" y="2528069"/>
            <a:ext cx="1432422" cy="4091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09378" y="3035720"/>
            <a:ext cx="1442756" cy="3996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TCP/IP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4847456" y="2533298"/>
            <a:ext cx="1665852" cy="403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847456" y="3037363"/>
            <a:ext cx="1665852" cy="3980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SSL/TLS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4847457" y="3599343"/>
            <a:ext cx="1665852" cy="3654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TCP/IP</a:t>
            </a: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9671" y="4227939"/>
            <a:ext cx="8430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SSL/TLS : Secure Sockets Layer / Transport Layer Security (</a:t>
            </a:r>
            <a:r>
              <a:rPr lang="zh-TW" altLang="en-US" sz="2400" dirty="0" smtClean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加密封包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sz="2400" dirty="0">
              <a:solidFill>
                <a:schemeClr val="accent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6594" y="2988172"/>
            <a:ext cx="2425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傳輸控制協定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4128" y="448244"/>
            <a:ext cx="3704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網站伺服器身分認證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86594" y="3540793"/>
            <a:ext cx="2425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網際網路協定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上彎箭號 26"/>
          <p:cNvSpPr/>
          <p:nvPr/>
        </p:nvSpPr>
        <p:spPr>
          <a:xfrm>
            <a:off x="6660232" y="1240295"/>
            <a:ext cx="1419131" cy="732304"/>
          </a:xfrm>
          <a:prstGeom prst="bent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8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57A8D-4912-4562-BF39-C1056569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23877"/>
            <a:ext cx="4598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HTTP </a:t>
            </a:r>
            <a:r>
              <a:rPr lang="zh-TW" altLang="en-US" sz="44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常見方法</a:t>
            </a:r>
            <a:endParaRPr lang="zh-CN" altLang="en-US" sz="44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AAB3E5-F921-4BBB-9406-4E7479DD2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63596"/>
              </p:ext>
            </p:extLst>
          </p:nvPr>
        </p:nvGraphicFramePr>
        <p:xfrm>
          <a:off x="784555" y="1257270"/>
          <a:ext cx="7574890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1261">
                  <a:extLst>
                    <a:ext uri="{9D8B030D-6E8A-4147-A177-3AD203B41FA5}">
                      <a16:colId xmlns:a16="http://schemas.microsoft.com/office/drawing/2014/main" val="1981421870"/>
                    </a:ext>
                  </a:extLst>
                </a:gridCol>
                <a:gridCol w="5443629">
                  <a:extLst>
                    <a:ext uri="{9D8B030D-6E8A-4147-A177-3AD203B41FA5}">
                      <a16:colId xmlns:a16="http://schemas.microsoft.com/office/drawing/2014/main" val="199708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GET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取得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資源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HEAD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取得</a:t>
                      </a:r>
                      <a:r>
                        <a:rPr lang="en-US" altLang="zh-TW" sz="2400" dirty="0"/>
                        <a:t>URL</a:t>
                      </a:r>
                      <a:r>
                        <a:rPr lang="zh-TW" altLang="en-US" sz="2400" dirty="0"/>
                        <a:t>資源，但伺服器不須傳回資料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06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傳輸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所指定資源，傳回伺服器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1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kern="1200" dirty="0">
                          <a:solidFill>
                            <a:schemeClr val="dk1"/>
                          </a:solidFill>
                          <a:effectLst/>
                        </a:rPr>
                        <a:t>DELETE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刪除指定</a:t>
                      </a:r>
                      <a:r>
                        <a:rPr lang="en-US" altLang="zh-TW" sz="2400" dirty="0"/>
                        <a:t>URL</a:t>
                      </a:r>
                      <a:r>
                        <a:rPr lang="zh-TW" altLang="en-US" sz="2400" dirty="0"/>
                        <a:t>資源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76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kern="1200" dirty="0">
                          <a:solidFill>
                            <a:schemeClr val="dk1"/>
                          </a:solidFill>
                          <a:effectLst/>
                        </a:rPr>
                        <a:t>PUT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/>
                        <a:t>建立</a:t>
                      </a:r>
                      <a:r>
                        <a:rPr lang="en-US" altLang="zh-TW" sz="2400" dirty="0"/>
                        <a:t>URL</a:t>
                      </a:r>
                      <a:r>
                        <a:rPr lang="zh-TW" altLang="en-US" sz="2400" dirty="0"/>
                        <a:t>資源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2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57A8D-4912-4562-BF39-C1056569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3950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網頁爬蟲程式 </a:t>
            </a:r>
            <a:r>
              <a:rPr lang="en-US" altLang="zh-TW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– </a:t>
            </a:r>
            <a:r>
              <a:rPr lang="en-US" altLang="zh-CN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Hello Word (</a:t>
            </a:r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網站是否正常</a:t>
            </a:r>
            <a:r>
              <a:rPr lang="en-US" altLang="zh-TW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)</a:t>
            </a:r>
            <a:endParaRPr lang="zh-CN" altLang="en-US" sz="3600" b="1" spc="300" dirty="0">
              <a:solidFill>
                <a:srgbClr val="DD6144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11560" y="1466844"/>
            <a:ext cx="5263955" cy="55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+mn-lt"/>
              </a:rPr>
              <a:t>第三方模組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+mn-lt"/>
              </a:rPr>
              <a:t>requests</a:t>
            </a:r>
            <a:endParaRPr kumimoji="0" lang="en-US" altLang="zh-TW" sz="2400" b="0" i="0" u="none" strike="noStrike" kern="1200" cap="none" spc="0" normalizeH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069" y="1268663"/>
            <a:ext cx="2686050" cy="6858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174012"/>
            <a:ext cx="6639796" cy="2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8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57A8D-4912-4562-BF39-C1056569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3950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網頁爬蟲程式 </a:t>
            </a:r>
            <a:r>
              <a:rPr lang="en-US" altLang="zh-TW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– </a:t>
            </a:r>
            <a:r>
              <a:rPr lang="en-US" altLang="zh-CN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Hello Word (</a:t>
            </a:r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網站大小</a:t>
            </a:r>
            <a:r>
              <a:rPr lang="en-US" altLang="zh-TW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)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467544" y="1061176"/>
            <a:ext cx="5263955" cy="55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+mn-lt"/>
              </a:rPr>
              <a:t>第三方模組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+mn-lt"/>
              </a:rPr>
              <a:t>:</a:t>
            </a:r>
            <a:r>
              <a:rPr lang="zh-TW" altLang="en-US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+mn-lt"/>
              </a:rPr>
              <a:t>requests</a:t>
            </a:r>
            <a:endParaRPr kumimoji="0" lang="en-US" altLang="zh-TW" sz="2400" b="0" i="0" u="none" strike="noStrike" kern="1200" cap="none" spc="0" normalizeH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77" y="2613408"/>
            <a:ext cx="2324100" cy="6191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77" y="1707654"/>
            <a:ext cx="4964388" cy="24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57A8D-4912-4562-BF39-C1056569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78" y="26749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spc="300" dirty="0">
                <a:solidFill>
                  <a:srgbClr val="DD61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ea"/>
              </a:rPr>
              <a:t>網頁爬蟲程式 </a:t>
            </a:r>
            <a:r>
              <a:rPr lang="en-US" altLang="zh-TW" sz="3600" b="1" spc="300" dirty="0">
                <a:solidFill>
                  <a:srgbClr val="DD61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ea"/>
              </a:rPr>
              <a:t>– Hello Word (</a:t>
            </a:r>
            <a:r>
              <a:rPr lang="zh-TW" altLang="en-US" sz="3600" b="1" spc="300" dirty="0">
                <a:solidFill>
                  <a:srgbClr val="DD61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ea"/>
              </a:rPr>
              <a:t>網站內容查詢</a:t>
            </a:r>
            <a:r>
              <a:rPr lang="en-US" altLang="zh-TW" sz="3600" b="1" spc="300" dirty="0">
                <a:solidFill>
                  <a:srgbClr val="DD61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ea"/>
              </a:rPr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44" y="1561270"/>
            <a:ext cx="3621395" cy="28059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4370405"/>
            <a:ext cx="7350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範例網頁 http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://www.fcu.edu.tw/wSite/mp?mp=</a:t>
            </a:r>
            <a:r>
              <a:rPr lang="zh-TW" altLang="en-US" sz="2400" dirty="0" smtClean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en-US" altLang="zh-TW" sz="2400" dirty="0" smtClean="0">
              <a:solidFill>
                <a:schemeClr val="accent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71" y="2273188"/>
            <a:ext cx="2080379" cy="188400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04550" y="10728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網頁按右鍵</a:t>
            </a:r>
            <a:endParaRPr lang="zh-TW" altLang="en-US" sz="2400" dirty="0">
              <a:solidFill>
                <a:schemeClr val="accent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6710235" y="1538434"/>
            <a:ext cx="712177" cy="648691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69799" y="3696070"/>
            <a:ext cx="2056351" cy="243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5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57A8D-4912-4562-BF39-C1056569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0" y="33950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網頁爬蟲程式 </a:t>
            </a:r>
            <a:r>
              <a:rPr lang="en-US" altLang="zh-TW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– Hello Word (</a:t>
            </a:r>
            <a:r>
              <a:rPr lang="zh-TW" altLang="en-US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網站內容查詢</a:t>
            </a:r>
            <a:r>
              <a:rPr lang="en-US" altLang="zh-TW" sz="36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49025"/>
            <a:ext cx="6717457" cy="361709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04048" y="2387394"/>
            <a:ext cx="688970" cy="140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6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660</Words>
  <Application>Microsoft Office PowerPoint</Application>
  <PresentationFormat>如螢幕大小 (16:9)</PresentationFormat>
  <Paragraphs>109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Microsoft YaHei</vt:lpstr>
      <vt:lpstr>Microsoft YaHei</vt:lpstr>
      <vt:lpstr>黑体</vt:lpstr>
      <vt:lpstr>微軟正黑體</vt:lpstr>
      <vt:lpstr>標楷體</vt:lpstr>
      <vt:lpstr>Agency FB</vt:lpstr>
      <vt:lpstr>Arial</vt:lpstr>
      <vt:lpstr>Calibri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user</cp:lastModifiedBy>
  <cp:revision>266</cp:revision>
  <dcterms:created xsi:type="dcterms:W3CDTF">2015-12-11T17:46:17Z</dcterms:created>
  <dcterms:modified xsi:type="dcterms:W3CDTF">2020-09-10T03:26:52Z</dcterms:modified>
</cp:coreProperties>
</file>