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5"/>
  </p:handoutMasterIdLst>
  <p:sldIdLst>
    <p:sldId id="256" r:id="rId2"/>
    <p:sldId id="257" r:id="rId3"/>
    <p:sldId id="258" r:id="rId4"/>
    <p:sldId id="292" r:id="rId5"/>
    <p:sldId id="259" r:id="rId6"/>
    <p:sldId id="260" r:id="rId7"/>
    <p:sldId id="261" r:id="rId8"/>
    <p:sldId id="262" r:id="rId9"/>
    <p:sldId id="263" r:id="rId10"/>
    <p:sldId id="293" r:id="rId11"/>
    <p:sldId id="294" r:id="rId12"/>
    <p:sldId id="295" r:id="rId13"/>
    <p:sldId id="296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86" r:id="rId25"/>
    <p:sldId id="274" r:id="rId26"/>
    <p:sldId id="275" r:id="rId27"/>
    <p:sldId id="276" r:id="rId28"/>
    <p:sldId id="297" r:id="rId29"/>
    <p:sldId id="277" r:id="rId30"/>
    <p:sldId id="278" r:id="rId31"/>
    <p:sldId id="28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288" r:id="rId40"/>
    <p:sldId id="289" r:id="rId41"/>
    <p:sldId id="290" r:id="rId42"/>
    <p:sldId id="291" r:id="rId43"/>
    <p:sldId id="279" r:id="rId4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29" autoAdjust="0"/>
    <p:restoredTop sz="94694" autoAdjust="0"/>
  </p:normalViewPr>
  <p:slideViewPr>
    <p:cSldViewPr>
      <p:cViewPr varScale="1">
        <p:scale>
          <a:sx n="62" d="100"/>
          <a:sy n="62" d="100"/>
        </p:scale>
        <p:origin x="1328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796"/>
    </p:cViewPr>
  </p:sorterViewPr>
  <p:notesViewPr>
    <p:cSldViewPr>
      <p:cViewPr varScale="1">
        <p:scale>
          <a:sx n="56" d="100"/>
          <a:sy n="56" d="100"/>
        </p:scale>
        <p:origin x="-285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4CAF08-21C2-BDD4-BB23-02A5FCEC1B3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EB4262-5CB0-5D77-6C15-929337554E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4D579E5-651C-E94D-9A15-D887E2ABC59A}" type="datetimeFigureOut">
              <a:rPr lang="en-US"/>
              <a:pPr>
                <a:defRPr/>
              </a:pPr>
              <a:t>9/16/2024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F8F4E1-25CE-7208-F3DB-29A144FE91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5C717D-FF04-401C-D37B-38EEBED61D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0B7B2F5-EE72-1D46-8BAE-921245949A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>
            <a:extLst>
              <a:ext uri="{FF2B5EF4-FFF2-40B4-BE49-F238E27FC236}">
                <a16:creationId xmlns:a16="http://schemas.microsoft.com/office/drawing/2014/main" id="{C9AC7B14-76E2-8AA4-093F-5EF17CFE0D9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4800" y="1905000"/>
            <a:ext cx="3429000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2800" b="1" dirty="0">
                <a:solidFill>
                  <a:srgbClr val="007DC4"/>
                </a:solidFill>
                <a:latin typeface="Tw Cen MT" pitchFamily="34" charset="0"/>
              </a:rPr>
              <a:t>C H A P T E R  4</a:t>
            </a:r>
          </a:p>
        </p:txBody>
      </p:sp>
      <p:sp>
        <p:nvSpPr>
          <p:cNvPr id="3" name="Text Box 13">
            <a:extLst>
              <a:ext uri="{FF2B5EF4-FFF2-40B4-BE49-F238E27FC236}">
                <a16:creationId xmlns:a16="http://schemas.microsoft.com/office/drawing/2014/main" id="{6FAD4092-7387-F79E-917E-57265358053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4800" y="2514600"/>
            <a:ext cx="3048000" cy="12001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3600" b="1" dirty="0">
                <a:latin typeface="Tw Cen MT" pitchFamily="34" charset="0"/>
              </a:rPr>
              <a:t>Repetition Structures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5AD481-564A-5E25-A902-0BE007E3D1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41738" y="533400"/>
            <a:ext cx="4956175" cy="5424488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8259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A0F2648D-ACD2-8222-2A16-BB8F681BF75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91948F-990F-B84E-9653-54B40B3713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7950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5C7B3BCA-9598-6334-36E3-6734B55FDCE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33398B-2DDF-0240-99FD-B82DCEA830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4026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Tx/>
              <a:buFont typeface="Arial" panose="020B0604020202020204" pitchFamily="34" charset="0"/>
              <a:buChar char="•"/>
              <a:defRPr/>
            </a:lvl1pPr>
            <a:lvl2pPr marL="742950" indent="-285750">
              <a:buClrTx/>
              <a:buFont typeface="Arial" panose="020B0604020202020204" pitchFamily="34" charset="0"/>
              <a:buChar char="•"/>
              <a:defRPr/>
            </a:lvl2pPr>
            <a:lvl3pPr marL="1143000" indent="-228600">
              <a:buClrTx/>
              <a:buFont typeface="Arial" panose="020B0604020202020204" pitchFamily="34" charset="0"/>
              <a:buChar char="•"/>
              <a:defRPr/>
            </a:lvl3pPr>
            <a:lvl4pPr marL="1600200" indent="-228600">
              <a:buClrTx/>
              <a:buFont typeface="Arial" panose="020B0604020202020204" pitchFamily="34" charset="0"/>
              <a:buChar char="•"/>
              <a:defRPr/>
            </a:lvl4pPr>
            <a:lvl5pPr marL="2057400" indent="-228600">
              <a:buClrTx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38923D20-8741-37A4-A559-4C2F8AFC684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B0FB6C-DB9B-EE4D-8805-DE3DB269F1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8847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C3EB985A-E4FF-BD2B-336A-133CCC3EDF3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C5AA2C-DA15-9A41-B476-6036F6C04A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2614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5DA2EC60-D17F-E9C6-F38D-80071A2C456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9DC1FA-72E1-9049-8073-082627CAA9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2204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9CB1D8EC-4C99-A451-F203-F6E6FD64958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186B20-8C6C-B24D-9021-5E50321AC2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7310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B3782058-9889-85EB-DBFC-32894A5EBB4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BD28A-1D58-7F49-873E-7622B7677E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695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DC19A500-22CD-9AA3-F2AA-4811AD22BD2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E20367-8367-7948-A5B6-6A9FBB74B8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1170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BC988243-ED89-0989-7E8D-AD13BF8BF4B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6B7EF8-36DE-064C-BB13-F9695B7664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3371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0E180D96-35B4-21D6-EA83-70BE6B5E92A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4AB008-8C0A-714C-AD5D-84C14DBC66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6706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CB1D23C-1BAB-6B4D-BF5B-209E4EE00A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AB01BB3-2461-7FF4-16FA-15D8173248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A7D22741-4FBD-FC90-FB58-35A4B9F364E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600200" y="6370638"/>
            <a:ext cx="3124200" cy="3048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dirty="0">
                <a:latin typeface="Century Gothic" pitchFamily="34" charset="0"/>
                <a:ea typeface="ヒラギノ角ゴ Pro W3" pitchFamily="1" charset="-128"/>
              </a:rPr>
              <a:t>Copyright © 2023 Pearson Education, Inc.</a:t>
            </a: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F670AD8A-A7AE-9BC7-2CF5-7CE8EB0B75F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C9A8B711-141C-C34B-9381-945EACB828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0" name="Picture 2">
            <a:extLst>
              <a:ext uri="{FF2B5EF4-FFF2-40B4-BE49-F238E27FC236}">
                <a16:creationId xmlns:a16="http://schemas.microsoft.com/office/drawing/2014/main" id="{B9E1A033-7F5F-D2E7-19DA-A6C333BFA71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305550"/>
            <a:ext cx="1420813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F7A2B788-F79B-4A43-AFBE-0A1E964AB1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/>
              <a:t> Loop as a Count-Controlled Loop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00E585E5-9A85-53AF-352A-89BF96DD8A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400"/>
              <a:t>The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400"/>
              <a:t> loop is inherently a condition-controlled loop</a:t>
            </a:r>
          </a:p>
          <a:p>
            <a:pPr lvl="1"/>
            <a:r>
              <a:rPr lang="en-US" altLang="en-US" sz="2000"/>
              <a:t>It repeats as long as a Boolean condition is true</a:t>
            </a:r>
          </a:p>
          <a:p>
            <a:pPr>
              <a:buFontTx/>
              <a:buChar char="•"/>
            </a:pPr>
            <a:r>
              <a:rPr lang="en-US" altLang="en-US" sz="2400"/>
              <a:t>However, you can use the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400"/>
              <a:t> loop as a count-controlled loop by pairing it with a counter variable</a:t>
            </a:r>
          </a:p>
          <a:p>
            <a:pPr>
              <a:buFontTx/>
              <a:buChar char="•"/>
            </a:pPr>
            <a:r>
              <a:rPr lang="en-US" altLang="en-US" sz="2400"/>
              <a:t>A counter variable is assigned a unique value during each iteration of a loop. </a:t>
            </a:r>
          </a:p>
          <a:p>
            <a:pPr>
              <a:buFontTx/>
              <a:buChar char="•"/>
            </a:pPr>
            <a:r>
              <a:rPr lang="en-US" altLang="en-US" sz="2400"/>
              <a:t>It is called a </a:t>
            </a:r>
            <a:r>
              <a:rPr lang="en-US" altLang="en-US" sz="2400" i="1"/>
              <a:t>counter </a:t>
            </a:r>
            <a:r>
              <a:rPr lang="en-US" altLang="en-US" sz="2400"/>
              <a:t>variable because it can be used to count the number of times the loop iterates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A3F235C1-CE6C-76CE-9670-EC3BC573B1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/>
              <a:t> Loop as a Count-Controlled Loop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F8AD0D74-D84B-A066-22C7-25A0762F46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400"/>
              <a:t>A count-controlled while loop must perform three actions:</a:t>
            </a:r>
          </a:p>
          <a:p>
            <a:pPr lvl="1"/>
            <a:r>
              <a:rPr lang="en-US" altLang="en-US" sz="2000" b="1"/>
              <a:t>Initialization</a:t>
            </a:r>
            <a:r>
              <a:rPr lang="en-US" altLang="en-US" sz="2000"/>
              <a:t>: The counter variable must be initialized to a suitable starting value before the loop begins.</a:t>
            </a:r>
          </a:p>
          <a:p>
            <a:pPr lvl="1"/>
            <a:r>
              <a:rPr lang="en-US" altLang="en-US" sz="2000" b="1"/>
              <a:t>Comparison</a:t>
            </a:r>
            <a:r>
              <a:rPr lang="en-US" altLang="en-US" sz="2000"/>
              <a:t>: The loop must compare the counter variable to a suitable ending value, to determine whether the loop should iterate or not.</a:t>
            </a:r>
          </a:p>
          <a:p>
            <a:pPr lvl="1"/>
            <a:r>
              <a:rPr lang="en-US" altLang="en-US" sz="2000" b="1"/>
              <a:t>Update</a:t>
            </a:r>
            <a:r>
              <a:rPr lang="en-US" altLang="en-US" sz="2000"/>
              <a:t>: During each iteration, the loop must update the counter variable with a new value.</a:t>
            </a:r>
          </a:p>
          <a:p>
            <a:pPr>
              <a:buFontTx/>
              <a:buChar char="•"/>
            </a:pPr>
            <a:endParaRPr lang="en-US" alt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F673A775-225A-E65B-2391-CE62D9F32A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/>
              <a:t> Loop as a Count-Controlled Loop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06F7714C-BF3B-E182-B08A-61BE334BBE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sz="2400"/>
              <a:t>Example</a:t>
            </a:r>
          </a:p>
          <a:p>
            <a:pPr>
              <a:buFontTx/>
              <a:buChar char="•"/>
            </a:pPr>
            <a:endParaRPr lang="en-US" altLang="en-US" sz="2400"/>
          </a:p>
          <a:p>
            <a:pPr>
              <a:buFontTx/>
              <a:buChar char="•"/>
            </a:pPr>
            <a:endParaRPr lang="en-US" altLang="en-US" sz="2400"/>
          </a:p>
          <a:p>
            <a:pPr>
              <a:buFontTx/>
              <a:buChar char="•"/>
            </a:pPr>
            <a:endParaRPr lang="en-US" altLang="en-US" sz="2400"/>
          </a:p>
          <a:p>
            <a:pPr>
              <a:buFontTx/>
              <a:buChar char="•"/>
            </a:pPr>
            <a:endParaRPr lang="en-US" altLang="en-US" sz="2400"/>
          </a:p>
          <a:p>
            <a:pPr>
              <a:buFontTx/>
              <a:buChar char="•"/>
            </a:pPr>
            <a:endParaRPr lang="en-US" altLang="en-US" sz="2400"/>
          </a:p>
          <a:p>
            <a:pPr>
              <a:buFontTx/>
              <a:buChar char="•"/>
            </a:pPr>
            <a:endParaRPr lang="en-US" altLang="en-US" sz="2400"/>
          </a:p>
          <a:p>
            <a:pPr lvl="1"/>
            <a:r>
              <a:rPr lang="en-US" altLang="en-US" sz="2000" b="1"/>
              <a:t>Initialization</a:t>
            </a:r>
            <a:r>
              <a:rPr lang="en-US" altLang="en-US" sz="2000"/>
              <a:t>: The variable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sz="2000"/>
              <a:t> is initialized with 0</a:t>
            </a:r>
          </a:p>
          <a:p>
            <a:pPr lvl="1"/>
            <a:r>
              <a:rPr lang="en-US" altLang="en-US" sz="2000" b="1"/>
              <a:t>Comparison</a:t>
            </a:r>
            <a:r>
              <a:rPr lang="en-US" altLang="en-US" sz="2000"/>
              <a:t>: The loop iterates as long as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sz="2000"/>
              <a:t> is less than 5</a:t>
            </a:r>
          </a:p>
          <a:p>
            <a:pPr lvl="1"/>
            <a:r>
              <a:rPr lang="en-US" altLang="en-US" sz="2000" b="1"/>
              <a:t>Update</a:t>
            </a:r>
            <a:r>
              <a:rPr lang="en-US" altLang="en-US" sz="2000"/>
              <a:t>: 1 is added to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•"/>
            </a:pPr>
            <a:endParaRPr lang="en-US" altLang="en-US" sz="2400"/>
          </a:p>
        </p:txBody>
      </p:sp>
      <p:grpSp>
        <p:nvGrpSpPr>
          <p:cNvPr id="14340" name="Group 13">
            <a:extLst>
              <a:ext uri="{FF2B5EF4-FFF2-40B4-BE49-F238E27FC236}">
                <a16:creationId xmlns:a16="http://schemas.microsoft.com/office/drawing/2014/main" id="{C38868BF-75EC-1667-5F52-ED8661C282AA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2362200"/>
            <a:ext cx="8382000" cy="1852613"/>
            <a:chOff x="533400" y="2939534"/>
            <a:chExt cx="8381999" cy="1852835"/>
          </a:xfrm>
        </p:grpSpPr>
        <p:sp>
          <p:nvSpPr>
            <p:cNvPr id="14341" name="TextBox 4">
              <a:extLst>
                <a:ext uri="{FF2B5EF4-FFF2-40B4-BE49-F238E27FC236}">
                  <a16:creationId xmlns:a16="http://schemas.microsoft.com/office/drawing/2014/main" id="{D3D2109B-EF0B-5D61-7B49-E336EF02FC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040030"/>
              <a:ext cx="8381999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latin typeface="Courier New" panose="02070309020205020404" pitchFamily="49" charset="0"/>
                  <a:cs typeface="Courier New" panose="02070309020205020404" pitchFamily="49" charset="0"/>
                </a:rPr>
                <a:t>n = 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latin typeface="Courier New" panose="02070309020205020404" pitchFamily="49" charset="0"/>
                  <a:cs typeface="Courier New" panose="02070309020205020404" pitchFamily="49" charset="0"/>
                </a:rPr>
                <a:t>while n &lt; 5: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latin typeface="Courier New" panose="02070309020205020404" pitchFamily="49" charset="0"/>
                  <a:cs typeface="Courier New" panose="02070309020205020404" pitchFamily="49" charset="0"/>
                </a:rPr>
                <a:t>    print(f'Inside the loop, the value of n is {n}.')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latin typeface="Courier New" panose="02070309020205020404" pitchFamily="49" charset="0"/>
                  <a:cs typeface="Courier New" panose="02070309020205020404" pitchFamily="49" charset="0"/>
                </a:rPr>
                <a:t>    n += 1</a:t>
              </a:r>
            </a:p>
          </p:txBody>
        </p:sp>
        <p:cxnSp>
          <p:nvCxnSpPr>
            <p:cNvPr id="14342" name="Straight Arrow Connector 6">
              <a:extLst>
                <a:ext uri="{FF2B5EF4-FFF2-40B4-BE49-F238E27FC236}">
                  <a16:creationId xmlns:a16="http://schemas.microsoft.com/office/drawing/2014/main" id="{3B6324DB-2F84-A401-2CA2-267EAE7DFD2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371600" y="3124200"/>
              <a:ext cx="685800" cy="76200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43" name="TextBox 7">
              <a:extLst>
                <a:ext uri="{FF2B5EF4-FFF2-40B4-BE49-F238E27FC236}">
                  <a16:creationId xmlns:a16="http://schemas.microsoft.com/office/drawing/2014/main" id="{D0AD7A86-43EE-2D77-15C6-455BE1FB46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327" y="2939534"/>
              <a:ext cx="13901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solidFill>
                    <a:srgbClr val="FF0000"/>
                  </a:solidFill>
                </a:rPr>
                <a:t>Initialization</a:t>
              </a:r>
            </a:p>
          </p:txBody>
        </p:sp>
        <p:cxnSp>
          <p:nvCxnSpPr>
            <p:cNvPr id="14344" name="Straight Arrow Connector 8">
              <a:extLst>
                <a:ext uri="{FF2B5EF4-FFF2-40B4-BE49-F238E27FC236}">
                  <a16:creationId xmlns:a16="http://schemas.microsoft.com/office/drawing/2014/main" id="{F50348FC-F8EC-685D-0AA0-B6397F18E9F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2279073" y="3440408"/>
              <a:ext cx="685800" cy="76200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45" name="TextBox 9">
              <a:extLst>
                <a:ext uri="{FF2B5EF4-FFF2-40B4-BE49-F238E27FC236}">
                  <a16:creationId xmlns:a16="http://schemas.microsoft.com/office/drawing/2014/main" id="{0CAC2078-459C-09B2-9B98-84E0D0DA87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3255742"/>
              <a:ext cx="14285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solidFill>
                    <a:srgbClr val="FF0000"/>
                  </a:solidFill>
                </a:rPr>
                <a:t>Comparison</a:t>
              </a:r>
            </a:p>
          </p:txBody>
        </p:sp>
        <p:cxnSp>
          <p:nvCxnSpPr>
            <p:cNvPr id="14346" name="Straight Arrow Connector 10">
              <a:extLst>
                <a:ext uri="{FF2B5EF4-FFF2-40B4-BE49-F238E27FC236}">
                  <a16:creationId xmlns:a16="http://schemas.microsoft.com/office/drawing/2014/main" id="{DC687B47-75CA-B45A-73B9-3FD8ADE525EC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1828800" y="4268926"/>
              <a:ext cx="434084" cy="277338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47" name="TextBox 11">
              <a:extLst>
                <a:ext uri="{FF2B5EF4-FFF2-40B4-BE49-F238E27FC236}">
                  <a16:creationId xmlns:a16="http://schemas.microsoft.com/office/drawing/2014/main" id="{CF2875C6-8E30-7A5A-41B4-710230667C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2884" y="4423037"/>
              <a:ext cx="92845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solidFill>
                    <a:srgbClr val="FF0000"/>
                  </a:solidFill>
                </a:rPr>
                <a:t>Update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D35C82C5-BA5E-1977-B684-3B3F05AB8C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Single-Line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E19FF-E45C-DF00-C76A-0DA876263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If there is only one statement in the body of a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400" dirty="0"/>
              <a:t> loop, you can write the entire loop on one line. </a:t>
            </a:r>
          </a:p>
          <a:p>
            <a:pPr>
              <a:defRPr/>
            </a:pPr>
            <a:r>
              <a:rPr lang="en-US" sz="2400" dirty="0"/>
              <a:t>General format:</a:t>
            </a:r>
            <a:br>
              <a:rPr lang="en-US" sz="2400" dirty="0"/>
            </a:br>
            <a:br>
              <a:rPr lang="en-US" sz="2400" dirty="0"/>
            </a:br>
            <a:r>
              <a:rPr lang="en-US" sz="2000" dirty="0">
                <a:latin typeface="Courier New" panose="02070309020205020404" pitchFamily="49" charset="0"/>
                <a:ea typeface="Calibri" panose="020F0502020204030204" pitchFamily="34" charset="0"/>
              </a:rPr>
              <a:t>while </a:t>
            </a:r>
            <a:r>
              <a:rPr lang="en-US" sz="2000" i="1" dirty="0">
                <a:latin typeface="Courier New" panose="02070309020205020404" pitchFamily="49" charset="0"/>
                <a:ea typeface="Calibri" panose="020F0502020204030204" pitchFamily="34" charset="0"/>
              </a:rPr>
              <a:t>condition</a:t>
            </a:r>
            <a:r>
              <a:rPr lang="en-US" sz="2000" dirty="0">
                <a:latin typeface="Courier New" panose="02070309020205020404" pitchFamily="49" charset="0"/>
                <a:ea typeface="Calibri" panose="020F0502020204030204" pitchFamily="34" charset="0"/>
              </a:rPr>
              <a:t>: </a:t>
            </a:r>
            <a:r>
              <a:rPr lang="en-US" sz="2000" i="1" dirty="0">
                <a:latin typeface="Courier New" panose="02070309020205020404" pitchFamily="49" charset="0"/>
                <a:ea typeface="Calibri" panose="020F0502020204030204" pitchFamily="34" charset="0"/>
              </a:rPr>
              <a:t>statement</a:t>
            </a:r>
            <a:br>
              <a:rPr lang="en-US" sz="1800" i="1" dirty="0">
                <a:latin typeface="Courier New" panose="02070309020205020404" pitchFamily="49" charset="0"/>
                <a:ea typeface="Calibri" panose="020F0502020204030204" pitchFamily="34" charset="0"/>
              </a:rPr>
            </a:br>
            <a:endParaRPr lang="en-US" sz="2400" dirty="0"/>
          </a:p>
          <a:p>
            <a:pPr marL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Example: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	</a:t>
            </a:r>
            <a:r>
              <a:rPr lang="en-US" sz="2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 = 0</a:t>
            </a:r>
            <a:b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Courier New" panose="02070309020205020404" pitchFamily="49" charset="0"/>
                <a:ea typeface="Calibri" panose="020F0502020204030204" pitchFamily="34" charset="0"/>
              </a:rPr>
              <a:t>while n &lt; 10: n += 1</a:t>
            </a:r>
            <a:endParaRPr lang="en-US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D13F38C2-1430-35F5-0FFC-E4070E0849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/>
              <a:t> Loop: a Count-Controlled Loop</a:t>
            </a:r>
            <a:endParaRPr lang="he-IL" altLang="en-US"/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4A44896F-0983-4769-0408-DE60DB1BCF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u="sng" dirty="0">
                <a:cs typeface="Courier New" panose="02070309020205020404" pitchFamily="49" charset="0"/>
              </a:rPr>
              <a:t>Count-Controlled</a:t>
            </a:r>
            <a:r>
              <a:rPr lang="en-US" altLang="en-US" u="sng" dirty="0"/>
              <a:t> loop</a:t>
            </a:r>
            <a:r>
              <a:rPr lang="en-US" altLang="en-US" dirty="0"/>
              <a:t>: iterates a specific number of times</a:t>
            </a:r>
          </a:p>
          <a:p>
            <a:pPr lvl="1" eaLnBrk="1" hangingPunct="1"/>
            <a:r>
              <a:rPr lang="en-US" altLang="en-US" dirty="0"/>
              <a:t>Use a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dirty="0"/>
              <a:t> statement to write count-controlled loop </a:t>
            </a:r>
          </a:p>
          <a:p>
            <a:pPr lvl="2" eaLnBrk="1" hangingPunct="1">
              <a:buFontTx/>
              <a:buChar char="•"/>
            </a:pPr>
            <a:r>
              <a:rPr lang="en-US" altLang="en-US" dirty="0"/>
              <a:t>Designed to work with sequence of data items</a:t>
            </a:r>
          </a:p>
          <a:p>
            <a:pPr lvl="3" eaLnBrk="1" hangingPunct="1">
              <a:buFont typeface="Arial" panose="020B0604020202020204" pitchFamily="34" charset="0"/>
              <a:buChar char="–"/>
            </a:pPr>
            <a:r>
              <a:rPr lang="en-US" altLang="en-US" dirty="0"/>
              <a:t>Iterates once for each item in the sequence</a:t>
            </a:r>
          </a:p>
          <a:p>
            <a:pPr lvl="2" eaLnBrk="1" hangingPunct="1">
              <a:buFontTx/>
              <a:buChar char="•"/>
            </a:pPr>
            <a:r>
              <a:rPr lang="en-US" altLang="en-US" dirty="0"/>
              <a:t>General format: </a:t>
            </a:r>
          </a:p>
          <a:p>
            <a:pPr lvl="2" eaLnBrk="1" hangingPunct="1"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[val1, val2, </a:t>
            </a:r>
            <a:r>
              <a:rPr lang="en-US" alt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2" eaLnBrk="1" hangingPunct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statements</a:t>
            </a:r>
          </a:p>
          <a:p>
            <a:pPr lvl="2" eaLnBrk="1" hangingPunct="1">
              <a:buFontTx/>
              <a:buChar char="•"/>
            </a:pPr>
            <a:r>
              <a:rPr lang="en-US" altLang="en-US" u="sng" dirty="0">
                <a:cs typeface="Courier New" panose="02070309020205020404" pitchFamily="49" charset="0"/>
              </a:rPr>
              <a:t>Target variable</a:t>
            </a:r>
            <a:r>
              <a:rPr lang="en-US" altLang="en-US" dirty="0">
                <a:cs typeface="Courier New" panose="02070309020205020404" pitchFamily="49" charset="0"/>
              </a:rPr>
              <a:t>: the variable which is the target of the assignment at the beginning of each iteration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3">
            <a:extLst>
              <a:ext uri="{FF2B5EF4-FFF2-40B4-BE49-F238E27FC236}">
                <a16:creationId xmlns:a16="http://schemas.microsoft.com/office/drawing/2014/main" id="{06C90F7A-2F58-3102-EB37-846A2BD8AA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1071563"/>
            <a:ext cx="7505700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55F92BF0-D62A-B4FA-802D-5CC571C2D7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altLang="en-US"/>
              <a:t> Function with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/>
              <a:t> Loop</a:t>
            </a:r>
            <a:endParaRPr lang="he-IL" altLang="en-US"/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D34C3496-8A8D-8048-C5A3-23A4568838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altLang="en-US"/>
              <a:t> function simplifies the process of writing a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/>
              <a:t> loop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altLang="en-US"/>
              <a:t> returns an iterable object</a:t>
            </a:r>
          </a:p>
          <a:p>
            <a:pPr lvl="2" eaLnBrk="1" hangingPunct="1">
              <a:buFontTx/>
              <a:buChar char="•"/>
            </a:pPr>
            <a:r>
              <a:rPr lang="en-US" altLang="en-US" u="sng"/>
              <a:t>Iterable</a:t>
            </a:r>
            <a:r>
              <a:rPr lang="en-US" altLang="en-US"/>
              <a:t>: contains a sequence of values that can be iterated over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altLang="en-US"/>
              <a:t> characteristics:</a:t>
            </a:r>
          </a:p>
          <a:p>
            <a:pPr lvl="1" eaLnBrk="1" hangingPunct="1"/>
            <a:r>
              <a:rPr lang="en-US" altLang="en-US"/>
              <a:t>One argument: used as ending limit </a:t>
            </a:r>
          </a:p>
          <a:p>
            <a:pPr lvl="1" eaLnBrk="1" hangingPunct="1"/>
            <a:r>
              <a:rPr lang="en-US" altLang="en-US"/>
              <a:t>Two arguments: starting value and ending limit</a:t>
            </a:r>
          </a:p>
          <a:p>
            <a:pPr lvl="1" eaLnBrk="1" hangingPunct="1"/>
            <a:r>
              <a:rPr lang="en-US" altLang="en-US"/>
              <a:t>Three arguments: third argument is step value </a:t>
            </a:r>
            <a:endParaRPr lang="he-IL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8343A80E-63EB-BABD-4B07-F34B4E0F0B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the Target Variable Inside the Loop</a:t>
            </a:r>
            <a:endParaRPr lang="he-IL" altLang="en-US"/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6D802E65-EDD4-2E17-9D0E-CB776E8942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dirty="0">
                <a:cs typeface="Courier New" panose="02070309020205020404" pitchFamily="49" charset="0"/>
              </a:rPr>
              <a:t>Purpose of target variable is to reference each item in a sequence as the loop iterates</a:t>
            </a:r>
          </a:p>
          <a:p>
            <a:pPr eaLnBrk="1" hangingPunct="1">
              <a:buFontTx/>
              <a:buChar char="•"/>
            </a:pPr>
            <a:r>
              <a:rPr lang="en-US" altLang="en-US" dirty="0">
                <a:cs typeface="Courier New" panose="02070309020205020404" pitchFamily="49" charset="0"/>
              </a:rPr>
              <a:t>Target variable can be used in calculations or tasks in the body of the loop</a:t>
            </a:r>
          </a:p>
          <a:p>
            <a:pPr lvl="1" eaLnBrk="1" hangingPunct="1"/>
            <a:r>
              <a:rPr lang="en-US" altLang="en-US" dirty="0">
                <a:cs typeface="Courier New" panose="02070309020205020404" pitchFamily="49" charset="0"/>
              </a:rPr>
              <a:t>Example: calculate square root of each number in a range</a:t>
            </a:r>
            <a:endParaRPr lang="he-IL" altLang="en-US" dirty="0"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DBC76A22-4D1C-8607-543A-BCC24A364B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Letting the User Control the Loop Iterations</a:t>
            </a:r>
            <a:endParaRPr lang="he-IL" altLang="en-US"/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7C9A1DC5-4D29-AFFF-1C88-1DF9879BC8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dirty="0"/>
              <a:t>Sometimes the programmer does not know exactly how many times the loop will execute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Can receive range inputs from the user, place them in variables, and call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altLang="en-US">
                <a:cs typeface="Courier New" panose="02070309020205020404" pitchFamily="49" charset="0"/>
              </a:rPr>
              <a:t> function in the for clause using these variables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Be sure to consider the end cases: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altLang="en-US">
                <a:cs typeface="Courier New" panose="02070309020205020404" pitchFamily="49" charset="0"/>
              </a:rPr>
              <a:t> does not include the ending limit</a:t>
            </a:r>
          </a:p>
          <a:p>
            <a:pPr lvl="1"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3CF28A4C-F4B7-9E1B-6142-6BC765FDD4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Generating an Iterable Sequence that Ranges from Highest to Lowest</a:t>
            </a:r>
            <a:endParaRPr lang="he-IL" altLang="en-US" sz="3600"/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F3B97B77-A6F3-C64C-A63C-F6B7A12EA8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altLang="en-US"/>
              <a:t> function can be used to generate a sequence with numbers in descending order</a:t>
            </a:r>
          </a:p>
          <a:p>
            <a:pPr lvl="1"/>
            <a:r>
              <a:rPr lang="en-US" altLang="en-US"/>
              <a:t>Make sure starting number is larger than end limit, and step value is negative</a:t>
            </a:r>
          </a:p>
          <a:p>
            <a:pPr lvl="1"/>
            <a:r>
              <a:rPr lang="en-US" altLang="en-US"/>
              <a:t>Example: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range(10, 0, -1)</a:t>
            </a:r>
            <a:endParaRPr lang="he-IL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BEB5298B-534F-A11E-8A21-CCADF555E7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Topics</a:t>
            </a:r>
            <a:endParaRPr lang="he-IL" altLang="en-US"/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2377E081-B0FE-5D2B-FCA4-1A2D3AEDE4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2400"/>
              <a:t>Introduction to Repetition Structures</a:t>
            </a:r>
          </a:p>
          <a:p>
            <a:pPr eaLnBrk="1" hangingPunct="1">
              <a:buFontTx/>
              <a:buChar char="•"/>
            </a:pPr>
            <a:r>
              <a:rPr lang="en-US" altLang="en-US" sz="2400"/>
              <a:t>The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400"/>
              <a:t> Loop: a Condition-Controlled Loop</a:t>
            </a:r>
          </a:p>
          <a:p>
            <a:pPr eaLnBrk="1" hangingPunct="1">
              <a:buFontTx/>
              <a:buChar char="•"/>
            </a:pPr>
            <a:r>
              <a:rPr lang="en-US" altLang="en-US" sz="2400"/>
              <a:t>The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400"/>
              <a:t> Loop: a Count-Controlled Loop</a:t>
            </a:r>
          </a:p>
          <a:p>
            <a:pPr eaLnBrk="1" hangingPunct="1">
              <a:buFontTx/>
              <a:buChar char="•"/>
            </a:pPr>
            <a:r>
              <a:rPr lang="en-US" altLang="en-US" sz="2400"/>
              <a:t>Calculating a Running Total</a:t>
            </a:r>
          </a:p>
          <a:p>
            <a:pPr eaLnBrk="1" hangingPunct="1">
              <a:buFontTx/>
              <a:buChar char="•"/>
            </a:pPr>
            <a:r>
              <a:rPr lang="en-US" altLang="en-US" sz="2400"/>
              <a:t>Sentinels</a:t>
            </a:r>
          </a:p>
          <a:p>
            <a:pPr eaLnBrk="1" hangingPunct="1">
              <a:buFontTx/>
              <a:buChar char="•"/>
            </a:pPr>
            <a:r>
              <a:rPr lang="en-US" altLang="en-US" sz="2400"/>
              <a:t>Input Validation Loops</a:t>
            </a:r>
          </a:p>
          <a:p>
            <a:pPr eaLnBrk="1" hangingPunct="1">
              <a:buFontTx/>
              <a:buChar char="•"/>
            </a:pPr>
            <a:r>
              <a:rPr lang="en-US" altLang="en-US" sz="2400"/>
              <a:t>Nested Loops</a:t>
            </a:r>
          </a:p>
          <a:p>
            <a:pPr eaLnBrk="1" hangingPunct="1">
              <a:buFontTx/>
              <a:buChar char="•"/>
            </a:pPr>
            <a:r>
              <a:rPr lang="en-US" altLang="en-US" sz="2400"/>
              <a:t>Using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en-US" sz="2400"/>
              <a:t>,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altLang="en-US" sz="2400"/>
              <a:t>, and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sz="2400"/>
              <a:t> with Loops</a:t>
            </a:r>
          </a:p>
          <a:p>
            <a:pPr eaLnBrk="1" hangingPunct="1">
              <a:buFontTx/>
              <a:buChar char="•"/>
            </a:pPr>
            <a:r>
              <a:rPr lang="en-US" altLang="en-US" sz="2400"/>
              <a:t>Turtle Graphics: Using Loops to Draw Designs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1BCAB052-B551-490D-89AA-CFCD380378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Calculating a Running Total</a:t>
            </a:r>
            <a:endParaRPr lang="he-IL" altLang="en-US"/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9F2D02ED-B4A8-2E86-27A1-D9EDB97AA5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/>
              <a:t>Programs often need to calculate a total of a series of numbers</a:t>
            </a:r>
          </a:p>
          <a:p>
            <a:pPr lvl="1" eaLnBrk="1" hangingPunct="1"/>
            <a:r>
              <a:rPr lang="en-US" altLang="en-US"/>
              <a:t>Typically include two elements: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A loop that reads each number in series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An </a:t>
            </a:r>
            <a:r>
              <a:rPr lang="en-US" altLang="en-US" i="1"/>
              <a:t>accumulator</a:t>
            </a:r>
            <a:r>
              <a:rPr lang="en-US" altLang="en-US"/>
              <a:t> variable</a:t>
            </a:r>
          </a:p>
          <a:p>
            <a:pPr lvl="1" eaLnBrk="1" hangingPunct="1"/>
            <a:r>
              <a:rPr lang="en-US" altLang="en-US"/>
              <a:t>Known as program that keeps a running total:  accumulates total and reads in series</a:t>
            </a:r>
          </a:p>
          <a:p>
            <a:pPr lvl="1" eaLnBrk="1" hangingPunct="1"/>
            <a:r>
              <a:rPr lang="en-US" altLang="en-US"/>
              <a:t>At end of loop, accumulator will reference the total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7234BA32-9587-A906-FD28-7122EDD321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Calculating a Running Total (cont’d.)</a:t>
            </a:r>
            <a:endParaRPr lang="he-IL" altLang="en-US"/>
          </a:p>
        </p:txBody>
      </p:sp>
      <p:pic>
        <p:nvPicPr>
          <p:cNvPr id="23555" name="Content Placeholder 2">
            <a:extLst>
              <a:ext uri="{FF2B5EF4-FFF2-40B4-BE49-F238E27FC236}">
                <a16:creationId xmlns:a16="http://schemas.microsoft.com/office/drawing/2014/main" id="{B3D09256-766D-821C-CC4B-E6DE5DC570D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0550" y="1600200"/>
            <a:ext cx="7962900" cy="4525963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6B9A81F8-F1AA-74C4-3FC6-FAD772F518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Augmented Assignment Operators</a:t>
            </a:r>
            <a:endParaRPr lang="he-IL" altLang="en-US"/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0EB16698-7611-3783-E45B-DBDBE7C972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In many assignment statements, the variable on the left side of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/>
              <a:t> operator also appears on the right side of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/>
              <a:t> operator</a:t>
            </a:r>
          </a:p>
          <a:p>
            <a:pPr>
              <a:buFontTx/>
              <a:buChar char="•"/>
            </a:pPr>
            <a:r>
              <a:rPr lang="en-US" altLang="en-US" u="sng"/>
              <a:t>Augmented assignment operators</a:t>
            </a:r>
            <a:r>
              <a:rPr lang="en-US" altLang="en-US"/>
              <a:t>: special set of operators designed for this type of job</a:t>
            </a:r>
          </a:p>
          <a:p>
            <a:pPr lvl="1"/>
            <a:r>
              <a:rPr lang="en-US" altLang="en-US"/>
              <a:t>Shorthand operators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54737F12-29F9-94F7-070A-782084C296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Augmented Assignment Operators (cont’d.)</a:t>
            </a:r>
            <a:endParaRPr lang="he-IL" altLang="en-US"/>
          </a:p>
        </p:txBody>
      </p:sp>
      <p:pic>
        <p:nvPicPr>
          <p:cNvPr id="25603" name="Content Placeholder 2">
            <a:extLst>
              <a:ext uri="{FF2B5EF4-FFF2-40B4-BE49-F238E27FC236}">
                <a16:creationId xmlns:a16="http://schemas.microsoft.com/office/drawing/2014/main" id="{04CBE1B7-9909-9E2B-E6C4-FE344414AC7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847975"/>
            <a:ext cx="8229600" cy="2030413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0722A6D5-1200-46E7-C885-8BD0DC3095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Sentinels</a:t>
            </a:r>
            <a:endParaRPr lang="he-IL" altLang="en-US"/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C0705B5B-568F-1868-EF40-792F2D9AAA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u="sng"/>
              <a:t>Sentinel</a:t>
            </a:r>
            <a:r>
              <a:rPr lang="en-US" altLang="en-US"/>
              <a:t>: special value that marks the end of a sequence of items</a:t>
            </a:r>
          </a:p>
          <a:p>
            <a:pPr lvl="1"/>
            <a:r>
              <a:rPr lang="en-US" altLang="en-US"/>
              <a:t>When program reaches a sentinel, it knows that the end of the sequence of items was reached, and the loop terminates</a:t>
            </a:r>
          </a:p>
          <a:p>
            <a:pPr lvl="1"/>
            <a:r>
              <a:rPr lang="en-US" altLang="en-US"/>
              <a:t>Must be distinctive enough so as not to be mistaken for a regular value in the sequence</a:t>
            </a:r>
          </a:p>
          <a:p>
            <a:pPr lvl="1"/>
            <a:r>
              <a:rPr lang="en-US" altLang="en-US"/>
              <a:t>Example: when reading an input file, empty line can be used as a sentinel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9B99C71F-64BC-314A-CAD3-A27A3AD89A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Input Validation Loops</a:t>
            </a:r>
            <a:endParaRPr lang="he-IL" altLang="en-US"/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5BD954ED-D741-EA16-C1D0-65CB3F06E8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Computer cannot tell the difference between good data and bad data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If user provides bad input, program will produce bad output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GIGO: garbage in, garbage out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It is important to design program such that bad input is never accepted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502055C9-B822-86EA-410B-052880FA0B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Input Validation Loops (cont’d.)</a:t>
            </a:r>
            <a:endParaRPr lang="he-IL" altLang="en-US"/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1ADC96BC-A1AA-B971-2957-8965F8F97C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u="sng">
                <a:cs typeface="Courier New" panose="02070309020205020404" pitchFamily="49" charset="0"/>
              </a:rPr>
              <a:t>Input validation</a:t>
            </a:r>
            <a:r>
              <a:rPr lang="en-US" altLang="en-US">
                <a:cs typeface="Courier New" panose="02070309020205020404" pitchFamily="49" charset="0"/>
              </a:rPr>
              <a:t>: inspecting input before it is processed by the program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If input is invalid, prompt user to enter correct data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Commonly accomplished using a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>
                <a:cs typeface="Courier New" panose="02070309020205020404" pitchFamily="49" charset="0"/>
              </a:rPr>
              <a:t> loop which repeats as long as the input is bad</a:t>
            </a:r>
          </a:p>
          <a:p>
            <a:pPr lvl="2" eaLnBrk="1" hangingPunct="1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If input is bad, display error message and receive another set of data</a:t>
            </a:r>
          </a:p>
          <a:p>
            <a:pPr lvl="2" eaLnBrk="1" hangingPunct="1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If input is good, continue to process the input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634098E3-1E23-8B90-5BC3-372D26D066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Input Validation Loops (cont’d.)</a:t>
            </a:r>
            <a:endParaRPr lang="he-IL" altLang="en-US"/>
          </a:p>
        </p:txBody>
      </p:sp>
      <p:pic>
        <p:nvPicPr>
          <p:cNvPr id="29699" name="Content Placeholder 2">
            <a:extLst>
              <a:ext uri="{FF2B5EF4-FFF2-40B4-BE49-F238E27FC236}">
                <a16:creationId xmlns:a16="http://schemas.microsoft.com/office/drawing/2014/main" id="{20B26884-48B9-3839-C5D9-3BA4F7073E5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8800" y="1600200"/>
            <a:ext cx="8026400" cy="4525963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D4572C79-0099-1EFB-5056-BC81244DA4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Input Validation Loops (cont’d.)</a:t>
            </a:r>
            <a:endParaRPr lang="he-IL" altLang="en-US"/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16A939C1-F6B0-D63C-08B7-562B9A76BE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2590800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2800">
                <a:cs typeface="Courier New" panose="02070309020205020404" pitchFamily="49" charset="0"/>
              </a:rPr>
              <a:t>Using the walrus operator in an input validation loop</a:t>
            </a:r>
          </a:p>
          <a:p>
            <a:pPr lvl="1" eaLnBrk="1" hangingPunct="1">
              <a:buFontTx/>
              <a:buChar char="•"/>
            </a:pPr>
            <a:r>
              <a:rPr lang="en-US" altLang="en-US" sz="2400">
                <a:cs typeface="Courier New" panose="02070309020205020404" pitchFamily="49" charset="0"/>
              </a:rPr>
              <a:t>You can use the walrus operator to create an assignment expression that combines the priming read with the input validation loop</a:t>
            </a:r>
          </a:p>
          <a:p>
            <a:pPr lvl="1" eaLnBrk="1" hangingPunct="1">
              <a:buFontTx/>
              <a:buChar char="•"/>
            </a:pPr>
            <a:r>
              <a:rPr lang="en-US" altLang="en-US" sz="2400" b="1">
                <a:cs typeface="Courier New" panose="02070309020205020404" pitchFamily="49" charset="0"/>
              </a:rPr>
              <a:t>Example</a:t>
            </a:r>
            <a:r>
              <a:rPr lang="en-US" altLang="en-US" sz="2400">
                <a:cs typeface="Courier New" panose="02070309020205020404" pitchFamily="49" charset="0"/>
              </a:rPr>
              <a:t>:</a:t>
            </a:r>
          </a:p>
        </p:txBody>
      </p:sp>
      <p:sp>
        <p:nvSpPr>
          <p:cNvPr id="30724" name="TextBox 1">
            <a:extLst>
              <a:ext uri="{FF2B5EF4-FFF2-40B4-BE49-F238E27FC236}">
                <a16:creationId xmlns:a16="http://schemas.microsoft.com/office/drawing/2014/main" id="{BE262C35-34A3-4253-4218-012ED00ED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724400"/>
            <a:ext cx="7620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while (score := int(input('Enter your score: '))) &lt; 0:</a:t>
            </a:r>
            <a:endParaRPr lang="en-US" altLang="en-US" sz="1800" b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print('The score cannot be negative.'</a:t>
            </a:r>
            <a:endParaRPr lang="en-US" altLang="en-US" sz="1800" b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B68686E9-B62E-810F-8FC7-62CF7F1BC7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Nested Loops</a:t>
            </a:r>
            <a:endParaRPr lang="he-IL" altLang="en-US"/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A4C91DF6-F6FC-CB2E-44BA-BD6226996C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u="sng"/>
              <a:t>Nested loop</a:t>
            </a:r>
            <a:r>
              <a:rPr lang="en-US" altLang="en-US"/>
              <a:t>: loop that is contained inside another loop</a:t>
            </a:r>
          </a:p>
          <a:p>
            <a:pPr lvl="1"/>
            <a:r>
              <a:rPr lang="en-US" altLang="en-US">
                <a:cs typeface="Courier New" panose="02070309020205020404" pitchFamily="49" charset="0"/>
              </a:rPr>
              <a:t>Example: analog clock works like a nested loop</a:t>
            </a:r>
          </a:p>
          <a:p>
            <a:pPr lvl="2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Hours hand moves once for every twelve movements of the minutes hand: for each iteration of the “hours,” do twelve iterations of “minutes”</a:t>
            </a:r>
          </a:p>
          <a:p>
            <a:pPr lvl="2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Seconds hand moves 60 times for each movement of the minutes hand: for each iteration of “minutes,” do 60 iterations of “seconds”</a:t>
            </a:r>
            <a:endParaRPr lang="he-IL" altLang="en-US"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7C8A52D0-8493-3D9F-32F0-75F4A1655A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 to Repetition Structures</a:t>
            </a:r>
            <a:endParaRPr lang="he-IL" altLang="en-US"/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886DD678-9B78-3CBD-E5C5-CEF4851EB8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/>
              <a:t>Often must write code that performs the same task multiple times</a:t>
            </a:r>
          </a:p>
          <a:p>
            <a:pPr lvl="1" eaLnBrk="1" hangingPunct="1"/>
            <a:r>
              <a:rPr lang="en-US" altLang="en-US"/>
              <a:t>Disadvantages to duplicating code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Makes program large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Time consuming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May need to be corrected in many places</a:t>
            </a:r>
          </a:p>
          <a:p>
            <a:pPr eaLnBrk="1" hangingPunct="1">
              <a:buFontTx/>
              <a:buChar char="•"/>
            </a:pPr>
            <a:r>
              <a:rPr lang="en-US" altLang="en-US" u="sng"/>
              <a:t>Repetition structure</a:t>
            </a:r>
            <a:r>
              <a:rPr lang="en-US" altLang="en-US"/>
              <a:t>: makes computer repeat included code as necessary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3">
            <a:extLst>
              <a:ext uri="{FF2B5EF4-FFF2-40B4-BE49-F238E27FC236}">
                <a16:creationId xmlns:a16="http://schemas.microsoft.com/office/drawing/2014/main" id="{1B52AB91-87B8-FCEE-1233-075D20568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550" y="384175"/>
            <a:ext cx="5168900" cy="608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459E38E0-77D3-6778-39C8-485461FA6D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Nested Loops (cont’d.)</a:t>
            </a:r>
            <a:endParaRPr lang="he-IL" altLang="en-US"/>
          </a:p>
        </p:txBody>
      </p:sp>
      <p:sp>
        <p:nvSpPr>
          <p:cNvPr id="33795" name="Content Placeholder 1">
            <a:extLst>
              <a:ext uri="{FF2B5EF4-FFF2-40B4-BE49-F238E27FC236}">
                <a16:creationId xmlns:a16="http://schemas.microsoft.com/office/drawing/2014/main" id="{42494172-FB30-278E-B787-0A3333C9F0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/>
              <a:t>Key points about nested loops:</a:t>
            </a:r>
          </a:p>
          <a:p>
            <a:pPr lvl="1" eaLnBrk="1" hangingPunct="1"/>
            <a:r>
              <a:rPr lang="en-US" altLang="en-US"/>
              <a:t>Inner loop goes through all of its iterations for each iteration of outer loop</a:t>
            </a:r>
          </a:p>
          <a:p>
            <a:pPr lvl="1" eaLnBrk="1" hangingPunct="1"/>
            <a:r>
              <a:rPr lang="en-US" altLang="en-US"/>
              <a:t>Inner loops complete their iterations faster than outer loops</a:t>
            </a:r>
          </a:p>
          <a:p>
            <a:pPr lvl="1" eaLnBrk="1" hangingPunct="1"/>
            <a:r>
              <a:rPr lang="en-US" altLang="en-US"/>
              <a:t>Total number of iterations in nested loop:   	</a:t>
            </a: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796" name="TextBox 2">
            <a:extLst>
              <a:ext uri="{FF2B5EF4-FFF2-40B4-BE49-F238E27FC236}">
                <a16:creationId xmlns:a16="http://schemas.microsoft.com/office/drawing/2014/main" id="{EFFAE752-D402-4065-A3CF-C0AF8CA07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887913"/>
            <a:ext cx="72247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i="1"/>
              <a:t>number of iterations of inner loop</a:t>
            </a:r>
            <a:r>
              <a:rPr lang="en-US" altLang="en-US" sz="1800" b="0"/>
              <a:t> X </a:t>
            </a:r>
            <a:r>
              <a:rPr lang="en-US" altLang="en-US" sz="1800" b="0" i="1"/>
              <a:t>number of iterations of outer loop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D57342A6-B91C-514E-F4A2-18D55D6F40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en-US"/>
              <a:t> Statement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C7812352-1A5B-2C12-18EC-71681187FA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9906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sz="2800"/>
              <a:t>The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en-US" sz="2800"/>
              <a:t> statement causes a loop to terminate</a:t>
            </a:r>
          </a:p>
        </p:txBody>
      </p:sp>
      <p:sp>
        <p:nvSpPr>
          <p:cNvPr id="34820" name="TextBox 3">
            <a:extLst>
              <a:ext uri="{FF2B5EF4-FFF2-40B4-BE49-F238E27FC236}">
                <a16:creationId xmlns:a16="http://schemas.microsoft.com/office/drawing/2014/main" id="{0EE85F0B-1271-C57B-E009-7EDFD35AA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850" y="2554288"/>
            <a:ext cx="51816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 = 0</a:t>
            </a:r>
            <a:endParaRPr lang="en-US" altLang="en-US" sz="1400" b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while n &lt; 100:</a:t>
            </a:r>
            <a:endParaRPr lang="en-US" altLang="en-US" sz="1400" b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print(n)</a:t>
            </a:r>
            <a:endParaRPr lang="en-US" altLang="en-US" sz="1400" b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if n == 5:</a:t>
            </a:r>
            <a:endParaRPr lang="en-US" altLang="en-US" sz="1400" b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break</a:t>
            </a:r>
            <a:endParaRPr lang="en-US" altLang="en-US" sz="1400" b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n += 1</a:t>
            </a:r>
            <a:endParaRPr lang="en-US" altLang="en-US" sz="1400" b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print(f'The loop stopped and n is {n}.')</a:t>
            </a:r>
            <a:endParaRPr lang="en-US" altLang="en-US" sz="1400" b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06D74A-B8DE-C5A2-64C7-29C9253DA1B3}"/>
              </a:ext>
            </a:extLst>
          </p:cNvPr>
          <p:cNvSpPr txBox="1"/>
          <p:nvPr/>
        </p:nvSpPr>
        <p:spPr>
          <a:xfrm>
            <a:off x="976313" y="4387850"/>
            <a:ext cx="6324600" cy="1816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 Output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 loop stopped and n is 5.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4822" name="Straight Arrow Connector 6">
            <a:extLst>
              <a:ext uri="{FF2B5EF4-FFF2-40B4-BE49-F238E27FC236}">
                <a16:creationId xmlns:a16="http://schemas.microsoft.com/office/drawing/2014/main" id="{2B5B2231-D7AF-9E9C-1F62-4A383F6F43FF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493963" y="3505200"/>
            <a:ext cx="935037" cy="508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23" name="TextBox 7">
            <a:extLst>
              <a:ext uri="{FF2B5EF4-FFF2-40B4-BE49-F238E27FC236}">
                <a16:creationId xmlns:a16="http://schemas.microsoft.com/office/drawing/2014/main" id="{C8878E64-0BF2-1DCA-CB79-1E2529518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50" y="3276600"/>
            <a:ext cx="37512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0">
                <a:solidFill>
                  <a:srgbClr val="FF0000"/>
                </a:solidFill>
              </a:rPr>
              <a:t>This statement causes the loop to stop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38BDD422-9025-C397-11F3-AC05FFF0D6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altLang="en-US"/>
              <a:t> Statement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B462CBB4-8E14-F879-679A-43EB7D1C0A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38862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sz="2800"/>
              <a:t>The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altLang="en-US" sz="2800"/>
              <a:t> statement causes the current iteration of a loop to end early</a:t>
            </a:r>
            <a:br>
              <a:rPr lang="en-US" altLang="en-US" sz="2800"/>
            </a:br>
            <a:endParaRPr lang="en-US" altLang="en-US" sz="2800"/>
          </a:p>
          <a:p>
            <a:pPr>
              <a:buFontTx/>
              <a:buChar char="•"/>
            </a:pPr>
            <a:r>
              <a:rPr lang="en-US" altLang="en-US" sz="2800"/>
              <a:t>When the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altLang="en-US" sz="2800"/>
              <a:t> statement is executed, all the statements in the body of the loop that appear after it are ignored, and the loop begins its next iteration (if there is a next iteration)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D50F2BCA-1615-9210-8016-A2DE239445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altLang="en-US"/>
              <a:t> Statement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E802193D-CD33-ABF7-B61B-30C72812C4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9906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sz="2800"/>
              <a:t>Example:</a:t>
            </a:r>
          </a:p>
        </p:txBody>
      </p:sp>
      <p:sp>
        <p:nvSpPr>
          <p:cNvPr id="36868" name="TextBox 3">
            <a:extLst>
              <a:ext uri="{FF2B5EF4-FFF2-40B4-BE49-F238E27FC236}">
                <a16:creationId xmlns:a16="http://schemas.microsoft.com/office/drawing/2014/main" id="{C53DB228-9856-5F63-99E4-067793C84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2076450"/>
            <a:ext cx="51816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 = 0</a:t>
            </a:r>
            <a:endParaRPr lang="en-US" altLang="en-US" sz="1600" b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while n &lt; 10:</a:t>
            </a:r>
            <a:endParaRPr lang="en-US" altLang="en-US" sz="1600" b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n += 1</a:t>
            </a:r>
            <a:endParaRPr lang="en-US" altLang="en-US" sz="1600" b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if n % 3 == 0:</a:t>
            </a:r>
            <a:endParaRPr lang="en-US" altLang="en-US" sz="1600" b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continue</a:t>
            </a:r>
            <a:endParaRPr lang="en-US" altLang="en-US" sz="1600" b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print(n)</a:t>
            </a:r>
            <a:endParaRPr lang="en-US" altLang="en-US" sz="1200" b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A8D52A-7C6B-6A02-F7B7-6011F13D943B}"/>
              </a:ext>
            </a:extLst>
          </p:cNvPr>
          <p:cNvSpPr txBox="1"/>
          <p:nvPr/>
        </p:nvSpPr>
        <p:spPr>
          <a:xfrm>
            <a:off x="831850" y="3856038"/>
            <a:ext cx="6324600" cy="1816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 Output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</a:p>
        </p:txBody>
      </p:sp>
      <p:cxnSp>
        <p:nvCxnSpPr>
          <p:cNvPr id="36870" name="Straight Arrow Connector 6">
            <a:extLst>
              <a:ext uri="{FF2B5EF4-FFF2-40B4-BE49-F238E27FC236}">
                <a16:creationId xmlns:a16="http://schemas.microsoft.com/office/drawing/2014/main" id="{D3E5C872-AC3C-047C-70D9-B66E3EE5741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059113" y="3186113"/>
            <a:ext cx="935037" cy="508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71" name="TextBox 7">
            <a:extLst>
              <a:ext uri="{FF2B5EF4-FFF2-40B4-BE49-F238E27FC236}">
                <a16:creationId xmlns:a16="http://schemas.microsoft.com/office/drawing/2014/main" id="{38365CA5-68F8-64A7-F662-FD8879177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13" y="2994025"/>
            <a:ext cx="47513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0">
                <a:solidFill>
                  <a:srgbClr val="FF0000"/>
                </a:solidFill>
              </a:rPr>
              <a:t>This statement ends the current iteration and causes the loop to skip to the next iteration.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C540885A-4FC6-D156-A851-538CDC6438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/>
              <a:t> Clause with a Loop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1A3837DE-1F54-71ED-1567-E22837FFF4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9144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sz="2800"/>
              <a:t>Loops in Python can have an optional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sz="2800"/>
              <a:t> clause.</a:t>
            </a:r>
          </a:p>
        </p:txBody>
      </p:sp>
      <p:sp>
        <p:nvSpPr>
          <p:cNvPr id="37892" name="TextBox 3">
            <a:extLst>
              <a:ext uri="{FF2B5EF4-FFF2-40B4-BE49-F238E27FC236}">
                <a16:creationId xmlns:a16="http://schemas.microsoft.com/office/drawing/2014/main" id="{E80D62FA-FDAE-DF65-89ED-7C7570EC3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871788"/>
            <a:ext cx="281940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while </a:t>
            </a:r>
            <a:r>
              <a:rPr lang="en-US" altLang="en-US" sz="1600" b="0" i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condition</a:t>
            </a:r>
            <a:r>
              <a:rPr lang="en-US" altLang="en-US" sz="1600" b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altLang="en-US" sz="1600" b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0" i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statement</a:t>
            </a:r>
            <a:endParaRPr lang="en-US" altLang="en-US" sz="1600" b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0" i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statement</a:t>
            </a:r>
            <a:endParaRPr lang="en-US" altLang="en-US" sz="1600" b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0" i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etc</a:t>
            </a:r>
            <a:r>
              <a:rPr lang="en-US" altLang="en-US" sz="1600" b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altLang="en-US" sz="1600" b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else:</a:t>
            </a:r>
            <a:endParaRPr lang="en-US" altLang="en-US" sz="1600" b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0" i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statement</a:t>
            </a:r>
            <a:endParaRPr lang="en-US" altLang="en-US" sz="1600" b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0" i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statement</a:t>
            </a:r>
            <a:endParaRPr lang="en-US" altLang="en-US" sz="1600" b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0" i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etc</a:t>
            </a:r>
            <a:r>
              <a:rPr lang="en-US" altLang="en-US" sz="1600" b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altLang="en-US" sz="1600" b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7893" name="TextBox 4">
            <a:extLst>
              <a:ext uri="{FF2B5EF4-FFF2-40B4-BE49-F238E27FC236}">
                <a16:creationId xmlns:a16="http://schemas.microsoft.com/office/drawing/2014/main" id="{E40B4DDD-24A3-0C1A-C8D6-E470D7DF2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871788"/>
            <a:ext cx="495300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 </a:t>
            </a:r>
            <a:r>
              <a:rPr lang="en-US" altLang="en-US" sz="1600" b="0" i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variable </a:t>
            </a:r>
            <a:r>
              <a:rPr lang="en-US" altLang="en-US" sz="1600" b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 </a:t>
            </a:r>
            <a:r>
              <a:rPr lang="en-US" altLang="en-US" sz="1600" b="0" i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[value1, value2, etc.]</a:t>
            </a:r>
            <a:r>
              <a:rPr lang="en-US" altLang="en-US" sz="1600" b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altLang="en-US" sz="1600" b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0" i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statement</a:t>
            </a:r>
            <a:endParaRPr lang="en-US" altLang="en-US" sz="1600" b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0" i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statement</a:t>
            </a:r>
            <a:endParaRPr lang="en-US" altLang="en-US" sz="1600" b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0" i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etc</a:t>
            </a:r>
            <a:r>
              <a:rPr lang="en-US" altLang="en-US" sz="1600" b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altLang="en-US" sz="1600" b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else:</a:t>
            </a:r>
            <a:endParaRPr lang="en-US" altLang="en-US" sz="1600" b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0" i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statement</a:t>
            </a:r>
            <a:endParaRPr lang="en-US" altLang="en-US" sz="1600" b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0" i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statement</a:t>
            </a:r>
            <a:endParaRPr lang="en-US" altLang="en-US" sz="1600" b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0" i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etc</a:t>
            </a:r>
            <a:r>
              <a:rPr lang="en-US" altLang="en-US" sz="1600" b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altLang="en-US" sz="1600" b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CE5D8793-D7D8-A596-A578-FD6596A794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/>
              <a:t> Clause with a Loop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D3C377D1-D6D9-395C-7C1B-49F452BF4F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sz="2800"/>
              <a:t>An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sz="2800"/>
              <a:t> clause in a loop is useful only when the loop contains a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en-US" sz="2800"/>
              <a:t> statement.</a:t>
            </a:r>
          </a:p>
          <a:p>
            <a:pPr>
              <a:buFontTx/>
              <a:buChar char="•"/>
            </a:pPr>
            <a:r>
              <a:rPr lang="en-US" altLang="en-US" sz="2800"/>
              <a:t>The block of statements that appears after the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sz="2800"/>
              <a:t> clause executes only when the loop terminates normally, without encountering a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en-US" sz="2800"/>
              <a:t> statement. </a:t>
            </a:r>
          </a:p>
          <a:p>
            <a:pPr>
              <a:buFontTx/>
              <a:buChar char="•"/>
            </a:pPr>
            <a:r>
              <a:rPr lang="en-US" altLang="en-US" sz="2800"/>
              <a:t>If the loop terminates because of a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en-US" sz="2800"/>
              <a:t> statement, the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sz="2800"/>
              <a:t> clause will not execute its block of statements.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82763CCC-D333-4991-8637-2EC81831A0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/>
              <a:t> Clause with a Loop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7C8A914F-7FA3-2653-0840-444711166A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9906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sz="2800"/>
              <a:t>Example:</a:t>
            </a:r>
          </a:p>
        </p:txBody>
      </p:sp>
      <p:sp>
        <p:nvSpPr>
          <p:cNvPr id="39940" name="TextBox 3">
            <a:extLst>
              <a:ext uri="{FF2B5EF4-FFF2-40B4-BE49-F238E27FC236}">
                <a16:creationId xmlns:a16="http://schemas.microsoft.com/office/drawing/2014/main" id="{36BF9A5C-591B-125D-CDF9-9A6ABC25C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2076450"/>
            <a:ext cx="6948487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 n in range(10):</a:t>
            </a:r>
            <a:endParaRPr lang="en-US" altLang="en-US" sz="1600" b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if n == 5:</a:t>
            </a:r>
            <a:endParaRPr lang="en-US" altLang="en-US" sz="1600" b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print('Breaking out of the loop.')</a:t>
            </a:r>
            <a:endParaRPr lang="en-US" altLang="en-US" sz="1600" b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break</a:t>
            </a:r>
            <a:endParaRPr lang="en-US" altLang="en-US" sz="1600" b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print(n)</a:t>
            </a:r>
            <a:endParaRPr lang="en-US" altLang="en-US" sz="1600" b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else:</a:t>
            </a:r>
            <a:endParaRPr lang="en-US" altLang="en-US" sz="1600" b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print(f'After the loop, n is {n}.')</a:t>
            </a:r>
            <a:endParaRPr lang="en-US" altLang="en-US" sz="1100" b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1C9E33-6028-9DBE-9C5E-9EAAB75EE9A7}"/>
              </a:ext>
            </a:extLst>
          </p:cNvPr>
          <p:cNvSpPr txBox="1"/>
          <p:nvPr/>
        </p:nvSpPr>
        <p:spPr>
          <a:xfrm>
            <a:off x="838200" y="4114800"/>
            <a:ext cx="6324600" cy="1600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 Output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Breaking out of the loop.</a:t>
            </a:r>
          </a:p>
        </p:txBody>
      </p:sp>
      <p:sp>
        <p:nvSpPr>
          <p:cNvPr id="39942" name="TextBox 5">
            <a:extLst>
              <a:ext uri="{FF2B5EF4-FFF2-40B4-BE49-F238E27FC236}">
                <a16:creationId xmlns:a16="http://schemas.microsoft.com/office/drawing/2014/main" id="{E42D6F66-DB52-780E-FDA9-D600D3999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6325" y="4333875"/>
            <a:ext cx="3810000" cy="923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FF0000"/>
                </a:solidFill>
              </a:rPr>
              <a:t>The </a:t>
            </a:r>
            <a:r>
              <a:rPr lang="en-US" altLang="en-US" sz="1800" b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sz="1800" b="0">
                <a:solidFill>
                  <a:srgbClr val="FF0000"/>
                </a:solidFill>
              </a:rPr>
              <a:t> clause did not execute because the </a:t>
            </a:r>
            <a:r>
              <a:rPr lang="en-US" altLang="en-US" sz="1800" b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en-US" sz="1800" b="0">
                <a:solidFill>
                  <a:srgbClr val="FF0000"/>
                </a:solidFill>
              </a:rPr>
              <a:t> statement executed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DA4146F6-A5EB-7844-4272-A3A03D8028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/>
              <a:t> Clause with a Loop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B3F9556E-1658-C41A-F774-B1BB2B39FB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9906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sz="2800"/>
              <a:t>Example:</a:t>
            </a:r>
          </a:p>
        </p:txBody>
      </p:sp>
      <p:sp>
        <p:nvSpPr>
          <p:cNvPr id="40964" name="TextBox 3">
            <a:extLst>
              <a:ext uri="{FF2B5EF4-FFF2-40B4-BE49-F238E27FC236}">
                <a16:creationId xmlns:a16="http://schemas.microsoft.com/office/drawing/2014/main" id="{FF6F9854-0C4D-9EDC-E717-0459D2C36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2076450"/>
            <a:ext cx="6948487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 n in range(3):</a:t>
            </a:r>
            <a:endParaRPr lang="en-US" altLang="en-US" sz="1600" b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if n == 5:</a:t>
            </a:r>
            <a:endParaRPr lang="en-US" altLang="en-US" sz="1600" b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print('Breaking out of the loop.')</a:t>
            </a:r>
            <a:endParaRPr lang="en-US" altLang="en-US" sz="1600" b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break</a:t>
            </a:r>
            <a:endParaRPr lang="en-US" altLang="en-US" sz="1600" b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print(n)</a:t>
            </a:r>
            <a:endParaRPr lang="en-US" altLang="en-US" sz="1600" b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else:</a:t>
            </a:r>
            <a:endParaRPr lang="en-US" altLang="en-US" sz="1600" b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print(f'After the loop, n is {n}.')</a:t>
            </a:r>
            <a:endParaRPr lang="en-US" altLang="en-US" sz="1100" b="0">
              <a:ea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2C6A74-14B8-70F5-EABC-4CCED4D15772}"/>
              </a:ext>
            </a:extLst>
          </p:cNvPr>
          <p:cNvSpPr txBox="1"/>
          <p:nvPr/>
        </p:nvSpPr>
        <p:spPr>
          <a:xfrm>
            <a:off x="838200" y="4114800"/>
            <a:ext cx="6324600" cy="1169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 Output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After the loop, n is 2.</a:t>
            </a:r>
          </a:p>
        </p:txBody>
      </p:sp>
      <p:sp>
        <p:nvSpPr>
          <p:cNvPr id="40966" name="TextBox 5">
            <a:extLst>
              <a:ext uri="{FF2B5EF4-FFF2-40B4-BE49-F238E27FC236}">
                <a16:creationId xmlns:a16="http://schemas.microsoft.com/office/drawing/2014/main" id="{7EA9444D-5C4D-B437-839A-86F906632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038600"/>
            <a:ext cx="3810000" cy="923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FF0000"/>
                </a:solidFill>
              </a:rPr>
              <a:t>The </a:t>
            </a:r>
            <a:r>
              <a:rPr lang="en-US" altLang="en-US" sz="1800" b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en-US" sz="1800" b="0">
                <a:solidFill>
                  <a:srgbClr val="FF0000"/>
                </a:solidFill>
              </a:rPr>
              <a:t> statement did not execute, so the </a:t>
            </a:r>
            <a:r>
              <a:rPr lang="en-US" altLang="en-US" sz="1800" b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sz="1800" b="0">
                <a:solidFill>
                  <a:srgbClr val="FF0000"/>
                </a:solidFill>
              </a:rPr>
              <a:t> clause executed.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AD25F08C-D8AB-8C38-AA16-0B413906A3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Turtle Graphics: Using Loops to Draw Designs</a:t>
            </a:r>
            <a:endParaRPr lang="he-IL" altLang="en-US"/>
          </a:p>
        </p:txBody>
      </p:sp>
      <p:sp>
        <p:nvSpPr>
          <p:cNvPr id="41987" name="Content Placeholder 1">
            <a:extLst>
              <a:ext uri="{FF2B5EF4-FFF2-40B4-BE49-F238E27FC236}">
                <a16:creationId xmlns:a16="http://schemas.microsoft.com/office/drawing/2014/main" id="{ED1EE56B-20CF-A1B5-C913-06166B3EFB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2400"/>
              <a:t>You can use loops with the turtle to draw both simple shapes and elaborate designs. For example, the following for loop iterates four times to draw a square that is 100 pixels wide:</a:t>
            </a:r>
            <a:endParaRPr lang="en-US" alt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988" name="TextBox 2">
            <a:extLst>
              <a:ext uri="{FF2B5EF4-FFF2-40B4-BE49-F238E27FC236}">
                <a16:creationId xmlns:a16="http://schemas.microsoft.com/office/drawing/2014/main" id="{D27DA99B-802C-6C2E-5BEB-0A512B2811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962400"/>
            <a:ext cx="3505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for x in range(4):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    turtle.forward(100)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    turtle.right(90)</a:t>
            </a:r>
          </a:p>
        </p:txBody>
      </p:sp>
      <p:sp>
        <p:nvSpPr>
          <p:cNvPr id="41989" name="Rectangle 3">
            <a:extLst>
              <a:ext uri="{FF2B5EF4-FFF2-40B4-BE49-F238E27FC236}">
                <a16:creationId xmlns:a16="http://schemas.microsoft.com/office/drawing/2014/main" id="{C079B3FD-82B9-BC13-D51D-A7806F383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586163"/>
            <a:ext cx="1676400" cy="16764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B06B3B47-71C9-850F-643D-72B8D82A51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Condition-Controlled and Count-Controlled Loops</a:t>
            </a:r>
            <a:endParaRPr lang="he-IL" altLang="en-US"/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92CF92E9-4C97-F05A-36B9-1243D0D523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/>
              <a:t>There are two broad categories of loops:</a:t>
            </a:r>
          </a:p>
          <a:p>
            <a:pPr lvl="1" eaLnBrk="1" hangingPunct="1">
              <a:buFontTx/>
              <a:buChar char="•"/>
            </a:pPr>
            <a:r>
              <a:rPr lang="en-US" altLang="en-US"/>
              <a:t>Condition-controlled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uses a true/false condition to control the number of times the loop iterates</a:t>
            </a:r>
          </a:p>
          <a:p>
            <a:pPr lvl="1" eaLnBrk="1" hangingPunct="1">
              <a:buFontTx/>
              <a:buChar char="•"/>
            </a:pPr>
            <a:r>
              <a:rPr lang="en-US" altLang="en-US"/>
              <a:t>Count-controlled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repeats a specific number of times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33F3AFFF-0B63-7940-C052-3D395F3F17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Turtle Graphics: Using Loops to Draw Designs</a:t>
            </a:r>
            <a:endParaRPr lang="he-IL" altLang="en-US"/>
          </a:p>
        </p:txBody>
      </p:sp>
      <p:sp>
        <p:nvSpPr>
          <p:cNvPr id="43011" name="Content Placeholder 1">
            <a:extLst>
              <a:ext uri="{FF2B5EF4-FFF2-40B4-BE49-F238E27FC236}">
                <a16:creationId xmlns:a16="http://schemas.microsoft.com/office/drawing/2014/main" id="{64D63BCB-22CD-5F08-7C3D-A9DD7FB5D9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2800"/>
              <a:t>This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800"/>
              <a:t> loop iterates eight times to draw the octagon:</a:t>
            </a:r>
            <a:endParaRPr lang="en-US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012" name="TextBox 2">
            <a:extLst>
              <a:ext uri="{FF2B5EF4-FFF2-40B4-BE49-F238E27FC236}">
                <a16:creationId xmlns:a16="http://schemas.microsoft.com/office/drawing/2014/main" id="{746F52E3-E10A-2AAE-1DD5-02A568183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962400"/>
            <a:ext cx="3505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for x in range(8):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    turtle.forward(100)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    turtle.right(45)</a:t>
            </a:r>
          </a:p>
        </p:txBody>
      </p:sp>
      <p:sp>
        <p:nvSpPr>
          <p:cNvPr id="43013" name="Octagon 4">
            <a:extLst>
              <a:ext uri="{FF2B5EF4-FFF2-40B4-BE49-F238E27FC236}">
                <a16:creationId xmlns:a16="http://schemas.microsoft.com/office/drawing/2014/main" id="{96415481-F5FD-3EBE-A69C-4C274E10B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568700"/>
            <a:ext cx="1790700" cy="1709738"/>
          </a:xfrm>
          <a:prstGeom prst="octagon">
            <a:avLst>
              <a:gd name="adj" fmla="val 2928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EF6B0C59-9399-7158-5F7C-BAD06E38E6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Turtle Graphics: Using Loops to Draw Designs</a:t>
            </a:r>
            <a:endParaRPr lang="he-IL" altLang="en-US"/>
          </a:p>
        </p:txBody>
      </p:sp>
      <p:sp>
        <p:nvSpPr>
          <p:cNvPr id="44035" name="Content Placeholder 1">
            <a:extLst>
              <a:ext uri="{FF2B5EF4-FFF2-40B4-BE49-F238E27FC236}">
                <a16:creationId xmlns:a16="http://schemas.microsoft.com/office/drawing/2014/main" id="{AAAAAA15-C8A2-9A2D-3A59-ACC84FB323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2400"/>
              <a:t>You can create interesting designs by repeatedly drawing a simple shape, with the turtle tilted at a slightly different angle each time it draws the shape.</a:t>
            </a:r>
            <a:endParaRPr lang="en-US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036" name="TextBox 2">
            <a:extLst>
              <a:ext uri="{FF2B5EF4-FFF2-40B4-BE49-F238E27FC236}">
                <a16:creationId xmlns:a16="http://schemas.microsoft.com/office/drawing/2014/main" id="{07972230-E470-8326-0485-5D130E7F0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276600"/>
            <a:ext cx="66294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NUM_CIRCLES = 36    # Number of circles to draw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RADIUS = 100        # Radius of each circle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ANGLE = 10          # Angle to turn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for x in range(NUM_CIRCLES):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    turtle.circle(RADIUS)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    turtle.left(ANGLE)</a:t>
            </a:r>
          </a:p>
        </p:txBody>
      </p:sp>
      <p:pic>
        <p:nvPicPr>
          <p:cNvPr id="44037" name="Picture 3">
            <a:extLst>
              <a:ext uri="{FF2B5EF4-FFF2-40B4-BE49-F238E27FC236}">
                <a16:creationId xmlns:a16="http://schemas.microsoft.com/office/drawing/2014/main" id="{819F38FA-2171-0E60-F0B8-9F0DADA0A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168775"/>
            <a:ext cx="2438400" cy="241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DB68EACA-C17F-A2BA-2F21-3148DD6613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Turtle Graphics: Using Loops to Draw Designs</a:t>
            </a:r>
            <a:endParaRPr lang="he-IL" altLang="en-US"/>
          </a:p>
        </p:txBody>
      </p:sp>
      <p:sp>
        <p:nvSpPr>
          <p:cNvPr id="45059" name="Content Placeholder 1">
            <a:extLst>
              <a:ext uri="{FF2B5EF4-FFF2-40B4-BE49-F238E27FC236}">
                <a16:creationId xmlns:a16="http://schemas.microsoft.com/office/drawing/2014/main" id="{2AD126C1-6831-CD7F-2F1A-B69D551685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2800"/>
              <a:t>This code draws a sequence of 36 straight lines to make a "starburst" design.</a:t>
            </a:r>
            <a:endParaRPr lang="en-US" altLang="en-US" sz="11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060" name="TextBox 2">
            <a:extLst>
              <a:ext uri="{FF2B5EF4-FFF2-40B4-BE49-F238E27FC236}">
                <a16:creationId xmlns:a16="http://schemas.microsoft.com/office/drawing/2014/main" id="{550006C2-4195-E66B-7596-A5C0A8CCE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819400"/>
            <a:ext cx="6629400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>
                <a:latin typeface="Courier New" panose="02070309020205020404" pitchFamily="49" charset="0"/>
                <a:cs typeface="Courier New" panose="02070309020205020404" pitchFamily="49" charset="0"/>
              </a:rPr>
              <a:t>START_X = -200      # Starting X coordinate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>
                <a:latin typeface="Courier New" panose="02070309020205020404" pitchFamily="49" charset="0"/>
                <a:cs typeface="Courier New" panose="02070309020205020404" pitchFamily="49" charset="0"/>
              </a:rPr>
              <a:t>START_Y = 0         # Starting Y coordinate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>
                <a:latin typeface="Courier New" panose="02070309020205020404" pitchFamily="49" charset="0"/>
                <a:cs typeface="Courier New" panose="02070309020205020404" pitchFamily="49" charset="0"/>
              </a:rPr>
              <a:t>NUM_LINES = 36      # Number of lines to draw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>
                <a:latin typeface="Courier New" panose="02070309020205020404" pitchFamily="49" charset="0"/>
                <a:cs typeface="Courier New" panose="02070309020205020404" pitchFamily="49" charset="0"/>
              </a:rPr>
              <a:t>LINE_LENGTH = 400   # Length of each line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>
                <a:latin typeface="Courier New" panose="02070309020205020404" pitchFamily="49" charset="0"/>
                <a:cs typeface="Courier New" panose="02070309020205020404" pitchFamily="49" charset="0"/>
              </a:rPr>
              <a:t>ANGLE = 170         # Angle to turn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>
                <a:latin typeface="Courier New" panose="02070309020205020404" pitchFamily="49" charset="0"/>
                <a:cs typeface="Courier New" panose="02070309020205020404" pitchFamily="49" charset="0"/>
              </a:rPr>
              <a:t>turtle.hideturtle()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>
                <a:latin typeface="Courier New" panose="02070309020205020404" pitchFamily="49" charset="0"/>
                <a:cs typeface="Courier New" panose="02070309020205020404" pitchFamily="49" charset="0"/>
              </a:rPr>
              <a:t>turtle.penup()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>
                <a:latin typeface="Courier New" panose="02070309020205020404" pitchFamily="49" charset="0"/>
                <a:cs typeface="Courier New" panose="02070309020205020404" pitchFamily="49" charset="0"/>
              </a:rPr>
              <a:t>turtle.goto(START_X, START_Y)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>
                <a:latin typeface="Courier New" panose="02070309020205020404" pitchFamily="49" charset="0"/>
                <a:cs typeface="Courier New" panose="02070309020205020404" pitchFamily="49" charset="0"/>
              </a:rPr>
              <a:t>turtle.pendown()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>
                <a:latin typeface="Courier New" panose="02070309020205020404" pitchFamily="49" charset="0"/>
                <a:cs typeface="Courier New" panose="02070309020205020404" pitchFamily="49" charset="0"/>
              </a:rPr>
              <a:t>for x in range(NUM_LINES):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>
                <a:latin typeface="Courier New" panose="02070309020205020404" pitchFamily="49" charset="0"/>
                <a:cs typeface="Courier New" panose="02070309020205020404" pitchFamily="49" charset="0"/>
              </a:rPr>
              <a:t>    turtle.forward(LINE_LENGTH)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>
                <a:latin typeface="Courier New" panose="02070309020205020404" pitchFamily="49" charset="0"/>
                <a:cs typeface="Courier New" panose="02070309020205020404" pitchFamily="49" charset="0"/>
              </a:rPr>
              <a:t>    turtle.left(ANGLE)</a:t>
            </a:r>
          </a:p>
        </p:txBody>
      </p:sp>
      <p:pic>
        <p:nvPicPr>
          <p:cNvPr id="45061" name="Picture 4">
            <a:extLst>
              <a:ext uri="{FF2B5EF4-FFF2-40B4-BE49-F238E27FC236}">
                <a16:creationId xmlns:a16="http://schemas.microsoft.com/office/drawing/2014/main" id="{D3FEA83B-CB61-6704-6D76-48981C487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900" y="3602038"/>
            <a:ext cx="3009900" cy="291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AD3FA609-6844-3AA6-E2DE-2FEBAC3D09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  <a:endParaRPr lang="he-IL" altLang="en-US"/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EDDFDD43-8583-4D17-975B-B3F991E190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2800"/>
              <a:t>This chapter covered:</a:t>
            </a:r>
          </a:p>
          <a:p>
            <a:pPr lvl="1" eaLnBrk="1" hangingPunct="1"/>
            <a:r>
              <a:rPr lang="en-US" altLang="en-US" sz="2400"/>
              <a:t>Repetition structures, including:</a:t>
            </a:r>
          </a:p>
          <a:p>
            <a:pPr lvl="2" eaLnBrk="1" hangingPunct="1">
              <a:buFontTx/>
              <a:buChar char="•"/>
            </a:pPr>
            <a:r>
              <a:rPr lang="en-US" altLang="en-US" sz="2000"/>
              <a:t>Condition-controlled loops</a:t>
            </a:r>
          </a:p>
          <a:p>
            <a:pPr lvl="2" eaLnBrk="1" hangingPunct="1">
              <a:buFontTx/>
              <a:buChar char="•"/>
            </a:pPr>
            <a:r>
              <a:rPr lang="en-US" altLang="en-US" sz="2000"/>
              <a:t>Count-controlled loops</a:t>
            </a:r>
          </a:p>
          <a:p>
            <a:pPr lvl="2" eaLnBrk="1" hangingPunct="1">
              <a:buFontTx/>
              <a:buChar char="•"/>
            </a:pPr>
            <a:r>
              <a:rPr lang="en-US" altLang="en-US" sz="2000"/>
              <a:t>Nested loops</a:t>
            </a:r>
          </a:p>
          <a:p>
            <a:pPr lvl="1" eaLnBrk="1" hangingPunct="1"/>
            <a:r>
              <a:rPr lang="en-US" altLang="en-US" sz="2400"/>
              <a:t>Infinite loops and how they can be avoided</a:t>
            </a:r>
          </a:p>
          <a:p>
            <a:pPr lvl="1" eaLnBrk="1" hangingPunct="1"/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altLang="en-US" sz="2400"/>
              <a:t> function as used in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400"/>
              <a:t> loops</a:t>
            </a:r>
          </a:p>
          <a:p>
            <a:pPr lvl="1" eaLnBrk="1" hangingPunct="1"/>
            <a:r>
              <a:rPr lang="en-US" altLang="en-US" sz="2400"/>
              <a:t>Calculating a running total and augmented assignment operators</a:t>
            </a:r>
          </a:p>
          <a:p>
            <a:pPr lvl="1" eaLnBrk="1" hangingPunct="1"/>
            <a:r>
              <a:rPr lang="en-US" altLang="en-US" sz="2400"/>
              <a:t>Use of sentinels to terminate loops</a:t>
            </a:r>
          </a:p>
          <a:p>
            <a:pPr lvl="1" eaLnBrk="1" hangingPunct="1"/>
            <a:r>
              <a:rPr lang="en-US" altLang="en-US" sz="2400"/>
              <a:t>Using loops to draw turtle graphic designs</a:t>
            </a:r>
            <a:endParaRPr lang="he-IL" alt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37D3F3E2-B1E1-0C6C-7FA4-70EFDE6B92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/>
              <a:t> Loop: a Condition-Controlled Loop</a:t>
            </a:r>
            <a:endParaRPr lang="he-IL" altLang="en-US"/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35AECA95-50BE-EDEC-0034-92E499DDD5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u="sng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u="sng"/>
              <a:t> loop</a:t>
            </a:r>
            <a:r>
              <a:rPr lang="en-US" altLang="en-US"/>
              <a:t>: while condition is true, do something</a:t>
            </a:r>
          </a:p>
          <a:p>
            <a:pPr lvl="1" eaLnBrk="1" hangingPunct="1"/>
            <a:r>
              <a:rPr lang="en-US" altLang="en-US"/>
              <a:t>Two parts: 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Condition tested for true or false value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Statements repeated as long as condition is true</a:t>
            </a:r>
          </a:p>
          <a:p>
            <a:pPr lvl="1" eaLnBrk="1" hangingPunct="1"/>
            <a:r>
              <a:rPr lang="en-US" altLang="en-US"/>
              <a:t>In flow chart, line goes back to previous part</a:t>
            </a:r>
          </a:p>
          <a:p>
            <a:pPr lvl="1" eaLnBrk="1" hangingPunct="1"/>
            <a:r>
              <a:rPr lang="en-US" altLang="en-US"/>
              <a:t>General format: </a:t>
            </a:r>
          </a:p>
          <a:p>
            <a:pPr lvl="2" eaLnBrk="1" hangingPunct="1"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2"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statements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B9636D1F-99A8-BBB2-A123-92EE332D64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/>
              <a:t> Loop: a Condition-Controlled Loop (cont’d.)</a:t>
            </a:r>
            <a:endParaRPr lang="he-IL" altLang="en-US"/>
          </a:p>
        </p:txBody>
      </p:sp>
      <p:pic>
        <p:nvPicPr>
          <p:cNvPr id="8195" name="Content Placeholder 2">
            <a:extLst>
              <a:ext uri="{FF2B5EF4-FFF2-40B4-BE49-F238E27FC236}">
                <a16:creationId xmlns:a16="http://schemas.microsoft.com/office/drawing/2014/main" id="{CF48997A-AF40-148A-6002-012CC366B9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1988" y="1995488"/>
            <a:ext cx="7820025" cy="3735387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723024EA-DDDE-FFDD-1AEC-79875B9AE2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/>
              <a:t> Loop: a Condition-Controlled Loop (cont’d.)</a:t>
            </a:r>
            <a:endParaRPr lang="he-IL" altLang="en-US"/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E564C53C-351E-C253-D744-7248BAB3A4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In order for a loop to stop executing, something has to happen inside the loop to make the condition false</a:t>
            </a:r>
          </a:p>
          <a:p>
            <a:pPr eaLnBrk="1" hangingPunct="1">
              <a:buFontTx/>
              <a:buChar char="•"/>
            </a:pPr>
            <a:r>
              <a:rPr lang="en-US" altLang="en-US" u="sng">
                <a:cs typeface="Courier New" panose="02070309020205020404" pitchFamily="49" charset="0"/>
              </a:rPr>
              <a:t>Iteration</a:t>
            </a:r>
            <a:r>
              <a:rPr lang="en-US" altLang="en-US">
                <a:cs typeface="Courier New" panose="02070309020205020404" pitchFamily="49" charset="0"/>
              </a:rPr>
              <a:t>: one execution of the body of a loop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>
                <a:cs typeface="Courier New" panose="02070309020205020404" pitchFamily="49" charset="0"/>
              </a:rPr>
              <a:t> loop is known as a </a:t>
            </a:r>
            <a:r>
              <a:rPr lang="en-US" altLang="en-US" i="1">
                <a:cs typeface="Courier New" panose="02070309020205020404" pitchFamily="49" charset="0"/>
              </a:rPr>
              <a:t>pretest</a:t>
            </a:r>
            <a:r>
              <a:rPr lang="en-US" altLang="en-US">
                <a:cs typeface="Courier New" panose="02070309020205020404" pitchFamily="49" charset="0"/>
              </a:rPr>
              <a:t> loop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>
                <a:cs typeface="Courier New" panose="02070309020205020404" pitchFamily="49" charset="0"/>
              </a:rPr>
              <a:t>Tests condition before performing an iteration</a:t>
            </a:r>
          </a:p>
          <a:p>
            <a:pPr lvl="2" eaLnBrk="1" hangingPunct="1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Will never execute if condition is false to start with</a:t>
            </a:r>
          </a:p>
          <a:p>
            <a:pPr lvl="2" eaLnBrk="1" hangingPunct="1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Requires performing some steps prior to the loop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3">
            <a:extLst>
              <a:ext uri="{FF2B5EF4-FFF2-40B4-BE49-F238E27FC236}">
                <a16:creationId xmlns:a16="http://schemas.microsoft.com/office/drawing/2014/main" id="{CF7A638C-8CE2-E9DD-D48A-F5D959E2A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863" y="344488"/>
            <a:ext cx="5248275" cy="616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774D515F-726F-902D-8921-76AB0E164D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Infinite Loops</a:t>
            </a:r>
            <a:endParaRPr lang="he-IL" altLang="en-US"/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0D5F3FEA-D062-6E63-BBA5-49220F905A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/>
              <a:t>Loops must contain within themselves a way to terminate</a:t>
            </a:r>
          </a:p>
          <a:p>
            <a:pPr lvl="1" eaLnBrk="1" hangingPunct="1"/>
            <a:r>
              <a:rPr lang="en-US" altLang="en-US"/>
              <a:t>Something inside a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/>
              <a:t> loop must eventually make the condition false</a:t>
            </a:r>
          </a:p>
          <a:p>
            <a:pPr eaLnBrk="1" hangingPunct="1">
              <a:buFontTx/>
              <a:buChar char="•"/>
            </a:pPr>
            <a:r>
              <a:rPr lang="en-US" altLang="en-US" u="sng"/>
              <a:t>Infinite loop</a:t>
            </a:r>
            <a:r>
              <a:rPr lang="en-US" altLang="en-US"/>
              <a:t>: loop that does not have a way of stopping</a:t>
            </a:r>
          </a:p>
          <a:p>
            <a:pPr lvl="1" eaLnBrk="1" hangingPunct="1"/>
            <a:r>
              <a:rPr lang="en-US" altLang="en-US"/>
              <a:t>Repeats until program is interrupted</a:t>
            </a:r>
          </a:p>
          <a:p>
            <a:pPr lvl="1" eaLnBrk="1" hangingPunct="1"/>
            <a:r>
              <a:rPr lang="en-US" altLang="en-US"/>
              <a:t>Occurs when programmer forgets to include stopping code in the loop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007DC4"/>
      </a:accent2>
      <a:accent3>
        <a:srgbClr val="FFFFFF"/>
      </a:accent3>
      <a:accent4>
        <a:srgbClr val="000000"/>
      </a:accent4>
      <a:accent5>
        <a:srgbClr val="DAEDEF"/>
      </a:accent5>
      <a:accent6>
        <a:srgbClr val="007DC4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999</TotalTime>
  <Words>2220</Words>
  <Application>Microsoft Office PowerPoint</Application>
  <PresentationFormat>On-screen Show (4:3)</PresentationFormat>
  <Paragraphs>294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Century Gothic</vt:lpstr>
      <vt:lpstr>Courier New</vt:lpstr>
      <vt:lpstr>Tw Cen MT</vt:lpstr>
      <vt:lpstr>Default Design</vt:lpstr>
      <vt:lpstr>PowerPoint Presentation</vt:lpstr>
      <vt:lpstr>Topics</vt:lpstr>
      <vt:lpstr>Introduction to Repetition Structures</vt:lpstr>
      <vt:lpstr>Condition-Controlled and Count-Controlled Loops</vt:lpstr>
      <vt:lpstr>The while Loop: a Condition-Controlled Loop</vt:lpstr>
      <vt:lpstr>The while Loop: a Condition-Controlled Loop (cont’d.)</vt:lpstr>
      <vt:lpstr>The while Loop: a Condition-Controlled Loop (cont’d.)</vt:lpstr>
      <vt:lpstr>PowerPoint Presentation</vt:lpstr>
      <vt:lpstr>Infinite Loops</vt:lpstr>
      <vt:lpstr>Using the while Loop as a Count-Controlled Loop</vt:lpstr>
      <vt:lpstr>Using the while Loop as a Count-Controlled Loop</vt:lpstr>
      <vt:lpstr>Using the while Loop as a Count-Controlled Loop</vt:lpstr>
      <vt:lpstr>Single-Line while Loops</vt:lpstr>
      <vt:lpstr>The for Loop: a Count-Controlled Loop</vt:lpstr>
      <vt:lpstr>PowerPoint Presentation</vt:lpstr>
      <vt:lpstr>Using the range Function with the for Loop</vt:lpstr>
      <vt:lpstr>Using the Target Variable Inside the Loop</vt:lpstr>
      <vt:lpstr>Letting the User Control the Loop Iterations</vt:lpstr>
      <vt:lpstr>Generating an Iterable Sequence that Ranges from Highest to Lowest</vt:lpstr>
      <vt:lpstr>Calculating a Running Total</vt:lpstr>
      <vt:lpstr>Calculating a Running Total (cont’d.)</vt:lpstr>
      <vt:lpstr>The Augmented Assignment Operators</vt:lpstr>
      <vt:lpstr>The Augmented Assignment Operators (cont’d.)</vt:lpstr>
      <vt:lpstr>Sentinels</vt:lpstr>
      <vt:lpstr>Input Validation Loops</vt:lpstr>
      <vt:lpstr>Input Validation Loops (cont’d.)</vt:lpstr>
      <vt:lpstr>Input Validation Loops (cont’d.)</vt:lpstr>
      <vt:lpstr>Input Validation Loops (cont’d.)</vt:lpstr>
      <vt:lpstr>Nested Loops</vt:lpstr>
      <vt:lpstr>PowerPoint Presentation</vt:lpstr>
      <vt:lpstr>Nested Loops (cont’d.)</vt:lpstr>
      <vt:lpstr>The break Statement</vt:lpstr>
      <vt:lpstr>The continue Statement</vt:lpstr>
      <vt:lpstr>The continue Statement</vt:lpstr>
      <vt:lpstr>The else Clause with a Loop</vt:lpstr>
      <vt:lpstr>The else Clause with a Loop</vt:lpstr>
      <vt:lpstr>The else Clause with a Loop</vt:lpstr>
      <vt:lpstr>The else Clause with a Loop</vt:lpstr>
      <vt:lpstr>Turtle Graphics: Using Loops to Draw Designs</vt:lpstr>
      <vt:lpstr>Turtle Graphics: Using Loops to Draw Designs</vt:lpstr>
      <vt:lpstr>Turtle Graphics: Using Loops to Draw Designs</vt:lpstr>
      <vt:lpstr>Turtle Graphics: Using Loops to Draw Designs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Chelsea Bell</dc:creator>
  <cp:lastModifiedBy>Massad, Nelson</cp:lastModifiedBy>
  <cp:revision>102</cp:revision>
  <dcterms:created xsi:type="dcterms:W3CDTF">2011-02-21T19:15:53Z</dcterms:created>
  <dcterms:modified xsi:type="dcterms:W3CDTF">2024-09-16T18:14:12Z</dcterms:modified>
</cp:coreProperties>
</file>