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Slab"/>
      <p:regular r:id="rId24"/>
      <p:bold r:id="rId25"/>
    </p:embeddedFont>
    <p:embeddedFont>
      <p:font typeface="Source Sans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regular.fntdata"/><Relationship Id="rId25" Type="http://schemas.openxmlformats.org/officeDocument/2006/relationships/font" Target="fonts/RobotoSlab-bold.fntdata"/><Relationship Id="rId28" Type="http://schemas.openxmlformats.org/officeDocument/2006/relationships/font" Target="fonts/SourceSansPro-italic.fntdata"/><Relationship Id="rId27" Type="http://schemas.openxmlformats.org/officeDocument/2006/relationships/font" Target="fonts/SourceSansPr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Title Slide</a:t>
            </a:r>
            <a:endParaRPr/>
          </a:p>
          <a:p>
            <a:pPr indent="-298450" lvl="0" marL="457200" rtl="0" algn="l">
              <a:lnSpc>
                <a:spcPct val="115000"/>
              </a:lnSpc>
              <a:spcBef>
                <a:spcPts val="1200"/>
              </a:spcBef>
              <a:spcAft>
                <a:spcPts val="0"/>
              </a:spcAft>
              <a:buClr>
                <a:schemeClr val="dk1"/>
              </a:buClr>
              <a:buSzPts val="1100"/>
              <a:buChar char="●"/>
            </a:pPr>
            <a:r>
              <a:rPr lang="en"/>
              <a:t>Include the name of the Project and Group Members</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a:t>
            </a:r>
            <a:endParaRPr/>
          </a:p>
          <a:p>
            <a:pPr indent="0" lvl="0" marL="0" rtl="0" algn="l">
              <a:spcBef>
                <a:spcPts val="0"/>
              </a:spcBef>
              <a:spcAft>
                <a:spcPts val="0"/>
              </a:spcAft>
              <a:buNone/>
            </a:pPr>
            <a:r>
              <a:rPr lang="en"/>
              <a:t>We know people often look up reviews for </a:t>
            </a:r>
            <a:r>
              <a:rPr lang="en"/>
              <a:t>restaurants before they visit. Due to COVID-19 and other factors, people may continue to purchase food only from those restaurants offering pickup and delivery. This shows that Vernon Hills has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Google maps, generated a heatmap to identify the popular </a:t>
            </a:r>
            <a:r>
              <a:rPr lang="en"/>
              <a:t>restaurants. </a:t>
            </a:r>
            <a:endParaRPr/>
          </a:p>
          <a:p>
            <a:pPr indent="0" lvl="0" marL="0" rtl="0" algn="l">
              <a:spcBef>
                <a:spcPts val="0"/>
              </a:spcBef>
              <a:spcAft>
                <a:spcPts val="0"/>
              </a:spcAft>
              <a:buNone/>
            </a:pPr>
            <a:r>
              <a:rPr lang="en"/>
              <a:t>Color based on average ratings (red to yellow to green)  the closer to the epicenter (Vernon Hills City Hall)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Discussion</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Discuss your findings. Did you find what you expected to find? If not, why not? What inferences or general conclusions can you draw from your analysis?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Pie chart shows our competition in the area based on ratings and the amount of each identified in Yelp.</a:t>
            </a:r>
            <a:endParaRPr/>
          </a:p>
          <a:p>
            <a:pPr indent="0" lvl="0" marL="0" rtl="0" algn="l">
              <a:spcBef>
                <a:spcPts val="0"/>
              </a:spcBef>
              <a:spcAft>
                <a:spcPts val="0"/>
              </a:spcAft>
              <a:buNone/>
            </a:pPr>
            <a:r>
              <a:rPr lang="en"/>
              <a:t>About 20.3% of the restaurants rated 3.0 stars </a:t>
            </a:r>
            <a:endParaRPr/>
          </a:p>
          <a:p>
            <a:pPr indent="0" lvl="0" marL="0" rtl="0" algn="l">
              <a:spcBef>
                <a:spcPts val="0"/>
              </a:spcBef>
              <a:spcAft>
                <a:spcPts val="0"/>
              </a:spcAft>
              <a:buNone/>
            </a:pPr>
            <a:r>
              <a:rPr lang="en"/>
              <a:t>About 25.8% of the restaurants rated 3.5.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8b3a13ad2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8b3a13a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chart shows the underserved market and gaps available in the area. </a:t>
            </a:r>
            <a:endParaRPr/>
          </a:p>
          <a:p>
            <a:pPr indent="0" lvl="0" marL="0" rtl="0" algn="l">
              <a:spcBef>
                <a:spcPts val="0"/>
              </a:spcBef>
              <a:spcAft>
                <a:spcPts val="0"/>
              </a:spcAft>
              <a:buNone/>
            </a:pPr>
            <a:r>
              <a:rPr lang="en"/>
              <a:t>For example, if you want to establish a steak or sushi place, there will be less competition </a:t>
            </a:r>
            <a:r>
              <a:rPr lang="en"/>
              <a:t>than</a:t>
            </a:r>
            <a:r>
              <a:rPr lang="en"/>
              <a:t> establishing a Mexican </a:t>
            </a:r>
            <a:r>
              <a:rPr lang="en"/>
              <a:t>restaurant</a:t>
            </a: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da085fb6_58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da085fb6_5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Post Mortem</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Discuss any difficulties that arose, and how you dealt with them</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Discuss any additional questions that came up, but which you didn't have time to answer: What would you research next, if you had two more weeks?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63238"/>
                </a:solidFill>
                <a:latin typeface="Calibri"/>
                <a:ea typeface="Calibri"/>
                <a:cs typeface="Calibri"/>
                <a:sym typeface="Calibri"/>
              </a:rPr>
              <a:t>We would have liked to research the price range and how it related to category, especially see it in a chart. However, the API pulled overlapping categories and we could not get the price. The ratings and the amount of reviews received are also not absolute or clear indicators of preference.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Questions</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Open-floor Q&amp;A with the audience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8b3a13ad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8b3a13a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Motivation &amp; Summary Slide</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Define the core message or hypothesis of your project.</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Describe the questions you asked, and </a:t>
            </a:r>
            <a:r>
              <a:rPr i="1" lang="en">
                <a:solidFill>
                  <a:schemeClr val="dk1"/>
                </a:solidFill>
                <a:latin typeface="Calibri"/>
                <a:ea typeface="Calibri"/>
                <a:cs typeface="Calibri"/>
                <a:sym typeface="Calibri"/>
              </a:rPr>
              <a:t>why</a:t>
            </a:r>
            <a:r>
              <a:rPr lang="en">
                <a:solidFill>
                  <a:schemeClr val="dk1"/>
                </a:solidFill>
                <a:latin typeface="Calibri"/>
                <a:ea typeface="Calibri"/>
                <a:cs typeface="Calibri"/>
                <a:sym typeface="Calibri"/>
              </a:rPr>
              <a:t> you asked them</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Describe whether you were able to answer these questions to your satisfaction, and briefly summarize your findings</a:t>
            </a:r>
            <a:endParaRPr>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t>We decided to explore the possibility of opening a restaurant in the Chicago northwest suburban area. Vernon Hills was selected because it is a busy suburban location and team members are familiar with the location. We decided to use the Yelp API and U.S Census data to analyze the </a:t>
            </a:r>
            <a:r>
              <a:rPr lang="en"/>
              <a:t>restaurants</a:t>
            </a:r>
            <a:r>
              <a:rPr lang="en"/>
              <a:t> already located within the Vernon Hills geographical area. Usindg the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Questions &amp; Data</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Elaborate on the questions you asked, describing what kinds of data you needed to answer them, and where you found it</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b="1" sz="2600">
              <a:solidFill>
                <a:srgbClr val="0053A3"/>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Data Cleanup &amp; Exploration</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Describe the exploration and cleanup process</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Discuss insights you had while exploring the data that you didn't anticipate</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Discuss any problems that arose after exploring the data, and how you resolved them</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Present and discuss interesting figures developed during exploration, ideally with the help of Jupyter Notebook</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Census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Data Analysis</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Discuss the steps you took to analyze the data and answer each question you asked in your proposal</a:t>
            </a:r>
            <a:endParaRPr>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Char char="○"/>
            </a:pPr>
            <a:r>
              <a:rPr lang="en">
                <a:solidFill>
                  <a:schemeClr val="dk1"/>
                </a:solidFill>
                <a:latin typeface="Calibri"/>
                <a:ea typeface="Calibri"/>
                <a:cs typeface="Calibri"/>
                <a:sym typeface="Calibri"/>
              </a:rPr>
              <a:t>Present and discuss interesting figures developed during analysis, ideally with the help of Jupyter Notebook</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Vernon Hills City Hall chosen as the reference point for location.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a:t>
            </a:r>
            <a:endParaRPr/>
          </a:p>
          <a:p>
            <a:pPr indent="0" lvl="0" marL="0" rtl="0" algn="l">
              <a:spcBef>
                <a:spcPts val="0"/>
              </a:spcBef>
              <a:spcAft>
                <a:spcPts val="0"/>
              </a:spcAft>
              <a:buNone/>
            </a:pPr>
            <a:r>
              <a:rPr lang="en"/>
              <a:t>Price is one of the first things considered when making any purchase. To give a percentage of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3.jp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2427275" y="1285875"/>
            <a:ext cx="5312700" cy="154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1</a:t>
            </a:r>
            <a:endParaRPr/>
          </a:p>
        </p:txBody>
      </p:sp>
      <p:sp>
        <p:nvSpPr>
          <p:cNvPr id="71" name="Google Shape;71;p12"/>
          <p:cNvSpPr txBox="1"/>
          <p:nvPr/>
        </p:nvSpPr>
        <p:spPr>
          <a:xfrm>
            <a:off x="526525" y="4176200"/>
            <a:ext cx="365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Source Sans Pro"/>
                <a:ea typeface="Source Sans Pro"/>
                <a:cs typeface="Source Sans Pro"/>
                <a:sym typeface="Source Sans Pro"/>
              </a:rPr>
              <a:t>CSR Consulting:</a:t>
            </a:r>
            <a:endParaRPr sz="15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500">
                <a:solidFill>
                  <a:schemeClr val="dk1"/>
                </a:solidFill>
                <a:latin typeface="Source Sans Pro"/>
                <a:ea typeface="Source Sans Pro"/>
                <a:cs typeface="Source Sans Pro"/>
                <a:sym typeface="Source Sans Pro"/>
              </a:rPr>
              <a:t>Christian R., </a:t>
            </a:r>
            <a:r>
              <a:rPr lang="en" sz="1500">
                <a:solidFill>
                  <a:schemeClr val="dk1"/>
                </a:solidFill>
                <a:latin typeface="Source Sans Pro"/>
                <a:ea typeface="Source Sans Pro"/>
                <a:cs typeface="Source Sans Pro"/>
                <a:sym typeface="Source Sans Pro"/>
              </a:rPr>
              <a:t>Rich K., </a:t>
            </a:r>
            <a:r>
              <a:rPr lang="en" sz="1500">
                <a:solidFill>
                  <a:schemeClr val="dk1"/>
                </a:solidFill>
                <a:latin typeface="Source Sans Pro"/>
                <a:ea typeface="Source Sans Pro"/>
                <a:cs typeface="Source Sans Pro"/>
                <a:sym typeface="Source Sans Pro"/>
              </a:rPr>
              <a:t>Stefany L</a:t>
            </a:r>
            <a:endParaRPr sz="1500">
              <a:solidFill>
                <a:schemeClr val="dk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457100" y="334518"/>
            <a:ext cx="8229600" cy="36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2"/>
                </a:solidFill>
                <a:latin typeface="Roboto Slab"/>
                <a:ea typeface="Roboto Slab"/>
                <a:cs typeface="Roboto Slab"/>
                <a:sym typeface="Roboto Slab"/>
              </a:rPr>
              <a:t>Percentage of Households with Broadband</a:t>
            </a:r>
            <a:endParaRPr/>
          </a:p>
        </p:txBody>
      </p:sp>
      <p:sp>
        <p:nvSpPr>
          <p:cNvPr id="149" name="Google Shape;149;p21"/>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0" name="Google Shape;150;p21"/>
          <p:cNvPicPr preferRelativeResize="0"/>
          <p:nvPr/>
        </p:nvPicPr>
        <p:blipFill>
          <a:blip r:embed="rId3">
            <a:alphaModFix/>
          </a:blip>
          <a:stretch>
            <a:fillRect/>
          </a:stretch>
        </p:blipFill>
        <p:spPr>
          <a:xfrm>
            <a:off x="1686550" y="999300"/>
            <a:ext cx="5187192" cy="3750543"/>
          </a:xfrm>
          <a:prstGeom prst="rect">
            <a:avLst/>
          </a:prstGeom>
          <a:noFill/>
          <a:ln>
            <a:noFill/>
          </a:ln>
        </p:spPr>
      </p:pic>
      <p:sp>
        <p:nvSpPr>
          <p:cNvPr id="151" name="Google Shape;151;p21"/>
          <p:cNvSpPr txBox="1"/>
          <p:nvPr/>
        </p:nvSpPr>
        <p:spPr>
          <a:xfrm>
            <a:off x="7254500" y="4114800"/>
            <a:ext cx="172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Source: US Census</a:t>
            </a:r>
            <a:endParaRPr sz="12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3038725" y="342925"/>
            <a:ext cx="4571100" cy="15876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chemeClr val="dk1"/>
              </a:buClr>
              <a:buSzPts val="1700"/>
              <a:buChar char="◎"/>
            </a:pPr>
            <a:r>
              <a:rPr lang="en" sz="1700"/>
              <a:t>Pulled Yelp business IDs within radius to CSV file</a:t>
            </a:r>
            <a:endParaRPr sz="1700"/>
          </a:p>
          <a:p>
            <a:pPr indent="-336550" lvl="0" marL="457200" rtl="0" algn="l">
              <a:spcBef>
                <a:spcPts val="0"/>
              </a:spcBef>
              <a:spcAft>
                <a:spcPts val="0"/>
              </a:spcAft>
              <a:buClr>
                <a:schemeClr val="dk1"/>
              </a:buClr>
              <a:buSzPts val="1700"/>
              <a:buChar char="◎"/>
            </a:pPr>
            <a:r>
              <a:rPr lang="en" sz="1700"/>
              <a:t>Looped </a:t>
            </a:r>
            <a:r>
              <a:rPr lang="en" sz="1700"/>
              <a:t>through</a:t>
            </a:r>
            <a:r>
              <a:rPr lang="en" sz="1700"/>
              <a:t> CSV business IDs</a:t>
            </a:r>
            <a:endParaRPr sz="1700"/>
          </a:p>
          <a:p>
            <a:pPr indent="-336550" lvl="0" marL="457200" rtl="0" algn="l">
              <a:spcBef>
                <a:spcPts val="0"/>
              </a:spcBef>
              <a:spcAft>
                <a:spcPts val="0"/>
              </a:spcAft>
              <a:buClr>
                <a:schemeClr val="dk1"/>
              </a:buClr>
              <a:buSzPts val="1700"/>
              <a:buChar char="◎"/>
            </a:pPr>
            <a:r>
              <a:rPr lang="en" sz="1700"/>
              <a:t>Business IDs used to extract info</a:t>
            </a:r>
            <a:endParaRPr sz="1700"/>
          </a:p>
          <a:p>
            <a:pPr indent="-336550" lvl="0" marL="457200" rtl="0" algn="l">
              <a:spcBef>
                <a:spcPts val="0"/>
              </a:spcBef>
              <a:spcAft>
                <a:spcPts val="0"/>
              </a:spcAft>
              <a:buClr>
                <a:schemeClr val="dk1"/>
              </a:buClr>
              <a:buSzPts val="1700"/>
              <a:buChar char="◎"/>
            </a:pPr>
            <a:r>
              <a:rPr lang="en" sz="1700"/>
              <a:t>Census data used to support location</a:t>
            </a:r>
            <a:endParaRPr sz="1700"/>
          </a:p>
        </p:txBody>
      </p:sp>
      <p:sp>
        <p:nvSpPr>
          <p:cNvPr id="157" name="Google Shape;157;p22"/>
          <p:cNvSpPr txBox="1"/>
          <p:nvPr>
            <p:ph type="title"/>
          </p:nvPr>
        </p:nvSpPr>
        <p:spPr>
          <a:xfrm>
            <a:off x="371750" y="576200"/>
            <a:ext cx="2772900" cy="8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t>Data Analysis</a:t>
            </a:r>
            <a:endParaRPr b="1" sz="2700"/>
          </a:p>
        </p:txBody>
      </p:sp>
      <p:sp>
        <p:nvSpPr>
          <p:cNvPr id="158" name="Google Shape;158;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2"/>
          <p:cNvPicPr preferRelativeResize="0"/>
          <p:nvPr/>
        </p:nvPicPr>
        <p:blipFill>
          <a:blip r:embed="rId3">
            <a:alphaModFix/>
          </a:blip>
          <a:stretch>
            <a:fillRect/>
          </a:stretch>
        </p:blipFill>
        <p:spPr>
          <a:xfrm>
            <a:off x="2577817" y="2038700"/>
            <a:ext cx="6438181" cy="271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1" type="body"/>
          </p:nvPr>
        </p:nvSpPr>
        <p:spPr>
          <a:xfrm>
            <a:off x="457200" y="3797075"/>
            <a:ext cx="6775800" cy="627000"/>
          </a:xfrm>
          <a:prstGeom prst="rect">
            <a:avLst/>
          </a:prstGeom>
        </p:spPr>
        <p:txBody>
          <a:bodyPr anchorCtr="0" anchor="b" bIns="91425" lIns="91425" spcFirstLastPara="1" rIns="91425" wrap="square" tIns="91425">
            <a:noAutofit/>
          </a:bodyPr>
          <a:lstStyle/>
          <a:p>
            <a:pPr indent="0" lvl="0" marL="0" rtl="0" algn="l">
              <a:spcBef>
                <a:spcPts val="360"/>
              </a:spcBef>
              <a:spcAft>
                <a:spcPts val="0"/>
              </a:spcAft>
              <a:buNone/>
            </a:pPr>
            <a:r>
              <a:rPr lang="en" sz="1450">
                <a:latin typeface="Arial"/>
                <a:ea typeface="Arial"/>
                <a:cs typeface="Arial"/>
                <a:sym typeface="Arial"/>
              </a:rPr>
              <a:t>Heatmap based on average ratings and pins with restaurant names</a:t>
            </a:r>
            <a:endParaRPr sz="1450">
              <a:latin typeface="Arial"/>
              <a:ea typeface="Arial"/>
              <a:cs typeface="Arial"/>
              <a:sym typeface="Arial"/>
            </a:endParaRPr>
          </a:p>
          <a:p>
            <a:pPr indent="0" lvl="0" marL="0" rtl="0" algn="l">
              <a:spcBef>
                <a:spcPts val="360"/>
              </a:spcBef>
              <a:spcAft>
                <a:spcPts val="0"/>
              </a:spcAft>
              <a:buNone/>
            </a:pPr>
            <a:r>
              <a:rPr lang="en" sz="1450">
                <a:latin typeface="Arial"/>
                <a:ea typeface="Arial"/>
                <a:cs typeface="Arial"/>
                <a:sym typeface="Arial"/>
              </a:rPr>
              <a:t>Average rating in response to the Vernon Hills City Hall.</a:t>
            </a:r>
            <a:endParaRPr sz="2100"/>
          </a:p>
        </p:txBody>
      </p:sp>
      <p:sp>
        <p:nvSpPr>
          <p:cNvPr id="165" name="Google Shape;165;p23"/>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66" name="Google Shape;166;p23"/>
          <p:cNvPicPr preferRelativeResize="0"/>
          <p:nvPr/>
        </p:nvPicPr>
        <p:blipFill>
          <a:blip r:embed="rId3">
            <a:alphaModFix/>
          </a:blip>
          <a:stretch>
            <a:fillRect/>
          </a:stretch>
        </p:blipFill>
        <p:spPr>
          <a:xfrm>
            <a:off x="152400" y="152400"/>
            <a:ext cx="8839200" cy="36048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p:nvPr/>
        </p:nvSpPr>
        <p:spPr>
          <a:xfrm>
            <a:off x="4738600" y="16683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ph idx="4294967295" type="title"/>
          </p:nvPr>
        </p:nvSpPr>
        <p:spPr>
          <a:xfrm>
            <a:off x="908025" y="2155620"/>
            <a:ext cx="75717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2"/>
                </a:solidFill>
              </a:rPr>
              <a:t>Discussion </a:t>
            </a:r>
            <a:endParaRPr b="1" sz="3000">
              <a:solidFill>
                <a:schemeClr val="accent2"/>
              </a:solidFill>
            </a:endParaRPr>
          </a:p>
        </p:txBody>
      </p:sp>
      <p:cxnSp>
        <p:nvCxnSpPr>
          <p:cNvPr id="173" name="Google Shape;173;p24"/>
          <p:cNvCxnSpPr/>
          <p:nvPr/>
        </p:nvCxnSpPr>
        <p:spPr>
          <a:xfrm flipH="1" rot="10800000">
            <a:off x="6793191" y="367851"/>
            <a:ext cx="638700" cy="1419600"/>
          </a:xfrm>
          <a:prstGeom prst="straightConnector1">
            <a:avLst/>
          </a:prstGeom>
          <a:noFill/>
          <a:ln cap="flat" cmpd="sng" w="9525">
            <a:solidFill>
              <a:srgbClr val="CFD8DC"/>
            </a:solidFill>
            <a:prstDash val="solid"/>
            <a:round/>
            <a:headEnd len="med" w="med" type="none"/>
            <a:tailEnd len="med" w="med" type="none"/>
          </a:ln>
        </p:spPr>
      </p:cxnSp>
      <p:cxnSp>
        <p:nvCxnSpPr>
          <p:cNvPr id="174" name="Google Shape;174;p24"/>
          <p:cNvCxnSpPr/>
          <p:nvPr/>
        </p:nvCxnSpPr>
        <p:spPr>
          <a:xfrm flipH="1" rot="10800000">
            <a:off x="7194765" y="1515796"/>
            <a:ext cx="1377600" cy="570900"/>
          </a:xfrm>
          <a:prstGeom prst="straightConnector1">
            <a:avLst/>
          </a:prstGeom>
          <a:noFill/>
          <a:ln cap="flat" cmpd="sng" w="9525">
            <a:solidFill>
              <a:srgbClr val="CFD8DC"/>
            </a:solidFill>
            <a:prstDash val="solid"/>
            <a:round/>
            <a:headEnd len="med" w="med" type="none"/>
            <a:tailEnd len="med" w="med" type="none"/>
          </a:ln>
        </p:spPr>
      </p:cxnSp>
      <p:cxnSp>
        <p:nvCxnSpPr>
          <p:cNvPr id="175" name="Google Shape;175;p24"/>
          <p:cNvCxnSpPr/>
          <p:nvPr/>
        </p:nvCxnSpPr>
        <p:spPr>
          <a:xfrm flipH="1" rot="10800000">
            <a:off x="7068779" y="1169826"/>
            <a:ext cx="716400" cy="806100"/>
          </a:xfrm>
          <a:prstGeom prst="straightConnector1">
            <a:avLst/>
          </a:prstGeom>
          <a:noFill/>
          <a:ln cap="flat" cmpd="sng" w="9525">
            <a:solidFill>
              <a:srgbClr val="CFD8DC"/>
            </a:solidFill>
            <a:prstDash val="solid"/>
            <a:round/>
            <a:headEnd len="med" w="med" type="none"/>
            <a:tailEnd len="med" w="med" type="none"/>
          </a:ln>
        </p:spPr>
      </p:cxnSp>
      <p:sp>
        <p:nvSpPr>
          <p:cNvPr id="176" name="Google Shape;176;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685725" y="107295"/>
            <a:ext cx="7571700" cy="70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Percentage of Restaurants with Rating</a:t>
            </a:r>
            <a:endParaRPr>
              <a:solidFill>
                <a:schemeClr val="accent2"/>
              </a:solidFill>
            </a:endParaRPr>
          </a:p>
        </p:txBody>
      </p:sp>
      <p:sp>
        <p:nvSpPr>
          <p:cNvPr id="182" name="Google Shape;182;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5"/>
          <p:cNvPicPr preferRelativeResize="0"/>
          <p:nvPr/>
        </p:nvPicPr>
        <p:blipFill>
          <a:blip r:embed="rId3">
            <a:alphaModFix/>
          </a:blip>
          <a:stretch>
            <a:fillRect/>
          </a:stretch>
        </p:blipFill>
        <p:spPr>
          <a:xfrm>
            <a:off x="2384450" y="754125"/>
            <a:ext cx="4375100" cy="38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b="0" l="289" r="19318" t="0"/>
          <a:stretch/>
        </p:blipFill>
        <p:spPr>
          <a:xfrm>
            <a:off x="-12" y="171875"/>
            <a:ext cx="9030376" cy="3883100"/>
          </a:xfrm>
          <a:prstGeom prst="rect">
            <a:avLst/>
          </a:prstGeom>
          <a:noFill/>
          <a:ln>
            <a:noFill/>
          </a:ln>
        </p:spPr>
      </p:pic>
      <p:sp>
        <p:nvSpPr>
          <p:cNvPr id="189" name="Google Shape;189;p26"/>
          <p:cNvSpPr txBox="1"/>
          <p:nvPr>
            <p:ph type="title"/>
          </p:nvPr>
        </p:nvSpPr>
        <p:spPr>
          <a:xfrm>
            <a:off x="1737846" y="3885700"/>
            <a:ext cx="53664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Amount of Restaurants with Categories</a:t>
            </a:r>
            <a:endParaRPr/>
          </a:p>
        </p:txBody>
      </p:sp>
      <p:sp>
        <p:nvSpPr>
          <p:cNvPr id="190" name="Google Shape;190;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idx="4294967295" type="title"/>
          </p:nvPr>
        </p:nvSpPr>
        <p:spPr>
          <a:xfrm>
            <a:off x="993375" y="2220445"/>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accent2"/>
                </a:solidFill>
              </a:rPr>
              <a:t>Issues &amp; Limitations</a:t>
            </a:r>
            <a:endParaRPr b="1" sz="3000">
              <a:solidFill>
                <a:schemeClr val="accent2"/>
              </a:solidFill>
            </a:endParaRPr>
          </a:p>
        </p:txBody>
      </p:sp>
      <p:sp>
        <p:nvSpPr>
          <p:cNvPr id="196" name="Google Shape;196;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8"/>
          <p:cNvSpPr txBox="1"/>
          <p:nvPr/>
        </p:nvSpPr>
        <p:spPr>
          <a:xfrm>
            <a:off x="802375" y="444300"/>
            <a:ext cx="40311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Source Sans Pro"/>
                <a:ea typeface="Source Sans Pro"/>
                <a:cs typeface="Source Sans Pro"/>
                <a:sym typeface="Source Sans Pro"/>
              </a:rPr>
              <a:t>Limitations</a:t>
            </a:r>
            <a:endParaRPr b="1" sz="1600">
              <a:latin typeface="Source Sans Pro"/>
              <a:ea typeface="Source Sans Pro"/>
              <a:cs typeface="Source Sans Pro"/>
              <a:sym typeface="Source Sans Pro"/>
            </a:endParaRPr>
          </a:p>
          <a:p>
            <a:pPr indent="0" lvl="0" marL="0" rtl="0" algn="l">
              <a:spcBef>
                <a:spcPts val="0"/>
              </a:spcBef>
              <a:spcAft>
                <a:spcPts val="0"/>
              </a:spcAft>
              <a:buNone/>
            </a:pPr>
            <a:r>
              <a:t/>
            </a:r>
            <a:endParaRPr b="1" sz="1600">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Yelp categories are redundant and may have some overlap</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Businesses may not have a Yelp profile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 of reviews received vs rating</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Price ($$$) did not pull for many</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Did not have time to dig deeper into age groups or race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Would like to develop business tool for investors</a:t>
            </a:r>
            <a:endParaRPr>
              <a:latin typeface="Source Sans Pro"/>
              <a:ea typeface="Source Sans Pro"/>
              <a:cs typeface="Source Sans Pro"/>
              <a:sym typeface="Source Sans Pro"/>
            </a:endParaRPr>
          </a:p>
        </p:txBody>
      </p:sp>
      <p:pic>
        <p:nvPicPr>
          <p:cNvPr id="203" name="Google Shape;203;p28"/>
          <p:cNvPicPr preferRelativeResize="0"/>
          <p:nvPr/>
        </p:nvPicPr>
        <p:blipFill rotWithShape="1">
          <a:blip r:embed="rId3">
            <a:alphaModFix/>
          </a:blip>
          <a:srcRect b="8692" l="0" r="0" t="0"/>
          <a:stretch/>
        </p:blipFill>
        <p:spPr>
          <a:xfrm>
            <a:off x="5198350" y="152400"/>
            <a:ext cx="2851075" cy="4418251"/>
          </a:xfrm>
          <a:prstGeom prst="rect">
            <a:avLst/>
          </a:prstGeom>
          <a:noFill/>
          <a:ln>
            <a:noFill/>
          </a:ln>
        </p:spPr>
      </p:pic>
      <p:pic>
        <p:nvPicPr>
          <p:cNvPr id="204" name="Google Shape;204;p28"/>
          <p:cNvPicPr preferRelativeResize="0"/>
          <p:nvPr/>
        </p:nvPicPr>
        <p:blipFill>
          <a:blip r:embed="rId4">
            <a:alphaModFix/>
          </a:blip>
          <a:stretch>
            <a:fillRect/>
          </a:stretch>
        </p:blipFill>
        <p:spPr>
          <a:xfrm>
            <a:off x="325825" y="3177700"/>
            <a:ext cx="1361226" cy="1185500"/>
          </a:xfrm>
          <a:prstGeom prst="rect">
            <a:avLst/>
          </a:prstGeom>
          <a:noFill/>
          <a:ln>
            <a:noFill/>
          </a:ln>
        </p:spPr>
      </p:pic>
      <p:pic>
        <p:nvPicPr>
          <p:cNvPr id="205" name="Google Shape;205;p28"/>
          <p:cNvPicPr preferRelativeResize="0"/>
          <p:nvPr/>
        </p:nvPicPr>
        <p:blipFill>
          <a:blip r:embed="rId5">
            <a:alphaModFix/>
          </a:blip>
          <a:stretch>
            <a:fillRect/>
          </a:stretch>
        </p:blipFill>
        <p:spPr>
          <a:xfrm>
            <a:off x="1968850" y="3060900"/>
            <a:ext cx="3141425" cy="141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4294967295" type="ctrTitle"/>
          </p:nvPr>
        </p:nvSpPr>
        <p:spPr>
          <a:xfrm rot="-798671">
            <a:off x="685786" y="516507"/>
            <a:ext cx="4387166" cy="1159753"/>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Thanks!</a:t>
            </a:r>
            <a:endParaRPr b="1" sz="6000"/>
          </a:p>
        </p:txBody>
      </p:sp>
      <p:sp>
        <p:nvSpPr>
          <p:cNvPr id="211" name="Google Shape;211;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29"/>
          <p:cNvPicPr preferRelativeResize="0"/>
          <p:nvPr/>
        </p:nvPicPr>
        <p:blipFill>
          <a:blip r:embed="rId3">
            <a:alphaModFix/>
          </a:blip>
          <a:stretch>
            <a:fillRect/>
          </a:stretch>
        </p:blipFill>
        <p:spPr>
          <a:xfrm>
            <a:off x="1434750" y="1830253"/>
            <a:ext cx="5413850" cy="3044200"/>
          </a:xfrm>
          <a:prstGeom prst="rect">
            <a:avLst/>
          </a:prstGeom>
          <a:noFill/>
          <a:ln>
            <a:noFill/>
          </a:ln>
        </p:spPr>
      </p:pic>
      <p:sp>
        <p:nvSpPr>
          <p:cNvPr id="213" name="Google Shape;213;p29"/>
          <p:cNvSpPr txBox="1"/>
          <p:nvPr/>
        </p:nvSpPr>
        <p:spPr>
          <a:xfrm rot="1204694">
            <a:off x="5633200" y="1438464"/>
            <a:ext cx="2825202" cy="60012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accent2"/>
                </a:solidFill>
                <a:latin typeface="Source Sans Pro"/>
                <a:ea typeface="Source Sans Pro"/>
                <a:cs typeface="Source Sans Pro"/>
                <a:sym typeface="Source Sans Pro"/>
              </a:rPr>
              <a:t>Any Questions?</a:t>
            </a:r>
            <a:endParaRPr b="1" sz="2700">
              <a:solidFill>
                <a:schemeClr val="accent2"/>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t>Works Cited</a:t>
            </a:r>
            <a:endParaRPr b="1" sz="2600"/>
          </a:p>
        </p:txBody>
      </p:sp>
      <p:sp>
        <p:nvSpPr>
          <p:cNvPr id="219" name="Google Shape;219;p3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SzPts val="1200"/>
              <a:buFont typeface="Times New Roman"/>
              <a:buChar char="◎"/>
            </a:pPr>
            <a:r>
              <a:rPr lang="en" sz="1200">
                <a:latin typeface="Times New Roman"/>
                <a:ea typeface="Times New Roman"/>
                <a:cs typeface="Times New Roman"/>
                <a:sym typeface="Times New Roman"/>
              </a:rPr>
              <a:t>United States Census Bureau. (2019). </a:t>
            </a:r>
            <a:r>
              <a:rPr i="1" lang="en" sz="1200">
                <a:latin typeface="Times New Roman"/>
                <a:ea typeface="Times New Roman"/>
                <a:cs typeface="Times New Roman"/>
                <a:sym typeface="Times New Roman"/>
              </a:rPr>
              <a:t>United States QuickFacts. </a:t>
            </a:r>
            <a:r>
              <a:rPr lang="en" sz="1200">
                <a:latin typeface="Times New Roman"/>
                <a:ea typeface="Times New Roman"/>
                <a:cs typeface="Times New Roman"/>
                <a:sym typeface="Times New Roman"/>
              </a:rPr>
              <a:t>https://www.census.gov/quickfacts/fact/table/US/PST045219</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Yelp Fusion API. (2020). Yelp Fusion. https://www.yelp.com/developers/documentation/v3/business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Reed, Alex  [Sigma Coding. (2018, December 30). </a:t>
            </a:r>
            <a:r>
              <a:rPr i="1" lang="en" sz="1200">
                <a:solidFill>
                  <a:srgbClr val="333333"/>
                </a:solidFill>
                <a:highlight>
                  <a:srgbClr val="FFFFFF"/>
                </a:highlight>
                <a:latin typeface="Times New Roman"/>
                <a:ea typeface="Times New Roman"/>
                <a:cs typeface="Times New Roman"/>
                <a:sym typeface="Times New Roman"/>
              </a:rPr>
              <a:t>Working With The Yelp API In Python | Part One </a:t>
            </a:r>
            <a:r>
              <a:rPr lang="en" sz="1200">
                <a:solidFill>
                  <a:srgbClr val="333333"/>
                </a:solidFill>
                <a:highlight>
                  <a:srgbClr val="FFFFFF"/>
                </a:highlight>
                <a:latin typeface="Times New Roman"/>
                <a:ea typeface="Times New Roman"/>
                <a:cs typeface="Times New Roman"/>
                <a:sym typeface="Times New Roman"/>
              </a:rPr>
              <a:t>[Video]. YouTube. https://www.youtube.com/watch?v=GJf7ccRIK4U</a:t>
            </a:r>
            <a:endParaRPr sz="1200">
              <a:latin typeface="Times New Roman"/>
              <a:ea typeface="Times New Roman"/>
              <a:cs typeface="Times New Roman"/>
              <a:sym typeface="Times New Roman"/>
            </a:endParaRPr>
          </a:p>
        </p:txBody>
      </p:sp>
      <p:sp>
        <p:nvSpPr>
          <p:cNvPr id="220" name="Google Shape;220;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3"/>
          <p:cNvSpPr txBox="1"/>
          <p:nvPr/>
        </p:nvSpPr>
        <p:spPr>
          <a:xfrm>
            <a:off x="1300325" y="1892700"/>
            <a:ext cx="7166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800">
                <a:solidFill>
                  <a:schemeClr val="accent2"/>
                </a:solidFill>
                <a:latin typeface="Roboto Slab"/>
                <a:ea typeface="Roboto Slab"/>
                <a:cs typeface="Roboto Slab"/>
                <a:sym typeface="Roboto Slab"/>
              </a:rPr>
              <a:t>Summary &amp; Motivation</a:t>
            </a:r>
            <a:endParaRPr b="1" sz="3800">
              <a:solidFill>
                <a:schemeClr val="accent2"/>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4"/>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ph type="title"/>
          </p:nvPr>
        </p:nvSpPr>
        <p:spPr>
          <a:xfrm>
            <a:off x="649550" y="1010725"/>
            <a:ext cx="29271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Summary</a:t>
            </a:r>
            <a:endParaRPr b="1" sz="1800"/>
          </a:p>
        </p:txBody>
      </p:sp>
      <p:sp>
        <p:nvSpPr>
          <p:cNvPr id="84" name="Google Shape;84;p14"/>
          <p:cNvSpPr txBox="1"/>
          <p:nvPr>
            <p:ph idx="1" type="body"/>
          </p:nvPr>
        </p:nvSpPr>
        <p:spPr>
          <a:xfrm>
            <a:off x="490025" y="1813975"/>
            <a:ext cx="4415100" cy="31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We are targeting our presentation on opening a restaurant in Vernon Hills. Using different datasets from Yelp and Census data to decide where to open, type of restaurant, hours of operation, and the competitive landscape.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Our project is to uncover patterns and competitive landscaping in order to determine critical early decisions such as where to establish their business, the competitive landscape to identify underserved market segments, and other data driven insights.</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2600"/>
          </a:p>
        </p:txBody>
      </p:sp>
      <p:cxnSp>
        <p:nvCxnSpPr>
          <p:cNvPr id="85" name="Google Shape;85;p14"/>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86" name="Google Shape;86;p14"/>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87" name="Google Shape;87;p14"/>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88" name="Google Shape;88;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4"/>
          <p:cNvSpPr txBox="1"/>
          <p:nvPr>
            <p:ph idx="2" type="body"/>
          </p:nvPr>
        </p:nvSpPr>
        <p:spPr>
          <a:xfrm>
            <a:off x="5636375" y="1930575"/>
            <a:ext cx="2927100" cy="2924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rial"/>
              <a:buChar char="●"/>
            </a:pPr>
            <a:r>
              <a:rPr b="1" lang="en" sz="1600">
                <a:solidFill>
                  <a:schemeClr val="accent2"/>
                </a:solidFill>
                <a:latin typeface="Arial"/>
                <a:ea typeface="Arial"/>
                <a:cs typeface="Arial"/>
                <a:sym typeface="Arial"/>
              </a:rPr>
              <a:t>Where will restaurant be located?</a:t>
            </a:r>
            <a:endParaRPr b="1" sz="1600">
              <a:solidFill>
                <a:schemeClr val="accent2"/>
              </a:solidFill>
              <a:latin typeface="Arial"/>
              <a:ea typeface="Arial"/>
              <a:cs typeface="Arial"/>
              <a:sym typeface="Arial"/>
            </a:endParaRPr>
          </a:p>
          <a:p>
            <a:pPr indent="-330200" lvl="0" marL="457200" rtl="0" algn="l">
              <a:lnSpc>
                <a:spcPct val="115000"/>
              </a:lnSpc>
              <a:spcBef>
                <a:spcPts val="0"/>
              </a:spcBef>
              <a:spcAft>
                <a:spcPts val="0"/>
              </a:spcAft>
              <a:buClr>
                <a:schemeClr val="accent2"/>
              </a:buClr>
              <a:buSzPts val="1600"/>
              <a:buFont typeface="Arial"/>
              <a:buChar char="●"/>
            </a:pPr>
            <a:r>
              <a:rPr b="1" lang="en" sz="1600">
                <a:solidFill>
                  <a:schemeClr val="accent2"/>
                </a:solidFill>
                <a:latin typeface="Arial"/>
                <a:ea typeface="Arial"/>
                <a:cs typeface="Arial"/>
                <a:sym typeface="Arial"/>
              </a:rPr>
              <a:t>What type of restaurant?</a:t>
            </a:r>
            <a:endParaRPr b="1" sz="1600">
              <a:solidFill>
                <a:schemeClr val="accent2"/>
              </a:solidFill>
              <a:latin typeface="Arial"/>
              <a:ea typeface="Arial"/>
              <a:cs typeface="Arial"/>
              <a:sym typeface="Arial"/>
            </a:endParaRPr>
          </a:p>
          <a:p>
            <a:pPr indent="-330200" lvl="0" marL="457200" rtl="0" algn="l">
              <a:lnSpc>
                <a:spcPct val="115000"/>
              </a:lnSpc>
              <a:spcBef>
                <a:spcPts val="0"/>
              </a:spcBef>
              <a:spcAft>
                <a:spcPts val="0"/>
              </a:spcAft>
              <a:buClr>
                <a:schemeClr val="accent2"/>
              </a:buClr>
              <a:buSzPts val="1600"/>
              <a:buFont typeface="Arial"/>
              <a:buChar char="●"/>
            </a:pPr>
            <a:r>
              <a:rPr b="1" lang="en" sz="1600">
                <a:solidFill>
                  <a:schemeClr val="accent2"/>
                </a:solidFill>
                <a:latin typeface="Arial"/>
                <a:ea typeface="Arial"/>
                <a:cs typeface="Arial"/>
                <a:sym typeface="Arial"/>
              </a:rPr>
              <a:t>What expense level to target?</a:t>
            </a:r>
            <a:endParaRPr b="1" sz="1600">
              <a:solidFill>
                <a:schemeClr val="accent2"/>
              </a:solidFill>
              <a:latin typeface="Arial"/>
              <a:ea typeface="Arial"/>
              <a:cs typeface="Arial"/>
              <a:sym typeface="Arial"/>
            </a:endParaRPr>
          </a:p>
          <a:p>
            <a:pPr indent="-330200" lvl="0" marL="457200" rtl="0" algn="l">
              <a:lnSpc>
                <a:spcPct val="115000"/>
              </a:lnSpc>
              <a:spcBef>
                <a:spcPts val="0"/>
              </a:spcBef>
              <a:spcAft>
                <a:spcPts val="0"/>
              </a:spcAft>
              <a:buClr>
                <a:schemeClr val="accent2"/>
              </a:buClr>
              <a:buSzPts val="1600"/>
              <a:buFont typeface="Arial"/>
              <a:buChar char="●"/>
            </a:pPr>
            <a:r>
              <a:rPr b="1" lang="en" sz="1600">
                <a:solidFill>
                  <a:schemeClr val="accent2"/>
                </a:solidFill>
                <a:latin typeface="Arial"/>
                <a:ea typeface="Arial"/>
                <a:cs typeface="Arial"/>
                <a:sym typeface="Arial"/>
              </a:rPr>
              <a:t>What are best hours of operation of our restaurant?</a:t>
            </a:r>
            <a:endParaRPr b="1" sz="2500">
              <a:solidFill>
                <a:schemeClr val="accent2"/>
              </a:solidFill>
            </a:endParaRPr>
          </a:p>
        </p:txBody>
      </p:sp>
      <p:sp>
        <p:nvSpPr>
          <p:cNvPr id="90" name="Google Shape;90;p14"/>
          <p:cNvSpPr txBox="1"/>
          <p:nvPr>
            <p:ph type="title"/>
          </p:nvPr>
        </p:nvSpPr>
        <p:spPr>
          <a:xfrm>
            <a:off x="6025975" y="1111375"/>
            <a:ext cx="29271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rPr>
              <a:t>Initial Questions</a:t>
            </a:r>
            <a:endParaRPr b="1" sz="1800">
              <a:solidFill>
                <a:schemeClr val="accent2"/>
              </a:solidFill>
            </a:endParaRPr>
          </a:p>
        </p:txBody>
      </p:sp>
      <p:sp>
        <p:nvSpPr>
          <p:cNvPr id="91" name="Google Shape;91;p14"/>
          <p:cNvSpPr txBox="1"/>
          <p:nvPr/>
        </p:nvSpPr>
        <p:spPr>
          <a:xfrm>
            <a:off x="859600" y="202375"/>
            <a:ext cx="737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Hypothesis: Vernon Hills, IL has the potential to host a new high-end restaurant, using data insights to understand competition and underserved market segments. </a:t>
            </a:r>
            <a:endParaRPr b="1" sz="1800">
              <a:solidFill>
                <a:schemeClr val="dk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ctrTitle"/>
          </p:nvPr>
        </p:nvSpPr>
        <p:spPr>
          <a:xfrm>
            <a:off x="910525" y="265425"/>
            <a:ext cx="65778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How to answer our Questions?</a:t>
            </a:r>
            <a:endParaRPr sz="3300"/>
          </a:p>
        </p:txBody>
      </p:sp>
      <p:sp>
        <p:nvSpPr>
          <p:cNvPr id="97" name="Google Shape;97;p15"/>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5"/>
          <p:cNvSpPr txBox="1"/>
          <p:nvPr>
            <p:ph idx="4294967295" type="body"/>
          </p:nvPr>
        </p:nvSpPr>
        <p:spPr>
          <a:xfrm>
            <a:off x="699250" y="922425"/>
            <a:ext cx="7543800" cy="36738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Where will the restaurant be located</a:t>
            </a:r>
            <a:endParaRPr/>
          </a:p>
          <a:p>
            <a:pPr indent="-381000" lvl="1" marL="914400" rtl="0" algn="l">
              <a:spcBef>
                <a:spcPts val="0"/>
              </a:spcBef>
              <a:spcAft>
                <a:spcPts val="0"/>
              </a:spcAft>
              <a:buSzPts val="2400"/>
              <a:buChar char="○"/>
            </a:pPr>
            <a:r>
              <a:rPr lang="en"/>
              <a:t>Vernon Hills, IL</a:t>
            </a:r>
            <a:endParaRPr/>
          </a:p>
          <a:p>
            <a:pPr indent="-419100" lvl="0" marL="457200" rtl="0" algn="l">
              <a:spcBef>
                <a:spcPts val="0"/>
              </a:spcBef>
              <a:spcAft>
                <a:spcPts val="0"/>
              </a:spcAft>
              <a:buSzPts val="3000"/>
              <a:buChar char="◎"/>
            </a:pPr>
            <a:r>
              <a:rPr lang="en"/>
              <a:t>Type of </a:t>
            </a:r>
            <a:r>
              <a:rPr lang="en"/>
              <a:t>restaurant</a:t>
            </a:r>
            <a:endParaRPr/>
          </a:p>
          <a:p>
            <a:pPr indent="-381000" lvl="1" marL="914400" rtl="0" algn="l">
              <a:spcBef>
                <a:spcPts val="0"/>
              </a:spcBef>
              <a:spcAft>
                <a:spcPts val="0"/>
              </a:spcAft>
              <a:buSzPts val="2400"/>
              <a:buChar char="○"/>
            </a:pPr>
            <a:r>
              <a:rPr lang="en"/>
              <a:t>Filter by price range, food category</a:t>
            </a:r>
            <a:endParaRPr/>
          </a:p>
          <a:p>
            <a:pPr indent="-419100" lvl="0" marL="457200" rtl="0" algn="l">
              <a:spcBef>
                <a:spcPts val="0"/>
              </a:spcBef>
              <a:spcAft>
                <a:spcPts val="0"/>
              </a:spcAft>
              <a:buSzPts val="3000"/>
              <a:buChar char="◎"/>
            </a:pPr>
            <a:r>
              <a:rPr lang="en"/>
              <a:t>Expense level to target</a:t>
            </a:r>
            <a:endParaRPr/>
          </a:p>
          <a:p>
            <a:pPr indent="-381000" lvl="1" marL="914400" rtl="0" algn="l">
              <a:spcBef>
                <a:spcPts val="0"/>
              </a:spcBef>
              <a:spcAft>
                <a:spcPts val="0"/>
              </a:spcAft>
              <a:buSzPts val="2400"/>
              <a:buChar char="○"/>
            </a:pPr>
            <a:r>
              <a:rPr lang="en"/>
              <a:t>Identify household income</a:t>
            </a:r>
            <a:endParaRPr/>
          </a:p>
          <a:p>
            <a:pPr indent="-419100" lvl="0" marL="457200" rtl="0" algn="l">
              <a:spcBef>
                <a:spcPts val="0"/>
              </a:spcBef>
              <a:spcAft>
                <a:spcPts val="0"/>
              </a:spcAft>
              <a:buSzPts val="3000"/>
              <a:buChar char="◎"/>
            </a:pPr>
            <a:r>
              <a:rPr lang="en"/>
              <a:t>What are best hours of operation </a:t>
            </a:r>
            <a:endParaRPr/>
          </a:p>
          <a:p>
            <a:pPr indent="-381000" lvl="1" marL="914400" rtl="0" algn="l">
              <a:spcBef>
                <a:spcPts val="0"/>
              </a:spcBef>
              <a:spcAft>
                <a:spcPts val="0"/>
              </a:spcAft>
              <a:buSzPts val="2400"/>
              <a:buChar char="○"/>
            </a:pPr>
            <a:r>
              <a:rPr lang="en"/>
              <a:t>Identify opportunity, pickup/delivery capable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4294967295" type="body"/>
          </p:nvPr>
        </p:nvSpPr>
        <p:spPr>
          <a:xfrm>
            <a:off x="1215300" y="1723650"/>
            <a:ext cx="6713400" cy="81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900">
                <a:solidFill>
                  <a:schemeClr val="accent2"/>
                </a:solidFill>
                <a:latin typeface="Roboto Slab"/>
                <a:ea typeface="Roboto Slab"/>
                <a:cs typeface="Roboto Slab"/>
                <a:sym typeface="Roboto Slab"/>
              </a:rPr>
              <a:t>Data Cleanup &amp; Exploration</a:t>
            </a:r>
            <a:endParaRPr b="1" sz="3900">
              <a:solidFill>
                <a:schemeClr val="accent2"/>
              </a:solidFill>
              <a:latin typeface="Roboto Slab"/>
              <a:ea typeface="Roboto Slab"/>
              <a:cs typeface="Roboto Slab"/>
              <a:sym typeface="Roboto Slab"/>
            </a:endParaRPr>
          </a:p>
        </p:txBody>
      </p:sp>
      <p:sp>
        <p:nvSpPr>
          <p:cNvPr id="104" name="Google Shape;104;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2" type="body"/>
          </p:nvPr>
        </p:nvSpPr>
        <p:spPr>
          <a:xfrm>
            <a:off x="920300" y="411000"/>
            <a:ext cx="5576100" cy="205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Data Cleaning Process</a:t>
            </a:r>
            <a:endParaRPr b="1"/>
          </a:p>
          <a:p>
            <a:pPr indent="-342900" lvl="0" marL="457200" rtl="0" algn="l">
              <a:spcBef>
                <a:spcPts val="600"/>
              </a:spcBef>
              <a:spcAft>
                <a:spcPts val="0"/>
              </a:spcAft>
              <a:buSzPts val="1800"/>
              <a:buChar char="◎"/>
            </a:pPr>
            <a:r>
              <a:rPr lang="en"/>
              <a:t>Massive amounts of data available but not relevant</a:t>
            </a:r>
            <a:endParaRPr/>
          </a:p>
          <a:p>
            <a:pPr indent="-342900" lvl="0" marL="457200" rtl="0" algn="l">
              <a:spcBef>
                <a:spcPts val="0"/>
              </a:spcBef>
              <a:spcAft>
                <a:spcPts val="0"/>
              </a:spcAft>
              <a:buSzPts val="1800"/>
              <a:buChar char="◎"/>
            </a:pPr>
            <a:r>
              <a:rPr lang="en"/>
              <a:t>Dropped unnecessary columns in CSV</a:t>
            </a:r>
            <a:endParaRPr/>
          </a:p>
        </p:txBody>
      </p:sp>
      <p:sp>
        <p:nvSpPr>
          <p:cNvPr id="110" name="Google Shape;110;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7"/>
          <p:cNvPicPr preferRelativeResize="0"/>
          <p:nvPr/>
        </p:nvPicPr>
        <p:blipFill>
          <a:blip r:embed="rId3">
            <a:alphaModFix/>
          </a:blip>
          <a:stretch>
            <a:fillRect/>
          </a:stretch>
        </p:blipFill>
        <p:spPr>
          <a:xfrm>
            <a:off x="7232125" y="169125"/>
            <a:ext cx="1468150" cy="1468150"/>
          </a:xfrm>
          <a:prstGeom prst="rect">
            <a:avLst/>
          </a:prstGeom>
          <a:noFill/>
          <a:ln>
            <a:noFill/>
          </a:ln>
        </p:spPr>
      </p:pic>
      <p:pic>
        <p:nvPicPr>
          <p:cNvPr id="112" name="Google Shape;112;p17"/>
          <p:cNvPicPr preferRelativeResize="0"/>
          <p:nvPr/>
        </p:nvPicPr>
        <p:blipFill>
          <a:blip r:embed="rId4">
            <a:alphaModFix/>
          </a:blip>
          <a:stretch>
            <a:fillRect/>
          </a:stretch>
        </p:blipFill>
        <p:spPr>
          <a:xfrm>
            <a:off x="507900" y="2016675"/>
            <a:ext cx="7981950"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4294967295" type="body"/>
          </p:nvPr>
        </p:nvSpPr>
        <p:spPr>
          <a:xfrm>
            <a:off x="2187975" y="1657944"/>
            <a:ext cx="4101900" cy="1827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800">
                <a:solidFill>
                  <a:schemeClr val="accent2"/>
                </a:solidFill>
                <a:highlight>
                  <a:schemeClr val="lt2"/>
                </a:highlight>
                <a:latin typeface="Roboto Slab"/>
                <a:ea typeface="Roboto Slab"/>
                <a:cs typeface="Roboto Slab"/>
                <a:sym typeface="Roboto Slab"/>
              </a:rPr>
              <a:t>Data Analysis</a:t>
            </a:r>
            <a:endParaRPr sz="3200">
              <a:solidFill>
                <a:schemeClr val="accent2"/>
              </a:solidFill>
              <a:highlight>
                <a:schemeClr val="lt2"/>
              </a:highlight>
            </a:endParaRPr>
          </a:p>
        </p:txBody>
      </p:sp>
      <p:sp>
        <p:nvSpPr>
          <p:cNvPr id="118" name="Google Shape;118;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ph idx="4294967295" type="ctrTitle"/>
          </p:nvPr>
        </p:nvSpPr>
        <p:spPr>
          <a:xfrm>
            <a:off x="334225" y="149600"/>
            <a:ext cx="5336700" cy="81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chemeClr val="dk1"/>
                </a:solidFill>
              </a:rPr>
              <a:t>Data Sources</a:t>
            </a:r>
            <a:endParaRPr b="1" sz="4500">
              <a:solidFill>
                <a:schemeClr val="dk1"/>
              </a:solidFill>
            </a:endParaRPr>
          </a:p>
        </p:txBody>
      </p:sp>
      <p:sp>
        <p:nvSpPr>
          <p:cNvPr id="125" name="Google Shape;125;p19"/>
          <p:cNvSpPr txBox="1"/>
          <p:nvPr>
            <p:ph idx="4294967295" type="subTitle"/>
          </p:nvPr>
        </p:nvSpPr>
        <p:spPr>
          <a:xfrm>
            <a:off x="658175" y="1057525"/>
            <a:ext cx="5771400" cy="308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Yelp API</a:t>
            </a:r>
            <a:endParaRPr b="1" sz="1600"/>
          </a:p>
          <a:p>
            <a:pPr indent="-317500" lvl="0" marL="457200" rtl="0" algn="l">
              <a:spcBef>
                <a:spcPts val="600"/>
              </a:spcBef>
              <a:spcAft>
                <a:spcPts val="0"/>
              </a:spcAft>
              <a:buSzPts val="1400"/>
              <a:buChar char="◎"/>
            </a:pPr>
            <a:r>
              <a:rPr lang="en" sz="1400"/>
              <a:t>Search by  location radius (Vernon Hills City Hall)</a:t>
            </a:r>
            <a:endParaRPr sz="1400"/>
          </a:p>
          <a:p>
            <a:pPr indent="-317500" lvl="0" marL="457200" rtl="0" algn="l">
              <a:spcBef>
                <a:spcPts val="0"/>
              </a:spcBef>
              <a:spcAft>
                <a:spcPts val="0"/>
              </a:spcAft>
              <a:buSzPts val="1400"/>
              <a:buChar char="◎"/>
            </a:pPr>
            <a:r>
              <a:rPr lang="en" sz="1400"/>
              <a:t>Filter for name, categories, price range ($), hours, location (latitude/longitude), # of reviews, and ratings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400"/>
              <a:t>US </a:t>
            </a:r>
            <a:r>
              <a:rPr b="1" lang="en" sz="1400"/>
              <a:t>Census Bureau</a:t>
            </a:r>
            <a:endParaRPr b="1" sz="1400"/>
          </a:p>
          <a:p>
            <a:pPr indent="-317500" lvl="0" marL="457200" rtl="0" algn="l">
              <a:spcBef>
                <a:spcPts val="600"/>
              </a:spcBef>
              <a:spcAft>
                <a:spcPts val="0"/>
              </a:spcAft>
              <a:buSzPts val="1400"/>
              <a:buChar char="◎"/>
            </a:pPr>
            <a:r>
              <a:rPr lang="en" sz="1400"/>
              <a:t>Find household  income, amount of households, </a:t>
            </a:r>
            <a:endParaRPr sz="1400"/>
          </a:p>
          <a:p>
            <a:pPr indent="0" lvl="0" marL="457200" rtl="0" algn="l">
              <a:spcBef>
                <a:spcPts val="600"/>
              </a:spcBef>
              <a:spcAft>
                <a:spcPts val="0"/>
              </a:spcAft>
              <a:buNone/>
            </a:pPr>
            <a:r>
              <a:rPr lang="en" sz="1400"/>
              <a:t>broadband</a:t>
            </a:r>
            <a:endParaRPr sz="1400"/>
          </a:p>
        </p:txBody>
      </p:sp>
      <p:cxnSp>
        <p:nvCxnSpPr>
          <p:cNvPr id="126" name="Google Shape;126;p19"/>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27" name="Google Shape;127;p19"/>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28" name="Google Shape;128;p19"/>
          <p:cNvCxnSpPr>
            <a:endCxn id="123"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129" name="Google Shape;129;p19"/>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9"/>
          <p:cNvGrpSpPr/>
          <p:nvPr/>
        </p:nvGrpSpPr>
        <p:grpSpPr>
          <a:xfrm>
            <a:off x="6224310" y="1351742"/>
            <a:ext cx="878284" cy="816182"/>
            <a:chOff x="5972700" y="2330200"/>
            <a:chExt cx="411625" cy="387275"/>
          </a:xfrm>
        </p:grpSpPr>
        <p:sp>
          <p:nvSpPr>
            <p:cNvPr id="131" name="Google Shape;131;p1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32" name="Google Shape;132;p1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133" name="Google Shape;133;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19"/>
          <p:cNvPicPr preferRelativeResize="0"/>
          <p:nvPr/>
        </p:nvPicPr>
        <p:blipFill>
          <a:blip r:embed="rId3">
            <a:alphaModFix/>
          </a:blip>
          <a:stretch>
            <a:fillRect/>
          </a:stretch>
        </p:blipFill>
        <p:spPr>
          <a:xfrm rot="1285708">
            <a:off x="6713052" y="503477"/>
            <a:ext cx="2029607" cy="816174"/>
          </a:xfrm>
          <a:prstGeom prst="rect">
            <a:avLst/>
          </a:prstGeom>
          <a:noFill/>
          <a:ln>
            <a:noFill/>
          </a:ln>
        </p:spPr>
      </p:pic>
      <p:pic>
        <p:nvPicPr>
          <p:cNvPr id="135" name="Google Shape;135;p19"/>
          <p:cNvPicPr preferRelativeResize="0"/>
          <p:nvPr/>
        </p:nvPicPr>
        <p:blipFill>
          <a:blip r:embed="rId4">
            <a:alphaModFix/>
          </a:blip>
          <a:stretch>
            <a:fillRect/>
          </a:stretch>
        </p:blipFill>
        <p:spPr>
          <a:xfrm>
            <a:off x="5875400" y="3083275"/>
            <a:ext cx="2665875" cy="185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86150" y="308120"/>
            <a:ext cx="7571700" cy="70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Vernon Hills Median  Income</a:t>
            </a:r>
            <a:endParaRPr b="1">
              <a:solidFill>
                <a:schemeClr val="accent2"/>
              </a:solidFill>
            </a:endParaRPr>
          </a:p>
        </p:txBody>
      </p:sp>
      <p:sp>
        <p:nvSpPr>
          <p:cNvPr id="141" name="Google Shape;141;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0"/>
          <p:cNvPicPr preferRelativeResize="0"/>
          <p:nvPr/>
        </p:nvPicPr>
        <p:blipFill>
          <a:blip r:embed="rId3">
            <a:alphaModFix/>
          </a:blip>
          <a:stretch>
            <a:fillRect/>
          </a:stretch>
        </p:blipFill>
        <p:spPr>
          <a:xfrm>
            <a:off x="1301475" y="1108395"/>
            <a:ext cx="6203968" cy="3827980"/>
          </a:xfrm>
          <a:prstGeom prst="rect">
            <a:avLst/>
          </a:prstGeom>
          <a:noFill/>
          <a:ln>
            <a:noFill/>
          </a:ln>
        </p:spPr>
      </p:pic>
      <p:sp>
        <p:nvSpPr>
          <p:cNvPr id="143" name="Google Shape;143;p20"/>
          <p:cNvSpPr txBox="1"/>
          <p:nvPr/>
        </p:nvSpPr>
        <p:spPr>
          <a:xfrm>
            <a:off x="7254500" y="4114800"/>
            <a:ext cx="172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Source: US Census</a:t>
            </a:r>
            <a:endParaRPr sz="12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