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6" r:id="rId6"/>
    <p:sldId id="267" r:id="rId7"/>
    <p:sldId id="268" r:id="rId8"/>
    <p:sldId id="260" r:id="rId9"/>
    <p:sldId id="264" r:id="rId10"/>
    <p:sldId id="261" r:id="rId11"/>
    <p:sldId id="262"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 id="2" name="Haroon Ahmad" initials="HA" lastIdx="1" clrIdx="1">
    <p:extLst>
      <p:ext uri="{19B8F6BF-5375-455C-9EA6-DF929625EA0E}">
        <p15:presenceInfo xmlns:p15="http://schemas.microsoft.com/office/powerpoint/2012/main" userId="Haroon Ah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31"/>
  </p:normalViewPr>
  <p:slideViewPr>
    <p:cSldViewPr snapToGrid="0" snapToObjects="1">
      <p:cViewPr varScale="1">
        <p:scale>
          <a:sx n="76" d="100"/>
          <a:sy n="76" d="100"/>
        </p:scale>
        <p:origin x="21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26T01:07:09.852" idx="1">
    <p:pos x="10" y="10"/>
    <p:text>Hypothesis needs clarification</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8E006-6AB1-FE4F-910A-74E92DE39761}" type="datetimeFigureOut">
              <a:rPr lang="en-US" smtClean="0"/>
              <a:t>7/26/18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55EFC-39B9-104D-AE59-30A96B5EA9FF}" type="slidenum">
              <a:rPr lang="en-US" smtClean="0"/>
              <a:t>‹#›</a:t>
            </a:fld>
            <a:endParaRPr lang="en-US"/>
          </a:p>
        </p:txBody>
      </p:sp>
    </p:spTree>
    <p:extLst>
      <p:ext uri="{BB962C8B-B14F-4D97-AF65-F5344CB8AC3E}">
        <p14:creationId xmlns:p14="http://schemas.microsoft.com/office/powerpoint/2010/main" val="108716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societal attitudes trending positively or negatively? </a:t>
            </a:r>
          </a:p>
        </p:txBody>
      </p:sp>
      <p:sp>
        <p:nvSpPr>
          <p:cNvPr id="4" name="Slide Number Placeholder 3"/>
          <p:cNvSpPr>
            <a:spLocks noGrp="1"/>
          </p:cNvSpPr>
          <p:nvPr>
            <p:ph type="sldNum" sz="quarter" idx="10"/>
          </p:nvPr>
        </p:nvSpPr>
        <p:spPr/>
        <p:txBody>
          <a:bodyPr/>
          <a:lstStyle/>
          <a:p>
            <a:fld id="{FA855EFC-39B9-104D-AE59-30A96B5EA9FF}" type="slidenum">
              <a:rPr lang="en-US" smtClean="0"/>
              <a:t>2</a:t>
            </a:fld>
            <a:endParaRPr lang="en-US"/>
          </a:p>
        </p:txBody>
      </p:sp>
    </p:spTree>
    <p:extLst>
      <p:ext uri="{BB962C8B-B14F-4D97-AF65-F5344CB8AC3E}">
        <p14:creationId xmlns:p14="http://schemas.microsoft.com/office/powerpoint/2010/main" val="392273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one graph, 4 lines (positive, negative, neutral, compound)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two graph, 4 lines (positive, negative, neutral, compound)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three graph, 4 lines (positive, negative, neutral, compound)</a:t>
            </a:r>
          </a:p>
          <a:p>
            <a:endParaRPr lang="en-US" dirty="0"/>
          </a:p>
          <a:p>
            <a:r>
              <a:rPr lang="en-US" dirty="0"/>
              <a:t>Negative of all three, and average in one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of all three, and average in one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Neutral of all three, and average in one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Compound of all three, and average in one graph</a:t>
            </a:r>
          </a:p>
          <a:p>
            <a:endParaRPr lang="en-US" dirty="0"/>
          </a:p>
        </p:txBody>
      </p:sp>
      <p:sp>
        <p:nvSpPr>
          <p:cNvPr id="4" name="Slide Number Placeholder 3"/>
          <p:cNvSpPr>
            <a:spLocks noGrp="1"/>
          </p:cNvSpPr>
          <p:nvPr>
            <p:ph type="sldNum" sz="quarter" idx="10"/>
          </p:nvPr>
        </p:nvSpPr>
        <p:spPr/>
        <p:txBody>
          <a:bodyPr/>
          <a:lstStyle/>
          <a:p>
            <a:fld id="{FA855EFC-39B9-104D-AE59-30A96B5EA9FF}" type="slidenum">
              <a:rPr lang="en-US" smtClean="0"/>
              <a:t>10</a:t>
            </a:fld>
            <a:endParaRPr lang="en-US"/>
          </a:p>
        </p:txBody>
      </p:sp>
    </p:spTree>
    <p:extLst>
      <p:ext uri="{BB962C8B-B14F-4D97-AF65-F5344CB8AC3E}">
        <p14:creationId xmlns:p14="http://schemas.microsoft.com/office/powerpoint/2010/main" val="404018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7/26/18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7/26/18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jhutto/vaderSenti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usixmatch.com/" TargetMode="External"/><Relationship Id="rId2" Type="http://schemas.openxmlformats.org/officeDocument/2006/relationships/hyperlink" Target="https://github.com/guoguo12/billboard-char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57CD-8B9E-B045-AC70-660C310EFE14}"/>
              </a:ext>
            </a:extLst>
          </p:cNvPr>
          <p:cNvSpPr>
            <a:spLocks noGrp="1"/>
          </p:cNvSpPr>
          <p:nvPr>
            <p:ph type="ctrTitle"/>
          </p:nvPr>
        </p:nvSpPr>
        <p:spPr/>
        <p:txBody>
          <a:bodyPr/>
          <a:lstStyle/>
          <a:p>
            <a:r>
              <a:rPr lang="en-US" dirty="0"/>
              <a:t>50 Years of Music Trends</a:t>
            </a:r>
          </a:p>
        </p:txBody>
      </p:sp>
      <p:sp>
        <p:nvSpPr>
          <p:cNvPr id="3" name="Subtitle 2">
            <a:extLst>
              <a:ext uri="{FF2B5EF4-FFF2-40B4-BE49-F238E27FC236}">
                <a16:creationId xmlns:a16="http://schemas.microsoft.com/office/drawing/2014/main" id="{74E22D11-70C1-0740-AB31-ABAB89D433E1}"/>
              </a:ext>
            </a:extLst>
          </p:cNvPr>
          <p:cNvSpPr>
            <a:spLocks noGrp="1"/>
          </p:cNvSpPr>
          <p:nvPr>
            <p:ph type="subTitle" idx="1"/>
          </p:nvPr>
        </p:nvSpPr>
        <p:spPr/>
        <p:txBody>
          <a:bodyPr/>
          <a:lstStyle/>
          <a:p>
            <a:r>
              <a:rPr lang="en-US" dirty="0"/>
              <a:t>Are songs becoming more negative or positive? A sentiment analysis of music.</a:t>
            </a:r>
          </a:p>
        </p:txBody>
      </p:sp>
    </p:spTree>
    <p:extLst>
      <p:ext uri="{BB962C8B-B14F-4D97-AF65-F5344CB8AC3E}">
        <p14:creationId xmlns:p14="http://schemas.microsoft.com/office/powerpoint/2010/main" val="189288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BD76-F2F9-6647-A495-7818A8CE541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0408887-0C2A-A948-8614-440236A0BA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661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C0AD-89F0-684F-A816-C7B640FAE068}"/>
              </a:ext>
            </a:extLst>
          </p:cNvPr>
          <p:cNvSpPr>
            <a:spLocks noGrp="1"/>
          </p:cNvSpPr>
          <p:nvPr>
            <p:ph type="title"/>
          </p:nvPr>
        </p:nvSpPr>
        <p:spPr/>
        <p:txBody>
          <a:bodyPr/>
          <a:lstStyle/>
          <a:p>
            <a:r>
              <a:rPr lang="en-US" dirty="0"/>
              <a:t>Reject or Fail to Reject Null Hypothesis?</a:t>
            </a:r>
          </a:p>
        </p:txBody>
      </p:sp>
      <p:sp>
        <p:nvSpPr>
          <p:cNvPr id="3" name="Content Placeholder 2">
            <a:extLst>
              <a:ext uri="{FF2B5EF4-FFF2-40B4-BE49-F238E27FC236}">
                <a16:creationId xmlns:a16="http://schemas.microsoft.com/office/drawing/2014/main" id="{732679F2-AC96-6A43-AF67-78466BFBF5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745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4FD5-B0AB-C041-B203-48C6B00C06CE}"/>
              </a:ext>
            </a:extLst>
          </p:cNvPr>
          <p:cNvSpPr>
            <a:spLocks noGrp="1"/>
          </p:cNvSpPr>
          <p:nvPr>
            <p:ph type="title"/>
          </p:nvPr>
        </p:nvSpPr>
        <p:spPr/>
        <p:txBody>
          <a:bodyPr/>
          <a:lstStyle/>
          <a:p>
            <a:r>
              <a:rPr lang="en-US" dirty="0"/>
              <a:t>Discussion and Research Limitations</a:t>
            </a:r>
          </a:p>
        </p:txBody>
      </p:sp>
      <p:sp>
        <p:nvSpPr>
          <p:cNvPr id="3" name="Content Placeholder 2">
            <a:extLst>
              <a:ext uri="{FF2B5EF4-FFF2-40B4-BE49-F238E27FC236}">
                <a16:creationId xmlns:a16="http://schemas.microsoft.com/office/drawing/2014/main" id="{D42AB724-4389-274E-9B8F-133F50A03502}"/>
              </a:ext>
            </a:extLst>
          </p:cNvPr>
          <p:cNvSpPr>
            <a:spLocks noGrp="1"/>
          </p:cNvSpPr>
          <p:nvPr>
            <p:ph idx="1"/>
          </p:nvPr>
        </p:nvSpPr>
        <p:spPr/>
        <p:txBody>
          <a:bodyPr>
            <a:normAutofit/>
          </a:bodyPr>
          <a:lstStyle/>
          <a:p>
            <a:r>
              <a:rPr lang="en-US" dirty="0"/>
              <a:t>Business Implications: </a:t>
            </a:r>
          </a:p>
          <a:p>
            <a:pPr lvl="1"/>
            <a:r>
              <a:rPr lang="en-US" dirty="0"/>
              <a:t>What music should artists produce? </a:t>
            </a:r>
          </a:p>
          <a:p>
            <a:pPr lvl="1"/>
            <a:r>
              <a:rPr lang="en-US" dirty="0"/>
              <a:t>What music should be marketed? </a:t>
            </a:r>
          </a:p>
          <a:p>
            <a:pPr lvl="1"/>
            <a:r>
              <a:rPr lang="en-US" dirty="0"/>
              <a:t>Can we accurately filter songs based on Vader (i.e. are they clean or explicit lyrics)?</a:t>
            </a:r>
          </a:p>
          <a:p>
            <a:pPr lvl="1"/>
            <a:r>
              <a:rPr lang="en-US" dirty="0"/>
              <a:t>Can we exploit song lyrics to sell a product or service?</a:t>
            </a:r>
            <a:endParaRPr lang="en-US" dirty="0">
              <a:hlinkClick r:id="rId2"/>
            </a:endParaRPr>
          </a:p>
          <a:p>
            <a:r>
              <a:rPr lang="en-US" dirty="0">
                <a:hlinkClick r:id="rId2"/>
              </a:rPr>
              <a:t>Vader Sentiment Analysis</a:t>
            </a:r>
            <a:r>
              <a:rPr lang="en-US" dirty="0"/>
              <a:t> https://</a:t>
            </a:r>
            <a:r>
              <a:rPr lang="en-US" dirty="0" err="1"/>
              <a:t>github.com</a:t>
            </a:r>
            <a:r>
              <a:rPr lang="en-US" dirty="0"/>
              <a:t>/</a:t>
            </a:r>
            <a:r>
              <a:rPr lang="en-US" dirty="0" err="1"/>
              <a:t>cjhutto</a:t>
            </a:r>
            <a:r>
              <a:rPr lang="en-US" dirty="0"/>
              <a:t>/</a:t>
            </a:r>
            <a:r>
              <a:rPr lang="en-US" dirty="0" err="1"/>
              <a:t>vaderSentiment</a:t>
            </a:r>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84CC836A-4B95-3544-A20F-00037AB1948B}"/>
              </a:ext>
            </a:extLst>
          </p:cNvPr>
          <p:cNvPicPr>
            <a:picLocks noChangeAspect="1"/>
          </p:cNvPicPr>
          <p:nvPr/>
        </p:nvPicPr>
        <p:blipFill>
          <a:blip r:embed="rId3"/>
          <a:stretch>
            <a:fillRect/>
          </a:stretch>
        </p:blipFill>
        <p:spPr>
          <a:xfrm>
            <a:off x="943997" y="5561537"/>
            <a:ext cx="9086508" cy="459318"/>
          </a:xfrm>
          <a:prstGeom prst="rect">
            <a:avLst/>
          </a:prstGeom>
        </p:spPr>
      </p:pic>
    </p:spTree>
    <p:extLst>
      <p:ext uri="{BB962C8B-B14F-4D97-AF65-F5344CB8AC3E}">
        <p14:creationId xmlns:p14="http://schemas.microsoft.com/office/powerpoint/2010/main" val="424847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49B0-CC0F-A04D-B5B1-092727A16AB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18FF53E-2552-3C4A-87F1-0598BC8BFD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288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7DF8-3E67-E845-9DF7-8A6BCA5ECA8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E557D3E-A7E9-2040-954B-59F85B3706FA}"/>
              </a:ext>
            </a:extLst>
          </p:cNvPr>
          <p:cNvSpPr>
            <a:spLocks noGrp="1"/>
          </p:cNvSpPr>
          <p:nvPr>
            <p:ph idx="1"/>
          </p:nvPr>
        </p:nvSpPr>
        <p:spPr>
          <a:xfrm>
            <a:off x="680321" y="2336872"/>
            <a:ext cx="9613861" cy="4243810"/>
          </a:xfrm>
        </p:spPr>
        <p:txBody>
          <a:bodyPr>
            <a:normAutofit/>
          </a:bodyPr>
          <a:lstStyle/>
          <a:p>
            <a:r>
              <a:rPr lang="en-US" sz="2800" dirty="0"/>
              <a:t>Pop songs reflect pop culture at a specific point in time</a:t>
            </a:r>
          </a:p>
          <a:p>
            <a:endParaRPr lang="en-US" sz="2800" dirty="0"/>
          </a:p>
          <a:p>
            <a:r>
              <a:rPr lang="en-US" sz="2800" dirty="0"/>
              <a:t>Can we “measure” society’s attitude by using Vader Sentiment Analysis on popular songs? And, Is Vader appropriate to analyze music lyrics?</a:t>
            </a:r>
          </a:p>
          <a:p>
            <a:endParaRPr lang="en-US" sz="2800" dirty="0"/>
          </a:p>
          <a:p>
            <a:r>
              <a:rPr lang="en-US" sz="2800" dirty="0"/>
              <a:t>Additionally, are pop songs becoming more positive or negative over time and can we explain those changes using, for example, the economy? </a:t>
            </a:r>
          </a:p>
        </p:txBody>
      </p:sp>
    </p:spTree>
    <p:extLst>
      <p:ext uri="{BB962C8B-B14F-4D97-AF65-F5344CB8AC3E}">
        <p14:creationId xmlns:p14="http://schemas.microsoft.com/office/powerpoint/2010/main" val="62020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5DC5-2529-8B4C-9464-209AE3CF952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9DFCEB6B-78EC-6B45-BD08-6C4142326A85}"/>
              </a:ext>
            </a:extLst>
          </p:cNvPr>
          <p:cNvSpPr>
            <a:spLocks noGrp="1"/>
          </p:cNvSpPr>
          <p:nvPr>
            <p:ph idx="1"/>
          </p:nvPr>
        </p:nvSpPr>
        <p:spPr>
          <a:xfrm>
            <a:off x="680321" y="2336873"/>
            <a:ext cx="10173946" cy="4030060"/>
          </a:xfrm>
        </p:spPr>
        <p:txBody>
          <a:bodyPr>
            <a:normAutofit fontScale="92500" lnSpcReduction="20000"/>
          </a:bodyPr>
          <a:lstStyle/>
          <a:p>
            <a:r>
              <a:rPr lang="en-US" sz="3600" dirty="0"/>
              <a:t>Research Claim: Within the Top 100 Billboard, song lyrics have positively or negatively changed over time. </a:t>
            </a:r>
          </a:p>
          <a:p>
            <a:pPr marL="0" indent="0">
              <a:buNone/>
            </a:pPr>
            <a:endParaRPr lang="en-US" sz="3600" dirty="0"/>
          </a:p>
          <a:p>
            <a:r>
              <a:rPr lang="en-US" sz="3600" dirty="0"/>
              <a:t>Null Hypothesis: Within the Top 100 Billboard, song lyrics have not changed over time</a:t>
            </a:r>
          </a:p>
          <a:p>
            <a:endParaRPr lang="en-US" sz="3600" dirty="0"/>
          </a:p>
          <a:p>
            <a:r>
              <a:rPr lang="en-US" sz="3600" dirty="0"/>
              <a:t>Alternate Hypothesis: Within the Top 100 Billboard, song lyrics have significantly changed over time.</a:t>
            </a:r>
          </a:p>
        </p:txBody>
      </p:sp>
    </p:spTree>
    <p:extLst>
      <p:ext uri="{BB962C8B-B14F-4D97-AF65-F5344CB8AC3E}">
        <p14:creationId xmlns:p14="http://schemas.microsoft.com/office/powerpoint/2010/main" val="275437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CEC5-C056-F14E-9D89-0B681BBA93D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530F223-02EE-ED49-8B0C-69C928A184AF}"/>
              </a:ext>
            </a:extLst>
          </p:cNvPr>
          <p:cNvSpPr>
            <a:spLocks noGrp="1"/>
          </p:cNvSpPr>
          <p:nvPr>
            <p:ph idx="1"/>
          </p:nvPr>
        </p:nvSpPr>
        <p:spPr>
          <a:xfrm>
            <a:off x="680321" y="2336872"/>
            <a:ext cx="9613861" cy="4114727"/>
          </a:xfrm>
        </p:spPr>
        <p:txBody>
          <a:bodyPr>
            <a:normAutofit fontScale="92500" lnSpcReduction="10000"/>
          </a:bodyPr>
          <a:lstStyle/>
          <a:p>
            <a:r>
              <a:rPr lang="en-US" sz="3200" dirty="0"/>
              <a:t>Our Dataset is comprised of randomly selected weeks using Billboard top 100, for every year from 1968 till 2017</a:t>
            </a:r>
          </a:p>
          <a:p>
            <a:endParaRPr lang="en-US" sz="3200" dirty="0"/>
          </a:p>
          <a:p>
            <a:r>
              <a:rPr lang="en-US" sz="3200" dirty="0"/>
              <a:t>This data is accessed using </a:t>
            </a:r>
            <a:r>
              <a:rPr lang="en-US" sz="3200" dirty="0">
                <a:hlinkClick r:id="rId2"/>
              </a:rPr>
              <a:t>https://github.com/guoguo12/billboard-charts</a:t>
            </a:r>
            <a:r>
              <a:rPr lang="en-US" sz="3200" dirty="0"/>
              <a:t>, a Python API for downloading Billboard Charts.</a:t>
            </a:r>
          </a:p>
          <a:p>
            <a:endParaRPr lang="en-US" sz="3200" dirty="0"/>
          </a:p>
          <a:p>
            <a:r>
              <a:rPr lang="en-US" sz="3200" dirty="0"/>
              <a:t>To find song lyrics, we used the </a:t>
            </a:r>
            <a:r>
              <a:rPr lang="en-US" sz="3200" dirty="0" err="1">
                <a:hlinkClick r:id="rId3"/>
              </a:rPr>
              <a:t>MusixMatch</a:t>
            </a:r>
            <a:r>
              <a:rPr lang="en-US" sz="3200" dirty="0"/>
              <a:t> API.</a:t>
            </a:r>
          </a:p>
          <a:p>
            <a:endParaRPr lang="en-US" sz="3200" dirty="0"/>
          </a:p>
          <a:p>
            <a:endParaRPr lang="en-US" sz="3200" dirty="0"/>
          </a:p>
        </p:txBody>
      </p:sp>
    </p:spTree>
    <p:extLst>
      <p:ext uri="{BB962C8B-B14F-4D97-AF65-F5344CB8AC3E}">
        <p14:creationId xmlns:p14="http://schemas.microsoft.com/office/powerpoint/2010/main" val="358135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6E54-6C72-9148-A0E5-5198B7FB5A0E}"/>
              </a:ext>
            </a:extLst>
          </p:cNvPr>
          <p:cNvSpPr>
            <a:spLocks noGrp="1"/>
          </p:cNvSpPr>
          <p:nvPr>
            <p:ph type="title"/>
          </p:nvPr>
        </p:nvSpPr>
        <p:spPr/>
        <p:txBody>
          <a:bodyPr/>
          <a:lstStyle/>
          <a:p>
            <a:r>
              <a:rPr lang="en-US" dirty="0"/>
              <a:t>Dataset Limitations</a:t>
            </a:r>
          </a:p>
        </p:txBody>
      </p:sp>
      <p:sp>
        <p:nvSpPr>
          <p:cNvPr id="3" name="Content Placeholder 2">
            <a:extLst>
              <a:ext uri="{FF2B5EF4-FFF2-40B4-BE49-F238E27FC236}">
                <a16:creationId xmlns:a16="http://schemas.microsoft.com/office/drawing/2014/main" id="{4A7D791E-6C44-7B4F-ABD1-0287AA3A1D6F}"/>
              </a:ext>
            </a:extLst>
          </p:cNvPr>
          <p:cNvSpPr>
            <a:spLocks noGrp="1"/>
          </p:cNvSpPr>
          <p:nvPr>
            <p:ph idx="1"/>
          </p:nvPr>
        </p:nvSpPr>
        <p:spPr/>
        <p:txBody>
          <a:bodyPr>
            <a:normAutofit fontScale="92500" lnSpcReduction="10000"/>
          </a:bodyPr>
          <a:lstStyle/>
          <a:p>
            <a:r>
              <a:rPr lang="en-US" sz="3200" dirty="0"/>
              <a:t>The Billboard Top 100 starts at 1968 (cannot analyze songs before 1968)</a:t>
            </a:r>
          </a:p>
          <a:p>
            <a:endParaRPr lang="en-US" sz="3200" dirty="0"/>
          </a:p>
          <a:p>
            <a:r>
              <a:rPr lang="en-US" sz="3200" dirty="0" err="1"/>
              <a:t>MusixMatch</a:t>
            </a:r>
            <a:r>
              <a:rPr lang="en-US" sz="3200" dirty="0"/>
              <a:t> only provides access to 30% of a song’s lyrics (free plan limitation).</a:t>
            </a:r>
          </a:p>
          <a:p>
            <a:endParaRPr lang="en-US" sz="3200" dirty="0"/>
          </a:p>
          <a:p>
            <a:r>
              <a:rPr lang="en-US" sz="3200" dirty="0" err="1"/>
              <a:t>MusixMatch</a:t>
            </a:r>
            <a:r>
              <a:rPr lang="en-US" sz="3200" dirty="0"/>
              <a:t> only provides 2000 API Calls per day and 500 Lyrics display per day</a:t>
            </a:r>
          </a:p>
          <a:p>
            <a:endParaRPr lang="en-US" sz="3200" dirty="0"/>
          </a:p>
          <a:p>
            <a:endParaRPr lang="en-US" sz="3200" dirty="0"/>
          </a:p>
        </p:txBody>
      </p:sp>
    </p:spTree>
    <p:extLst>
      <p:ext uri="{BB962C8B-B14F-4D97-AF65-F5344CB8AC3E}">
        <p14:creationId xmlns:p14="http://schemas.microsoft.com/office/powerpoint/2010/main" val="15923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3CA5-D8F3-3C46-BD40-6D44B0B8EDF2}"/>
              </a:ext>
            </a:extLst>
          </p:cNvPr>
          <p:cNvSpPr>
            <a:spLocks noGrp="1"/>
          </p:cNvSpPr>
          <p:nvPr>
            <p:ph type="title"/>
          </p:nvPr>
        </p:nvSpPr>
        <p:spPr/>
        <p:txBody>
          <a:bodyPr/>
          <a:lstStyle/>
          <a:p>
            <a:r>
              <a:rPr lang="en-US" dirty="0"/>
              <a:t>Vader Sentiment Analysis Examples</a:t>
            </a:r>
          </a:p>
        </p:txBody>
      </p:sp>
      <p:sp>
        <p:nvSpPr>
          <p:cNvPr id="7" name="Content Placeholder 6">
            <a:extLst>
              <a:ext uri="{FF2B5EF4-FFF2-40B4-BE49-F238E27FC236}">
                <a16:creationId xmlns:a16="http://schemas.microsoft.com/office/drawing/2014/main" id="{40315126-934C-4B46-91D8-A794D9822D57}"/>
              </a:ext>
            </a:extLst>
          </p:cNvPr>
          <p:cNvSpPr>
            <a:spLocks noGrp="1"/>
          </p:cNvSpPr>
          <p:nvPr>
            <p:ph idx="1"/>
          </p:nvPr>
        </p:nvSpPr>
        <p:spPr>
          <a:xfrm>
            <a:off x="680321" y="2336873"/>
            <a:ext cx="10529546" cy="4080860"/>
          </a:xfrm>
        </p:spPr>
        <p:txBody>
          <a:bodyPr>
            <a:normAutofit/>
          </a:bodyPr>
          <a:lstStyle/>
          <a:p>
            <a:r>
              <a:rPr lang="en-US" sz="3200" dirty="0"/>
              <a:t>Your Momma = </a:t>
            </a:r>
            <a:r>
              <a:rPr lang="en-US" sz="3200" dirty="0" err="1"/>
              <a:t>analyzer.polarity_scores</a:t>
            </a:r>
            <a:r>
              <a:rPr lang="en-US" sz="3200" dirty="0"/>
              <a:t>('your mom is a dog’)</a:t>
            </a:r>
          </a:p>
          <a:p>
            <a:endParaRPr lang="en-US" sz="3200" dirty="0"/>
          </a:p>
          <a:p>
            <a:r>
              <a:rPr lang="en-US" sz="3200" dirty="0"/>
              <a:t>N.W.A. = </a:t>
            </a:r>
            <a:r>
              <a:rPr lang="en-US" sz="3200" dirty="0" err="1"/>
              <a:t>analyzer.polarity_scores</a:t>
            </a:r>
            <a:r>
              <a:rPr lang="en-US" sz="3200" dirty="0"/>
              <a:t>("F*** that shit, </a:t>
            </a:r>
            <a:r>
              <a:rPr lang="en-US" sz="3200" dirty="0" err="1"/>
              <a:t>'cause</a:t>
            </a:r>
            <a:r>
              <a:rPr lang="en-US" sz="3200" dirty="0"/>
              <a:t> I </a:t>
            </a:r>
            <a:r>
              <a:rPr lang="en-US" sz="3200" dirty="0" err="1"/>
              <a:t>ain't</a:t>
            </a:r>
            <a:r>
              <a:rPr lang="en-US" sz="3200" dirty="0"/>
              <a:t> the one, for a punk mother****</a:t>
            </a:r>
            <a:r>
              <a:rPr lang="en-US" sz="3200" dirty="0" err="1"/>
              <a:t>er</a:t>
            </a:r>
            <a:r>
              <a:rPr lang="en-US" sz="3200" dirty="0"/>
              <a:t> with a badge and a gun, to be beating on, and thrown in jail, We can go toe to toe in the middle of a cell")</a:t>
            </a:r>
          </a:p>
        </p:txBody>
      </p:sp>
      <p:pic>
        <p:nvPicPr>
          <p:cNvPr id="9" name="Picture 8">
            <a:extLst>
              <a:ext uri="{FF2B5EF4-FFF2-40B4-BE49-F238E27FC236}">
                <a16:creationId xmlns:a16="http://schemas.microsoft.com/office/drawing/2014/main" id="{7077EECC-60E7-9640-96EC-97DE2642DD59}"/>
              </a:ext>
            </a:extLst>
          </p:cNvPr>
          <p:cNvPicPr>
            <a:picLocks noChangeAspect="1"/>
          </p:cNvPicPr>
          <p:nvPr/>
        </p:nvPicPr>
        <p:blipFill>
          <a:blip r:embed="rId2"/>
          <a:stretch>
            <a:fillRect/>
          </a:stretch>
        </p:blipFill>
        <p:spPr>
          <a:xfrm>
            <a:off x="1013883" y="3318934"/>
            <a:ext cx="10454436" cy="393764"/>
          </a:xfrm>
          <a:prstGeom prst="rect">
            <a:avLst/>
          </a:prstGeom>
        </p:spPr>
      </p:pic>
      <p:pic>
        <p:nvPicPr>
          <p:cNvPr id="11" name="Picture 10">
            <a:extLst>
              <a:ext uri="{FF2B5EF4-FFF2-40B4-BE49-F238E27FC236}">
                <a16:creationId xmlns:a16="http://schemas.microsoft.com/office/drawing/2014/main" id="{EABC4CAB-DB9F-4646-BE55-B396159AF5AD}"/>
              </a:ext>
            </a:extLst>
          </p:cNvPr>
          <p:cNvPicPr>
            <a:picLocks noChangeAspect="1"/>
          </p:cNvPicPr>
          <p:nvPr/>
        </p:nvPicPr>
        <p:blipFill>
          <a:blip r:embed="rId3"/>
          <a:stretch>
            <a:fillRect/>
          </a:stretch>
        </p:blipFill>
        <p:spPr>
          <a:xfrm>
            <a:off x="1013881" y="5795466"/>
            <a:ext cx="10454437" cy="334401"/>
          </a:xfrm>
          <a:prstGeom prst="rect">
            <a:avLst/>
          </a:prstGeom>
        </p:spPr>
      </p:pic>
    </p:spTree>
    <p:extLst>
      <p:ext uri="{BB962C8B-B14F-4D97-AF65-F5344CB8AC3E}">
        <p14:creationId xmlns:p14="http://schemas.microsoft.com/office/powerpoint/2010/main" val="46901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7B17-143F-C340-AFE8-B1E1E6812433}"/>
              </a:ext>
            </a:extLst>
          </p:cNvPr>
          <p:cNvSpPr>
            <a:spLocks noGrp="1"/>
          </p:cNvSpPr>
          <p:nvPr>
            <p:ph type="title"/>
          </p:nvPr>
        </p:nvSpPr>
        <p:spPr/>
        <p:txBody>
          <a:bodyPr/>
          <a:lstStyle/>
          <a:p>
            <a:r>
              <a:rPr lang="en-US" dirty="0"/>
              <a:t>Examples Cont’d</a:t>
            </a:r>
          </a:p>
        </p:txBody>
      </p:sp>
      <p:sp>
        <p:nvSpPr>
          <p:cNvPr id="3" name="Content Placeholder 2">
            <a:extLst>
              <a:ext uri="{FF2B5EF4-FFF2-40B4-BE49-F238E27FC236}">
                <a16:creationId xmlns:a16="http://schemas.microsoft.com/office/drawing/2014/main" id="{AD5086F5-DAF4-D147-93A6-9BFA78E18AF5}"/>
              </a:ext>
            </a:extLst>
          </p:cNvPr>
          <p:cNvSpPr>
            <a:spLocks noGrp="1"/>
          </p:cNvSpPr>
          <p:nvPr>
            <p:ph idx="1"/>
          </p:nvPr>
        </p:nvSpPr>
        <p:spPr>
          <a:xfrm>
            <a:off x="680321" y="1998133"/>
            <a:ext cx="10478746" cy="4639734"/>
          </a:xfrm>
        </p:spPr>
        <p:txBody>
          <a:bodyPr>
            <a:normAutofit/>
          </a:bodyPr>
          <a:lstStyle/>
          <a:p>
            <a:r>
              <a:rPr lang="en-US" sz="2800" dirty="0"/>
              <a:t>Happy = </a:t>
            </a:r>
            <a:r>
              <a:rPr lang="en-US" sz="2800" dirty="0" err="1"/>
              <a:t>analyzer.polarity_scores</a:t>
            </a:r>
            <a:r>
              <a:rPr lang="en-US" sz="2800" dirty="0"/>
              <a:t>("Huh, because I'm happy, Clap along if you feel like a room without a roof, Because I'm happy Clap along if you feel like happiness is the truth, Because I'm happy Clap along if you know what happiness is to you, Because I'm happy Clap along if you feel like that's what you </a:t>
            </a:r>
            <a:r>
              <a:rPr lang="en-US" sz="2800" dirty="0" err="1"/>
              <a:t>wanna</a:t>
            </a:r>
            <a:r>
              <a:rPr lang="en-US" sz="2800" dirty="0"/>
              <a:t> do")</a:t>
            </a:r>
          </a:p>
          <a:p>
            <a:endParaRPr lang="en-US" sz="2800" dirty="0"/>
          </a:p>
          <a:p>
            <a:r>
              <a:rPr lang="en-US" sz="2800" dirty="0"/>
              <a:t>Barney = </a:t>
            </a:r>
            <a:r>
              <a:rPr lang="en-US" sz="2800" dirty="0" err="1"/>
              <a:t>analyzer.polarity_scores</a:t>
            </a:r>
            <a:r>
              <a:rPr lang="en-US" sz="2800" dirty="0"/>
              <a:t>("I love you, you love me, we're a happy family, with a great big hug and a kiss from me to you")</a:t>
            </a:r>
          </a:p>
        </p:txBody>
      </p:sp>
      <p:pic>
        <p:nvPicPr>
          <p:cNvPr id="5" name="Picture 4">
            <a:extLst>
              <a:ext uri="{FF2B5EF4-FFF2-40B4-BE49-F238E27FC236}">
                <a16:creationId xmlns:a16="http://schemas.microsoft.com/office/drawing/2014/main" id="{8E5C21CD-0277-2645-A298-BD493213273B}"/>
              </a:ext>
            </a:extLst>
          </p:cNvPr>
          <p:cNvPicPr>
            <a:picLocks noChangeAspect="1"/>
          </p:cNvPicPr>
          <p:nvPr/>
        </p:nvPicPr>
        <p:blipFill>
          <a:blip r:embed="rId2"/>
          <a:stretch>
            <a:fillRect/>
          </a:stretch>
        </p:blipFill>
        <p:spPr>
          <a:xfrm>
            <a:off x="967315" y="4512770"/>
            <a:ext cx="10222007" cy="347097"/>
          </a:xfrm>
          <a:prstGeom prst="rect">
            <a:avLst/>
          </a:prstGeom>
        </p:spPr>
      </p:pic>
      <p:pic>
        <p:nvPicPr>
          <p:cNvPr id="7" name="Picture 6">
            <a:extLst>
              <a:ext uri="{FF2B5EF4-FFF2-40B4-BE49-F238E27FC236}">
                <a16:creationId xmlns:a16="http://schemas.microsoft.com/office/drawing/2014/main" id="{45667858-20E4-3148-AB09-90FF7CF3E28A}"/>
              </a:ext>
            </a:extLst>
          </p:cNvPr>
          <p:cNvPicPr>
            <a:picLocks noChangeAspect="1"/>
          </p:cNvPicPr>
          <p:nvPr/>
        </p:nvPicPr>
        <p:blipFill>
          <a:blip r:embed="rId3"/>
          <a:stretch>
            <a:fillRect/>
          </a:stretch>
        </p:blipFill>
        <p:spPr>
          <a:xfrm>
            <a:off x="967315" y="6239933"/>
            <a:ext cx="10222008" cy="414406"/>
          </a:xfrm>
          <a:prstGeom prst="rect">
            <a:avLst/>
          </a:prstGeom>
        </p:spPr>
      </p:pic>
    </p:spTree>
    <p:extLst>
      <p:ext uri="{BB962C8B-B14F-4D97-AF65-F5344CB8AC3E}">
        <p14:creationId xmlns:p14="http://schemas.microsoft.com/office/powerpoint/2010/main" val="324451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D635-0D27-B344-BB8F-4E6CCBD96CD2}"/>
              </a:ext>
            </a:extLst>
          </p:cNvPr>
          <p:cNvSpPr>
            <a:spLocks noGrp="1"/>
          </p:cNvSpPr>
          <p:nvPr>
            <p:ph type="title"/>
          </p:nvPr>
        </p:nvSpPr>
        <p:spPr/>
        <p:txBody>
          <a:bodyPr/>
          <a:lstStyle/>
          <a:p>
            <a:r>
              <a:rPr lang="en-US" dirty="0"/>
              <a:t>Research Flow</a:t>
            </a:r>
          </a:p>
        </p:txBody>
      </p:sp>
      <p:sp>
        <p:nvSpPr>
          <p:cNvPr id="3" name="Content Placeholder 2">
            <a:extLst>
              <a:ext uri="{FF2B5EF4-FFF2-40B4-BE49-F238E27FC236}">
                <a16:creationId xmlns:a16="http://schemas.microsoft.com/office/drawing/2014/main" id="{3143643E-7C86-5A47-BB05-FF20B34922B9}"/>
              </a:ext>
            </a:extLst>
          </p:cNvPr>
          <p:cNvSpPr>
            <a:spLocks noGrp="1"/>
          </p:cNvSpPr>
          <p:nvPr>
            <p:ph idx="1"/>
          </p:nvPr>
        </p:nvSpPr>
        <p:spPr>
          <a:xfrm>
            <a:off x="680321" y="2336873"/>
            <a:ext cx="10275546" cy="4131660"/>
          </a:xfrm>
        </p:spPr>
        <p:txBody>
          <a:bodyPr>
            <a:normAutofit lnSpcReduction="10000"/>
          </a:bodyPr>
          <a:lstStyle/>
          <a:p>
            <a:r>
              <a:rPr lang="en-US" sz="3200" dirty="0"/>
              <a:t>Step 1: For every year between 1968 and 2017, grab Billboard top 100 songs from a randomly selected week.</a:t>
            </a:r>
          </a:p>
          <a:p>
            <a:endParaRPr lang="en-US" sz="3200" dirty="0"/>
          </a:p>
          <a:p>
            <a:r>
              <a:rPr lang="en-US" sz="3200" dirty="0"/>
              <a:t>Step 2: For each year, retrieve lyrics for each song and compute Vader score. Find mean Vader scores for each year.</a:t>
            </a:r>
          </a:p>
          <a:p>
            <a:endParaRPr lang="en-US" sz="3200" dirty="0"/>
          </a:p>
          <a:p>
            <a:r>
              <a:rPr lang="en-US" sz="3200" dirty="0"/>
              <a:t>Step 3: Plot Vader Sentiment Scores for each year.</a:t>
            </a:r>
          </a:p>
        </p:txBody>
      </p:sp>
    </p:spTree>
    <p:extLst>
      <p:ext uri="{BB962C8B-B14F-4D97-AF65-F5344CB8AC3E}">
        <p14:creationId xmlns:p14="http://schemas.microsoft.com/office/powerpoint/2010/main" val="184399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D1F8-CF12-CA4D-AEC8-A12567B41954}"/>
              </a:ext>
            </a:extLst>
          </p:cNvPr>
          <p:cNvSpPr>
            <a:spLocks noGrp="1"/>
          </p:cNvSpPr>
          <p:nvPr>
            <p:ph type="title"/>
          </p:nvPr>
        </p:nvSpPr>
        <p:spPr/>
        <p:txBody>
          <a:bodyPr/>
          <a:lstStyle/>
          <a:p>
            <a:r>
              <a:rPr lang="en-US" dirty="0" err="1"/>
              <a:t>Jupyter</a:t>
            </a:r>
            <a:r>
              <a:rPr lang="en-US" dirty="0"/>
              <a:t> Notebook Snippet</a:t>
            </a:r>
          </a:p>
        </p:txBody>
      </p:sp>
      <p:pic>
        <p:nvPicPr>
          <p:cNvPr id="5" name="Content Placeholder 4">
            <a:extLst>
              <a:ext uri="{FF2B5EF4-FFF2-40B4-BE49-F238E27FC236}">
                <a16:creationId xmlns:a16="http://schemas.microsoft.com/office/drawing/2014/main" id="{FA00E46B-91FB-FC40-85D1-5FC9DEAFB7F7}"/>
              </a:ext>
            </a:extLst>
          </p:cNvPr>
          <p:cNvPicPr>
            <a:picLocks noGrp="1" noChangeAspect="1"/>
          </p:cNvPicPr>
          <p:nvPr>
            <p:ph idx="1"/>
          </p:nvPr>
        </p:nvPicPr>
        <p:blipFill>
          <a:blip r:embed="rId2"/>
          <a:stretch>
            <a:fillRect/>
          </a:stretch>
        </p:blipFill>
        <p:spPr>
          <a:xfrm>
            <a:off x="968187" y="2099732"/>
            <a:ext cx="10004612" cy="4626938"/>
          </a:xfrm>
        </p:spPr>
      </p:pic>
    </p:spTree>
    <p:extLst>
      <p:ext uri="{BB962C8B-B14F-4D97-AF65-F5344CB8AC3E}">
        <p14:creationId xmlns:p14="http://schemas.microsoft.com/office/powerpoint/2010/main" val="15735951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941</TotalTime>
  <Words>653</Words>
  <Application>Microsoft Macintosh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Berlin</vt:lpstr>
      <vt:lpstr>50 Years of Music Trends</vt:lpstr>
      <vt:lpstr>Background</vt:lpstr>
      <vt:lpstr>Hypothesis</vt:lpstr>
      <vt:lpstr>Dataset</vt:lpstr>
      <vt:lpstr>Dataset Limitations</vt:lpstr>
      <vt:lpstr>Vader Sentiment Analysis Examples</vt:lpstr>
      <vt:lpstr>Examples Cont’d</vt:lpstr>
      <vt:lpstr>Research Flow</vt:lpstr>
      <vt:lpstr>Jupyter Notebook Snippet</vt:lpstr>
      <vt:lpstr>Results</vt:lpstr>
      <vt:lpstr>Reject or Fail to Reject Null Hypothesis?</vt:lpstr>
      <vt:lpstr>Discussion and Research Limitations</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Pop Songs Becoming Suspicious?</dc:title>
  <dc:creator>Microsoft Office User</dc:creator>
  <cp:lastModifiedBy>Haroon Ahmad</cp:lastModifiedBy>
  <cp:revision>18</cp:revision>
  <dcterms:created xsi:type="dcterms:W3CDTF">2018-07-26T03:49:00Z</dcterms:created>
  <dcterms:modified xsi:type="dcterms:W3CDTF">2018-07-27T01:51:27Z</dcterms:modified>
</cp:coreProperties>
</file>