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11"/>
  </p:notesMasterIdLst>
  <p:handoutMasterIdLst>
    <p:handoutMasterId r:id="rId12"/>
  </p:handoutMasterIdLst>
  <p:sldIdLst>
    <p:sldId id="260" r:id="rId5"/>
    <p:sldId id="269" r:id="rId6"/>
    <p:sldId id="258" r:id="rId7"/>
    <p:sldId id="268" r:id="rId8"/>
    <p:sldId id="270" r:id="rId9"/>
    <p:sldId id="26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6" autoAdjust="0"/>
    <p:restoredTop sz="89714" autoAdjust="0"/>
  </p:normalViewPr>
  <p:slideViewPr>
    <p:cSldViewPr snapToGrid="0" snapToObjects="1">
      <p:cViewPr varScale="1">
        <p:scale>
          <a:sx n="163" d="100"/>
          <a:sy n="163" d="100"/>
        </p:scale>
        <p:origin x="-232"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BF86B4-B1D1-1641-9A9F-74227DDB73C9}" type="datetimeFigureOut">
              <a:rPr lang="en-US" smtClean="0"/>
              <a:t>2/13/16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9812B2-A018-E349-A7E4-6B7764AB226F}" type="slidenum">
              <a:rPr lang="en-US" smtClean="0"/>
              <a:t>‹#›</a:t>
            </a:fld>
            <a:endParaRPr lang="en-US" dirty="0"/>
          </a:p>
        </p:txBody>
      </p:sp>
    </p:spTree>
    <p:extLst>
      <p:ext uri="{BB962C8B-B14F-4D97-AF65-F5344CB8AC3E}">
        <p14:creationId xmlns:p14="http://schemas.microsoft.com/office/powerpoint/2010/main" val="5886463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56311-BE35-DF47-A3D3-146ACB62EE14}" type="datetimeFigureOut">
              <a:rPr lang="en-US" smtClean="0"/>
              <a:t>2/13/16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A5CA1-953D-C849-BCD8-64DC6E9D087E}" type="slidenum">
              <a:rPr lang="en-US" smtClean="0"/>
              <a:t>‹#›</a:t>
            </a:fld>
            <a:endParaRPr lang="en-US" dirty="0"/>
          </a:p>
        </p:txBody>
      </p:sp>
    </p:spTree>
    <p:extLst>
      <p:ext uri="{BB962C8B-B14F-4D97-AF65-F5344CB8AC3E}">
        <p14:creationId xmlns:p14="http://schemas.microsoft.com/office/powerpoint/2010/main" val="4619415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A5CA1-953D-C849-BCD8-64DC6E9D087E}" type="slidenum">
              <a:rPr lang="en-US" smtClean="0"/>
              <a:t>3</a:t>
            </a:fld>
            <a:endParaRPr lang="en-US" dirty="0"/>
          </a:p>
        </p:txBody>
      </p:sp>
    </p:spTree>
    <p:extLst>
      <p:ext uri="{BB962C8B-B14F-4D97-AF65-F5344CB8AC3E}">
        <p14:creationId xmlns:p14="http://schemas.microsoft.com/office/powerpoint/2010/main" val="26090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A5CA1-953D-C849-BCD8-64DC6E9D087E}" type="slidenum">
              <a:rPr lang="en-US" smtClean="0"/>
              <a:t>4</a:t>
            </a:fld>
            <a:endParaRPr lang="en-US" dirty="0"/>
          </a:p>
        </p:txBody>
      </p:sp>
    </p:spTree>
    <p:extLst>
      <p:ext uri="{BB962C8B-B14F-4D97-AF65-F5344CB8AC3E}">
        <p14:creationId xmlns:p14="http://schemas.microsoft.com/office/powerpoint/2010/main" val="260902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A5CA1-953D-C849-BCD8-64DC6E9D087E}" type="slidenum">
              <a:rPr lang="en-US" smtClean="0"/>
              <a:t>5</a:t>
            </a:fld>
            <a:endParaRPr lang="en-US" dirty="0"/>
          </a:p>
        </p:txBody>
      </p:sp>
    </p:spTree>
    <p:extLst>
      <p:ext uri="{BB962C8B-B14F-4D97-AF65-F5344CB8AC3E}">
        <p14:creationId xmlns:p14="http://schemas.microsoft.com/office/powerpoint/2010/main" val="26090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97819"/>
            <a:ext cx="7772400" cy="1102519"/>
          </a:xfrm>
        </p:spPr>
        <p:txBody>
          <a:bodyPr anchor="b" anchorCtr="0">
            <a:normAutofit/>
          </a:bodyPr>
          <a:lstStyle>
            <a:lvl1pP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2914650"/>
            <a:ext cx="7772400" cy="131445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datastax_logo_larg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531605"/>
            <a:ext cx="5164667" cy="1066214"/>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55588" indent="-255588">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 2014 DataStax, All Rights Reserved. </a:t>
            </a:r>
            <a:endParaRPr lang="en-US" dirty="0"/>
          </a:p>
        </p:txBody>
      </p:sp>
      <p:sp>
        <p:nvSpPr>
          <p:cNvPr id="5" name="Footer Placeholder 4"/>
          <p:cNvSpPr>
            <a:spLocks noGrp="1"/>
          </p:cNvSpPr>
          <p:nvPr>
            <p:ph type="ftr" sz="quarter" idx="11"/>
          </p:nvPr>
        </p:nvSpPr>
        <p:spPr/>
        <p:txBody>
          <a:bodyPr/>
          <a:lstStyle/>
          <a:p>
            <a:r>
              <a:rPr lang="en-US" dirty="0" smtClean="0"/>
              <a:t>Company Confidential</a:t>
            </a:r>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dirty="0"/>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457200" y="1597819"/>
            <a:ext cx="7772400" cy="1102519"/>
          </a:xfrm>
        </p:spPr>
        <p:txBody>
          <a:bodyPr anchor="b" anchorCtr="0">
            <a:normAutofit/>
          </a:bodyPr>
          <a:lstStyle>
            <a:lvl1pPr>
              <a:defRPr sz="3200"/>
            </a:lvl1pPr>
          </a:lstStyle>
          <a:p>
            <a:r>
              <a:rPr lang="en-US" dirty="0" smtClean="0"/>
              <a:t>Click to edit Master title style</a:t>
            </a:r>
            <a:endParaRPr lang="en-US" dirty="0"/>
          </a:p>
        </p:txBody>
      </p:sp>
      <p:sp>
        <p:nvSpPr>
          <p:cNvPr id="8" name="Subtitle 2"/>
          <p:cNvSpPr>
            <a:spLocks noGrp="1"/>
          </p:cNvSpPr>
          <p:nvPr>
            <p:ph type="subTitle" idx="1"/>
          </p:nvPr>
        </p:nvSpPr>
        <p:spPr>
          <a:xfrm>
            <a:off x="457200" y="2914650"/>
            <a:ext cx="7772400" cy="131445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marL="255588" indent="-255588">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marL="255588" indent="-255588">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r>
              <a:rPr lang="en-US" smtClean="0"/>
              <a:t>© 2014 DataStax, All Rights Reserved. </a:t>
            </a:r>
            <a:endParaRPr lang="en-US" dirty="0"/>
          </a:p>
        </p:txBody>
      </p:sp>
      <p:sp>
        <p:nvSpPr>
          <p:cNvPr id="6" name="Footer Placeholder 5"/>
          <p:cNvSpPr>
            <a:spLocks noGrp="1"/>
          </p:cNvSpPr>
          <p:nvPr>
            <p:ph type="ftr" sz="quarter" idx="11"/>
          </p:nvPr>
        </p:nvSpPr>
        <p:spPr/>
        <p:txBody>
          <a:bodyPr/>
          <a:lstStyle/>
          <a:p>
            <a:r>
              <a:rPr lang="en-US" dirty="0" smtClean="0"/>
              <a:t>Company Confidential</a:t>
            </a:r>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dirty="0"/>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 2014 DataStax, All Rights Reserved. </a:t>
            </a:r>
            <a:endParaRPr lang="en-US" dirty="0"/>
          </a:p>
        </p:txBody>
      </p:sp>
      <p:sp>
        <p:nvSpPr>
          <p:cNvPr id="4" name="Footer Placeholder 3"/>
          <p:cNvSpPr>
            <a:spLocks noGrp="1"/>
          </p:cNvSpPr>
          <p:nvPr>
            <p:ph type="ftr" sz="quarter" idx="11"/>
          </p:nvPr>
        </p:nvSpPr>
        <p:spPr/>
        <p:txBody>
          <a:bodyPr/>
          <a:lstStyle/>
          <a:p>
            <a:r>
              <a:rPr lang="en-US" dirty="0" smtClean="0"/>
              <a:t>Company Confidential</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dirty="0"/>
          </a:p>
        </p:txBody>
      </p:sp>
    </p:spTree>
    <p:extLst>
      <p:ext uri="{BB962C8B-B14F-4D97-AF65-F5344CB8AC3E}">
        <p14:creationId xmlns:p14="http://schemas.microsoft.com/office/powerpoint/2010/main" val="108471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2014 DataStax, All Rights Reserved. </a:t>
            </a:r>
            <a:endParaRPr lang="en-US" dirty="0"/>
          </a:p>
        </p:txBody>
      </p:sp>
      <p:sp>
        <p:nvSpPr>
          <p:cNvPr id="3" name="Footer Placeholder 2"/>
          <p:cNvSpPr>
            <a:spLocks noGrp="1"/>
          </p:cNvSpPr>
          <p:nvPr>
            <p:ph type="ftr" sz="quarter" idx="11"/>
          </p:nvPr>
        </p:nvSpPr>
        <p:spPr/>
        <p:txBody>
          <a:bodyPr/>
          <a:lstStyle/>
          <a:p>
            <a:r>
              <a:rPr lang="en-US" dirty="0" smtClean="0"/>
              <a:t>Company Confidential</a:t>
            </a:r>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dirty="0"/>
          </a:p>
        </p:txBody>
      </p:sp>
    </p:spTree>
    <p:extLst>
      <p:ext uri="{BB962C8B-B14F-4D97-AF65-F5344CB8AC3E}">
        <p14:creationId xmlns:p14="http://schemas.microsoft.com/office/powerpoint/2010/main" val="12492246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075214" cy="857250"/>
          </a:xfrm>
          <a:prstGeom prst="rect">
            <a:avLst/>
          </a:prstGeom>
        </p:spPr>
        <p:txBody>
          <a:bodyPr vert="horz"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0" tIns="0" rIns="0" bIns="0" rtlCol="0" anchor="ctr"/>
          <a:lstStyle>
            <a:lvl1pPr algn="l">
              <a:defRPr sz="700">
                <a:solidFill>
                  <a:schemeClr val="tx1">
                    <a:tint val="75000"/>
                  </a:schemeClr>
                </a:solidFill>
              </a:defRPr>
            </a:lvl1pPr>
          </a:lstStyle>
          <a:p>
            <a:r>
              <a:rPr lang="en-US" smtClean="0"/>
              <a:t>© 2014 DataStax, All Rights Reserved. </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700">
                <a:solidFill>
                  <a:schemeClr val="tx1">
                    <a:tint val="75000"/>
                  </a:schemeClr>
                </a:solidFill>
              </a:defRPr>
            </a:lvl1pPr>
          </a:lstStyle>
          <a:p>
            <a:r>
              <a:rPr lang="en-US" dirty="0" smtClean="0"/>
              <a:t>Company Confidential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066355A-084C-D24E-9AD2-7E4FC41EA627}" type="slidenum">
              <a:rPr lang="en-US" smtClean="0"/>
              <a:pPr/>
              <a:t>‹#›</a:t>
            </a:fld>
            <a:endParaRPr lang="en-US" dirty="0"/>
          </a:p>
        </p:txBody>
      </p:sp>
      <p:pic>
        <p:nvPicPr>
          <p:cNvPr id="10" name="Picture 9" descr="datastax_logo.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51381" y="197220"/>
            <a:ext cx="1190034" cy="246507"/>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1" r:id="rId5"/>
    <p:sldLayoutId id="2147493462" r:id="rId6"/>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2400" kern="1200">
          <a:solidFill>
            <a:schemeClr val="accent2"/>
          </a:solidFill>
          <a:latin typeface="+mj-lt"/>
          <a:ea typeface="+mj-ea"/>
          <a:cs typeface="+mj-cs"/>
        </a:defRPr>
      </a:lvl1pPr>
    </p:titleStyle>
    <p:bodyStyle>
      <a:lvl1pPr marL="255588" indent="-255588" algn="l" defTabSz="457200" rtl="0" eaLnBrk="1" latinLnBrk="0" hangingPunct="1">
        <a:spcBef>
          <a:spcPct val="20000"/>
        </a:spcBef>
        <a:buSzPct val="75000"/>
        <a:buFont typeface="Arial"/>
        <a:buChar char="•"/>
        <a:tabLst/>
        <a:defRPr sz="2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DataStax Enterprise and </a:t>
            </a:r>
            <a:r>
              <a:rPr lang="en-US" dirty="0" err="1" smtClean="0"/>
              <a:t>DynamoDB</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Nov 25, 2014</a:t>
            </a:r>
            <a:endParaRPr lang="en-US" dirty="0"/>
          </a:p>
        </p:txBody>
      </p:sp>
    </p:spTree>
    <p:extLst>
      <p:ext uri="{BB962C8B-B14F-4D97-AF65-F5344CB8AC3E}">
        <p14:creationId xmlns:p14="http://schemas.microsoft.com/office/powerpoint/2010/main" val="35448865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a:t>
            </a:r>
            <a:endParaRPr lang="en-US" dirty="0"/>
          </a:p>
        </p:txBody>
      </p:sp>
      <p:sp>
        <p:nvSpPr>
          <p:cNvPr id="4" name="Date Placeholder 3"/>
          <p:cNvSpPr>
            <a:spLocks noGrp="1"/>
          </p:cNvSpPr>
          <p:nvPr>
            <p:ph type="dt" sz="half" idx="10"/>
          </p:nvPr>
        </p:nvSpPr>
        <p:spPr/>
        <p:txBody>
          <a:bodyPr/>
          <a:lstStyle/>
          <a:p>
            <a:r>
              <a:rPr lang="en-US" smtClean="0"/>
              <a:t>© 2014 DataStax, All Rights Reserved. </a:t>
            </a:r>
            <a:endParaRPr lang="en-US" dirty="0"/>
          </a:p>
        </p:txBody>
      </p:sp>
      <p:sp>
        <p:nvSpPr>
          <p:cNvPr id="5" name="Footer Placeholder 4"/>
          <p:cNvSpPr>
            <a:spLocks noGrp="1"/>
          </p:cNvSpPr>
          <p:nvPr>
            <p:ph type="ftr" sz="quarter" idx="11"/>
          </p:nvPr>
        </p:nvSpPr>
        <p:spPr/>
        <p:txBody>
          <a:bodyPr/>
          <a:lstStyle/>
          <a:p>
            <a:r>
              <a:rPr lang="en-US" dirty="0" smtClean="0"/>
              <a:t>Company Confidential</a:t>
            </a:r>
          </a:p>
        </p:txBody>
      </p:sp>
      <p:sp>
        <p:nvSpPr>
          <p:cNvPr id="6" name="Slide Number Placeholder 5"/>
          <p:cNvSpPr>
            <a:spLocks noGrp="1"/>
          </p:cNvSpPr>
          <p:nvPr>
            <p:ph type="sldNum" sz="quarter" idx="12"/>
          </p:nvPr>
        </p:nvSpPr>
        <p:spPr/>
        <p:txBody>
          <a:bodyPr/>
          <a:lstStyle/>
          <a:p>
            <a:fld id="{2066355A-084C-D24E-9AD2-7E4FC41EA627}" type="slidenum">
              <a:rPr lang="en-US" smtClean="0"/>
              <a:t>2</a:t>
            </a:fld>
            <a:endParaRPr lang="en-US" dirty="0"/>
          </a:p>
        </p:txBody>
      </p:sp>
      <p:sp>
        <p:nvSpPr>
          <p:cNvPr id="7" name="Content Placeholder 2"/>
          <p:cNvSpPr txBox="1">
            <a:spLocks/>
          </p:cNvSpPr>
          <p:nvPr/>
        </p:nvSpPr>
        <p:spPr>
          <a:xfrm>
            <a:off x="3429000" y="1200151"/>
            <a:ext cx="2760133" cy="3394472"/>
          </a:xfrm>
          <a:prstGeom prst="rect">
            <a:avLst/>
          </a:prstGeom>
        </p:spPr>
        <p:txBody>
          <a:bodyPr vert="horz" lIns="0" tIns="0" rIns="0" bIns="0" rtlCol="0">
            <a:normAutofit/>
          </a:bodyPr>
          <a:lstStyle>
            <a:lvl1pPr marL="164592" indent="-256032" algn="l" defTabSz="457200" rtl="0" eaLnBrk="1" latinLnBrk="0" hangingPunct="1">
              <a:spcBef>
                <a:spcPct val="20000"/>
              </a:spcBef>
              <a:buSzPct val="75000"/>
              <a:buFont typeface="Arial"/>
              <a:buChar char="•"/>
              <a:defRPr sz="2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000" dirty="0"/>
          </a:p>
        </p:txBody>
      </p:sp>
      <p:sp>
        <p:nvSpPr>
          <p:cNvPr id="8" name="Content Placeholder 7"/>
          <p:cNvSpPr>
            <a:spLocks noGrp="1"/>
          </p:cNvSpPr>
          <p:nvPr>
            <p:ph idx="1"/>
          </p:nvPr>
        </p:nvSpPr>
        <p:spPr/>
        <p:txBody>
          <a:bodyPr>
            <a:normAutofit fontScale="92500" lnSpcReduction="10000"/>
          </a:bodyPr>
          <a:lstStyle/>
          <a:p>
            <a:pPr marL="0" indent="0">
              <a:buNone/>
            </a:pPr>
            <a:r>
              <a:rPr lang="en-US" dirty="0" smtClean="0"/>
              <a:t>This information is presented in the context of </a:t>
            </a:r>
            <a:r>
              <a:rPr lang="en-US" dirty="0" smtClean="0"/>
              <a:t>a specific </a:t>
            </a:r>
            <a:r>
              <a:rPr lang="en-US" dirty="0" err="1" smtClean="0"/>
              <a:t>IoT</a:t>
            </a:r>
            <a:r>
              <a:rPr lang="en-US" dirty="0" smtClean="0"/>
              <a:t> </a:t>
            </a:r>
            <a:r>
              <a:rPr lang="en-US" dirty="0" smtClean="0"/>
              <a:t>use case requiring inbound streaming, transaction processing, and analytics.</a:t>
            </a:r>
            <a:endParaRPr lang="en-US" dirty="0" smtClean="0"/>
          </a:p>
          <a:p>
            <a:endParaRPr lang="en-US" dirty="0"/>
          </a:p>
          <a:p>
            <a:pPr marL="0" indent="0">
              <a:buNone/>
            </a:pPr>
            <a:r>
              <a:rPr lang="en-US" dirty="0" smtClean="0"/>
              <a:t>Solution scope assumptions (full scope TBD)</a:t>
            </a:r>
          </a:p>
          <a:p>
            <a:r>
              <a:rPr lang="en-US" dirty="0" smtClean="0"/>
              <a:t>Time series data set ingested from </a:t>
            </a:r>
            <a:r>
              <a:rPr lang="en-US" dirty="0" smtClean="0"/>
              <a:t>devices (</a:t>
            </a:r>
            <a:r>
              <a:rPr lang="en-US" dirty="0" smtClean="0"/>
              <a:t>2k </a:t>
            </a:r>
            <a:r>
              <a:rPr lang="en-US" dirty="0" smtClean="0">
                <a:sym typeface="Wingdings"/>
              </a:rPr>
              <a:t></a:t>
            </a:r>
            <a:r>
              <a:rPr lang="en-US" dirty="0" smtClean="0"/>
              <a:t> 100k TPS)</a:t>
            </a:r>
          </a:p>
          <a:p>
            <a:r>
              <a:rPr lang="en-US" dirty="0" smtClean="0"/>
              <a:t>Streaming processing before C* ingestion</a:t>
            </a:r>
          </a:p>
          <a:p>
            <a:r>
              <a:rPr lang="en-US" dirty="0" smtClean="0"/>
              <a:t>Fast reporting and query analysis</a:t>
            </a:r>
          </a:p>
          <a:p>
            <a:r>
              <a:rPr lang="en-US" dirty="0" smtClean="0"/>
              <a:t>Future multi-data center</a:t>
            </a:r>
          </a:p>
          <a:p>
            <a:r>
              <a:rPr lang="en-US" dirty="0" smtClean="0"/>
              <a:t>Small initial data set size</a:t>
            </a:r>
          </a:p>
          <a:p>
            <a:r>
              <a:rPr lang="en-US" dirty="0" smtClean="0"/>
              <a:t>Future data set growth expected to be large</a:t>
            </a:r>
            <a:endParaRPr lang="en-US" dirty="0"/>
          </a:p>
        </p:txBody>
      </p:sp>
    </p:spTree>
    <p:extLst>
      <p:ext uri="{BB962C8B-B14F-4D97-AF65-F5344CB8AC3E}">
        <p14:creationId xmlns:p14="http://schemas.microsoft.com/office/powerpoint/2010/main" val="16155325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Company Confidential</a:t>
            </a:r>
          </a:p>
        </p:txBody>
      </p:sp>
      <p:sp>
        <p:nvSpPr>
          <p:cNvPr id="4" name="Slide Number Placeholder 3"/>
          <p:cNvSpPr>
            <a:spLocks noGrp="1"/>
          </p:cNvSpPr>
          <p:nvPr>
            <p:ph type="sldNum" sz="quarter" idx="12"/>
          </p:nvPr>
        </p:nvSpPr>
        <p:spPr/>
        <p:txBody>
          <a:bodyPr/>
          <a:lstStyle/>
          <a:p>
            <a:fld id="{2066355A-084C-D24E-9AD2-7E4FC41EA627}" type="slidenum">
              <a:rPr lang="en-US" smtClean="0"/>
              <a:t>3</a:t>
            </a:fld>
            <a:endParaRPr lang="en-US" dirty="0"/>
          </a:p>
        </p:txBody>
      </p:sp>
      <p:sp>
        <p:nvSpPr>
          <p:cNvPr id="6" name="Date Placeholder 5"/>
          <p:cNvSpPr>
            <a:spLocks noGrp="1"/>
          </p:cNvSpPr>
          <p:nvPr>
            <p:ph type="dt" sz="half" idx="10"/>
          </p:nvPr>
        </p:nvSpPr>
        <p:spPr/>
        <p:txBody>
          <a:bodyPr/>
          <a:lstStyle/>
          <a:p>
            <a:r>
              <a:rPr lang="en-US" smtClean="0"/>
              <a:t>© 2014 DataStax, All Rights Reserved.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908584336"/>
              </p:ext>
            </p:extLst>
          </p:nvPr>
        </p:nvGraphicFramePr>
        <p:xfrm>
          <a:off x="457200" y="496528"/>
          <a:ext cx="8229600" cy="4157432"/>
        </p:xfrm>
        <a:graphic>
          <a:graphicData uri="http://schemas.openxmlformats.org/drawingml/2006/table">
            <a:tbl>
              <a:tblPr firstRow="1" bandRow="1">
                <a:tableStyleId>{5C22544A-7EE6-4342-B048-85BDC9FD1C3A}</a:tableStyleId>
              </a:tblPr>
              <a:tblGrid>
                <a:gridCol w="1206555"/>
                <a:gridCol w="2161534"/>
                <a:gridCol w="2387954"/>
                <a:gridCol w="2473557"/>
              </a:tblGrid>
              <a:tr h="99544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endParaRPr kumimoji="1" lang="en-US" sz="1400" b="1" i="0" u="none" strike="noStrike" cap="none" normalizeH="0" baseline="0" dirty="0" smtClean="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smtClean="0">
                          <a:ln>
                            <a:noFill/>
                          </a:ln>
                          <a:solidFill>
                            <a:schemeClr val="bg1"/>
                          </a:solidFill>
                          <a:effectLst/>
                          <a:latin typeface="+mn-lt"/>
                          <a:ea typeface="ＭＳ Ｐゴシック" charset="0"/>
                          <a:cs typeface="Arial"/>
                        </a:rPr>
                        <a:t>DataStax Enterprise</a:t>
                      </a:r>
                      <a:endParaRPr kumimoji="1" lang="en-US" sz="1400" b="1" i="0" u="none" strike="noStrike" cap="none" normalizeH="0" baseline="0" dirty="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err="1" smtClean="0">
                          <a:ln>
                            <a:noFill/>
                          </a:ln>
                          <a:solidFill>
                            <a:schemeClr val="bg1"/>
                          </a:solidFill>
                          <a:effectLst/>
                          <a:latin typeface="+mn-lt"/>
                          <a:ea typeface="ＭＳ Ｐゴシック" charset="0"/>
                          <a:cs typeface="Arial"/>
                        </a:rPr>
                        <a:t>DynamoDB</a:t>
                      </a:r>
                      <a:endParaRPr kumimoji="1" lang="en-US" sz="1400" b="1" i="0" u="none" strike="noStrike" cap="none" normalizeH="0" baseline="0" dirty="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err="1" smtClean="0">
                          <a:ln>
                            <a:noFill/>
                          </a:ln>
                          <a:solidFill>
                            <a:schemeClr val="bg1"/>
                          </a:solidFill>
                          <a:effectLst/>
                          <a:latin typeface="+mn-lt"/>
                          <a:ea typeface="ＭＳ Ｐゴシック" charset="0"/>
                          <a:cs typeface="Arial"/>
                        </a:rPr>
                        <a:t>DynamoDB</a:t>
                      </a:r>
                      <a:r>
                        <a:rPr kumimoji="1" lang="en-US" sz="1400" b="1" i="0" u="none" strike="noStrike" cap="none" normalizeH="0" baseline="0" dirty="0" smtClean="0">
                          <a:ln>
                            <a:noFill/>
                          </a:ln>
                          <a:solidFill>
                            <a:schemeClr val="bg1"/>
                          </a:solidFill>
                          <a:effectLst/>
                          <a:latin typeface="+mn-lt"/>
                          <a:ea typeface="ＭＳ Ｐゴシック" charset="0"/>
                          <a:cs typeface="Arial"/>
                        </a:rPr>
                        <a:t> impact </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err="1" smtClean="0">
                          <a:ln>
                            <a:noFill/>
                          </a:ln>
                          <a:solidFill>
                            <a:schemeClr val="bg1"/>
                          </a:solidFill>
                          <a:effectLst/>
                          <a:latin typeface="+mn-lt"/>
                          <a:ea typeface="ＭＳ Ｐゴシック" charset="0"/>
                          <a:cs typeface="Arial"/>
                        </a:rPr>
                        <a:t>vs</a:t>
                      </a:r>
                      <a:r>
                        <a:rPr kumimoji="1" lang="en-US" sz="1400" b="1" i="0" u="none" strike="noStrike" cap="none" normalizeH="0" baseline="0" dirty="0" smtClean="0">
                          <a:ln>
                            <a:noFill/>
                          </a:ln>
                          <a:solidFill>
                            <a:schemeClr val="bg1"/>
                          </a:solidFill>
                          <a:effectLst/>
                          <a:latin typeface="+mn-lt"/>
                          <a:ea typeface="ＭＳ Ｐゴシック" charset="0"/>
                          <a:cs typeface="Arial"/>
                        </a:rPr>
                        <a:t> DSE</a:t>
                      </a:r>
                      <a:endParaRPr kumimoji="1" lang="en-US" sz="1400" b="1" i="0" u="none" strike="noStrike" cap="none" normalizeH="0" baseline="0" dirty="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r>
              <a:tr h="966164">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smtClean="0">
                          <a:ln>
                            <a:noFill/>
                          </a:ln>
                          <a:solidFill>
                            <a:schemeClr val="tx1"/>
                          </a:solidFill>
                          <a:effectLst/>
                          <a:latin typeface="+mn-lt"/>
                          <a:ea typeface="ＭＳ Ｐゴシック" charset="0"/>
                          <a:cs typeface="Arial"/>
                        </a:rPr>
                        <a:t>Data Model</a:t>
                      </a:r>
                      <a:endParaRPr kumimoji="1" lang="en-US" sz="1400" b="1"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Wide column store. Flexible and controlled partitions are perfect for time series data. Single table solution.</a:t>
                      </a:r>
                      <a:endParaRPr kumimoji="1" lang="en-US" sz="900" b="0"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mn-lt"/>
                          <a:ea typeface="ＭＳ Ｐゴシック" charset="0"/>
                          <a:cs typeface="Arial"/>
                        </a:rPr>
                        <a:t>Key value store with poor time series support. Must use data model and code/utilities to manage data distribution and aging on the cluster.</a:t>
                      </a:r>
                      <a:endParaRPr kumimoji="1" lang="en-US" sz="900" b="0"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tx1"/>
                          </a:solidFill>
                          <a:effectLst/>
                          <a:latin typeface="+mn-lt"/>
                          <a:ea typeface="ＭＳ Ｐゴシック" charset="0"/>
                          <a:cs typeface="Arial"/>
                        </a:rPr>
                        <a:t>Complex data modeling expected.</a:t>
                      </a:r>
                    </a:p>
                    <a:p>
                      <a:pPr marL="171450" marR="0" lvl="0" indent="-171450" algn="l" defTabSz="914400" rtl="0" eaLnBrk="0" fontAlgn="base" latinLnBrk="0" hangingPunct="0">
                        <a:lnSpc>
                          <a:spcPct val="100000"/>
                        </a:lnSpc>
                        <a:spcBef>
                          <a:spcPct val="20000"/>
                        </a:spcBef>
                        <a:spcAft>
                          <a:spcPct val="0"/>
                        </a:spcAft>
                        <a:buClr>
                          <a:schemeClr val="tx2"/>
                        </a:buClr>
                        <a:buSzTx/>
                        <a:buFont typeface="Arial"/>
                        <a:buChar char="•"/>
                        <a:tabLst/>
                      </a:pPr>
                      <a:r>
                        <a:rPr kumimoji="1" lang="en-US" sz="900" b="1" i="0" u="none" strike="noStrike" cap="none" normalizeH="0" baseline="0" dirty="0" smtClean="0">
                          <a:ln>
                            <a:noFill/>
                          </a:ln>
                          <a:solidFill>
                            <a:schemeClr val="tx1"/>
                          </a:solidFill>
                          <a:effectLst/>
                          <a:latin typeface="+mn-lt"/>
                          <a:ea typeface="ＭＳ Ｐゴシック" charset="0"/>
                          <a:cs typeface="Arial"/>
                        </a:rPr>
                        <a:t>Hot spots expected. Manually manage data distribution to avoid hot spots. ($) </a:t>
                      </a:r>
                    </a:p>
                    <a:p>
                      <a:pPr marL="171450" marR="0" lvl="0" indent="-171450" algn="l" defTabSz="914400" rtl="0" eaLnBrk="0" fontAlgn="base" latinLnBrk="0" hangingPunct="0">
                        <a:lnSpc>
                          <a:spcPct val="100000"/>
                        </a:lnSpc>
                        <a:spcBef>
                          <a:spcPct val="20000"/>
                        </a:spcBef>
                        <a:spcAft>
                          <a:spcPct val="0"/>
                        </a:spcAft>
                        <a:buClr>
                          <a:schemeClr val="tx2"/>
                        </a:buClr>
                        <a:buSzTx/>
                        <a:buFont typeface="Arial"/>
                        <a:buChar char="•"/>
                        <a:tabLst/>
                      </a:pPr>
                      <a:r>
                        <a:rPr kumimoji="1" lang="en-US" sz="900" b="1" i="0" u="none" strike="noStrike" cap="none" normalizeH="0" baseline="0" dirty="0" smtClean="0">
                          <a:ln>
                            <a:noFill/>
                          </a:ln>
                          <a:solidFill>
                            <a:schemeClr val="tx1"/>
                          </a:solidFill>
                          <a:effectLst/>
                          <a:latin typeface="+mn-lt"/>
                          <a:ea typeface="ＭＳ Ｐゴシック" charset="0"/>
                          <a:cs typeface="Arial"/>
                        </a:rPr>
                        <a:t>Manual aging of data across multiple tables. ($)</a:t>
                      </a:r>
                      <a:endParaRPr kumimoji="1" lang="en-US" sz="900" b="1"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r>
              <a:tr h="1229663">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smtClean="0">
                          <a:ln>
                            <a:noFill/>
                          </a:ln>
                          <a:solidFill>
                            <a:schemeClr val="tx1"/>
                          </a:solidFill>
                          <a:effectLst/>
                          <a:latin typeface="+mn-lt"/>
                          <a:ea typeface="ＭＳ Ｐゴシック" charset="0"/>
                          <a:cs typeface="Arial"/>
                        </a:rPr>
                        <a:t>Query and Analysis Limits</a:t>
                      </a:r>
                      <a:endParaRPr kumimoji="1" lang="en-US" sz="1400" b="1"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mn-lt"/>
                          <a:ea typeface="ＭＳ Ｐゴシック" charset="0"/>
                          <a:cs typeface="Arial"/>
                        </a:rPr>
                        <a:t>No query size limit. Integrated Spark SQL, Spark Streaming, </a:t>
                      </a:r>
                      <a:r>
                        <a:rPr kumimoji="1" lang="en-US" sz="900" b="0" i="0" u="none" strike="noStrike" cap="none" normalizeH="0" baseline="0" dirty="0" err="1" smtClean="0">
                          <a:ln>
                            <a:noFill/>
                          </a:ln>
                          <a:solidFill>
                            <a:schemeClr val="tx1"/>
                          </a:solidFill>
                          <a:effectLst/>
                          <a:latin typeface="+mn-lt"/>
                          <a:ea typeface="ＭＳ Ｐゴシック" charset="0"/>
                          <a:cs typeface="Arial"/>
                        </a:rPr>
                        <a:t>Solr</a:t>
                      </a:r>
                      <a:r>
                        <a:rPr kumimoji="1" lang="en-US" sz="900" b="0" i="0" u="none" strike="noStrike" cap="none" normalizeH="0" baseline="0" dirty="0" smtClean="0">
                          <a:ln>
                            <a:noFill/>
                          </a:ln>
                          <a:solidFill>
                            <a:schemeClr val="tx1"/>
                          </a:solidFill>
                          <a:effectLst/>
                          <a:latin typeface="+mn-lt"/>
                          <a:ea typeface="ＭＳ Ｐゴシック" charset="0"/>
                          <a:cs typeface="Arial"/>
                        </a:rPr>
                        <a:t>, </a:t>
                      </a:r>
                      <a:r>
                        <a:rPr kumimoji="1" lang="en-US" sz="900" b="0" i="0" u="none" strike="noStrike" cap="none" normalizeH="0" baseline="0" dirty="0" err="1" smtClean="0">
                          <a:ln>
                            <a:noFill/>
                          </a:ln>
                          <a:solidFill>
                            <a:schemeClr val="tx1"/>
                          </a:solidFill>
                          <a:effectLst/>
                          <a:latin typeface="+mn-lt"/>
                          <a:ea typeface="ＭＳ Ｐゴシック" charset="0"/>
                          <a:cs typeface="Arial"/>
                        </a:rPr>
                        <a:t>hadoop</a:t>
                      </a:r>
                      <a:r>
                        <a:rPr kumimoji="1" lang="en-US" sz="900" b="0" i="0" u="none" strike="noStrike" cap="none" normalizeH="0" baseline="0" dirty="0" smtClean="0">
                          <a:ln>
                            <a:noFill/>
                          </a:ln>
                          <a:solidFill>
                            <a:schemeClr val="tx1"/>
                          </a:solidFill>
                          <a:effectLst/>
                          <a:latin typeface="+mn-lt"/>
                          <a:ea typeface="ＭＳ Ｐゴシック" charset="0"/>
                          <a:cs typeface="Arial"/>
                        </a:rPr>
                        <a:t>.</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mn-lt"/>
                          <a:ea typeface="ＭＳ Ｐゴシック" charset="0"/>
                          <a:cs typeface="Arial"/>
                        </a:rPr>
                        <a:t>Data inserted in to DSE powers all capabilities without manual data movement.</a:t>
                      </a:r>
                      <a:endParaRPr kumimoji="1" lang="en-US" sz="900" b="0"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mn-lt"/>
                          <a:ea typeface="ＭＳ Ｐゴシック" charset="0"/>
                          <a:cs typeface="Arial"/>
                        </a:rPr>
                        <a:t>Limited query logic. Best practice is to cache frequently read content. Other services required for streaming processing, large queries, analysis. 1MB query size limit.</a:t>
                      </a:r>
                      <a:endParaRPr kumimoji="1" lang="en-US" sz="900" b="0"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tx1"/>
                          </a:solidFill>
                          <a:effectLst/>
                          <a:latin typeface="+mn-lt"/>
                          <a:ea typeface="ＭＳ Ｐゴシック" charset="0"/>
                          <a:cs typeface="Arial"/>
                        </a:rPr>
                        <a:t>Additional Amazon services such as Redshift ($), </a:t>
                      </a:r>
                      <a:r>
                        <a:rPr kumimoji="1" lang="en-US" sz="900" b="1" i="0" u="none" strike="noStrike" cap="none" normalizeH="0" baseline="0" dirty="0" err="1" smtClean="0">
                          <a:ln>
                            <a:noFill/>
                          </a:ln>
                          <a:solidFill>
                            <a:schemeClr val="tx1"/>
                          </a:solidFill>
                          <a:effectLst/>
                          <a:latin typeface="+mn-lt"/>
                          <a:ea typeface="ＭＳ Ｐゴシック" charset="0"/>
                          <a:cs typeface="Arial"/>
                        </a:rPr>
                        <a:t>ElastiCache</a:t>
                      </a:r>
                      <a:r>
                        <a:rPr kumimoji="1" lang="en-US" sz="900" b="1" i="0" u="none" strike="noStrike" cap="none" normalizeH="0" baseline="0" dirty="0" smtClean="0">
                          <a:ln>
                            <a:noFill/>
                          </a:ln>
                          <a:solidFill>
                            <a:schemeClr val="tx1"/>
                          </a:solidFill>
                          <a:effectLst/>
                          <a:latin typeface="+mn-lt"/>
                          <a:ea typeface="ＭＳ Ｐゴシック" charset="0"/>
                          <a:cs typeface="Arial"/>
                        </a:rPr>
                        <a:t> ($), Kinesis ($) are likely required.</a:t>
                      </a:r>
                    </a:p>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tx1"/>
                          </a:solidFill>
                          <a:effectLst/>
                          <a:latin typeface="+mn-lt"/>
                          <a:ea typeface="ＭＳ Ｐゴシック" charset="0"/>
                          <a:cs typeface="Arial"/>
                        </a:rPr>
                        <a:t>Bulk data loads to other clusters are likely required. ($)</a:t>
                      </a:r>
                      <a:endParaRPr kumimoji="1" lang="en-US" sz="900" b="1"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r>
              <a:tr h="966164">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400" b="1" i="0" u="none" strike="noStrike" cap="none" normalizeH="0" baseline="0" dirty="0" smtClean="0">
                          <a:ln>
                            <a:noFill/>
                          </a:ln>
                          <a:solidFill>
                            <a:schemeClr val="tx1"/>
                          </a:solidFill>
                          <a:effectLst/>
                          <a:latin typeface="+mn-lt"/>
                          <a:ea typeface="ＭＳ Ｐゴシック" charset="0"/>
                          <a:cs typeface="Arial"/>
                        </a:rPr>
                        <a:t>Secondary Indexes</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D9D9D9"/>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No need to index additional ranges for time series data. DSE clustering columns in handle this for you. </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D9D9D9"/>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An index treated as an additional table for pricing purposes.</a:t>
                      </a:r>
                    </a:p>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There are a number of functional, size, and maintenance limitations on indexes.</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D9D9D9"/>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Secondary indexes on timestamps are likely required. </a:t>
                      </a:r>
                    </a:p>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More objects needed to meet use case. ($)</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val="23961790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Company Confidential</a:t>
            </a:r>
          </a:p>
        </p:txBody>
      </p:sp>
      <p:sp>
        <p:nvSpPr>
          <p:cNvPr id="4" name="Slide Number Placeholder 3"/>
          <p:cNvSpPr>
            <a:spLocks noGrp="1"/>
          </p:cNvSpPr>
          <p:nvPr>
            <p:ph type="sldNum" sz="quarter" idx="12"/>
          </p:nvPr>
        </p:nvSpPr>
        <p:spPr/>
        <p:txBody>
          <a:bodyPr/>
          <a:lstStyle/>
          <a:p>
            <a:fld id="{2066355A-084C-D24E-9AD2-7E4FC41EA627}" type="slidenum">
              <a:rPr lang="en-US" smtClean="0"/>
              <a:t>4</a:t>
            </a:fld>
            <a:endParaRPr lang="en-US" dirty="0"/>
          </a:p>
        </p:txBody>
      </p:sp>
      <p:sp>
        <p:nvSpPr>
          <p:cNvPr id="6" name="Date Placeholder 5"/>
          <p:cNvSpPr>
            <a:spLocks noGrp="1"/>
          </p:cNvSpPr>
          <p:nvPr>
            <p:ph type="dt" sz="half" idx="10"/>
          </p:nvPr>
        </p:nvSpPr>
        <p:spPr/>
        <p:txBody>
          <a:bodyPr/>
          <a:lstStyle/>
          <a:p>
            <a:r>
              <a:rPr lang="en-US" smtClean="0"/>
              <a:t>© 2014 DataStax, All Rights Reserved.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107927126"/>
              </p:ext>
            </p:extLst>
          </p:nvPr>
        </p:nvGraphicFramePr>
        <p:xfrm>
          <a:off x="457200" y="496528"/>
          <a:ext cx="8229600" cy="4299349"/>
        </p:xfrm>
        <a:graphic>
          <a:graphicData uri="http://schemas.openxmlformats.org/drawingml/2006/table">
            <a:tbl>
              <a:tblPr firstRow="1" bandRow="1">
                <a:tableStyleId>{5C22544A-7EE6-4342-B048-85BDC9FD1C3A}</a:tableStyleId>
              </a:tblPr>
              <a:tblGrid>
                <a:gridCol w="1206555"/>
                <a:gridCol w="2332835"/>
                <a:gridCol w="2345105"/>
                <a:gridCol w="2345105"/>
              </a:tblGrid>
              <a:tr h="738073">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endParaRPr kumimoji="1" lang="en-US" sz="1400" b="1" i="0" u="none" strike="noStrike" cap="none" normalizeH="0" baseline="0" dirty="0" smtClean="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smtClean="0">
                          <a:ln>
                            <a:noFill/>
                          </a:ln>
                          <a:solidFill>
                            <a:schemeClr val="bg1"/>
                          </a:solidFill>
                          <a:effectLst/>
                          <a:latin typeface="+mn-lt"/>
                          <a:ea typeface="ＭＳ Ｐゴシック" charset="0"/>
                          <a:cs typeface="Arial"/>
                        </a:rPr>
                        <a:t>DataStax Enterprise</a:t>
                      </a:r>
                      <a:endParaRPr kumimoji="1" lang="en-US" sz="1400" b="1" i="0" u="none" strike="noStrike" cap="none" normalizeH="0" baseline="0" dirty="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err="1" smtClean="0">
                          <a:ln>
                            <a:noFill/>
                          </a:ln>
                          <a:solidFill>
                            <a:schemeClr val="bg1"/>
                          </a:solidFill>
                          <a:effectLst/>
                          <a:latin typeface="+mn-lt"/>
                          <a:ea typeface="ＭＳ Ｐゴシック" charset="0"/>
                          <a:cs typeface="Arial"/>
                        </a:rPr>
                        <a:t>DynamoDB</a:t>
                      </a:r>
                      <a:endParaRPr kumimoji="1" lang="en-US" sz="1400" b="1" i="0" u="none" strike="noStrike" cap="none" normalizeH="0" baseline="0" dirty="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err="1" smtClean="0">
                          <a:ln>
                            <a:noFill/>
                          </a:ln>
                          <a:solidFill>
                            <a:schemeClr val="bg1"/>
                          </a:solidFill>
                          <a:effectLst/>
                          <a:latin typeface="+mn-lt"/>
                          <a:ea typeface="ＭＳ Ｐゴシック" charset="0"/>
                          <a:cs typeface="Arial"/>
                        </a:rPr>
                        <a:t>DynamoDB</a:t>
                      </a:r>
                      <a:r>
                        <a:rPr kumimoji="1" lang="en-US" sz="1400" b="1" i="0" u="none" strike="noStrike" cap="none" normalizeH="0" baseline="0" dirty="0" smtClean="0">
                          <a:ln>
                            <a:noFill/>
                          </a:ln>
                          <a:solidFill>
                            <a:schemeClr val="bg1"/>
                          </a:solidFill>
                          <a:effectLst/>
                          <a:latin typeface="+mn-lt"/>
                          <a:ea typeface="ＭＳ Ｐゴシック" charset="0"/>
                          <a:cs typeface="Arial"/>
                        </a:rPr>
                        <a:t> impact </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err="1" smtClean="0">
                          <a:ln>
                            <a:noFill/>
                          </a:ln>
                          <a:solidFill>
                            <a:schemeClr val="bg1"/>
                          </a:solidFill>
                          <a:effectLst/>
                          <a:latin typeface="+mn-lt"/>
                          <a:ea typeface="ＭＳ Ｐゴシック" charset="0"/>
                          <a:cs typeface="Arial"/>
                        </a:rPr>
                        <a:t>vs</a:t>
                      </a:r>
                      <a:r>
                        <a:rPr kumimoji="1" lang="en-US" sz="1400" b="1" i="0" u="none" strike="noStrike" cap="none" normalizeH="0" baseline="0" dirty="0" smtClean="0">
                          <a:ln>
                            <a:noFill/>
                          </a:ln>
                          <a:solidFill>
                            <a:schemeClr val="bg1"/>
                          </a:solidFill>
                          <a:effectLst/>
                          <a:latin typeface="+mn-lt"/>
                          <a:ea typeface="ＭＳ Ｐゴシック" charset="0"/>
                          <a:cs typeface="Arial"/>
                        </a:rPr>
                        <a:t> DSE</a:t>
                      </a:r>
                      <a:endParaRPr kumimoji="1" lang="en-US" sz="1400" b="1" i="0" u="none" strike="noStrike" cap="none" normalizeH="0" baseline="0" dirty="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r>
              <a:tr h="118709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400" b="1" i="0" u="none" strike="noStrike" cap="none" normalizeH="0" baseline="0" dirty="0" smtClean="0">
                          <a:ln>
                            <a:noFill/>
                          </a:ln>
                          <a:solidFill>
                            <a:schemeClr val="tx1"/>
                          </a:solidFill>
                          <a:effectLst/>
                          <a:latin typeface="+mn-lt"/>
                          <a:ea typeface="ＭＳ Ｐゴシック" charset="0"/>
                          <a:cs typeface="Arial"/>
                        </a:rPr>
                        <a:t>Cluster Throughput Scalability</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Complete control of performance and scale. No need to limit performance for technical or monetary reasons.</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10,000 </a:t>
                      </a:r>
                      <a:r>
                        <a:rPr kumimoji="1" lang="en-US" sz="900" b="0" i="0" u="none" strike="noStrike" cap="none" normalizeH="0" baseline="0" dirty="0" err="1" smtClean="0">
                          <a:ln>
                            <a:noFill/>
                          </a:ln>
                          <a:solidFill>
                            <a:schemeClr val="tx1"/>
                          </a:solidFill>
                          <a:effectLst/>
                          <a:latin typeface="+mn-lt"/>
                          <a:ea typeface="ＭＳ Ｐゴシック" charset="0"/>
                          <a:cs typeface="Arial"/>
                        </a:rPr>
                        <a:t>txns</a:t>
                      </a:r>
                      <a:r>
                        <a:rPr kumimoji="1" lang="en-US" sz="900" b="0" i="0" u="none" strike="noStrike" cap="none" normalizeH="0" baseline="0" dirty="0" smtClean="0">
                          <a:ln>
                            <a:noFill/>
                          </a:ln>
                          <a:solidFill>
                            <a:schemeClr val="tx1"/>
                          </a:solidFill>
                          <a:effectLst/>
                          <a:latin typeface="+mn-lt"/>
                          <a:ea typeface="ＭＳ Ｐゴシック" charset="0"/>
                          <a:cs typeface="Arial"/>
                        </a:rPr>
                        <a:t>/sec limit on throughput per table. Scaling up increases unit price and requires approval from support.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Increased throughput likely requires a data model change ($), data movement ($), more Amazon services. ($) </a:t>
                      </a:r>
                    </a:p>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Must go through Amazon support for approval.</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r>
              <a:tr h="118709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400" b="1" i="0" u="none" strike="noStrike" cap="none" normalizeH="0" baseline="0" dirty="0" smtClean="0">
                          <a:ln>
                            <a:noFill/>
                          </a:ln>
                          <a:solidFill>
                            <a:schemeClr val="tx1"/>
                          </a:solidFill>
                          <a:effectLst/>
                          <a:latin typeface="+mn-lt"/>
                          <a:ea typeface="ＭＳ Ｐゴシック" charset="0"/>
                          <a:cs typeface="Arial"/>
                        </a:rPr>
                        <a:t>Definition of Operations</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Maximize the capacity and ROI of hardware provisioned for the solution.</a:t>
                      </a:r>
                    </a:p>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No cost increase based on usage.</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Read/Write Capacity Units per table. Pricing per unit. Units more are consumed for high consistency, larger objects, etc.</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Each write is a small predefined time series data point. Volumes increasing over time.</a:t>
                      </a:r>
                    </a:p>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Complex pricing model.</a:t>
                      </a:r>
                    </a:p>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Unit price per operation can increase with use of larger objects, more transactions, etc.</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r>
              <a:tr h="118709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smtClean="0">
                          <a:ln>
                            <a:noFill/>
                          </a:ln>
                          <a:solidFill>
                            <a:schemeClr val="tx1"/>
                          </a:solidFill>
                          <a:effectLst/>
                          <a:latin typeface="+mn-lt"/>
                          <a:ea typeface="ＭＳ Ｐゴシック" charset="0"/>
                          <a:cs typeface="Arial"/>
                        </a:rPr>
                        <a:t>Multi-Data Center</a:t>
                      </a:r>
                      <a:endParaRPr kumimoji="1" lang="en-US" sz="1400" b="1"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Best of breed multi-data center replication built in to Cassandra. Tunable consistency across data centers.</a:t>
                      </a:r>
                      <a:endParaRPr kumimoji="1" lang="en-US" sz="900" b="0"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mn-lt"/>
                          <a:ea typeface="ＭＳ Ｐゴシック" charset="0"/>
                          <a:cs typeface="Arial"/>
                        </a:rPr>
                        <a:t>No cross region replication. Data must be moved across regions in batch using AWS Data pipeline or written explicitly to each region by client. Table names must be unique within regions across availability zones.</a:t>
                      </a:r>
                      <a:endParaRPr kumimoji="1" lang="en-US" sz="900" b="0"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err="1" smtClean="0">
                          <a:ln>
                            <a:noFill/>
                          </a:ln>
                          <a:solidFill>
                            <a:schemeClr val="tx1"/>
                          </a:solidFill>
                          <a:effectLst/>
                          <a:latin typeface="+mn-lt"/>
                          <a:ea typeface="ＭＳ Ｐゴシック" charset="0"/>
                          <a:cs typeface="Arial"/>
                        </a:rPr>
                        <a:t>DynamoDB</a:t>
                      </a:r>
                      <a:r>
                        <a:rPr kumimoji="1" lang="en-US" sz="900" b="1" i="0" u="none" strike="noStrike" cap="none" normalizeH="0" baseline="0" dirty="0" smtClean="0">
                          <a:ln>
                            <a:noFill/>
                          </a:ln>
                          <a:solidFill>
                            <a:schemeClr val="tx1"/>
                          </a:solidFill>
                          <a:effectLst/>
                          <a:latin typeface="+mn-lt"/>
                          <a:ea typeface="ＭＳ Ｐゴシック" charset="0"/>
                          <a:cs typeface="Arial"/>
                        </a:rPr>
                        <a:t> options: </a:t>
                      </a:r>
                    </a:p>
                    <a:p>
                      <a:pPr marL="228600" marR="0" lvl="0" indent="-228600" algn="l" defTabSz="914400" rtl="0" eaLnBrk="0" fontAlgn="base" latinLnBrk="0" hangingPunct="0">
                        <a:lnSpc>
                          <a:spcPct val="100000"/>
                        </a:lnSpc>
                        <a:spcBef>
                          <a:spcPct val="20000"/>
                        </a:spcBef>
                        <a:spcAft>
                          <a:spcPct val="0"/>
                        </a:spcAft>
                        <a:buClr>
                          <a:schemeClr val="tx2"/>
                        </a:buClr>
                        <a:buSzTx/>
                        <a:buFont typeface="Arial"/>
                        <a:buChar char="•"/>
                        <a:tabLst/>
                      </a:pPr>
                      <a:r>
                        <a:rPr kumimoji="1" lang="en-US" sz="900" b="1" i="0" u="none" strike="noStrike" cap="none" normalizeH="0" baseline="0" dirty="0" smtClean="0">
                          <a:ln>
                            <a:noFill/>
                          </a:ln>
                          <a:solidFill>
                            <a:schemeClr val="tx1"/>
                          </a:solidFill>
                          <a:effectLst/>
                          <a:latin typeface="+mn-lt"/>
                          <a:ea typeface="ＭＳ Ｐゴシック" charset="0"/>
                          <a:cs typeface="Arial"/>
                        </a:rPr>
                        <a:t>Client app manually manages </a:t>
                      </a:r>
                      <a:r>
                        <a:rPr kumimoji="1" lang="en-US" sz="900" b="1" i="0" u="none" strike="noStrike" cap="none" normalizeH="0" baseline="0" dirty="0" err="1" smtClean="0">
                          <a:ln>
                            <a:noFill/>
                          </a:ln>
                          <a:solidFill>
                            <a:schemeClr val="tx1"/>
                          </a:solidFill>
                          <a:effectLst/>
                          <a:latin typeface="+mn-lt"/>
                          <a:ea typeface="ＭＳ Ｐゴシック" charset="0"/>
                          <a:cs typeface="Arial"/>
                        </a:rPr>
                        <a:t>sharding</a:t>
                      </a:r>
                      <a:r>
                        <a:rPr kumimoji="1" lang="en-US" sz="900" b="1" i="0" u="none" strike="noStrike" cap="none" normalizeH="0" baseline="0" dirty="0" smtClean="0">
                          <a:ln>
                            <a:noFill/>
                          </a:ln>
                          <a:solidFill>
                            <a:schemeClr val="tx1"/>
                          </a:solidFill>
                          <a:effectLst/>
                          <a:latin typeface="+mn-lt"/>
                          <a:ea typeface="ＭＳ Ｐゴシック" charset="0"/>
                          <a:cs typeface="Arial"/>
                        </a:rPr>
                        <a:t> across regions ($) </a:t>
                      </a:r>
                    </a:p>
                    <a:p>
                      <a:pPr marL="228600" marR="0" lvl="0" indent="-228600" algn="l" defTabSz="914400" rtl="0" eaLnBrk="0" fontAlgn="base" latinLnBrk="0" hangingPunct="0">
                        <a:lnSpc>
                          <a:spcPct val="100000"/>
                        </a:lnSpc>
                        <a:spcBef>
                          <a:spcPct val="20000"/>
                        </a:spcBef>
                        <a:spcAft>
                          <a:spcPct val="0"/>
                        </a:spcAft>
                        <a:buClr>
                          <a:schemeClr val="tx2"/>
                        </a:buClr>
                        <a:buSzTx/>
                        <a:buFont typeface="Arial"/>
                        <a:buChar char="•"/>
                        <a:tabLst/>
                      </a:pPr>
                      <a:r>
                        <a:rPr kumimoji="1" lang="en-US" sz="900" b="1" i="0" u="none" strike="noStrike" cap="none" normalizeH="0" baseline="0" dirty="0" smtClean="0">
                          <a:ln>
                            <a:noFill/>
                          </a:ln>
                          <a:solidFill>
                            <a:schemeClr val="tx1"/>
                          </a:solidFill>
                          <a:effectLst/>
                          <a:latin typeface="+mn-lt"/>
                          <a:ea typeface="ＭＳ Ｐゴシック" charset="0"/>
                          <a:cs typeface="Arial"/>
                        </a:rPr>
                        <a:t>AWS Data Pipeline moves data across regions in batch ($) </a:t>
                      </a:r>
                    </a:p>
                    <a:p>
                      <a:pPr marL="228600" marR="0" lvl="0" indent="-228600" algn="l" defTabSz="914400" rtl="0" eaLnBrk="0" fontAlgn="base" latinLnBrk="0" hangingPunct="0">
                        <a:lnSpc>
                          <a:spcPct val="100000"/>
                        </a:lnSpc>
                        <a:spcBef>
                          <a:spcPct val="20000"/>
                        </a:spcBef>
                        <a:spcAft>
                          <a:spcPct val="0"/>
                        </a:spcAft>
                        <a:buClr>
                          <a:schemeClr val="tx2"/>
                        </a:buClr>
                        <a:buSzTx/>
                        <a:buFont typeface="Arial"/>
                        <a:buChar char="•"/>
                        <a:tabLst/>
                      </a:pPr>
                      <a:r>
                        <a:rPr kumimoji="1" lang="en-US" sz="900" b="1" i="0" u="none" strike="noStrike" cap="none" normalizeH="0" baseline="0" dirty="0" smtClean="0">
                          <a:ln>
                            <a:noFill/>
                          </a:ln>
                          <a:solidFill>
                            <a:schemeClr val="tx1"/>
                          </a:solidFill>
                          <a:effectLst/>
                          <a:latin typeface="+mn-lt"/>
                          <a:ea typeface="ＭＳ Ｐゴシック" charset="0"/>
                          <a:cs typeface="Arial"/>
                        </a:rPr>
                        <a:t>Set up caching layer for queried data using </a:t>
                      </a:r>
                      <a:r>
                        <a:rPr kumimoji="1" lang="en-US" sz="900" b="1" i="0" u="none" strike="noStrike" cap="none" normalizeH="0" baseline="0" dirty="0" err="1" smtClean="0">
                          <a:ln>
                            <a:noFill/>
                          </a:ln>
                          <a:solidFill>
                            <a:schemeClr val="tx1"/>
                          </a:solidFill>
                          <a:effectLst/>
                          <a:latin typeface="+mn-lt"/>
                          <a:ea typeface="ＭＳ Ｐゴシック" charset="0"/>
                          <a:cs typeface="Arial"/>
                        </a:rPr>
                        <a:t>ElastiCache</a:t>
                      </a:r>
                      <a:r>
                        <a:rPr kumimoji="1" lang="en-US" sz="900" b="1" i="0" u="none" strike="noStrike" cap="none" normalizeH="0" baseline="0" dirty="0" smtClean="0">
                          <a:ln>
                            <a:noFill/>
                          </a:ln>
                          <a:solidFill>
                            <a:schemeClr val="tx1"/>
                          </a:solidFill>
                          <a:effectLst/>
                          <a:latin typeface="+mn-lt"/>
                          <a:ea typeface="ＭＳ Ｐゴシック" charset="0"/>
                          <a:cs typeface="Arial"/>
                        </a:rPr>
                        <a:t> ($)</a:t>
                      </a:r>
                      <a:endParaRPr kumimoji="1" lang="en-US" sz="900" b="1" i="0" u="none" strike="noStrike" cap="none" normalizeH="0" baseline="0" dirty="0">
                        <a:ln>
                          <a:noFill/>
                        </a:ln>
                        <a:solidFill>
                          <a:schemeClr val="tx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5811207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Company Confidential</a:t>
            </a:r>
          </a:p>
        </p:txBody>
      </p:sp>
      <p:sp>
        <p:nvSpPr>
          <p:cNvPr id="4" name="Slide Number Placeholder 3"/>
          <p:cNvSpPr>
            <a:spLocks noGrp="1"/>
          </p:cNvSpPr>
          <p:nvPr>
            <p:ph type="sldNum" sz="quarter" idx="12"/>
          </p:nvPr>
        </p:nvSpPr>
        <p:spPr/>
        <p:txBody>
          <a:bodyPr/>
          <a:lstStyle/>
          <a:p>
            <a:fld id="{2066355A-084C-D24E-9AD2-7E4FC41EA627}" type="slidenum">
              <a:rPr lang="en-US" smtClean="0"/>
              <a:t>5</a:t>
            </a:fld>
            <a:endParaRPr lang="en-US" dirty="0"/>
          </a:p>
        </p:txBody>
      </p:sp>
      <p:sp>
        <p:nvSpPr>
          <p:cNvPr id="6" name="Date Placeholder 5"/>
          <p:cNvSpPr>
            <a:spLocks noGrp="1"/>
          </p:cNvSpPr>
          <p:nvPr>
            <p:ph type="dt" sz="half" idx="10"/>
          </p:nvPr>
        </p:nvSpPr>
        <p:spPr/>
        <p:txBody>
          <a:bodyPr/>
          <a:lstStyle/>
          <a:p>
            <a:r>
              <a:rPr lang="en-US" smtClean="0"/>
              <a:t>© 2014 DataStax, All Rights Reserved.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645620108"/>
              </p:ext>
            </p:extLst>
          </p:nvPr>
        </p:nvGraphicFramePr>
        <p:xfrm>
          <a:off x="457200" y="496526"/>
          <a:ext cx="8229600" cy="2707942"/>
        </p:xfrm>
        <a:graphic>
          <a:graphicData uri="http://schemas.openxmlformats.org/drawingml/2006/table">
            <a:tbl>
              <a:tblPr firstRow="1" bandRow="1">
                <a:tableStyleId>{5C22544A-7EE6-4342-B048-85BDC9FD1C3A}</a:tableStyleId>
              </a:tblPr>
              <a:tblGrid>
                <a:gridCol w="1206555"/>
                <a:gridCol w="2332835"/>
                <a:gridCol w="2345105"/>
                <a:gridCol w="2345105"/>
              </a:tblGrid>
              <a:tr h="920700">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endParaRPr kumimoji="1" lang="en-US" sz="1400" b="1" i="0" u="none" strike="noStrike" cap="none" normalizeH="0" baseline="0" dirty="0" smtClean="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smtClean="0">
                          <a:ln>
                            <a:noFill/>
                          </a:ln>
                          <a:solidFill>
                            <a:schemeClr val="bg1"/>
                          </a:solidFill>
                          <a:effectLst/>
                          <a:latin typeface="+mn-lt"/>
                          <a:ea typeface="ＭＳ Ｐゴシック" charset="0"/>
                          <a:cs typeface="Arial"/>
                        </a:rPr>
                        <a:t>DataStax Enterprise</a:t>
                      </a:r>
                      <a:endParaRPr kumimoji="1" lang="en-US" sz="1400" b="1" i="0" u="none" strike="noStrike" cap="none" normalizeH="0" baseline="0" dirty="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err="1" smtClean="0">
                          <a:ln>
                            <a:noFill/>
                          </a:ln>
                          <a:solidFill>
                            <a:schemeClr val="bg1"/>
                          </a:solidFill>
                          <a:effectLst/>
                          <a:latin typeface="+mn-lt"/>
                          <a:ea typeface="ＭＳ Ｐゴシック" charset="0"/>
                          <a:cs typeface="Arial"/>
                        </a:rPr>
                        <a:t>DynamoDB</a:t>
                      </a:r>
                      <a:endParaRPr kumimoji="1" lang="en-US" sz="1400" b="1" i="0" u="none" strike="noStrike" cap="none" normalizeH="0" baseline="0" dirty="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err="1" smtClean="0">
                          <a:ln>
                            <a:noFill/>
                          </a:ln>
                          <a:solidFill>
                            <a:schemeClr val="bg1"/>
                          </a:solidFill>
                          <a:effectLst/>
                          <a:latin typeface="+mn-lt"/>
                          <a:ea typeface="ＭＳ Ｐゴシック" charset="0"/>
                          <a:cs typeface="Arial"/>
                        </a:rPr>
                        <a:t>DynamoDB</a:t>
                      </a:r>
                      <a:r>
                        <a:rPr kumimoji="1" lang="en-US" sz="1400" b="1" i="0" u="none" strike="noStrike" cap="none" normalizeH="0" baseline="0" dirty="0" smtClean="0">
                          <a:ln>
                            <a:noFill/>
                          </a:ln>
                          <a:solidFill>
                            <a:schemeClr val="bg1"/>
                          </a:solidFill>
                          <a:effectLst/>
                          <a:latin typeface="+mn-lt"/>
                          <a:ea typeface="ＭＳ Ｐゴシック" charset="0"/>
                          <a:cs typeface="Arial"/>
                        </a:rPr>
                        <a:t> impact </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400" b="1" i="0" u="none" strike="noStrike" cap="none" normalizeH="0" baseline="0" dirty="0" err="1" smtClean="0">
                          <a:ln>
                            <a:noFill/>
                          </a:ln>
                          <a:solidFill>
                            <a:schemeClr val="bg1"/>
                          </a:solidFill>
                          <a:effectLst/>
                          <a:latin typeface="+mn-lt"/>
                          <a:ea typeface="ＭＳ Ｐゴシック" charset="0"/>
                          <a:cs typeface="Arial"/>
                        </a:rPr>
                        <a:t>vs</a:t>
                      </a:r>
                      <a:r>
                        <a:rPr kumimoji="1" lang="en-US" sz="1400" b="1" i="0" u="none" strike="noStrike" cap="none" normalizeH="0" baseline="0" dirty="0" smtClean="0">
                          <a:ln>
                            <a:noFill/>
                          </a:ln>
                          <a:solidFill>
                            <a:schemeClr val="bg1"/>
                          </a:solidFill>
                          <a:effectLst/>
                          <a:latin typeface="+mn-lt"/>
                          <a:ea typeface="ＭＳ Ｐゴシック" charset="0"/>
                          <a:cs typeface="Arial"/>
                        </a:rPr>
                        <a:t> DSE</a:t>
                      </a:r>
                      <a:endParaRPr kumimoji="1" lang="en-US" sz="1400" b="1" i="0" u="none" strike="noStrike" cap="none" normalizeH="0" baseline="0" dirty="0">
                        <a:ln>
                          <a:noFill/>
                        </a:ln>
                        <a:solidFill>
                          <a:schemeClr val="bg1"/>
                        </a:solidFill>
                        <a:effectLst/>
                        <a:latin typeface="+mn-lt"/>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r>
              <a:tr h="89362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200" b="1" i="0" u="none" strike="noStrike" cap="none" normalizeH="0" baseline="0" dirty="0" smtClean="0">
                          <a:ln>
                            <a:noFill/>
                          </a:ln>
                          <a:solidFill>
                            <a:schemeClr val="tx1"/>
                          </a:solidFill>
                          <a:effectLst/>
                          <a:latin typeface="+mn-lt"/>
                          <a:ea typeface="ＭＳ Ｐゴシック" charset="0"/>
                          <a:cs typeface="Arial"/>
                        </a:rPr>
                        <a:t>Infrastructure Flexibility</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DSE works across cloud and hybrid platforms, integrates with many third party tools and software, and data can easily be exported to other data warehouses and databases. </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Locked into AWS and Amazon’s eco system</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Solar City expects to use AWS now and in the future.</a:t>
                      </a:r>
                    </a:p>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What if there is a need to move to a different cloud provider?</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85000"/>
                      </a:schemeClr>
                    </a:solidFill>
                  </a:tcPr>
                </a:tc>
              </a:tr>
              <a:tr h="89362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400" b="1" i="0" u="none" strike="noStrike" cap="none" normalizeH="0" baseline="0" dirty="0" smtClean="0">
                          <a:ln>
                            <a:noFill/>
                          </a:ln>
                          <a:solidFill>
                            <a:schemeClr val="tx1"/>
                          </a:solidFill>
                          <a:effectLst/>
                          <a:latin typeface="+mn-lt"/>
                          <a:ea typeface="ＭＳ Ｐゴシック" charset="0"/>
                          <a:cs typeface="Arial"/>
                        </a:rPr>
                        <a:t>Support and Skills</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Expert 24/7 support for Cassandra, Spark, Shark,  and anything else that’s integrated in DSE.</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mn-lt"/>
                          <a:ea typeface="ＭＳ Ｐゴシック" charset="0"/>
                          <a:cs typeface="Arial"/>
                        </a:rPr>
                        <a:t>No 24/7 support for third party integrations (for example Spark Streaming)</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smtClean="0">
                          <a:ln>
                            <a:noFill/>
                          </a:ln>
                          <a:solidFill>
                            <a:schemeClr val="tx1"/>
                          </a:solidFill>
                          <a:effectLst/>
                          <a:latin typeface="+mn-lt"/>
                          <a:ea typeface="ＭＳ Ｐゴシック" charset="0"/>
                          <a:cs typeface="Arial"/>
                        </a:rPr>
                        <a:t>DataStax will support production issues, hot fixes and provide consulting on product extensions and integrations. ($)</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951987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DSE And </a:t>
            </a:r>
            <a:r>
              <a:rPr lang="en-US" dirty="0" err="1" smtClean="0"/>
              <a:t>DynamoDB</a:t>
            </a:r>
            <a:endParaRPr lang="en-US" dirty="0"/>
          </a:p>
        </p:txBody>
      </p:sp>
      <p:sp>
        <p:nvSpPr>
          <p:cNvPr id="5" name="Subtitle 4"/>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7168713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DataStax">
      <a:dk1>
        <a:sysClr val="windowText" lastClr="000000"/>
      </a:dk1>
      <a:lt1>
        <a:sysClr val="window" lastClr="FFFFFF"/>
      </a:lt1>
      <a:dk2>
        <a:srgbClr val="1F497D"/>
      </a:dk2>
      <a:lt2>
        <a:srgbClr val="EEECE1"/>
      </a:lt2>
      <a:accent1>
        <a:srgbClr val="007B98"/>
      </a:accent1>
      <a:accent2>
        <a:srgbClr val="CB6015"/>
      </a:accent2>
      <a:accent3>
        <a:srgbClr val="DDAE54"/>
      </a:accent3>
      <a:accent4>
        <a:srgbClr val="4B3C37"/>
      </a:accent4>
      <a:accent5>
        <a:srgbClr val="148C73"/>
      </a:accent5>
      <a:accent6>
        <a:srgbClr val="A189AD"/>
      </a:accent6>
      <a:hlink>
        <a:srgbClr val="9FA1A4"/>
      </a:hlink>
      <a:folHlink>
        <a:srgbClr val="9FA1A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9666</TotalTime>
  <Words>781</Words>
  <Application>Microsoft Macintosh PowerPoint</Application>
  <PresentationFormat>On-screen Show (16:9)</PresentationFormat>
  <Paragraphs>87</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DataStax Enterprise and DynamoDB </vt:lpstr>
      <vt:lpstr>Key Points </vt:lpstr>
      <vt:lpstr>PowerPoint Presentation</vt:lpstr>
      <vt:lpstr>PowerPoint Presentation</vt:lpstr>
      <vt:lpstr>PowerPoint Presentation</vt:lpstr>
      <vt:lpstr>DSE And DynamoDB</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Rich Reffner</cp:lastModifiedBy>
  <cp:revision>180</cp:revision>
  <dcterms:created xsi:type="dcterms:W3CDTF">2010-04-12T23:12:02Z</dcterms:created>
  <dcterms:modified xsi:type="dcterms:W3CDTF">2016-02-13T10:23:25Z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