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18" r:id="rId1"/>
    <p:sldMasterId id="2147484542" r:id="rId2"/>
    <p:sldMasterId id="2147484571" r:id="rId3"/>
  </p:sldMasterIdLst>
  <p:notesMasterIdLst>
    <p:notesMasterId r:id="rId38"/>
  </p:notesMasterIdLst>
  <p:handoutMasterIdLst>
    <p:handoutMasterId r:id="rId39"/>
  </p:handoutMasterIdLst>
  <p:sldIdLst>
    <p:sldId id="1489" r:id="rId4"/>
    <p:sldId id="1562" r:id="rId5"/>
    <p:sldId id="1563" r:id="rId6"/>
    <p:sldId id="1565" r:id="rId7"/>
    <p:sldId id="1566" r:id="rId8"/>
    <p:sldId id="1622" r:id="rId9"/>
    <p:sldId id="1570" r:id="rId10"/>
    <p:sldId id="1571" r:id="rId11"/>
    <p:sldId id="1572" r:id="rId12"/>
    <p:sldId id="1573" r:id="rId13"/>
    <p:sldId id="1605" r:id="rId14"/>
    <p:sldId id="1617" r:id="rId15"/>
    <p:sldId id="1610" r:id="rId16"/>
    <p:sldId id="1574" r:id="rId17"/>
    <p:sldId id="1576" r:id="rId18"/>
    <p:sldId id="1621" r:id="rId19"/>
    <p:sldId id="1577" r:id="rId20"/>
    <p:sldId id="1625" r:id="rId21"/>
    <p:sldId id="1626" r:id="rId22"/>
    <p:sldId id="1580" r:id="rId23"/>
    <p:sldId id="1581" r:id="rId24"/>
    <p:sldId id="1598" r:id="rId25"/>
    <p:sldId id="1618" r:id="rId26"/>
    <p:sldId id="1627" r:id="rId27"/>
    <p:sldId id="1583" r:id="rId28"/>
    <p:sldId id="1601" r:id="rId29"/>
    <p:sldId id="1600" r:id="rId30"/>
    <p:sldId id="1628" r:id="rId31"/>
    <p:sldId id="1608" r:id="rId32"/>
    <p:sldId id="1602" r:id="rId33"/>
    <p:sldId id="1616" r:id="rId34"/>
    <p:sldId id="1629" r:id="rId35"/>
    <p:sldId id="1554" r:id="rId36"/>
    <p:sldId id="1532"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62"/>
          </p14:sldIdLst>
        </p14:section>
        <p14:section name="Overview" id="{0CDF8B4A-9847-459D-8802-E654ABB84590}">
          <p14:sldIdLst>
            <p14:sldId id="1563"/>
            <p14:sldId id="1565"/>
            <p14:sldId id="1566"/>
            <p14:sldId id="1622"/>
            <p14:sldId id="1570"/>
            <p14:sldId id="1571"/>
            <p14:sldId id="1572"/>
          </p14:sldIdLst>
        </p14:section>
        <p14:section name="Architecture" id="{93B836CE-A272-4644-AA59-F18FC323DE6D}">
          <p14:sldIdLst>
            <p14:sldId id="1573"/>
            <p14:sldId id="1605"/>
            <p14:sldId id="1617"/>
            <p14:sldId id="1610"/>
            <p14:sldId id="1574"/>
            <p14:sldId id="1576"/>
            <p14:sldId id="1621"/>
          </p14:sldIdLst>
        </p14:section>
        <p14:section name="Deployment" id="{B5CE1D03-CF49-43D8-9581-098C263F32EC}">
          <p14:sldIdLst>
            <p14:sldId id="1577"/>
            <p14:sldId id="1625"/>
            <p14:sldId id="1626"/>
          </p14:sldIdLst>
        </p14:section>
        <p14:section name="Deployment Tasks and Integration" id="{6A615AAD-6A85-484A-89F4-077F5B1D614F}">
          <p14:sldIdLst>
            <p14:sldId id="1580"/>
            <p14:sldId id="1581"/>
            <p14:sldId id="1598"/>
            <p14:sldId id="1618"/>
            <p14:sldId id="1627"/>
            <p14:sldId id="1583"/>
            <p14:sldId id="1601"/>
            <p14:sldId id="1600"/>
            <p14:sldId id="1628"/>
            <p14:sldId id="1608"/>
          </p14:sldIdLst>
        </p14:section>
        <p14:section name="Updates" id="{CB9F1CC8-CD31-4724-96A8-42BF8F15730C}">
          <p14:sldIdLst>
            <p14:sldId id="1602"/>
            <p14:sldId id="1616"/>
            <p14:sldId id="1629"/>
          </p14:sldIdLst>
        </p14:section>
        <p14:section name="Conclusion" id="{7EBF7387-3079-4248-89A0-0AA300D33B53}">
          <p14:sldIdLst>
            <p14:sldId id="155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353535"/>
    <a:srgbClr val="008272"/>
    <a:srgbClr val="002050"/>
    <a:srgbClr val="00188F"/>
    <a:srgbClr val="00BCF2"/>
    <a:srgbClr val="505050"/>
    <a:srgbClr val="D7D7D7"/>
    <a:srgbClr val="E81123"/>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3EC1F-F6E2-4DF6-A4A3-F0A4C530FD14}" v="2" dt="2021-06-01T08:16:58.041"/>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85" autoAdjust="0"/>
  </p:normalViewPr>
  <p:slideViewPr>
    <p:cSldViewPr snapToGrid="0">
      <p:cViewPr varScale="1">
        <p:scale>
          <a:sx n="86" d="100"/>
          <a:sy n="86" d="100"/>
        </p:scale>
        <p:origin x="1440"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7.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6/1/2021 2:47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6/1/2021 2:47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Azure-Samples/Azure-Stack-Hub-Foundation-Core/tree/master/ASF-Training/ASF-workshop"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resources/azure-stack-building-end-to-end-validation-environment/en-u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techcommunity.microsoft.com/t5/azure-stack-blog/bg-p/AzureStackBlog" TargetMode="External"/><Relationship Id="rId4" Type="http://schemas.openxmlformats.org/officeDocument/2006/relationships/hyperlink" Target="https://azure.microsoft.com/blog/azure-stack-iaas-part-on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2477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05838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114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2:47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27075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8218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88286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88290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93953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9723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786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6/1/2021 2:47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756021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718446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3507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89867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2310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922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Azure-Stack-Hub-Foundation-Core/ASF-Training/ASF-workshop at master · Azure-Samples/Azure-Stack-Hub-Foundation-Core (github.com)</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6/1/2021 2:47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6631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6/1/2021 2:47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51209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383838"/>
                </a:solidFill>
                <a:effectLst/>
                <a:latin typeface="Georgia" panose="02040502050405020303" pitchFamily="18" charset="0"/>
              </a:rPr>
              <a:t> you want to check out </a:t>
            </a:r>
            <a:r>
              <a:rPr lang="en-US" b="1" i="0" u="none" strike="noStrike" dirty="0">
                <a:solidFill>
                  <a:srgbClr val="0087BE"/>
                </a:solidFill>
                <a:effectLst/>
                <a:latin typeface="Georgia" panose="02040502050405020303" pitchFamily="18" charset="0"/>
                <a:hlinkClick r:id="rId3"/>
              </a:rPr>
              <a:t>Azure Stack: Building an end-to-end validation environment.</a:t>
            </a:r>
            <a:r>
              <a:rPr lang="en-US" b="0" i="0" dirty="0">
                <a:solidFill>
                  <a:srgbClr val="383838"/>
                </a:solidFill>
                <a:effectLst/>
                <a:latin typeface="Georgia" panose="02040502050405020303" pitchFamily="18" charset="0"/>
              </a:rPr>
              <a:t> But sometimes there are other blogs or posts that you can find other good nuggets of information. One such list of is the </a:t>
            </a:r>
            <a:r>
              <a:rPr lang="en-US" b="1" i="0" dirty="0">
                <a:solidFill>
                  <a:srgbClr val="383838"/>
                </a:solidFill>
                <a:effectLst/>
                <a:latin typeface="Georgia" panose="02040502050405020303" pitchFamily="18" charset="0"/>
              </a:rPr>
              <a:t>Azure Stack IaaS Series</a:t>
            </a:r>
            <a:r>
              <a:rPr lang="en-US" b="0" i="0" dirty="0">
                <a:solidFill>
                  <a:srgbClr val="383838"/>
                </a:solidFill>
                <a:effectLst/>
                <a:latin typeface="Georgia" panose="02040502050405020303" pitchFamily="18" charset="0"/>
              </a:rPr>
              <a:t> - </a:t>
            </a:r>
            <a:r>
              <a:rPr lang="en-US" dirty="0">
                <a:hlinkClick r:id="rId4"/>
              </a:rPr>
              <a:t>https://azure.microsoft.com/blog/azure-stack-iaas-part-one/</a:t>
            </a:r>
            <a:r>
              <a:rPr lang="en-US" dirty="0"/>
              <a:t> and also check the </a:t>
            </a:r>
            <a:r>
              <a:rPr lang="en-US" dirty="0">
                <a:hlinkClick r:id="rId5"/>
              </a:rPr>
              <a:t>Azure Stack Blog - Microsoft Tech Community</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6/1/2021 2:47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257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8280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4998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965871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0588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If you've previously registered your ASDK installation with Azure, you should remove the registration resource before redeploying the ASDK. </a:t>
            </a:r>
            <a:r>
              <a:rPr lang="en-US" b="0" i="0">
                <a:solidFill>
                  <a:srgbClr val="171717"/>
                </a:solidFill>
                <a:effectLst/>
                <a:latin typeface="Segoe UI" panose="020B0502040204020203" pitchFamily="34" charset="0"/>
              </a:rPr>
              <a:t>Re-register the ASDK to enable the availability of items in the marketplace when you redeploy the ASDK</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982788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7854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6/1/2021 2:47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89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6078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548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3270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924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910564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4054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6839394" cy="2015936"/>
          </a:xfrm>
        </p:spPr>
        <p:txBody>
          <a:bodyPr/>
          <a:lstStyle>
            <a:lvl1pPr marL="0" indent="0">
              <a:buNone/>
              <a:defRPr sz="3600">
                <a:gradFill>
                  <a:gsLst>
                    <a:gs pos="1250">
                      <a:schemeClr val="tx2"/>
                    </a:gs>
                    <a:gs pos="99000">
                      <a:schemeClr val="tx2"/>
                    </a:gs>
                  </a:gsLst>
                  <a:lin ang="5400000" scaled="0"/>
                </a:gradFill>
              </a:defRPr>
            </a:lvl1pPr>
            <a:lvl2pPr marL="0" indent="0">
              <a:spcBef>
                <a:spcPts val="1200"/>
              </a:spcBef>
              <a:buFontTx/>
              <a:buNone/>
              <a:defRPr sz="24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4115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2927491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977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65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407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409361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623099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6839394" cy="2015936"/>
          </a:xfrm>
        </p:spPr>
        <p:txBody>
          <a:bodyPr/>
          <a:lstStyle>
            <a:lvl1pPr marL="0" indent="0">
              <a:buNone/>
              <a:defRPr sz="3600">
                <a:gradFill>
                  <a:gsLst>
                    <a:gs pos="1250">
                      <a:schemeClr val="tx2"/>
                    </a:gs>
                    <a:gs pos="99000">
                      <a:schemeClr val="tx2"/>
                    </a:gs>
                  </a:gsLst>
                  <a:lin ang="5400000" scaled="0"/>
                </a:gradFill>
              </a:defRPr>
            </a:lvl1pPr>
            <a:lvl2pPr marL="0" indent="0">
              <a:spcBef>
                <a:spcPts val="1200"/>
              </a:spcBef>
              <a:buFontTx/>
              <a:buNone/>
              <a:defRPr sz="24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7975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grpSp>
        <p:nvGrpSpPr>
          <p:cNvPr id="3" name="Group 2"/>
          <p:cNvGrpSpPr/>
          <p:nvPr/>
        </p:nvGrpSpPr>
        <p:grpSpPr>
          <a:xfrm>
            <a:off x="9799637" y="4792662"/>
            <a:ext cx="2504758" cy="2028748"/>
            <a:chOff x="8972507" y="3441935"/>
            <a:chExt cx="3137541" cy="2541275"/>
          </a:xfrm>
        </p:grpSpPr>
        <p:grpSp>
          <p:nvGrpSpPr>
            <p:cNvPr id="4" name="Group 3"/>
            <p:cNvGrpSpPr/>
            <p:nvPr/>
          </p:nvGrpSpPr>
          <p:grpSpPr>
            <a:xfrm>
              <a:off x="8972507" y="3441935"/>
              <a:ext cx="3137541" cy="712370"/>
              <a:chOff x="8123237" y="6119021"/>
              <a:chExt cx="3856038" cy="875503"/>
            </a:xfrm>
          </p:grpSpPr>
          <p:grpSp>
            <p:nvGrpSpPr>
              <p:cNvPr id="21" name="Group 20"/>
              <p:cNvGrpSpPr/>
              <p:nvPr/>
            </p:nvGrpSpPr>
            <p:grpSpPr>
              <a:xfrm>
                <a:off x="8533619" y="6388945"/>
                <a:ext cx="247222" cy="548763"/>
                <a:chOff x="8365516" y="6429998"/>
                <a:chExt cx="247222" cy="548763"/>
              </a:xfrm>
            </p:grpSpPr>
            <p:sp>
              <p:nvSpPr>
                <p:cNvPr id="99" name="Freeform 14"/>
                <p:cNvSpPr>
                  <a:spLocks/>
                </p:cNvSpPr>
                <p:nvPr/>
              </p:nvSpPr>
              <p:spPr bwMode="auto">
                <a:xfrm>
                  <a:off x="8365516" y="6429998"/>
                  <a:ext cx="247222" cy="548763"/>
                </a:xfrm>
                <a:custGeom>
                  <a:avLst/>
                  <a:gdLst>
                    <a:gd name="T0" fmla="*/ 499 w 499"/>
                    <a:gd name="T1" fmla="*/ 1144 h 1184"/>
                    <a:gd name="T2" fmla="*/ 459 w 499"/>
                    <a:gd name="T3" fmla="*/ 1184 h 1184"/>
                    <a:gd name="T4" fmla="*/ 40 w 499"/>
                    <a:gd name="T5" fmla="*/ 1184 h 1184"/>
                    <a:gd name="T6" fmla="*/ 0 w 499"/>
                    <a:gd name="T7" fmla="*/ 1144 h 1184"/>
                    <a:gd name="T8" fmla="*/ 0 w 499"/>
                    <a:gd name="T9" fmla="*/ 41 h 1184"/>
                    <a:gd name="T10" fmla="*/ 40 w 499"/>
                    <a:gd name="T11" fmla="*/ 0 h 1184"/>
                    <a:gd name="T12" fmla="*/ 459 w 499"/>
                    <a:gd name="T13" fmla="*/ 0 h 1184"/>
                    <a:gd name="T14" fmla="*/ 499 w 499"/>
                    <a:gd name="T15" fmla="*/ 41 h 1184"/>
                    <a:gd name="T16" fmla="*/ 499 w 499"/>
                    <a:gd name="T17" fmla="*/ 114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9" h="1184">
                      <a:moveTo>
                        <a:pt x="499" y="1144"/>
                      </a:moveTo>
                      <a:cubicBezTo>
                        <a:pt x="499" y="1166"/>
                        <a:pt x="481" y="1184"/>
                        <a:pt x="459" y="1184"/>
                      </a:cubicBezTo>
                      <a:cubicBezTo>
                        <a:pt x="40" y="1184"/>
                        <a:pt x="40" y="1184"/>
                        <a:pt x="40" y="1184"/>
                      </a:cubicBezTo>
                      <a:cubicBezTo>
                        <a:pt x="18" y="1184"/>
                        <a:pt x="0" y="1166"/>
                        <a:pt x="0" y="1144"/>
                      </a:cubicBezTo>
                      <a:cubicBezTo>
                        <a:pt x="0" y="41"/>
                        <a:pt x="0" y="41"/>
                        <a:pt x="0" y="41"/>
                      </a:cubicBezTo>
                      <a:cubicBezTo>
                        <a:pt x="0" y="18"/>
                        <a:pt x="18" y="0"/>
                        <a:pt x="40" y="0"/>
                      </a:cubicBezTo>
                      <a:cubicBezTo>
                        <a:pt x="459" y="0"/>
                        <a:pt x="459" y="0"/>
                        <a:pt x="459" y="0"/>
                      </a:cubicBezTo>
                      <a:cubicBezTo>
                        <a:pt x="481" y="0"/>
                        <a:pt x="499" y="18"/>
                        <a:pt x="499" y="41"/>
                      </a:cubicBezTo>
                      <a:lnTo>
                        <a:pt x="499" y="1144"/>
                      </a:lnTo>
                      <a:close/>
                    </a:path>
                  </a:pathLst>
                </a:cu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5"/>
                <p:cNvSpPr>
                  <a:spLocks/>
                </p:cNvSpPr>
                <p:nvPr/>
              </p:nvSpPr>
              <p:spPr bwMode="auto">
                <a:xfrm>
                  <a:off x="8388633" y="6460183"/>
                  <a:ext cx="195851" cy="4346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7"/>
                <p:cNvSpPr>
                  <a:spLocks/>
                </p:cNvSpPr>
                <p:nvPr/>
              </p:nvSpPr>
              <p:spPr bwMode="auto">
                <a:xfrm>
                  <a:off x="8388633" y="6523571"/>
                  <a:ext cx="195851" cy="4346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9"/>
                <p:cNvSpPr>
                  <a:spLocks/>
                </p:cNvSpPr>
                <p:nvPr/>
              </p:nvSpPr>
              <p:spPr bwMode="auto">
                <a:xfrm>
                  <a:off x="8388633" y="6586960"/>
                  <a:ext cx="195851" cy="4346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1"/>
                <p:cNvSpPr>
                  <a:spLocks/>
                </p:cNvSpPr>
                <p:nvPr/>
              </p:nvSpPr>
              <p:spPr bwMode="auto">
                <a:xfrm>
                  <a:off x="8388633" y="6650348"/>
                  <a:ext cx="195851" cy="44070"/>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3"/>
                <p:cNvSpPr>
                  <a:spLocks/>
                </p:cNvSpPr>
                <p:nvPr/>
              </p:nvSpPr>
              <p:spPr bwMode="auto">
                <a:xfrm>
                  <a:off x="8388633" y="6714340"/>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p:cNvSpPr>
                <p:nvPr/>
              </p:nvSpPr>
              <p:spPr bwMode="auto">
                <a:xfrm>
                  <a:off x="8388633" y="6841117"/>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9"/>
                <p:cNvSpPr>
                  <a:spLocks/>
                </p:cNvSpPr>
                <p:nvPr/>
              </p:nvSpPr>
              <p:spPr bwMode="auto">
                <a:xfrm>
                  <a:off x="8388633" y="6904506"/>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5"/>
                <p:cNvSpPr>
                  <a:spLocks/>
                </p:cNvSpPr>
                <p:nvPr/>
              </p:nvSpPr>
              <p:spPr bwMode="auto">
                <a:xfrm>
                  <a:off x="8388633" y="6777729"/>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16"/>
                <p:cNvSpPr>
                  <a:spLocks noChangeArrowheads="1"/>
                </p:cNvSpPr>
                <p:nvPr/>
              </p:nvSpPr>
              <p:spPr bwMode="auto">
                <a:xfrm>
                  <a:off x="8531187" y="6475275"/>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18"/>
                <p:cNvSpPr>
                  <a:spLocks noChangeArrowheads="1"/>
                </p:cNvSpPr>
                <p:nvPr/>
              </p:nvSpPr>
              <p:spPr bwMode="auto">
                <a:xfrm>
                  <a:off x="8531187" y="6538664"/>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0"/>
                <p:cNvSpPr>
                  <a:spLocks noChangeArrowheads="1"/>
                </p:cNvSpPr>
                <p:nvPr/>
              </p:nvSpPr>
              <p:spPr bwMode="auto">
                <a:xfrm>
                  <a:off x="8531187" y="6602052"/>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
                <p:cNvSpPr>
                  <a:spLocks noChangeArrowheads="1"/>
                </p:cNvSpPr>
                <p:nvPr/>
              </p:nvSpPr>
              <p:spPr bwMode="auto">
                <a:xfrm>
                  <a:off x="8531187" y="6665441"/>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
                <p:cNvSpPr>
                  <a:spLocks noChangeArrowheads="1"/>
                </p:cNvSpPr>
                <p:nvPr/>
              </p:nvSpPr>
              <p:spPr bwMode="auto">
                <a:xfrm>
                  <a:off x="8531187" y="6728829"/>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6"/>
                <p:cNvSpPr>
                  <a:spLocks noChangeArrowheads="1"/>
                </p:cNvSpPr>
                <p:nvPr/>
              </p:nvSpPr>
              <p:spPr bwMode="auto">
                <a:xfrm>
                  <a:off x="8531187" y="6792218"/>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8"/>
                <p:cNvSpPr>
                  <a:spLocks noChangeArrowheads="1"/>
                </p:cNvSpPr>
                <p:nvPr/>
              </p:nvSpPr>
              <p:spPr bwMode="auto">
                <a:xfrm>
                  <a:off x="8531187" y="6856210"/>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70"/>
                <p:cNvSpPr>
                  <a:spLocks noChangeArrowheads="1"/>
                </p:cNvSpPr>
                <p:nvPr/>
              </p:nvSpPr>
              <p:spPr bwMode="auto">
                <a:xfrm>
                  <a:off x="8531187" y="6919598"/>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16"/>
                <p:cNvSpPr>
                  <a:spLocks noChangeArrowheads="1"/>
                </p:cNvSpPr>
                <p:nvPr/>
              </p:nvSpPr>
              <p:spPr bwMode="auto">
                <a:xfrm>
                  <a:off x="8528618" y="6475275"/>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18"/>
                <p:cNvSpPr>
                  <a:spLocks noChangeArrowheads="1"/>
                </p:cNvSpPr>
                <p:nvPr/>
              </p:nvSpPr>
              <p:spPr bwMode="auto">
                <a:xfrm>
                  <a:off x="8528618" y="6538664"/>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0"/>
                <p:cNvSpPr>
                  <a:spLocks noChangeArrowheads="1"/>
                </p:cNvSpPr>
                <p:nvPr/>
              </p:nvSpPr>
              <p:spPr bwMode="auto">
                <a:xfrm>
                  <a:off x="8528618" y="6602052"/>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
                <p:cNvSpPr>
                  <a:spLocks noChangeArrowheads="1"/>
                </p:cNvSpPr>
                <p:nvPr/>
              </p:nvSpPr>
              <p:spPr bwMode="auto">
                <a:xfrm>
                  <a:off x="8528618" y="6665441"/>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4"/>
                <p:cNvSpPr>
                  <a:spLocks noChangeArrowheads="1"/>
                </p:cNvSpPr>
                <p:nvPr/>
              </p:nvSpPr>
              <p:spPr bwMode="auto">
                <a:xfrm>
                  <a:off x="8528618" y="6728829"/>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6"/>
                <p:cNvSpPr>
                  <a:spLocks noChangeArrowheads="1"/>
                </p:cNvSpPr>
                <p:nvPr/>
              </p:nvSpPr>
              <p:spPr bwMode="auto">
                <a:xfrm>
                  <a:off x="8528618" y="6792218"/>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8"/>
                <p:cNvSpPr>
                  <a:spLocks noChangeArrowheads="1"/>
                </p:cNvSpPr>
                <p:nvPr/>
              </p:nvSpPr>
              <p:spPr bwMode="auto">
                <a:xfrm>
                  <a:off x="8528618" y="6856210"/>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70"/>
                <p:cNvSpPr>
                  <a:spLocks noChangeArrowheads="1"/>
                </p:cNvSpPr>
                <p:nvPr/>
              </p:nvSpPr>
              <p:spPr bwMode="auto">
                <a:xfrm>
                  <a:off x="8528618" y="6919598"/>
                  <a:ext cx="14769" cy="1388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11467870" y="6260695"/>
                <a:ext cx="247222" cy="548763"/>
                <a:chOff x="11323637" y="6325659"/>
                <a:chExt cx="247222" cy="548763"/>
              </a:xfrm>
            </p:grpSpPr>
            <p:sp>
              <p:nvSpPr>
                <p:cNvPr id="82" name="Freeform 14"/>
                <p:cNvSpPr>
                  <a:spLocks/>
                </p:cNvSpPr>
                <p:nvPr/>
              </p:nvSpPr>
              <p:spPr bwMode="auto">
                <a:xfrm>
                  <a:off x="11323637" y="6325659"/>
                  <a:ext cx="247222" cy="548763"/>
                </a:xfrm>
                <a:custGeom>
                  <a:avLst/>
                  <a:gdLst>
                    <a:gd name="T0" fmla="*/ 499 w 499"/>
                    <a:gd name="T1" fmla="*/ 1144 h 1184"/>
                    <a:gd name="T2" fmla="*/ 459 w 499"/>
                    <a:gd name="T3" fmla="*/ 1184 h 1184"/>
                    <a:gd name="T4" fmla="*/ 40 w 499"/>
                    <a:gd name="T5" fmla="*/ 1184 h 1184"/>
                    <a:gd name="T6" fmla="*/ 0 w 499"/>
                    <a:gd name="T7" fmla="*/ 1144 h 1184"/>
                    <a:gd name="T8" fmla="*/ 0 w 499"/>
                    <a:gd name="T9" fmla="*/ 41 h 1184"/>
                    <a:gd name="T10" fmla="*/ 40 w 499"/>
                    <a:gd name="T11" fmla="*/ 0 h 1184"/>
                    <a:gd name="T12" fmla="*/ 459 w 499"/>
                    <a:gd name="T13" fmla="*/ 0 h 1184"/>
                    <a:gd name="T14" fmla="*/ 499 w 499"/>
                    <a:gd name="T15" fmla="*/ 41 h 1184"/>
                    <a:gd name="T16" fmla="*/ 499 w 499"/>
                    <a:gd name="T17" fmla="*/ 114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9" h="1184">
                      <a:moveTo>
                        <a:pt x="499" y="1144"/>
                      </a:moveTo>
                      <a:cubicBezTo>
                        <a:pt x="499" y="1166"/>
                        <a:pt x="481" y="1184"/>
                        <a:pt x="459" y="1184"/>
                      </a:cubicBezTo>
                      <a:cubicBezTo>
                        <a:pt x="40" y="1184"/>
                        <a:pt x="40" y="1184"/>
                        <a:pt x="40" y="1184"/>
                      </a:cubicBezTo>
                      <a:cubicBezTo>
                        <a:pt x="18" y="1184"/>
                        <a:pt x="0" y="1166"/>
                        <a:pt x="0" y="1144"/>
                      </a:cubicBezTo>
                      <a:cubicBezTo>
                        <a:pt x="0" y="41"/>
                        <a:pt x="0" y="41"/>
                        <a:pt x="0" y="41"/>
                      </a:cubicBezTo>
                      <a:cubicBezTo>
                        <a:pt x="0" y="18"/>
                        <a:pt x="18" y="0"/>
                        <a:pt x="40" y="0"/>
                      </a:cubicBezTo>
                      <a:cubicBezTo>
                        <a:pt x="459" y="0"/>
                        <a:pt x="459" y="0"/>
                        <a:pt x="459" y="0"/>
                      </a:cubicBezTo>
                      <a:cubicBezTo>
                        <a:pt x="481" y="0"/>
                        <a:pt x="499" y="18"/>
                        <a:pt x="499" y="41"/>
                      </a:cubicBezTo>
                      <a:lnTo>
                        <a:pt x="499" y="1144"/>
                      </a:lnTo>
                      <a:close/>
                    </a:path>
                  </a:pathLst>
                </a:cu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5"/>
                <p:cNvSpPr>
                  <a:spLocks/>
                </p:cNvSpPr>
                <p:nvPr/>
              </p:nvSpPr>
              <p:spPr bwMode="auto">
                <a:xfrm>
                  <a:off x="11346754" y="6355844"/>
                  <a:ext cx="195851" cy="4346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6"/>
                <p:cNvSpPr>
                  <a:spLocks noChangeArrowheads="1"/>
                </p:cNvSpPr>
                <p:nvPr/>
              </p:nvSpPr>
              <p:spPr bwMode="auto">
                <a:xfrm>
                  <a:off x="11486739" y="6370936"/>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7"/>
                <p:cNvSpPr>
                  <a:spLocks/>
                </p:cNvSpPr>
                <p:nvPr/>
              </p:nvSpPr>
              <p:spPr bwMode="auto">
                <a:xfrm>
                  <a:off x="11346754" y="6419232"/>
                  <a:ext cx="195851" cy="4346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
                <p:cNvSpPr>
                  <a:spLocks noChangeArrowheads="1"/>
                </p:cNvSpPr>
                <p:nvPr/>
              </p:nvSpPr>
              <p:spPr bwMode="auto">
                <a:xfrm>
                  <a:off x="11486739" y="6434325"/>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9"/>
                <p:cNvSpPr>
                  <a:spLocks/>
                </p:cNvSpPr>
                <p:nvPr/>
              </p:nvSpPr>
              <p:spPr bwMode="auto">
                <a:xfrm>
                  <a:off x="11346754" y="6482621"/>
                  <a:ext cx="195851" cy="4346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0"/>
                <p:cNvSpPr>
                  <a:spLocks noChangeArrowheads="1"/>
                </p:cNvSpPr>
                <p:nvPr/>
              </p:nvSpPr>
              <p:spPr bwMode="auto">
                <a:xfrm>
                  <a:off x="11486739" y="6497713"/>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p:nvSpPr>
              <p:spPr bwMode="auto">
                <a:xfrm>
                  <a:off x="11346754" y="6546009"/>
                  <a:ext cx="195851" cy="44070"/>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22"/>
                <p:cNvSpPr>
                  <a:spLocks noChangeArrowheads="1"/>
                </p:cNvSpPr>
                <p:nvPr/>
              </p:nvSpPr>
              <p:spPr bwMode="auto">
                <a:xfrm>
                  <a:off x="11486739" y="6561102"/>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p:nvSpPr>
              <p:spPr bwMode="auto">
                <a:xfrm>
                  <a:off x="11346754" y="6610001"/>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4"/>
                <p:cNvSpPr>
                  <a:spLocks noChangeArrowheads="1"/>
                </p:cNvSpPr>
                <p:nvPr/>
              </p:nvSpPr>
              <p:spPr bwMode="auto">
                <a:xfrm>
                  <a:off x="11486739" y="6624490"/>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26"/>
                <p:cNvSpPr>
                  <a:spLocks noChangeArrowheads="1"/>
                </p:cNvSpPr>
                <p:nvPr/>
              </p:nvSpPr>
              <p:spPr bwMode="auto">
                <a:xfrm>
                  <a:off x="11486739" y="6687879"/>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7"/>
                <p:cNvSpPr>
                  <a:spLocks/>
                </p:cNvSpPr>
                <p:nvPr/>
              </p:nvSpPr>
              <p:spPr bwMode="auto">
                <a:xfrm>
                  <a:off x="11346754" y="6736778"/>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8"/>
                <p:cNvSpPr>
                  <a:spLocks noChangeArrowheads="1"/>
                </p:cNvSpPr>
                <p:nvPr/>
              </p:nvSpPr>
              <p:spPr bwMode="auto">
                <a:xfrm>
                  <a:off x="11486739" y="6751871"/>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9"/>
                <p:cNvSpPr>
                  <a:spLocks/>
                </p:cNvSpPr>
                <p:nvPr/>
              </p:nvSpPr>
              <p:spPr bwMode="auto">
                <a:xfrm>
                  <a:off x="11346754" y="6800167"/>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70"/>
                <p:cNvSpPr>
                  <a:spLocks noChangeArrowheads="1"/>
                </p:cNvSpPr>
                <p:nvPr/>
              </p:nvSpPr>
              <p:spPr bwMode="auto">
                <a:xfrm>
                  <a:off x="11486739" y="6815259"/>
                  <a:ext cx="14769" cy="1388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5"/>
                <p:cNvSpPr>
                  <a:spLocks/>
                </p:cNvSpPr>
                <p:nvPr/>
              </p:nvSpPr>
              <p:spPr bwMode="auto">
                <a:xfrm>
                  <a:off x="11346754" y="6673390"/>
                  <a:ext cx="195851" cy="4346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Freeform 11"/>
              <p:cNvSpPr>
                <a:spLocks/>
              </p:cNvSpPr>
              <p:nvPr/>
            </p:nvSpPr>
            <p:spPr bwMode="auto">
              <a:xfrm>
                <a:off x="8123237" y="6183312"/>
                <a:ext cx="3856038" cy="811212"/>
              </a:xfrm>
              <a:custGeom>
                <a:avLst/>
                <a:gdLst>
                  <a:gd name="T0" fmla="*/ 2573 w 2687"/>
                  <a:gd name="T1" fmla="*/ 227 h 511"/>
                  <a:gd name="T2" fmla="*/ 2424 w 2687"/>
                  <a:gd name="T3" fmla="*/ 287 h 511"/>
                  <a:gd name="T4" fmla="*/ 2315 w 2687"/>
                  <a:gd name="T5" fmla="*/ 148 h 511"/>
                  <a:gd name="T6" fmla="*/ 2282 w 2687"/>
                  <a:gd name="T7" fmla="*/ 104 h 511"/>
                  <a:gd name="T8" fmla="*/ 2186 w 2687"/>
                  <a:gd name="T9" fmla="*/ 148 h 511"/>
                  <a:gd name="T10" fmla="*/ 2153 w 2687"/>
                  <a:gd name="T11" fmla="*/ 185 h 511"/>
                  <a:gd name="T12" fmla="*/ 2077 w 2687"/>
                  <a:gd name="T13" fmla="*/ 63 h 511"/>
                  <a:gd name="T14" fmla="*/ 1938 w 2687"/>
                  <a:gd name="T15" fmla="*/ 0 h 511"/>
                  <a:gd name="T16" fmla="*/ 1715 w 2687"/>
                  <a:gd name="T17" fmla="*/ 148 h 511"/>
                  <a:gd name="T18" fmla="*/ 1685 w 2687"/>
                  <a:gd name="T19" fmla="*/ 104 h 511"/>
                  <a:gd name="T20" fmla="*/ 1589 w 2687"/>
                  <a:gd name="T21" fmla="*/ 148 h 511"/>
                  <a:gd name="T22" fmla="*/ 1557 w 2687"/>
                  <a:gd name="T23" fmla="*/ 287 h 511"/>
                  <a:gd name="T24" fmla="*/ 1447 w 2687"/>
                  <a:gd name="T25" fmla="*/ 227 h 511"/>
                  <a:gd name="T26" fmla="*/ 1298 w 2687"/>
                  <a:gd name="T27" fmla="*/ 185 h 511"/>
                  <a:gd name="T28" fmla="*/ 1126 w 2687"/>
                  <a:gd name="T29" fmla="*/ 53 h 511"/>
                  <a:gd name="T30" fmla="*/ 1008 w 2687"/>
                  <a:gd name="T31" fmla="*/ 268 h 511"/>
                  <a:gd name="T32" fmla="*/ 903 w 2687"/>
                  <a:gd name="T33" fmla="*/ 227 h 511"/>
                  <a:gd name="T34" fmla="*/ 763 w 2687"/>
                  <a:gd name="T35" fmla="*/ 227 h 511"/>
                  <a:gd name="T36" fmla="*/ 743 w 2687"/>
                  <a:gd name="T37" fmla="*/ 287 h 511"/>
                  <a:gd name="T38" fmla="*/ 633 w 2687"/>
                  <a:gd name="T39" fmla="*/ 247 h 511"/>
                  <a:gd name="T40" fmla="*/ 601 w 2687"/>
                  <a:gd name="T41" fmla="*/ 202 h 511"/>
                  <a:gd name="T42" fmla="*/ 505 w 2687"/>
                  <a:gd name="T43" fmla="*/ 247 h 511"/>
                  <a:gd name="T44" fmla="*/ 473 w 2687"/>
                  <a:gd name="T45" fmla="*/ 365 h 511"/>
                  <a:gd name="T46" fmla="*/ 327 w 2687"/>
                  <a:gd name="T47" fmla="*/ 268 h 511"/>
                  <a:gd name="T48" fmla="*/ 187 w 2687"/>
                  <a:gd name="T49" fmla="*/ 348 h 511"/>
                  <a:gd name="T50" fmla="*/ 0 w 2687"/>
                  <a:gd name="T51" fmla="*/ 511 h 511"/>
                  <a:gd name="T52" fmla="*/ 188 w 2687"/>
                  <a:gd name="T53" fmla="*/ 511 h 511"/>
                  <a:gd name="T54" fmla="*/ 327 w 2687"/>
                  <a:gd name="T55" fmla="*/ 511 h 511"/>
                  <a:gd name="T56" fmla="*/ 496 w 2687"/>
                  <a:gd name="T57" fmla="*/ 511 h 511"/>
                  <a:gd name="T58" fmla="*/ 633 w 2687"/>
                  <a:gd name="T59" fmla="*/ 511 h 511"/>
                  <a:gd name="T60" fmla="*/ 694 w 2687"/>
                  <a:gd name="T61" fmla="*/ 511 h 511"/>
                  <a:gd name="T62" fmla="*/ 761 w 2687"/>
                  <a:gd name="T63" fmla="*/ 511 h 511"/>
                  <a:gd name="T64" fmla="*/ 775 w 2687"/>
                  <a:gd name="T65" fmla="*/ 511 h 511"/>
                  <a:gd name="T66" fmla="*/ 894 w 2687"/>
                  <a:gd name="T67" fmla="*/ 511 h 511"/>
                  <a:gd name="T68" fmla="*/ 1008 w 2687"/>
                  <a:gd name="T69" fmla="*/ 511 h 511"/>
                  <a:gd name="T70" fmla="*/ 1052 w 2687"/>
                  <a:gd name="T71" fmla="*/ 511 h 511"/>
                  <a:gd name="T72" fmla="*/ 1298 w 2687"/>
                  <a:gd name="T73" fmla="*/ 511 h 511"/>
                  <a:gd name="T74" fmla="*/ 1447 w 2687"/>
                  <a:gd name="T75" fmla="*/ 511 h 511"/>
                  <a:gd name="T76" fmla="*/ 1578 w 2687"/>
                  <a:gd name="T77" fmla="*/ 511 h 511"/>
                  <a:gd name="T78" fmla="*/ 1717 w 2687"/>
                  <a:gd name="T79" fmla="*/ 511 h 511"/>
                  <a:gd name="T80" fmla="*/ 1938 w 2687"/>
                  <a:gd name="T81" fmla="*/ 511 h 511"/>
                  <a:gd name="T82" fmla="*/ 2077 w 2687"/>
                  <a:gd name="T83" fmla="*/ 511 h 511"/>
                  <a:gd name="T84" fmla="*/ 2177 w 2687"/>
                  <a:gd name="T85" fmla="*/ 511 h 511"/>
                  <a:gd name="T86" fmla="*/ 2315 w 2687"/>
                  <a:gd name="T87" fmla="*/ 511 h 511"/>
                  <a:gd name="T88" fmla="*/ 2424 w 2687"/>
                  <a:gd name="T89" fmla="*/ 511 h 511"/>
                  <a:gd name="T90" fmla="*/ 2573 w 2687"/>
                  <a:gd name="T91" fmla="*/ 511 h 511"/>
                  <a:gd name="T92" fmla="*/ 2687 w 2687"/>
                  <a:gd name="T93" fmla="*/ 41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7" h="511">
                    <a:moveTo>
                      <a:pt x="2573" y="416"/>
                    </a:moveTo>
                    <a:lnTo>
                      <a:pt x="2573" y="227"/>
                    </a:lnTo>
                    <a:lnTo>
                      <a:pt x="2424" y="227"/>
                    </a:lnTo>
                    <a:lnTo>
                      <a:pt x="2424" y="287"/>
                    </a:lnTo>
                    <a:lnTo>
                      <a:pt x="2315" y="287"/>
                    </a:lnTo>
                    <a:lnTo>
                      <a:pt x="2315" y="148"/>
                    </a:lnTo>
                    <a:lnTo>
                      <a:pt x="2282" y="148"/>
                    </a:lnTo>
                    <a:lnTo>
                      <a:pt x="2282" y="104"/>
                    </a:lnTo>
                    <a:lnTo>
                      <a:pt x="2186" y="104"/>
                    </a:lnTo>
                    <a:lnTo>
                      <a:pt x="2186" y="148"/>
                    </a:lnTo>
                    <a:lnTo>
                      <a:pt x="2153" y="148"/>
                    </a:lnTo>
                    <a:lnTo>
                      <a:pt x="2153" y="185"/>
                    </a:lnTo>
                    <a:lnTo>
                      <a:pt x="2077" y="185"/>
                    </a:lnTo>
                    <a:lnTo>
                      <a:pt x="2077" y="63"/>
                    </a:lnTo>
                    <a:lnTo>
                      <a:pt x="1938" y="176"/>
                    </a:lnTo>
                    <a:lnTo>
                      <a:pt x="1938" y="0"/>
                    </a:lnTo>
                    <a:lnTo>
                      <a:pt x="1715" y="0"/>
                    </a:lnTo>
                    <a:lnTo>
                      <a:pt x="1715" y="148"/>
                    </a:lnTo>
                    <a:lnTo>
                      <a:pt x="1685" y="148"/>
                    </a:lnTo>
                    <a:lnTo>
                      <a:pt x="1685" y="104"/>
                    </a:lnTo>
                    <a:lnTo>
                      <a:pt x="1589" y="104"/>
                    </a:lnTo>
                    <a:lnTo>
                      <a:pt x="1589" y="148"/>
                    </a:lnTo>
                    <a:lnTo>
                      <a:pt x="1557" y="148"/>
                    </a:lnTo>
                    <a:lnTo>
                      <a:pt x="1557" y="287"/>
                    </a:lnTo>
                    <a:lnTo>
                      <a:pt x="1447" y="287"/>
                    </a:lnTo>
                    <a:lnTo>
                      <a:pt x="1447" y="227"/>
                    </a:lnTo>
                    <a:lnTo>
                      <a:pt x="1298" y="227"/>
                    </a:lnTo>
                    <a:lnTo>
                      <a:pt x="1298" y="185"/>
                    </a:lnTo>
                    <a:lnTo>
                      <a:pt x="1126" y="185"/>
                    </a:lnTo>
                    <a:lnTo>
                      <a:pt x="1126" y="53"/>
                    </a:lnTo>
                    <a:lnTo>
                      <a:pt x="1008" y="53"/>
                    </a:lnTo>
                    <a:lnTo>
                      <a:pt x="1008" y="268"/>
                    </a:lnTo>
                    <a:lnTo>
                      <a:pt x="903" y="268"/>
                    </a:lnTo>
                    <a:lnTo>
                      <a:pt x="903" y="227"/>
                    </a:lnTo>
                    <a:lnTo>
                      <a:pt x="893" y="227"/>
                    </a:lnTo>
                    <a:lnTo>
                      <a:pt x="763" y="227"/>
                    </a:lnTo>
                    <a:lnTo>
                      <a:pt x="743" y="227"/>
                    </a:lnTo>
                    <a:lnTo>
                      <a:pt x="743" y="287"/>
                    </a:lnTo>
                    <a:lnTo>
                      <a:pt x="633" y="287"/>
                    </a:lnTo>
                    <a:lnTo>
                      <a:pt x="633" y="247"/>
                    </a:lnTo>
                    <a:lnTo>
                      <a:pt x="601" y="247"/>
                    </a:lnTo>
                    <a:lnTo>
                      <a:pt x="601" y="202"/>
                    </a:lnTo>
                    <a:lnTo>
                      <a:pt x="505" y="202"/>
                    </a:lnTo>
                    <a:lnTo>
                      <a:pt x="505" y="247"/>
                    </a:lnTo>
                    <a:lnTo>
                      <a:pt x="473" y="247"/>
                    </a:lnTo>
                    <a:lnTo>
                      <a:pt x="473" y="365"/>
                    </a:lnTo>
                    <a:lnTo>
                      <a:pt x="327" y="365"/>
                    </a:lnTo>
                    <a:lnTo>
                      <a:pt x="327" y="268"/>
                    </a:lnTo>
                    <a:lnTo>
                      <a:pt x="187" y="268"/>
                    </a:lnTo>
                    <a:lnTo>
                      <a:pt x="187" y="348"/>
                    </a:lnTo>
                    <a:lnTo>
                      <a:pt x="0" y="348"/>
                    </a:lnTo>
                    <a:lnTo>
                      <a:pt x="0" y="511"/>
                    </a:lnTo>
                    <a:lnTo>
                      <a:pt x="187" y="511"/>
                    </a:lnTo>
                    <a:lnTo>
                      <a:pt x="188" y="511"/>
                    </a:lnTo>
                    <a:lnTo>
                      <a:pt x="324" y="511"/>
                    </a:lnTo>
                    <a:lnTo>
                      <a:pt x="327" y="511"/>
                    </a:lnTo>
                    <a:lnTo>
                      <a:pt x="473" y="511"/>
                    </a:lnTo>
                    <a:lnTo>
                      <a:pt x="496" y="511"/>
                    </a:lnTo>
                    <a:lnTo>
                      <a:pt x="611" y="511"/>
                    </a:lnTo>
                    <a:lnTo>
                      <a:pt x="633" y="511"/>
                    </a:lnTo>
                    <a:lnTo>
                      <a:pt x="636" y="511"/>
                    </a:lnTo>
                    <a:lnTo>
                      <a:pt x="694" y="511"/>
                    </a:lnTo>
                    <a:lnTo>
                      <a:pt x="743" y="511"/>
                    </a:lnTo>
                    <a:lnTo>
                      <a:pt x="761" y="511"/>
                    </a:lnTo>
                    <a:lnTo>
                      <a:pt x="763" y="511"/>
                    </a:lnTo>
                    <a:lnTo>
                      <a:pt x="775" y="511"/>
                    </a:lnTo>
                    <a:lnTo>
                      <a:pt x="893" y="511"/>
                    </a:lnTo>
                    <a:lnTo>
                      <a:pt x="894" y="511"/>
                    </a:lnTo>
                    <a:lnTo>
                      <a:pt x="903" y="511"/>
                    </a:lnTo>
                    <a:lnTo>
                      <a:pt x="1008" y="511"/>
                    </a:lnTo>
                    <a:lnTo>
                      <a:pt x="1034" y="511"/>
                    </a:lnTo>
                    <a:lnTo>
                      <a:pt x="1052" y="511"/>
                    </a:lnTo>
                    <a:lnTo>
                      <a:pt x="1126" y="511"/>
                    </a:lnTo>
                    <a:lnTo>
                      <a:pt x="1298" y="511"/>
                    </a:lnTo>
                    <a:lnTo>
                      <a:pt x="1430" y="511"/>
                    </a:lnTo>
                    <a:lnTo>
                      <a:pt x="1447" y="511"/>
                    </a:lnTo>
                    <a:lnTo>
                      <a:pt x="1557" y="511"/>
                    </a:lnTo>
                    <a:lnTo>
                      <a:pt x="1578" y="511"/>
                    </a:lnTo>
                    <a:lnTo>
                      <a:pt x="1715" y="511"/>
                    </a:lnTo>
                    <a:lnTo>
                      <a:pt x="1717" y="511"/>
                    </a:lnTo>
                    <a:lnTo>
                      <a:pt x="1933" y="511"/>
                    </a:lnTo>
                    <a:lnTo>
                      <a:pt x="1938" y="511"/>
                    </a:lnTo>
                    <a:lnTo>
                      <a:pt x="2005" y="511"/>
                    </a:lnTo>
                    <a:lnTo>
                      <a:pt x="2077" y="511"/>
                    </a:lnTo>
                    <a:lnTo>
                      <a:pt x="2153" y="511"/>
                    </a:lnTo>
                    <a:lnTo>
                      <a:pt x="2177" y="511"/>
                    </a:lnTo>
                    <a:lnTo>
                      <a:pt x="2292" y="511"/>
                    </a:lnTo>
                    <a:lnTo>
                      <a:pt x="2315" y="511"/>
                    </a:lnTo>
                    <a:lnTo>
                      <a:pt x="2375" y="511"/>
                    </a:lnTo>
                    <a:lnTo>
                      <a:pt x="2424" y="511"/>
                    </a:lnTo>
                    <a:lnTo>
                      <a:pt x="2441" y="511"/>
                    </a:lnTo>
                    <a:lnTo>
                      <a:pt x="2573" y="511"/>
                    </a:lnTo>
                    <a:lnTo>
                      <a:pt x="2687" y="511"/>
                    </a:lnTo>
                    <a:lnTo>
                      <a:pt x="2687" y="416"/>
                    </a:lnTo>
                    <a:lnTo>
                      <a:pt x="2573" y="416"/>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10565076" y="6119021"/>
                <a:ext cx="368825" cy="818687"/>
                <a:chOff x="10412676" y="6175837"/>
                <a:chExt cx="368825" cy="818687"/>
              </a:xfrm>
            </p:grpSpPr>
            <p:sp>
              <p:nvSpPr>
                <p:cNvPr id="25" name="Freeform 14"/>
                <p:cNvSpPr>
                  <a:spLocks/>
                </p:cNvSpPr>
                <p:nvPr/>
              </p:nvSpPr>
              <p:spPr bwMode="auto">
                <a:xfrm>
                  <a:off x="10412676" y="6175837"/>
                  <a:ext cx="368825" cy="818687"/>
                </a:xfrm>
                <a:custGeom>
                  <a:avLst/>
                  <a:gdLst>
                    <a:gd name="T0" fmla="*/ 499 w 499"/>
                    <a:gd name="T1" fmla="*/ 1144 h 1184"/>
                    <a:gd name="T2" fmla="*/ 459 w 499"/>
                    <a:gd name="T3" fmla="*/ 1184 h 1184"/>
                    <a:gd name="T4" fmla="*/ 40 w 499"/>
                    <a:gd name="T5" fmla="*/ 1184 h 1184"/>
                    <a:gd name="T6" fmla="*/ 0 w 499"/>
                    <a:gd name="T7" fmla="*/ 1144 h 1184"/>
                    <a:gd name="T8" fmla="*/ 0 w 499"/>
                    <a:gd name="T9" fmla="*/ 41 h 1184"/>
                    <a:gd name="T10" fmla="*/ 40 w 499"/>
                    <a:gd name="T11" fmla="*/ 0 h 1184"/>
                    <a:gd name="T12" fmla="*/ 459 w 499"/>
                    <a:gd name="T13" fmla="*/ 0 h 1184"/>
                    <a:gd name="T14" fmla="*/ 499 w 499"/>
                    <a:gd name="T15" fmla="*/ 41 h 1184"/>
                    <a:gd name="T16" fmla="*/ 499 w 499"/>
                    <a:gd name="T17" fmla="*/ 114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9" h="1184">
                      <a:moveTo>
                        <a:pt x="499" y="1144"/>
                      </a:moveTo>
                      <a:cubicBezTo>
                        <a:pt x="499" y="1166"/>
                        <a:pt x="481" y="1184"/>
                        <a:pt x="459" y="1184"/>
                      </a:cubicBezTo>
                      <a:cubicBezTo>
                        <a:pt x="40" y="1184"/>
                        <a:pt x="40" y="1184"/>
                        <a:pt x="40" y="1184"/>
                      </a:cubicBezTo>
                      <a:cubicBezTo>
                        <a:pt x="18" y="1184"/>
                        <a:pt x="0" y="1166"/>
                        <a:pt x="0" y="1144"/>
                      </a:cubicBezTo>
                      <a:cubicBezTo>
                        <a:pt x="0" y="41"/>
                        <a:pt x="0" y="41"/>
                        <a:pt x="0" y="41"/>
                      </a:cubicBezTo>
                      <a:cubicBezTo>
                        <a:pt x="0" y="18"/>
                        <a:pt x="18" y="0"/>
                        <a:pt x="40" y="0"/>
                      </a:cubicBezTo>
                      <a:cubicBezTo>
                        <a:pt x="459" y="0"/>
                        <a:pt x="459" y="0"/>
                        <a:pt x="459" y="0"/>
                      </a:cubicBezTo>
                      <a:cubicBezTo>
                        <a:pt x="481" y="0"/>
                        <a:pt x="499" y="18"/>
                        <a:pt x="499" y="41"/>
                      </a:cubicBezTo>
                      <a:lnTo>
                        <a:pt x="499" y="1144"/>
                      </a:lnTo>
                      <a:close/>
                    </a:path>
                  </a:pathLst>
                </a:custGeom>
                <a:solidFill>
                  <a:srgbClr val="0066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p:cNvSpPr>
                <p:nvPr/>
              </p:nvSpPr>
              <p:spPr bwMode="auto">
                <a:xfrm>
                  <a:off x="10447164" y="6220869"/>
                  <a:ext cx="292186" cy="6484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6"/>
                <p:cNvSpPr>
                  <a:spLocks noChangeArrowheads="1"/>
                </p:cNvSpPr>
                <p:nvPr/>
              </p:nvSpPr>
              <p:spPr bwMode="auto">
                <a:xfrm>
                  <a:off x="10656005" y="6243385"/>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p:nvSpPr>
              <p:spPr bwMode="auto">
                <a:xfrm>
                  <a:off x="10447164" y="6315437"/>
                  <a:ext cx="292186" cy="6484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8"/>
                <p:cNvSpPr>
                  <a:spLocks noChangeArrowheads="1"/>
                </p:cNvSpPr>
                <p:nvPr/>
              </p:nvSpPr>
              <p:spPr bwMode="auto">
                <a:xfrm>
                  <a:off x="10656005" y="6337953"/>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0447164" y="6410005"/>
                  <a:ext cx="292186" cy="64846"/>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20"/>
                <p:cNvSpPr>
                  <a:spLocks noChangeArrowheads="1"/>
                </p:cNvSpPr>
                <p:nvPr/>
              </p:nvSpPr>
              <p:spPr bwMode="auto">
                <a:xfrm>
                  <a:off x="10656005" y="6432521"/>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10447164" y="6504572"/>
                  <a:ext cx="292186" cy="65747"/>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22"/>
                <p:cNvSpPr>
                  <a:spLocks noChangeArrowheads="1"/>
                </p:cNvSpPr>
                <p:nvPr/>
              </p:nvSpPr>
              <p:spPr bwMode="auto">
                <a:xfrm>
                  <a:off x="10656005" y="6527089"/>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p:cNvSpPr>
                <p:nvPr/>
              </p:nvSpPr>
              <p:spPr bwMode="auto">
                <a:xfrm>
                  <a:off x="10447164" y="6600041"/>
                  <a:ext cx="292186" cy="6484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24"/>
                <p:cNvSpPr>
                  <a:spLocks noChangeArrowheads="1"/>
                </p:cNvSpPr>
                <p:nvPr/>
              </p:nvSpPr>
              <p:spPr bwMode="auto">
                <a:xfrm>
                  <a:off x="10656005" y="6621656"/>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p:cNvSpPr>
                  <a:spLocks/>
                </p:cNvSpPr>
                <p:nvPr/>
              </p:nvSpPr>
              <p:spPr bwMode="auto">
                <a:xfrm>
                  <a:off x="10447164" y="6694609"/>
                  <a:ext cx="292186" cy="6484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26"/>
                <p:cNvSpPr>
                  <a:spLocks noChangeArrowheads="1"/>
                </p:cNvSpPr>
                <p:nvPr/>
              </p:nvSpPr>
              <p:spPr bwMode="auto">
                <a:xfrm>
                  <a:off x="10656005" y="6716224"/>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p:cNvSpPr>
                <p:nvPr/>
              </p:nvSpPr>
              <p:spPr bwMode="auto">
                <a:xfrm>
                  <a:off x="10447164" y="6789176"/>
                  <a:ext cx="292186" cy="6484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28"/>
                <p:cNvSpPr>
                  <a:spLocks noChangeArrowheads="1"/>
                </p:cNvSpPr>
                <p:nvPr/>
              </p:nvSpPr>
              <p:spPr bwMode="auto">
                <a:xfrm>
                  <a:off x="10656005" y="6811693"/>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p:cNvSpPr>
                <p:nvPr/>
              </p:nvSpPr>
              <p:spPr bwMode="auto">
                <a:xfrm>
                  <a:off x="10447164" y="6883744"/>
                  <a:ext cx="292186" cy="64846"/>
                </a:xfrm>
                <a:custGeom>
                  <a:avLst/>
                  <a:gdLst>
                    <a:gd name="T0" fmla="*/ 396 w 396"/>
                    <a:gd name="T1" fmla="*/ 82 h 94"/>
                    <a:gd name="T2" fmla="*/ 385 w 396"/>
                    <a:gd name="T3" fmla="*/ 94 h 94"/>
                    <a:gd name="T4" fmla="*/ 12 w 396"/>
                    <a:gd name="T5" fmla="*/ 94 h 94"/>
                    <a:gd name="T6" fmla="*/ 0 w 396"/>
                    <a:gd name="T7" fmla="*/ 82 h 94"/>
                    <a:gd name="T8" fmla="*/ 0 w 396"/>
                    <a:gd name="T9" fmla="*/ 11 h 94"/>
                    <a:gd name="T10" fmla="*/ 12 w 396"/>
                    <a:gd name="T11" fmla="*/ 0 h 94"/>
                    <a:gd name="T12" fmla="*/ 385 w 396"/>
                    <a:gd name="T13" fmla="*/ 0 h 94"/>
                    <a:gd name="T14" fmla="*/ 396 w 396"/>
                    <a:gd name="T15" fmla="*/ 11 h 94"/>
                    <a:gd name="T16" fmla="*/ 396 w 396"/>
                    <a:gd name="T17"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2"/>
                      </a:moveTo>
                      <a:cubicBezTo>
                        <a:pt x="396" y="89"/>
                        <a:pt x="391" y="94"/>
                        <a:pt x="385" y="94"/>
                      </a:cubicBezTo>
                      <a:cubicBezTo>
                        <a:pt x="12" y="94"/>
                        <a:pt x="12" y="94"/>
                        <a:pt x="12" y="94"/>
                      </a:cubicBezTo>
                      <a:cubicBezTo>
                        <a:pt x="6" y="94"/>
                        <a:pt x="0" y="89"/>
                        <a:pt x="0" y="82"/>
                      </a:cubicBezTo>
                      <a:cubicBezTo>
                        <a:pt x="0" y="11"/>
                        <a:pt x="0" y="11"/>
                        <a:pt x="0" y="11"/>
                      </a:cubicBezTo>
                      <a:cubicBezTo>
                        <a:pt x="0" y="5"/>
                        <a:pt x="6" y="0"/>
                        <a:pt x="12" y="0"/>
                      </a:cubicBezTo>
                      <a:cubicBezTo>
                        <a:pt x="385" y="0"/>
                        <a:pt x="385" y="0"/>
                        <a:pt x="385" y="0"/>
                      </a:cubicBezTo>
                      <a:cubicBezTo>
                        <a:pt x="391" y="0"/>
                        <a:pt x="396" y="5"/>
                        <a:pt x="396" y="11"/>
                      </a:cubicBezTo>
                      <a:lnTo>
                        <a:pt x="396" y="82"/>
                      </a:lnTo>
                      <a:close/>
                    </a:path>
                  </a:pathLst>
                </a:custGeom>
                <a:solidFill>
                  <a:srgbClr val="409AE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30"/>
                <p:cNvSpPr>
                  <a:spLocks noChangeArrowheads="1"/>
                </p:cNvSpPr>
                <p:nvPr/>
              </p:nvSpPr>
              <p:spPr bwMode="auto">
                <a:xfrm>
                  <a:off x="10467282" y="6234379"/>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31"/>
                <p:cNvSpPr>
                  <a:spLocks noChangeArrowheads="1"/>
                </p:cNvSpPr>
                <p:nvPr/>
              </p:nvSpPr>
              <p:spPr bwMode="auto">
                <a:xfrm>
                  <a:off x="10489315" y="6234379"/>
                  <a:ext cx="13412"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32"/>
                <p:cNvSpPr>
                  <a:spLocks noChangeArrowheads="1"/>
                </p:cNvSpPr>
                <p:nvPr/>
              </p:nvSpPr>
              <p:spPr bwMode="auto">
                <a:xfrm>
                  <a:off x="10510391" y="6234379"/>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33"/>
                <p:cNvSpPr>
                  <a:spLocks noChangeArrowheads="1"/>
                </p:cNvSpPr>
                <p:nvPr/>
              </p:nvSpPr>
              <p:spPr bwMode="auto">
                <a:xfrm>
                  <a:off x="10531467" y="6234379"/>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34"/>
                <p:cNvSpPr>
                  <a:spLocks noChangeArrowheads="1"/>
                </p:cNvSpPr>
                <p:nvPr/>
              </p:nvSpPr>
              <p:spPr bwMode="auto">
                <a:xfrm>
                  <a:off x="10554458" y="6234379"/>
                  <a:ext cx="12454"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35"/>
                <p:cNvSpPr>
                  <a:spLocks noChangeArrowheads="1"/>
                </p:cNvSpPr>
                <p:nvPr/>
              </p:nvSpPr>
              <p:spPr bwMode="auto">
                <a:xfrm>
                  <a:off x="10467282" y="6328947"/>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36"/>
                <p:cNvSpPr>
                  <a:spLocks noChangeArrowheads="1"/>
                </p:cNvSpPr>
                <p:nvPr/>
              </p:nvSpPr>
              <p:spPr bwMode="auto">
                <a:xfrm>
                  <a:off x="10489315" y="6328947"/>
                  <a:ext cx="13412"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37"/>
                <p:cNvSpPr>
                  <a:spLocks noChangeArrowheads="1"/>
                </p:cNvSpPr>
                <p:nvPr/>
              </p:nvSpPr>
              <p:spPr bwMode="auto">
                <a:xfrm>
                  <a:off x="10510391" y="6328947"/>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38"/>
                <p:cNvSpPr>
                  <a:spLocks noChangeArrowheads="1"/>
                </p:cNvSpPr>
                <p:nvPr/>
              </p:nvSpPr>
              <p:spPr bwMode="auto">
                <a:xfrm>
                  <a:off x="10531467" y="6328947"/>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39"/>
                <p:cNvSpPr>
                  <a:spLocks noChangeArrowheads="1"/>
                </p:cNvSpPr>
                <p:nvPr/>
              </p:nvSpPr>
              <p:spPr bwMode="auto">
                <a:xfrm>
                  <a:off x="10554458" y="6328947"/>
                  <a:ext cx="12454"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40"/>
                <p:cNvSpPr>
                  <a:spLocks noChangeArrowheads="1"/>
                </p:cNvSpPr>
                <p:nvPr/>
              </p:nvSpPr>
              <p:spPr bwMode="auto">
                <a:xfrm>
                  <a:off x="10467282" y="6424415"/>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41"/>
                <p:cNvSpPr>
                  <a:spLocks noChangeArrowheads="1"/>
                </p:cNvSpPr>
                <p:nvPr/>
              </p:nvSpPr>
              <p:spPr bwMode="auto">
                <a:xfrm>
                  <a:off x="10489315" y="6424415"/>
                  <a:ext cx="13412"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42"/>
                <p:cNvSpPr>
                  <a:spLocks noChangeArrowheads="1"/>
                </p:cNvSpPr>
                <p:nvPr/>
              </p:nvSpPr>
              <p:spPr bwMode="auto">
                <a:xfrm>
                  <a:off x="10510391" y="6424415"/>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43"/>
                <p:cNvSpPr>
                  <a:spLocks noChangeArrowheads="1"/>
                </p:cNvSpPr>
                <p:nvPr/>
              </p:nvSpPr>
              <p:spPr bwMode="auto">
                <a:xfrm>
                  <a:off x="10531467" y="6424415"/>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44"/>
                <p:cNvSpPr>
                  <a:spLocks noChangeArrowheads="1"/>
                </p:cNvSpPr>
                <p:nvPr/>
              </p:nvSpPr>
              <p:spPr bwMode="auto">
                <a:xfrm>
                  <a:off x="10554458" y="6424415"/>
                  <a:ext cx="12454"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45"/>
                <p:cNvSpPr>
                  <a:spLocks noChangeArrowheads="1"/>
                </p:cNvSpPr>
                <p:nvPr/>
              </p:nvSpPr>
              <p:spPr bwMode="auto">
                <a:xfrm>
                  <a:off x="10467282" y="6518983"/>
                  <a:ext cx="14369"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46"/>
                <p:cNvSpPr>
                  <a:spLocks noChangeArrowheads="1"/>
                </p:cNvSpPr>
                <p:nvPr/>
              </p:nvSpPr>
              <p:spPr bwMode="auto">
                <a:xfrm>
                  <a:off x="10489315" y="6518983"/>
                  <a:ext cx="13412"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47"/>
                <p:cNvSpPr>
                  <a:spLocks noChangeArrowheads="1"/>
                </p:cNvSpPr>
                <p:nvPr/>
              </p:nvSpPr>
              <p:spPr bwMode="auto">
                <a:xfrm>
                  <a:off x="10510391" y="6518983"/>
                  <a:ext cx="14369"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48"/>
                <p:cNvSpPr>
                  <a:spLocks noChangeArrowheads="1"/>
                </p:cNvSpPr>
                <p:nvPr/>
              </p:nvSpPr>
              <p:spPr bwMode="auto">
                <a:xfrm>
                  <a:off x="10531467" y="6518983"/>
                  <a:ext cx="14369"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49"/>
                <p:cNvSpPr>
                  <a:spLocks noChangeArrowheads="1"/>
                </p:cNvSpPr>
                <p:nvPr/>
              </p:nvSpPr>
              <p:spPr bwMode="auto">
                <a:xfrm>
                  <a:off x="10554458" y="6518983"/>
                  <a:ext cx="12454"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50"/>
                <p:cNvSpPr>
                  <a:spLocks noChangeArrowheads="1"/>
                </p:cNvSpPr>
                <p:nvPr/>
              </p:nvSpPr>
              <p:spPr bwMode="auto">
                <a:xfrm>
                  <a:off x="10467282" y="6613551"/>
                  <a:ext cx="14369"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1"/>
                <p:cNvSpPr>
                  <a:spLocks noChangeArrowheads="1"/>
                </p:cNvSpPr>
                <p:nvPr/>
              </p:nvSpPr>
              <p:spPr bwMode="auto">
                <a:xfrm>
                  <a:off x="10489315" y="6613551"/>
                  <a:ext cx="13412"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Rectangle 52"/>
                <p:cNvSpPr>
                  <a:spLocks noChangeArrowheads="1"/>
                </p:cNvSpPr>
                <p:nvPr/>
              </p:nvSpPr>
              <p:spPr bwMode="auto">
                <a:xfrm>
                  <a:off x="10510391" y="6613551"/>
                  <a:ext cx="14369"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Rectangle 53"/>
                <p:cNvSpPr>
                  <a:spLocks noChangeArrowheads="1"/>
                </p:cNvSpPr>
                <p:nvPr/>
              </p:nvSpPr>
              <p:spPr bwMode="auto">
                <a:xfrm>
                  <a:off x="10531467" y="6613551"/>
                  <a:ext cx="14369"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54"/>
                <p:cNvSpPr>
                  <a:spLocks noChangeArrowheads="1"/>
                </p:cNvSpPr>
                <p:nvPr/>
              </p:nvSpPr>
              <p:spPr bwMode="auto">
                <a:xfrm>
                  <a:off x="10554458" y="6613551"/>
                  <a:ext cx="12454" cy="369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55"/>
                <p:cNvSpPr>
                  <a:spLocks noChangeArrowheads="1"/>
                </p:cNvSpPr>
                <p:nvPr/>
              </p:nvSpPr>
              <p:spPr bwMode="auto">
                <a:xfrm>
                  <a:off x="10467282" y="6707218"/>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56"/>
                <p:cNvSpPr>
                  <a:spLocks noChangeArrowheads="1"/>
                </p:cNvSpPr>
                <p:nvPr/>
              </p:nvSpPr>
              <p:spPr bwMode="auto">
                <a:xfrm>
                  <a:off x="10489315" y="6707218"/>
                  <a:ext cx="13412"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Rectangle 57"/>
                <p:cNvSpPr>
                  <a:spLocks noChangeArrowheads="1"/>
                </p:cNvSpPr>
                <p:nvPr/>
              </p:nvSpPr>
              <p:spPr bwMode="auto">
                <a:xfrm>
                  <a:off x="10510391" y="6707218"/>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Rectangle 58"/>
                <p:cNvSpPr>
                  <a:spLocks noChangeArrowheads="1"/>
                </p:cNvSpPr>
                <p:nvPr/>
              </p:nvSpPr>
              <p:spPr bwMode="auto">
                <a:xfrm>
                  <a:off x="10531467" y="6707218"/>
                  <a:ext cx="14369"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Rectangle 59"/>
                <p:cNvSpPr>
                  <a:spLocks noChangeArrowheads="1"/>
                </p:cNvSpPr>
                <p:nvPr/>
              </p:nvSpPr>
              <p:spPr bwMode="auto">
                <a:xfrm>
                  <a:off x="10554458" y="6707218"/>
                  <a:ext cx="12454" cy="38728"/>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60"/>
                <p:cNvSpPr>
                  <a:spLocks noChangeArrowheads="1"/>
                </p:cNvSpPr>
                <p:nvPr/>
              </p:nvSpPr>
              <p:spPr bwMode="auto">
                <a:xfrm>
                  <a:off x="10467282" y="6802686"/>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61"/>
                <p:cNvSpPr>
                  <a:spLocks noChangeArrowheads="1"/>
                </p:cNvSpPr>
                <p:nvPr/>
              </p:nvSpPr>
              <p:spPr bwMode="auto">
                <a:xfrm>
                  <a:off x="10489315" y="6802686"/>
                  <a:ext cx="13412"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62"/>
                <p:cNvSpPr>
                  <a:spLocks noChangeArrowheads="1"/>
                </p:cNvSpPr>
                <p:nvPr/>
              </p:nvSpPr>
              <p:spPr bwMode="auto">
                <a:xfrm>
                  <a:off x="10510391" y="6802686"/>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63"/>
                <p:cNvSpPr>
                  <a:spLocks noChangeArrowheads="1"/>
                </p:cNvSpPr>
                <p:nvPr/>
              </p:nvSpPr>
              <p:spPr bwMode="auto">
                <a:xfrm>
                  <a:off x="10531467" y="6802686"/>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64"/>
                <p:cNvSpPr>
                  <a:spLocks noChangeArrowheads="1"/>
                </p:cNvSpPr>
                <p:nvPr/>
              </p:nvSpPr>
              <p:spPr bwMode="auto">
                <a:xfrm>
                  <a:off x="10554458" y="6802686"/>
                  <a:ext cx="12454"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Rectangle 65"/>
                <p:cNvSpPr>
                  <a:spLocks noChangeArrowheads="1"/>
                </p:cNvSpPr>
                <p:nvPr/>
              </p:nvSpPr>
              <p:spPr bwMode="auto">
                <a:xfrm>
                  <a:off x="10467282" y="6897254"/>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Rectangle 66"/>
                <p:cNvSpPr>
                  <a:spLocks noChangeArrowheads="1"/>
                </p:cNvSpPr>
                <p:nvPr/>
              </p:nvSpPr>
              <p:spPr bwMode="auto">
                <a:xfrm>
                  <a:off x="10489315" y="6897254"/>
                  <a:ext cx="13412"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67"/>
                <p:cNvSpPr>
                  <a:spLocks noChangeArrowheads="1"/>
                </p:cNvSpPr>
                <p:nvPr/>
              </p:nvSpPr>
              <p:spPr bwMode="auto">
                <a:xfrm>
                  <a:off x="10510391" y="6897254"/>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68"/>
                <p:cNvSpPr>
                  <a:spLocks noChangeArrowheads="1"/>
                </p:cNvSpPr>
                <p:nvPr/>
              </p:nvSpPr>
              <p:spPr bwMode="auto">
                <a:xfrm>
                  <a:off x="10531467" y="6897254"/>
                  <a:ext cx="14369"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69"/>
                <p:cNvSpPr>
                  <a:spLocks noChangeArrowheads="1"/>
                </p:cNvSpPr>
                <p:nvPr/>
              </p:nvSpPr>
              <p:spPr bwMode="auto">
                <a:xfrm>
                  <a:off x="10554458" y="6897254"/>
                  <a:ext cx="12454" cy="37827"/>
                </a:xfrm>
                <a:prstGeom prst="rect">
                  <a:avLst/>
                </a:prstGeom>
                <a:solidFill>
                  <a:srgbClr val="0066B7"/>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70"/>
                <p:cNvSpPr>
                  <a:spLocks noChangeArrowheads="1"/>
                </p:cNvSpPr>
                <p:nvPr/>
              </p:nvSpPr>
              <p:spPr bwMode="auto">
                <a:xfrm>
                  <a:off x="10656005" y="6906260"/>
                  <a:ext cx="22033" cy="207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9107282" y="3783529"/>
              <a:ext cx="2381131" cy="2199681"/>
              <a:chOff x="8962974" y="3882020"/>
              <a:chExt cx="2381131" cy="2199681"/>
            </a:xfrm>
          </p:grpSpPr>
          <p:sp>
            <p:nvSpPr>
              <p:cNvPr id="6" name="Freeform: Shape 5"/>
              <p:cNvSpPr/>
              <p:nvPr/>
            </p:nvSpPr>
            <p:spPr bwMode="auto">
              <a:xfrm>
                <a:off x="10327863" y="5446300"/>
                <a:ext cx="543244" cy="635401"/>
              </a:xfrm>
              <a:custGeom>
                <a:avLst/>
                <a:gdLst>
                  <a:gd name="connsiteX0" fmla="*/ 0 w 369887"/>
                  <a:gd name="connsiteY0" fmla="*/ 17463 h 411163"/>
                  <a:gd name="connsiteX1" fmla="*/ 79375 w 369887"/>
                  <a:gd name="connsiteY1" fmla="*/ 315913 h 411163"/>
                  <a:gd name="connsiteX2" fmla="*/ 139700 w 369887"/>
                  <a:gd name="connsiteY2" fmla="*/ 263525 h 411163"/>
                  <a:gd name="connsiteX3" fmla="*/ 188912 w 369887"/>
                  <a:gd name="connsiteY3" fmla="*/ 411163 h 411163"/>
                  <a:gd name="connsiteX4" fmla="*/ 255587 w 369887"/>
                  <a:gd name="connsiteY4" fmla="*/ 242888 h 411163"/>
                  <a:gd name="connsiteX5" fmla="*/ 304800 w 369887"/>
                  <a:gd name="connsiteY5" fmla="*/ 307975 h 411163"/>
                  <a:gd name="connsiteX6" fmla="*/ 369887 w 369887"/>
                  <a:gd name="connsiteY6" fmla="*/ 0 h 411163"/>
                  <a:gd name="connsiteX0" fmla="*/ 0 w 355600"/>
                  <a:gd name="connsiteY0" fmla="*/ 0 h 434975"/>
                  <a:gd name="connsiteX1" fmla="*/ 65088 w 355600"/>
                  <a:gd name="connsiteY1" fmla="*/ 339725 h 434975"/>
                  <a:gd name="connsiteX2" fmla="*/ 125413 w 355600"/>
                  <a:gd name="connsiteY2" fmla="*/ 287337 h 434975"/>
                  <a:gd name="connsiteX3" fmla="*/ 174625 w 355600"/>
                  <a:gd name="connsiteY3" fmla="*/ 434975 h 434975"/>
                  <a:gd name="connsiteX4" fmla="*/ 241300 w 355600"/>
                  <a:gd name="connsiteY4" fmla="*/ 266700 h 434975"/>
                  <a:gd name="connsiteX5" fmla="*/ 290513 w 355600"/>
                  <a:gd name="connsiteY5" fmla="*/ 331787 h 434975"/>
                  <a:gd name="connsiteX6" fmla="*/ 355600 w 355600"/>
                  <a:gd name="connsiteY6" fmla="*/ 23812 h 434975"/>
                  <a:gd name="connsiteX0" fmla="*/ 0 w 355600"/>
                  <a:gd name="connsiteY0" fmla="*/ 9525 h 411163"/>
                  <a:gd name="connsiteX1" fmla="*/ 65088 w 355600"/>
                  <a:gd name="connsiteY1" fmla="*/ 315913 h 411163"/>
                  <a:gd name="connsiteX2" fmla="*/ 125413 w 355600"/>
                  <a:gd name="connsiteY2" fmla="*/ 263525 h 411163"/>
                  <a:gd name="connsiteX3" fmla="*/ 174625 w 355600"/>
                  <a:gd name="connsiteY3" fmla="*/ 411163 h 411163"/>
                  <a:gd name="connsiteX4" fmla="*/ 241300 w 355600"/>
                  <a:gd name="connsiteY4" fmla="*/ 242888 h 411163"/>
                  <a:gd name="connsiteX5" fmla="*/ 290513 w 355600"/>
                  <a:gd name="connsiteY5" fmla="*/ 307975 h 411163"/>
                  <a:gd name="connsiteX6" fmla="*/ 355600 w 355600"/>
                  <a:gd name="connsiteY6" fmla="*/ 0 h 411163"/>
                  <a:gd name="connsiteX0" fmla="*/ 0 w 355600"/>
                  <a:gd name="connsiteY0" fmla="*/ 9525 h 411163"/>
                  <a:gd name="connsiteX1" fmla="*/ 65088 w 355600"/>
                  <a:gd name="connsiteY1" fmla="*/ 315913 h 411163"/>
                  <a:gd name="connsiteX2" fmla="*/ 125413 w 355600"/>
                  <a:gd name="connsiteY2" fmla="*/ 263525 h 411163"/>
                  <a:gd name="connsiteX3" fmla="*/ 174625 w 355600"/>
                  <a:gd name="connsiteY3" fmla="*/ 411163 h 411163"/>
                  <a:gd name="connsiteX4" fmla="*/ 241300 w 355600"/>
                  <a:gd name="connsiteY4" fmla="*/ 242888 h 411163"/>
                  <a:gd name="connsiteX5" fmla="*/ 290513 w 355600"/>
                  <a:gd name="connsiteY5" fmla="*/ 307975 h 411163"/>
                  <a:gd name="connsiteX6" fmla="*/ 355600 w 355600"/>
                  <a:gd name="connsiteY6" fmla="*/ 0 h 411163"/>
                  <a:gd name="connsiteX7" fmla="*/ 0 w 355600"/>
                  <a:gd name="connsiteY7" fmla="*/ 9525 h 411163"/>
                  <a:gd name="connsiteX0" fmla="*/ 0 w 355600"/>
                  <a:gd name="connsiteY0" fmla="*/ 0 h 415926"/>
                  <a:gd name="connsiteX1" fmla="*/ 65088 w 355600"/>
                  <a:gd name="connsiteY1" fmla="*/ 320676 h 415926"/>
                  <a:gd name="connsiteX2" fmla="*/ 125413 w 355600"/>
                  <a:gd name="connsiteY2" fmla="*/ 268288 h 415926"/>
                  <a:gd name="connsiteX3" fmla="*/ 174625 w 355600"/>
                  <a:gd name="connsiteY3" fmla="*/ 415926 h 415926"/>
                  <a:gd name="connsiteX4" fmla="*/ 241300 w 355600"/>
                  <a:gd name="connsiteY4" fmla="*/ 247651 h 415926"/>
                  <a:gd name="connsiteX5" fmla="*/ 290513 w 355600"/>
                  <a:gd name="connsiteY5" fmla="*/ 312738 h 415926"/>
                  <a:gd name="connsiteX6" fmla="*/ 355600 w 355600"/>
                  <a:gd name="connsiteY6" fmla="*/ 4763 h 415926"/>
                  <a:gd name="connsiteX7" fmla="*/ 0 w 355600"/>
                  <a:gd name="connsiteY7" fmla="*/ 0 h 41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 h="415926">
                    <a:moveTo>
                      <a:pt x="0" y="0"/>
                    </a:moveTo>
                    <a:lnTo>
                      <a:pt x="65088" y="320676"/>
                    </a:lnTo>
                    <a:lnTo>
                      <a:pt x="125413" y="268288"/>
                    </a:lnTo>
                    <a:lnTo>
                      <a:pt x="174625" y="415926"/>
                    </a:lnTo>
                    <a:lnTo>
                      <a:pt x="241300" y="247651"/>
                    </a:lnTo>
                    <a:lnTo>
                      <a:pt x="290513" y="312738"/>
                    </a:lnTo>
                    <a:lnTo>
                      <a:pt x="355600" y="4763"/>
                    </a:lnTo>
                    <a:lnTo>
                      <a:pt x="0" y="0"/>
                    </a:lnTo>
                    <a:close/>
                  </a:path>
                </a:pathLst>
              </a:custGeom>
              <a:solidFill>
                <a:srgbClr val="96C4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Freeform: Shape 6"/>
              <p:cNvSpPr/>
              <p:nvPr/>
            </p:nvSpPr>
            <p:spPr bwMode="auto">
              <a:xfrm>
                <a:off x="10370554" y="5449070"/>
                <a:ext cx="425211" cy="497345"/>
              </a:xfrm>
              <a:custGeom>
                <a:avLst/>
                <a:gdLst>
                  <a:gd name="connsiteX0" fmla="*/ 0 w 369887"/>
                  <a:gd name="connsiteY0" fmla="*/ 17463 h 411163"/>
                  <a:gd name="connsiteX1" fmla="*/ 79375 w 369887"/>
                  <a:gd name="connsiteY1" fmla="*/ 315913 h 411163"/>
                  <a:gd name="connsiteX2" fmla="*/ 139700 w 369887"/>
                  <a:gd name="connsiteY2" fmla="*/ 263525 h 411163"/>
                  <a:gd name="connsiteX3" fmla="*/ 188912 w 369887"/>
                  <a:gd name="connsiteY3" fmla="*/ 411163 h 411163"/>
                  <a:gd name="connsiteX4" fmla="*/ 255587 w 369887"/>
                  <a:gd name="connsiteY4" fmla="*/ 242888 h 411163"/>
                  <a:gd name="connsiteX5" fmla="*/ 304800 w 369887"/>
                  <a:gd name="connsiteY5" fmla="*/ 307975 h 411163"/>
                  <a:gd name="connsiteX6" fmla="*/ 369887 w 369887"/>
                  <a:gd name="connsiteY6" fmla="*/ 0 h 411163"/>
                  <a:gd name="connsiteX0" fmla="*/ 0 w 355600"/>
                  <a:gd name="connsiteY0" fmla="*/ 0 h 434975"/>
                  <a:gd name="connsiteX1" fmla="*/ 65088 w 355600"/>
                  <a:gd name="connsiteY1" fmla="*/ 339725 h 434975"/>
                  <a:gd name="connsiteX2" fmla="*/ 125413 w 355600"/>
                  <a:gd name="connsiteY2" fmla="*/ 287337 h 434975"/>
                  <a:gd name="connsiteX3" fmla="*/ 174625 w 355600"/>
                  <a:gd name="connsiteY3" fmla="*/ 434975 h 434975"/>
                  <a:gd name="connsiteX4" fmla="*/ 241300 w 355600"/>
                  <a:gd name="connsiteY4" fmla="*/ 266700 h 434975"/>
                  <a:gd name="connsiteX5" fmla="*/ 290513 w 355600"/>
                  <a:gd name="connsiteY5" fmla="*/ 331787 h 434975"/>
                  <a:gd name="connsiteX6" fmla="*/ 355600 w 355600"/>
                  <a:gd name="connsiteY6" fmla="*/ 23812 h 434975"/>
                  <a:gd name="connsiteX0" fmla="*/ 0 w 355600"/>
                  <a:gd name="connsiteY0" fmla="*/ 9525 h 411163"/>
                  <a:gd name="connsiteX1" fmla="*/ 65088 w 355600"/>
                  <a:gd name="connsiteY1" fmla="*/ 315913 h 411163"/>
                  <a:gd name="connsiteX2" fmla="*/ 125413 w 355600"/>
                  <a:gd name="connsiteY2" fmla="*/ 263525 h 411163"/>
                  <a:gd name="connsiteX3" fmla="*/ 174625 w 355600"/>
                  <a:gd name="connsiteY3" fmla="*/ 411163 h 411163"/>
                  <a:gd name="connsiteX4" fmla="*/ 241300 w 355600"/>
                  <a:gd name="connsiteY4" fmla="*/ 242888 h 411163"/>
                  <a:gd name="connsiteX5" fmla="*/ 290513 w 355600"/>
                  <a:gd name="connsiteY5" fmla="*/ 307975 h 411163"/>
                  <a:gd name="connsiteX6" fmla="*/ 355600 w 355600"/>
                  <a:gd name="connsiteY6" fmla="*/ 0 h 411163"/>
                  <a:gd name="connsiteX0" fmla="*/ 0 w 355600"/>
                  <a:gd name="connsiteY0" fmla="*/ 9525 h 411163"/>
                  <a:gd name="connsiteX1" fmla="*/ 65088 w 355600"/>
                  <a:gd name="connsiteY1" fmla="*/ 315913 h 411163"/>
                  <a:gd name="connsiteX2" fmla="*/ 125413 w 355600"/>
                  <a:gd name="connsiteY2" fmla="*/ 263525 h 411163"/>
                  <a:gd name="connsiteX3" fmla="*/ 174625 w 355600"/>
                  <a:gd name="connsiteY3" fmla="*/ 411163 h 411163"/>
                  <a:gd name="connsiteX4" fmla="*/ 241300 w 355600"/>
                  <a:gd name="connsiteY4" fmla="*/ 242888 h 411163"/>
                  <a:gd name="connsiteX5" fmla="*/ 290513 w 355600"/>
                  <a:gd name="connsiteY5" fmla="*/ 307975 h 411163"/>
                  <a:gd name="connsiteX6" fmla="*/ 355600 w 355600"/>
                  <a:gd name="connsiteY6" fmla="*/ 0 h 411163"/>
                  <a:gd name="connsiteX7" fmla="*/ 0 w 355600"/>
                  <a:gd name="connsiteY7" fmla="*/ 9525 h 411163"/>
                  <a:gd name="connsiteX0" fmla="*/ 0 w 355600"/>
                  <a:gd name="connsiteY0" fmla="*/ 0 h 415926"/>
                  <a:gd name="connsiteX1" fmla="*/ 65088 w 355600"/>
                  <a:gd name="connsiteY1" fmla="*/ 320676 h 415926"/>
                  <a:gd name="connsiteX2" fmla="*/ 125413 w 355600"/>
                  <a:gd name="connsiteY2" fmla="*/ 268288 h 415926"/>
                  <a:gd name="connsiteX3" fmla="*/ 174625 w 355600"/>
                  <a:gd name="connsiteY3" fmla="*/ 415926 h 415926"/>
                  <a:gd name="connsiteX4" fmla="*/ 241300 w 355600"/>
                  <a:gd name="connsiteY4" fmla="*/ 247651 h 415926"/>
                  <a:gd name="connsiteX5" fmla="*/ 290513 w 355600"/>
                  <a:gd name="connsiteY5" fmla="*/ 312738 h 415926"/>
                  <a:gd name="connsiteX6" fmla="*/ 355600 w 355600"/>
                  <a:gd name="connsiteY6" fmla="*/ 4763 h 415926"/>
                  <a:gd name="connsiteX7" fmla="*/ 0 w 355600"/>
                  <a:gd name="connsiteY7" fmla="*/ 0 h 41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 h="415926">
                    <a:moveTo>
                      <a:pt x="0" y="0"/>
                    </a:moveTo>
                    <a:lnTo>
                      <a:pt x="65088" y="320676"/>
                    </a:lnTo>
                    <a:lnTo>
                      <a:pt x="125413" y="268288"/>
                    </a:lnTo>
                    <a:lnTo>
                      <a:pt x="174625" y="415926"/>
                    </a:lnTo>
                    <a:lnTo>
                      <a:pt x="241300" y="247651"/>
                    </a:lnTo>
                    <a:lnTo>
                      <a:pt x="290513" y="312738"/>
                    </a:lnTo>
                    <a:lnTo>
                      <a:pt x="355600" y="4763"/>
                    </a:lnTo>
                    <a:lnTo>
                      <a:pt x="0" y="0"/>
                    </a:lnTo>
                    <a:close/>
                  </a:path>
                </a:pathLst>
              </a:custGeom>
              <a:solidFill>
                <a:srgbClr val="7AB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Freeform: Shape 7"/>
              <p:cNvSpPr/>
              <p:nvPr/>
            </p:nvSpPr>
            <p:spPr bwMode="auto">
              <a:xfrm>
                <a:off x="10438065" y="5449070"/>
                <a:ext cx="302724" cy="268853"/>
              </a:xfrm>
              <a:custGeom>
                <a:avLst/>
                <a:gdLst>
                  <a:gd name="connsiteX0" fmla="*/ 0 w 369887"/>
                  <a:gd name="connsiteY0" fmla="*/ 17463 h 411163"/>
                  <a:gd name="connsiteX1" fmla="*/ 79375 w 369887"/>
                  <a:gd name="connsiteY1" fmla="*/ 315913 h 411163"/>
                  <a:gd name="connsiteX2" fmla="*/ 139700 w 369887"/>
                  <a:gd name="connsiteY2" fmla="*/ 263525 h 411163"/>
                  <a:gd name="connsiteX3" fmla="*/ 188912 w 369887"/>
                  <a:gd name="connsiteY3" fmla="*/ 411163 h 411163"/>
                  <a:gd name="connsiteX4" fmla="*/ 255587 w 369887"/>
                  <a:gd name="connsiteY4" fmla="*/ 242888 h 411163"/>
                  <a:gd name="connsiteX5" fmla="*/ 304800 w 369887"/>
                  <a:gd name="connsiteY5" fmla="*/ 307975 h 411163"/>
                  <a:gd name="connsiteX6" fmla="*/ 369887 w 369887"/>
                  <a:gd name="connsiteY6" fmla="*/ 0 h 411163"/>
                  <a:gd name="connsiteX0" fmla="*/ 0 w 355600"/>
                  <a:gd name="connsiteY0" fmla="*/ 0 h 434975"/>
                  <a:gd name="connsiteX1" fmla="*/ 65088 w 355600"/>
                  <a:gd name="connsiteY1" fmla="*/ 339725 h 434975"/>
                  <a:gd name="connsiteX2" fmla="*/ 125413 w 355600"/>
                  <a:gd name="connsiteY2" fmla="*/ 287337 h 434975"/>
                  <a:gd name="connsiteX3" fmla="*/ 174625 w 355600"/>
                  <a:gd name="connsiteY3" fmla="*/ 434975 h 434975"/>
                  <a:gd name="connsiteX4" fmla="*/ 241300 w 355600"/>
                  <a:gd name="connsiteY4" fmla="*/ 266700 h 434975"/>
                  <a:gd name="connsiteX5" fmla="*/ 290513 w 355600"/>
                  <a:gd name="connsiteY5" fmla="*/ 331787 h 434975"/>
                  <a:gd name="connsiteX6" fmla="*/ 355600 w 355600"/>
                  <a:gd name="connsiteY6" fmla="*/ 23812 h 434975"/>
                  <a:gd name="connsiteX0" fmla="*/ 0 w 355600"/>
                  <a:gd name="connsiteY0" fmla="*/ 9525 h 411163"/>
                  <a:gd name="connsiteX1" fmla="*/ 65088 w 355600"/>
                  <a:gd name="connsiteY1" fmla="*/ 315913 h 411163"/>
                  <a:gd name="connsiteX2" fmla="*/ 125413 w 355600"/>
                  <a:gd name="connsiteY2" fmla="*/ 263525 h 411163"/>
                  <a:gd name="connsiteX3" fmla="*/ 174625 w 355600"/>
                  <a:gd name="connsiteY3" fmla="*/ 411163 h 411163"/>
                  <a:gd name="connsiteX4" fmla="*/ 241300 w 355600"/>
                  <a:gd name="connsiteY4" fmla="*/ 242888 h 411163"/>
                  <a:gd name="connsiteX5" fmla="*/ 290513 w 355600"/>
                  <a:gd name="connsiteY5" fmla="*/ 307975 h 411163"/>
                  <a:gd name="connsiteX6" fmla="*/ 355600 w 355600"/>
                  <a:gd name="connsiteY6" fmla="*/ 0 h 411163"/>
                  <a:gd name="connsiteX0" fmla="*/ 0 w 355600"/>
                  <a:gd name="connsiteY0" fmla="*/ 9525 h 411163"/>
                  <a:gd name="connsiteX1" fmla="*/ 65088 w 355600"/>
                  <a:gd name="connsiteY1" fmla="*/ 315913 h 411163"/>
                  <a:gd name="connsiteX2" fmla="*/ 125413 w 355600"/>
                  <a:gd name="connsiteY2" fmla="*/ 263525 h 411163"/>
                  <a:gd name="connsiteX3" fmla="*/ 174625 w 355600"/>
                  <a:gd name="connsiteY3" fmla="*/ 411163 h 411163"/>
                  <a:gd name="connsiteX4" fmla="*/ 241300 w 355600"/>
                  <a:gd name="connsiteY4" fmla="*/ 242888 h 411163"/>
                  <a:gd name="connsiteX5" fmla="*/ 290513 w 355600"/>
                  <a:gd name="connsiteY5" fmla="*/ 307975 h 411163"/>
                  <a:gd name="connsiteX6" fmla="*/ 355600 w 355600"/>
                  <a:gd name="connsiteY6" fmla="*/ 0 h 411163"/>
                  <a:gd name="connsiteX7" fmla="*/ 0 w 355600"/>
                  <a:gd name="connsiteY7" fmla="*/ 9525 h 411163"/>
                  <a:gd name="connsiteX0" fmla="*/ 0 w 355600"/>
                  <a:gd name="connsiteY0" fmla="*/ 0 h 415926"/>
                  <a:gd name="connsiteX1" fmla="*/ 65088 w 355600"/>
                  <a:gd name="connsiteY1" fmla="*/ 320676 h 415926"/>
                  <a:gd name="connsiteX2" fmla="*/ 125413 w 355600"/>
                  <a:gd name="connsiteY2" fmla="*/ 268288 h 415926"/>
                  <a:gd name="connsiteX3" fmla="*/ 174625 w 355600"/>
                  <a:gd name="connsiteY3" fmla="*/ 415926 h 415926"/>
                  <a:gd name="connsiteX4" fmla="*/ 241300 w 355600"/>
                  <a:gd name="connsiteY4" fmla="*/ 247651 h 415926"/>
                  <a:gd name="connsiteX5" fmla="*/ 290513 w 355600"/>
                  <a:gd name="connsiteY5" fmla="*/ 312738 h 415926"/>
                  <a:gd name="connsiteX6" fmla="*/ 355600 w 355600"/>
                  <a:gd name="connsiteY6" fmla="*/ 4763 h 415926"/>
                  <a:gd name="connsiteX7" fmla="*/ 0 w 355600"/>
                  <a:gd name="connsiteY7" fmla="*/ 0 h 41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 h="415926">
                    <a:moveTo>
                      <a:pt x="0" y="0"/>
                    </a:moveTo>
                    <a:lnTo>
                      <a:pt x="65088" y="320676"/>
                    </a:lnTo>
                    <a:lnTo>
                      <a:pt x="125413" y="268288"/>
                    </a:lnTo>
                    <a:lnTo>
                      <a:pt x="174625" y="415926"/>
                    </a:lnTo>
                    <a:lnTo>
                      <a:pt x="241300" y="247651"/>
                    </a:lnTo>
                    <a:lnTo>
                      <a:pt x="290513" y="312738"/>
                    </a:lnTo>
                    <a:lnTo>
                      <a:pt x="355600" y="4763"/>
                    </a:lnTo>
                    <a:lnTo>
                      <a:pt x="0" y="0"/>
                    </a:lnTo>
                    <a:close/>
                  </a:path>
                </a:pathLst>
              </a:custGeom>
              <a:solidFill>
                <a:srgbClr val="A0D11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ectangle 317"/>
              <p:cNvSpPr/>
              <p:nvPr/>
            </p:nvSpPr>
            <p:spPr bwMode="auto">
              <a:xfrm>
                <a:off x="10166047" y="5177211"/>
                <a:ext cx="866882" cy="222814"/>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162"/>
              <p:cNvSpPr/>
              <p:nvPr/>
            </p:nvSpPr>
            <p:spPr bwMode="auto">
              <a:xfrm>
                <a:off x="9854870" y="4116567"/>
                <a:ext cx="1489235" cy="1083260"/>
              </a:xfrm>
              <a:prstGeom prst="roundRect">
                <a:avLst>
                  <a:gd name="adj" fmla="val 8482"/>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972488" y="4220186"/>
                <a:ext cx="1253999" cy="85766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0123091" y="5367459"/>
                <a:ext cx="952792" cy="86235"/>
              </a:xfrm>
              <a:prstGeom prst="rect">
                <a:avLst/>
              </a:prstGeom>
              <a:solidFill>
                <a:srgbClr val="7C7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rot="10800000">
                <a:off x="9972487" y="4220185"/>
                <a:ext cx="1257006" cy="748035"/>
              </a:xfrm>
              <a:prstGeom prst="triangle">
                <a:avLst>
                  <a:gd name="adj" fmla="val 100000"/>
                </a:avLst>
              </a:prstGeom>
              <a:solidFill>
                <a:schemeClr val="bg2">
                  <a:lumMod val="75000"/>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Shape 13"/>
              <p:cNvSpPr/>
              <p:nvPr/>
            </p:nvSpPr>
            <p:spPr bwMode="auto">
              <a:xfrm>
                <a:off x="8962974" y="3882020"/>
                <a:ext cx="1511045" cy="673561"/>
              </a:xfrm>
              <a:custGeom>
                <a:avLst/>
                <a:gdLst>
                  <a:gd name="connsiteX0" fmla="*/ 1399757 w 2424836"/>
                  <a:gd name="connsiteY0" fmla="*/ 0 h 1080893"/>
                  <a:gd name="connsiteX1" fmla="*/ 1815168 w 2424836"/>
                  <a:gd name="connsiteY1" fmla="*/ 250113 h 1080893"/>
                  <a:gd name="connsiteX2" fmla="*/ 1841863 w 2424836"/>
                  <a:gd name="connsiteY2" fmla="*/ 370209 h 1080893"/>
                  <a:gd name="connsiteX3" fmla="*/ 1863672 w 2424836"/>
                  <a:gd name="connsiteY3" fmla="*/ 340827 h 1080893"/>
                  <a:gd name="connsiteX4" fmla="*/ 2128103 w 2424836"/>
                  <a:gd name="connsiteY4" fmla="*/ 241336 h 1080893"/>
                  <a:gd name="connsiteX5" fmla="*/ 2392534 w 2424836"/>
                  <a:gd name="connsiteY5" fmla="*/ 340826 h 1080893"/>
                  <a:gd name="connsiteX6" fmla="*/ 2424836 w 2424836"/>
                  <a:gd name="connsiteY6" fmla="*/ 376388 h 1080893"/>
                  <a:gd name="connsiteX7" fmla="*/ 1618516 w 2424836"/>
                  <a:gd name="connsiteY7" fmla="*/ 376388 h 1080893"/>
                  <a:gd name="connsiteX8" fmla="*/ 1433711 w 2424836"/>
                  <a:gd name="connsiteY8" fmla="*/ 561193 h 1080893"/>
                  <a:gd name="connsiteX9" fmla="*/ 1433711 w 2424836"/>
                  <a:gd name="connsiteY9" fmla="*/ 1080893 h 1080893"/>
                  <a:gd name="connsiteX10" fmla="*/ 269927 w 2424836"/>
                  <a:gd name="connsiteY10" fmla="*/ 1080891 h 1080893"/>
                  <a:gd name="connsiteX11" fmla="*/ 21213 w 2424836"/>
                  <a:gd name="connsiteY11" fmla="*/ 916033 h 1080893"/>
                  <a:gd name="connsiteX12" fmla="*/ 0 w 2424836"/>
                  <a:gd name="connsiteY12" fmla="*/ 810966 h 1080893"/>
                  <a:gd name="connsiteX13" fmla="*/ 21213 w 2424836"/>
                  <a:gd name="connsiteY13" fmla="*/ 705900 h 1080893"/>
                  <a:gd name="connsiteX14" fmla="*/ 269927 w 2424836"/>
                  <a:gd name="connsiteY14" fmla="*/ 541039 h 1080893"/>
                  <a:gd name="connsiteX15" fmla="*/ 364959 w 2424836"/>
                  <a:gd name="connsiteY15" fmla="*/ 541039 h 1080893"/>
                  <a:gd name="connsiteX16" fmla="*/ 381437 w 2424836"/>
                  <a:gd name="connsiteY16" fmla="*/ 466907 h 1080893"/>
                  <a:gd name="connsiteX17" fmla="*/ 694003 w 2424836"/>
                  <a:gd name="connsiteY17" fmla="*/ 278715 h 1080893"/>
                  <a:gd name="connsiteX18" fmla="*/ 933872 w 2424836"/>
                  <a:gd name="connsiteY18" fmla="*/ 368964 h 1080893"/>
                  <a:gd name="connsiteX19" fmla="*/ 952385 w 2424836"/>
                  <a:gd name="connsiteY19" fmla="*/ 393905 h 1080893"/>
                  <a:gd name="connsiteX20" fmla="*/ 984346 w 2424836"/>
                  <a:gd name="connsiteY20" fmla="*/ 250113 h 1080893"/>
                  <a:gd name="connsiteX21" fmla="*/ 1399757 w 2424836"/>
                  <a:gd name="connsiteY21" fmla="*/ 0 h 108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24836" h="1080893">
                    <a:moveTo>
                      <a:pt x="1399757" y="0"/>
                    </a:moveTo>
                    <a:cubicBezTo>
                      <a:pt x="1586502" y="0"/>
                      <a:pt x="1746728" y="103130"/>
                      <a:pt x="1815168" y="250113"/>
                    </a:cubicBezTo>
                    <a:lnTo>
                      <a:pt x="1841863" y="370209"/>
                    </a:lnTo>
                    <a:lnTo>
                      <a:pt x="1863672" y="340827"/>
                    </a:lnTo>
                    <a:cubicBezTo>
                      <a:pt x="1931345" y="279357"/>
                      <a:pt x="2024835" y="241336"/>
                      <a:pt x="2128103" y="241336"/>
                    </a:cubicBezTo>
                    <a:cubicBezTo>
                      <a:pt x="2231370" y="241336"/>
                      <a:pt x="2324860" y="279356"/>
                      <a:pt x="2392534" y="340826"/>
                    </a:cubicBezTo>
                    <a:lnTo>
                      <a:pt x="2424836" y="376388"/>
                    </a:lnTo>
                    <a:lnTo>
                      <a:pt x="1618516" y="376388"/>
                    </a:lnTo>
                    <a:cubicBezTo>
                      <a:pt x="1516451" y="376388"/>
                      <a:pt x="1433711" y="459128"/>
                      <a:pt x="1433711" y="561193"/>
                    </a:cubicBezTo>
                    <a:lnTo>
                      <a:pt x="1433711" y="1080893"/>
                    </a:lnTo>
                    <a:lnTo>
                      <a:pt x="269927" y="1080891"/>
                    </a:lnTo>
                    <a:cubicBezTo>
                      <a:pt x="158120" y="1080891"/>
                      <a:pt x="62190" y="1012914"/>
                      <a:pt x="21213" y="916033"/>
                    </a:cubicBezTo>
                    <a:lnTo>
                      <a:pt x="0" y="810966"/>
                    </a:lnTo>
                    <a:lnTo>
                      <a:pt x="21213" y="705900"/>
                    </a:lnTo>
                    <a:cubicBezTo>
                      <a:pt x="62190" y="609018"/>
                      <a:pt x="158120" y="541039"/>
                      <a:pt x="269927" y="541039"/>
                    </a:cubicBezTo>
                    <a:lnTo>
                      <a:pt x="364959" y="541039"/>
                    </a:lnTo>
                    <a:lnTo>
                      <a:pt x="381437" y="466907"/>
                    </a:lnTo>
                    <a:cubicBezTo>
                      <a:pt x="432933" y="356314"/>
                      <a:pt x="553492" y="278715"/>
                      <a:pt x="694003" y="278715"/>
                    </a:cubicBezTo>
                    <a:cubicBezTo>
                      <a:pt x="787678" y="278715"/>
                      <a:pt x="872485" y="313204"/>
                      <a:pt x="933872" y="368964"/>
                    </a:cubicBezTo>
                    <a:lnTo>
                      <a:pt x="952385" y="393905"/>
                    </a:lnTo>
                    <a:lnTo>
                      <a:pt x="984346" y="250113"/>
                    </a:lnTo>
                    <a:cubicBezTo>
                      <a:pt x="1052786" y="103130"/>
                      <a:pt x="1213012" y="0"/>
                      <a:pt x="1399757" y="0"/>
                    </a:cubicBezTo>
                    <a:close/>
                  </a:path>
                </a:pathLst>
              </a:cu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Shape 14"/>
              <p:cNvSpPr/>
              <p:nvPr/>
            </p:nvSpPr>
            <p:spPr bwMode="auto">
              <a:xfrm>
                <a:off x="9969480" y="4219305"/>
                <a:ext cx="650811" cy="333522"/>
              </a:xfrm>
              <a:custGeom>
                <a:avLst/>
                <a:gdLst>
                  <a:gd name="connsiteX0" fmla="*/ 0 w 1044384"/>
                  <a:gd name="connsiteY0" fmla="*/ 0 h 535217"/>
                  <a:gd name="connsiteX1" fmla="*/ 884914 w 1044384"/>
                  <a:gd name="connsiteY1" fmla="*/ 0 h 535217"/>
                  <a:gd name="connsiteX2" fmla="*/ 888836 w 1044384"/>
                  <a:gd name="connsiteY2" fmla="*/ 35343 h 535217"/>
                  <a:gd name="connsiteX3" fmla="*/ 865705 w 1044384"/>
                  <a:gd name="connsiteY3" fmla="*/ 139416 h 535217"/>
                  <a:gd name="connsiteX4" fmla="*/ 922198 w 1044384"/>
                  <a:gd name="connsiteY4" fmla="*/ 150822 h 535217"/>
                  <a:gd name="connsiteX5" fmla="*/ 1044384 w 1044384"/>
                  <a:gd name="connsiteY5" fmla="*/ 335158 h 535217"/>
                  <a:gd name="connsiteX6" fmla="*/ 1044382 w 1044384"/>
                  <a:gd name="connsiteY6" fmla="*/ 335158 h 535217"/>
                  <a:gd name="connsiteX7" fmla="*/ 844323 w 1044384"/>
                  <a:gd name="connsiteY7" fmla="*/ 535217 h 535217"/>
                  <a:gd name="connsiteX8" fmla="*/ 24775 w 1044384"/>
                  <a:gd name="connsiteY8" fmla="*/ 535217 h 535217"/>
                  <a:gd name="connsiteX9" fmla="*/ 24771 w 1044384"/>
                  <a:gd name="connsiteY9" fmla="*/ 535217 h 535217"/>
                  <a:gd name="connsiteX10" fmla="*/ 0 w 1044384"/>
                  <a:gd name="connsiteY10" fmla="*/ 535217 h 53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4384" h="535217">
                    <a:moveTo>
                      <a:pt x="0" y="0"/>
                    </a:moveTo>
                    <a:lnTo>
                      <a:pt x="884914" y="0"/>
                    </a:lnTo>
                    <a:lnTo>
                      <a:pt x="888836" y="35343"/>
                    </a:lnTo>
                    <a:lnTo>
                      <a:pt x="865705" y="139416"/>
                    </a:lnTo>
                    <a:lnTo>
                      <a:pt x="922198" y="150822"/>
                    </a:lnTo>
                    <a:cubicBezTo>
                      <a:pt x="994002" y="181192"/>
                      <a:pt x="1044384" y="252291"/>
                      <a:pt x="1044384" y="335158"/>
                    </a:cubicBezTo>
                    <a:lnTo>
                      <a:pt x="1044382" y="335158"/>
                    </a:lnTo>
                    <a:cubicBezTo>
                      <a:pt x="1044382" y="445649"/>
                      <a:pt x="954814" y="535217"/>
                      <a:pt x="844323" y="535217"/>
                    </a:cubicBezTo>
                    <a:lnTo>
                      <a:pt x="24775" y="535217"/>
                    </a:lnTo>
                    <a:lnTo>
                      <a:pt x="24771" y="535217"/>
                    </a:lnTo>
                    <a:lnTo>
                      <a:pt x="0" y="535217"/>
                    </a:lnTo>
                    <a:close/>
                  </a:path>
                </a:pathLst>
              </a:custGeom>
              <a:solidFill>
                <a:srgbClr val="B9E1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81"/>
              <p:cNvSpPr/>
              <p:nvPr/>
            </p:nvSpPr>
            <p:spPr>
              <a:xfrm>
                <a:off x="10254522" y="4350402"/>
                <a:ext cx="657275" cy="405306"/>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E2F2F6">
                  <a:alpha val="69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79"/>
              <p:cNvSpPr/>
              <p:nvPr/>
            </p:nvSpPr>
            <p:spPr bwMode="auto">
              <a:xfrm>
                <a:off x="10834895" y="4798194"/>
                <a:ext cx="213640" cy="86890"/>
              </a:xfrm>
              <a:custGeom>
                <a:avLst/>
                <a:gdLst>
                  <a:gd name="connsiteX0" fmla="*/ 0 w 1468550"/>
                  <a:gd name="connsiteY0" fmla="*/ 448125 h 597283"/>
                  <a:gd name="connsiteX1" fmla="*/ 0 w 1468550"/>
                  <a:gd name="connsiteY1" fmla="*/ 448126 h 597283"/>
                  <a:gd name="connsiteX2" fmla="*/ 0 w 1468550"/>
                  <a:gd name="connsiteY2" fmla="*/ 448126 h 597283"/>
                  <a:gd name="connsiteX3" fmla="*/ 773481 w 1468550"/>
                  <a:gd name="connsiteY3" fmla="*/ 0 h 597283"/>
                  <a:gd name="connsiteX4" fmla="*/ 1003030 w 1468550"/>
                  <a:gd name="connsiteY4" fmla="*/ 138208 h 597283"/>
                  <a:gd name="connsiteX5" fmla="*/ 1017781 w 1468550"/>
                  <a:gd name="connsiteY5" fmla="*/ 204571 h 597283"/>
                  <a:gd name="connsiteX6" fmla="*/ 1029832 w 1468550"/>
                  <a:gd name="connsiteY6" fmla="*/ 188335 h 597283"/>
                  <a:gd name="connsiteX7" fmla="*/ 1175952 w 1468550"/>
                  <a:gd name="connsiteY7" fmla="*/ 133358 h 597283"/>
                  <a:gd name="connsiteX8" fmla="*/ 1382597 w 1468550"/>
                  <a:gd name="connsiteY8" fmla="*/ 321061 h 597283"/>
                  <a:gd name="connsiteX9" fmla="*/ 1369815 w 1468550"/>
                  <a:gd name="connsiteY9" fmla="*/ 378570 h 597283"/>
                  <a:gd name="connsiteX10" fmla="*/ 1401032 w 1468550"/>
                  <a:gd name="connsiteY10" fmla="*/ 384873 h 597283"/>
                  <a:gd name="connsiteX11" fmla="*/ 1468550 w 1468550"/>
                  <a:gd name="connsiteY11" fmla="*/ 486734 h 597283"/>
                  <a:gd name="connsiteX12" fmla="*/ 1468549 w 1468550"/>
                  <a:gd name="connsiteY12" fmla="*/ 486734 h 597283"/>
                  <a:gd name="connsiteX13" fmla="*/ 1358000 w 1468550"/>
                  <a:gd name="connsiteY13" fmla="*/ 597283 h 597283"/>
                  <a:gd name="connsiteX14" fmla="*/ 905132 w 1468550"/>
                  <a:gd name="connsiteY14" fmla="*/ 597283 h 597283"/>
                  <a:gd name="connsiteX15" fmla="*/ 905130 w 1468550"/>
                  <a:gd name="connsiteY15" fmla="*/ 597283 h 597283"/>
                  <a:gd name="connsiteX16" fmla="*/ 149157 w 1468550"/>
                  <a:gd name="connsiteY16" fmla="*/ 597282 h 597283"/>
                  <a:gd name="connsiteX17" fmla="*/ 11722 w 1468550"/>
                  <a:gd name="connsiteY17" fmla="*/ 506184 h 597283"/>
                  <a:gd name="connsiteX18" fmla="*/ 0 w 1468550"/>
                  <a:gd name="connsiteY18" fmla="*/ 448126 h 597283"/>
                  <a:gd name="connsiteX19" fmla="*/ 11722 w 1468550"/>
                  <a:gd name="connsiteY19" fmla="*/ 390068 h 597283"/>
                  <a:gd name="connsiteX20" fmla="*/ 149157 w 1468550"/>
                  <a:gd name="connsiteY20" fmla="*/ 298969 h 597283"/>
                  <a:gd name="connsiteX21" fmla="*/ 201670 w 1468550"/>
                  <a:gd name="connsiteY21" fmla="*/ 298969 h 597283"/>
                  <a:gd name="connsiteX22" fmla="*/ 210775 w 1468550"/>
                  <a:gd name="connsiteY22" fmla="*/ 258005 h 597283"/>
                  <a:gd name="connsiteX23" fmla="*/ 383494 w 1468550"/>
                  <a:gd name="connsiteY23" fmla="*/ 154013 h 597283"/>
                  <a:gd name="connsiteX24" fmla="*/ 516041 w 1468550"/>
                  <a:gd name="connsiteY24" fmla="*/ 203883 h 597283"/>
                  <a:gd name="connsiteX25" fmla="*/ 526271 w 1468550"/>
                  <a:gd name="connsiteY25" fmla="*/ 217665 h 597283"/>
                  <a:gd name="connsiteX26" fmla="*/ 543932 w 1468550"/>
                  <a:gd name="connsiteY26" fmla="*/ 138208 h 597283"/>
                  <a:gd name="connsiteX27" fmla="*/ 773481 w 1468550"/>
                  <a:gd name="connsiteY27" fmla="*/ 0 h 5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68550" h="597283">
                    <a:moveTo>
                      <a:pt x="0" y="448125"/>
                    </a:moveTo>
                    <a:lnTo>
                      <a:pt x="0" y="448126"/>
                    </a:lnTo>
                    <a:lnTo>
                      <a:pt x="0" y="448126"/>
                    </a:lnTo>
                    <a:close/>
                    <a:moveTo>
                      <a:pt x="773481" y="0"/>
                    </a:moveTo>
                    <a:cubicBezTo>
                      <a:pt x="876673" y="0"/>
                      <a:pt x="965211" y="56988"/>
                      <a:pt x="1003030" y="138208"/>
                    </a:cubicBezTo>
                    <a:lnTo>
                      <a:pt x="1017781" y="204571"/>
                    </a:lnTo>
                    <a:lnTo>
                      <a:pt x="1029832" y="188335"/>
                    </a:lnTo>
                    <a:cubicBezTo>
                      <a:pt x="1067227" y="154368"/>
                      <a:pt x="1118888" y="133358"/>
                      <a:pt x="1175952" y="133358"/>
                    </a:cubicBezTo>
                    <a:cubicBezTo>
                      <a:pt x="1290079" y="133358"/>
                      <a:pt x="1382597" y="217395"/>
                      <a:pt x="1382597" y="321061"/>
                    </a:cubicBezTo>
                    <a:lnTo>
                      <a:pt x="1369815" y="378570"/>
                    </a:lnTo>
                    <a:lnTo>
                      <a:pt x="1401032" y="384873"/>
                    </a:lnTo>
                    <a:cubicBezTo>
                      <a:pt x="1440710" y="401655"/>
                      <a:pt x="1468550" y="440943"/>
                      <a:pt x="1468550" y="486734"/>
                    </a:cubicBezTo>
                    <a:lnTo>
                      <a:pt x="1468549" y="486734"/>
                    </a:lnTo>
                    <a:cubicBezTo>
                      <a:pt x="1468549" y="547789"/>
                      <a:pt x="1419055" y="597283"/>
                      <a:pt x="1358000" y="597283"/>
                    </a:cubicBezTo>
                    <a:lnTo>
                      <a:pt x="905132" y="597283"/>
                    </a:lnTo>
                    <a:lnTo>
                      <a:pt x="905130" y="597283"/>
                    </a:lnTo>
                    <a:lnTo>
                      <a:pt x="149157" y="597282"/>
                    </a:lnTo>
                    <a:cubicBezTo>
                      <a:pt x="87374" y="597282"/>
                      <a:pt x="34365" y="559719"/>
                      <a:pt x="11722" y="506184"/>
                    </a:cubicBezTo>
                    <a:lnTo>
                      <a:pt x="0" y="448126"/>
                    </a:lnTo>
                    <a:lnTo>
                      <a:pt x="11722" y="390068"/>
                    </a:lnTo>
                    <a:cubicBezTo>
                      <a:pt x="34365" y="336533"/>
                      <a:pt x="87374" y="298969"/>
                      <a:pt x="149157" y="298969"/>
                    </a:cubicBezTo>
                    <a:lnTo>
                      <a:pt x="201670" y="298969"/>
                    </a:lnTo>
                    <a:lnTo>
                      <a:pt x="210775" y="258005"/>
                    </a:lnTo>
                    <a:cubicBezTo>
                      <a:pt x="239231" y="196893"/>
                      <a:pt x="305850" y="154013"/>
                      <a:pt x="383494" y="154013"/>
                    </a:cubicBezTo>
                    <a:cubicBezTo>
                      <a:pt x="435257" y="154013"/>
                      <a:pt x="482120" y="173071"/>
                      <a:pt x="516041" y="203883"/>
                    </a:cubicBezTo>
                    <a:lnTo>
                      <a:pt x="526271" y="217665"/>
                    </a:lnTo>
                    <a:lnTo>
                      <a:pt x="543932" y="138208"/>
                    </a:lnTo>
                    <a:cubicBezTo>
                      <a:pt x="581751" y="56988"/>
                      <a:pt x="670289" y="0"/>
                      <a:pt x="773481" y="0"/>
                    </a:cubicBezTo>
                    <a:close/>
                  </a:path>
                </a:pathLst>
              </a:custGeom>
              <a:solidFill>
                <a:srgbClr val="B9E1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81"/>
              <p:cNvSpPr/>
              <p:nvPr/>
            </p:nvSpPr>
            <p:spPr>
              <a:xfrm>
                <a:off x="10849119" y="4620485"/>
                <a:ext cx="148515" cy="91581"/>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E2F2F6">
                  <a:alpha val="69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82"/>
              <p:cNvSpPr/>
              <p:nvPr/>
            </p:nvSpPr>
            <p:spPr>
              <a:xfrm>
                <a:off x="11078495" y="4747596"/>
                <a:ext cx="100507" cy="61977"/>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E2F2F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p:cNvSpPr>
                <a:spLocks/>
              </p:cNvSpPr>
              <p:nvPr/>
            </p:nvSpPr>
            <p:spPr bwMode="auto">
              <a:xfrm>
                <a:off x="10123091" y="4907436"/>
                <a:ext cx="952791" cy="167584"/>
              </a:xfrm>
              <a:custGeom>
                <a:avLst/>
                <a:gdLst>
                  <a:gd name="T0" fmla="*/ 2573 w 2687"/>
                  <a:gd name="T1" fmla="*/ 227 h 511"/>
                  <a:gd name="T2" fmla="*/ 2424 w 2687"/>
                  <a:gd name="T3" fmla="*/ 287 h 511"/>
                  <a:gd name="T4" fmla="*/ 2315 w 2687"/>
                  <a:gd name="T5" fmla="*/ 148 h 511"/>
                  <a:gd name="T6" fmla="*/ 2282 w 2687"/>
                  <a:gd name="T7" fmla="*/ 104 h 511"/>
                  <a:gd name="T8" fmla="*/ 2186 w 2687"/>
                  <a:gd name="T9" fmla="*/ 148 h 511"/>
                  <a:gd name="T10" fmla="*/ 2153 w 2687"/>
                  <a:gd name="T11" fmla="*/ 185 h 511"/>
                  <a:gd name="T12" fmla="*/ 2077 w 2687"/>
                  <a:gd name="T13" fmla="*/ 63 h 511"/>
                  <a:gd name="T14" fmla="*/ 1938 w 2687"/>
                  <a:gd name="T15" fmla="*/ 0 h 511"/>
                  <a:gd name="T16" fmla="*/ 1715 w 2687"/>
                  <a:gd name="T17" fmla="*/ 148 h 511"/>
                  <a:gd name="T18" fmla="*/ 1685 w 2687"/>
                  <a:gd name="T19" fmla="*/ 104 h 511"/>
                  <a:gd name="T20" fmla="*/ 1589 w 2687"/>
                  <a:gd name="T21" fmla="*/ 148 h 511"/>
                  <a:gd name="T22" fmla="*/ 1557 w 2687"/>
                  <a:gd name="T23" fmla="*/ 287 h 511"/>
                  <a:gd name="T24" fmla="*/ 1447 w 2687"/>
                  <a:gd name="T25" fmla="*/ 227 h 511"/>
                  <a:gd name="T26" fmla="*/ 1298 w 2687"/>
                  <a:gd name="T27" fmla="*/ 185 h 511"/>
                  <a:gd name="T28" fmla="*/ 1126 w 2687"/>
                  <a:gd name="T29" fmla="*/ 53 h 511"/>
                  <a:gd name="T30" fmla="*/ 1008 w 2687"/>
                  <a:gd name="T31" fmla="*/ 268 h 511"/>
                  <a:gd name="T32" fmla="*/ 903 w 2687"/>
                  <a:gd name="T33" fmla="*/ 227 h 511"/>
                  <a:gd name="T34" fmla="*/ 763 w 2687"/>
                  <a:gd name="T35" fmla="*/ 227 h 511"/>
                  <a:gd name="T36" fmla="*/ 743 w 2687"/>
                  <a:gd name="T37" fmla="*/ 287 h 511"/>
                  <a:gd name="T38" fmla="*/ 633 w 2687"/>
                  <a:gd name="T39" fmla="*/ 247 h 511"/>
                  <a:gd name="T40" fmla="*/ 601 w 2687"/>
                  <a:gd name="T41" fmla="*/ 202 h 511"/>
                  <a:gd name="T42" fmla="*/ 505 w 2687"/>
                  <a:gd name="T43" fmla="*/ 247 h 511"/>
                  <a:gd name="T44" fmla="*/ 473 w 2687"/>
                  <a:gd name="T45" fmla="*/ 365 h 511"/>
                  <a:gd name="T46" fmla="*/ 327 w 2687"/>
                  <a:gd name="T47" fmla="*/ 268 h 511"/>
                  <a:gd name="T48" fmla="*/ 187 w 2687"/>
                  <a:gd name="T49" fmla="*/ 348 h 511"/>
                  <a:gd name="T50" fmla="*/ 0 w 2687"/>
                  <a:gd name="T51" fmla="*/ 511 h 511"/>
                  <a:gd name="T52" fmla="*/ 188 w 2687"/>
                  <a:gd name="T53" fmla="*/ 511 h 511"/>
                  <a:gd name="T54" fmla="*/ 327 w 2687"/>
                  <a:gd name="T55" fmla="*/ 511 h 511"/>
                  <a:gd name="T56" fmla="*/ 496 w 2687"/>
                  <a:gd name="T57" fmla="*/ 511 h 511"/>
                  <a:gd name="T58" fmla="*/ 633 w 2687"/>
                  <a:gd name="T59" fmla="*/ 511 h 511"/>
                  <a:gd name="T60" fmla="*/ 694 w 2687"/>
                  <a:gd name="T61" fmla="*/ 511 h 511"/>
                  <a:gd name="T62" fmla="*/ 761 w 2687"/>
                  <a:gd name="T63" fmla="*/ 511 h 511"/>
                  <a:gd name="T64" fmla="*/ 775 w 2687"/>
                  <a:gd name="T65" fmla="*/ 511 h 511"/>
                  <a:gd name="T66" fmla="*/ 894 w 2687"/>
                  <a:gd name="T67" fmla="*/ 511 h 511"/>
                  <a:gd name="T68" fmla="*/ 1008 w 2687"/>
                  <a:gd name="T69" fmla="*/ 511 h 511"/>
                  <a:gd name="T70" fmla="*/ 1052 w 2687"/>
                  <a:gd name="T71" fmla="*/ 511 h 511"/>
                  <a:gd name="T72" fmla="*/ 1298 w 2687"/>
                  <a:gd name="T73" fmla="*/ 511 h 511"/>
                  <a:gd name="T74" fmla="*/ 1447 w 2687"/>
                  <a:gd name="T75" fmla="*/ 511 h 511"/>
                  <a:gd name="T76" fmla="*/ 1578 w 2687"/>
                  <a:gd name="T77" fmla="*/ 511 h 511"/>
                  <a:gd name="T78" fmla="*/ 1717 w 2687"/>
                  <a:gd name="T79" fmla="*/ 511 h 511"/>
                  <a:gd name="T80" fmla="*/ 1938 w 2687"/>
                  <a:gd name="T81" fmla="*/ 511 h 511"/>
                  <a:gd name="T82" fmla="*/ 2077 w 2687"/>
                  <a:gd name="T83" fmla="*/ 511 h 511"/>
                  <a:gd name="T84" fmla="*/ 2177 w 2687"/>
                  <a:gd name="T85" fmla="*/ 511 h 511"/>
                  <a:gd name="T86" fmla="*/ 2315 w 2687"/>
                  <a:gd name="T87" fmla="*/ 511 h 511"/>
                  <a:gd name="T88" fmla="*/ 2424 w 2687"/>
                  <a:gd name="T89" fmla="*/ 511 h 511"/>
                  <a:gd name="T90" fmla="*/ 2573 w 2687"/>
                  <a:gd name="T91" fmla="*/ 511 h 511"/>
                  <a:gd name="T92" fmla="*/ 2687 w 2687"/>
                  <a:gd name="T93" fmla="*/ 41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7" h="511">
                    <a:moveTo>
                      <a:pt x="2573" y="416"/>
                    </a:moveTo>
                    <a:lnTo>
                      <a:pt x="2573" y="227"/>
                    </a:lnTo>
                    <a:lnTo>
                      <a:pt x="2424" y="227"/>
                    </a:lnTo>
                    <a:lnTo>
                      <a:pt x="2424" y="287"/>
                    </a:lnTo>
                    <a:lnTo>
                      <a:pt x="2315" y="287"/>
                    </a:lnTo>
                    <a:lnTo>
                      <a:pt x="2315" y="148"/>
                    </a:lnTo>
                    <a:lnTo>
                      <a:pt x="2282" y="148"/>
                    </a:lnTo>
                    <a:lnTo>
                      <a:pt x="2282" y="104"/>
                    </a:lnTo>
                    <a:lnTo>
                      <a:pt x="2186" y="104"/>
                    </a:lnTo>
                    <a:lnTo>
                      <a:pt x="2186" y="148"/>
                    </a:lnTo>
                    <a:lnTo>
                      <a:pt x="2153" y="148"/>
                    </a:lnTo>
                    <a:lnTo>
                      <a:pt x="2153" y="185"/>
                    </a:lnTo>
                    <a:lnTo>
                      <a:pt x="2077" y="185"/>
                    </a:lnTo>
                    <a:lnTo>
                      <a:pt x="2077" y="63"/>
                    </a:lnTo>
                    <a:lnTo>
                      <a:pt x="1938" y="176"/>
                    </a:lnTo>
                    <a:lnTo>
                      <a:pt x="1938" y="0"/>
                    </a:lnTo>
                    <a:lnTo>
                      <a:pt x="1715" y="0"/>
                    </a:lnTo>
                    <a:lnTo>
                      <a:pt x="1715" y="148"/>
                    </a:lnTo>
                    <a:lnTo>
                      <a:pt x="1685" y="148"/>
                    </a:lnTo>
                    <a:lnTo>
                      <a:pt x="1685" y="104"/>
                    </a:lnTo>
                    <a:lnTo>
                      <a:pt x="1589" y="104"/>
                    </a:lnTo>
                    <a:lnTo>
                      <a:pt x="1589" y="148"/>
                    </a:lnTo>
                    <a:lnTo>
                      <a:pt x="1557" y="148"/>
                    </a:lnTo>
                    <a:lnTo>
                      <a:pt x="1557" y="287"/>
                    </a:lnTo>
                    <a:lnTo>
                      <a:pt x="1447" y="287"/>
                    </a:lnTo>
                    <a:lnTo>
                      <a:pt x="1447" y="227"/>
                    </a:lnTo>
                    <a:lnTo>
                      <a:pt x="1298" y="227"/>
                    </a:lnTo>
                    <a:lnTo>
                      <a:pt x="1298" y="185"/>
                    </a:lnTo>
                    <a:lnTo>
                      <a:pt x="1126" y="185"/>
                    </a:lnTo>
                    <a:lnTo>
                      <a:pt x="1126" y="53"/>
                    </a:lnTo>
                    <a:lnTo>
                      <a:pt x="1008" y="53"/>
                    </a:lnTo>
                    <a:lnTo>
                      <a:pt x="1008" y="268"/>
                    </a:lnTo>
                    <a:lnTo>
                      <a:pt x="903" y="268"/>
                    </a:lnTo>
                    <a:lnTo>
                      <a:pt x="903" y="227"/>
                    </a:lnTo>
                    <a:lnTo>
                      <a:pt x="893" y="227"/>
                    </a:lnTo>
                    <a:lnTo>
                      <a:pt x="763" y="227"/>
                    </a:lnTo>
                    <a:lnTo>
                      <a:pt x="743" y="227"/>
                    </a:lnTo>
                    <a:lnTo>
                      <a:pt x="743" y="287"/>
                    </a:lnTo>
                    <a:lnTo>
                      <a:pt x="633" y="287"/>
                    </a:lnTo>
                    <a:lnTo>
                      <a:pt x="633" y="247"/>
                    </a:lnTo>
                    <a:lnTo>
                      <a:pt x="601" y="247"/>
                    </a:lnTo>
                    <a:lnTo>
                      <a:pt x="601" y="202"/>
                    </a:lnTo>
                    <a:lnTo>
                      <a:pt x="505" y="202"/>
                    </a:lnTo>
                    <a:lnTo>
                      <a:pt x="505" y="247"/>
                    </a:lnTo>
                    <a:lnTo>
                      <a:pt x="473" y="247"/>
                    </a:lnTo>
                    <a:lnTo>
                      <a:pt x="473" y="365"/>
                    </a:lnTo>
                    <a:lnTo>
                      <a:pt x="327" y="365"/>
                    </a:lnTo>
                    <a:lnTo>
                      <a:pt x="327" y="268"/>
                    </a:lnTo>
                    <a:lnTo>
                      <a:pt x="187" y="268"/>
                    </a:lnTo>
                    <a:lnTo>
                      <a:pt x="187" y="348"/>
                    </a:lnTo>
                    <a:lnTo>
                      <a:pt x="0" y="348"/>
                    </a:lnTo>
                    <a:lnTo>
                      <a:pt x="0" y="511"/>
                    </a:lnTo>
                    <a:lnTo>
                      <a:pt x="187" y="511"/>
                    </a:lnTo>
                    <a:lnTo>
                      <a:pt x="188" y="511"/>
                    </a:lnTo>
                    <a:lnTo>
                      <a:pt x="324" y="511"/>
                    </a:lnTo>
                    <a:lnTo>
                      <a:pt x="327" y="511"/>
                    </a:lnTo>
                    <a:lnTo>
                      <a:pt x="473" y="511"/>
                    </a:lnTo>
                    <a:lnTo>
                      <a:pt x="496" y="511"/>
                    </a:lnTo>
                    <a:lnTo>
                      <a:pt x="611" y="511"/>
                    </a:lnTo>
                    <a:lnTo>
                      <a:pt x="633" y="511"/>
                    </a:lnTo>
                    <a:lnTo>
                      <a:pt x="636" y="511"/>
                    </a:lnTo>
                    <a:lnTo>
                      <a:pt x="694" y="511"/>
                    </a:lnTo>
                    <a:lnTo>
                      <a:pt x="743" y="511"/>
                    </a:lnTo>
                    <a:lnTo>
                      <a:pt x="761" y="511"/>
                    </a:lnTo>
                    <a:lnTo>
                      <a:pt x="763" y="511"/>
                    </a:lnTo>
                    <a:lnTo>
                      <a:pt x="775" y="511"/>
                    </a:lnTo>
                    <a:lnTo>
                      <a:pt x="893" y="511"/>
                    </a:lnTo>
                    <a:lnTo>
                      <a:pt x="894" y="511"/>
                    </a:lnTo>
                    <a:lnTo>
                      <a:pt x="903" y="511"/>
                    </a:lnTo>
                    <a:lnTo>
                      <a:pt x="1008" y="511"/>
                    </a:lnTo>
                    <a:lnTo>
                      <a:pt x="1034" y="511"/>
                    </a:lnTo>
                    <a:lnTo>
                      <a:pt x="1052" y="511"/>
                    </a:lnTo>
                    <a:lnTo>
                      <a:pt x="1126" y="511"/>
                    </a:lnTo>
                    <a:lnTo>
                      <a:pt x="1298" y="511"/>
                    </a:lnTo>
                    <a:lnTo>
                      <a:pt x="1430" y="511"/>
                    </a:lnTo>
                    <a:lnTo>
                      <a:pt x="1447" y="511"/>
                    </a:lnTo>
                    <a:lnTo>
                      <a:pt x="1557" y="511"/>
                    </a:lnTo>
                    <a:lnTo>
                      <a:pt x="1578" y="511"/>
                    </a:lnTo>
                    <a:lnTo>
                      <a:pt x="1715" y="511"/>
                    </a:lnTo>
                    <a:lnTo>
                      <a:pt x="1717" y="511"/>
                    </a:lnTo>
                    <a:lnTo>
                      <a:pt x="1933" y="511"/>
                    </a:lnTo>
                    <a:lnTo>
                      <a:pt x="1938" y="511"/>
                    </a:lnTo>
                    <a:lnTo>
                      <a:pt x="2005" y="511"/>
                    </a:lnTo>
                    <a:lnTo>
                      <a:pt x="2077" y="511"/>
                    </a:lnTo>
                    <a:lnTo>
                      <a:pt x="2153" y="511"/>
                    </a:lnTo>
                    <a:lnTo>
                      <a:pt x="2177" y="511"/>
                    </a:lnTo>
                    <a:lnTo>
                      <a:pt x="2292" y="511"/>
                    </a:lnTo>
                    <a:lnTo>
                      <a:pt x="2315" y="511"/>
                    </a:lnTo>
                    <a:lnTo>
                      <a:pt x="2375" y="511"/>
                    </a:lnTo>
                    <a:lnTo>
                      <a:pt x="2424" y="511"/>
                    </a:lnTo>
                    <a:lnTo>
                      <a:pt x="2441" y="511"/>
                    </a:lnTo>
                    <a:lnTo>
                      <a:pt x="2573" y="511"/>
                    </a:lnTo>
                    <a:lnTo>
                      <a:pt x="2687" y="511"/>
                    </a:lnTo>
                    <a:lnTo>
                      <a:pt x="2687" y="416"/>
                    </a:lnTo>
                    <a:lnTo>
                      <a:pt x="2573" y="416"/>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25" name="Text Placeholder 124"/>
          <p:cNvSpPr>
            <a:spLocks noGrp="1"/>
          </p:cNvSpPr>
          <p:nvPr>
            <p:ph type="body" sz="quarter" idx="10"/>
          </p:nvPr>
        </p:nvSpPr>
        <p:spPr>
          <a:xfrm>
            <a:off x="274638" y="3306763"/>
            <a:ext cx="11887200" cy="572464"/>
          </a:xfrm>
        </p:spPr>
        <p:txBody>
          <a:bodyPr/>
          <a:lstStyle>
            <a:lvl1pPr marL="0" indent="0">
              <a:buNone/>
              <a:defRPr sz="2800"/>
            </a:lvl1pPr>
          </a:lstStyle>
          <a:p>
            <a:pPr lvl="0"/>
            <a:r>
              <a:rPr lang="en-US" dirty="0"/>
              <a:t>Edit Master text styles</a:t>
            </a:r>
          </a:p>
        </p:txBody>
      </p:sp>
    </p:spTree>
    <p:extLst>
      <p:ext uri="{BB962C8B-B14F-4D97-AF65-F5344CB8AC3E}">
        <p14:creationId xmlns:p14="http://schemas.microsoft.com/office/powerpoint/2010/main" val="22033718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983138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0967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325509" y="2336799"/>
            <a:ext cx="7675718" cy="917575"/>
          </a:xfrm>
        </p:spPr>
        <p:txBody>
          <a:bodyPr anchor="ctr"/>
          <a:lstStyle>
            <a:lvl1pPr>
              <a:defRPr sz="5400">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88358902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664669"/>
          </a:xfrm>
        </p:spPr>
        <p:txBody>
          <a:bodyPr/>
          <a:lstStyle>
            <a:lvl1pPr>
              <a:defRPr sz="4799">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1421607"/>
            <a:ext cx="11887200" cy="5007769"/>
          </a:xfrm>
        </p:spPr>
        <p:txBody>
          <a:bodyPr>
            <a:noAutofit/>
          </a:bodyPr>
          <a:lstStyle>
            <a:lvl1pPr>
              <a:defRPr sz="2400">
                <a:gradFill>
                  <a:gsLst>
                    <a:gs pos="1250">
                      <a:schemeClr val="tx1"/>
                    </a:gs>
                    <a:gs pos="100000">
                      <a:schemeClr val="tx1"/>
                    </a:gs>
                  </a:gsLst>
                  <a:lin ang="5400000" scaled="0"/>
                </a:gradFill>
                <a:latin typeface="+mn-lt"/>
              </a:defRPr>
            </a:lvl1pPr>
            <a:lvl2pPr>
              <a:defRPr sz="2000"/>
            </a:lvl2pPr>
            <a:lvl3pPr>
              <a:defRPr sz="1800"/>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4645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097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353535"/>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a:t>
            </a:r>
            <a:r>
              <a:rPr lang="en-US" sz="700" baseline="0">
                <a:gradFill>
                  <a:gsLst>
                    <a:gs pos="0">
                      <a:schemeClr val="tx1"/>
                    </a:gs>
                    <a:gs pos="100000">
                      <a:schemeClr val="tx1"/>
                    </a:gs>
                  </a:gsLst>
                  <a:lin ang="5400000" scaled="0"/>
                </a:gradFill>
                <a:cs typeface="Segoe UI" pitchFamily="34" charset="0"/>
              </a:rPr>
              <a:t> Copyright</a:t>
            </a:r>
            <a:r>
              <a:rPr lang="en-US" sz="700">
                <a:gradFill>
                  <a:gsLst>
                    <a:gs pos="0">
                      <a:schemeClr val="tx1"/>
                    </a:gs>
                    <a:gs pos="100000">
                      <a:schemeClr val="tx1"/>
                    </a:gs>
                  </a:gsLst>
                  <a:lin ang="5400000" scaled="0"/>
                </a:gradFill>
                <a:cs typeface="Segoe UI" pitchFamily="34" charset="0"/>
              </a:rPr>
              <a:t> Microsoft Corporation. All rights reserved. </a:t>
            </a:r>
          </a:p>
        </p:txBody>
      </p:sp>
      <p:grpSp>
        <p:nvGrpSpPr>
          <p:cNvPr id="4" name="Group 3"/>
          <p:cNvGrpSpPr>
            <a:grpSpLocks noChangeAspect="1"/>
          </p:cNvGrpSpPr>
          <p:nvPr userDrawn="1"/>
        </p:nvGrpSpPr>
        <p:grpSpPr bwMode="black">
          <a:xfrm>
            <a:off x="468308" y="479425"/>
            <a:ext cx="1448129" cy="310896"/>
            <a:chOff x="457200" y="1643393"/>
            <a:chExt cx="4492753" cy="96454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6"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28053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2596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with photo and til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8"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17192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11383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58559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217847407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35269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871528"/>
      </p:ext>
    </p:extLst>
  </p:cSld>
  <p:clrMap bg1="lt1" tx1="dk1" bg2="lt2" tx2="dk2" accent1="accent1" accent2="accent2" accent3="accent3" accent4="accent4" accent5="accent5" accent6="accent6" hlink="hlink" folHlink="folHlink"/>
  <p:sldLayoutIdLst>
    <p:sldLayoutId id="2147484521" r:id="rId1"/>
    <p:sldLayoutId id="2147484531" r:id="rId2"/>
    <p:sldLayoutId id="2147484540" r:id="rId3"/>
    <p:sldLayoutId id="2147484541" r:id="rId4"/>
    <p:sldLayoutId id="2147484569"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8952654"/>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8" r:id="rId3"/>
    <p:sldLayoutId id="2147484553" r:id="rId4"/>
    <p:sldLayoutId id="2147484558" r:id="rId5"/>
    <p:sldLayoutId id="2147484568"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41002863"/>
      </p:ext>
    </p:extLst>
  </p:cSld>
  <p:clrMap bg1="lt1" tx1="dk1" bg2="lt2" tx2="dk2" accent1="accent1" accent2="accent2" accent3="accent3" accent4="accent4" accent5="accent5" accent6="accent6" hlink="hlink" folHlink="folHlink"/>
  <p:sldLayoutIdLst>
    <p:sldLayoutId id="2147484572" r:id="rId1"/>
    <p:sldLayoutId id="2147484573" r:id="rId2"/>
    <p:sldLayoutId id="2147484574" r:id="rId3"/>
    <p:sldLayoutId id="2147484575" r:id="rId4"/>
    <p:sldLayoutId id="2147484576" r:id="rId5"/>
    <p:sldLayoutId id="2147484577" r:id="rId6"/>
    <p:sldLayoutId id="2147484578" r:id="rId7"/>
    <p:sldLayoutId id="2147484579" r:id="rId8"/>
    <p:sldLayoutId id="2147484580" r:id="rId9"/>
    <p:sldLayoutId id="2147484581" r:id="rId10"/>
    <p:sldLayoutId id="2147484582" r:id="rId11"/>
    <p:sldLayoutId id="2147484583"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windowsservercatalog.com/results.aspx?&amp;chtext=&amp;cstext=&amp;csttext=&amp;chbtext=&amp;bCatID=1333&amp;cpID=0&amp;avc=79&amp;ava=0&amp;avq=0&amp;OR=1&amp;PGS=25&amp;ready=0"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docs.microsoft.com/en-us/azure/azure-stack/azure-stack-download-azure-marketplace-item" TargetMode="External"/><Relationship Id="rId5" Type="http://schemas.openxmlformats.org/officeDocument/2006/relationships/hyperlink" Target="https://docs.microsoft.com/en-us/azure/azure-stack/azure-stack-deploy" TargetMode="External"/><Relationship Id="rId4" Type="http://schemas.openxmlformats.org/officeDocument/2006/relationships/hyperlink" Target="https://www.windowsservercatalog.com/content.aspx?ctf=logo.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hyperlink" Target="https://docs.microsoft.com/en-us/azure/azure-stack/azure-stack-architectur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docs.microsoft.com/en-us/azure/azure-stack/azure-stack-architectu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zure/AzureStack-Tools/tree/master/Deployment"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Stack-Tools/tree/master/Deployment"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hyperlink" Target="https://github.com/Azure/AzureStack-Tool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PowerShell/PowerShell/releases/download/v6.0.0-alpha.9/powershell_6.0.0-alpha.9-1ubuntu1.16.04.1_amd64.deb" TargetMode="External"/><Relationship Id="rId13" Type="http://schemas.openxmlformats.org/officeDocument/2006/relationships/image" Target="../media/image29.png"/><Relationship Id="rId3" Type="http://schemas.openxmlformats.org/officeDocument/2006/relationships/hyperlink" Target="https://docs.microsoft.com/en-us/azure/azure-stack/azure-stack-connect-cli" TargetMode="External"/><Relationship Id="rId7" Type="http://schemas.openxmlformats.org/officeDocument/2006/relationships/hyperlink" Target="https://docs.microsoft.com/en-us/powershell/azureps-cmdlets-docs/" TargetMode="External"/><Relationship Id="rId12"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hyperlink" Target="https://docs.microsoft.com/en-us/azure/azure-stack/azure-stack-powershell-install" TargetMode="External"/><Relationship Id="rId11" Type="http://schemas.openxmlformats.org/officeDocument/2006/relationships/image" Target="../media/image27.png"/><Relationship Id="rId5" Type="http://schemas.openxmlformats.org/officeDocument/2006/relationships/hyperlink" Target="https://code.visualstudio.com/icons/download_green.svg" TargetMode="External"/><Relationship Id="rId10" Type="http://schemas.openxmlformats.org/officeDocument/2006/relationships/hyperlink" Target="https://github.com/PowerShell/PowerShell/releases/download/v6.0.0-alpha.9/powershell-6.0.0-alpha.9.pkg" TargetMode="External"/><Relationship Id="rId4" Type="http://schemas.openxmlformats.org/officeDocument/2006/relationships/hyperlink" Target="https://code.visualstudio.com/" TargetMode="External"/><Relationship Id="rId9" Type="http://schemas.openxmlformats.org/officeDocument/2006/relationships/hyperlink" Target="https://github.com/PowerShell/PowerShell/releases/download/v6.0.0-alpha.9/powershell-6.0.0_alpha.9-1.el7.centos.x86_64.rp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AzureStack-Tools/tree/master/Connect"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hyperlink" Target="https://www.flickr.com/photos/philwolff/4308422656"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github.com/Azure/AzureStack-QuickStart-Templat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hyperlink" Target="https://azure.microsoft.com/blog/azure-stack-iaas-part-one/"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stack/operator/azure-stack-manage-basics#what-account-should-i-use" TargetMode="Externa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37.jp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docs.microsoft.com/en-us/azure/azure-stack/azure-stack-redeploy"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stack/asdk/asdk-deploy-considerations"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docs.microsoft.com/en-us/azure/azure-stack/azure-stack-deploy"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latin typeface="Segoe UI Semilight" panose="020B0402040204020203" pitchFamily="34" charset="0"/>
                <a:cs typeface="Segoe UI Semilight" panose="020B0402040204020203" pitchFamily="34" charset="0"/>
              </a:rPr>
              <a:t>Installing Azure Stack Development Kit</a:t>
            </a:r>
          </a:p>
        </p:txBody>
      </p:sp>
      <p:pic>
        <p:nvPicPr>
          <p:cNvPr id="7" name="Picture 6">
            <a:extLst>
              <a:ext uri="{FF2B5EF4-FFF2-40B4-BE49-F238E27FC236}">
                <a16:creationId xmlns:a16="http://schemas.microsoft.com/office/drawing/2014/main" id="{B02F204A-2A8B-4FD2-9238-2CDA86309AC8}"/>
              </a:ext>
            </a:extLst>
          </p:cNvPr>
          <p:cNvPicPr>
            <a:picLocks noChangeAspect="1"/>
          </p:cNvPicPr>
          <p:nvPr/>
        </p:nvPicPr>
        <p:blipFill>
          <a:blip r:embed="rId3" cstate="screen">
            <a:duotone>
              <a:srgbClr val="737373">
                <a:shade val="45000"/>
                <a:satMod val="135000"/>
              </a:srgb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4815749E-CC3A-4F82-83EC-616E8914E772}"/>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929759"/>
          </a:xfrm>
        </p:spPr>
        <p:txBody>
          <a:bodyPr/>
          <a:lstStyle/>
          <a:p>
            <a:r>
              <a:rPr lang="en-US" dirty="0"/>
              <a:t>Azure Stack Development Kit:</a:t>
            </a:r>
            <a:br>
              <a:rPr lang="en-US" dirty="0"/>
            </a:br>
            <a:r>
              <a:rPr lang="en-US" sz="5400" dirty="0"/>
              <a:t>Architecture overview</a:t>
            </a:r>
            <a:endParaRPr lang="en-US" dirty="0"/>
          </a:p>
        </p:txBody>
      </p:sp>
    </p:spTree>
    <p:extLst>
      <p:ext uri="{BB962C8B-B14F-4D97-AF65-F5344CB8AC3E}">
        <p14:creationId xmlns:p14="http://schemas.microsoft.com/office/powerpoint/2010/main" val="15647707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505050"/>
                </a:solidFill>
              </a:rPr>
              <a:t>Development Kit hardware requirements </a:t>
            </a:r>
          </a:p>
        </p:txBody>
      </p:sp>
      <p:graphicFrame>
        <p:nvGraphicFramePr>
          <p:cNvPr id="4" name="Table 3"/>
          <p:cNvGraphicFramePr>
            <a:graphicFrameLocks noGrp="1"/>
          </p:cNvGraphicFramePr>
          <p:nvPr>
            <p:extLst>
              <p:ext uri="{D42A27DB-BD31-4B8C-83A1-F6EECF244321}">
                <p14:modId xmlns:p14="http://schemas.microsoft.com/office/powerpoint/2010/main" val="1108547288"/>
              </p:ext>
            </p:extLst>
          </p:nvPr>
        </p:nvGraphicFramePr>
        <p:xfrm>
          <a:off x="388342" y="1298358"/>
          <a:ext cx="11688519" cy="4443018"/>
        </p:xfrm>
        <a:graphic>
          <a:graphicData uri="http://schemas.openxmlformats.org/drawingml/2006/table">
            <a:tbl>
              <a:tblPr>
                <a:tableStyleId>{1FECB4D8-DB02-4DC6-A0A2-4F2EBAE1DC90}</a:tableStyleId>
              </a:tblPr>
              <a:tblGrid>
                <a:gridCol w="3338785">
                  <a:extLst>
                    <a:ext uri="{9D8B030D-6E8A-4147-A177-3AD203B41FA5}">
                      <a16:colId xmlns:a16="http://schemas.microsoft.com/office/drawing/2014/main" val="391300122"/>
                    </a:ext>
                  </a:extLst>
                </a:gridCol>
                <a:gridCol w="4453561">
                  <a:extLst>
                    <a:ext uri="{9D8B030D-6E8A-4147-A177-3AD203B41FA5}">
                      <a16:colId xmlns:a16="http://schemas.microsoft.com/office/drawing/2014/main" val="2260276110"/>
                    </a:ext>
                  </a:extLst>
                </a:gridCol>
                <a:gridCol w="3896173">
                  <a:extLst>
                    <a:ext uri="{9D8B030D-6E8A-4147-A177-3AD203B41FA5}">
                      <a16:colId xmlns:a16="http://schemas.microsoft.com/office/drawing/2014/main" val="2250362340"/>
                    </a:ext>
                  </a:extLst>
                </a:gridCol>
              </a:tblGrid>
              <a:tr h="427921">
                <a:tc>
                  <a:txBody>
                    <a:bodyPr/>
                    <a:lstStyle/>
                    <a:p>
                      <a:r>
                        <a:rPr lang="en-US" sz="1800" b="1" dirty="0">
                          <a:solidFill>
                            <a:schemeClr val="bg1"/>
                          </a:solidFill>
                          <a:latin typeface="Segoe UI Semilight" panose="020B0402040204020203" pitchFamily="34" charset="0"/>
                          <a:cs typeface="Segoe UI Semilight" panose="020B0402040204020203" pitchFamily="34" charset="0"/>
                        </a:rPr>
                        <a:t>Component</a:t>
                      </a:r>
                    </a:p>
                  </a:txBody>
                  <a:tcPr marL="39478" marR="39478" marT="19739" marB="19739" anchor="ctr">
                    <a:solidFill>
                      <a:srgbClr val="0078D7"/>
                    </a:solidFill>
                  </a:tcPr>
                </a:tc>
                <a:tc>
                  <a:txBody>
                    <a:bodyPr/>
                    <a:lstStyle/>
                    <a:p>
                      <a:r>
                        <a:rPr lang="en-US" sz="1800" b="1">
                          <a:solidFill>
                            <a:schemeClr val="bg1"/>
                          </a:solidFill>
                          <a:latin typeface="Segoe UI Semilight" panose="020B0402040204020203" pitchFamily="34" charset="0"/>
                          <a:cs typeface="Segoe UI Semilight" panose="020B0402040204020203" pitchFamily="34" charset="0"/>
                        </a:rPr>
                        <a:t>Minimum</a:t>
                      </a:r>
                    </a:p>
                  </a:txBody>
                  <a:tcPr marL="39478" marR="39478" marT="19739" marB="19739" anchor="ctr">
                    <a:solidFill>
                      <a:srgbClr val="0078D7"/>
                    </a:solidFill>
                  </a:tcPr>
                </a:tc>
                <a:tc>
                  <a:txBody>
                    <a:bodyPr/>
                    <a:lstStyle/>
                    <a:p>
                      <a:r>
                        <a:rPr lang="en-US" sz="1800" b="1">
                          <a:solidFill>
                            <a:schemeClr val="bg1"/>
                          </a:solidFill>
                          <a:latin typeface="Segoe UI Semilight" panose="020B0402040204020203" pitchFamily="34" charset="0"/>
                          <a:cs typeface="Segoe UI Semilight" panose="020B0402040204020203" pitchFamily="34" charset="0"/>
                        </a:rPr>
                        <a:t>Recommended</a:t>
                      </a:r>
                    </a:p>
                  </a:txBody>
                  <a:tcPr marL="39478" marR="39478" marT="19739" marB="19739" anchor="ctr">
                    <a:solidFill>
                      <a:srgbClr val="0078D7"/>
                    </a:solidFill>
                  </a:tcPr>
                </a:tc>
                <a:extLst>
                  <a:ext uri="{0D108BD9-81ED-4DB2-BD59-A6C34878D82A}">
                    <a16:rowId xmlns:a16="http://schemas.microsoft.com/office/drawing/2014/main" val="3973609685"/>
                  </a:ext>
                </a:extLst>
              </a:tr>
              <a:tr h="680519">
                <a:tc>
                  <a:txBody>
                    <a:bodyPr/>
                    <a:lstStyle/>
                    <a:p>
                      <a:r>
                        <a:rPr lang="en-US" sz="1400">
                          <a:latin typeface="Segoe UI Semibold" panose="020B0702040204020203" pitchFamily="34" charset="0"/>
                          <a:cs typeface="Segoe UI Semibold" panose="020B0702040204020203" pitchFamily="34" charset="0"/>
                        </a:rPr>
                        <a:t>Disk drives: Operating System</a:t>
                      </a:r>
                      <a:endParaRPr lang="en-US" sz="1400" b="1">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a:t>1 OS disk with minimum of 200 GB available for system partition (SSD or HDD)</a:t>
                      </a:r>
                      <a:endParaRPr lang="en-US" sz="1400">
                        <a:latin typeface="+mj-lt"/>
                      </a:endParaRPr>
                    </a:p>
                  </a:txBody>
                  <a:tcPr marL="39478" marR="39478" marT="19739" marB="19739" anchor="ctr"/>
                </a:tc>
                <a:tc>
                  <a:txBody>
                    <a:bodyPr/>
                    <a:lstStyle/>
                    <a:p>
                      <a:r>
                        <a:rPr lang="en-US" sz="1400"/>
                        <a:t>1 OS disk with minimum of 200 GB available for system partition (SSD or HDD)</a:t>
                      </a:r>
                      <a:endParaRPr lang="en-US" sz="1400">
                        <a:latin typeface="+mj-lt"/>
                      </a:endParaRPr>
                    </a:p>
                  </a:txBody>
                  <a:tcPr marL="39478" marR="39478" marT="19739" marB="19739" anchor="ctr"/>
                </a:tc>
                <a:extLst>
                  <a:ext uri="{0D108BD9-81ED-4DB2-BD59-A6C34878D82A}">
                    <a16:rowId xmlns:a16="http://schemas.microsoft.com/office/drawing/2014/main" val="3153847430"/>
                  </a:ext>
                </a:extLst>
              </a:tr>
              <a:tr h="926703">
                <a:tc>
                  <a:txBody>
                    <a:bodyPr/>
                    <a:lstStyle/>
                    <a:p>
                      <a:r>
                        <a:rPr lang="en-US" sz="1400" dirty="0">
                          <a:latin typeface="Segoe UI Semibold" panose="020B0702040204020203" pitchFamily="34" charset="0"/>
                          <a:cs typeface="Segoe UI Semibold" panose="020B0702040204020203" pitchFamily="34" charset="0"/>
                        </a:rPr>
                        <a:t>Disk drives: General Azure Stack Hub</a:t>
                      </a:r>
                      <a:br>
                        <a:rPr lang="en-US" sz="1400" dirty="0">
                          <a:latin typeface="Segoe UI Semibold" panose="020B0702040204020203" pitchFamily="34" charset="0"/>
                          <a:cs typeface="Segoe UI Semibold" panose="020B0702040204020203" pitchFamily="34" charset="0"/>
                        </a:rPr>
                      </a:br>
                      <a:r>
                        <a:rPr lang="en-US" sz="1400" dirty="0">
                          <a:latin typeface="Segoe UI Semibold" panose="020B0702040204020203" pitchFamily="34" charset="0"/>
                          <a:cs typeface="Segoe UI Semibold" panose="020B0702040204020203" pitchFamily="34" charset="0"/>
                        </a:rPr>
                        <a:t>POC Data</a:t>
                      </a:r>
                      <a:endParaRPr lang="en-US" sz="1400" b="1" dirty="0">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dirty="0"/>
                        <a:t>4 disks. Each disk provides a minimum of 240 GB of capacity (SSD or HDD). All available disks will be used</a:t>
                      </a:r>
                      <a:endParaRPr lang="en-US" sz="1400" dirty="0">
                        <a:latin typeface="+mj-lt"/>
                      </a:endParaRPr>
                    </a:p>
                  </a:txBody>
                  <a:tcPr marL="39478" marR="39478" marT="19739" marB="19739" anchor="ctr"/>
                </a:tc>
                <a:tc>
                  <a:txBody>
                    <a:bodyPr/>
                    <a:lstStyle/>
                    <a:p>
                      <a:r>
                        <a:rPr lang="en-US" sz="1400" dirty="0"/>
                        <a:t>4 disks. Each disk provides a minimum of 400 GB of capacity (SSD or HDD). All available disks will be used*</a:t>
                      </a:r>
                      <a:endParaRPr lang="en-US" sz="1400" dirty="0">
                        <a:latin typeface="+mj-lt"/>
                      </a:endParaRPr>
                    </a:p>
                  </a:txBody>
                  <a:tcPr marL="39478" marR="39478" marT="19739" marB="19739" anchor="ctr"/>
                </a:tc>
                <a:extLst>
                  <a:ext uri="{0D108BD9-81ED-4DB2-BD59-A6C34878D82A}">
                    <a16:rowId xmlns:a16="http://schemas.microsoft.com/office/drawing/2014/main" val="3117766590"/>
                  </a:ext>
                </a:extLst>
              </a:tr>
              <a:tr h="475779">
                <a:tc>
                  <a:txBody>
                    <a:bodyPr/>
                    <a:lstStyle/>
                    <a:p>
                      <a:r>
                        <a:rPr lang="en-US" sz="1400">
                          <a:latin typeface="Segoe UI Semibold" panose="020B0702040204020203" pitchFamily="34" charset="0"/>
                          <a:cs typeface="Segoe UI Semibold" panose="020B0702040204020203" pitchFamily="34" charset="0"/>
                        </a:rPr>
                        <a:t>Compute: CPU</a:t>
                      </a:r>
                      <a:endParaRPr lang="en-US" sz="1400" b="1">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dirty="0"/>
                        <a:t>Dual-Socket: 16 Physical Cores (total)</a:t>
                      </a:r>
                      <a:endParaRPr lang="en-US" sz="1400" dirty="0">
                        <a:latin typeface="+mj-lt"/>
                      </a:endParaRPr>
                    </a:p>
                  </a:txBody>
                  <a:tcPr marL="39478" marR="39478" marT="19739" marB="19739" anchor="ctr"/>
                </a:tc>
                <a:tc>
                  <a:txBody>
                    <a:bodyPr/>
                    <a:lstStyle/>
                    <a:p>
                      <a:r>
                        <a:rPr lang="en-US" sz="1400" dirty="0"/>
                        <a:t>Dual-Socket: 20 Physical Cores (total)</a:t>
                      </a:r>
                      <a:endParaRPr lang="en-US" sz="1400" dirty="0">
                        <a:latin typeface="+mj-lt"/>
                      </a:endParaRPr>
                    </a:p>
                  </a:txBody>
                  <a:tcPr marL="39478" marR="39478" marT="19739" marB="19739" anchor="ctr"/>
                </a:tc>
                <a:extLst>
                  <a:ext uri="{0D108BD9-81ED-4DB2-BD59-A6C34878D82A}">
                    <a16:rowId xmlns:a16="http://schemas.microsoft.com/office/drawing/2014/main" val="3055837379"/>
                  </a:ext>
                </a:extLst>
              </a:tr>
              <a:tr h="344791">
                <a:tc>
                  <a:txBody>
                    <a:bodyPr/>
                    <a:lstStyle/>
                    <a:p>
                      <a:r>
                        <a:rPr lang="en-US" sz="1400">
                          <a:latin typeface="Segoe UI Semibold" panose="020B0702040204020203" pitchFamily="34" charset="0"/>
                          <a:cs typeface="Segoe UI Semibold" panose="020B0702040204020203" pitchFamily="34" charset="0"/>
                        </a:rPr>
                        <a:t>Compute: Memory</a:t>
                      </a:r>
                      <a:endParaRPr lang="en-US" sz="1400" b="1">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dirty="0"/>
                        <a:t>192 GB RAM</a:t>
                      </a:r>
                      <a:endParaRPr lang="en-US" sz="1400" dirty="0">
                        <a:latin typeface="+mj-lt"/>
                      </a:endParaRPr>
                    </a:p>
                  </a:txBody>
                  <a:tcPr marL="39478" marR="39478" marT="19739" marB="19739" anchor="ctr"/>
                </a:tc>
                <a:tc>
                  <a:txBody>
                    <a:bodyPr/>
                    <a:lstStyle/>
                    <a:p>
                      <a:r>
                        <a:rPr lang="en-US" sz="1400" dirty="0"/>
                        <a:t>256 GB RAM **</a:t>
                      </a:r>
                      <a:endParaRPr lang="en-US" sz="1400" dirty="0">
                        <a:latin typeface="+mj-lt"/>
                      </a:endParaRPr>
                    </a:p>
                  </a:txBody>
                  <a:tcPr marL="39478" marR="39478" marT="19739" marB="19739" anchor="ctr"/>
                </a:tc>
                <a:extLst>
                  <a:ext uri="{0D108BD9-81ED-4DB2-BD59-A6C34878D82A}">
                    <a16:rowId xmlns:a16="http://schemas.microsoft.com/office/drawing/2014/main" val="4191754554"/>
                  </a:ext>
                </a:extLst>
              </a:tr>
              <a:tr h="475779">
                <a:tc>
                  <a:txBody>
                    <a:bodyPr/>
                    <a:lstStyle/>
                    <a:p>
                      <a:r>
                        <a:rPr lang="en-US" sz="1400">
                          <a:latin typeface="Segoe UI Semibold" panose="020B0702040204020203" pitchFamily="34" charset="0"/>
                          <a:cs typeface="Segoe UI Semibold" panose="020B0702040204020203" pitchFamily="34" charset="0"/>
                        </a:rPr>
                        <a:t>Compute: BIOS</a:t>
                      </a:r>
                      <a:endParaRPr lang="en-US" sz="1400" b="1">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a:t>Hyper-V Enabled (with SLAT support)</a:t>
                      </a:r>
                      <a:endParaRPr lang="en-US" sz="1400">
                        <a:latin typeface="+mj-lt"/>
                      </a:endParaRPr>
                    </a:p>
                  </a:txBody>
                  <a:tcPr marL="39478" marR="39478" marT="19739" marB="19739" anchor="ctr"/>
                </a:tc>
                <a:tc>
                  <a:txBody>
                    <a:bodyPr/>
                    <a:lstStyle/>
                    <a:p>
                      <a:r>
                        <a:rPr lang="en-US" sz="1400"/>
                        <a:t>Hyper-V Enabled (with SLAT support)</a:t>
                      </a:r>
                      <a:endParaRPr lang="en-US" sz="1400">
                        <a:latin typeface="+mj-lt"/>
                      </a:endParaRPr>
                    </a:p>
                  </a:txBody>
                  <a:tcPr marL="39478" marR="39478" marT="19739" marB="19739" anchor="ctr"/>
                </a:tc>
                <a:extLst>
                  <a:ext uri="{0D108BD9-81ED-4DB2-BD59-A6C34878D82A}">
                    <a16:rowId xmlns:a16="http://schemas.microsoft.com/office/drawing/2014/main" val="3247953408"/>
                  </a:ext>
                </a:extLst>
              </a:tr>
              <a:tr h="635747">
                <a:tc>
                  <a:txBody>
                    <a:bodyPr/>
                    <a:lstStyle/>
                    <a:p>
                      <a:r>
                        <a:rPr lang="en-US" sz="1400">
                          <a:latin typeface="Segoe UI Semibold" panose="020B0702040204020203" pitchFamily="34" charset="0"/>
                          <a:cs typeface="Segoe UI Semibold" panose="020B0702040204020203" pitchFamily="34" charset="0"/>
                        </a:rPr>
                        <a:t>Network: NIC</a:t>
                      </a:r>
                      <a:endParaRPr lang="en-US" sz="1400" b="1">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a:t>Windows Server 2012 R2 Certification required for NIC; no specialized features required</a:t>
                      </a:r>
                      <a:endParaRPr lang="en-US" sz="1400">
                        <a:latin typeface="+mj-lt"/>
                      </a:endParaRPr>
                    </a:p>
                  </a:txBody>
                  <a:tcPr marL="39478" marR="39478" marT="19739" marB="19739" anchor="ctr"/>
                </a:tc>
                <a:tc>
                  <a:txBody>
                    <a:bodyPr/>
                    <a:lstStyle/>
                    <a:p>
                      <a:r>
                        <a:rPr lang="en-US" sz="1400"/>
                        <a:t>Windows Server 2012 R2 Certification required for NIC; no specialized features required</a:t>
                      </a:r>
                      <a:endParaRPr lang="en-US" sz="1400">
                        <a:latin typeface="+mj-lt"/>
                      </a:endParaRPr>
                    </a:p>
                  </a:txBody>
                  <a:tcPr marL="39478" marR="39478" marT="19739" marB="19739" anchor="ctr"/>
                </a:tc>
                <a:extLst>
                  <a:ext uri="{0D108BD9-81ED-4DB2-BD59-A6C34878D82A}">
                    <a16:rowId xmlns:a16="http://schemas.microsoft.com/office/drawing/2014/main" val="501044581"/>
                  </a:ext>
                </a:extLst>
              </a:tr>
              <a:tr h="475779">
                <a:tc>
                  <a:txBody>
                    <a:bodyPr/>
                    <a:lstStyle/>
                    <a:p>
                      <a:r>
                        <a:rPr lang="en-US" sz="1400">
                          <a:latin typeface="Segoe UI Semibold" panose="020B0702040204020203" pitchFamily="34" charset="0"/>
                          <a:cs typeface="Segoe UI Semibold" panose="020B0702040204020203" pitchFamily="34" charset="0"/>
                        </a:rPr>
                        <a:t>HW logo certification</a:t>
                      </a:r>
                      <a:endParaRPr lang="en-US" sz="1400" b="1">
                        <a:latin typeface="Segoe UI Semibold" panose="020B0702040204020203" pitchFamily="34" charset="0"/>
                        <a:cs typeface="Segoe UI Semibold" panose="020B0702040204020203" pitchFamily="34" charset="0"/>
                      </a:endParaRPr>
                    </a:p>
                  </a:txBody>
                  <a:tcPr marL="39478" marR="39478" marT="19739" marB="19739" anchor="ctr"/>
                </a:tc>
                <a:tc>
                  <a:txBody>
                    <a:bodyPr/>
                    <a:lstStyle/>
                    <a:p>
                      <a:r>
                        <a:rPr lang="en-US" sz="1400">
                          <a:hlinkClick r:id="rId3"/>
                        </a:rPr>
                        <a:t>Certified for Windows Server 2012 R2</a:t>
                      </a:r>
                      <a:endParaRPr lang="en-US" sz="1400">
                        <a:latin typeface="+mj-lt"/>
                      </a:endParaRPr>
                    </a:p>
                  </a:txBody>
                  <a:tcPr marL="39478" marR="39478" marT="19739" marB="19739" anchor="ctr"/>
                </a:tc>
                <a:tc>
                  <a:txBody>
                    <a:bodyPr/>
                    <a:lstStyle/>
                    <a:p>
                      <a:r>
                        <a:rPr lang="en-US" sz="1400">
                          <a:hlinkClick r:id="rId4"/>
                        </a:rPr>
                        <a:t>Certified for Windows Server 2016</a:t>
                      </a:r>
                      <a:endParaRPr lang="en-US" sz="1400" dirty="0">
                        <a:latin typeface="+mj-lt"/>
                      </a:endParaRPr>
                    </a:p>
                  </a:txBody>
                  <a:tcPr marL="39478" marR="39478" marT="19739" marB="19739" anchor="ctr"/>
                </a:tc>
                <a:extLst>
                  <a:ext uri="{0D108BD9-81ED-4DB2-BD59-A6C34878D82A}">
                    <a16:rowId xmlns:a16="http://schemas.microsoft.com/office/drawing/2014/main" val="3743757633"/>
                  </a:ext>
                </a:extLst>
              </a:tr>
            </a:tbl>
          </a:graphicData>
        </a:graphic>
      </p:graphicFrame>
      <p:sp>
        <p:nvSpPr>
          <p:cNvPr id="2" name="Rectangle 1"/>
          <p:cNvSpPr/>
          <p:nvPr/>
        </p:nvSpPr>
        <p:spPr>
          <a:xfrm>
            <a:off x="301001" y="6541069"/>
            <a:ext cx="11863202" cy="238848"/>
          </a:xfrm>
          <a:prstGeom prst="rect">
            <a:avLst/>
          </a:prstGeom>
        </p:spPr>
        <p:txBody>
          <a:bodyPr wrap="square">
            <a:spAutoFit/>
          </a:bodyPr>
          <a:lstStyle/>
          <a:p>
            <a:pPr marL="0" lvl="1">
              <a:defRPr/>
            </a:pPr>
            <a:r>
              <a:rPr lang="en-US" sz="952">
                <a:solidFill>
                  <a:srgbClr val="003C71"/>
                </a:solidFill>
                <a:latin typeface="Segoe UI"/>
                <a:hlinkClick r:id="rId5"/>
              </a:rPr>
              <a:t>https://docs.microsoft.com/en-us/azure/azure-stack/azure-stack-deploy</a:t>
            </a:r>
            <a:r>
              <a:rPr lang="en-US" sz="952">
                <a:solidFill>
                  <a:srgbClr val="003C71"/>
                </a:solidFill>
                <a:latin typeface="Segoe UI"/>
              </a:rPr>
              <a:t>  </a:t>
            </a:r>
          </a:p>
        </p:txBody>
      </p:sp>
      <p:sp>
        <p:nvSpPr>
          <p:cNvPr id="7" name="Rectangle 6"/>
          <p:cNvSpPr/>
          <p:nvPr/>
        </p:nvSpPr>
        <p:spPr>
          <a:xfrm>
            <a:off x="357980" y="5894738"/>
            <a:ext cx="11749242" cy="646331"/>
          </a:xfrm>
          <a:prstGeom prst="rect">
            <a:avLst/>
          </a:prstGeom>
        </p:spPr>
        <p:txBody>
          <a:bodyPr wrap="none">
            <a:spAutoFit/>
          </a:bodyPr>
          <a:lstStyle/>
          <a:p>
            <a:r>
              <a:rPr lang="en-US">
                <a:latin typeface="+mj-lt"/>
              </a:rPr>
              <a:t>*  You will need more than this recommended capacity if you plan on adding many of the </a:t>
            </a:r>
            <a:r>
              <a:rPr lang="en-US">
                <a:latin typeface="+mj-lt"/>
                <a:hlinkClick r:id="rId6"/>
              </a:rPr>
              <a:t>marketplace items</a:t>
            </a:r>
            <a:r>
              <a:rPr lang="en-US">
                <a:latin typeface="+mj-lt"/>
              </a:rPr>
              <a:t> from Azure</a:t>
            </a:r>
          </a:p>
          <a:p>
            <a:r>
              <a:rPr lang="en-US">
                <a:latin typeface="+mj-lt"/>
              </a:rPr>
              <a:t>** Minimum memory to support PaaS resource providers</a:t>
            </a:r>
          </a:p>
        </p:txBody>
      </p:sp>
    </p:spTree>
    <p:extLst>
      <p:ext uri="{BB962C8B-B14F-4D97-AF65-F5344CB8AC3E}">
        <p14:creationId xmlns:p14="http://schemas.microsoft.com/office/powerpoint/2010/main" val="17987185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Development Kit hardware considerations</a:t>
            </a:r>
          </a:p>
        </p:txBody>
      </p:sp>
      <p:sp>
        <p:nvSpPr>
          <p:cNvPr id="7" name="Rectangle 6"/>
          <p:cNvSpPr/>
          <p:nvPr/>
        </p:nvSpPr>
        <p:spPr bwMode="auto">
          <a:xfrm>
            <a:off x="2116437" y="4470188"/>
            <a:ext cx="7657509" cy="138735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a:spcBef>
                <a:spcPts val="300"/>
              </a:spcBef>
              <a:spcAft>
                <a:spcPts val="600"/>
              </a:spcAft>
              <a:buClr>
                <a:srgbClr val="0078D7"/>
              </a:buClr>
              <a:buSzPct val="100000"/>
              <a:defRPr/>
            </a:pPr>
            <a:r>
              <a:rPr lang="en-US" dirty="0">
                <a:solidFill>
                  <a:srgbClr val="505050"/>
                </a:solidFill>
                <a:latin typeface="Segoe UI Light" panose="020B0502040204020203" pitchFamily="34" charset="0"/>
                <a:cs typeface="Segoe UI Light" panose="020B0502040204020203" pitchFamily="34" charset="0"/>
              </a:rPr>
              <a:t>Only </a:t>
            </a:r>
            <a:r>
              <a:rPr lang="en-US" b="1" dirty="0">
                <a:solidFill>
                  <a:srgbClr val="505050"/>
                </a:solidFill>
                <a:latin typeface="Segoe UI Light" panose="020B0502040204020203" pitchFamily="34" charset="0"/>
                <a:cs typeface="Segoe UI Light" panose="020B0502040204020203" pitchFamily="34" charset="0"/>
              </a:rPr>
              <a:t>IPv4</a:t>
            </a:r>
            <a:r>
              <a:rPr lang="en-US" dirty="0">
                <a:solidFill>
                  <a:srgbClr val="505050"/>
                </a:solidFill>
                <a:latin typeface="Segoe UI Light" panose="020B0502040204020203" pitchFamily="34" charset="0"/>
                <a:cs typeface="Segoe UI Light" panose="020B0502040204020203" pitchFamily="34" charset="0"/>
              </a:rPr>
              <a:t> addresses are supported at this time </a:t>
            </a:r>
          </a:p>
          <a:p>
            <a:pPr lvl="0">
              <a:spcBef>
                <a:spcPts val="300"/>
              </a:spcBef>
              <a:spcAft>
                <a:spcPts val="600"/>
              </a:spcAft>
              <a:buClr>
                <a:srgbClr val="0078D7"/>
              </a:buClr>
              <a:buSzPct val="100000"/>
              <a:defRPr/>
            </a:pPr>
            <a:r>
              <a:rPr lang="en-US" dirty="0">
                <a:solidFill>
                  <a:srgbClr val="505050"/>
                </a:solidFill>
                <a:latin typeface="Segoe UI Light" panose="020B0502040204020203" pitchFamily="34" charset="0"/>
                <a:cs typeface="Segoe UI Light" panose="020B0502040204020203" pitchFamily="34" charset="0"/>
              </a:rPr>
              <a:t>Azure Stack Hub </a:t>
            </a:r>
            <a:r>
              <a:rPr lang="en-US" b="1" dirty="0">
                <a:solidFill>
                  <a:srgbClr val="505050"/>
                </a:solidFill>
                <a:latin typeface="Segoe UI Light" panose="020B0502040204020203" pitchFamily="34" charset="0"/>
                <a:cs typeface="Segoe UI Light" panose="020B0502040204020203" pitchFamily="34" charset="0"/>
              </a:rPr>
              <a:t>VPN connections </a:t>
            </a:r>
            <a:r>
              <a:rPr lang="en-US" b="1" i="1" dirty="0">
                <a:solidFill>
                  <a:srgbClr val="505050"/>
                </a:solidFill>
                <a:latin typeface="Segoe UI Light" panose="020B0502040204020203" pitchFamily="34" charset="0"/>
                <a:cs typeface="Segoe UI Light" panose="020B0502040204020203" pitchFamily="34" charset="0"/>
              </a:rPr>
              <a:t>to Azure </a:t>
            </a:r>
            <a:r>
              <a:rPr lang="en-US" b="1" dirty="0">
                <a:solidFill>
                  <a:srgbClr val="505050"/>
                </a:solidFill>
                <a:latin typeface="Segoe UI Light" panose="020B0502040204020203" pitchFamily="34" charset="0"/>
                <a:cs typeface="Segoe UI Light" panose="020B0502040204020203" pitchFamily="34" charset="0"/>
              </a:rPr>
              <a:t>are not supported through NAT</a:t>
            </a:r>
          </a:p>
        </p:txBody>
      </p:sp>
      <p:sp>
        <p:nvSpPr>
          <p:cNvPr id="13" name="Rectangle 12"/>
          <p:cNvSpPr/>
          <p:nvPr/>
        </p:nvSpPr>
        <p:spPr bwMode="auto">
          <a:xfrm>
            <a:off x="2116437" y="3052925"/>
            <a:ext cx="8366033" cy="138803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a:spcBef>
                <a:spcPts val="300"/>
              </a:spcBef>
              <a:spcAft>
                <a:spcPts val="600"/>
              </a:spcAft>
              <a:buClr>
                <a:srgbClr val="0078D7"/>
              </a:buClr>
              <a:buSzPct val="100000"/>
              <a:defRPr/>
            </a:pPr>
            <a:r>
              <a:rPr lang="en-US" dirty="0">
                <a:solidFill>
                  <a:srgbClr val="505050"/>
                </a:solidFill>
                <a:latin typeface="Segoe UI Light" panose="020B0502040204020203" pitchFamily="34" charset="0"/>
                <a:cs typeface="Segoe UI Light" panose="020B0502040204020203" pitchFamily="34" charset="0"/>
              </a:rPr>
              <a:t>Ensure you have sufficient memory </a:t>
            </a:r>
            <a:r>
              <a:rPr lang="en-US" b="1" dirty="0">
                <a:solidFill>
                  <a:srgbClr val="505050"/>
                </a:solidFill>
                <a:latin typeface="Segoe UI Light" panose="020B0502040204020203" pitchFamily="34" charset="0"/>
                <a:cs typeface="Segoe UI Light" panose="020B0502040204020203" pitchFamily="34" charset="0"/>
              </a:rPr>
              <a:t>beyond the minimum </a:t>
            </a:r>
            <a:r>
              <a:rPr lang="en-US" dirty="0">
                <a:solidFill>
                  <a:srgbClr val="505050"/>
                </a:solidFill>
                <a:latin typeface="Segoe UI Light" panose="020B0502040204020203" pitchFamily="34" charset="0"/>
                <a:cs typeface="Segoe UI Light" panose="020B0502040204020203" pitchFamily="34" charset="0"/>
              </a:rPr>
              <a:t>to support workloads  </a:t>
            </a:r>
          </a:p>
          <a:p>
            <a:pPr lvl="0">
              <a:spcBef>
                <a:spcPts val="300"/>
              </a:spcBef>
              <a:spcAft>
                <a:spcPts val="600"/>
              </a:spcAft>
              <a:buClr>
                <a:srgbClr val="0078D7"/>
              </a:buClr>
              <a:buSzPct val="100000"/>
              <a:defRPr/>
            </a:pPr>
            <a:r>
              <a:rPr lang="en-US" dirty="0">
                <a:solidFill>
                  <a:srgbClr val="505050"/>
                </a:solidFill>
                <a:latin typeface="Segoe UI Light" panose="020B0502040204020203" pitchFamily="34" charset="0"/>
                <a:cs typeface="Segoe UI Light" panose="020B0502040204020203" pitchFamily="34" charset="0"/>
              </a:rPr>
              <a:t>Minimum memory (192 GB) </a:t>
            </a:r>
            <a:r>
              <a:rPr lang="en-US" u="sng" dirty="0">
                <a:solidFill>
                  <a:srgbClr val="505050"/>
                </a:solidFill>
                <a:latin typeface="Segoe UI Light" panose="020B0502040204020203" pitchFamily="34" charset="0"/>
                <a:cs typeface="Segoe UI Light" panose="020B0502040204020203" pitchFamily="34" charset="0"/>
              </a:rPr>
              <a:t>will not adequately support</a:t>
            </a:r>
            <a:r>
              <a:rPr lang="en-US" dirty="0">
                <a:solidFill>
                  <a:srgbClr val="505050"/>
                </a:solidFill>
                <a:latin typeface="Segoe UI Light" panose="020B0502040204020203" pitchFamily="34" charset="0"/>
                <a:cs typeface="Segoe UI Light" panose="020B0502040204020203" pitchFamily="34" charset="0"/>
              </a:rPr>
              <a:t> the deployment </a:t>
            </a:r>
            <a:r>
              <a:rPr lang="en-US" b="1" dirty="0">
                <a:solidFill>
                  <a:srgbClr val="505050"/>
                </a:solidFill>
                <a:latin typeface="Segoe UI Light" panose="020B0502040204020203" pitchFamily="34" charset="0"/>
                <a:cs typeface="Segoe UI Light" panose="020B0502040204020203" pitchFamily="34" charset="0"/>
              </a:rPr>
              <a:t>additional resource providers </a:t>
            </a:r>
            <a:r>
              <a:rPr lang="en-US" dirty="0">
                <a:solidFill>
                  <a:srgbClr val="505050"/>
                </a:solidFill>
                <a:latin typeface="Segoe UI Light" panose="020B0502040204020203" pitchFamily="34" charset="0"/>
                <a:cs typeface="Segoe UI Light" panose="020B0502040204020203" pitchFamily="34" charset="0"/>
              </a:rPr>
              <a:t>such as SQL Server, MySQL Server, and Web Apps </a:t>
            </a:r>
          </a:p>
        </p:txBody>
      </p:sp>
      <p:sp>
        <p:nvSpPr>
          <p:cNvPr id="14" name="Rectangle 13"/>
          <p:cNvSpPr/>
          <p:nvPr/>
        </p:nvSpPr>
        <p:spPr bwMode="auto">
          <a:xfrm>
            <a:off x="2116437" y="1542183"/>
            <a:ext cx="8485302" cy="138803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a:spcBef>
                <a:spcPts val="300"/>
              </a:spcBef>
              <a:spcAft>
                <a:spcPts val="600"/>
              </a:spcAft>
              <a:buClr>
                <a:srgbClr val="0078D7"/>
              </a:buClr>
              <a:buSzPct val="100000"/>
              <a:defRPr/>
            </a:pPr>
            <a:r>
              <a:rPr lang="en-US">
                <a:solidFill>
                  <a:srgbClr val="505050"/>
                </a:solidFill>
                <a:latin typeface="Segoe UI Light" panose="020B0502040204020203" pitchFamily="34" charset="0"/>
                <a:cs typeface="Segoe UI Light" panose="020B0502040204020203" pitchFamily="34" charset="0"/>
              </a:rPr>
              <a:t>Ensure you have the </a:t>
            </a:r>
            <a:r>
              <a:rPr lang="en-US" b="1">
                <a:solidFill>
                  <a:srgbClr val="505050"/>
                </a:solidFill>
                <a:latin typeface="Segoe UI Light" panose="020B0502040204020203" pitchFamily="34" charset="0"/>
                <a:cs typeface="Segoe UI Light" panose="020B0502040204020203" pitchFamily="34" charset="0"/>
              </a:rPr>
              <a:t>minimum number of disks with consistent bus type and sizes</a:t>
            </a:r>
          </a:p>
          <a:p>
            <a:pPr lvl="0">
              <a:spcBef>
                <a:spcPts val="300"/>
              </a:spcBef>
              <a:spcAft>
                <a:spcPts val="600"/>
              </a:spcAft>
              <a:buClr>
                <a:srgbClr val="0078D7"/>
              </a:buClr>
              <a:buSzPct val="100000"/>
              <a:defRPr/>
            </a:pPr>
            <a:r>
              <a:rPr lang="en-US">
                <a:solidFill>
                  <a:srgbClr val="505050"/>
                </a:solidFill>
                <a:latin typeface="Segoe UI Light" panose="020B0502040204020203" pitchFamily="34" charset="0"/>
                <a:cs typeface="Segoe UI Light" panose="020B0502040204020203" pitchFamily="34" charset="0"/>
              </a:rPr>
              <a:t>Ensure you have </a:t>
            </a:r>
            <a:r>
              <a:rPr lang="en-US" b="1">
                <a:solidFill>
                  <a:srgbClr val="505050"/>
                </a:solidFill>
                <a:latin typeface="Segoe UI Light" panose="020B0502040204020203" pitchFamily="34" charset="0"/>
                <a:cs typeface="Segoe UI Light" panose="020B0502040204020203" pitchFamily="34" charset="0"/>
              </a:rPr>
              <a:t>ample available disk space</a:t>
            </a:r>
            <a:endParaRPr lang="en-US">
              <a:solidFill>
                <a:srgbClr val="505050"/>
              </a:solidFill>
              <a:latin typeface="Segoe UI Light" panose="020B0502040204020203" pitchFamily="34" charset="0"/>
              <a:cs typeface="Segoe UI Light" panose="020B0502040204020203" pitchFamily="34" charset="0"/>
            </a:endParaRPr>
          </a:p>
          <a:p>
            <a:pPr lvl="0">
              <a:spcBef>
                <a:spcPts val="300"/>
              </a:spcBef>
              <a:spcAft>
                <a:spcPts val="600"/>
              </a:spcAft>
              <a:buClr>
                <a:srgbClr val="0078D7"/>
              </a:buClr>
              <a:buSzPct val="100000"/>
              <a:defRPr/>
            </a:pPr>
            <a:r>
              <a:rPr lang="en-US">
                <a:solidFill>
                  <a:srgbClr val="505050"/>
                </a:solidFill>
                <a:latin typeface="Segoe UI Light" panose="020B0502040204020203" pitchFamily="34" charset="0"/>
                <a:cs typeface="Segoe UI Light" panose="020B0502040204020203" pitchFamily="34" charset="0"/>
              </a:rPr>
              <a:t>A </a:t>
            </a:r>
            <a:r>
              <a:rPr lang="en-US" b="1">
                <a:solidFill>
                  <a:srgbClr val="505050"/>
                </a:solidFill>
                <a:latin typeface="Segoe UI Light" panose="020B0502040204020203" pitchFamily="34" charset="0"/>
                <a:cs typeface="Segoe UI Light" panose="020B0502040204020203" pitchFamily="34" charset="0"/>
              </a:rPr>
              <a:t>simple space (no resiliency) </a:t>
            </a:r>
            <a:r>
              <a:rPr lang="en-US">
                <a:solidFill>
                  <a:srgbClr val="505050"/>
                </a:solidFill>
                <a:latin typeface="Segoe UI Light" panose="020B0502040204020203" pitchFamily="34" charset="0"/>
                <a:cs typeface="Segoe UI Light" panose="020B0502040204020203" pitchFamily="34" charset="0"/>
              </a:rPr>
              <a:t>is created when you have less than 8 data disks and under 2 TB total space available</a:t>
            </a:r>
          </a:p>
        </p:txBody>
      </p:sp>
      <p:pic>
        <p:nvPicPr>
          <p:cNvPr id="17" name="Graphic 16">
            <a:extLst>
              <a:ext uri="{FF2B5EF4-FFF2-40B4-BE49-F238E27FC236}">
                <a16:creationId xmlns:a16="http://schemas.microsoft.com/office/drawing/2014/main" id="{1489C743-9460-49F3-B6F2-EBC7476FEE1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2508" y="3284357"/>
            <a:ext cx="834916" cy="925177"/>
          </a:xfrm>
          <a:prstGeom prst="rect">
            <a:avLst/>
          </a:prstGeom>
        </p:spPr>
      </p:pic>
      <p:sp>
        <p:nvSpPr>
          <p:cNvPr id="21" name="TextBox 20">
            <a:extLst>
              <a:ext uri="{FF2B5EF4-FFF2-40B4-BE49-F238E27FC236}">
                <a16:creationId xmlns:a16="http://schemas.microsoft.com/office/drawing/2014/main" id="{0A74F7E7-27F5-4F22-9C30-C30514039E91}"/>
              </a:ext>
            </a:extLst>
          </p:cNvPr>
          <p:cNvSpPr txBox="1"/>
          <p:nvPr/>
        </p:nvSpPr>
        <p:spPr>
          <a:xfrm>
            <a:off x="822680" y="3646103"/>
            <a:ext cx="504938" cy="221599"/>
          </a:xfrm>
          <a:prstGeom prst="rect">
            <a:avLst/>
          </a:prstGeom>
          <a:solidFill>
            <a:schemeClr val="bg1"/>
          </a:solidFill>
        </p:spPr>
        <p:txBody>
          <a:bodyPr wrap="square" lIns="0" tIns="0" rIns="0" bIns="0" rtlCol="0">
            <a:spAutoFit/>
          </a:bodyPr>
          <a:lstStyle/>
          <a:p>
            <a:pPr>
              <a:lnSpc>
                <a:spcPct val="90000"/>
              </a:lnSpc>
              <a:spcAft>
                <a:spcPts val="600"/>
              </a:spcAft>
            </a:pPr>
            <a:r>
              <a:rPr lang="en-US" sz="1600" b="1">
                <a:solidFill>
                  <a:srgbClr val="0078D7"/>
                </a:solidFill>
              </a:rPr>
              <a:t>RAM</a:t>
            </a:r>
          </a:p>
        </p:txBody>
      </p:sp>
      <p:pic>
        <p:nvPicPr>
          <p:cNvPr id="23" name="Graphic 22">
            <a:extLst>
              <a:ext uri="{FF2B5EF4-FFF2-40B4-BE49-F238E27FC236}">
                <a16:creationId xmlns:a16="http://schemas.microsoft.com/office/drawing/2014/main" id="{C8BC60AD-759D-475D-982B-44C13002FA3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05011" y="1796165"/>
            <a:ext cx="752475" cy="904875"/>
          </a:xfrm>
          <a:prstGeom prst="rect">
            <a:avLst/>
          </a:prstGeom>
        </p:spPr>
      </p:pic>
      <p:cxnSp>
        <p:nvCxnSpPr>
          <p:cNvPr id="26" name="Straight Connector 25">
            <a:extLst>
              <a:ext uri="{FF2B5EF4-FFF2-40B4-BE49-F238E27FC236}">
                <a16:creationId xmlns:a16="http://schemas.microsoft.com/office/drawing/2014/main" id="{1CD1F19D-A6D3-4B1B-A363-147326F9037E}"/>
              </a:ext>
            </a:extLst>
          </p:cNvPr>
          <p:cNvCxnSpPr/>
          <p:nvPr/>
        </p:nvCxnSpPr>
        <p:spPr>
          <a:xfrm flipV="1">
            <a:off x="1950181" y="1826628"/>
            <a:ext cx="0" cy="892296"/>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9EB220-AA6D-4A53-AB92-85CF1185C648}"/>
              </a:ext>
            </a:extLst>
          </p:cNvPr>
          <p:cNvCxnSpPr/>
          <p:nvPr/>
        </p:nvCxnSpPr>
        <p:spPr>
          <a:xfrm flipV="1">
            <a:off x="1948833" y="3284357"/>
            <a:ext cx="0" cy="892296"/>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3A0FF0-326D-4A77-997A-A32CFB943B23}"/>
              </a:ext>
            </a:extLst>
          </p:cNvPr>
          <p:cNvCxnSpPr/>
          <p:nvPr/>
        </p:nvCxnSpPr>
        <p:spPr>
          <a:xfrm flipV="1">
            <a:off x="1931301" y="4729865"/>
            <a:ext cx="0" cy="892296"/>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a:grpSpLocks noChangeAspect="1"/>
          </p:cNvGrpSpPr>
          <p:nvPr/>
        </p:nvGrpSpPr>
        <p:grpSpPr>
          <a:xfrm>
            <a:off x="510780" y="4795705"/>
            <a:ext cx="1118371" cy="826456"/>
            <a:chOff x="-2043459" y="2064777"/>
            <a:chExt cx="1907124" cy="1409330"/>
          </a:xfrm>
          <a:solidFill>
            <a:srgbClr val="0078D7"/>
          </a:solidFill>
        </p:grpSpPr>
        <p:grpSp>
          <p:nvGrpSpPr>
            <p:cNvPr id="18" name="Group 17"/>
            <p:cNvGrpSpPr/>
            <p:nvPr/>
          </p:nvGrpSpPr>
          <p:grpSpPr>
            <a:xfrm>
              <a:off x="-1416496" y="2064777"/>
              <a:ext cx="640081" cy="446419"/>
              <a:chOff x="-1460863" y="2195129"/>
              <a:chExt cx="640081" cy="446419"/>
            </a:xfrm>
            <a:grpFill/>
          </p:grpSpPr>
          <p:sp>
            <p:nvSpPr>
              <p:cNvPr id="38" name="Rectangle 37"/>
              <p:cNvSpPr/>
              <p:nvPr/>
            </p:nvSpPr>
            <p:spPr bwMode="auto">
              <a:xfrm>
                <a:off x="-1460862" y="2195131"/>
                <a:ext cx="45719" cy="443749"/>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p:cNvSpPr/>
              <p:nvPr/>
            </p:nvSpPr>
            <p:spPr bwMode="auto">
              <a:xfrm>
                <a:off x="-866501" y="2195129"/>
                <a:ext cx="45719" cy="443749"/>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rot="5400000">
                <a:off x="-1163682" y="1897950"/>
                <a:ext cx="45719" cy="64008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p:cNvSpPr/>
              <p:nvPr/>
            </p:nvSpPr>
            <p:spPr bwMode="auto">
              <a:xfrm rot="5400000">
                <a:off x="-1163683" y="2298649"/>
                <a:ext cx="45719" cy="64008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 name="Group 18"/>
            <p:cNvGrpSpPr/>
            <p:nvPr/>
          </p:nvGrpSpPr>
          <p:grpSpPr>
            <a:xfrm>
              <a:off x="-2043459" y="3019107"/>
              <a:ext cx="640081" cy="446419"/>
              <a:chOff x="-1460863" y="2195129"/>
              <a:chExt cx="640081" cy="446419"/>
            </a:xfrm>
            <a:grpFill/>
          </p:grpSpPr>
          <p:sp>
            <p:nvSpPr>
              <p:cNvPr id="34" name="Rectangle 33"/>
              <p:cNvSpPr/>
              <p:nvPr/>
            </p:nvSpPr>
            <p:spPr bwMode="auto">
              <a:xfrm>
                <a:off x="-1460862" y="2195131"/>
                <a:ext cx="45719" cy="443749"/>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866501" y="2195129"/>
                <a:ext cx="45719" cy="443749"/>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35"/>
              <p:cNvSpPr/>
              <p:nvPr/>
            </p:nvSpPr>
            <p:spPr bwMode="auto">
              <a:xfrm rot="5400000">
                <a:off x="-1163682" y="1897950"/>
                <a:ext cx="45719" cy="64008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p:cNvSpPr/>
              <p:nvPr/>
            </p:nvSpPr>
            <p:spPr bwMode="auto">
              <a:xfrm rot="5400000">
                <a:off x="-1163683" y="2298649"/>
                <a:ext cx="45719" cy="64008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p:cNvGrpSpPr/>
            <p:nvPr/>
          </p:nvGrpSpPr>
          <p:grpSpPr>
            <a:xfrm>
              <a:off x="-776416" y="3027688"/>
              <a:ext cx="640081" cy="446419"/>
              <a:chOff x="-1460863" y="2195129"/>
              <a:chExt cx="640081" cy="446419"/>
            </a:xfrm>
            <a:grpFill/>
          </p:grpSpPr>
          <p:sp>
            <p:nvSpPr>
              <p:cNvPr id="28" name="Rectangle 27"/>
              <p:cNvSpPr/>
              <p:nvPr/>
            </p:nvSpPr>
            <p:spPr bwMode="auto">
              <a:xfrm>
                <a:off x="-1460862" y="2195131"/>
                <a:ext cx="45719" cy="443749"/>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p:cNvSpPr/>
              <p:nvPr/>
            </p:nvSpPr>
            <p:spPr bwMode="auto">
              <a:xfrm>
                <a:off x="-866501" y="2195129"/>
                <a:ext cx="45719" cy="443749"/>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5400000">
                <a:off x="-1163682" y="1897950"/>
                <a:ext cx="45719" cy="64008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p:cNvSpPr/>
              <p:nvPr/>
            </p:nvSpPr>
            <p:spPr bwMode="auto">
              <a:xfrm rot="5400000">
                <a:off x="-1163683" y="2298649"/>
                <a:ext cx="45719" cy="64008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Rectangle 21"/>
            <p:cNvSpPr/>
            <p:nvPr/>
          </p:nvSpPr>
          <p:spPr bwMode="auto">
            <a:xfrm rot="5400000">
              <a:off x="-1119315" y="2139797"/>
              <a:ext cx="45719" cy="128016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Rectangle 23"/>
            <p:cNvSpPr/>
            <p:nvPr/>
          </p:nvSpPr>
          <p:spPr bwMode="auto">
            <a:xfrm>
              <a:off x="-1746278" y="2757017"/>
              <a:ext cx="45719" cy="27432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p:cNvSpPr/>
            <p:nvPr/>
          </p:nvSpPr>
          <p:spPr bwMode="auto">
            <a:xfrm>
              <a:off x="-479235" y="2757017"/>
              <a:ext cx="45719" cy="27432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26"/>
            <p:cNvSpPr/>
            <p:nvPr/>
          </p:nvSpPr>
          <p:spPr bwMode="auto">
            <a:xfrm>
              <a:off x="-1119315" y="2499442"/>
              <a:ext cx="45719" cy="274320"/>
            </a:xfrm>
            <a:prstGeom prst="rect">
              <a:avLst/>
            </a:prstGeom>
            <a:grpFill/>
            <a:ln w="95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4786195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505050"/>
                </a:solidFill>
              </a:rPr>
              <a:t>Development Kit network considerations</a:t>
            </a:r>
          </a:p>
        </p:txBody>
      </p:sp>
      <p:sp>
        <p:nvSpPr>
          <p:cNvPr id="4" name="Text Placeholder 3"/>
          <p:cNvSpPr>
            <a:spLocks noGrp="1"/>
          </p:cNvSpPr>
          <p:nvPr>
            <p:ph type="body" sz="quarter" idx="10"/>
          </p:nvPr>
        </p:nvSpPr>
        <p:spPr>
          <a:xfrm>
            <a:off x="332696" y="1514715"/>
            <a:ext cx="5259722" cy="5096780"/>
          </a:xfrm>
        </p:spPr>
        <p:txBody>
          <a:bodyPr vert="horz" wrap="square" lIns="146304" tIns="91440" rIns="146304" bIns="91440" rtlCol="0" anchor="t">
            <a:spAutoFit/>
          </a:bodyPr>
          <a:lstStyle/>
          <a:p>
            <a:pPr lvl="1"/>
            <a:r>
              <a:rPr lang="en-US" sz="2800">
                <a:solidFill>
                  <a:srgbClr val="0078D7"/>
                </a:solidFill>
                <a:latin typeface="+mj-lt"/>
              </a:rPr>
              <a:t>Single connection required</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Requires Internet access directly or through </a:t>
            </a:r>
            <a:br>
              <a:rPr lang="en-US" sz="1800">
                <a:solidFill>
                  <a:srgbClr val="505050"/>
                </a:solidFill>
                <a:latin typeface="Segoe UI Light" pitchFamily="34" charset="0"/>
              </a:rPr>
            </a:br>
            <a:r>
              <a:rPr lang="en-US" sz="1800">
                <a:solidFill>
                  <a:srgbClr val="505050"/>
                </a:solidFill>
                <a:latin typeface="Segoe UI Light" pitchFamily="34" charset="0"/>
              </a:rPr>
              <a:t>a transparent proxy</a:t>
            </a:r>
          </a:p>
          <a:p>
            <a:pPr lvl="2"/>
            <a:endParaRPr lang="en-US" sz="2400">
              <a:solidFill>
                <a:srgbClr val="505050"/>
              </a:solidFill>
              <a:latin typeface="Segoe UI Light"/>
            </a:endParaRPr>
          </a:p>
          <a:p>
            <a:pPr lvl="1"/>
            <a:r>
              <a:rPr lang="en-US" sz="2800">
                <a:solidFill>
                  <a:srgbClr val="0078D7"/>
                </a:solidFill>
                <a:latin typeface="+mj-lt"/>
              </a:rPr>
              <a:t>Reserved network ranges</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192.168.200.0/24 – Infrastructure</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192.168.100.0/27 – Storage</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192.168.101.0/26 – HNV (PA)</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192.168.102.0/24 – External VIP</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192.168.103.0/25 – Transit Network</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192.168.105.0/25 – Resource endpoints</a:t>
            </a:r>
          </a:p>
          <a:p>
            <a:pPr lvl="2"/>
            <a:endParaRPr lang="en-US" sz="2400">
              <a:solidFill>
                <a:schemeClr val="tx1"/>
              </a:solidFill>
              <a:latin typeface="+mj-lt"/>
            </a:endParaRPr>
          </a:p>
        </p:txBody>
      </p:sp>
      <p:sp>
        <p:nvSpPr>
          <p:cNvPr id="5" name="Rectangle 4"/>
          <p:cNvSpPr/>
          <p:nvPr/>
        </p:nvSpPr>
        <p:spPr>
          <a:xfrm>
            <a:off x="7348330" y="6637550"/>
            <a:ext cx="5088147" cy="338554"/>
          </a:xfrm>
          <a:prstGeom prst="rect">
            <a:avLst/>
          </a:prstGeom>
        </p:spPr>
        <p:txBody>
          <a:bodyPr wrap="square">
            <a:spAutoFit/>
          </a:bodyPr>
          <a:lstStyle/>
          <a:p>
            <a:pPr algn="r"/>
            <a:r>
              <a:rPr lang="en-US" sz="1600">
                <a:solidFill>
                  <a:schemeClr val="bg1">
                    <a:lumMod val="40000"/>
                    <a:lumOff val="60000"/>
                  </a:schemeClr>
                </a:solidFill>
              </a:rPr>
              <a:t>Microsoft Confidential</a:t>
            </a:r>
          </a:p>
        </p:txBody>
      </p:sp>
      <p:sp>
        <p:nvSpPr>
          <p:cNvPr id="6" name="Freeform 10"/>
          <p:cNvSpPr>
            <a:spLocks noChangeAspect="1" noEditPoints="1"/>
          </p:cNvSpPr>
          <p:nvPr/>
        </p:nvSpPr>
        <p:spPr bwMode="auto">
          <a:xfrm>
            <a:off x="10818741" y="251827"/>
            <a:ext cx="1174650" cy="961022"/>
          </a:xfrm>
          <a:custGeom>
            <a:avLst/>
            <a:gdLst>
              <a:gd name="T0" fmla="*/ 0 w 125"/>
              <a:gd name="T1" fmla="*/ 71 h 93"/>
              <a:gd name="T2" fmla="*/ 53 w 125"/>
              <a:gd name="T3" fmla="*/ 44 h 93"/>
              <a:gd name="T4" fmla="*/ 110 w 125"/>
              <a:gd name="T5" fmla="*/ 15 h 93"/>
              <a:gd name="T6" fmla="*/ 101 w 125"/>
              <a:gd name="T7" fmla="*/ 5 h 93"/>
              <a:gd name="T8" fmla="*/ 106 w 125"/>
              <a:gd name="T9" fmla="*/ 0 h 93"/>
              <a:gd name="T10" fmla="*/ 125 w 125"/>
              <a:gd name="T11" fmla="*/ 19 h 93"/>
              <a:gd name="T12" fmla="*/ 106 w 125"/>
              <a:gd name="T13" fmla="*/ 37 h 93"/>
              <a:gd name="T14" fmla="*/ 101 w 125"/>
              <a:gd name="T15" fmla="*/ 32 h 93"/>
              <a:gd name="T16" fmla="*/ 110 w 125"/>
              <a:gd name="T17" fmla="*/ 23 h 93"/>
              <a:gd name="T18" fmla="*/ 59 w 125"/>
              <a:gd name="T19" fmla="*/ 49 h 93"/>
              <a:gd name="T20" fmla="*/ 0 w 125"/>
              <a:gd name="T21" fmla="*/ 79 h 93"/>
              <a:gd name="T22" fmla="*/ 0 w 125"/>
              <a:gd name="T23" fmla="*/ 71 h 93"/>
              <a:gd name="T24" fmla="*/ 50 w 125"/>
              <a:gd name="T25" fmla="*/ 35 h 93"/>
              <a:gd name="T26" fmla="*/ 0 w 125"/>
              <a:gd name="T27" fmla="*/ 15 h 93"/>
              <a:gd name="T28" fmla="*/ 0 w 125"/>
              <a:gd name="T29" fmla="*/ 23 h 93"/>
              <a:gd name="T30" fmla="*/ 45 w 125"/>
              <a:gd name="T31" fmla="*/ 41 h 93"/>
              <a:gd name="T32" fmla="*/ 46 w 125"/>
              <a:gd name="T33" fmla="*/ 39 h 93"/>
              <a:gd name="T34" fmla="*/ 50 w 125"/>
              <a:gd name="T35" fmla="*/ 35 h 93"/>
              <a:gd name="T36" fmla="*/ 106 w 125"/>
              <a:gd name="T37" fmla="*/ 93 h 93"/>
              <a:gd name="T38" fmla="*/ 125 w 125"/>
              <a:gd name="T39" fmla="*/ 75 h 93"/>
              <a:gd name="T40" fmla="*/ 106 w 125"/>
              <a:gd name="T41" fmla="*/ 56 h 93"/>
              <a:gd name="T42" fmla="*/ 101 w 125"/>
              <a:gd name="T43" fmla="*/ 61 h 93"/>
              <a:gd name="T44" fmla="*/ 110 w 125"/>
              <a:gd name="T45" fmla="*/ 71 h 93"/>
              <a:gd name="T46" fmla="*/ 67 w 125"/>
              <a:gd name="T47" fmla="*/ 52 h 93"/>
              <a:gd name="T48" fmla="*/ 65 w 125"/>
              <a:gd name="T49" fmla="*/ 54 h 93"/>
              <a:gd name="T50" fmla="*/ 61 w 125"/>
              <a:gd name="T51" fmla="*/ 58 h 93"/>
              <a:gd name="T52" fmla="*/ 110 w 125"/>
              <a:gd name="T53" fmla="*/ 79 h 93"/>
              <a:gd name="T54" fmla="*/ 101 w 125"/>
              <a:gd name="T55" fmla="*/ 88 h 93"/>
              <a:gd name="T56" fmla="*/ 106 w 125"/>
              <a:gd name="T5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93">
                <a:moveTo>
                  <a:pt x="0" y="71"/>
                </a:moveTo>
                <a:cubicBezTo>
                  <a:pt x="20" y="71"/>
                  <a:pt x="38" y="61"/>
                  <a:pt x="53" y="44"/>
                </a:cubicBezTo>
                <a:cubicBezTo>
                  <a:pt x="68" y="26"/>
                  <a:pt x="88" y="15"/>
                  <a:pt x="110" y="15"/>
                </a:cubicBezTo>
                <a:cubicBezTo>
                  <a:pt x="101" y="5"/>
                  <a:pt x="101" y="5"/>
                  <a:pt x="101" y="5"/>
                </a:cubicBezTo>
                <a:cubicBezTo>
                  <a:pt x="106" y="0"/>
                  <a:pt x="106" y="0"/>
                  <a:pt x="106" y="0"/>
                </a:cubicBezTo>
                <a:cubicBezTo>
                  <a:pt x="125" y="19"/>
                  <a:pt x="125" y="19"/>
                  <a:pt x="125" y="19"/>
                </a:cubicBezTo>
                <a:cubicBezTo>
                  <a:pt x="106" y="37"/>
                  <a:pt x="106" y="37"/>
                  <a:pt x="106" y="37"/>
                </a:cubicBezTo>
                <a:cubicBezTo>
                  <a:pt x="101" y="32"/>
                  <a:pt x="101" y="32"/>
                  <a:pt x="101" y="32"/>
                </a:cubicBezTo>
                <a:cubicBezTo>
                  <a:pt x="110" y="23"/>
                  <a:pt x="110" y="23"/>
                  <a:pt x="110" y="23"/>
                </a:cubicBezTo>
                <a:cubicBezTo>
                  <a:pt x="91" y="23"/>
                  <a:pt x="72" y="33"/>
                  <a:pt x="59" y="49"/>
                </a:cubicBezTo>
                <a:cubicBezTo>
                  <a:pt x="43" y="68"/>
                  <a:pt x="22" y="79"/>
                  <a:pt x="0" y="79"/>
                </a:cubicBezTo>
                <a:lnTo>
                  <a:pt x="0" y="71"/>
                </a:lnTo>
                <a:close/>
                <a:moveTo>
                  <a:pt x="50" y="35"/>
                </a:moveTo>
                <a:cubicBezTo>
                  <a:pt x="36" y="22"/>
                  <a:pt x="18" y="15"/>
                  <a:pt x="0" y="15"/>
                </a:cubicBezTo>
                <a:cubicBezTo>
                  <a:pt x="0" y="23"/>
                  <a:pt x="0" y="23"/>
                  <a:pt x="0" y="23"/>
                </a:cubicBezTo>
                <a:cubicBezTo>
                  <a:pt x="16" y="23"/>
                  <a:pt x="32" y="29"/>
                  <a:pt x="45" y="41"/>
                </a:cubicBezTo>
                <a:cubicBezTo>
                  <a:pt x="45" y="40"/>
                  <a:pt x="46" y="40"/>
                  <a:pt x="46" y="39"/>
                </a:cubicBezTo>
                <a:cubicBezTo>
                  <a:pt x="48" y="38"/>
                  <a:pt x="49" y="36"/>
                  <a:pt x="50" y="35"/>
                </a:cubicBezTo>
                <a:close/>
                <a:moveTo>
                  <a:pt x="106" y="93"/>
                </a:moveTo>
                <a:cubicBezTo>
                  <a:pt x="125" y="75"/>
                  <a:pt x="125" y="75"/>
                  <a:pt x="125" y="75"/>
                </a:cubicBezTo>
                <a:cubicBezTo>
                  <a:pt x="106" y="56"/>
                  <a:pt x="106" y="56"/>
                  <a:pt x="106" y="56"/>
                </a:cubicBezTo>
                <a:cubicBezTo>
                  <a:pt x="101" y="61"/>
                  <a:pt x="101" y="61"/>
                  <a:pt x="101" y="61"/>
                </a:cubicBezTo>
                <a:cubicBezTo>
                  <a:pt x="110" y="71"/>
                  <a:pt x="110" y="71"/>
                  <a:pt x="110" y="71"/>
                </a:cubicBezTo>
                <a:cubicBezTo>
                  <a:pt x="94" y="70"/>
                  <a:pt x="79" y="64"/>
                  <a:pt x="67" y="52"/>
                </a:cubicBezTo>
                <a:cubicBezTo>
                  <a:pt x="66" y="53"/>
                  <a:pt x="65" y="54"/>
                  <a:pt x="65" y="54"/>
                </a:cubicBezTo>
                <a:cubicBezTo>
                  <a:pt x="64" y="56"/>
                  <a:pt x="63" y="57"/>
                  <a:pt x="61" y="58"/>
                </a:cubicBezTo>
                <a:cubicBezTo>
                  <a:pt x="75" y="71"/>
                  <a:pt x="92" y="78"/>
                  <a:pt x="110" y="79"/>
                </a:cubicBezTo>
                <a:cubicBezTo>
                  <a:pt x="101" y="88"/>
                  <a:pt x="101" y="88"/>
                  <a:pt x="101" y="88"/>
                </a:cubicBezTo>
                <a:lnTo>
                  <a:pt x="106" y="93"/>
                </a:lnTo>
                <a:close/>
              </a:path>
            </a:pathLst>
          </a:custGeom>
          <a:solidFill>
            <a:srgbClr val="0070C0"/>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sp>
        <p:nvSpPr>
          <p:cNvPr id="7" name="Text Placeholder 3"/>
          <p:cNvSpPr txBox="1">
            <a:spLocks/>
          </p:cNvSpPr>
          <p:nvPr/>
        </p:nvSpPr>
        <p:spPr>
          <a:xfrm>
            <a:off x="5861614" y="1514715"/>
            <a:ext cx="5259722" cy="43581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800">
                <a:solidFill>
                  <a:srgbClr val="0078D7"/>
                </a:solidFill>
                <a:latin typeface="+mj-lt"/>
              </a:rPr>
              <a:t>Static or DHCP</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Using a static IP requires additional deployment parameters</a:t>
            </a:r>
          </a:p>
          <a:p>
            <a:pPr lvl="2"/>
            <a:endParaRPr lang="en-US" sz="2800">
              <a:solidFill>
                <a:schemeClr val="tx1"/>
              </a:solidFill>
              <a:latin typeface="+mj-lt"/>
            </a:endParaRPr>
          </a:p>
          <a:p>
            <a:pPr lvl="1"/>
            <a:r>
              <a:rPr lang="en-US" sz="2800">
                <a:solidFill>
                  <a:srgbClr val="0078D7"/>
                </a:solidFill>
                <a:latin typeface="+mj-lt"/>
              </a:rPr>
              <a:t>Only IPv4 is supported</a:t>
            </a:r>
          </a:p>
          <a:p>
            <a:pPr lvl="2"/>
            <a:endParaRPr lang="en-US" sz="2400">
              <a:solidFill>
                <a:srgbClr val="505050"/>
              </a:solidFill>
              <a:latin typeface="Segoe UI Light"/>
            </a:endParaRPr>
          </a:p>
          <a:p>
            <a:pPr lvl="1"/>
            <a:r>
              <a:rPr lang="en-US" sz="2800">
                <a:solidFill>
                  <a:srgbClr val="0078D7"/>
                </a:solidFill>
                <a:latin typeface="+mj-lt"/>
              </a:rPr>
              <a:t>Key differences</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BGPNAT virtual machine is deployed </a:t>
            </a:r>
            <a:br>
              <a:rPr lang="en-US" sz="1800">
                <a:solidFill>
                  <a:srgbClr val="505050"/>
                </a:solidFill>
                <a:latin typeface="Segoe UI Light" pitchFamily="34" charset="0"/>
              </a:rPr>
            </a:br>
            <a:r>
              <a:rPr lang="en-US" sz="1800">
                <a:solidFill>
                  <a:srgbClr val="505050"/>
                </a:solidFill>
                <a:latin typeface="Segoe UI Light" pitchFamily="34" charset="0"/>
              </a:rPr>
              <a:t>(does not exist in multi-node)</a:t>
            </a:r>
          </a:p>
          <a:p>
            <a:pPr marL="285750" lvl="1" indent="-285750">
              <a:spcBef>
                <a:spcPts val="1200"/>
              </a:spcBef>
              <a:buFont typeface="Arial" panose="020B0604020202020204" pitchFamily="34" charset="0"/>
              <a:buChar char="•"/>
            </a:pPr>
            <a:r>
              <a:rPr lang="en-US" sz="1800">
                <a:solidFill>
                  <a:srgbClr val="505050"/>
                </a:solidFill>
                <a:latin typeface="Segoe UI Light" pitchFamily="34" charset="0"/>
              </a:rPr>
              <a:t>No switch requirements - all traffic goes through a combination of the host NIC and specific VMs</a:t>
            </a:r>
          </a:p>
        </p:txBody>
      </p:sp>
    </p:spTree>
    <p:extLst>
      <p:ext uri="{BB962C8B-B14F-4D97-AF65-F5344CB8AC3E}">
        <p14:creationId xmlns:p14="http://schemas.microsoft.com/office/powerpoint/2010/main" val="38425793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505050"/>
                </a:solidFill>
              </a:rPr>
              <a:t>Development Kit and multi-node differences</a:t>
            </a:r>
          </a:p>
        </p:txBody>
      </p:sp>
      <p:sp>
        <p:nvSpPr>
          <p:cNvPr id="4" name="Text Placeholder 3"/>
          <p:cNvSpPr>
            <a:spLocks noGrp="1"/>
          </p:cNvSpPr>
          <p:nvPr>
            <p:ph type="body" sz="quarter" idx="10"/>
          </p:nvPr>
        </p:nvSpPr>
        <p:spPr>
          <a:xfrm>
            <a:off x="274638" y="1212850"/>
            <a:ext cx="5181599" cy="5767733"/>
          </a:xfrm>
        </p:spPr>
        <p:txBody>
          <a:bodyPr/>
          <a:lstStyle/>
          <a:p>
            <a:pPr>
              <a:lnSpc>
                <a:spcPct val="100000"/>
              </a:lnSpc>
            </a:pPr>
            <a:r>
              <a:rPr lang="en-US" sz="2800" dirty="0">
                <a:solidFill>
                  <a:srgbClr val="0078D7"/>
                </a:solidFill>
              </a:rPr>
              <a:t>Scale</a:t>
            </a:r>
          </a:p>
          <a:p>
            <a:pPr marL="285750" indent="-285750">
              <a:lnSpc>
                <a:spcPct val="100000"/>
              </a:lnSpc>
              <a:buFont typeface="Arial" panose="020B0604020202020204" pitchFamily="34" charset="0"/>
              <a:buChar char="•"/>
            </a:pPr>
            <a:r>
              <a:rPr lang="en-US" sz="1800" dirty="0">
                <a:solidFill>
                  <a:schemeClr val="tx1"/>
                </a:solidFill>
                <a:latin typeface="+mj-lt"/>
              </a:rPr>
              <a:t>One node where all infrastructure and tenant VMs coexist </a:t>
            </a:r>
          </a:p>
          <a:p>
            <a:pPr>
              <a:lnSpc>
                <a:spcPct val="100000"/>
              </a:lnSpc>
            </a:pPr>
            <a:r>
              <a:rPr lang="en-US" sz="2800" dirty="0">
                <a:solidFill>
                  <a:srgbClr val="0078D7"/>
                </a:solidFill>
              </a:rPr>
              <a:t>Resiliency</a:t>
            </a:r>
          </a:p>
          <a:p>
            <a:pPr marL="285750" indent="-285750">
              <a:lnSpc>
                <a:spcPct val="100000"/>
              </a:lnSpc>
              <a:buFont typeface="Arial" panose="020B0604020202020204" pitchFamily="34" charset="0"/>
              <a:buChar char="•"/>
            </a:pPr>
            <a:r>
              <a:rPr lang="en-US" sz="1800" dirty="0">
                <a:solidFill>
                  <a:schemeClr val="tx1"/>
                </a:solidFill>
                <a:latin typeface="+mj-lt"/>
              </a:rPr>
              <a:t>While mirrored storage configurations are supported, it most likely will be configured as a Simple Space depending on hardware</a:t>
            </a:r>
          </a:p>
          <a:p>
            <a:pPr>
              <a:lnSpc>
                <a:spcPct val="100000"/>
              </a:lnSpc>
            </a:pPr>
            <a:r>
              <a:rPr lang="en-US" sz="2800" dirty="0">
                <a:solidFill>
                  <a:srgbClr val="0078D7"/>
                </a:solidFill>
              </a:rPr>
              <a:t>Network</a:t>
            </a:r>
          </a:p>
          <a:p>
            <a:pPr marL="285750" indent="-285750">
              <a:lnSpc>
                <a:spcPct val="100000"/>
              </a:lnSpc>
              <a:buFont typeface="Arial" panose="020B0604020202020204" pitchFamily="34" charset="0"/>
              <a:buChar char="•"/>
            </a:pPr>
            <a:r>
              <a:rPr lang="en-US" sz="1800" dirty="0">
                <a:solidFill>
                  <a:schemeClr val="tx1"/>
                </a:solidFill>
                <a:latin typeface="+mj-lt"/>
              </a:rPr>
              <a:t>BGPNAT Virtual Machine is deployed (does not exist in multi-node)</a:t>
            </a:r>
          </a:p>
          <a:p>
            <a:pPr marL="285750" indent="-285750">
              <a:lnSpc>
                <a:spcPct val="100000"/>
              </a:lnSpc>
              <a:buFont typeface="Arial" panose="020B0604020202020204" pitchFamily="34" charset="0"/>
              <a:buChar char="•"/>
            </a:pPr>
            <a:r>
              <a:rPr lang="en-US" sz="1800" dirty="0">
                <a:solidFill>
                  <a:schemeClr val="tx1"/>
                </a:solidFill>
                <a:latin typeface="+mj-lt"/>
              </a:rPr>
              <a:t>No switch requirements – all traffic goes through a combination of the host NIC and specific VMs</a:t>
            </a:r>
          </a:p>
          <a:p>
            <a:pPr>
              <a:lnSpc>
                <a:spcPct val="100000"/>
              </a:lnSpc>
            </a:pPr>
            <a:r>
              <a:rPr lang="en-US" sz="2800" dirty="0">
                <a:solidFill>
                  <a:srgbClr val="0078D7"/>
                </a:solidFill>
              </a:rPr>
              <a:t>Visibility</a:t>
            </a:r>
          </a:p>
          <a:p>
            <a:pPr marL="285750" indent="-285750">
              <a:lnSpc>
                <a:spcPct val="100000"/>
              </a:lnSpc>
              <a:buFont typeface="Arial" panose="020B0604020202020204" pitchFamily="34" charset="0"/>
              <a:buChar char="•"/>
            </a:pPr>
            <a:r>
              <a:rPr lang="en-US" sz="1800" dirty="0">
                <a:solidFill>
                  <a:schemeClr val="tx1"/>
                </a:solidFill>
              </a:rPr>
              <a:t>In the ASDK, you have administrative access to ‘see’ the fabric VMs that are normally hidden</a:t>
            </a:r>
          </a:p>
        </p:txBody>
      </p:sp>
      <p:pic>
        <p:nvPicPr>
          <p:cNvPr id="17" name="Picture 16"/>
          <p:cNvPicPr>
            <a:picLocks noChangeAspect="1"/>
          </p:cNvPicPr>
          <p:nvPr/>
        </p:nvPicPr>
        <p:blipFill>
          <a:blip r:embed="rId3"/>
          <a:stretch>
            <a:fillRect/>
          </a:stretch>
        </p:blipFill>
        <p:spPr>
          <a:xfrm>
            <a:off x="5847862" y="1332572"/>
            <a:ext cx="5924716" cy="4195615"/>
          </a:xfrm>
          <a:prstGeom prst="rect">
            <a:avLst/>
          </a:prstGeom>
          <a:ln>
            <a:solidFill>
              <a:schemeClr val="accent1"/>
            </a:solidFill>
          </a:ln>
        </p:spPr>
      </p:pic>
      <p:sp>
        <p:nvSpPr>
          <p:cNvPr id="18" name="Rectangle 17"/>
          <p:cNvSpPr/>
          <p:nvPr/>
        </p:nvSpPr>
        <p:spPr>
          <a:xfrm>
            <a:off x="4140839" y="6237941"/>
            <a:ext cx="7800398" cy="307777"/>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05050"/>
                </a:solidFill>
                <a:effectLst/>
                <a:uLnTx/>
                <a:uFillTx/>
                <a:latin typeface="Segoe UI"/>
                <a:ea typeface="+mn-ea"/>
                <a:cs typeface="+mn-cs"/>
                <a:hlinkClick r:id="rId4"/>
              </a:rPr>
              <a:t>https://docs.microsoft.com/en-us/azure/azure-stack/azure-stack-architecture</a:t>
            </a:r>
            <a:r>
              <a:rPr kumimoji="0" lang="en-US" sz="1400" b="0" i="0" u="none" strike="noStrike" kern="1200" cap="none" spc="0" normalizeH="0" baseline="0" noProof="0">
                <a:ln>
                  <a:noFill/>
                </a:ln>
                <a:solidFill>
                  <a:srgbClr val="505050"/>
                </a:solidFill>
                <a:effectLst/>
                <a:uLnTx/>
                <a:uFillTx/>
                <a:latin typeface="Segoe UI"/>
                <a:ea typeface="+mn-ea"/>
                <a:cs typeface="+mn-cs"/>
              </a:rPr>
              <a:t> </a:t>
            </a:r>
          </a:p>
        </p:txBody>
      </p:sp>
    </p:spTree>
    <p:extLst>
      <p:ext uri="{BB962C8B-B14F-4D97-AF65-F5344CB8AC3E}">
        <p14:creationId xmlns:p14="http://schemas.microsoft.com/office/powerpoint/2010/main" val="33652959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Using Azure Stack Development Kit wisely</a:t>
            </a:r>
          </a:p>
        </p:txBody>
      </p:sp>
      <p:sp>
        <p:nvSpPr>
          <p:cNvPr id="6" name="Rectangle 5"/>
          <p:cNvSpPr/>
          <p:nvPr/>
        </p:nvSpPr>
        <p:spPr bwMode="gray">
          <a:xfrm>
            <a:off x="506552" y="2363120"/>
            <a:ext cx="5483085" cy="3702505"/>
          </a:xfrm>
          <a:prstGeom prst="rect">
            <a:avLst/>
          </a:prstGeom>
          <a:noFill/>
          <a:ln w="10795" cap="flat" cmpd="sng" algn="ctr">
            <a:noFill/>
            <a:prstDash val="solid"/>
          </a:ln>
          <a:effectLst/>
        </p:spPr>
        <p:txBody>
          <a:bodyPr lIns="274320" tIns="274320" rIns="274320" bIns="274320" rtlCol="0" anchor="t" anchorCtr="0"/>
          <a:lstStyle/>
          <a:p>
            <a:pPr marL="0" lvl="1">
              <a:lnSpc>
                <a:spcPct val="90000"/>
              </a:lnSpc>
              <a:spcBef>
                <a:spcPts val="1200"/>
              </a:spcBef>
              <a:buSzPct val="90000"/>
              <a:defRPr/>
            </a:pPr>
            <a:r>
              <a:rPr lang="en-US" dirty="0">
                <a:latin typeface="+mj-lt"/>
              </a:rPr>
              <a:t>Use the Azure Stack Development Kit as:</a:t>
            </a:r>
          </a:p>
          <a:p>
            <a:pPr marL="285750" lvl="1" indent="-285750">
              <a:lnSpc>
                <a:spcPct val="90000"/>
              </a:lnSpc>
              <a:spcBef>
                <a:spcPts val="1200"/>
              </a:spcBef>
              <a:buSzPct val="90000"/>
              <a:buFont typeface="Arial" panose="020B0604020202020204" pitchFamily="34" charset="0"/>
              <a:buChar char="•"/>
              <a:defRPr/>
            </a:pPr>
            <a:r>
              <a:rPr lang="en-US" dirty="0">
                <a:latin typeface="+mj-lt"/>
              </a:rPr>
              <a:t>A </a:t>
            </a:r>
            <a:r>
              <a:rPr lang="en-US" b="1" dirty="0">
                <a:latin typeface="+mj-lt"/>
              </a:rPr>
              <a:t>non-production deployment </a:t>
            </a:r>
            <a:r>
              <a:rPr lang="en-US" dirty="0">
                <a:latin typeface="+mj-lt"/>
              </a:rPr>
              <a:t>of Azure Stack Hub</a:t>
            </a:r>
          </a:p>
          <a:p>
            <a:pPr marL="285750" lvl="1" indent="-285750">
              <a:lnSpc>
                <a:spcPct val="90000"/>
              </a:lnSpc>
              <a:spcBef>
                <a:spcPts val="1200"/>
              </a:spcBef>
              <a:buSzPct val="90000"/>
              <a:buFont typeface="Arial" panose="020B0604020202020204" pitchFamily="34" charset="0"/>
              <a:buChar char="•"/>
              <a:defRPr/>
            </a:pPr>
            <a:r>
              <a:rPr lang="en-US" dirty="0">
                <a:latin typeface="+mj-lt"/>
              </a:rPr>
              <a:t>A </a:t>
            </a:r>
            <a:r>
              <a:rPr lang="en-US" b="1" dirty="0">
                <a:latin typeface="+mj-lt"/>
              </a:rPr>
              <a:t>great place to start </a:t>
            </a:r>
            <a:r>
              <a:rPr lang="en-US" dirty="0">
                <a:latin typeface="+mj-lt"/>
              </a:rPr>
              <a:t>when exploring hybrid and/or modern application development</a:t>
            </a:r>
          </a:p>
          <a:p>
            <a:pPr marL="285750" lvl="1" indent="-285750">
              <a:lnSpc>
                <a:spcPct val="90000"/>
              </a:lnSpc>
              <a:spcBef>
                <a:spcPts val="1200"/>
              </a:spcBef>
              <a:buSzPct val="90000"/>
              <a:buFont typeface="Arial" panose="020B0604020202020204" pitchFamily="34" charset="0"/>
              <a:buChar char="•"/>
              <a:defRPr/>
            </a:pPr>
            <a:r>
              <a:rPr lang="en-US" dirty="0">
                <a:latin typeface="+mj-lt"/>
              </a:rPr>
              <a:t>A single host that you can put together and </a:t>
            </a:r>
            <a:r>
              <a:rPr lang="en-US" b="1" dirty="0">
                <a:latin typeface="+mj-lt"/>
              </a:rPr>
              <a:t>deploy on your own</a:t>
            </a:r>
          </a:p>
          <a:p>
            <a:pPr marL="285750" lvl="1" indent="-285750">
              <a:lnSpc>
                <a:spcPct val="90000"/>
              </a:lnSpc>
              <a:spcBef>
                <a:spcPts val="1200"/>
              </a:spcBef>
              <a:buSzPct val="90000"/>
              <a:buFont typeface="Arial" panose="020B0604020202020204" pitchFamily="34" charset="0"/>
              <a:buChar char="•"/>
              <a:defRPr/>
            </a:pPr>
            <a:r>
              <a:rPr lang="en-US" dirty="0">
                <a:latin typeface="+mj-lt"/>
              </a:rPr>
              <a:t>Your </a:t>
            </a:r>
            <a:r>
              <a:rPr lang="en-US" b="1" dirty="0">
                <a:latin typeface="+mj-lt"/>
              </a:rPr>
              <a:t>first impression </a:t>
            </a:r>
            <a:r>
              <a:rPr lang="en-US" dirty="0">
                <a:latin typeface="+mj-lt"/>
              </a:rPr>
              <a:t>of Azure Stack Hub (and possibly Azure) Services</a:t>
            </a:r>
          </a:p>
          <a:p>
            <a:pPr marL="285750" lvl="1" indent="-285750">
              <a:lnSpc>
                <a:spcPct val="90000"/>
              </a:lnSpc>
              <a:spcBef>
                <a:spcPts val="1200"/>
              </a:spcBef>
              <a:buSzPct val="90000"/>
              <a:buFont typeface="Arial" panose="020B0604020202020204" pitchFamily="34" charset="0"/>
              <a:buChar char="•"/>
              <a:defRPr/>
            </a:pPr>
            <a:r>
              <a:rPr lang="en-US" dirty="0">
                <a:latin typeface="+mj-lt"/>
              </a:rPr>
              <a:t>Platform for validation of backup taken from integrated system</a:t>
            </a:r>
          </a:p>
        </p:txBody>
      </p:sp>
      <p:sp>
        <p:nvSpPr>
          <p:cNvPr id="7" name="Rectangle 6"/>
          <p:cNvSpPr>
            <a:spLocks noChangeAspect="1"/>
          </p:cNvSpPr>
          <p:nvPr/>
        </p:nvSpPr>
        <p:spPr bwMode="gray">
          <a:xfrm>
            <a:off x="503237" y="1363662"/>
            <a:ext cx="5486400" cy="9931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28" tIns="182828" rIns="182828" bIns="0" numCol="1" spcCol="0" rtlCol="0" fromWordArt="0" anchor="ctr" anchorCtr="0" forceAA="0" compatLnSpc="1">
            <a:prstTxWarp prst="textNoShape">
              <a:avLst/>
            </a:prstTxWarp>
            <a:noAutofit/>
          </a:bodyPr>
          <a:lstStyle/>
          <a:p>
            <a:pPr marL="0" marR="0" lvl="0" indent="0" algn="l" defTabSz="599870" rtl="0" eaLnBrk="1" fontAlgn="base" latinLnBrk="0" hangingPunct="1">
              <a:lnSpc>
                <a:spcPts val="1487"/>
              </a:lnSpc>
              <a:spcBef>
                <a:spcPct val="0"/>
              </a:spcBef>
              <a:spcAft>
                <a:spcPct val="0"/>
              </a:spcAft>
              <a:buClrTx/>
              <a:buSzTx/>
              <a:buFontTx/>
              <a:buNone/>
              <a:tabLst/>
              <a:defRPr/>
            </a:pPr>
            <a:r>
              <a:rPr kumimoji="0" lang="en-US" sz="2800" b="0" i="0" u="none" strike="noStrike" kern="1200" cap="none" spc="0" normalizeH="0" baseline="0" noProof="0">
                <a:ln>
                  <a:noFill/>
                </a:ln>
                <a:solidFill>
                  <a:srgbClr val="0078D7"/>
                </a:solidFill>
                <a:effectLst/>
                <a:uLnTx/>
                <a:uFillTx/>
                <a:latin typeface="Segoe UI Light"/>
                <a:ea typeface="+mn-ea"/>
                <a:cs typeface="+mn-cs"/>
              </a:rPr>
              <a:t>The Development Kit </a:t>
            </a:r>
            <a:r>
              <a:rPr kumimoji="0" lang="en-US" sz="2800" b="0" i="1" u="none" strike="noStrike" kern="1200" cap="none" spc="0" normalizeH="0" baseline="0" noProof="0">
                <a:ln>
                  <a:noFill/>
                </a:ln>
                <a:solidFill>
                  <a:srgbClr val="0078D7"/>
                </a:solidFill>
                <a:effectLst/>
                <a:uLnTx/>
                <a:uFillTx/>
                <a:latin typeface="Segoe UI Light"/>
                <a:ea typeface="+mn-ea"/>
                <a:cs typeface="+mn-cs"/>
              </a:rPr>
              <a:t>is…</a:t>
            </a:r>
            <a:endParaRPr kumimoji="0" lang="en-US" sz="2800" b="0" i="0" u="none" strike="noStrike" kern="1200" cap="none" spc="0" normalizeH="0" baseline="0" noProof="0">
              <a:ln>
                <a:noFill/>
              </a:ln>
              <a:solidFill>
                <a:srgbClr val="0078D7"/>
              </a:solidFill>
              <a:effectLst/>
              <a:uLnTx/>
              <a:uFillTx/>
              <a:latin typeface="Segoe UI Light"/>
              <a:ea typeface="+mn-ea"/>
              <a:cs typeface="+mn-cs"/>
            </a:endParaRPr>
          </a:p>
        </p:txBody>
      </p:sp>
      <p:sp>
        <p:nvSpPr>
          <p:cNvPr id="12" name="Rectangle 11"/>
          <p:cNvSpPr/>
          <p:nvPr/>
        </p:nvSpPr>
        <p:spPr bwMode="gray">
          <a:xfrm>
            <a:off x="6404144" y="2369477"/>
            <a:ext cx="5529094" cy="3697215"/>
          </a:xfrm>
          <a:prstGeom prst="rect">
            <a:avLst/>
          </a:prstGeom>
          <a:noFill/>
          <a:ln w="10795" cap="flat" cmpd="sng" algn="ctr">
            <a:noFill/>
            <a:prstDash val="solid"/>
          </a:ln>
          <a:effectLst/>
        </p:spPr>
        <p:txBody>
          <a:bodyPr lIns="274320" tIns="274320" rIns="365760" bIns="274320" rtlCol="0" anchor="t" anchorCtr="0"/>
          <a:lstStyle/>
          <a:p>
            <a:pPr marL="0" lvl="1">
              <a:lnSpc>
                <a:spcPct val="90000"/>
              </a:lnSpc>
              <a:spcBef>
                <a:spcPts val="1200"/>
              </a:spcBef>
              <a:buSzPct val="90000"/>
              <a:defRPr/>
            </a:pPr>
            <a:r>
              <a:rPr lang="en-US" dirty="0">
                <a:latin typeface="+mj-lt"/>
              </a:rPr>
              <a:t>Risky scenarios for the Azure Stack Development Kit include:</a:t>
            </a:r>
          </a:p>
          <a:p>
            <a:pPr marL="285750" lvl="1" indent="-285750">
              <a:lnSpc>
                <a:spcPct val="90000"/>
              </a:lnSpc>
              <a:spcBef>
                <a:spcPts val="1200"/>
              </a:spcBef>
              <a:buSzPct val="90000"/>
              <a:buFont typeface="Arial" panose="020B0604020202020204" pitchFamily="34" charset="0"/>
              <a:buChar char="•"/>
              <a:defRPr/>
            </a:pPr>
            <a:r>
              <a:rPr lang="en-US" b="1" dirty="0">
                <a:latin typeface="+mj-lt"/>
              </a:rPr>
              <a:t>Production hosting </a:t>
            </a:r>
            <a:r>
              <a:rPr lang="en-US" dirty="0">
                <a:latin typeface="+mj-lt"/>
              </a:rPr>
              <a:t>of Azure Stack Hub workloads</a:t>
            </a:r>
          </a:p>
          <a:p>
            <a:pPr marL="285750" lvl="1" indent="-285750">
              <a:lnSpc>
                <a:spcPct val="90000"/>
              </a:lnSpc>
              <a:spcBef>
                <a:spcPts val="1200"/>
              </a:spcBef>
              <a:buSzPct val="90000"/>
              <a:buFont typeface="Arial" panose="020B0604020202020204" pitchFamily="34" charset="0"/>
              <a:buChar char="•"/>
              <a:defRPr/>
            </a:pPr>
            <a:r>
              <a:rPr lang="en-US" dirty="0">
                <a:latin typeface="+mj-lt"/>
              </a:rPr>
              <a:t>Assuming </a:t>
            </a:r>
            <a:r>
              <a:rPr lang="en-US" b="1" dirty="0">
                <a:latin typeface="+mj-lt"/>
              </a:rPr>
              <a:t>scalability</a:t>
            </a:r>
            <a:r>
              <a:rPr lang="en-US" dirty="0">
                <a:latin typeface="+mj-lt"/>
              </a:rPr>
              <a:t> beyond stated boundaries</a:t>
            </a:r>
          </a:p>
          <a:p>
            <a:pPr marL="285750" lvl="1" indent="-285750">
              <a:lnSpc>
                <a:spcPct val="90000"/>
              </a:lnSpc>
              <a:spcBef>
                <a:spcPts val="1200"/>
              </a:spcBef>
              <a:buSzPct val="90000"/>
              <a:buFont typeface="Arial" panose="020B0604020202020204" pitchFamily="34" charset="0"/>
              <a:buChar char="•"/>
              <a:defRPr/>
            </a:pPr>
            <a:r>
              <a:rPr lang="en-US" dirty="0">
                <a:latin typeface="+mj-lt"/>
              </a:rPr>
              <a:t>Assuming it is a highly </a:t>
            </a:r>
            <a:r>
              <a:rPr lang="en-US" b="1" dirty="0">
                <a:latin typeface="+mj-lt"/>
              </a:rPr>
              <a:t>available</a:t>
            </a:r>
            <a:r>
              <a:rPr lang="en-US" dirty="0">
                <a:latin typeface="+mj-lt"/>
              </a:rPr>
              <a:t> solution</a:t>
            </a:r>
          </a:p>
          <a:p>
            <a:pPr marL="285750" lvl="1" indent="-285750">
              <a:lnSpc>
                <a:spcPct val="90000"/>
              </a:lnSpc>
              <a:spcBef>
                <a:spcPts val="1200"/>
              </a:spcBef>
              <a:buSzPct val="90000"/>
              <a:buFont typeface="Arial" panose="020B0604020202020204" pitchFamily="34" charset="0"/>
              <a:buChar char="•"/>
              <a:defRPr/>
            </a:pPr>
            <a:r>
              <a:rPr lang="en-US" dirty="0">
                <a:latin typeface="+mj-lt"/>
              </a:rPr>
              <a:t>Deploying outside the defined configuration scripts (do not modify the scripts to fit an unsupported configuration)</a:t>
            </a:r>
          </a:p>
        </p:txBody>
      </p:sp>
      <p:sp>
        <p:nvSpPr>
          <p:cNvPr id="13" name="Rectangle 12"/>
          <p:cNvSpPr>
            <a:spLocks noChangeAspect="1"/>
          </p:cNvSpPr>
          <p:nvPr/>
        </p:nvSpPr>
        <p:spPr bwMode="gray">
          <a:xfrm>
            <a:off x="6400800" y="1370019"/>
            <a:ext cx="5532437" cy="993102"/>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28" tIns="182828" rIns="182828" bIns="0" numCol="1" spcCol="0" rtlCol="0" fromWordArt="0" anchor="ctr" anchorCtr="0" forceAA="0" compatLnSpc="1">
            <a:prstTxWarp prst="textNoShape">
              <a:avLst/>
            </a:prstTxWarp>
            <a:noAutofit/>
          </a:bodyPr>
          <a:lstStyle/>
          <a:p>
            <a:pPr marL="0" marR="0" lvl="0" indent="0" algn="l" defTabSz="599870" rtl="0" eaLnBrk="1" fontAlgn="base" latinLnBrk="0" hangingPunct="1">
              <a:lnSpc>
                <a:spcPts val="1487"/>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The Development</a:t>
            </a:r>
            <a:r>
              <a:rPr kumimoji="0" lang="en-US" sz="2800" b="0" i="0" u="none" strike="noStrike" kern="1200" cap="none" spc="0" normalizeH="0" noProof="0" dirty="0">
                <a:ln>
                  <a:noFill/>
                </a:ln>
                <a:solidFill>
                  <a:srgbClr val="0078D7"/>
                </a:solidFill>
                <a:effectLst/>
                <a:uLnTx/>
                <a:uFillTx/>
                <a:latin typeface="Segoe UI Light"/>
                <a:ea typeface="+mn-ea"/>
                <a:cs typeface="+mn-cs"/>
              </a:rPr>
              <a:t> Kit</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 </a:t>
            </a:r>
            <a:r>
              <a:rPr kumimoji="0" lang="en-US" sz="2800" b="0" i="1" u="none" strike="noStrike" kern="1200" cap="none" spc="0" normalizeH="0" baseline="0" noProof="0" dirty="0">
                <a:ln>
                  <a:noFill/>
                </a:ln>
                <a:solidFill>
                  <a:srgbClr val="0078D7"/>
                </a:solidFill>
                <a:effectLst/>
                <a:uLnTx/>
                <a:uFillTx/>
                <a:latin typeface="Segoe UI Light"/>
                <a:ea typeface="+mn-ea"/>
                <a:cs typeface="+mn-cs"/>
              </a:rPr>
              <a:t>is </a:t>
            </a:r>
            <a:r>
              <a:rPr kumimoji="0" lang="en-US" sz="2800" b="0" i="1" u="sng" strike="noStrike" kern="1200" cap="none" spc="0" normalizeH="0" baseline="0" noProof="0" dirty="0">
                <a:ln>
                  <a:noFill/>
                </a:ln>
                <a:solidFill>
                  <a:srgbClr val="0078D7"/>
                </a:solidFill>
                <a:effectLst/>
                <a:uLnTx/>
                <a:uFillTx/>
                <a:latin typeface="Segoe UI Light"/>
                <a:ea typeface="+mn-ea"/>
                <a:cs typeface="+mn-cs"/>
              </a:rPr>
              <a:t>not</a:t>
            </a:r>
            <a:r>
              <a:rPr kumimoji="0" lang="en-US" sz="2800" b="0" i="1" u="none" strike="noStrike" kern="1200" cap="none" spc="0" normalizeH="0" baseline="0" noProof="0" dirty="0">
                <a:ln>
                  <a:noFill/>
                </a:ln>
                <a:solidFill>
                  <a:srgbClr val="0078D7"/>
                </a:solidFill>
                <a:effectLst/>
                <a:uLnTx/>
                <a:uFillTx/>
                <a:latin typeface="Segoe UI Light"/>
                <a:ea typeface="+mn-ea"/>
                <a:cs typeface="+mn-cs"/>
              </a:rPr>
              <a:t>…</a:t>
            </a:r>
            <a:endParaRPr kumimoji="0" lang="en-US" sz="2800" b="0" i="0" u="none" strike="noStrike" kern="1200" cap="none" spc="0" normalizeH="0" baseline="0" noProof="0" dirty="0">
              <a:ln>
                <a:noFill/>
              </a:ln>
              <a:solidFill>
                <a:srgbClr val="0078D7"/>
              </a:solidFill>
              <a:effectLst/>
              <a:uLnTx/>
              <a:uFillTx/>
              <a:latin typeface="Segoe UI Light"/>
              <a:ea typeface="+mn-ea"/>
              <a:cs typeface="+mn-cs"/>
            </a:endParaRPr>
          </a:p>
        </p:txBody>
      </p:sp>
      <p:cxnSp>
        <p:nvCxnSpPr>
          <p:cNvPr id="4" name="Straight Connector 3"/>
          <p:cNvCxnSpPr/>
          <p:nvPr/>
        </p:nvCxnSpPr>
        <p:spPr>
          <a:xfrm>
            <a:off x="528637" y="2356764"/>
            <a:ext cx="5008563" cy="0"/>
          </a:xfrm>
          <a:prstGeom prst="line">
            <a:avLst/>
          </a:prstGeom>
          <a:ln w="31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59537" y="2356764"/>
            <a:ext cx="5008563" cy="0"/>
          </a:xfrm>
          <a:prstGeom prst="line">
            <a:avLst/>
          </a:prstGeom>
          <a:ln w="31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6407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3DA0-CD29-4ACA-A136-47681EDC0366}"/>
              </a:ext>
            </a:extLst>
          </p:cNvPr>
          <p:cNvSpPr>
            <a:spLocks noGrp="1"/>
          </p:cNvSpPr>
          <p:nvPr>
            <p:ph type="title"/>
          </p:nvPr>
        </p:nvSpPr>
        <p:spPr/>
        <p:txBody>
          <a:bodyPr/>
          <a:lstStyle/>
          <a:p>
            <a:r>
              <a:rPr lang="en-US" dirty="0"/>
              <a:t>Azure Stack Development Kit Components</a:t>
            </a:r>
          </a:p>
        </p:txBody>
      </p:sp>
      <p:pic>
        <p:nvPicPr>
          <p:cNvPr id="4" name="Picture 3" descr="A screenshot of a cell phone&#10;&#10;Description generated with high confidence">
            <a:extLst>
              <a:ext uri="{FF2B5EF4-FFF2-40B4-BE49-F238E27FC236}">
                <a16:creationId xmlns:a16="http://schemas.microsoft.com/office/drawing/2014/main" id="{D52D1DBC-DAA2-4DA7-B730-5F49CA4A8E48}"/>
              </a:ext>
            </a:extLst>
          </p:cNvPr>
          <p:cNvPicPr>
            <a:picLocks noChangeAspect="1"/>
          </p:cNvPicPr>
          <p:nvPr/>
        </p:nvPicPr>
        <p:blipFill>
          <a:blip r:embed="rId3"/>
          <a:stretch>
            <a:fillRect/>
          </a:stretch>
        </p:blipFill>
        <p:spPr>
          <a:xfrm>
            <a:off x="274639" y="1278817"/>
            <a:ext cx="6444644" cy="4436889"/>
          </a:xfrm>
          <a:prstGeom prst="rect">
            <a:avLst/>
          </a:prstGeom>
        </p:spPr>
      </p:pic>
      <p:graphicFrame>
        <p:nvGraphicFramePr>
          <p:cNvPr id="5" name="Table 4">
            <a:extLst>
              <a:ext uri="{FF2B5EF4-FFF2-40B4-BE49-F238E27FC236}">
                <a16:creationId xmlns:a16="http://schemas.microsoft.com/office/drawing/2014/main" id="{F770CB85-7B96-4DB3-BD44-6B6E2FCF32EB}"/>
              </a:ext>
            </a:extLst>
          </p:cNvPr>
          <p:cNvGraphicFramePr>
            <a:graphicFrameLocks noGrp="1"/>
          </p:cNvGraphicFramePr>
          <p:nvPr>
            <p:extLst>
              <p:ext uri="{D42A27DB-BD31-4B8C-83A1-F6EECF244321}">
                <p14:modId xmlns:p14="http://schemas.microsoft.com/office/powerpoint/2010/main" val="202116691"/>
              </p:ext>
            </p:extLst>
          </p:nvPr>
        </p:nvGraphicFramePr>
        <p:xfrm>
          <a:off x="6860434" y="1278817"/>
          <a:ext cx="5114230" cy="5144280"/>
        </p:xfrm>
        <a:graphic>
          <a:graphicData uri="http://schemas.openxmlformats.org/drawingml/2006/table">
            <a:tbl>
              <a:tblPr/>
              <a:tblGrid>
                <a:gridCol w="1416874">
                  <a:extLst>
                    <a:ext uri="{9D8B030D-6E8A-4147-A177-3AD203B41FA5}">
                      <a16:colId xmlns:a16="http://schemas.microsoft.com/office/drawing/2014/main" val="3168899039"/>
                    </a:ext>
                  </a:extLst>
                </a:gridCol>
                <a:gridCol w="3697356">
                  <a:extLst>
                    <a:ext uri="{9D8B030D-6E8A-4147-A177-3AD203B41FA5}">
                      <a16:colId xmlns:a16="http://schemas.microsoft.com/office/drawing/2014/main" val="1115595982"/>
                    </a:ext>
                  </a:extLst>
                </a:gridCol>
              </a:tblGrid>
              <a:tr h="72686">
                <a:tc>
                  <a:txBody>
                    <a:bodyPr/>
                    <a:lstStyle/>
                    <a:p>
                      <a:pPr algn="l" fontAlgn="b"/>
                      <a:r>
                        <a:rPr lang="en-US" sz="1200" b="1" dirty="0">
                          <a:effectLst/>
                          <a:latin typeface="segoe-ui_semibold"/>
                        </a:rPr>
                        <a:t>Name</a:t>
                      </a:r>
                    </a:p>
                  </a:txBody>
                  <a:tcPr marL="17306" marR="17306" marT="12980" marB="1298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l" fontAlgn="b"/>
                      <a:r>
                        <a:rPr lang="en-US" sz="1200" b="1">
                          <a:effectLst/>
                          <a:latin typeface="segoe-ui_semibold"/>
                        </a:rPr>
                        <a:t>Description</a:t>
                      </a:r>
                    </a:p>
                  </a:txBody>
                  <a:tcPr marL="17306" marR="17306" marT="12980" marB="1298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545947546"/>
                  </a:ext>
                </a:extLst>
              </a:tr>
              <a:tr h="72686">
                <a:tc>
                  <a:txBody>
                    <a:bodyPr/>
                    <a:lstStyle/>
                    <a:p>
                      <a:pPr fontAlgn="t"/>
                      <a:r>
                        <a:rPr lang="en-US" sz="1200" b="1">
                          <a:effectLst/>
                          <a:latin typeface="segoe-ui_bold"/>
                        </a:rPr>
                        <a:t>AzS-ACS01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Azure Stack Hub storage services.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560057520"/>
                  </a:ext>
                </a:extLst>
              </a:tr>
              <a:tr h="119413">
                <a:tc>
                  <a:txBody>
                    <a:bodyPr/>
                    <a:lstStyle/>
                    <a:p>
                      <a:pPr fontAlgn="t"/>
                      <a:r>
                        <a:rPr lang="en-US" sz="1200" b="1">
                          <a:effectLst/>
                          <a:latin typeface="segoe-ui_bold"/>
                        </a:rPr>
                        <a:t>AzS-ADFS01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a:effectLst/>
                        </a:rPr>
                        <a:t>Active Directory Federation Services (ADFS).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993155686"/>
                  </a:ext>
                </a:extLst>
              </a:tr>
              <a:tr h="166140">
                <a:tc>
                  <a:txBody>
                    <a:bodyPr/>
                    <a:lstStyle/>
                    <a:p>
                      <a:pPr fontAlgn="t"/>
                      <a:r>
                        <a:rPr lang="en-US" sz="1200" b="1">
                          <a:effectLst/>
                          <a:latin typeface="segoe-ui_bold"/>
                        </a:rPr>
                        <a:t>AzS-BGPNAT01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Edge router and provides NAT and VPN capabilities for Azure Stack Hub.</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55954551"/>
                  </a:ext>
                </a:extLst>
              </a:tr>
              <a:tr h="119413">
                <a:tc>
                  <a:txBody>
                    <a:bodyPr/>
                    <a:lstStyle/>
                    <a:p>
                      <a:pPr fontAlgn="t"/>
                      <a:r>
                        <a:rPr lang="en-US" sz="1200" b="1">
                          <a:effectLst/>
                          <a:latin typeface="segoe-ui_bold"/>
                        </a:rPr>
                        <a:t>AzS-CA01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CA services for Azure Stack Hub role services.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258419749"/>
                  </a:ext>
                </a:extLst>
              </a:tr>
              <a:tr h="166140">
                <a:tc>
                  <a:txBody>
                    <a:bodyPr/>
                    <a:lstStyle/>
                    <a:p>
                      <a:pPr fontAlgn="t"/>
                      <a:r>
                        <a:rPr lang="en-US" sz="1200" b="1">
                          <a:effectLst/>
                          <a:latin typeface="segoe-ui_bold"/>
                        </a:rPr>
                        <a:t>AzS-DC01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ADDS, DNS, and DHCP services for Azure Stack Hub.</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75675706"/>
                  </a:ext>
                </a:extLst>
              </a:tr>
              <a:tr h="119413">
                <a:tc>
                  <a:txBody>
                    <a:bodyPr/>
                    <a:lstStyle/>
                    <a:p>
                      <a:pPr fontAlgn="t"/>
                      <a:r>
                        <a:rPr lang="en-US" sz="1200" b="1">
                          <a:effectLst/>
                          <a:latin typeface="segoe-ui_bold"/>
                        </a:rPr>
                        <a:t>AzS-ERCS01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a:effectLst/>
                        </a:rPr>
                        <a:t>Emergency Recovery Console VM.</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704985411"/>
                  </a:ext>
                </a:extLst>
              </a:tr>
              <a:tr h="166140">
                <a:tc>
                  <a:txBody>
                    <a:bodyPr/>
                    <a:lstStyle/>
                    <a:p>
                      <a:pPr fontAlgn="t"/>
                      <a:r>
                        <a:rPr lang="en-US" sz="1200" b="1">
                          <a:effectLst/>
                          <a:latin typeface="segoe-ui_bold"/>
                        </a:rPr>
                        <a:t>AzS-GWY01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a:effectLst/>
                        </a:rPr>
                        <a:t>Edge gateway services such as VPN site-to-site connections for tenant networks.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4232221846"/>
                  </a:ext>
                </a:extLst>
              </a:tr>
              <a:tr h="166140">
                <a:tc>
                  <a:txBody>
                    <a:bodyPr/>
                    <a:lstStyle/>
                    <a:p>
                      <a:pPr fontAlgn="t"/>
                      <a:r>
                        <a:rPr lang="en-US" sz="1200" b="1">
                          <a:effectLst/>
                          <a:latin typeface="segoe-ui_bold"/>
                        </a:rPr>
                        <a:t>AzS-NC01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Network Controller, which manages Azure Stack Hub network services.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904083592"/>
                  </a:ext>
                </a:extLst>
              </a:tr>
              <a:tr h="212867">
                <a:tc>
                  <a:txBody>
                    <a:bodyPr/>
                    <a:lstStyle/>
                    <a:p>
                      <a:pPr fontAlgn="t"/>
                      <a:r>
                        <a:rPr lang="en-US" sz="1200" b="1">
                          <a:effectLst/>
                          <a:latin typeface="segoe-ui_bold"/>
                        </a:rPr>
                        <a:t>AzS-SLB01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Load balancing multiplexer services in Azure Stack Hub for both tenants and Azure Stack Hub infrastructure services.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425811572"/>
                  </a:ext>
                </a:extLst>
              </a:tr>
              <a:tr h="119413">
                <a:tc>
                  <a:txBody>
                    <a:bodyPr/>
                    <a:lstStyle/>
                    <a:p>
                      <a:pPr fontAlgn="t"/>
                      <a:r>
                        <a:rPr lang="en-US" sz="1200" b="1">
                          <a:effectLst/>
                          <a:latin typeface="segoe-ui_bold"/>
                        </a:rPr>
                        <a:t>AzS-SQL01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Internal data store for Azure Stack Hub infrastructure roles.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300996759"/>
                  </a:ext>
                </a:extLst>
              </a:tr>
              <a:tr h="166140">
                <a:tc>
                  <a:txBody>
                    <a:bodyPr/>
                    <a:lstStyle/>
                    <a:p>
                      <a:pPr fontAlgn="t"/>
                      <a:r>
                        <a:rPr lang="en-US" sz="1200" b="1">
                          <a:effectLst/>
                          <a:latin typeface="segoe-ui_bold"/>
                        </a:rPr>
                        <a:t>AzS-WAS01</a:t>
                      </a:r>
                      <a:endParaRPr lang="en-US" sz="120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Azure Stack Hub administrative portal and Azure Resource Manager services.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462413821"/>
                  </a:ext>
                </a:extLst>
              </a:tr>
              <a:tr h="166140">
                <a:tc>
                  <a:txBody>
                    <a:bodyPr/>
                    <a:lstStyle/>
                    <a:p>
                      <a:pPr fontAlgn="t"/>
                      <a:r>
                        <a:rPr lang="en-US" sz="1200" b="1" dirty="0">
                          <a:effectLst/>
                          <a:latin typeface="segoe-ui_bold"/>
                        </a:rPr>
                        <a:t>AzS-WASP01</a:t>
                      </a:r>
                      <a:endParaRPr lang="en-US" sz="1200" dirty="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Azure Stack Hub user (tenant) portal and Azure Resource Manager services.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2632977"/>
                  </a:ext>
                </a:extLst>
              </a:tr>
              <a:tr h="259594">
                <a:tc>
                  <a:txBody>
                    <a:bodyPr/>
                    <a:lstStyle/>
                    <a:p>
                      <a:pPr fontAlgn="t"/>
                      <a:r>
                        <a:rPr lang="en-US" sz="1200" b="1" dirty="0">
                          <a:effectLst/>
                          <a:latin typeface="segoe-ui_bold"/>
                        </a:rPr>
                        <a:t>AzS-XRP01</a:t>
                      </a:r>
                      <a:endParaRPr lang="en-US" sz="1200" dirty="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fontAlgn="t"/>
                      <a:r>
                        <a:rPr lang="en-US" sz="1200" dirty="0">
                          <a:effectLst/>
                        </a:rPr>
                        <a:t>Infrastructure management controller for Azure Stack Hub, including the Compute, Network, and Storage resource providers.</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503230559"/>
                  </a:ext>
                </a:extLst>
              </a:tr>
              <a:tr h="259594">
                <a:tc>
                  <a:txBody>
                    <a:bodyPr/>
                    <a:lstStyle/>
                    <a:p>
                      <a:pPr fontAlgn="t"/>
                      <a:r>
                        <a:rPr lang="en-US" sz="1200" b="1" dirty="0">
                          <a:effectLst/>
                          <a:latin typeface="segoe-ui_bold"/>
                        </a:rPr>
                        <a:t>AzS-SRNG01</a:t>
                      </a:r>
                      <a:endParaRPr lang="en-US" sz="1200" dirty="0">
                        <a:effectLst/>
                      </a:endParaRP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r>
                        <a:rPr lang="en-US" sz="1200" dirty="0">
                          <a:effectLst/>
                        </a:rPr>
                        <a:t>Support Ring VM hosting the log collection service for Azure Stack.</a:t>
                      </a:r>
                    </a:p>
                  </a:txBody>
                  <a:tcPr marL="17306" marR="17306" marT="12980" marB="1298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929557741"/>
                  </a:ext>
                </a:extLst>
              </a:tr>
            </a:tbl>
          </a:graphicData>
        </a:graphic>
      </p:graphicFrame>
      <p:sp>
        <p:nvSpPr>
          <p:cNvPr id="6" name="Rectangle 5">
            <a:extLst>
              <a:ext uri="{FF2B5EF4-FFF2-40B4-BE49-F238E27FC236}">
                <a16:creationId xmlns:a16="http://schemas.microsoft.com/office/drawing/2014/main" id="{0F61733B-4CE4-48F1-AD32-BDE69A6BC494}"/>
              </a:ext>
            </a:extLst>
          </p:cNvPr>
          <p:cNvSpPr/>
          <p:nvPr/>
        </p:nvSpPr>
        <p:spPr>
          <a:xfrm>
            <a:off x="274639" y="5933200"/>
            <a:ext cx="6216650" cy="646331"/>
          </a:xfrm>
          <a:prstGeom prst="rect">
            <a:avLst/>
          </a:prstGeom>
        </p:spPr>
        <p:txBody>
          <a:bodyPr>
            <a:spAutoFit/>
          </a:bodyPr>
          <a:lstStyle/>
          <a:p>
            <a:r>
              <a:rPr lang="en-US">
                <a:hlinkClick r:id="rId4"/>
              </a:rPr>
              <a:t>https://docs.microsoft.com/en-us/azure/azure-stack/azure-stack-architecture</a:t>
            </a:r>
            <a:endParaRPr lang="en-US"/>
          </a:p>
        </p:txBody>
      </p:sp>
    </p:spTree>
    <p:extLst>
      <p:ext uri="{BB962C8B-B14F-4D97-AF65-F5344CB8AC3E}">
        <p14:creationId xmlns:p14="http://schemas.microsoft.com/office/powerpoint/2010/main" val="15612124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929759"/>
          </a:xfrm>
        </p:spPr>
        <p:txBody>
          <a:bodyPr/>
          <a:lstStyle/>
          <a:p>
            <a:r>
              <a:rPr lang="en-US" dirty="0"/>
              <a:t>Azure Stack Development Kit: </a:t>
            </a:r>
            <a:br>
              <a:rPr lang="en-US" dirty="0"/>
            </a:br>
            <a:r>
              <a:rPr lang="en-US" sz="5400" dirty="0"/>
              <a:t>Deployment tasks</a:t>
            </a:r>
            <a:endParaRPr lang="en-US" dirty="0"/>
          </a:p>
        </p:txBody>
      </p:sp>
    </p:spTree>
    <p:extLst>
      <p:ext uri="{BB962C8B-B14F-4D97-AF65-F5344CB8AC3E}">
        <p14:creationId xmlns:p14="http://schemas.microsoft.com/office/powerpoint/2010/main" val="2794129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5274"/>
            <a:ext cx="12046901" cy="917575"/>
          </a:xfrm>
        </p:spPr>
        <p:txBody>
          <a:bodyPr/>
          <a:lstStyle/>
          <a:p>
            <a:r>
              <a:rPr lang="en-US" dirty="0"/>
              <a:t>Azure Stack Hub Dev Kit: Deployment tool</a:t>
            </a:r>
          </a:p>
        </p:txBody>
      </p:sp>
      <p:sp>
        <p:nvSpPr>
          <p:cNvPr id="10" name="Text Placeholder 2">
            <a:extLst>
              <a:ext uri="{FF2B5EF4-FFF2-40B4-BE49-F238E27FC236}">
                <a16:creationId xmlns:a16="http://schemas.microsoft.com/office/drawing/2014/main" id="{A9DE92ED-A45D-43BE-85E6-A2ABD9351697}"/>
              </a:ext>
            </a:extLst>
          </p:cNvPr>
          <p:cNvSpPr txBox="1">
            <a:spLocks/>
          </p:cNvSpPr>
          <p:nvPr/>
        </p:nvSpPr>
        <p:spPr>
          <a:xfrm>
            <a:off x="198437" y="5783262"/>
            <a:ext cx="11887200" cy="105875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ts val="1200"/>
              </a:spcBef>
              <a:spcAft>
                <a:spcPts val="600"/>
              </a:spcAft>
              <a:buClrTx/>
              <a:buSzPct val="90000"/>
              <a:buFontTx/>
              <a:buNone/>
              <a:tabLst/>
              <a:defRPr sz="24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Automated installation GUI - asdk-installer.ps1</a:t>
            </a:r>
          </a:p>
          <a:p>
            <a:pPr>
              <a:lnSpc>
                <a:spcPct val="120000"/>
              </a:lnSpc>
            </a:pPr>
            <a:r>
              <a:rPr lang="en-US" sz="2000" dirty="0">
                <a:solidFill>
                  <a:schemeClr val="bg1">
                    <a:lumMod val="50000"/>
                  </a:schemeClr>
                </a:solidFill>
                <a:latin typeface="+mn-lt"/>
                <a:hlinkClick r:id="rId3"/>
              </a:rPr>
              <a:t>https://github.com/Azure/AzureStack-Tools/tree/master/Deployment</a:t>
            </a:r>
            <a:r>
              <a:rPr lang="en-US" sz="2000" dirty="0">
                <a:solidFill>
                  <a:schemeClr val="bg1">
                    <a:lumMod val="50000"/>
                  </a:schemeClr>
                </a:solidFill>
                <a:latin typeface="+mn-lt"/>
              </a:rPr>
              <a:t> </a:t>
            </a:r>
            <a:endParaRPr lang="en-US" sz="3200" dirty="0"/>
          </a:p>
        </p:txBody>
      </p:sp>
      <p:pic>
        <p:nvPicPr>
          <p:cNvPr id="3" name="Picture 2">
            <a:extLst>
              <a:ext uri="{FF2B5EF4-FFF2-40B4-BE49-F238E27FC236}">
                <a16:creationId xmlns:a16="http://schemas.microsoft.com/office/drawing/2014/main" id="{58F24EFE-DF88-4C19-8445-7A6CCE73D69C}"/>
              </a:ext>
            </a:extLst>
          </p:cNvPr>
          <p:cNvPicPr>
            <a:picLocks noChangeAspect="1"/>
          </p:cNvPicPr>
          <p:nvPr/>
        </p:nvPicPr>
        <p:blipFill>
          <a:blip r:embed="rId4"/>
          <a:stretch>
            <a:fillRect/>
          </a:stretch>
        </p:blipFill>
        <p:spPr>
          <a:xfrm>
            <a:off x="350836" y="1820862"/>
            <a:ext cx="3533709" cy="3340961"/>
          </a:xfrm>
          <a:prstGeom prst="rect">
            <a:avLst/>
          </a:prstGeom>
        </p:spPr>
      </p:pic>
      <p:pic>
        <p:nvPicPr>
          <p:cNvPr id="5" name="Picture 4">
            <a:extLst>
              <a:ext uri="{FF2B5EF4-FFF2-40B4-BE49-F238E27FC236}">
                <a16:creationId xmlns:a16="http://schemas.microsoft.com/office/drawing/2014/main" id="{21FC4724-8424-4347-A6D1-C095D90491D2}"/>
              </a:ext>
            </a:extLst>
          </p:cNvPr>
          <p:cNvPicPr>
            <a:picLocks noChangeAspect="1"/>
          </p:cNvPicPr>
          <p:nvPr/>
        </p:nvPicPr>
        <p:blipFill>
          <a:blip r:embed="rId5"/>
          <a:stretch>
            <a:fillRect/>
          </a:stretch>
        </p:blipFill>
        <p:spPr>
          <a:xfrm>
            <a:off x="4470557" y="1834288"/>
            <a:ext cx="3495359" cy="3327535"/>
          </a:xfrm>
          <a:prstGeom prst="rect">
            <a:avLst/>
          </a:prstGeom>
        </p:spPr>
      </p:pic>
      <p:pic>
        <p:nvPicPr>
          <p:cNvPr id="6" name="Picture 5">
            <a:extLst>
              <a:ext uri="{FF2B5EF4-FFF2-40B4-BE49-F238E27FC236}">
                <a16:creationId xmlns:a16="http://schemas.microsoft.com/office/drawing/2014/main" id="{7E73413F-C52B-4C39-AA24-9AC93EA0A4D7}"/>
              </a:ext>
            </a:extLst>
          </p:cNvPr>
          <p:cNvPicPr>
            <a:picLocks noChangeAspect="1"/>
          </p:cNvPicPr>
          <p:nvPr/>
        </p:nvPicPr>
        <p:blipFill>
          <a:blip r:embed="rId6"/>
          <a:stretch>
            <a:fillRect/>
          </a:stretch>
        </p:blipFill>
        <p:spPr>
          <a:xfrm>
            <a:off x="8580437" y="1839449"/>
            <a:ext cx="3505200" cy="3312414"/>
          </a:xfrm>
          <a:prstGeom prst="rect">
            <a:avLst/>
          </a:prstGeom>
        </p:spPr>
      </p:pic>
      <p:sp>
        <p:nvSpPr>
          <p:cNvPr id="7" name="Arrow: Right 6">
            <a:extLst>
              <a:ext uri="{FF2B5EF4-FFF2-40B4-BE49-F238E27FC236}">
                <a16:creationId xmlns:a16="http://schemas.microsoft.com/office/drawing/2014/main" id="{A6B99CCF-5A5F-4042-BB3C-7FCFD675DC12}"/>
              </a:ext>
            </a:extLst>
          </p:cNvPr>
          <p:cNvSpPr/>
          <p:nvPr/>
        </p:nvSpPr>
        <p:spPr bwMode="auto">
          <a:xfrm>
            <a:off x="3932237" y="3344862"/>
            <a:ext cx="538320" cy="4572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Right 8">
            <a:extLst>
              <a:ext uri="{FF2B5EF4-FFF2-40B4-BE49-F238E27FC236}">
                <a16:creationId xmlns:a16="http://schemas.microsoft.com/office/drawing/2014/main" id="{59CDF94D-7B24-4AE9-9FE2-194682C15545}"/>
              </a:ext>
            </a:extLst>
          </p:cNvPr>
          <p:cNvSpPr/>
          <p:nvPr/>
        </p:nvSpPr>
        <p:spPr bwMode="auto">
          <a:xfrm>
            <a:off x="8042117" y="3339233"/>
            <a:ext cx="538320" cy="4572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06258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5274"/>
            <a:ext cx="12046901" cy="917575"/>
          </a:xfrm>
        </p:spPr>
        <p:txBody>
          <a:bodyPr/>
          <a:lstStyle/>
          <a:p>
            <a:r>
              <a:rPr lang="en-US" dirty="0"/>
              <a:t>Azure Stack Hub Dev Kit: Deployment tool</a:t>
            </a:r>
          </a:p>
        </p:txBody>
      </p:sp>
      <p:sp>
        <p:nvSpPr>
          <p:cNvPr id="10" name="Text Placeholder 2">
            <a:extLst>
              <a:ext uri="{FF2B5EF4-FFF2-40B4-BE49-F238E27FC236}">
                <a16:creationId xmlns:a16="http://schemas.microsoft.com/office/drawing/2014/main" id="{A9DE92ED-A45D-43BE-85E6-A2ABD9351697}"/>
              </a:ext>
            </a:extLst>
          </p:cNvPr>
          <p:cNvSpPr txBox="1">
            <a:spLocks/>
          </p:cNvSpPr>
          <p:nvPr/>
        </p:nvSpPr>
        <p:spPr>
          <a:xfrm>
            <a:off x="198437" y="5783262"/>
            <a:ext cx="11887200" cy="1058751"/>
          </a:xfrm>
          <a:prstGeom prst="rect">
            <a:avLst/>
          </a:prstGeom>
        </p:spPr>
        <p:txBody>
          <a:bodyPr vert="horz" wrap="square" lIns="146304" tIns="91440" rIns="146304" bIns="91440" rtlCol="0" anchor="t">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ts val="1200"/>
              </a:spcBef>
              <a:spcAft>
                <a:spcPts val="600"/>
              </a:spcAft>
              <a:buClrTx/>
              <a:buSzPct val="90000"/>
              <a:buFontTx/>
              <a:buNone/>
              <a:tabLst/>
              <a:defRPr sz="24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3200" dirty="0">
                <a:latin typeface="Segoe UI Light"/>
              </a:rPr>
              <a:t>Automated</a:t>
            </a:r>
            <a:r>
              <a:rPr kumimoji="0" lang="en-US" sz="3200" b="0" i="0" u="none" strike="noStrike" kern="1200" cap="none" spc="0" normalizeH="0" baseline="0" noProof="0" dirty="0">
                <a:ln>
                  <a:noFill/>
                </a:ln>
                <a:effectLst/>
                <a:uLnTx/>
                <a:uFillTx/>
                <a:latin typeface="Segoe UI Light"/>
                <a:ea typeface="+mn-ea"/>
                <a:cs typeface="+mn-cs"/>
              </a:rPr>
              <a:t> installation GUI - asdk-installer.ps1</a:t>
            </a:r>
          </a:p>
          <a:p>
            <a:pPr marL="0" marR="0" lvl="0" indent="0" algn="l" defTabSz="932742" rtl="0" eaLnBrk="1" fontAlgn="auto" latinLnBrk="0" hangingPunct="1">
              <a:lnSpc>
                <a:spcPct val="12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lumMod val="50000"/>
                  </a:srgbClr>
                </a:solidFill>
                <a:effectLst/>
                <a:uLnTx/>
                <a:uFillTx/>
                <a:latin typeface="Segoe UI Semilight"/>
                <a:ea typeface="+mn-ea"/>
                <a:cs typeface="+mn-cs"/>
                <a:hlinkClick r:id="rId3"/>
              </a:rPr>
              <a:t>https://github.com/Azure/AzureStack-Tools/tree/master/Deployment</a:t>
            </a:r>
            <a:r>
              <a:rPr kumimoji="0" lang="en-US" sz="2000" b="0" i="0" u="none" strike="noStrike" kern="1200" cap="none" spc="0" normalizeH="0" baseline="0" noProof="0" dirty="0">
                <a:ln>
                  <a:noFill/>
                </a:ln>
                <a:solidFill>
                  <a:srgbClr val="FFFFFF">
                    <a:lumMod val="50000"/>
                  </a:srgbClr>
                </a:solidFill>
                <a:effectLst/>
                <a:uLnTx/>
                <a:uFillTx/>
                <a:latin typeface="Segoe UI Semilight"/>
                <a:ea typeface="+mn-ea"/>
                <a:cs typeface="+mn-cs"/>
              </a:rPr>
              <a:t> </a:t>
            </a:r>
            <a:endParaRPr kumimoji="0" lang="en-US" sz="3200" b="0" i="0" u="none" strike="noStrike" kern="1200" cap="none" spc="0" normalizeH="0" baseline="0" noProof="0" dirty="0">
              <a:ln>
                <a:noFill/>
              </a:ln>
              <a:gradFill>
                <a:gsLst>
                  <a:gs pos="1250">
                    <a:srgbClr val="D83B01"/>
                  </a:gs>
                  <a:gs pos="99000">
                    <a:srgbClr val="D83B01"/>
                  </a:gs>
                </a:gsLst>
                <a:lin ang="5400000" scaled="0"/>
              </a:gradFill>
              <a:effectLst/>
              <a:uLnTx/>
              <a:uFillTx/>
              <a:latin typeface="Segoe UI Light"/>
              <a:ea typeface="+mn-ea"/>
              <a:cs typeface="+mn-cs"/>
            </a:endParaRPr>
          </a:p>
        </p:txBody>
      </p:sp>
      <p:sp>
        <p:nvSpPr>
          <p:cNvPr id="7" name="Arrow: Right 6">
            <a:extLst>
              <a:ext uri="{FF2B5EF4-FFF2-40B4-BE49-F238E27FC236}">
                <a16:creationId xmlns:a16="http://schemas.microsoft.com/office/drawing/2014/main" id="{A6B99CCF-5A5F-4042-BB3C-7FCFD675DC12}"/>
              </a:ext>
            </a:extLst>
          </p:cNvPr>
          <p:cNvSpPr/>
          <p:nvPr/>
        </p:nvSpPr>
        <p:spPr bwMode="auto">
          <a:xfrm>
            <a:off x="3932237" y="3344862"/>
            <a:ext cx="538320" cy="4572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Arrow: Right 8">
            <a:extLst>
              <a:ext uri="{FF2B5EF4-FFF2-40B4-BE49-F238E27FC236}">
                <a16:creationId xmlns:a16="http://schemas.microsoft.com/office/drawing/2014/main" id="{59CDF94D-7B24-4AE9-9FE2-194682C15545}"/>
              </a:ext>
            </a:extLst>
          </p:cNvPr>
          <p:cNvSpPr/>
          <p:nvPr/>
        </p:nvSpPr>
        <p:spPr bwMode="auto">
          <a:xfrm>
            <a:off x="8042117" y="3339233"/>
            <a:ext cx="538320" cy="4572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4" name="Picture 3">
            <a:extLst>
              <a:ext uri="{FF2B5EF4-FFF2-40B4-BE49-F238E27FC236}">
                <a16:creationId xmlns:a16="http://schemas.microsoft.com/office/drawing/2014/main" id="{44410A80-A59D-48EF-84DF-FDD042864407}"/>
              </a:ext>
            </a:extLst>
          </p:cNvPr>
          <p:cNvPicPr>
            <a:picLocks noChangeAspect="1"/>
          </p:cNvPicPr>
          <p:nvPr/>
        </p:nvPicPr>
        <p:blipFill>
          <a:blip r:embed="rId4"/>
          <a:stretch>
            <a:fillRect/>
          </a:stretch>
        </p:blipFill>
        <p:spPr>
          <a:xfrm>
            <a:off x="350836" y="1834288"/>
            <a:ext cx="3505199" cy="3314322"/>
          </a:xfrm>
          <a:prstGeom prst="rect">
            <a:avLst/>
          </a:prstGeom>
        </p:spPr>
      </p:pic>
      <p:pic>
        <p:nvPicPr>
          <p:cNvPr id="11" name="Picture 10">
            <a:extLst>
              <a:ext uri="{FF2B5EF4-FFF2-40B4-BE49-F238E27FC236}">
                <a16:creationId xmlns:a16="http://schemas.microsoft.com/office/drawing/2014/main" id="{0A6CB191-7BB4-42E3-9940-66A1D6E7ED0C}"/>
              </a:ext>
            </a:extLst>
          </p:cNvPr>
          <p:cNvPicPr>
            <a:picLocks noChangeAspect="1"/>
          </p:cNvPicPr>
          <p:nvPr/>
        </p:nvPicPr>
        <p:blipFill>
          <a:blip r:embed="rId5"/>
          <a:stretch>
            <a:fillRect/>
          </a:stretch>
        </p:blipFill>
        <p:spPr>
          <a:xfrm>
            <a:off x="8580437" y="1845400"/>
            <a:ext cx="3523810" cy="3303210"/>
          </a:xfrm>
          <a:prstGeom prst="rect">
            <a:avLst/>
          </a:prstGeom>
        </p:spPr>
      </p:pic>
      <p:pic>
        <p:nvPicPr>
          <p:cNvPr id="5" name="Picture 4">
            <a:extLst>
              <a:ext uri="{FF2B5EF4-FFF2-40B4-BE49-F238E27FC236}">
                <a16:creationId xmlns:a16="http://schemas.microsoft.com/office/drawing/2014/main" id="{56B34615-017D-4817-A085-E2ADBEF940FB}"/>
              </a:ext>
            </a:extLst>
          </p:cNvPr>
          <p:cNvPicPr>
            <a:picLocks noChangeAspect="1"/>
          </p:cNvPicPr>
          <p:nvPr/>
        </p:nvPicPr>
        <p:blipFill>
          <a:blip r:embed="rId6"/>
          <a:stretch>
            <a:fillRect/>
          </a:stretch>
        </p:blipFill>
        <p:spPr>
          <a:xfrm>
            <a:off x="4571232" y="1845400"/>
            <a:ext cx="3350944" cy="3303210"/>
          </a:xfrm>
          <a:prstGeom prst="rect">
            <a:avLst/>
          </a:prstGeom>
        </p:spPr>
      </p:pic>
    </p:spTree>
    <p:extLst>
      <p:ext uri="{BB962C8B-B14F-4D97-AF65-F5344CB8AC3E}">
        <p14:creationId xmlns:p14="http://schemas.microsoft.com/office/powerpoint/2010/main" val="3257773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505050"/>
                </a:solidFill>
              </a:rPr>
              <a:t>Agenda</a:t>
            </a:r>
          </a:p>
        </p:txBody>
      </p:sp>
      <p:sp>
        <p:nvSpPr>
          <p:cNvPr id="6" name="Text Placeholder 5"/>
          <p:cNvSpPr>
            <a:spLocks noGrp="1"/>
          </p:cNvSpPr>
          <p:nvPr>
            <p:ph type="body" sz="quarter" idx="10"/>
          </p:nvPr>
        </p:nvSpPr>
        <p:spPr>
          <a:xfrm>
            <a:off x="274638" y="1212850"/>
            <a:ext cx="6112143" cy="3293209"/>
          </a:xfrm>
        </p:spPr>
        <p:txBody>
          <a:bodyPr vert="horz" wrap="square" lIns="146304" tIns="91440" rIns="146304" bIns="91440" rtlCol="0" anchor="t">
            <a:spAutoFit/>
          </a:bodyPr>
          <a:lstStyle/>
          <a:p>
            <a:r>
              <a:rPr lang="en-US" sz="2400" dirty="0">
                <a:solidFill>
                  <a:srgbClr val="0078D7"/>
                </a:solidFill>
              </a:rPr>
              <a:t>Overview and architecture</a:t>
            </a:r>
          </a:p>
          <a:p>
            <a:pPr marL="342900" lvl="1" indent="-342900" fontAlgn="ctr">
              <a:buFont typeface="Arial" panose="020B0604020202020204" pitchFamily="34" charset="0"/>
              <a:buChar char="•"/>
            </a:pPr>
            <a:r>
              <a:rPr lang="en-US" dirty="0">
                <a:solidFill>
                  <a:srgbClr val="505050"/>
                </a:solidFill>
                <a:latin typeface="Segoe UI Light" pitchFamily="34" charset="0"/>
              </a:rPr>
              <a:t>Who, what, where, when, and why</a:t>
            </a:r>
          </a:p>
          <a:p>
            <a:pPr marL="342900" lvl="1" indent="-342900" fontAlgn="ctr">
              <a:buFont typeface="Arial" panose="020B0604020202020204" pitchFamily="34" charset="0"/>
              <a:buChar char="•"/>
            </a:pPr>
            <a:r>
              <a:rPr lang="en-US" dirty="0">
                <a:solidFill>
                  <a:srgbClr val="505050"/>
                </a:solidFill>
                <a:latin typeface="Segoe UI Light" pitchFamily="34" charset="0"/>
              </a:rPr>
              <a:t>Azure Stack Development Kit architecture</a:t>
            </a:r>
          </a:p>
          <a:p>
            <a:pPr marL="342900" lvl="1" indent="-342900" fontAlgn="ctr">
              <a:buFont typeface="Arial" panose="020B0604020202020204" pitchFamily="34" charset="0"/>
              <a:buChar char="•"/>
            </a:pPr>
            <a:r>
              <a:rPr lang="en-US" dirty="0">
                <a:solidFill>
                  <a:srgbClr val="505050"/>
                </a:solidFill>
                <a:latin typeface="Segoe UI Light" pitchFamily="34" charset="0"/>
              </a:rPr>
              <a:t>What it is, what it isn't</a:t>
            </a:r>
          </a:p>
          <a:p>
            <a:pPr lvl="1"/>
            <a:endParaRPr lang="en-US" dirty="0">
              <a:solidFill>
                <a:srgbClr val="505050"/>
              </a:solidFill>
            </a:endParaRPr>
          </a:p>
          <a:p>
            <a:r>
              <a:rPr lang="en-US" sz="2400" dirty="0">
                <a:solidFill>
                  <a:srgbClr val="0078D7"/>
                </a:solidFill>
              </a:rPr>
              <a:t>Deployment</a:t>
            </a:r>
          </a:p>
          <a:p>
            <a:pPr marL="342900" lvl="1" indent="-342900" fontAlgn="ctr">
              <a:buFont typeface="Arial" panose="020B0604020202020204" pitchFamily="34" charset="0"/>
              <a:buChar char="•"/>
            </a:pPr>
            <a:r>
              <a:rPr lang="en-US" dirty="0">
                <a:solidFill>
                  <a:srgbClr val="505050"/>
                </a:solidFill>
                <a:latin typeface="Segoe UI Light" pitchFamily="34" charset="0"/>
              </a:rPr>
              <a:t>Deployment tasks </a:t>
            </a:r>
          </a:p>
          <a:p>
            <a:pPr marL="342900" lvl="1" indent="-342900" fontAlgn="ctr">
              <a:buFont typeface="Arial" panose="020B0604020202020204" pitchFamily="34" charset="0"/>
              <a:buChar char="•"/>
            </a:pPr>
            <a:r>
              <a:rPr lang="en-US" dirty="0">
                <a:solidFill>
                  <a:srgbClr val="505050"/>
                </a:solidFill>
                <a:latin typeface="Segoe UI Light" pitchFamily="34" charset="0"/>
              </a:rPr>
              <a:t>References</a:t>
            </a:r>
          </a:p>
          <a:p>
            <a:pPr marL="342900" lvl="1" indent="-342900" fontAlgn="ctr">
              <a:buFont typeface="Arial" panose="020B0604020202020204" pitchFamily="34" charset="0"/>
              <a:buChar char="•"/>
            </a:pPr>
            <a:r>
              <a:rPr lang="en-US" dirty="0">
                <a:solidFill>
                  <a:srgbClr val="505050"/>
                </a:solidFill>
                <a:latin typeface="Segoe UI Light" pitchFamily="34" charset="0"/>
              </a:rPr>
              <a:t>Exploring with first tasks</a:t>
            </a:r>
            <a:endParaRPr lang="en-US" dirty="0">
              <a:solidFill>
                <a:srgbClr val="505050"/>
              </a:solidFill>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2407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926955"/>
          </a:xfrm>
        </p:spPr>
        <p:txBody>
          <a:bodyPr/>
          <a:lstStyle/>
          <a:p>
            <a:r>
              <a:rPr lang="en-US" dirty="0"/>
              <a:t>Azure Stack Development Kit </a:t>
            </a:r>
            <a:br>
              <a:rPr lang="en-US" dirty="0"/>
            </a:br>
            <a:r>
              <a:rPr lang="en-US" sz="5400" dirty="0"/>
              <a:t>Deployment tasks and tooling</a:t>
            </a:r>
            <a:br>
              <a:rPr lang="en-US" sz="6600" dirty="0"/>
            </a:br>
            <a:endParaRPr lang="en-US" dirty="0"/>
          </a:p>
        </p:txBody>
      </p:sp>
    </p:spTree>
    <p:extLst>
      <p:ext uri="{BB962C8B-B14F-4D97-AF65-F5344CB8AC3E}">
        <p14:creationId xmlns:p14="http://schemas.microsoft.com/office/powerpoint/2010/main" val="5559788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Azure Stack Hub tools GitHub repo</a:t>
            </a:r>
          </a:p>
        </p:txBody>
      </p:sp>
      <p:sp>
        <p:nvSpPr>
          <p:cNvPr id="3" name="Text Placeholder 2"/>
          <p:cNvSpPr>
            <a:spLocks noGrp="1"/>
          </p:cNvSpPr>
          <p:nvPr>
            <p:ph type="body" sz="quarter" idx="10"/>
          </p:nvPr>
        </p:nvSpPr>
        <p:spPr>
          <a:xfrm>
            <a:off x="274639" y="1212850"/>
            <a:ext cx="11442232" cy="572464"/>
          </a:xfrm>
        </p:spPr>
        <p:txBody>
          <a:bodyPr/>
          <a:lstStyle/>
          <a:p>
            <a:r>
              <a:rPr lang="en-US" sz="2800" dirty="0">
                <a:solidFill>
                  <a:srgbClr val="0078D7"/>
                </a:solidFill>
              </a:rPr>
              <a:t>Scripts and tools that help customers use Azure and Azure Stack Hub</a:t>
            </a:r>
          </a:p>
        </p:txBody>
      </p:sp>
      <p:sp>
        <p:nvSpPr>
          <p:cNvPr id="8" name="TextBox 7">
            <a:extLst>
              <a:ext uri="{FF2B5EF4-FFF2-40B4-BE49-F238E27FC236}">
                <a16:creationId xmlns:a16="http://schemas.microsoft.com/office/drawing/2014/main" id="{DD64BC40-0C42-4303-84B9-E970B02F032B}"/>
              </a:ext>
            </a:extLst>
          </p:cNvPr>
          <p:cNvSpPr txBox="1"/>
          <p:nvPr/>
        </p:nvSpPr>
        <p:spPr>
          <a:xfrm>
            <a:off x="6227954" y="1981200"/>
            <a:ext cx="6096890" cy="3125471"/>
          </a:xfrm>
          <a:prstGeom prst="rect">
            <a:avLst/>
          </a:prstGeom>
          <a:noFill/>
        </p:spPr>
        <p:txBody>
          <a:bodyPr wrap="square" lIns="182880" tIns="146304" rIns="182880" bIns="146304" rtlCol="0">
            <a:spAutoFit/>
          </a:bodyPr>
          <a:lstStyle/>
          <a:p>
            <a:pPr marL="0" lvl="1">
              <a:lnSpc>
                <a:spcPct val="90000"/>
              </a:lnSpc>
              <a:spcBef>
                <a:spcPts val="1200"/>
              </a:spcBef>
              <a:buSzPct val="90000"/>
              <a:defRPr/>
            </a:pPr>
            <a:r>
              <a:rPr lang="en-US" sz="2000" dirty="0">
                <a:latin typeface="+mj-lt"/>
              </a:rPr>
              <a:t>These tools can be used to complete or improve the following tasks:</a:t>
            </a:r>
          </a:p>
          <a:p>
            <a:pPr marL="342900" lvl="1" indent="-342900" fontAlgn="ctr">
              <a:lnSpc>
                <a:spcPct val="90000"/>
              </a:lnSpc>
              <a:spcBef>
                <a:spcPct val="20000"/>
              </a:spcBef>
              <a:buSzPct val="90000"/>
              <a:buFont typeface="Arial" panose="020B0604020202020204" pitchFamily="34" charset="0"/>
              <a:buChar char="•"/>
              <a:defRPr/>
            </a:pPr>
            <a:r>
              <a:rPr lang="en-US" sz="2000" dirty="0">
                <a:solidFill>
                  <a:srgbClr val="505050"/>
                </a:solidFill>
                <a:latin typeface="Segoe UI Light" pitchFamily="34" charset="0"/>
              </a:rPr>
              <a:t>Deployment and registration</a:t>
            </a:r>
          </a:p>
          <a:p>
            <a:pPr marL="342900" lvl="1" indent="-342900" fontAlgn="ctr">
              <a:lnSpc>
                <a:spcPct val="90000"/>
              </a:lnSpc>
              <a:spcBef>
                <a:spcPct val="20000"/>
              </a:spcBef>
              <a:buSzPct val="90000"/>
              <a:buFont typeface="Arial" panose="020B0604020202020204" pitchFamily="34" charset="0"/>
              <a:buChar char="•"/>
              <a:defRPr/>
            </a:pPr>
            <a:r>
              <a:rPr lang="en-US" sz="2000" dirty="0">
                <a:solidFill>
                  <a:srgbClr val="505050"/>
                </a:solidFill>
                <a:latin typeface="Segoe UI Light" pitchFamily="34" charset="0"/>
              </a:rPr>
              <a:t>Management and operations</a:t>
            </a:r>
          </a:p>
          <a:p>
            <a:pPr marL="342900" lvl="1" indent="-342900" fontAlgn="ctr">
              <a:lnSpc>
                <a:spcPct val="90000"/>
              </a:lnSpc>
              <a:spcBef>
                <a:spcPct val="20000"/>
              </a:spcBef>
              <a:buSzPct val="90000"/>
              <a:buFont typeface="Arial" panose="020B0604020202020204" pitchFamily="34" charset="0"/>
              <a:buChar char="•"/>
              <a:defRPr/>
            </a:pPr>
            <a:r>
              <a:rPr lang="en-US" sz="2000" dirty="0">
                <a:solidFill>
                  <a:srgbClr val="505050"/>
                </a:solidFill>
                <a:latin typeface="Segoe UI Light" pitchFamily="34" charset="0"/>
              </a:rPr>
              <a:t>First scenarios</a:t>
            </a:r>
          </a:p>
          <a:p>
            <a:pPr marL="809271" lvl="2"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Connect</a:t>
            </a:r>
          </a:p>
          <a:p>
            <a:pPr marL="809271" lvl="2"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Add default image</a:t>
            </a:r>
          </a:p>
          <a:p>
            <a:pPr marL="809271" lvl="2"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Create offers / plans / quotas</a:t>
            </a:r>
            <a:endParaRPr lang="en-US" sz="2000" dirty="0">
              <a:solidFill>
                <a:srgbClr val="505050"/>
              </a:solidFill>
              <a:latin typeface="Segoe UI Light" pitchFamily="34" charset="0"/>
            </a:endParaRPr>
          </a:p>
          <a:p>
            <a:pPr marL="342900" lvl="1" indent="-342900" fontAlgn="ctr">
              <a:lnSpc>
                <a:spcPct val="90000"/>
              </a:lnSpc>
              <a:spcBef>
                <a:spcPct val="20000"/>
              </a:spcBef>
              <a:buSzPct val="90000"/>
              <a:buFont typeface="Arial" panose="020B0604020202020204" pitchFamily="34" charset="0"/>
              <a:buChar char="•"/>
              <a:defRPr/>
            </a:pPr>
            <a:r>
              <a:rPr lang="en-US" sz="2000">
                <a:solidFill>
                  <a:srgbClr val="505050"/>
                </a:solidFill>
                <a:latin typeface="Segoe UI Light" pitchFamily="34" charset="0"/>
              </a:rPr>
              <a:t>Environment testing</a:t>
            </a:r>
            <a:endParaRPr lang="en-US" sz="2000" dirty="0">
              <a:solidFill>
                <a:srgbClr val="505050"/>
              </a:solidFill>
              <a:latin typeface="Segoe UI Light" pitchFamily="34" charset="0"/>
            </a:endParaRPr>
          </a:p>
        </p:txBody>
      </p:sp>
      <p:pic>
        <p:nvPicPr>
          <p:cNvPr id="6" name="Picture 5">
            <a:extLst>
              <a:ext uri="{FF2B5EF4-FFF2-40B4-BE49-F238E27FC236}">
                <a16:creationId xmlns:a16="http://schemas.microsoft.com/office/drawing/2014/main" id="{731B7246-AEA5-4760-B6CF-517A4145579D}"/>
              </a:ext>
            </a:extLst>
          </p:cNvPr>
          <p:cNvPicPr>
            <a:picLocks noChangeAspect="1"/>
          </p:cNvPicPr>
          <p:nvPr/>
        </p:nvPicPr>
        <p:blipFill>
          <a:blip r:embed="rId3"/>
          <a:stretch>
            <a:fillRect/>
          </a:stretch>
        </p:blipFill>
        <p:spPr>
          <a:xfrm>
            <a:off x="164715" y="2154193"/>
            <a:ext cx="5831040" cy="423424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9B0E03EB-20B6-4603-8171-DB4C241E8230}"/>
              </a:ext>
            </a:extLst>
          </p:cNvPr>
          <p:cNvSpPr txBox="1"/>
          <p:nvPr/>
        </p:nvSpPr>
        <p:spPr>
          <a:xfrm>
            <a:off x="272272" y="6584328"/>
            <a:ext cx="10339516" cy="369332"/>
          </a:xfrm>
          <a:prstGeom prst="rect">
            <a:avLst/>
          </a:prstGeom>
          <a:noFill/>
        </p:spPr>
        <p:txBody>
          <a:bodyPr wrap="square">
            <a:spAutoFit/>
          </a:bodyPr>
          <a:lstStyle/>
          <a:p>
            <a:r>
              <a:rPr lang="en-US" dirty="0">
                <a:hlinkClick r:id="rId4"/>
              </a:rPr>
              <a:t>GitHub - Azure/</a:t>
            </a:r>
            <a:r>
              <a:rPr lang="en-US" dirty="0" err="1">
                <a:hlinkClick r:id="rId4"/>
              </a:rPr>
              <a:t>AzureStack</a:t>
            </a:r>
            <a:r>
              <a:rPr lang="en-US" dirty="0">
                <a:hlinkClick r:id="rId4"/>
              </a:rPr>
              <a:t>-Tools: Scripts and tools that help customers use Azure and Azure Stack</a:t>
            </a:r>
            <a:endParaRPr lang="en-US" dirty="0"/>
          </a:p>
        </p:txBody>
      </p:sp>
    </p:spTree>
    <p:extLst>
      <p:ext uri="{BB962C8B-B14F-4D97-AF65-F5344CB8AC3E}">
        <p14:creationId xmlns:p14="http://schemas.microsoft.com/office/powerpoint/2010/main" val="41293923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16532" y="1592262"/>
            <a:ext cx="10134600" cy="4587240"/>
          </a:xfrm>
          <a:prstGeom prst="rect">
            <a:avLst/>
          </a:prstGeom>
        </p:spPr>
      </p:pic>
      <p:sp>
        <p:nvSpPr>
          <p:cNvPr id="2" name="Title 1"/>
          <p:cNvSpPr>
            <a:spLocks noGrp="1"/>
          </p:cNvSpPr>
          <p:nvPr>
            <p:ph type="title"/>
          </p:nvPr>
        </p:nvSpPr>
        <p:spPr/>
        <p:txBody>
          <a:bodyPr/>
          <a:lstStyle/>
          <a:p>
            <a:r>
              <a:rPr lang="en-US">
                <a:solidFill>
                  <a:srgbClr val="505050"/>
                </a:solidFill>
              </a:rPr>
              <a:t>Enable your development environment</a:t>
            </a:r>
          </a:p>
        </p:txBody>
      </p:sp>
    </p:spTree>
    <p:extLst>
      <p:ext uri="{BB962C8B-B14F-4D97-AF65-F5344CB8AC3E}">
        <p14:creationId xmlns:p14="http://schemas.microsoft.com/office/powerpoint/2010/main" val="369702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tools</a:t>
            </a:r>
          </a:p>
        </p:txBody>
      </p:sp>
      <p:sp>
        <p:nvSpPr>
          <p:cNvPr id="7" name="Rectangle 6"/>
          <p:cNvSpPr/>
          <p:nvPr/>
        </p:nvSpPr>
        <p:spPr bwMode="auto">
          <a:xfrm>
            <a:off x="2116437" y="4470188"/>
            <a:ext cx="8458798" cy="138735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marL="0" lvl="1">
              <a:lnSpc>
                <a:spcPct val="90000"/>
              </a:lnSpc>
              <a:spcBef>
                <a:spcPts val="1200"/>
              </a:spcBef>
              <a:buSzPct val="90000"/>
              <a:defRPr/>
            </a:pPr>
            <a:r>
              <a:rPr lang="en-US" dirty="0">
                <a:solidFill>
                  <a:schemeClr val="tx1"/>
                </a:solidFill>
                <a:latin typeface="+mj-lt"/>
              </a:rPr>
              <a:t>Azure Command Line Interface (CLI) provides multi-platform management support </a:t>
            </a:r>
          </a:p>
          <a:p>
            <a:pPr marL="0" lvl="1">
              <a:lnSpc>
                <a:spcPct val="90000"/>
              </a:lnSpc>
              <a:spcBef>
                <a:spcPts val="1200"/>
              </a:spcBef>
              <a:buSzPct val="90000"/>
              <a:defRPr/>
            </a:pPr>
            <a:r>
              <a:rPr lang="en-US" dirty="0">
                <a:solidFill>
                  <a:schemeClr val="tx1"/>
                </a:solidFill>
                <a:latin typeface="+mj-lt"/>
              </a:rPr>
              <a:t>Azure Stack Hub Command Line Interface tools </a:t>
            </a:r>
            <a:r>
              <a:rPr lang="en-US" dirty="0">
                <a:solidFill>
                  <a:schemeClr val="tx1"/>
                </a:solidFill>
                <a:latin typeface="+mj-lt"/>
                <a:hlinkClick r:id="rId3"/>
              </a:rPr>
              <a:t>installation</a:t>
            </a:r>
            <a:endParaRPr lang="en-US" dirty="0">
              <a:solidFill>
                <a:schemeClr val="tx1"/>
              </a:solidFill>
              <a:latin typeface="+mj-lt"/>
            </a:endParaRPr>
          </a:p>
        </p:txBody>
      </p:sp>
      <p:sp>
        <p:nvSpPr>
          <p:cNvPr id="13" name="Rectangle 12"/>
          <p:cNvSpPr/>
          <p:nvPr/>
        </p:nvSpPr>
        <p:spPr bwMode="auto">
          <a:xfrm>
            <a:off x="2116437" y="3052925"/>
            <a:ext cx="8326276" cy="138803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marL="0" lvl="1">
              <a:lnSpc>
                <a:spcPct val="90000"/>
              </a:lnSpc>
              <a:spcBef>
                <a:spcPts val="1200"/>
              </a:spcBef>
              <a:buSzPct val="90000"/>
              <a:defRPr/>
            </a:pPr>
            <a:r>
              <a:rPr lang="en-US" dirty="0">
                <a:solidFill>
                  <a:schemeClr val="tx1"/>
                </a:solidFill>
                <a:latin typeface="+mj-lt"/>
                <a:hlinkClick r:id="rId4"/>
              </a:rPr>
              <a:t>Visual Studio Code </a:t>
            </a:r>
            <a:r>
              <a:rPr lang="en-US" dirty="0">
                <a:solidFill>
                  <a:schemeClr val="tx1"/>
                </a:solidFill>
                <a:latin typeface="+mj-lt"/>
              </a:rPr>
              <a:t>is available for </a:t>
            </a:r>
            <a:r>
              <a:rPr lang="en-US" dirty="0">
                <a:solidFill>
                  <a:schemeClr val="tx1"/>
                </a:solidFill>
                <a:latin typeface="+mj-lt"/>
                <a:hlinkClick r:id="rId5"/>
              </a:rPr>
              <a:t>Windows</a:t>
            </a:r>
            <a:r>
              <a:rPr lang="en-US" dirty="0">
                <a:solidFill>
                  <a:schemeClr val="tx1"/>
                </a:solidFill>
                <a:latin typeface="+mj-lt"/>
              </a:rPr>
              <a:t>, </a:t>
            </a:r>
            <a:r>
              <a:rPr lang="en-US" dirty="0">
                <a:solidFill>
                  <a:schemeClr val="tx1"/>
                </a:solidFill>
                <a:latin typeface="+mj-lt"/>
                <a:hlinkClick r:id="rId5"/>
              </a:rPr>
              <a:t>Linux</a:t>
            </a:r>
            <a:r>
              <a:rPr lang="en-US" dirty="0">
                <a:solidFill>
                  <a:schemeClr val="tx1"/>
                </a:solidFill>
                <a:latin typeface="+mj-lt"/>
              </a:rPr>
              <a:t>, and </a:t>
            </a:r>
            <a:r>
              <a:rPr lang="en-US" dirty="0">
                <a:solidFill>
                  <a:schemeClr val="tx1"/>
                </a:solidFill>
                <a:latin typeface="+mj-lt"/>
                <a:hlinkClick r:id="rId5"/>
              </a:rPr>
              <a:t>Mac OSX</a:t>
            </a:r>
            <a:endParaRPr lang="en-US" dirty="0">
              <a:solidFill>
                <a:schemeClr val="tx1"/>
              </a:solidFill>
              <a:latin typeface="+mj-lt"/>
            </a:endParaRPr>
          </a:p>
          <a:p>
            <a:pPr marL="0" lvl="1">
              <a:lnSpc>
                <a:spcPct val="90000"/>
              </a:lnSpc>
              <a:spcBef>
                <a:spcPts val="1200"/>
              </a:spcBef>
              <a:buSzPct val="90000"/>
              <a:defRPr/>
            </a:pPr>
            <a:r>
              <a:rPr lang="en-US" dirty="0">
                <a:solidFill>
                  <a:schemeClr val="tx1"/>
                </a:solidFill>
                <a:latin typeface="+mj-lt"/>
              </a:rPr>
              <a:t>Gotcha: When installing Visual Studio with PowerShell tools Azure PowerShell will be updated to an unsupported version</a:t>
            </a:r>
          </a:p>
        </p:txBody>
      </p:sp>
      <p:sp>
        <p:nvSpPr>
          <p:cNvPr id="14" name="Rectangle 13"/>
          <p:cNvSpPr/>
          <p:nvPr/>
        </p:nvSpPr>
        <p:spPr bwMode="auto">
          <a:xfrm>
            <a:off x="2116437" y="1542183"/>
            <a:ext cx="8843111" cy="138803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marL="0" lvl="1">
              <a:lnSpc>
                <a:spcPct val="90000"/>
              </a:lnSpc>
              <a:spcBef>
                <a:spcPts val="1200"/>
              </a:spcBef>
              <a:buSzPct val="90000"/>
              <a:defRPr/>
            </a:pPr>
            <a:r>
              <a:rPr lang="en-US" dirty="0">
                <a:solidFill>
                  <a:schemeClr val="tx1"/>
                </a:solidFill>
                <a:latin typeface="+mj-lt"/>
              </a:rPr>
              <a:t>Azure Stack Hub supports specific versions of Azure PowerShell</a:t>
            </a:r>
          </a:p>
          <a:p>
            <a:pPr marL="285750" lvl="1" indent="-285750">
              <a:lnSpc>
                <a:spcPct val="90000"/>
              </a:lnSpc>
              <a:spcBef>
                <a:spcPts val="1200"/>
              </a:spcBef>
              <a:buSzPct val="90000"/>
              <a:buFont typeface="Arial" panose="020B0604020202020204" pitchFamily="34" charset="0"/>
              <a:buChar char="•"/>
              <a:defRPr/>
            </a:pPr>
            <a:r>
              <a:rPr lang="en-US" sz="1600" dirty="0">
                <a:solidFill>
                  <a:schemeClr val="tx1"/>
                </a:solidFill>
                <a:latin typeface="+mj-lt"/>
                <a:hlinkClick r:id="rId6"/>
              </a:rPr>
              <a:t>https://docs.microsoft.com/en-us/azure/azure-stack/azure-stack-powershell-install</a:t>
            </a:r>
            <a:r>
              <a:rPr lang="en-US" sz="1600" dirty="0">
                <a:solidFill>
                  <a:schemeClr val="tx1"/>
                </a:solidFill>
                <a:latin typeface="+mj-lt"/>
              </a:rPr>
              <a:t> </a:t>
            </a:r>
          </a:p>
          <a:p>
            <a:pPr marL="0" lvl="1">
              <a:lnSpc>
                <a:spcPct val="90000"/>
              </a:lnSpc>
              <a:spcBef>
                <a:spcPts val="1200"/>
              </a:spcBef>
              <a:buSzPct val="90000"/>
              <a:defRPr/>
            </a:pPr>
            <a:r>
              <a:rPr lang="en-US" dirty="0">
                <a:solidFill>
                  <a:schemeClr val="tx1"/>
                </a:solidFill>
                <a:latin typeface="+mj-lt"/>
              </a:rPr>
              <a:t>Available on </a:t>
            </a:r>
            <a:r>
              <a:rPr lang="en-US" dirty="0">
                <a:solidFill>
                  <a:schemeClr val="tx1"/>
                </a:solidFill>
                <a:latin typeface="+mj-lt"/>
                <a:hlinkClick r:id="rId7"/>
              </a:rPr>
              <a:t>Windows</a:t>
            </a:r>
            <a:r>
              <a:rPr lang="en-US" dirty="0">
                <a:solidFill>
                  <a:schemeClr val="tx1"/>
                </a:solidFill>
                <a:latin typeface="+mj-lt"/>
              </a:rPr>
              <a:t>, </a:t>
            </a:r>
            <a:r>
              <a:rPr lang="en-US" dirty="0">
                <a:solidFill>
                  <a:schemeClr val="tx1"/>
                </a:solidFill>
                <a:latin typeface="+mj-lt"/>
                <a:hlinkClick r:id="rId8"/>
              </a:rPr>
              <a:t>Ubuntu</a:t>
            </a:r>
            <a:r>
              <a:rPr lang="en-US" dirty="0">
                <a:solidFill>
                  <a:schemeClr val="tx1"/>
                </a:solidFill>
                <a:latin typeface="+mj-lt"/>
              </a:rPr>
              <a:t>, </a:t>
            </a:r>
            <a:r>
              <a:rPr lang="en-US" dirty="0">
                <a:solidFill>
                  <a:schemeClr val="tx1"/>
                </a:solidFill>
                <a:latin typeface="+mj-lt"/>
                <a:hlinkClick r:id="rId9"/>
              </a:rPr>
              <a:t>CentOS</a:t>
            </a:r>
            <a:r>
              <a:rPr lang="en-US" dirty="0">
                <a:solidFill>
                  <a:schemeClr val="tx1"/>
                </a:solidFill>
                <a:latin typeface="+mj-lt"/>
              </a:rPr>
              <a:t>, and </a:t>
            </a:r>
            <a:r>
              <a:rPr lang="en-US" dirty="0">
                <a:solidFill>
                  <a:schemeClr val="tx1"/>
                </a:solidFill>
                <a:latin typeface="+mj-lt"/>
                <a:hlinkClick r:id="rId10"/>
              </a:rPr>
              <a:t>Mac OS X</a:t>
            </a:r>
            <a:endParaRPr lang="en-US" dirty="0">
              <a:solidFill>
                <a:schemeClr val="tx1"/>
              </a:solidFill>
              <a:latin typeface="+mj-lt"/>
            </a:endParaRPr>
          </a:p>
        </p:txBody>
      </p:sp>
      <p:cxnSp>
        <p:nvCxnSpPr>
          <p:cNvPr id="26" name="Straight Connector 25">
            <a:extLst>
              <a:ext uri="{FF2B5EF4-FFF2-40B4-BE49-F238E27FC236}">
                <a16:creationId xmlns:a16="http://schemas.microsoft.com/office/drawing/2014/main" id="{1CD1F19D-A6D3-4B1B-A363-147326F9037E}"/>
              </a:ext>
            </a:extLst>
          </p:cNvPr>
          <p:cNvCxnSpPr/>
          <p:nvPr/>
        </p:nvCxnSpPr>
        <p:spPr>
          <a:xfrm flipV="1">
            <a:off x="1950181" y="1826628"/>
            <a:ext cx="0" cy="892296"/>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9EB220-AA6D-4A53-AB92-85CF1185C648}"/>
              </a:ext>
            </a:extLst>
          </p:cNvPr>
          <p:cNvCxnSpPr/>
          <p:nvPr/>
        </p:nvCxnSpPr>
        <p:spPr>
          <a:xfrm flipV="1">
            <a:off x="1948833" y="3284357"/>
            <a:ext cx="0" cy="892296"/>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3A0FF0-326D-4A77-997A-A32CFB943B23}"/>
              </a:ext>
            </a:extLst>
          </p:cNvPr>
          <p:cNvCxnSpPr/>
          <p:nvPr/>
        </p:nvCxnSpPr>
        <p:spPr>
          <a:xfrm flipV="1">
            <a:off x="1931301" y="4729865"/>
            <a:ext cx="0" cy="892296"/>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08688" y="3396363"/>
            <a:ext cx="780290" cy="780290"/>
          </a:xfrm>
          <a:prstGeom prst="rect">
            <a:avLst/>
          </a:prstGeom>
        </p:spPr>
      </p:pic>
      <p:pic>
        <p:nvPicPr>
          <p:cNvPr id="16" name="Picture 15"/>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11352" y="1785295"/>
            <a:ext cx="974962" cy="974962"/>
          </a:xfrm>
          <a:prstGeom prst="rect">
            <a:avLst/>
          </a:prstGeom>
        </p:spPr>
      </p:pic>
      <p:pic>
        <p:nvPicPr>
          <p:cNvPr id="20" name="Picture 1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85177" y="4662357"/>
            <a:ext cx="1027312" cy="1027312"/>
          </a:xfrm>
          <a:prstGeom prst="rect">
            <a:avLst/>
          </a:prstGeom>
        </p:spPr>
      </p:pic>
    </p:spTree>
    <p:extLst>
      <p:ext uri="{BB962C8B-B14F-4D97-AF65-F5344CB8AC3E}">
        <p14:creationId xmlns:p14="http://schemas.microsoft.com/office/powerpoint/2010/main" val="17998863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Azure Stack Hub</a:t>
            </a:r>
          </a:p>
        </p:txBody>
      </p:sp>
      <p:sp>
        <p:nvSpPr>
          <p:cNvPr id="8" name="TextBox 7">
            <a:extLst>
              <a:ext uri="{FF2B5EF4-FFF2-40B4-BE49-F238E27FC236}">
                <a16:creationId xmlns:a16="http://schemas.microsoft.com/office/drawing/2014/main" id="{DD64BC40-0C42-4303-84B9-E970B02F032B}"/>
              </a:ext>
            </a:extLst>
          </p:cNvPr>
          <p:cNvSpPr txBox="1"/>
          <p:nvPr/>
        </p:nvSpPr>
        <p:spPr>
          <a:xfrm>
            <a:off x="6578599" y="1201735"/>
            <a:ext cx="5564966" cy="3711785"/>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300" dirty="0">
                <a:gradFill>
                  <a:gsLst>
                    <a:gs pos="2917">
                      <a:srgbClr val="353535"/>
                    </a:gs>
                    <a:gs pos="30000">
                      <a:srgbClr val="353535"/>
                    </a:gs>
                  </a:gsLst>
                  <a:lin ang="5400000" scaled="0"/>
                </a:gradFill>
                <a:latin typeface="Segoe UI Semilight"/>
              </a:rPr>
              <a:t>Azure Stack Hub Tools PowerShell module </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300" dirty="0">
                <a:gradFill>
                  <a:gsLst>
                    <a:gs pos="2917">
                      <a:srgbClr val="353535"/>
                    </a:gs>
                    <a:gs pos="30000">
                      <a:srgbClr val="353535"/>
                    </a:gs>
                  </a:gsLst>
                  <a:lin ang="5400000" scaled="0"/>
                </a:gradFill>
                <a:latin typeface="Segoe UI Semilight"/>
              </a:rPr>
              <a:t>Allows for the creation of</a:t>
            </a:r>
            <a:r>
              <a:rPr kumimoji="0" lang="en-US" sz="23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client VPN Connections</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300" dirty="0">
                <a:gradFill>
                  <a:gsLst>
                    <a:gs pos="2917">
                      <a:srgbClr val="353535"/>
                    </a:gs>
                    <a:gs pos="30000">
                      <a:srgbClr val="353535"/>
                    </a:gs>
                  </a:gsLst>
                  <a:lin ang="5400000" scaled="0"/>
                </a:gradFill>
                <a:latin typeface="Segoe UI Semilight"/>
              </a:rPr>
              <a:t>Remote clients supports a wider range of Azure tools (Storage explorer, </a:t>
            </a:r>
            <a:r>
              <a:rPr lang="en-US" sz="2300" dirty="0" err="1">
                <a:gradFill>
                  <a:gsLst>
                    <a:gs pos="2917">
                      <a:srgbClr val="353535"/>
                    </a:gs>
                    <a:gs pos="30000">
                      <a:srgbClr val="353535"/>
                    </a:gs>
                  </a:gsLst>
                  <a:lin ang="5400000" scaled="0"/>
                </a:gradFill>
                <a:latin typeface="Segoe UI Semilight"/>
              </a:rPr>
              <a:t>etc</a:t>
            </a:r>
            <a:r>
              <a:rPr lang="en-US" sz="2300" dirty="0">
                <a:gradFill>
                  <a:gsLst>
                    <a:gs pos="2917">
                      <a:srgbClr val="353535"/>
                    </a:gs>
                    <a:gs pos="30000">
                      <a:srgbClr val="353535"/>
                    </a:gs>
                  </a:gsLst>
                  <a:lin ang="5400000" scaled="0"/>
                </a:gradFill>
                <a:latin typeface="Segoe UI Semilight"/>
              </a:rPr>
              <a: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300" dirty="0">
                <a:gradFill>
                  <a:gsLst>
                    <a:gs pos="2917">
                      <a:srgbClr val="353535"/>
                    </a:gs>
                    <a:gs pos="30000">
                      <a:srgbClr val="353535"/>
                    </a:gs>
                  </a:gsLst>
                  <a:lin ang="5400000" scaled="0"/>
                </a:gradFill>
                <a:latin typeface="Segoe UI Semilight"/>
              </a:rPr>
              <a:t>Using a remote client vs. interactive login to the ASDK establishes a better analog to the integrated system through consistency in client access</a:t>
            </a:r>
            <a:endParaRPr kumimoji="0" lang="en-US" sz="23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5" name="Text Placeholder 2">
            <a:extLst>
              <a:ext uri="{FF2B5EF4-FFF2-40B4-BE49-F238E27FC236}">
                <a16:creationId xmlns:a16="http://schemas.microsoft.com/office/drawing/2014/main" id="{D368EF0C-9DA9-4FED-B216-92AF360289AB}"/>
              </a:ext>
            </a:extLst>
          </p:cNvPr>
          <p:cNvSpPr txBox="1">
            <a:spLocks/>
          </p:cNvSpPr>
          <p:nvPr/>
        </p:nvSpPr>
        <p:spPr>
          <a:xfrm>
            <a:off x="350837" y="5783262"/>
            <a:ext cx="11734800" cy="91371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ts val="1200"/>
              </a:spcBef>
              <a:spcAft>
                <a:spcPts val="600"/>
              </a:spcAft>
              <a:buClrTx/>
              <a:buSzPct val="90000"/>
              <a:buFontTx/>
              <a:buNone/>
              <a:tabLst/>
              <a:defRPr sz="24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kumimoji="0" lang="en-US" sz="2400" b="0" i="0" u="none" strike="noStrike" kern="1200" cap="none" spc="0" normalizeH="0" baseline="0" noProof="0" dirty="0">
                <a:ln>
                  <a:noFill/>
                </a:ln>
                <a:gradFill>
                  <a:gsLst>
                    <a:gs pos="1250">
                      <a:srgbClr val="D83B01"/>
                    </a:gs>
                    <a:gs pos="99000">
                      <a:srgbClr val="D83B01"/>
                    </a:gs>
                  </a:gsLst>
                  <a:lin ang="5400000" scaled="0"/>
                </a:gradFill>
                <a:effectLst/>
                <a:uLnTx/>
                <a:uFillTx/>
                <a:latin typeface="Segoe UI Light"/>
                <a:ea typeface="+mn-ea"/>
                <a:cs typeface="+mn-cs"/>
              </a:rPr>
              <a:t>Azure Stack Hub client connection tools - </a:t>
            </a:r>
            <a:r>
              <a:rPr lang="en-US" sz="2400" dirty="0">
                <a:gradFill>
                  <a:gsLst>
                    <a:gs pos="1250">
                      <a:srgbClr val="D83B01"/>
                    </a:gs>
                    <a:gs pos="99000">
                      <a:srgbClr val="D83B01"/>
                    </a:gs>
                  </a:gsLst>
                  <a:lin ang="5400000" scaled="0"/>
                </a:gradFill>
              </a:rPr>
              <a:t>AzureStack.Connect.psm1 </a:t>
            </a:r>
            <a:endParaRPr kumimoji="0" lang="en-US" sz="2400" b="0" i="0" u="none" strike="noStrike" kern="1200" cap="none" spc="0" normalizeH="0" baseline="0" noProof="0" dirty="0">
              <a:ln>
                <a:noFill/>
              </a:ln>
              <a:gradFill>
                <a:gsLst>
                  <a:gs pos="1250">
                    <a:srgbClr val="D83B01"/>
                  </a:gs>
                  <a:gs pos="99000">
                    <a:srgbClr val="D83B01"/>
                  </a:gs>
                </a:gsLst>
                <a:lin ang="5400000" scaled="0"/>
              </a:gradFill>
              <a:effectLst/>
              <a:uLnTx/>
              <a:uFillTx/>
              <a:latin typeface="Segoe UI Light"/>
              <a:ea typeface="+mn-ea"/>
              <a:cs typeface="+mn-cs"/>
            </a:endParaRPr>
          </a:p>
          <a:p>
            <a:pPr lvl="0">
              <a:lnSpc>
                <a:spcPct val="120000"/>
              </a:lnSpc>
            </a:pPr>
            <a:r>
              <a:rPr lang="en-US" sz="2000" dirty="0">
                <a:solidFill>
                  <a:srgbClr val="FFFFFF">
                    <a:lumMod val="50000"/>
                  </a:srgbClr>
                </a:solidFill>
                <a:latin typeface="Segoe UI Semilight"/>
                <a:hlinkClick r:id="rId3"/>
              </a:rPr>
              <a:t>https://github.com/Azure/AzureStack-Tools/tree/master/Connect</a:t>
            </a:r>
            <a:r>
              <a:rPr lang="en-US" sz="2000" dirty="0">
                <a:solidFill>
                  <a:srgbClr val="FFFFFF">
                    <a:lumMod val="50000"/>
                  </a:srgbClr>
                </a:solidFill>
                <a:latin typeface="Segoe UI Semilight"/>
              </a:rPr>
              <a:t> </a:t>
            </a:r>
            <a:endParaRPr kumimoji="0" lang="en-US" sz="3200" b="0" i="0" u="none" strike="noStrike" kern="1200" cap="none" spc="0" normalizeH="0" baseline="0" noProof="0" dirty="0">
              <a:ln>
                <a:noFill/>
              </a:ln>
              <a:gradFill>
                <a:gsLst>
                  <a:gs pos="1250">
                    <a:srgbClr val="D83B01"/>
                  </a:gs>
                  <a:gs pos="99000">
                    <a:srgbClr val="D83B01"/>
                  </a:gs>
                </a:gsLst>
                <a:lin ang="5400000" scaled="0"/>
              </a:gradFill>
              <a:effectLst/>
              <a:uLnTx/>
              <a:uFillTx/>
              <a:latin typeface="Segoe UI Light"/>
              <a:ea typeface="+mn-ea"/>
              <a:cs typeface="+mn-cs"/>
            </a:endParaRPr>
          </a:p>
        </p:txBody>
      </p:sp>
      <p:pic>
        <p:nvPicPr>
          <p:cNvPr id="3" name="Picture 2">
            <a:extLst>
              <a:ext uri="{FF2B5EF4-FFF2-40B4-BE49-F238E27FC236}">
                <a16:creationId xmlns:a16="http://schemas.microsoft.com/office/drawing/2014/main" id="{9EE43070-D984-4910-8AA7-ECAE552A2581}"/>
              </a:ext>
            </a:extLst>
          </p:cNvPr>
          <p:cNvPicPr>
            <a:picLocks noChangeAspect="1"/>
          </p:cNvPicPr>
          <p:nvPr/>
        </p:nvPicPr>
        <p:blipFill>
          <a:blip r:embed="rId4"/>
          <a:stretch>
            <a:fillRect/>
          </a:stretch>
        </p:blipFill>
        <p:spPr>
          <a:xfrm>
            <a:off x="607219" y="1364470"/>
            <a:ext cx="5638800" cy="4237441"/>
          </a:xfrm>
          <a:prstGeom prst="rect">
            <a:avLst/>
          </a:prstGeom>
        </p:spPr>
      </p:pic>
    </p:spTree>
    <p:extLst>
      <p:ext uri="{BB962C8B-B14F-4D97-AF65-F5344CB8AC3E}">
        <p14:creationId xmlns:p14="http://schemas.microsoft.com/office/powerpoint/2010/main" val="787650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505050"/>
                </a:solidFill>
              </a:rPr>
              <a:t>Development Kit first scenarios</a:t>
            </a:r>
          </a:p>
        </p:txBody>
      </p:sp>
      <p:sp>
        <p:nvSpPr>
          <p:cNvPr id="13" name="Rectangle 12"/>
          <p:cNvSpPr/>
          <p:nvPr/>
        </p:nvSpPr>
        <p:spPr>
          <a:xfrm>
            <a:off x="395911" y="1445112"/>
            <a:ext cx="5777107" cy="4373505"/>
          </a:xfrm>
          <a:prstGeom prst="rect">
            <a:avLst/>
          </a:prstGeom>
        </p:spPr>
        <p:txBody>
          <a:bodyPr wrap="square">
            <a:spAutoFit/>
          </a:bodyPr>
          <a:lstStyle/>
          <a:p>
            <a:pPr marL="342900" lvl="1" indent="-342900">
              <a:lnSpc>
                <a:spcPct val="90000"/>
              </a:lnSpc>
              <a:spcBef>
                <a:spcPts val="1200"/>
              </a:spcBef>
              <a:buSzPct val="90000"/>
              <a:buFont typeface="Arial" panose="020B0604020202020204" pitchFamily="34" charset="0"/>
              <a:buChar char="•"/>
              <a:defRPr/>
            </a:pPr>
            <a:r>
              <a:rPr lang="en-US" b="1" dirty="0">
                <a:latin typeface="+mj-lt"/>
              </a:rPr>
              <a:t>Add a default VM Image</a:t>
            </a:r>
          </a:p>
          <a:p>
            <a:pPr marL="342900" lvl="1" indent="-342900">
              <a:lnSpc>
                <a:spcPct val="90000"/>
              </a:lnSpc>
              <a:spcBef>
                <a:spcPts val="1200"/>
              </a:spcBef>
              <a:buSzPct val="90000"/>
              <a:buFont typeface="Arial" panose="020B0604020202020204" pitchFamily="34" charset="0"/>
              <a:buChar char="•"/>
              <a:defRPr/>
            </a:pPr>
            <a:r>
              <a:rPr lang="en-US" b="1" dirty="0">
                <a:latin typeface="+mj-lt"/>
              </a:rPr>
              <a:t>Add a user to a role for a resource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Add/remove item from Marketplace</a:t>
            </a:r>
          </a:p>
          <a:p>
            <a:pPr marL="342900" lvl="1" indent="-342900">
              <a:lnSpc>
                <a:spcPct val="90000"/>
              </a:lnSpc>
              <a:spcBef>
                <a:spcPts val="1200"/>
              </a:spcBef>
              <a:buSzPct val="90000"/>
              <a:buFont typeface="Arial" panose="020B0604020202020204" pitchFamily="34" charset="0"/>
              <a:buChar char="•"/>
              <a:defRPr/>
            </a:pPr>
            <a:r>
              <a:rPr lang="en-US" b="1" dirty="0">
                <a:latin typeface="+mj-lt"/>
              </a:rPr>
              <a:t>Create custom RBAC role in PowerShell</a:t>
            </a:r>
          </a:p>
          <a:p>
            <a:pPr marL="342900" lvl="1" indent="-342900">
              <a:lnSpc>
                <a:spcPct val="90000"/>
              </a:lnSpc>
              <a:spcBef>
                <a:spcPts val="1200"/>
              </a:spcBef>
              <a:buSzPct val="90000"/>
              <a:buFont typeface="Arial" panose="020B0604020202020204" pitchFamily="34" charset="0"/>
              <a:buChar char="•"/>
              <a:defRPr/>
            </a:pPr>
            <a:r>
              <a:rPr lang="en-US" b="1" dirty="0">
                <a:latin typeface="+mj-lt"/>
              </a:rPr>
              <a:t>Deploy a gallery item from the Marketplace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Create an IaaS offer, plan</a:t>
            </a:r>
          </a:p>
          <a:p>
            <a:pPr marL="342900" lvl="1" indent="-342900">
              <a:lnSpc>
                <a:spcPct val="90000"/>
              </a:lnSpc>
              <a:spcBef>
                <a:spcPts val="1200"/>
              </a:spcBef>
              <a:buSzPct val="90000"/>
              <a:buFont typeface="Arial" panose="020B0604020202020204" pitchFamily="34" charset="0"/>
              <a:buChar char="•"/>
              <a:defRPr/>
            </a:pPr>
            <a:r>
              <a:rPr lang="en-US" b="1" dirty="0">
                <a:latin typeface="+mj-lt"/>
              </a:rPr>
              <a:t>Browse a resource created in the portal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Sign up for a subscription to an offer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Sign up for an add-on plan to a subscription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Make an offer public</a:t>
            </a:r>
          </a:p>
          <a:p>
            <a:pPr marL="342900" lvl="1" indent="-342900">
              <a:lnSpc>
                <a:spcPct val="90000"/>
              </a:lnSpc>
              <a:spcBef>
                <a:spcPts val="1200"/>
              </a:spcBef>
              <a:buSzPct val="90000"/>
              <a:buFont typeface="Arial" panose="020B0604020202020204" pitchFamily="34" charset="0"/>
              <a:buChar char="•"/>
              <a:defRPr/>
            </a:pPr>
            <a:r>
              <a:rPr lang="en-US" b="1" dirty="0">
                <a:latin typeface="+mj-lt"/>
              </a:rPr>
              <a:t>Publish or deploy a Gallery Item </a:t>
            </a:r>
          </a:p>
        </p:txBody>
      </p:sp>
      <p:sp>
        <p:nvSpPr>
          <p:cNvPr id="15" name="Rectangle 14"/>
          <p:cNvSpPr/>
          <p:nvPr/>
        </p:nvSpPr>
        <p:spPr>
          <a:xfrm>
            <a:off x="5429163" y="1445112"/>
            <a:ext cx="6800937" cy="4468916"/>
          </a:xfrm>
          <a:prstGeom prst="rect">
            <a:avLst/>
          </a:prstGeom>
        </p:spPr>
        <p:txBody>
          <a:bodyPr wrap="square">
            <a:spAutoFit/>
          </a:bodyPr>
          <a:lstStyle/>
          <a:p>
            <a:pPr marL="342900" lvl="1" indent="-342900">
              <a:lnSpc>
                <a:spcPct val="90000"/>
              </a:lnSpc>
              <a:spcBef>
                <a:spcPts val="1200"/>
              </a:spcBef>
              <a:buSzPct val="90000"/>
              <a:buFont typeface="Arial" panose="020B0604020202020204" pitchFamily="34" charset="0"/>
              <a:buChar char="•"/>
              <a:defRPr/>
            </a:pPr>
            <a:r>
              <a:rPr lang="en-US" b="1" dirty="0">
                <a:latin typeface="+mj-lt"/>
              </a:rPr>
              <a:t>Registration and syndication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Delete a resource from a portal</a:t>
            </a:r>
          </a:p>
          <a:p>
            <a:pPr marL="342900" lvl="1" indent="-342900">
              <a:lnSpc>
                <a:spcPct val="90000"/>
              </a:lnSpc>
              <a:spcBef>
                <a:spcPts val="1200"/>
              </a:spcBef>
              <a:buSzPct val="90000"/>
              <a:buFont typeface="Arial" panose="020B0604020202020204" pitchFamily="34" charset="0"/>
              <a:buChar char="•"/>
              <a:defRPr/>
            </a:pPr>
            <a:r>
              <a:rPr lang="en-US" b="1" dirty="0">
                <a:latin typeface="+mj-lt"/>
              </a:rPr>
              <a:t>See Audit Logs from ARM in the portal</a:t>
            </a:r>
          </a:p>
          <a:p>
            <a:pPr marL="342900" lvl="1" indent="-342900">
              <a:lnSpc>
                <a:spcPct val="90000"/>
              </a:lnSpc>
              <a:spcBef>
                <a:spcPts val="1200"/>
              </a:spcBef>
              <a:buSzPct val="90000"/>
              <a:buFont typeface="Arial" panose="020B0604020202020204" pitchFamily="34" charset="0"/>
              <a:buChar char="•"/>
              <a:defRPr/>
            </a:pPr>
            <a:r>
              <a:rPr lang="en-US" b="1" dirty="0">
                <a:latin typeface="+mj-lt"/>
              </a:rPr>
              <a:t>Download and deploy ARM templates using Azure </a:t>
            </a:r>
            <a:r>
              <a:rPr lang="en-US" b="1" dirty="0" err="1">
                <a:latin typeface="+mj-lt"/>
              </a:rPr>
              <a:t>xplat</a:t>
            </a:r>
            <a:r>
              <a:rPr lang="en-US" b="1" dirty="0">
                <a:latin typeface="+mj-lt"/>
              </a:rPr>
              <a:t> CLI</a:t>
            </a:r>
            <a:br>
              <a:rPr lang="en-US" b="1" dirty="0">
                <a:latin typeface="+mj-lt"/>
              </a:rPr>
            </a:br>
            <a:r>
              <a:rPr lang="en-US" b="1" dirty="0">
                <a:latin typeface="+mj-lt"/>
              </a:rPr>
              <a:t>from Mac, Windows, and Linux</a:t>
            </a:r>
          </a:p>
          <a:p>
            <a:pPr marL="342900" lvl="1" indent="-342900">
              <a:lnSpc>
                <a:spcPct val="90000"/>
              </a:lnSpc>
              <a:spcBef>
                <a:spcPts val="1200"/>
              </a:spcBef>
              <a:buSzPct val="90000"/>
              <a:buFont typeface="Arial" panose="020B0604020202020204" pitchFamily="34" charset="0"/>
              <a:buChar char="•"/>
              <a:defRPr/>
            </a:pPr>
            <a:r>
              <a:rPr lang="en-US" b="1" dirty="0">
                <a:latin typeface="+mj-lt"/>
              </a:rPr>
              <a:t>Retrieve a tenant’s usage data through APIs</a:t>
            </a:r>
          </a:p>
          <a:p>
            <a:pPr marL="342900" lvl="1" indent="-342900">
              <a:lnSpc>
                <a:spcPct val="90000"/>
              </a:lnSpc>
              <a:spcBef>
                <a:spcPts val="1200"/>
              </a:spcBef>
              <a:buSzPct val="90000"/>
              <a:buFont typeface="Arial" panose="020B0604020202020204" pitchFamily="34" charset="0"/>
              <a:buChar char="•"/>
              <a:defRPr/>
            </a:pPr>
            <a:r>
              <a:rPr lang="en-US" b="1" dirty="0">
                <a:latin typeface="+mj-lt"/>
              </a:rPr>
              <a:t>Give a tenant user a subscription</a:t>
            </a:r>
          </a:p>
          <a:p>
            <a:pPr marL="342900" lvl="1" indent="-342900">
              <a:lnSpc>
                <a:spcPct val="90000"/>
              </a:lnSpc>
              <a:spcBef>
                <a:spcPts val="1200"/>
              </a:spcBef>
              <a:buSzPct val="90000"/>
              <a:buFont typeface="Arial" panose="020B0604020202020204" pitchFamily="34" charset="0"/>
              <a:buChar char="•"/>
              <a:defRPr/>
            </a:pPr>
            <a:r>
              <a:rPr lang="en-US" b="1" dirty="0">
                <a:latin typeface="+mj-lt"/>
              </a:rPr>
              <a:t>As a tenant retrieve my usage data through APIs</a:t>
            </a:r>
          </a:p>
          <a:p>
            <a:pPr marL="342900" lvl="1" indent="-342900">
              <a:lnSpc>
                <a:spcPct val="90000"/>
              </a:lnSpc>
              <a:spcBef>
                <a:spcPts val="1200"/>
              </a:spcBef>
              <a:buSzPct val="90000"/>
              <a:buFont typeface="Arial" panose="020B0604020202020204" pitchFamily="34" charset="0"/>
              <a:buChar char="•"/>
              <a:defRPr/>
            </a:pPr>
            <a:r>
              <a:rPr lang="en-US" b="1" dirty="0">
                <a:latin typeface="+mj-lt"/>
              </a:rPr>
              <a:t>Use the documentation for Delegated Provider to setup/configure Delegated Provider scenarios</a:t>
            </a:r>
          </a:p>
          <a:p>
            <a:pPr marL="342900" lvl="1" indent="-342900">
              <a:lnSpc>
                <a:spcPct val="90000"/>
              </a:lnSpc>
              <a:spcBef>
                <a:spcPts val="1200"/>
              </a:spcBef>
              <a:buSzPct val="90000"/>
              <a:buFont typeface="Arial" panose="020B0604020202020204" pitchFamily="34" charset="0"/>
              <a:buChar char="•"/>
              <a:defRPr/>
            </a:pPr>
            <a:r>
              <a:rPr lang="en-US" b="1" dirty="0">
                <a:latin typeface="+mj-lt"/>
              </a:rPr>
              <a:t>As an Admin, retrieve my tenant's usage </a:t>
            </a:r>
          </a:p>
          <a:p>
            <a:pPr marL="342900" lvl="1" indent="-342900">
              <a:lnSpc>
                <a:spcPct val="90000"/>
              </a:lnSpc>
              <a:spcBef>
                <a:spcPts val="1200"/>
              </a:spcBef>
              <a:buSzPct val="90000"/>
              <a:buFont typeface="Arial" panose="020B0604020202020204" pitchFamily="34" charset="0"/>
              <a:buChar char="•"/>
              <a:defRPr/>
            </a:pPr>
            <a:r>
              <a:rPr lang="en-US" b="1" dirty="0">
                <a:latin typeface="+mj-lt"/>
              </a:rPr>
              <a:t>Deploy, operate, and scale modern virtualized cloud applications</a:t>
            </a:r>
          </a:p>
        </p:txBody>
      </p:sp>
      <p:pic>
        <p:nvPicPr>
          <p:cNvPr id="4" name="Picture 3">
            <a:extLst>
              <a:ext uri="{FF2B5EF4-FFF2-40B4-BE49-F238E27FC236}">
                <a16:creationId xmlns:a16="http://schemas.microsoft.com/office/drawing/2014/main" id="{B060B2DB-B167-4F55-B723-CCD3ACA91EB3}"/>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a:off x="2801506" y="1715354"/>
            <a:ext cx="4864865" cy="4825946"/>
          </a:xfrm>
          <a:prstGeom prst="rect">
            <a:avLst/>
          </a:prstGeom>
        </p:spPr>
      </p:pic>
    </p:spTree>
    <p:extLst>
      <p:ext uri="{BB962C8B-B14F-4D97-AF65-F5344CB8AC3E}">
        <p14:creationId xmlns:p14="http://schemas.microsoft.com/office/powerpoint/2010/main" val="1080418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505050"/>
                </a:solidFill>
              </a:rPr>
              <a:t>Getting started</a:t>
            </a:r>
          </a:p>
        </p:txBody>
      </p:sp>
      <p:sp>
        <p:nvSpPr>
          <p:cNvPr id="4" name="Text Placeholder 3"/>
          <p:cNvSpPr>
            <a:spLocks noGrp="1"/>
          </p:cNvSpPr>
          <p:nvPr>
            <p:ph type="body" sz="quarter" idx="10"/>
          </p:nvPr>
        </p:nvSpPr>
        <p:spPr>
          <a:xfrm>
            <a:off x="274639" y="1212850"/>
            <a:ext cx="5944782" cy="4311950"/>
          </a:xfrm>
        </p:spPr>
        <p:txBody>
          <a:bodyPr/>
          <a:lstStyle/>
          <a:p>
            <a:pPr lvl="1"/>
            <a:r>
              <a:rPr lang="en-US" sz="2800" dirty="0">
                <a:solidFill>
                  <a:srgbClr val="0078D7"/>
                </a:solidFill>
                <a:latin typeface="+mj-lt"/>
              </a:rPr>
              <a:t>Azure QuickStart templates</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Community contributed ARM templates to accelerate learning and deployment of Azure Services</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Contains a contribution guide and best practices</a:t>
            </a:r>
            <a:endParaRPr lang="en-US" sz="1800" dirty="0">
              <a:solidFill>
                <a:srgbClr val="505050"/>
              </a:solidFill>
              <a:latin typeface="Segoe UI Light" pitchFamily="34" charset="0"/>
              <a:hlinkClick r:id="rId3"/>
            </a:endParaRPr>
          </a:p>
          <a:p>
            <a:pPr marL="285750" lvl="1" indent="-285750">
              <a:spcBef>
                <a:spcPts val="1200"/>
              </a:spcBef>
              <a:buFont typeface="Arial" panose="020B0604020202020204" pitchFamily="34" charset="0"/>
              <a:buChar char="•"/>
            </a:pPr>
            <a:r>
              <a:rPr lang="en-US" sz="1800" dirty="0">
                <a:solidFill>
                  <a:schemeClr val="tx1"/>
                </a:solidFill>
                <a:latin typeface="+mj-lt"/>
                <a:hlinkClick r:id="rId3"/>
              </a:rPr>
              <a:t>https://azure.microsoft.com/en-us/resources/templates/</a:t>
            </a:r>
            <a:endParaRPr lang="en-US" sz="1800" dirty="0">
              <a:solidFill>
                <a:schemeClr val="tx1"/>
              </a:solidFill>
              <a:latin typeface="+mj-lt"/>
            </a:endParaRPr>
          </a:p>
          <a:p>
            <a:pPr lvl="1"/>
            <a:endParaRPr lang="en-US" sz="2800" dirty="0">
              <a:solidFill>
                <a:srgbClr val="0078D7"/>
              </a:solidFill>
              <a:latin typeface="+mj-lt"/>
            </a:endParaRPr>
          </a:p>
          <a:p>
            <a:pPr lvl="1"/>
            <a:r>
              <a:rPr lang="en-US" sz="2800" dirty="0">
                <a:solidFill>
                  <a:srgbClr val="0078D7"/>
                </a:solidFill>
                <a:latin typeface="+mj-lt"/>
              </a:rPr>
              <a:t>Azure Stack Hub support</a:t>
            </a:r>
          </a:p>
          <a:p>
            <a:pPr marL="285750" lvl="1" indent="-285750">
              <a:spcBef>
                <a:spcPts val="1200"/>
              </a:spcBef>
              <a:buFont typeface="Arial" panose="020B0604020202020204" pitchFamily="34" charset="0"/>
              <a:buChar char="•"/>
            </a:pPr>
            <a:r>
              <a:rPr lang="en-US" sz="1800" dirty="0">
                <a:solidFill>
                  <a:schemeClr val="tx1"/>
                </a:solidFill>
                <a:latin typeface="+mj-lt"/>
              </a:rPr>
              <a:t>Contains deployment templates that have been tested on Microsoft Azure Stack Hub technical preview</a:t>
            </a:r>
          </a:p>
          <a:p>
            <a:pPr marL="285750" lvl="1" indent="-285750">
              <a:spcBef>
                <a:spcPts val="1200"/>
              </a:spcBef>
              <a:buFont typeface="Arial" panose="020B0604020202020204" pitchFamily="34" charset="0"/>
              <a:buChar char="•"/>
            </a:pPr>
            <a:r>
              <a:rPr lang="en-US" sz="1800" dirty="0">
                <a:solidFill>
                  <a:schemeClr val="tx1"/>
                </a:solidFill>
                <a:latin typeface="+mj-lt"/>
                <a:hlinkClick r:id="rId4"/>
              </a:rPr>
              <a:t>https://github.com/Azure/AzureStack-QuickStart-Templates</a:t>
            </a:r>
            <a:endParaRPr lang="en-US" sz="1800" dirty="0">
              <a:solidFill>
                <a:schemeClr val="tx1"/>
              </a:solidFill>
              <a:latin typeface="+mj-lt"/>
            </a:endParaRPr>
          </a:p>
        </p:txBody>
      </p:sp>
      <p:sp>
        <p:nvSpPr>
          <p:cNvPr id="5" name="Rectangle 4"/>
          <p:cNvSpPr/>
          <p:nvPr/>
        </p:nvSpPr>
        <p:spPr>
          <a:xfrm>
            <a:off x="7348330" y="6637550"/>
            <a:ext cx="5088147" cy="338554"/>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lumMod val="40000"/>
                    <a:lumOff val="60000"/>
                  </a:srgbClr>
                </a:solidFill>
                <a:effectLst/>
                <a:uLnTx/>
                <a:uFillTx/>
                <a:latin typeface="Segoe UI"/>
                <a:ea typeface="+mn-ea"/>
                <a:cs typeface="+mn-cs"/>
              </a:rPr>
              <a:t>Microsoft Confidential</a:t>
            </a:r>
          </a:p>
        </p:txBody>
      </p:sp>
      <p:pic>
        <p:nvPicPr>
          <p:cNvPr id="7" name="Picture 6"/>
          <p:cNvPicPr>
            <a:picLocks noChangeAspect="1"/>
          </p:cNvPicPr>
          <p:nvPr/>
        </p:nvPicPr>
        <p:blipFill rotWithShape="1">
          <a:blip r:embed="rId5" cstate="screen">
            <a:extLst>
              <a:ext uri="{28A0092B-C50C-407E-A947-70E740481C1C}">
                <a14:useLocalDpi xmlns:a14="http://schemas.microsoft.com/office/drawing/2010/main"/>
              </a:ext>
            </a:extLst>
          </a:blip>
          <a:srcRect t="10237"/>
          <a:stretch/>
        </p:blipFill>
        <p:spPr>
          <a:xfrm>
            <a:off x="6759262" y="2801475"/>
            <a:ext cx="5141344" cy="3777945"/>
          </a:xfrm>
          <a:prstGeom prst="rect">
            <a:avLst/>
          </a:prstGeom>
        </p:spPr>
      </p:pic>
      <p:pic>
        <p:nvPicPr>
          <p:cNvPr id="6" name="Picture 5">
            <a:extLst>
              <a:ext uri="{FF2B5EF4-FFF2-40B4-BE49-F238E27FC236}">
                <a16:creationId xmlns:a16="http://schemas.microsoft.com/office/drawing/2014/main" id="{0C0932BF-FF25-48C4-814A-8AD5150A6DEB}"/>
              </a:ext>
            </a:extLst>
          </p:cNvPr>
          <p:cNvPicPr>
            <a:picLocks noChangeAspect="1"/>
          </p:cNvPicPr>
          <p:nvPr/>
        </p:nvPicPr>
        <p:blipFill>
          <a:blip r:embed="rId6"/>
          <a:stretch>
            <a:fillRect/>
          </a:stretch>
        </p:blipFill>
        <p:spPr>
          <a:xfrm>
            <a:off x="6759262" y="295274"/>
            <a:ext cx="5141344" cy="2506201"/>
          </a:xfrm>
          <a:prstGeom prst="rect">
            <a:avLst/>
          </a:prstGeom>
        </p:spPr>
      </p:pic>
    </p:spTree>
    <p:extLst>
      <p:ext uri="{BB962C8B-B14F-4D97-AF65-F5344CB8AC3E}">
        <p14:creationId xmlns:p14="http://schemas.microsoft.com/office/powerpoint/2010/main" val="260198182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505050"/>
                </a:solidFill>
              </a:rPr>
              <a:t>Getting started</a:t>
            </a:r>
          </a:p>
        </p:txBody>
      </p:sp>
      <p:sp>
        <p:nvSpPr>
          <p:cNvPr id="4" name="Text Placeholder 3"/>
          <p:cNvSpPr>
            <a:spLocks noGrp="1"/>
          </p:cNvSpPr>
          <p:nvPr>
            <p:ph type="body" sz="quarter" idx="10"/>
          </p:nvPr>
        </p:nvSpPr>
        <p:spPr>
          <a:xfrm>
            <a:off x="274639" y="1212849"/>
            <a:ext cx="7275340" cy="5546134"/>
          </a:xfrm>
        </p:spPr>
        <p:txBody>
          <a:bodyPr/>
          <a:lstStyle/>
          <a:p>
            <a:pPr lvl="1"/>
            <a:r>
              <a:rPr lang="en-US" sz="2800" dirty="0">
                <a:solidFill>
                  <a:srgbClr val="0078D7"/>
                </a:solidFill>
                <a:latin typeface="+mj-lt"/>
              </a:rPr>
              <a:t>Azure Stack Hub: Building an end-to-end validation environment eBook</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Outlines things you need to do to configure Azure Stack Hub to offer services to your tenants</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Steps to plan and deploy your Azure Stack Hub POC for your service or application</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Guidance on how to build an end-to-end solution for validation of Azure Stack Hub</a:t>
            </a:r>
          </a:p>
          <a:p>
            <a:pPr lvl="1"/>
            <a:r>
              <a:rPr lang="en-US" sz="2800" dirty="0">
                <a:solidFill>
                  <a:srgbClr val="0078D7"/>
                </a:solidFill>
                <a:latin typeface="+mj-lt"/>
              </a:rPr>
              <a:t>Includes:</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Core concepts required to build a functional Azure Stack Hub environment, including </a:t>
            </a:r>
          </a:p>
          <a:p>
            <a:pPr marL="285750" lvl="1" indent="-285750">
              <a:spcBef>
                <a:spcPts val="1200"/>
              </a:spcBef>
              <a:buFont typeface="Arial" panose="020B0604020202020204" pitchFamily="34" charset="0"/>
              <a:buChar char="•"/>
            </a:pPr>
            <a:r>
              <a:rPr lang="en-US" sz="1800" dirty="0">
                <a:solidFill>
                  <a:srgbClr val="505050"/>
                </a:solidFill>
                <a:latin typeface="Segoe UI Light" pitchFamily="34" charset="0"/>
              </a:rPr>
              <a:t>Constructs and configurable options available in Azure Stack Hub and key considerations that go into planning a successful implementation.</a:t>
            </a:r>
          </a:p>
          <a:p>
            <a:pPr lvl="1"/>
            <a:r>
              <a:rPr lang="en-US" sz="2800" dirty="0">
                <a:solidFill>
                  <a:srgbClr val="0078D7"/>
                </a:solidFill>
                <a:latin typeface="+mj-lt"/>
              </a:rPr>
              <a:t>IaaS Series</a:t>
            </a:r>
          </a:p>
          <a:p>
            <a:pPr lvl="1">
              <a:spcBef>
                <a:spcPts val="1200"/>
              </a:spcBef>
            </a:pPr>
            <a:endParaRPr lang="en-US" sz="1600" dirty="0">
              <a:solidFill>
                <a:srgbClr val="505050"/>
              </a:solidFill>
              <a:latin typeface="Segoe UI Light" pitchFamily="34" charset="0"/>
            </a:endParaRPr>
          </a:p>
        </p:txBody>
      </p:sp>
      <p:sp>
        <p:nvSpPr>
          <p:cNvPr id="5" name="Rectangle 4"/>
          <p:cNvSpPr/>
          <p:nvPr/>
        </p:nvSpPr>
        <p:spPr>
          <a:xfrm>
            <a:off x="7348330" y="6637550"/>
            <a:ext cx="5088147" cy="338554"/>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lumMod val="40000"/>
                    <a:lumOff val="60000"/>
                  </a:srgbClr>
                </a:solidFill>
                <a:effectLst/>
                <a:uLnTx/>
                <a:uFillTx/>
                <a:latin typeface="Segoe UI"/>
                <a:ea typeface="+mn-ea"/>
                <a:cs typeface="+mn-cs"/>
              </a:rPr>
              <a:t>Microsoft Confidential</a:t>
            </a:r>
          </a:p>
        </p:txBody>
      </p:sp>
      <p:pic>
        <p:nvPicPr>
          <p:cNvPr id="7" name="Picture 6">
            <a:extLst>
              <a:ext uri="{FF2B5EF4-FFF2-40B4-BE49-F238E27FC236}">
                <a16:creationId xmlns:a16="http://schemas.microsoft.com/office/drawing/2014/main" id="{82D61B05-7907-4DA2-B7B3-318EAF5920CB}"/>
              </a:ext>
            </a:extLst>
          </p:cNvPr>
          <p:cNvPicPr>
            <a:picLocks noChangeAspect="1"/>
          </p:cNvPicPr>
          <p:nvPr/>
        </p:nvPicPr>
        <p:blipFill>
          <a:blip r:embed="rId3"/>
          <a:stretch>
            <a:fillRect/>
          </a:stretch>
        </p:blipFill>
        <p:spPr>
          <a:xfrm>
            <a:off x="7954179" y="438332"/>
            <a:ext cx="4076963" cy="6199218"/>
          </a:xfrm>
          <a:prstGeom prst="rect">
            <a:avLst/>
          </a:prstGeom>
        </p:spPr>
      </p:pic>
      <p:sp>
        <p:nvSpPr>
          <p:cNvPr id="8" name="TextBox 7">
            <a:extLst>
              <a:ext uri="{FF2B5EF4-FFF2-40B4-BE49-F238E27FC236}">
                <a16:creationId xmlns:a16="http://schemas.microsoft.com/office/drawing/2014/main" id="{841C237F-280E-4950-A088-B013BA6A0BF3}"/>
              </a:ext>
            </a:extLst>
          </p:cNvPr>
          <p:cNvSpPr txBox="1"/>
          <p:nvPr/>
        </p:nvSpPr>
        <p:spPr>
          <a:xfrm>
            <a:off x="541910" y="6363976"/>
            <a:ext cx="6461863" cy="369332"/>
          </a:xfrm>
          <a:prstGeom prst="rect">
            <a:avLst/>
          </a:prstGeom>
          <a:noFill/>
        </p:spPr>
        <p:txBody>
          <a:bodyPr wrap="square">
            <a:spAutoFit/>
          </a:bodyPr>
          <a:lstStyle/>
          <a:p>
            <a:r>
              <a:rPr lang="en-US" dirty="0">
                <a:hlinkClick r:id="rId4"/>
              </a:rPr>
              <a:t>https://azure.microsoft.com/blog/azure-stack-iaas-part-one/</a:t>
            </a:r>
            <a:r>
              <a:rPr lang="en-US" dirty="0"/>
              <a:t> </a:t>
            </a:r>
          </a:p>
        </p:txBody>
      </p:sp>
    </p:spTree>
    <p:extLst>
      <p:ext uri="{BB962C8B-B14F-4D97-AF65-F5344CB8AC3E}">
        <p14:creationId xmlns:p14="http://schemas.microsoft.com/office/powerpoint/2010/main" val="28008758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considerations</a:t>
            </a:r>
          </a:p>
        </p:txBody>
      </p:sp>
      <p:graphicFrame>
        <p:nvGraphicFramePr>
          <p:cNvPr id="3" name="Table 2">
            <a:extLst>
              <a:ext uri="{FF2B5EF4-FFF2-40B4-BE49-F238E27FC236}">
                <a16:creationId xmlns:a16="http://schemas.microsoft.com/office/drawing/2014/main" id="{0F3757DA-E060-4AC1-B63F-ADA627CA22B3}"/>
              </a:ext>
            </a:extLst>
          </p:cNvPr>
          <p:cNvGraphicFramePr>
            <a:graphicFrameLocks noGrp="1"/>
          </p:cNvGraphicFramePr>
          <p:nvPr/>
        </p:nvGraphicFramePr>
        <p:xfrm>
          <a:off x="427037" y="1135062"/>
          <a:ext cx="11737167" cy="5212080"/>
        </p:xfrm>
        <a:graphic>
          <a:graphicData uri="http://schemas.openxmlformats.org/drawingml/2006/table">
            <a:tbl>
              <a:tblPr firstRow="1" bandRow="1">
                <a:tableStyleId>{5C22544A-7EE6-4342-B048-85BDC9FD1C3A}</a:tableStyleId>
              </a:tblPr>
              <a:tblGrid>
                <a:gridCol w="3912389">
                  <a:extLst>
                    <a:ext uri="{9D8B030D-6E8A-4147-A177-3AD203B41FA5}">
                      <a16:colId xmlns:a16="http://schemas.microsoft.com/office/drawing/2014/main" val="2888969551"/>
                    </a:ext>
                  </a:extLst>
                </a:gridCol>
                <a:gridCol w="3912389">
                  <a:extLst>
                    <a:ext uri="{9D8B030D-6E8A-4147-A177-3AD203B41FA5}">
                      <a16:colId xmlns:a16="http://schemas.microsoft.com/office/drawing/2014/main" val="504511834"/>
                    </a:ext>
                  </a:extLst>
                </a:gridCol>
                <a:gridCol w="3912389">
                  <a:extLst>
                    <a:ext uri="{9D8B030D-6E8A-4147-A177-3AD203B41FA5}">
                      <a16:colId xmlns:a16="http://schemas.microsoft.com/office/drawing/2014/main" val="1854609102"/>
                    </a:ext>
                  </a:extLst>
                </a:gridCol>
              </a:tblGrid>
              <a:tr h="370840">
                <a:tc>
                  <a:txBody>
                    <a:bodyPr/>
                    <a:lstStyle/>
                    <a:p>
                      <a:r>
                        <a:rPr lang="en-US" sz="2000" dirty="0"/>
                        <a:t>Account</a:t>
                      </a:r>
                    </a:p>
                  </a:txBody>
                  <a:tcPr/>
                </a:tc>
                <a:tc>
                  <a:txBody>
                    <a:bodyPr/>
                    <a:lstStyle/>
                    <a:p>
                      <a:r>
                        <a:rPr lang="en-US" sz="2000" dirty="0"/>
                        <a:t>Azure Active Directory (AAD)</a:t>
                      </a:r>
                    </a:p>
                  </a:txBody>
                  <a:tcPr/>
                </a:tc>
                <a:tc>
                  <a:txBody>
                    <a:bodyPr/>
                    <a:lstStyle/>
                    <a:p>
                      <a:r>
                        <a:rPr lang="en-US" sz="2000" dirty="0"/>
                        <a:t>Active Directory Federation Services (AD FS)</a:t>
                      </a:r>
                    </a:p>
                  </a:txBody>
                  <a:tcPr/>
                </a:tc>
                <a:extLst>
                  <a:ext uri="{0D108BD9-81ED-4DB2-BD59-A6C34878D82A}">
                    <a16:rowId xmlns:a16="http://schemas.microsoft.com/office/drawing/2014/main" val="1171986952"/>
                  </a:ext>
                </a:extLst>
              </a:tr>
              <a:tr h="370840">
                <a:tc>
                  <a:txBody>
                    <a:bodyPr/>
                    <a:lstStyle/>
                    <a:p>
                      <a:pPr marL="0" algn="l" defTabSz="932742" rtl="0" eaLnBrk="1" latinLnBrk="0" hangingPunct="1"/>
                      <a:r>
                        <a:rPr lang="en-US" sz="2000" b="1" kern="1200" dirty="0">
                          <a:gradFill>
                            <a:gsLst>
                              <a:gs pos="2917">
                                <a:srgbClr val="353535"/>
                              </a:gs>
                              <a:gs pos="30000">
                                <a:srgbClr val="353535"/>
                              </a:gs>
                            </a:gsLst>
                            <a:lin ang="5400000" scaled="0"/>
                          </a:gradFill>
                          <a:latin typeface="+mn-lt"/>
                          <a:ea typeface="+mn-ea"/>
                          <a:cs typeface="+mn-cs"/>
                        </a:rPr>
                        <a:t>.\Administrator</a:t>
                      </a:r>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ASDK host administrator</a:t>
                      </a:r>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noProof="0" dirty="0">
                          <a:gradFill>
                            <a:gsLst>
                              <a:gs pos="2917">
                                <a:srgbClr val="353535"/>
                              </a:gs>
                              <a:gs pos="30000">
                                <a:srgbClr val="353535"/>
                              </a:gs>
                            </a:gsLst>
                            <a:lin ang="5400000" scaled="0"/>
                          </a:gradFill>
                          <a:latin typeface="+mn-lt"/>
                          <a:ea typeface="+mn-ea"/>
                          <a:cs typeface="+mn-cs"/>
                        </a:rPr>
                        <a:t>Same rights as AAD</a:t>
                      </a:r>
                    </a:p>
                  </a:txBody>
                  <a:tcPr/>
                </a:tc>
                <a:extLst>
                  <a:ext uri="{0D108BD9-81ED-4DB2-BD59-A6C34878D82A}">
                    <a16:rowId xmlns:a16="http://schemas.microsoft.com/office/drawing/2014/main" val="2285765358"/>
                  </a:ext>
                </a:extLst>
              </a:tr>
              <a:tr h="370840">
                <a:tc>
                  <a:txBody>
                    <a:bodyPr/>
                    <a:lstStyle/>
                    <a:p>
                      <a:pPr marL="0" algn="l" defTabSz="932742" rtl="0" eaLnBrk="1" latinLnBrk="0" hangingPunct="1"/>
                      <a:r>
                        <a:rPr lang="en-US" sz="2000" b="1" kern="1200" dirty="0" err="1">
                          <a:gradFill>
                            <a:gsLst>
                              <a:gs pos="2917">
                                <a:srgbClr val="353535"/>
                              </a:gs>
                              <a:gs pos="30000">
                                <a:srgbClr val="353535"/>
                              </a:gs>
                            </a:gsLst>
                            <a:lin ang="5400000" scaled="0"/>
                          </a:gradFill>
                          <a:latin typeface="+mn-lt"/>
                          <a:ea typeface="+mn-ea"/>
                          <a:cs typeface="+mn-cs"/>
                        </a:rPr>
                        <a:t>AzureStack</a:t>
                      </a:r>
                      <a:r>
                        <a:rPr lang="en-US" sz="2000" b="1" kern="1200" dirty="0">
                          <a:gradFill>
                            <a:gsLst>
                              <a:gs pos="2917">
                                <a:srgbClr val="353535"/>
                              </a:gs>
                              <a:gs pos="30000">
                                <a:srgbClr val="353535"/>
                              </a:gs>
                            </a:gsLst>
                            <a:lin ang="5400000" scaled="0"/>
                          </a:gradFill>
                          <a:latin typeface="+mn-lt"/>
                          <a:ea typeface="+mn-ea"/>
                          <a:cs typeface="+mn-cs"/>
                        </a:rPr>
                        <a:t>\</a:t>
                      </a:r>
                      <a:r>
                        <a:rPr lang="en-US" sz="2000" b="1" kern="1200" dirty="0" err="1">
                          <a:gradFill>
                            <a:gsLst>
                              <a:gs pos="2917">
                                <a:srgbClr val="353535"/>
                              </a:gs>
                              <a:gs pos="30000">
                                <a:srgbClr val="353535"/>
                              </a:gs>
                            </a:gsLst>
                            <a:lin ang="5400000" scaled="0"/>
                          </a:gradFill>
                          <a:latin typeface="+mn-lt"/>
                          <a:ea typeface="+mn-ea"/>
                          <a:cs typeface="+mn-cs"/>
                        </a:rPr>
                        <a:t>AzureStackAdmin</a:t>
                      </a:r>
                      <a:endParaRPr lang="en-US" sz="2000" b="1" kern="1200" dirty="0">
                        <a:gradFill>
                          <a:gsLst>
                            <a:gs pos="2917">
                              <a:srgbClr val="353535"/>
                            </a:gs>
                            <a:gs pos="30000">
                              <a:srgbClr val="353535"/>
                            </a:gs>
                          </a:gsLst>
                          <a:lin ang="5400000" scaled="0"/>
                        </a:gradFill>
                        <a:latin typeface="+mn-lt"/>
                        <a:ea typeface="+mn-ea"/>
                        <a:cs typeface="+mn-cs"/>
                      </a:endParaRPr>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gradFill>
                            <a:gsLst>
                              <a:gs pos="2917">
                                <a:srgbClr val="353535"/>
                              </a:gs>
                              <a:gs pos="30000">
                                <a:srgbClr val="353535"/>
                              </a:gs>
                            </a:gsLst>
                            <a:lin ang="5400000" scaled="0"/>
                          </a:gradFill>
                          <a:latin typeface="+mn-lt"/>
                        </a:rPr>
                        <a:t>Can be used to log in to Azure Stack Hub Admin Portal</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gradFill>
                            <a:gsLst>
                              <a:gs pos="2917">
                                <a:srgbClr val="353535"/>
                              </a:gs>
                              <a:gs pos="30000">
                                <a:srgbClr val="353535"/>
                              </a:gs>
                            </a:gsLst>
                            <a:lin ang="5400000" scaled="0"/>
                          </a:gradFill>
                          <a:latin typeface="+mn-lt"/>
                        </a:rPr>
                        <a:t>ASDK host administrator</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gradFill>
                            <a:gsLst>
                              <a:gs pos="2917">
                                <a:srgbClr val="353535"/>
                              </a:gs>
                              <a:gs pos="30000">
                                <a:srgbClr val="353535"/>
                              </a:gs>
                            </a:gsLst>
                            <a:lin ang="5400000" scaled="0"/>
                          </a:gradFill>
                          <a:latin typeface="+mn-lt"/>
                        </a:rPr>
                        <a:t>Access to view and administrate Service Fabric rings</a:t>
                      </a:r>
                      <a:endParaRPr lang="en-US" sz="1800" dirty="0"/>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Same rights as AAD</a:t>
                      </a:r>
                    </a:p>
                  </a:txBody>
                  <a:tcPr/>
                </a:tc>
                <a:extLst>
                  <a:ext uri="{0D108BD9-81ED-4DB2-BD59-A6C34878D82A}">
                    <a16:rowId xmlns:a16="http://schemas.microsoft.com/office/drawing/2014/main" val="4163484914"/>
                  </a:ext>
                </a:extLst>
              </a:tr>
              <a:tr h="0">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1" kern="1200" dirty="0" err="1">
                          <a:gradFill>
                            <a:gsLst>
                              <a:gs pos="2917">
                                <a:srgbClr val="353535"/>
                              </a:gs>
                              <a:gs pos="30000">
                                <a:srgbClr val="353535"/>
                              </a:gs>
                            </a:gsLst>
                            <a:lin ang="5400000" scaled="0"/>
                          </a:gradFill>
                          <a:latin typeface="+mn-lt"/>
                          <a:ea typeface="+mn-ea"/>
                          <a:cs typeface="+mn-cs"/>
                        </a:rPr>
                        <a:t>AzureStack</a:t>
                      </a:r>
                      <a:r>
                        <a:rPr lang="en-US" sz="2000" b="1" kern="1200" dirty="0">
                          <a:gradFill>
                            <a:gsLst>
                              <a:gs pos="2917">
                                <a:srgbClr val="353535"/>
                              </a:gs>
                              <a:gs pos="30000">
                                <a:srgbClr val="353535"/>
                              </a:gs>
                            </a:gsLst>
                            <a:lin ang="5400000" scaled="0"/>
                          </a:gradFill>
                          <a:latin typeface="+mn-lt"/>
                          <a:ea typeface="+mn-ea"/>
                          <a:cs typeface="+mn-cs"/>
                        </a:rPr>
                        <a:t>\</a:t>
                      </a:r>
                      <a:r>
                        <a:rPr lang="en-US" sz="2000" b="1" kern="1200" dirty="0" err="1">
                          <a:gradFill>
                            <a:gsLst>
                              <a:gs pos="2917">
                                <a:srgbClr val="353535"/>
                              </a:gs>
                              <a:gs pos="30000">
                                <a:srgbClr val="353535"/>
                              </a:gs>
                            </a:gsLst>
                            <a:lin ang="5400000" scaled="0"/>
                          </a:gradFill>
                          <a:latin typeface="+mn-lt"/>
                          <a:ea typeface="+mn-ea"/>
                          <a:cs typeface="+mn-cs"/>
                        </a:rPr>
                        <a:t>CloudAdmin</a:t>
                      </a:r>
                      <a:endParaRPr lang="en-US" sz="2000" b="1" kern="1200" dirty="0">
                        <a:gradFill>
                          <a:gsLst>
                            <a:gs pos="2917">
                              <a:srgbClr val="353535"/>
                            </a:gs>
                            <a:gs pos="30000">
                              <a:srgbClr val="353535"/>
                            </a:gs>
                          </a:gsLst>
                          <a:lin ang="5400000" scaled="0"/>
                        </a:gradFill>
                        <a:latin typeface="+mn-lt"/>
                        <a:ea typeface="+mn-ea"/>
                        <a:cs typeface="+mn-cs"/>
                      </a:endParaRPr>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Can access and run permitted commands within the </a:t>
                      </a:r>
                      <a:r>
                        <a:rPr lang="en-US" sz="1800" kern="1200" dirty="0" err="1">
                          <a:gradFill>
                            <a:gsLst>
                              <a:gs pos="2917">
                                <a:srgbClr val="353535"/>
                              </a:gs>
                              <a:gs pos="30000">
                                <a:srgbClr val="353535"/>
                              </a:gs>
                            </a:gsLst>
                            <a:lin ang="5400000" scaled="0"/>
                          </a:gradFill>
                          <a:latin typeface="+mn-lt"/>
                          <a:ea typeface="+mn-ea"/>
                          <a:cs typeface="+mn-cs"/>
                        </a:rPr>
                        <a:t>PrivilegedEndpoint</a:t>
                      </a:r>
                      <a:endParaRPr lang="en-US" sz="1800" kern="1200" dirty="0">
                        <a:gradFill>
                          <a:gsLst>
                            <a:gs pos="2917">
                              <a:srgbClr val="353535"/>
                            </a:gs>
                            <a:gs pos="30000">
                              <a:srgbClr val="353535"/>
                            </a:gs>
                          </a:gsLst>
                          <a:lin ang="5400000" scaled="0"/>
                        </a:gradFill>
                        <a:latin typeface="+mn-lt"/>
                        <a:ea typeface="+mn-ea"/>
                        <a:cs typeface="+mn-cs"/>
                      </a:endParaRPr>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Owner of the Default Provider Subscription (DPS)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Cannot login to the ASDK host</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Can access and run permitted commands within the </a:t>
                      </a:r>
                      <a:r>
                        <a:rPr lang="en-US" sz="1800" kern="1200" dirty="0" err="1">
                          <a:gradFill>
                            <a:gsLst>
                              <a:gs pos="2917">
                                <a:srgbClr val="353535"/>
                              </a:gs>
                              <a:gs pos="30000">
                                <a:srgbClr val="353535"/>
                              </a:gs>
                            </a:gsLst>
                            <a:lin ang="5400000" scaled="0"/>
                          </a:gradFill>
                          <a:latin typeface="+mn-lt"/>
                          <a:ea typeface="+mn-ea"/>
                          <a:cs typeface="+mn-cs"/>
                        </a:rPr>
                        <a:t>PrivilegedEndpoint</a:t>
                      </a:r>
                      <a:endParaRPr lang="en-US" sz="1800" kern="1200" dirty="0">
                        <a:gradFill>
                          <a:gsLst>
                            <a:gs pos="2917">
                              <a:srgbClr val="353535"/>
                            </a:gs>
                            <a:gs pos="30000">
                              <a:srgbClr val="353535"/>
                            </a:gs>
                          </a:gsLst>
                          <a:lin ang="5400000" scaled="0"/>
                        </a:gradFill>
                        <a:latin typeface="+mn-lt"/>
                        <a:ea typeface="+mn-ea"/>
                        <a:cs typeface="+mn-cs"/>
                      </a:endParaRPr>
                    </a:p>
                  </a:txBody>
                  <a:tcPr/>
                </a:tc>
                <a:extLst>
                  <a:ext uri="{0D108BD9-81ED-4DB2-BD59-A6C34878D82A}">
                    <a16:rowId xmlns:a16="http://schemas.microsoft.com/office/drawing/2014/main" val="257802906"/>
                  </a:ext>
                </a:extLst>
              </a:tr>
              <a:tr h="370840">
                <a:tc>
                  <a:txBody>
                    <a:bodyPr/>
                    <a:lstStyle/>
                    <a:p>
                      <a:pPr marL="0" algn="l" defTabSz="932742" rtl="0" eaLnBrk="1" latinLnBrk="0" hangingPunct="1"/>
                      <a:r>
                        <a:rPr lang="en-US" sz="2000" b="1" kern="1200" dirty="0">
                          <a:gradFill>
                            <a:gsLst>
                              <a:gs pos="2917">
                                <a:srgbClr val="353535"/>
                              </a:gs>
                              <a:gs pos="30000">
                                <a:srgbClr val="353535"/>
                              </a:gs>
                            </a:gsLst>
                            <a:lin ang="5400000" scaled="0"/>
                          </a:gradFill>
                          <a:latin typeface="+mn-lt"/>
                          <a:ea typeface="+mn-ea"/>
                          <a:cs typeface="+mn-cs"/>
                        </a:rPr>
                        <a:t>Azure Active Directory Global Administrator installation account</a:t>
                      </a:r>
                    </a:p>
                  </a:txBody>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Used during installation</a:t>
                      </a:r>
                    </a:p>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Owner of the Default Provider Subscription (DPS)</a:t>
                      </a:r>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gradFill>
                            <a:gsLst>
                              <a:gs pos="2917">
                                <a:srgbClr val="353535"/>
                              </a:gs>
                              <a:gs pos="30000">
                                <a:srgbClr val="353535"/>
                              </a:gs>
                            </a:gsLst>
                            <a:lin ang="5400000" scaled="0"/>
                          </a:gradFill>
                          <a:latin typeface="+mn-lt"/>
                          <a:ea typeface="+mn-ea"/>
                          <a:cs typeface="+mn-cs"/>
                        </a:rPr>
                        <a:t>N/A</a:t>
                      </a:r>
                    </a:p>
                  </a:txBody>
                  <a:tcPr/>
                </a:tc>
                <a:extLst>
                  <a:ext uri="{0D108BD9-81ED-4DB2-BD59-A6C34878D82A}">
                    <a16:rowId xmlns:a16="http://schemas.microsoft.com/office/drawing/2014/main" val="4195623662"/>
                  </a:ext>
                </a:extLst>
              </a:tr>
            </a:tbl>
          </a:graphicData>
        </a:graphic>
      </p:graphicFrame>
      <p:sp>
        <p:nvSpPr>
          <p:cNvPr id="5" name="TextBox 4">
            <a:extLst>
              <a:ext uri="{FF2B5EF4-FFF2-40B4-BE49-F238E27FC236}">
                <a16:creationId xmlns:a16="http://schemas.microsoft.com/office/drawing/2014/main" id="{C00C2A54-1F90-4150-9F10-D80167EEBE1A}"/>
              </a:ext>
            </a:extLst>
          </p:cNvPr>
          <p:cNvSpPr txBox="1"/>
          <p:nvPr/>
        </p:nvSpPr>
        <p:spPr>
          <a:xfrm>
            <a:off x="2137718" y="6514585"/>
            <a:ext cx="8686800" cy="369332"/>
          </a:xfrm>
          <a:prstGeom prst="rect">
            <a:avLst/>
          </a:prstGeom>
          <a:noFill/>
        </p:spPr>
        <p:txBody>
          <a:bodyPr wrap="square">
            <a:spAutoFit/>
          </a:bodyPr>
          <a:lstStyle/>
          <a:p>
            <a:r>
              <a:rPr lang="en-US" dirty="0">
                <a:hlinkClick r:id="rId3"/>
              </a:rPr>
              <a:t>Azure Stack Hub administration basics - Azure Stack Hub | Microsoft Docs</a:t>
            </a:r>
            <a:endParaRPr lang="en-US" dirty="0"/>
          </a:p>
        </p:txBody>
      </p:sp>
    </p:spTree>
    <p:extLst>
      <p:ext uri="{BB962C8B-B14F-4D97-AF65-F5344CB8AC3E}">
        <p14:creationId xmlns:p14="http://schemas.microsoft.com/office/powerpoint/2010/main" val="30667511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427541"/>
            <a:ext cx="6519862" cy="1434239"/>
          </a:xfrm>
        </p:spPr>
        <p:txBody>
          <a:bodyPr/>
          <a:lstStyle/>
          <a:p>
            <a:pPr marL="0" indent="0">
              <a:buNone/>
            </a:pPr>
            <a:r>
              <a:rPr lang="en-US" sz="2800">
                <a:solidFill>
                  <a:srgbClr val="0078D7"/>
                </a:solidFill>
              </a:rPr>
              <a:t>Re-envision existing applications</a:t>
            </a:r>
          </a:p>
          <a:p>
            <a:pPr marL="0" indent="0">
              <a:buNone/>
            </a:pPr>
            <a:r>
              <a:rPr lang="en-US" sz="2800">
                <a:solidFill>
                  <a:srgbClr val="0078D7"/>
                </a:solidFill>
              </a:rPr>
              <a:t>Start now to transition to new application models using native Azure Services</a:t>
            </a:r>
          </a:p>
        </p:txBody>
      </p:sp>
      <p:sp>
        <p:nvSpPr>
          <p:cNvPr id="2" name="Title 1"/>
          <p:cNvSpPr>
            <a:spLocks noGrp="1"/>
          </p:cNvSpPr>
          <p:nvPr>
            <p:ph type="title"/>
          </p:nvPr>
        </p:nvSpPr>
        <p:spPr/>
        <p:txBody>
          <a:bodyPr/>
          <a:lstStyle/>
          <a:p>
            <a:r>
              <a:rPr lang="en-US">
                <a:solidFill>
                  <a:srgbClr val="505050"/>
                </a:solidFill>
              </a:rPr>
              <a:t>Start planning your workloads now</a:t>
            </a:r>
          </a:p>
        </p:txBody>
      </p:sp>
      <p:grpSp>
        <p:nvGrpSpPr>
          <p:cNvPr id="4" name="Group 3"/>
          <p:cNvGrpSpPr/>
          <p:nvPr/>
        </p:nvGrpSpPr>
        <p:grpSpPr>
          <a:xfrm>
            <a:off x="9501571" y="1749835"/>
            <a:ext cx="2321605" cy="2624861"/>
            <a:chOff x="8701089" y="2273657"/>
            <a:chExt cx="2321605" cy="2624861"/>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01089" y="2273657"/>
              <a:ext cx="2321605" cy="1854235"/>
            </a:xfrm>
            <a:prstGeom prst="rect">
              <a:avLst/>
            </a:prstGeom>
          </p:spPr>
        </p:pic>
        <p:sp>
          <p:nvSpPr>
            <p:cNvPr id="11" name="Rectangle 10"/>
            <p:cNvSpPr/>
            <p:nvPr/>
          </p:nvSpPr>
          <p:spPr>
            <a:xfrm>
              <a:off x="9306290" y="4375298"/>
              <a:ext cx="1111202" cy="523220"/>
            </a:xfrm>
            <a:prstGeom prst="rect">
              <a:avLst/>
            </a:prstGeom>
          </p:spPr>
          <p:txBody>
            <a:bodyPr wrap="none">
              <a:spAutoFit/>
            </a:bodyPr>
            <a:lstStyle/>
            <a:p>
              <a:pPr marL="0" marR="0" lvl="0" indent="0" algn="l" defTabSz="1109277"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78D7"/>
                </a:solidFill>
                <a:effectLst/>
                <a:uLnTx/>
                <a:uFillTx/>
                <a:latin typeface="+mj-lt"/>
                <a:ea typeface="+mn-ea"/>
                <a:cs typeface="+mn-cs"/>
              </a:endParaRPr>
            </a:p>
          </p:txBody>
        </p:sp>
      </p:grpSp>
      <p:pic>
        <p:nvPicPr>
          <p:cNvPr id="13" name="Picture 12">
            <a:extLst>
              <a:ext uri="{FF2B5EF4-FFF2-40B4-BE49-F238E27FC236}">
                <a16:creationId xmlns:a16="http://schemas.microsoft.com/office/drawing/2014/main" id="{6BD9A7C7-D379-47EE-A72C-12FCBEFB3D51}"/>
              </a:ext>
            </a:extLst>
          </p:cNvPr>
          <p:cNvPicPr>
            <a:picLocks noChangeAspect="1"/>
          </p:cNvPicPr>
          <p:nvPr/>
        </p:nvPicPr>
        <p:blipFill>
          <a:blip r:embed="rId4"/>
          <a:stretch>
            <a:fillRect/>
          </a:stretch>
        </p:blipFill>
        <p:spPr>
          <a:xfrm>
            <a:off x="390752" y="2917373"/>
            <a:ext cx="8317819" cy="3690056"/>
          </a:xfrm>
          <a:prstGeom prst="rect">
            <a:avLst/>
          </a:prstGeom>
        </p:spPr>
      </p:pic>
      <p:pic>
        <p:nvPicPr>
          <p:cNvPr id="14" name="Picture 13">
            <a:extLst>
              <a:ext uri="{FF2B5EF4-FFF2-40B4-BE49-F238E27FC236}">
                <a16:creationId xmlns:a16="http://schemas.microsoft.com/office/drawing/2014/main" id="{D30277B1-3C92-478B-A960-EC337085EE04}"/>
              </a:ext>
            </a:extLst>
          </p:cNvPr>
          <p:cNvPicPr>
            <a:picLocks noChangeAspect="1"/>
          </p:cNvPicPr>
          <p:nvPr/>
        </p:nvPicPr>
        <p:blipFill>
          <a:blip r:embed="rId5"/>
          <a:stretch>
            <a:fillRect/>
          </a:stretch>
        </p:blipFill>
        <p:spPr>
          <a:xfrm>
            <a:off x="390752" y="2917373"/>
            <a:ext cx="8317820" cy="3690056"/>
          </a:xfrm>
          <a:prstGeom prst="rect">
            <a:avLst/>
          </a:prstGeom>
        </p:spPr>
      </p:pic>
    </p:spTree>
    <p:extLst>
      <p:ext uri="{BB962C8B-B14F-4D97-AF65-F5344CB8AC3E}">
        <p14:creationId xmlns:p14="http://schemas.microsoft.com/office/powerpoint/2010/main" val="4073252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586804" cy="3924151"/>
          </a:xfrm>
        </p:spPr>
        <p:txBody>
          <a:bodyPr/>
          <a:lstStyle/>
          <a:p>
            <a:r>
              <a:rPr lang="en-US" dirty="0"/>
              <a:t>Azure Stack Hub Development </a:t>
            </a:r>
            <a:br>
              <a:rPr lang="en-US" dirty="0"/>
            </a:br>
            <a:r>
              <a:rPr lang="en-US" dirty="0"/>
              <a:t>Kit Overview:</a:t>
            </a:r>
            <a:br>
              <a:rPr lang="en-US" dirty="0"/>
            </a:br>
            <a:r>
              <a:rPr lang="en-US" sz="5400" dirty="0"/>
              <a:t>Who, what, where, when, and why</a:t>
            </a:r>
            <a:endParaRPr lang="en-US" dirty="0"/>
          </a:p>
        </p:txBody>
      </p:sp>
    </p:spTree>
    <p:extLst>
      <p:ext uri="{BB962C8B-B14F-4D97-AF65-F5344CB8AC3E}">
        <p14:creationId xmlns:p14="http://schemas.microsoft.com/office/powerpoint/2010/main" val="386711344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929759"/>
          </a:xfrm>
        </p:spPr>
        <p:txBody>
          <a:bodyPr/>
          <a:lstStyle/>
          <a:p>
            <a:r>
              <a:rPr lang="en-US" dirty="0"/>
              <a:t>Azure Stack Development Kit </a:t>
            </a:r>
            <a:br>
              <a:rPr lang="en-US" dirty="0"/>
            </a:br>
            <a:r>
              <a:rPr lang="en-US" sz="5400" dirty="0"/>
              <a:t>Updates and add-ins</a:t>
            </a:r>
            <a:endParaRPr lang="en-US" dirty="0"/>
          </a:p>
        </p:txBody>
      </p:sp>
    </p:spTree>
    <p:extLst>
      <p:ext uri="{BB962C8B-B14F-4D97-AF65-F5344CB8AC3E}">
        <p14:creationId xmlns:p14="http://schemas.microsoft.com/office/powerpoint/2010/main" val="139246819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803788" y="1719907"/>
            <a:ext cx="1916111" cy="1669144"/>
          </a:xfrm>
          <a:prstGeom prst="rect">
            <a:avLst/>
          </a:prstGeom>
        </p:spPr>
      </p:pic>
      <p:sp>
        <p:nvSpPr>
          <p:cNvPr id="5" name="Title 4"/>
          <p:cNvSpPr>
            <a:spLocks noGrp="1"/>
          </p:cNvSpPr>
          <p:nvPr>
            <p:ph type="title"/>
          </p:nvPr>
        </p:nvSpPr>
        <p:spPr/>
        <p:txBody>
          <a:bodyPr/>
          <a:lstStyle/>
          <a:p>
            <a:r>
              <a:rPr lang="en-US">
                <a:solidFill>
                  <a:srgbClr val="505050"/>
                </a:solidFill>
              </a:rPr>
              <a:t>Development Kit lifecycle awareness</a:t>
            </a:r>
          </a:p>
        </p:txBody>
      </p:sp>
      <p:sp>
        <p:nvSpPr>
          <p:cNvPr id="6" name="Text Placeholder 5"/>
          <p:cNvSpPr>
            <a:spLocks noGrp="1"/>
          </p:cNvSpPr>
          <p:nvPr>
            <p:ph type="body" sz="quarter" idx="10"/>
          </p:nvPr>
        </p:nvSpPr>
        <p:spPr>
          <a:xfrm>
            <a:off x="274637" y="1212850"/>
            <a:ext cx="10445261" cy="960263"/>
          </a:xfrm>
        </p:spPr>
        <p:txBody>
          <a:bodyPr/>
          <a:lstStyle/>
          <a:p>
            <a:r>
              <a:rPr lang="en-US" sz="2800" dirty="0">
                <a:solidFill>
                  <a:srgbClr val="0078D7"/>
                </a:solidFill>
              </a:rPr>
              <a:t>ASDK deployments do not have a patch and update process like production Azure Stack Hub deployments</a:t>
            </a:r>
            <a:endParaRPr lang="en-US" sz="1800" dirty="0">
              <a:solidFill>
                <a:schemeClr val="tx1"/>
              </a:solidFill>
              <a:latin typeface="+mj-lt"/>
            </a:endParaRPr>
          </a:p>
        </p:txBody>
      </p:sp>
      <p:sp>
        <p:nvSpPr>
          <p:cNvPr id="3" name="Rectangle 2"/>
          <p:cNvSpPr/>
          <p:nvPr/>
        </p:nvSpPr>
        <p:spPr>
          <a:xfrm>
            <a:off x="274636" y="5781676"/>
            <a:ext cx="10736265" cy="646331"/>
          </a:xfrm>
          <a:prstGeom prst="rect">
            <a:avLst/>
          </a:prstGeom>
        </p:spPr>
        <p:txBody>
          <a:bodyPr wrap="square">
            <a:spAutoFit/>
          </a:bodyPr>
          <a:lstStyle/>
          <a:p>
            <a:r>
              <a:rPr lang="en-US" b="1" dirty="0"/>
              <a:t>Redeploy Azure Stack Hub</a:t>
            </a:r>
            <a:br>
              <a:rPr lang="en-US" b="1" dirty="0">
                <a:hlinkClick r:id="rId4"/>
              </a:rPr>
            </a:br>
            <a:r>
              <a:rPr lang="en-US" dirty="0">
                <a:hlinkClick r:id="rId4"/>
              </a:rPr>
              <a:t>https://docs.microsoft.com/en-us/azure/azure-stack/azure-stack-redeploy</a:t>
            </a:r>
            <a:r>
              <a:rPr lang="en-US" dirty="0"/>
              <a:t> </a:t>
            </a:r>
          </a:p>
        </p:txBody>
      </p:sp>
      <p:sp>
        <p:nvSpPr>
          <p:cNvPr id="7" name="Text Placeholder 5">
            <a:extLst>
              <a:ext uri="{FF2B5EF4-FFF2-40B4-BE49-F238E27FC236}">
                <a16:creationId xmlns:a16="http://schemas.microsoft.com/office/drawing/2014/main" id="{EE69302D-7D40-4ACB-8DCE-8E25E8116946}"/>
              </a:ext>
            </a:extLst>
          </p:cNvPr>
          <p:cNvSpPr txBox="1">
            <a:spLocks/>
          </p:cNvSpPr>
          <p:nvPr/>
        </p:nvSpPr>
        <p:spPr>
          <a:xfrm>
            <a:off x="274636" y="2215104"/>
            <a:ext cx="7503143" cy="204671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indent="-285750">
              <a:spcBef>
                <a:spcPts val="1200"/>
              </a:spcBef>
              <a:buFont typeface="Arial" panose="020B0604020202020204" pitchFamily="34" charset="0"/>
              <a:buChar char="•"/>
            </a:pPr>
            <a:r>
              <a:rPr lang="en-US" sz="1800" dirty="0">
                <a:solidFill>
                  <a:schemeClr val="tx1"/>
                </a:solidFill>
                <a:latin typeface="+mj-lt"/>
              </a:rPr>
              <a:t>Each new ASDK release requires a redeployment</a:t>
            </a:r>
          </a:p>
          <a:p>
            <a:pPr marL="285750" lvl="1" indent="-285750">
              <a:spcBef>
                <a:spcPts val="1200"/>
              </a:spcBef>
              <a:buFont typeface="Arial" panose="020B0604020202020204" pitchFamily="34" charset="0"/>
              <a:buChar char="•"/>
            </a:pPr>
            <a:r>
              <a:rPr lang="en-US" sz="1800" dirty="0">
                <a:solidFill>
                  <a:schemeClr val="tx1"/>
                </a:solidFill>
                <a:latin typeface="+mj-lt"/>
              </a:rPr>
              <a:t>Remove Registration resource</a:t>
            </a:r>
          </a:p>
          <a:p>
            <a:pPr marL="285750" lvl="1" indent="-285750">
              <a:spcBef>
                <a:spcPts val="1200"/>
              </a:spcBef>
              <a:buFont typeface="Arial" panose="020B0604020202020204" pitchFamily="34" charset="0"/>
              <a:buChar char="•"/>
            </a:pPr>
            <a:r>
              <a:rPr lang="en-US" sz="1800" dirty="0">
                <a:solidFill>
                  <a:schemeClr val="tx1"/>
                </a:solidFill>
                <a:latin typeface="+mj-lt"/>
              </a:rPr>
              <a:t>Must Re-register the ASDK</a:t>
            </a:r>
          </a:p>
          <a:p>
            <a:pPr marL="285750" lvl="1" indent="-285750">
              <a:spcBef>
                <a:spcPts val="1200"/>
              </a:spcBef>
              <a:buFont typeface="Arial" panose="020B0604020202020204" pitchFamily="34" charset="0"/>
              <a:buChar char="•"/>
            </a:pPr>
            <a:r>
              <a:rPr lang="en-US" sz="1800" dirty="0">
                <a:solidFill>
                  <a:schemeClr val="tx1"/>
                </a:solidFill>
                <a:latin typeface="+mj-lt"/>
              </a:rPr>
              <a:t>Perform a proper backup of development workloads </a:t>
            </a:r>
          </a:p>
          <a:p>
            <a:pPr marL="285750" lvl="1" indent="-285750">
              <a:spcBef>
                <a:spcPts val="1200"/>
              </a:spcBef>
              <a:buFont typeface="Arial" panose="020B0604020202020204" pitchFamily="34" charset="0"/>
              <a:buChar char="•"/>
            </a:pPr>
            <a:r>
              <a:rPr lang="en-US" sz="1800" dirty="0">
                <a:solidFill>
                  <a:schemeClr val="tx1"/>
                </a:solidFill>
                <a:latin typeface="+mj-lt"/>
              </a:rPr>
              <a:t>Use infrastructure-as-code artifacts</a:t>
            </a:r>
          </a:p>
        </p:txBody>
      </p:sp>
    </p:spTree>
    <p:extLst>
      <p:ext uri="{BB962C8B-B14F-4D97-AF65-F5344CB8AC3E}">
        <p14:creationId xmlns:p14="http://schemas.microsoft.com/office/powerpoint/2010/main" val="7306429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ASDK lifecycle management</a:t>
            </a:r>
          </a:p>
        </p:txBody>
      </p:sp>
      <p:sp>
        <p:nvSpPr>
          <p:cNvPr id="8" name="TextBox 7">
            <a:extLst>
              <a:ext uri="{FF2B5EF4-FFF2-40B4-BE49-F238E27FC236}">
                <a16:creationId xmlns:a16="http://schemas.microsoft.com/office/drawing/2014/main" id="{DD64BC40-0C42-4303-84B9-E970B02F032B}"/>
              </a:ext>
            </a:extLst>
          </p:cNvPr>
          <p:cNvSpPr txBox="1"/>
          <p:nvPr/>
        </p:nvSpPr>
        <p:spPr>
          <a:xfrm>
            <a:off x="254001" y="5403320"/>
            <a:ext cx="11889564" cy="159120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1250">
                      <a:srgbClr val="D83B01"/>
                    </a:gs>
                    <a:gs pos="99000">
                      <a:srgbClr val="D83B01"/>
                    </a:gs>
                  </a:gsLst>
                  <a:lin ang="5400000" scaled="0"/>
                </a:gradFill>
                <a:effectLst/>
                <a:uLnTx/>
                <a:uFillTx/>
                <a:latin typeface="Segoe UI Light"/>
                <a:ea typeface="+mn-ea"/>
                <a:cs typeface="+mn-cs"/>
              </a:rPr>
              <a:t>Key concept: ASDK is a “living deployment” that requires active redeployment to maintain and keep up to date</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id="{0FC3704A-75B9-4C48-B8F2-AD41D16243AD}"/>
              </a:ext>
            </a:extLst>
          </p:cNvPr>
          <p:cNvSpPr/>
          <p:nvPr/>
        </p:nvSpPr>
        <p:spPr bwMode="auto">
          <a:xfrm>
            <a:off x="901068" y="1936881"/>
            <a:ext cx="2331720" cy="2742407"/>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Domain Password Expiration</a:t>
            </a:r>
          </a:p>
        </p:txBody>
      </p:sp>
      <p:sp>
        <p:nvSpPr>
          <p:cNvPr id="6" name="Rectangle 5">
            <a:extLst>
              <a:ext uri="{FF2B5EF4-FFF2-40B4-BE49-F238E27FC236}">
                <a16:creationId xmlns:a16="http://schemas.microsoft.com/office/drawing/2014/main" id="{F813D4D2-3A29-4CF9-B21F-C637F897F8DE}"/>
              </a:ext>
            </a:extLst>
          </p:cNvPr>
          <p:cNvSpPr/>
          <p:nvPr/>
        </p:nvSpPr>
        <p:spPr bwMode="auto">
          <a:xfrm>
            <a:off x="6122247" y="1936881"/>
            <a:ext cx="2331720" cy="2742407"/>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Segoe UI Semilight"/>
                <a:ea typeface="+mn-ea"/>
                <a:cs typeface="Segoe UI" pitchFamily="34" charset="0"/>
              </a:rPr>
              <a:t>Resource Provider Updates</a:t>
            </a:r>
          </a:p>
        </p:txBody>
      </p:sp>
      <p:sp>
        <p:nvSpPr>
          <p:cNvPr id="9" name="Rectangle 8">
            <a:extLst>
              <a:ext uri="{FF2B5EF4-FFF2-40B4-BE49-F238E27FC236}">
                <a16:creationId xmlns:a16="http://schemas.microsoft.com/office/drawing/2014/main" id="{E7154935-34F4-4503-8784-8B91794C5EE4}"/>
              </a:ext>
            </a:extLst>
          </p:cNvPr>
          <p:cNvSpPr/>
          <p:nvPr/>
        </p:nvSpPr>
        <p:spPr bwMode="auto">
          <a:xfrm>
            <a:off x="3511657" y="1936881"/>
            <a:ext cx="2331720" cy="274240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AAD</a:t>
            </a:r>
            <a:b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br>
            <a: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Password Expiration</a:t>
            </a:r>
          </a:p>
        </p:txBody>
      </p:sp>
      <p:sp>
        <p:nvSpPr>
          <p:cNvPr id="10" name="Rectangle 9">
            <a:extLst>
              <a:ext uri="{FF2B5EF4-FFF2-40B4-BE49-F238E27FC236}">
                <a16:creationId xmlns:a16="http://schemas.microsoft.com/office/drawing/2014/main" id="{D1925725-AFCC-4135-BE8E-921A7DEB5F1C}"/>
              </a:ext>
            </a:extLst>
          </p:cNvPr>
          <p:cNvSpPr/>
          <p:nvPr/>
        </p:nvSpPr>
        <p:spPr bwMode="auto">
          <a:xfrm>
            <a:off x="8732837" y="1936880"/>
            <a:ext cx="2377440" cy="2742407"/>
          </a:xfrm>
          <a:prstGeom prst="rect">
            <a:avLst/>
          </a:pr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ASDK Platform Updates</a:t>
            </a:r>
          </a:p>
        </p:txBody>
      </p:sp>
      <p:sp>
        <p:nvSpPr>
          <p:cNvPr id="11" name="Freeform 41">
            <a:extLst>
              <a:ext uri="{FF2B5EF4-FFF2-40B4-BE49-F238E27FC236}">
                <a16:creationId xmlns:a16="http://schemas.microsoft.com/office/drawing/2014/main" id="{24F47B29-CCD0-4B58-A4EE-1DBF61F83440}"/>
              </a:ext>
            </a:extLst>
          </p:cNvPr>
          <p:cNvSpPr>
            <a:spLocks noChangeAspect="1" noEditPoints="1"/>
          </p:cNvSpPr>
          <p:nvPr/>
        </p:nvSpPr>
        <p:spPr bwMode="auto">
          <a:xfrm>
            <a:off x="4130912" y="3347770"/>
            <a:ext cx="1172925" cy="117292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3" name="network_3" descr="Data network, server network, connected server&#10;">
            <a:extLst>
              <a:ext uri="{FF2B5EF4-FFF2-40B4-BE49-F238E27FC236}">
                <a16:creationId xmlns:a16="http://schemas.microsoft.com/office/drawing/2014/main" id="{DD7436AD-16FA-461B-AF84-8C8E59426C02}"/>
              </a:ext>
            </a:extLst>
          </p:cNvPr>
          <p:cNvSpPr>
            <a:spLocks noChangeAspect="1" noEditPoints="1"/>
          </p:cNvSpPr>
          <p:nvPr/>
        </p:nvSpPr>
        <p:spPr bwMode="auto">
          <a:xfrm>
            <a:off x="9407486" y="3327041"/>
            <a:ext cx="1118614" cy="1160821"/>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571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15" name="key" descr="Key, lock, secure, encrypt&#10;">
            <a:extLst>
              <a:ext uri="{FF2B5EF4-FFF2-40B4-BE49-F238E27FC236}">
                <a16:creationId xmlns:a16="http://schemas.microsoft.com/office/drawing/2014/main" id="{ABB87143-03A7-4DCD-A510-24300AAE346B}"/>
              </a:ext>
            </a:extLst>
          </p:cNvPr>
          <p:cNvSpPr>
            <a:spLocks noChangeAspect="1" noEditPoints="1"/>
          </p:cNvSpPr>
          <p:nvPr/>
        </p:nvSpPr>
        <p:spPr bwMode="auto">
          <a:xfrm>
            <a:off x="1570037" y="3388207"/>
            <a:ext cx="1066799" cy="1061326"/>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571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4" name="Group 3">
            <a:extLst>
              <a:ext uri="{FF2B5EF4-FFF2-40B4-BE49-F238E27FC236}">
                <a16:creationId xmlns:a16="http://schemas.microsoft.com/office/drawing/2014/main" id="{ACBC2C81-045D-4C4B-8AF1-699AF10DC47A}"/>
              </a:ext>
            </a:extLst>
          </p:cNvPr>
          <p:cNvGrpSpPr/>
          <p:nvPr/>
        </p:nvGrpSpPr>
        <p:grpSpPr>
          <a:xfrm>
            <a:off x="6876321" y="3344299"/>
            <a:ext cx="865916" cy="1219763"/>
            <a:chOff x="6904037" y="3300936"/>
            <a:chExt cx="865916" cy="1219763"/>
          </a:xfrm>
        </p:grpSpPr>
        <p:sp>
          <p:nvSpPr>
            <p:cNvPr id="16" name="WallOutlet_EB76" descr="Power outlet, plug in&#10;">
              <a:extLst>
                <a:ext uri="{FF2B5EF4-FFF2-40B4-BE49-F238E27FC236}">
                  <a16:creationId xmlns:a16="http://schemas.microsoft.com/office/drawing/2014/main" id="{5FB6DA39-C310-4440-9FA5-9F3A13628FFC}"/>
                </a:ext>
              </a:extLst>
            </p:cNvPr>
            <p:cNvSpPr>
              <a:spLocks noChangeAspect="1" noEditPoints="1"/>
            </p:cNvSpPr>
            <p:nvPr/>
          </p:nvSpPr>
          <p:spPr bwMode="auto">
            <a:xfrm>
              <a:off x="6904037" y="3300936"/>
              <a:ext cx="865916" cy="1219763"/>
            </a:xfrm>
            <a:custGeom>
              <a:avLst/>
              <a:gdLst>
                <a:gd name="T0" fmla="*/ 749 w 2744"/>
                <a:gd name="T1" fmla="*/ 864 h 3865"/>
                <a:gd name="T2" fmla="*/ 749 w 2744"/>
                <a:gd name="T3" fmla="*/ 0 h 3865"/>
                <a:gd name="T4" fmla="*/ 2744 w 2744"/>
                <a:gd name="T5" fmla="*/ 0 h 3865"/>
                <a:gd name="T6" fmla="*/ 2744 w 2744"/>
                <a:gd name="T7" fmla="*/ 2743 h 3865"/>
                <a:gd name="T8" fmla="*/ 1277 w 2744"/>
                <a:gd name="T9" fmla="*/ 2743 h 3865"/>
                <a:gd name="T10" fmla="*/ 998 w 2744"/>
                <a:gd name="T11" fmla="*/ 2244 h 3865"/>
                <a:gd name="T12" fmla="*/ 998 w 2744"/>
                <a:gd name="T13" fmla="*/ 1746 h 3865"/>
                <a:gd name="T14" fmla="*/ 0 w 2744"/>
                <a:gd name="T15" fmla="*/ 1746 h 3865"/>
                <a:gd name="T16" fmla="*/ 0 w 2744"/>
                <a:gd name="T17" fmla="*/ 2244 h 3865"/>
                <a:gd name="T18" fmla="*/ 499 w 2744"/>
                <a:gd name="T19" fmla="*/ 2743 h 3865"/>
                <a:gd name="T20" fmla="*/ 499 w 2744"/>
                <a:gd name="T21" fmla="*/ 2743 h 3865"/>
                <a:gd name="T22" fmla="*/ 998 w 2744"/>
                <a:gd name="T23" fmla="*/ 2244 h 3865"/>
                <a:gd name="T24" fmla="*/ 499 w 2744"/>
                <a:gd name="T25" fmla="*/ 2743 h 3865"/>
                <a:gd name="T26" fmla="*/ 499 w 2744"/>
                <a:gd name="T27" fmla="*/ 3865 h 3865"/>
                <a:gd name="T28" fmla="*/ 250 w 2744"/>
                <a:gd name="T29" fmla="*/ 1122 h 3865"/>
                <a:gd name="T30" fmla="*/ 250 w 2744"/>
                <a:gd name="T31" fmla="*/ 1746 h 3865"/>
                <a:gd name="T32" fmla="*/ 749 w 2744"/>
                <a:gd name="T33" fmla="*/ 1122 h 3865"/>
                <a:gd name="T34" fmla="*/ 749 w 2744"/>
                <a:gd name="T35" fmla="*/ 1746 h 3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4" h="3865">
                  <a:moveTo>
                    <a:pt x="749" y="864"/>
                  </a:moveTo>
                  <a:cubicBezTo>
                    <a:pt x="749" y="0"/>
                    <a:pt x="749" y="0"/>
                    <a:pt x="749" y="0"/>
                  </a:cubicBezTo>
                  <a:cubicBezTo>
                    <a:pt x="2744" y="0"/>
                    <a:pt x="2744" y="0"/>
                    <a:pt x="2744" y="0"/>
                  </a:cubicBezTo>
                  <a:cubicBezTo>
                    <a:pt x="2744" y="2743"/>
                    <a:pt x="2744" y="2743"/>
                    <a:pt x="2744" y="2743"/>
                  </a:cubicBezTo>
                  <a:cubicBezTo>
                    <a:pt x="1277" y="2743"/>
                    <a:pt x="1277" y="2743"/>
                    <a:pt x="1277" y="2743"/>
                  </a:cubicBezTo>
                  <a:moveTo>
                    <a:pt x="998" y="2244"/>
                  </a:moveTo>
                  <a:cubicBezTo>
                    <a:pt x="998" y="1746"/>
                    <a:pt x="998" y="1746"/>
                    <a:pt x="998" y="1746"/>
                  </a:cubicBezTo>
                  <a:cubicBezTo>
                    <a:pt x="0" y="1746"/>
                    <a:pt x="0" y="1746"/>
                    <a:pt x="0" y="1746"/>
                  </a:cubicBezTo>
                  <a:cubicBezTo>
                    <a:pt x="0" y="2244"/>
                    <a:pt x="0" y="2244"/>
                    <a:pt x="0" y="2244"/>
                  </a:cubicBezTo>
                  <a:cubicBezTo>
                    <a:pt x="0" y="2520"/>
                    <a:pt x="224" y="2743"/>
                    <a:pt x="499" y="2743"/>
                  </a:cubicBezTo>
                  <a:cubicBezTo>
                    <a:pt x="499" y="2743"/>
                    <a:pt x="499" y="2743"/>
                    <a:pt x="499" y="2743"/>
                  </a:cubicBezTo>
                  <a:cubicBezTo>
                    <a:pt x="775" y="2743"/>
                    <a:pt x="998" y="2520"/>
                    <a:pt x="998" y="2244"/>
                  </a:cubicBezTo>
                  <a:close/>
                  <a:moveTo>
                    <a:pt x="499" y="2743"/>
                  </a:moveTo>
                  <a:cubicBezTo>
                    <a:pt x="499" y="3865"/>
                    <a:pt x="499" y="3865"/>
                    <a:pt x="499" y="3865"/>
                  </a:cubicBezTo>
                  <a:moveTo>
                    <a:pt x="250" y="1122"/>
                  </a:moveTo>
                  <a:cubicBezTo>
                    <a:pt x="250" y="1746"/>
                    <a:pt x="250" y="1746"/>
                    <a:pt x="250" y="1746"/>
                  </a:cubicBezTo>
                  <a:moveTo>
                    <a:pt x="749" y="1122"/>
                  </a:moveTo>
                  <a:cubicBezTo>
                    <a:pt x="749" y="1746"/>
                    <a:pt x="749" y="1746"/>
                    <a:pt x="749" y="1746"/>
                  </a:cubicBezTo>
                </a:path>
              </a:pathLst>
            </a:custGeom>
            <a:noFill/>
            <a:ln w="571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7" name="binary" descr="Data, binary&#10;">
              <a:extLst>
                <a:ext uri="{FF2B5EF4-FFF2-40B4-BE49-F238E27FC236}">
                  <a16:creationId xmlns:a16="http://schemas.microsoft.com/office/drawing/2014/main" id="{29DB5318-4F66-4B90-A959-BD966B9C4B9C}"/>
                </a:ext>
              </a:extLst>
            </p:cNvPr>
            <p:cNvSpPr>
              <a:spLocks noChangeAspect="1" noEditPoints="1"/>
            </p:cNvSpPr>
            <p:nvPr/>
          </p:nvSpPr>
          <p:spPr bwMode="auto">
            <a:xfrm>
              <a:off x="7288107" y="3408844"/>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8" name="binary" descr="Data, binary&#10;">
              <a:extLst>
                <a:ext uri="{FF2B5EF4-FFF2-40B4-BE49-F238E27FC236}">
                  <a16:creationId xmlns:a16="http://schemas.microsoft.com/office/drawing/2014/main" id="{8BFB43F6-23F9-4412-94C8-E9D62535F68F}"/>
                </a:ext>
              </a:extLst>
            </p:cNvPr>
            <p:cNvSpPr>
              <a:spLocks noChangeAspect="1" noEditPoints="1"/>
            </p:cNvSpPr>
            <p:nvPr/>
          </p:nvSpPr>
          <p:spPr bwMode="auto">
            <a:xfrm>
              <a:off x="7288107" y="3770859"/>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53535"/>
                </a:solidFill>
                <a:effectLst/>
                <a:uLnTx/>
                <a:uFillTx/>
                <a:latin typeface="Segoe UI Semilight"/>
                <a:ea typeface="+mn-ea"/>
                <a:cs typeface="+mn-cs"/>
              </a:endParaRPr>
            </a:p>
          </p:txBody>
        </p:sp>
      </p:grpSp>
    </p:spTree>
    <p:extLst>
      <p:ext uri="{BB962C8B-B14F-4D97-AF65-F5344CB8AC3E}">
        <p14:creationId xmlns:p14="http://schemas.microsoft.com/office/powerpoint/2010/main" val="39803150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9" y="2121413"/>
            <a:ext cx="10056812" cy="2751698"/>
          </a:xfrm>
        </p:spPr>
        <p:txBody>
          <a:bodyPr/>
          <a:lstStyle/>
          <a:p>
            <a:r>
              <a:rPr lang="en-US"/>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1"/>
          <p:cNvSpPr>
            <a:spLocks noChangeAspect="1"/>
          </p:cNvSpPr>
          <p:nvPr/>
        </p:nvSpPr>
        <p:spPr bwMode="auto">
          <a:xfrm>
            <a:off x="9910191" y="1337549"/>
            <a:ext cx="2122696" cy="117562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3"/>
          </a:solidFill>
          <a:ln w="12700">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a:solidFill>
                  <a:srgbClr val="505050"/>
                </a:solidFill>
              </a:rPr>
              <a:t>Who should be interested?</a:t>
            </a:r>
          </a:p>
        </p:txBody>
      </p:sp>
      <p:sp>
        <p:nvSpPr>
          <p:cNvPr id="3" name="Text Placeholder 2"/>
          <p:cNvSpPr>
            <a:spLocks noGrp="1"/>
          </p:cNvSpPr>
          <p:nvPr>
            <p:ph type="body" sz="quarter" idx="10"/>
          </p:nvPr>
        </p:nvSpPr>
        <p:spPr>
          <a:xfrm>
            <a:off x="274638" y="1212850"/>
            <a:ext cx="6175411" cy="4168834"/>
          </a:xfrm>
        </p:spPr>
        <p:txBody>
          <a:bodyPr/>
          <a:lstStyle/>
          <a:p>
            <a:r>
              <a:rPr lang="en-US" sz="2800" dirty="0">
                <a:solidFill>
                  <a:srgbClr val="0078D7"/>
                </a:solidFill>
              </a:rPr>
              <a:t>Azure Stack Development Kit is targeted for the following:</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An Azure-consistent cloud experience</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Demonstrating Azure Stack Hub and services/applications on Azure Stack Hub</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Evaluate Azure/Azure Stack Hub production (dev/test)</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Developing hybrid and/or modern applications </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Building the operational knowledge required to operate Azure Stack Hub</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NOT for Production</a:t>
            </a:r>
          </a:p>
          <a:p>
            <a:pPr lvl="1" fontAlgn="ctr">
              <a:spcBef>
                <a:spcPct val="20000"/>
              </a:spcBef>
            </a:pPr>
            <a:endParaRPr lang="en-US" sz="2000" dirty="0">
              <a:solidFill>
                <a:srgbClr val="505050"/>
              </a:solidFill>
              <a:latin typeface="Segoe UI Light" pitchFamily="34" charset="0"/>
            </a:endParaRPr>
          </a:p>
        </p:txBody>
      </p:sp>
      <p:grpSp>
        <p:nvGrpSpPr>
          <p:cNvPr id="24" name="STACK CLOUD"/>
          <p:cNvGrpSpPr>
            <a:grpSpLocks noChangeAspect="1"/>
          </p:cNvGrpSpPr>
          <p:nvPr/>
        </p:nvGrpSpPr>
        <p:grpSpPr>
          <a:xfrm>
            <a:off x="6765122" y="1808065"/>
            <a:ext cx="5055242" cy="2705745"/>
            <a:chOff x="4436367" y="3732457"/>
            <a:chExt cx="4771410" cy="2553828"/>
          </a:xfrm>
        </p:grpSpPr>
        <p:sp>
          <p:nvSpPr>
            <p:cNvPr id="25" name="Freeform: Shape 24"/>
            <p:cNvSpPr/>
            <p:nvPr/>
          </p:nvSpPr>
          <p:spPr>
            <a:xfrm>
              <a:off x="4630628" y="5312662"/>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rgbClr val="E7E6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6" name="Group 25"/>
            <p:cNvGrpSpPr/>
            <p:nvPr/>
          </p:nvGrpSpPr>
          <p:grpSpPr>
            <a:xfrm>
              <a:off x="4436367" y="3732457"/>
              <a:ext cx="4771410" cy="2191840"/>
              <a:chOff x="4436367" y="3732457"/>
              <a:chExt cx="4771410" cy="2191840"/>
            </a:xfrm>
          </p:grpSpPr>
          <p:sp>
            <p:nvSpPr>
              <p:cNvPr id="27" name="Freeform: Shape 26"/>
              <p:cNvSpPr/>
              <p:nvPr/>
            </p:nvSpPr>
            <p:spPr>
              <a:xfrm>
                <a:off x="4436367" y="3732457"/>
                <a:ext cx="4771410" cy="2191840"/>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 name="Freeform: Shape 27"/>
              <p:cNvSpPr/>
              <p:nvPr/>
            </p:nvSpPr>
            <p:spPr>
              <a:xfrm>
                <a:off x="5628374" y="4942555"/>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Freeform: Shape 28"/>
              <p:cNvSpPr/>
              <p:nvPr/>
            </p:nvSpPr>
            <p:spPr>
              <a:xfrm flipH="1">
                <a:off x="7820485" y="4921010"/>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30" name="CLOUD"/>
          <p:cNvSpPr/>
          <p:nvPr/>
        </p:nvSpPr>
        <p:spPr>
          <a:xfrm>
            <a:off x="7299863" y="3963653"/>
            <a:ext cx="1790812" cy="1104300"/>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86" name="Group 85"/>
          <p:cNvGrpSpPr/>
          <p:nvPr/>
        </p:nvGrpSpPr>
        <p:grpSpPr>
          <a:xfrm>
            <a:off x="9593363" y="4317457"/>
            <a:ext cx="1911928" cy="1716647"/>
            <a:chOff x="10327992" y="5794810"/>
            <a:chExt cx="824362" cy="740164"/>
          </a:xfrm>
        </p:grpSpPr>
        <p:grpSp>
          <p:nvGrpSpPr>
            <p:cNvPr id="87" name="Group 86"/>
            <p:cNvGrpSpPr/>
            <p:nvPr/>
          </p:nvGrpSpPr>
          <p:grpSpPr>
            <a:xfrm>
              <a:off x="10327992" y="5794810"/>
              <a:ext cx="824362" cy="740164"/>
              <a:chOff x="-2759706" y="1099471"/>
              <a:chExt cx="7926138" cy="6799720"/>
            </a:xfrm>
          </p:grpSpPr>
          <p:sp>
            <p:nvSpPr>
              <p:cNvPr id="92" name="Rectangle 317"/>
              <p:cNvSpPr/>
              <p:nvPr/>
            </p:nvSpPr>
            <p:spPr bwMode="auto">
              <a:xfrm>
                <a:off x="-1103535" y="6493181"/>
                <a:ext cx="4613796" cy="1133080"/>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A7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Rounded Rectangle 1312"/>
              <p:cNvSpPr/>
              <p:nvPr/>
            </p:nvSpPr>
            <p:spPr bwMode="auto">
              <a:xfrm>
                <a:off x="-2759706" y="1099471"/>
                <a:ext cx="7926138" cy="5508724"/>
              </a:xfrm>
              <a:prstGeom prst="roundRect">
                <a:avLst>
                  <a:gd name="adj" fmla="val 8482"/>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ectangle 93"/>
              <p:cNvSpPr/>
              <p:nvPr/>
            </p:nvSpPr>
            <p:spPr bwMode="auto">
              <a:xfrm>
                <a:off x="-2133709" y="1626404"/>
                <a:ext cx="6674143" cy="4361520"/>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Rectangle 94"/>
              <p:cNvSpPr/>
              <p:nvPr/>
            </p:nvSpPr>
            <p:spPr bwMode="auto">
              <a:xfrm>
                <a:off x="-1332157" y="7460658"/>
                <a:ext cx="5071038" cy="438533"/>
              </a:xfrm>
              <a:prstGeom prst="rect">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8" name="Group 87"/>
            <p:cNvGrpSpPr/>
            <p:nvPr/>
          </p:nvGrpSpPr>
          <p:grpSpPr>
            <a:xfrm>
              <a:off x="10627414" y="5941057"/>
              <a:ext cx="225518" cy="270767"/>
              <a:chOff x="8055373" y="3635514"/>
              <a:chExt cx="1066706" cy="1315899"/>
            </a:xfrm>
          </p:grpSpPr>
          <p:sp>
            <p:nvSpPr>
              <p:cNvPr id="89" name="Freeform 1308"/>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1309"/>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Freeform 1310"/>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24442738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development kit?</a:t>
            </a:r>
          </a:p>
        </p:txBody>
      </p:sp>
      <p:grpSp>
        <p:nvGrpSpPr>
          <p:cNvPr id="6" name="STACK CLOUD"/>
          <p:cNvGrpSpPr>
            <a:grpSpLocks noChangeAspect="1"/>
          </p:cNvGrpSpPr>
          <p:nvPr/>
        </p:nvGrpSpPr>
        <p:grpSpPr>
          <a:xfrm>
            <a:off x="6403800" y="977846"/>
            <a:ext cx="6067759" cy="3247680"/>
            <a:chOff x="4436367" y="3732457"/>
            <a:chExt cx="4771410" cy="2553828"/>
          </a:xfrm>
        </p:grpSpPr>
        <p:sp>
          <p:nvSpPr>
            <p:cNvPr id="7" name="Freeform: Shape 6"/>
            <p:cNvSpPr/>
            <p:nvPr/>
          </p:nvSpPr>
          <p:spPr>
            <a:xfrm>
              <a:off x="4630628" y="5312662"/>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rgbClr val="E7E6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8" name="Group 7"/>
            <p:cNvGrpSpPr/>
            <p:nvPr/>
          </p:nvGrpSpPr>
          <p:grpSpPr>
            <a:xfrm>
              <a:off x="4436367" y="3732457"/>
              <a:ext cx="4771410" cy="2191840"/>
              <a:chOff x="4436367" y="3732457"/>
              <a:chExt cx="4771410" cy="2191840"/>
            </a:xfrm>
          </p:grpSpPr>
          <p:sp>
            <p:nvSpPr>
              <p:cNvPr id="9" name="Freeform: Shape 8"/>
              <p:cNvSpPr/>
              <p:nvPr/>
            </p:nvSpPr>
            <p:spPr>
              <a:xfrm>
                <a:off x="4436367" y="3732457"/>
                <a:ext cx="4771410" cy="2191840"/>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Shape 9"/>
              <p:cNvSpPr/>
              <p:nvPr/>
            </p:nvSpPr>
            <p:spPr>
              <a:xfrm>
                <a:off x="5628374" y="4942555"/>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Shape 10"/>
              <p:cNvSpPr/>
              <p:nvPr/>
            </p:nvSpPr>
            <p:spPr>
              <a:xfrm flipH="1">
                <a:off x="7820485" y="4921010"/>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309" name="Group 308"/>
          <p:cNvGrpSpPr/>
          <p:nvPr/>
        </p:nvGrpSpPr>
        <p:grpSpPr>
          <a:xfrm>
            <a:off x="7993843" y="2979825"/>
            <a:ext cx="3399581" cy="2795782"/>
            <a:chOff x="8048707" y="2987378"/>
            <a:chExt cx="4282557" cy="3521933"/>
          </a:xfrm>
        </p:grpSpPr>
        <p:grpSp>
          <p:nvGrpSpPr>
            <p:cNvPr id="12" name="AZURE SERVER"/>
            <p:cNvGrpSpPr>
              <a:grpSpLocks noChangeAspect="1"/>
            </p:cNvGrpSpPr>
            <p:nvPr/>
          </p:nvGrpSpPr>
          <p:grpSpPr>
            <a:xfrm>
              <a:off x="8048707" y="2987378"/>
              <a:ext cx="1321403" cy="3521933"/>
              <a:chOff x="5505393" y="1701272"/>
              <a:chExt cx="1321403" cy="3521933"/>
            </a:xfrm>
          </p:grpSpPr>
          <p:sp>
            <p:nvSpPr>
              <p:cNvPr id="13" name="Rectangle 12"/>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4" name="Group 13"/>
              <p:cNvGrpSpPr/>
              <p:nvPr/>
            </p:nvGrpSpPr>
            <p:grpSpPr>
              <a:xfrm>
                <a:off x="5594310" y="3041197"/>
                <a:ext cx="1143568" cy="456065"/>
                <a:chOff x="6064578" y="3553227"/>
                <a:chExt cx="1143568" cy="456065"/>
              </a:xfrm>
            </p:grpSpPr>
            <p:sp>
              <p:nvSpPr>
                <p:cNvPr id="108" name="Rectangle 10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Rectangle 10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Freeform: Shape 10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5" name="Group 14"/>
              <p:cNvGrpSpPr/>
              <p:nvPr/>
            </p:nvGrpSpPr>
            <p:grpSpPr>
              <a:xfrm>
                <a:off x="5594310" y="2612237"/>
                <a:ext cx="1143568" cy="318788"/>
                <a:chOff x="5554064" y="2197265"/>
                <a:chExt cx="1143568" cy="318788"/>
              </a:xfrm>
            </p:grpSpPr>
            <p:sp>
              <p:nvSpPr>
                <p:cNvPr id="82" name="Rectangle 8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3" name="Rectangle 8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84" name="Group 83"/>
                <p:cNvGrpSpPr/>
                <p:nvPr/>
              </p:nvGrpSpPr>
              <p:grpSpPr>
                <a:xfrm>
                  <a:off x="5616213" y="2264892"/>
                  <a:ext cx="1013582" cy="183535"/>
                  <a:chOff x="5645604" y="2685047"/>
                  <a:chExt cx="1013582" cy="183535"/>
                </a:xfrm>
              </p:grpSpPr>
              <p:sp>
                <p:nvSpPr>
                  <p:cNvPr id="85" name="Rectangle 8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6" name="Rectangle 8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Oval 8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Oval 8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Oval 8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Rectangle 8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Rectangle 9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2" name="Rectangle 9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3" name="Rectangle 9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4" name="Rectangle 9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5" name="Rectangle 9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6" name="Rectangle 9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7" name="Rectangle 9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8" name="Rectangle 9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9" name="Rectangle 9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0" name="Rectangle 9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1" name="Rectangle 10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2" name="Rectangle 10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3" name="Rectangle 10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4" name="Rectangle 10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Rectangle 10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Rectangle 10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Rectangle 10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6" name="Group 15"/>
              <p:cNvGrpSpPr/>
              <p:nvPr/>
            </p:nvGrpSpPr>
            <p:grpSpPr>
              <a:xfrm>
                <a:off x="5594310" y="2239646"/>
                <a:ext cx="1143568" cy="318788"/>
                <a:chOff x="5554064" y="2197265"/>
                <a:chExt cx="1143568" cy="318788"/>
              </a:xfrm>
            </p:grpSpPr>
            <p:sp>
              <p:nvSpPr>
                <p:cNvPr id="56" name="Rectangle 5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7" name="Rectangle 5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58" name="Group 57"/>
                <p:cNvGrpSpPr/>
                <p:nvPr/>
              </p:nvGrpSpPr>
              <p:grpSpPr>
                <a:xfrm>
                  <a:off x="5616213" y="2264892"/>
                  <a:ext cx="1013582" cy="183535"/>
                  <a:chOff x="5645604" y="2685047"/>
                  <a:chExt cx="1013582" cy="183535"/>
                </a:xfrm>
              </p:grpSpPr>
              <p:sp>
                <p:nvSpPr>
                  <p:cNvPr id="59" name="Rectangle 5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Rectangle 5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Oval 6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Oval 6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3" name="Oval 6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Rectangle 6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5" name="Rectangle 6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6" name="Rectangle 6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7" name="Rectangle 6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8" name="Rectangle 6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9" name="Rectangle 6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0" name="Rectangle 6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1" name="Rectangle 7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2" name="Rectangle 7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3" name="Rectangle 7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7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Rectangle 7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6" name="Rectangle 7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Rectangle 7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8" name="Rectangle 7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0" name="Rectangle 7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1" name="Rectangle 8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7" name="Group 16"/>
              <p:cNvGrpSpPr/>
              <p:nvPr/>
            </p:nvGrpSpPr>
            <p:grpSpPr>
              <a:xfrm>
                <a:off x="5594310" y="1916734"/>
                <a:ext cx="1143568" cy="318788"/>
                <a:chOff x="5554064" y="2197265"/>
                <a:chExt cx="1143568" cy="318788"/>
              </a:xfrm>
            </p:grpSpPr>
            <p:sp>
              <p:nvSpPr>
                <p:cNvPr id="30" name="Rectangle 2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Rectangle 3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2" name="Group 31"/>
                <p:cNvGrpSpPr/>
                <p:nvPr/>
              </p:nvGrpSpPr>
              <p:grpSpPr>
                <a:xfrm>
                  <a:off x="5616213" y="2264892"/>
                  <a:ext cx="1013582" cy="183535"/>
                  <a:chOff x="5645604" y="2685047"/>
                  <a:chExt cx="1013582" cy="183535"/>
                </a:xfrm>
              </p:grpSpPr>
              <p:sp>
                <p:nvSpPr>
                  <p:cNvPr id="33" name="Rectangle 3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4" name="Rectangle 3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Oval 3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Oval 3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Oval 3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3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 name="Rectangle 4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Rectangle 4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4" name="Rectangle 4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5" name="Rectangle 4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6" name="Rectangle 4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7" name="Rectangle 4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8" name="Rectangle 4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0" name="Rectangle 4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1" name="Rectangle 5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2" name="Rectangle 5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3" name="Rectangle 5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4" name="Rectangle 5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5" name="Rectangle 5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8" name="Group 17"/>
              <p:cNvGrpSpPr/>
              <p:nvPr/>
            </p:nvGrpSpPr>
            <p:grpSpPr>
              <a:xfrm>
                <a:off x="5594310" y="3556734"/>
                <a:ext cx="1143568" cy="456065"/>
                <a:chOff x="6064578" y="3553227"/>
                <a:chExt cx="1143568" cy="456065"/>
              </a:xfrm>
            </p:grpSpPr>
            <p:sp>
              <p:nvSpPr>
                <p:cNvPr id="27" name="Rectangle 2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 name="Rectangle 2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Freeform: Shape 2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9" name="Group 18"/>
              <p:cNvGrpSpPr/>
              <p:nvPr/>
            </p:nvGrpSpPr>
            <p:grpSpPr>
              <a:xfrm>
                <a:off x="5594310" y="4061418"/>
                <a:ext cx="1143568" cy="456065"/>
                <a:chOff x="6064578" y="3553227"/>
                <a:chExt cx="1143568" cy="456065"/>
              </a:xfrm>
            </p:grpSpPr>
            <p:sp>
              <p:nvSpPr>
                <p:cNvPr id="24" name="Rectangle 2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Freeform: Shape 2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0" name="Group 19"/>
              <p:cNvGrpSpPr/>
              <p:nvPr/>
            </p:nvGrpSpPr>
            <p:grpSpPr>
              <a:xfrm>
                <a:off x="5594310" y="4538968"/>
                <a:ext cx="1143568" cy="456065"/>
                <a:chOff x="6064578" y="3553227"/>
                <a:chExt cx="1143568" cy="456065"/>
              </a:xfrm>
            </p:grpSpPr>
            <p:sp>
              <p:nvSpPr>
                <p:cNvPr id="21" name="Rectangle 2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Rectangle 2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 name="Freeform: Shape 2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1" name="AZURE SERVER"/>
            <p:cNvGrpSpPr>
              <a:grpSpLocks noChangeAspect="1"/>
            </p:cNvGrpSpPr>
            <p:nvPr/>
          </p:nvGrpSpPr>
          <p:grpSpPr>
            <a:xfrm>
              <a:off x="9529284" y="2987378"/>
              <a:ext cx="1321403" cy="3521933"/>
              <a:chOff x="5505393" y="1701272"/>
              <a:chExt cx="1321403" cy="3521933"/>
            </a:xfrm>
          </p:grpSpPr>
          <p:sp>
            <p:nvSpPr>
              <p:cNvPr id="112" name="Rectangle 111"/>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13" name="Group 112"/>
              <p:cNvGrpSpPr/>
              <p:nvPr/>
            </p:nvGrpSpPr>
            <p:grpSpPr>
              <a:xfrm>
                <a:off x="5594310" y="3041197"/>
                <a:ext cx="1143568" cy="456065"/>
                <a:chOff x="6064578" y="3553227"/>
                <a:chExt cx="1143568" cy="456065"/>
              </a:xfrm>
            </p:grpSpPr>
            <p:sp>
              <p:nvSpPr>
                <p:cNvPr id="207" name="Rectangle 20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8" name="Rectangle 20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9" name="Freeform: Shape 20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4" name="Group 113"/>
              <p:cNvGrpSpPr/>
              <p:nvPr/>
            </p:nvGrpSpPr>
            <p:grpSpPr>
              <a:xfrm>
                <a:off x="5594310" y="2612237"/>
                <a:ext cx="1143568" cy="318788"/>
                <a:chOff x="5554064" y="2197265"/>
                <a:chExt cx="1143568" cy="318788"/>
              </a:xfrm>
            </p:grpSpPr>
            <p:sp>
              <p:nvSpPr>
                <p:cNvPr id="181" name="Rectangle 180"/>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Rectangle 181"/>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3" name="Group 182"/>
                <p:cNvGrpSpPr/>
                <p:nvPr/>
              </p:nvGrpSpPr>
              <p:grpSpPr>
                <a:xfrm>
                  <a:off x="5616213" y="2264892"/>
                  <a:ext cx="1013582" cy="183535"/>
                  <a:chOff x="5645604" y="2685047"/>
                  <a:chExt cx="1013582" cy="183535"/>
                </a:xfrm>
              </p:grpSpPr>
              <p:sp>
                <p:nvSpPr>
                  <p:cNvPr id="184" name="Rectangle 183"/>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5" name="Rectangle 184"/>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6" name="Oval 185"/>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7" name="Oval 186"/>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8" name="Oval 187"/>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9" name="Rectangle 188"/>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0" name="Rectangle 189"/>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1" name="Rectangle 190"/>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2" name="Rectangle 191"/>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3" name="Rectangle 192"/>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4" name="Rectangle 193"/>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5" name="Rectangle 194"/>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6" name="Rectangle 195"/>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7" name="Rectangle 196"/>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8" name="Rectangle 197"/>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9" name="Rectangle 198"/>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0" name="Rectangle 199"/>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1" name="Rectangle 200"/>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2" name="Rectangle 201"/>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3" name="Rectangle 202"/>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4" name="Rectangle 203"/>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5" name="Rectangle 204"/>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6" name="Rectangle 205"/>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5" name="Group 114"/>
              <p:cNvGrpSpPr/>
              <p:nvPr/>
            </p:nvGrpSpPr>
            <p:grpSpPr>
              <a:xfrm>
                <a:off x="5594310" y="2239646"/>
                <a:ext cx="1143568" cy="318788"/>
                <a:chOff x="5554064" y="2197265"/>
                <a:chExt cx="1143568" cy="318788"/>
              </a:xfrm>
            </p:grpSpPr>
            <p:sp>
              <p:nvSpPr>
                <p:cNvPr id="155" name="Rectangle 15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6" name="Rectangle 15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57" name="Group 156"/>
                <p:cNvGrpSpPr/>
                <p:nvPr/>
              </p:nvGrpSpPr>
              <p:grpSpPr>
                <a:xfrm>
                  <a:off x="5616213" y="2264892"/>
                  <a:ext cx="1013582" cy="183535"/>
                  <a:chOff x="5645604" y="2685047"/>
                  <a:chExt cx="1013582" cy="183535"/>
                </a:xfrm>
              </p:grpSpPr>
              <p:sp>
                <p:nvSpPr>
                  <p:cNvPr id="158" name="Rectangle 15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9" name="Rectangle 15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2" name="Oval 16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3" name="Rectangle 16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4" name="Rectangle 16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6" name="Rectangle 16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7" name="Rectangle 16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8" name="Rectangle 16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9" name="Rectangle 16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0" name="Rectangle 16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1" name="Rectangle 17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2" name="Rectangle 17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3" name="Rectangle 17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4" name="Rectangle 17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5" name="Rectangle 17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6" name="Rectangle 17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7" name="Rectangle 17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8" name="Rectangle 17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9" name="Rectangle 17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0" name="Rectangle 17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6" name="Group 115"/>
              <p:cNvGrpSpPr/>
              <p:nvPr/>
            </p:nvGrpSpPr>
            <p:grpSpPr>
              <a:xfrm>
                <a:off x="5594310" y="1916734"/>
                <a:ext cx="1143568" cy="318788"/>
                <a:chOff x="5554064" y="2197265"/>
                <a:chExt cx="1143568" cy="318788"/>
              </a:xfrm>
            </p:grpSpPr>
            <p:sp>
              <p:nvSpPr>
                <p:cNvPr id="129" name="Rectangle 12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0" name="Rectangle 12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31" name="Group 130"/>
                <p:cNvGrpSpPr/>
                <p:nvPr/>
              </p:nvGrpSpPr>
              <p:grpSpPr>
                <a:xfrm>
                  <a:off x="5616213" y="2264892"/>
                  <a:ext cx="1013582" cy="183535"/>
                  <a:chOff x="5645604" y="2685047"/>
                  <a:chExt cx="1013582" cy="183535"/>
                </a:xfrm>
              </p:grpSpPr>
              <p:sp>
                <p:nvSpPr>
                  <p:cNvPr id="132" name="Rectangle 13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Rectangle 13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4" name="Oval 13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5" name="Oval 13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6" name="Oval 13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7" name="Rectangle 13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8" name="Rectangle 13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9" name="Rectangle 13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0" name="Rectangle 13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1" name="Rectangle 14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2" name="Rectangle 14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Rectangle 14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Rectangle 14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Rectangle 14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Rectangle 14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4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Rectangle 14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Rectangle 14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0" name="Rectangle 14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1" name="Rectangle 15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Rectangle 15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Rectangle 15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Rectangle 15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7" name="Group 116"/>
              <p:cNvGrpSpPr/>
              <p:nvPr/>
            </p:nvGrpSpPr>
            <p:grpSpPr>
              <a:xfrm>
                <a:off x="5594310" y="3556734"/>
                <a:ext cx="1143568" cy="456065"/>
                <a:chOff x="6064578" y="3553227"/>
                <a:chExt cx="1143568" cy="456065"/>
              </a:xfrm>
            </p:grpSpPr>
            <p:sp>
              <p:nvSpPr>
                <p:cNvPr id="126" name="Rectangle 12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7" name="Rectangle 12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8" name="Freeform: Shape 12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8" name="Group 117"/>
              <p:cNvGrpSpPr/>
              <p:nvPr/>
            </p:nvGrpSpPr>
            <p:grpSpPr>
              <a:xfrm>
                <a:off x="5594310" y="4061418"/>
                <a:ext cx="1143568" cy="456065"/>
                <a:chOff x="6064578" y="3553227"/>
                <a:chExt cx="1143568" cy="456065"/>
              </a:xfrm>
            </p:grpSpPr>
            <p:sp>
              <p:nvSpPr>
                <p:cNvPr id="123" name="Rectangle 12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Rectangle 12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5" name="Freeform: Shape 12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9" name="Group 118"/>
              <p:cNvGrpSpPr/>
              <p:nvPr/>
            </p:nvGrpSpPr>
            <p:grpSpPr>
              <a:xfrm>
                <a:off x="5594310" y="4538968"/>
                <a:ext cx="1143568" cy="456065"/>
                <a:chOff x="6064578" y="3553227"/>
                <a:chExt cx="1143568" cy="456065"/>
              </a:xfrm>
            </p:grpSpPr>
            <p:sp>
              <p:nvSpPr>
                <p:cNvPr id="120" name="Rectangle 11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2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Freeform: Shape 12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10" name="AZURE SERVER"/>
            <p:cNvGrpSpPr>
              <a:grpSpLocks noChangeAspect="1"/>
            </p:cNvGrpSpPr>
            <p:nvPr/>
          </p:nvGrpSpPr>
          <p:grpSpPr>
            <a:xfrm>
              <a:off x="11009861" y="2987378"/>
              <a:ext cx="1321403" cy="3521933"/>
              <a:chOff x="5505393" y="1701272"/>
              <a:chExt cx="1321403" cy="3521933"/>
            </a:xfrm>
          </p:grpSpPr>
          <p:sp>
            <p:nvSpPr>
              <p:cNvPr id="211" name="Rectangle 210"/>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12" name="Group 211"/>
              <p:cNvGrpSpPr/>
              <p:nvPr/>
            </p:nvGrpSpPr>
            <p:grpSpPr>
              <a:xfrm>
                <a:off x="5594310" y="3041197"/>
                <a:ext cx="1143568" cy="456065"/>
                <a:chOff x="6064578" y="3553227"/>
                <a:chExt cx="1143568" cy="456065"/>
              </a:xfrm>
            </p:grpSpPr>
            <p:sp>
              <p:nvSpPr>
                <p:cNvPr id="306" name="Rectangle 30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7" name="Rectangle 30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8" name="Freeform: Shape 30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3" name="Group 212"/>
              <p:cNvGrpSpPr/>
              <p:nvPr/>
            </p:nvGrpSpPr>
            <p:grpSpPr>
              <a:xfrm>
                <a:off x="5594310" y="2612237"/>
                <a:ext cx="1143568" cy="318788"/>
                <a:chOff x="5554064" y="2197265"/>
                <a:chExt cx="1143568" cy="318788"/>
              </a:xfrm>
            </p:grpSpPr>
            <p:sp>
              <p:nvSpPr>
                <p:cNvPr id="280" name="Rectangle 27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1" name="Rectangle 28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82" name="Group 281"/>
                <p:cNvGrpSpPr/>
                <p:nvPr/>
              </p:nvGrpSpPr>
              <p:grpSpPr>
                <a:xfrm>
                  <a:off x="5616213" y="2264892"/>
                  <a:ext cx="1013582" cy="183535"/>
                  <a:chOff x="5645604" y="2685047"/>
                  <a:chExt cx="1013582" cy="183535"/>
                </a:xfrm>
              </p:grpSpPr>
              <p:sp>
                <p:nvSpPr>
                  <p:cNvPr id="283" name="Rectangle 28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4" name="Rectangle 28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5" name="Oval 28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6" name="Oval 28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7" name="Oval 28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8" name="Rectangle 28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9" name="Rectangle 28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0" name="Rectangle 28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1" name="Rectangle 29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2" name="Rectangle 29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3" name="Rectangle 29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4" name="Rectangle 29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5" name="Rectangle 29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6" name="Rectangle 29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7" name="Rectangle 29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8" name="Rectangle 29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9" name="Rectangle 29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0" name="Rectangle 29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1" name="Rectangle 30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2" name="Rectangle 30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3" name="Rectangle 30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4" name="Rectangle 30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5" name="Rectangle 30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14" name="Group 213"/>
              <p:cNvGrpSpPr/>
              <p:nvPr/>
            </p:nvGrpSpPr>
            <p:grpSpPr>
              <a:xfrm>
                <a:off x="5594310" y="2239646"/>
                <a:ext cx="1143568" cy="318788"/>
                <a:chOff x="5554064" y="2197265"/>
                <a:chExt cx="1143568" cy="318788"/>
              </a:xfrm>
            </p:grpSpPr>
            <p:sp>
              <p:nvSpPr>
                <p:cNvPr id="254" name="Rectangle 25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5" name="Rectangle 25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56" name="Group 255"/>
                <p:cNvGrpSpPr/>
                <p:nvPr/>
              </p:nvGrpSpPr>
              <p:grpSpPr>
                <a:xfrm>
                  <a:off x="5616213" y="2264892"/>
                  <a:ext cx="1013582" cy="183535"/>
                  <a:chOff x="5645604" y="2685047"/>
                  <a:chExt cx="1013582" cy="183535"/>
                </a:xfrm>
              </p:grpSpPr>
              <p:sp>
                <p:nvSpPr>
                  <p:cNvPr id="257" name="Rectangle 25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8" name="Rectangle 25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9" name="Oval 25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0" name="Oval 25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1" name="Oval 26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2" name="Rectangle 26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3" name="Rectangle 26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4" name="Rectangle 26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5" name="Rectangle 26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6" name="Rectangle 26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7" name="Rectangle 26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8" name="Rectangle 26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9" name="Rectangle 26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0" name="Rectangle 26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1" name="Rectangle 27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2" name="Rectangle 27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3" name="Rectangle 27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4" name="Rectangle 27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5" name="Rectangle 27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6" name="Rectangle 27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7" name="Rectangle 27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8" name="Rectangle 27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9" name="Rectangle 27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15" name="Group 214"/>
              <p:cNvGrpSpPr/>
              <p:nvPr/>
            </p:nvGrpSpPr>
            <p:grpSpPr>
              <a:xfrm>
                <a:off x="5594310" y="1916734"/>
                <a:ext cx="1143568" cy="318788"/>
                <a:chOff x="5554064" y="2197265"/>
                <a:chExt cx="1143568" cy="318788"/>
              </a:xfrm>
            </p:grpSpPr>
            <p:sp>
              <p:nvSpPr>
                <p:cNvPr id="228" name="Rectangle 22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9" name="Rectangle 22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30" name="Group 229"/>
                <p:cNvGrpSpPr/>
                <p:nvPr/>
              </p:nvGrpSpPr>
              <p:grpSpPr>
                <a:xfrm>
                  <a:off x="5616213" y="2264892"/>
                  <a:ext cx="1013582" cy="183535"/>
                  <a:chOff x="5645604" y="2685047"/>
                  <a:chExt cx="1013582" cy="183535"/>
                </a:xfrm>
              </p:grpSpPr>
              <p:sp>
                <p:nvSpPr>
                  <p:cNvPr id="231" name="Rectangle 23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2" name="Rectangle 23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3" name="Oval 23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4" name="Oval 23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5" name="Oval 23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6" name="Rectangle 23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7" name="Rectangle 23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8" name="Rectangle 23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9" name="Rectangle 23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0" name="Rectangle 23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1" name="Rectangle 24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2" name="Rectangle 24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3" name="Rectangle 24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4" name="Rectangle 24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5" name="Rectangle 24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6" name="Rectangle 24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7" name="Rectangle 24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8" name="Rectangle 24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9" name="Rectangle 24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0" name="Rectangle 24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1" name="Rectangle 25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2" name="Rectangle 25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3" name="Rectangle 25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16" name="Group 215"/>
              <p:cNvGrpSpPr/>
              <p:nvPr/>
            </p:nvGrpSpPr>
            <p:grpSpPr>
              <a:xfrm>
                <a:off x="5594310" y="3556734"/>
                <a:ext cx="1143568" cy="456065"/>
                <a:chOff x="6064578" y="3553227"/>
                <a:chExt cx="1143568" cy="456065"/>
              </a:xfrm>
            </p:grpSpPr>
            <p:sp>
              <p:nvSpPr>
                <p:cNvPr id="225" name="Rectangle 22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6" name="Rectangle 22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7" name="Freeform: Shape 22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7" name="Group 216"/>
              <p:cNvGrpSpPr/>
              <p:nvPr/>
            </p:nvGrpSpPr>
            <p:grpSpPr>
              <a:xfrm>
                <a:off x="5594310" y="4061418"/>
                <a:ext cx="1143568" cy="456065"/>
                <a:chOff x="6064578" y="3553227"/>
                <a:chExt cx="1143568" cy="456065"/>
              </a:xfrm>
            </p:grpSpPr>
            <p:sp>
              <p:nvSpPr>
                <p:cNvPr id="222" name="Rectangle 22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3" name="Rectangle 22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4" name="Freeform: Shape 22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8" name="Group 217"/>
              <p:cNvGrpSpPr/>
              <p:nvPr/>
            </p:nvGrpSpPr>
            <p:grpSpPr>
              <a:xfrm>
                <a:off x="5594310" y="4538968"/>
                <a:ext cx="1143568" cy="456065"/>
                <a:chOff x="6064578" y="3553227"/>
                <a:chExt cx="1143568" cy="456065"/>
              </a:xfrm>
            </p:grpSpPr>
            <p:sp>
              <p:nvSpPr>
                <p:cNvPr id="219" name="Rectangle 21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0" name="Rectangle 21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1" name="Freeform: Shape 22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sp>
        <p:nvSpPr>
          <p:cNvPr id="311" name="Cloud 1"/>
          <p:cNvSpPr>
            <a:spLocks noChangeAspect="1"/>
          </p:cNvSpPr>
          <p:nvPr/>
        </p:nvSpPr>
        <p:spPr bwMode="auto">
          <a:xfrm>
            <a:off x="9912153" y="588859"/>
            <a:ext cx="2122696" cy="117562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3"/>
          </a:solidFill>
          <a:ln w="12700">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sp>
        <p:nvSpPr>
          <p:cNvPr id="310" name="CLOUD"/>
          <p:cNvSpPr/>
          <p:nvPr/>
        </p:nvSpPr>
        <p:spPr>
          <a:xfrm>
            <a:off x="7616902" y="1450901"/>
            <a:ext cx="1046684" cy="645435"/>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3" name="Text Placeholder 2"/>
          <p:cNvSpPr txBox="1">
            <a:spLocks/>
          </p:cNvSpPr>
          <p:nvPr/>
        </p:nvSpPr>
        <p:spPr>
          <a:xfrm>
            <a:off x="274638" y="1212850"/>
            <a:ext cx="7693784" cy="47043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ts val="1200"/>
              </a:spcBef>
              <a:spcAft>
                <a:spcPts val="0"/>
              </a:spcAft>
              <a:buClrTx/>
              <a:buSzPct val="90000"/>
              <a:buFontTx/>
              <a:buNone/>
              <a:tabLst/>
              <a:defRPr sz="24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0078D7"/>
                </a:solidFill>
              </a:rPr>
              <a:t>The idea behind the </a:t>
            </a:r>
            <a:br>
              <a:rPr lang="en-US" sz="2800" dirty="0">
                <a:solidFill>
                  <a:srgbClr val="0078D7"/>
                </a:solidFill>
              </a:rPr>
            </a:br>
            <a:r>
              <a:rPr lang="en-US" sz="2800" dirty="0">
                <a:solidFill>
                  <a:srgbClr val="0078D7"/>
                </a:solidFill>
              </a:rPr>
              <a:t>Azure Stack Development Kit is:</a:t>
            </a:r>
          </a:p>
          <a:p>
            <a:endParaRPr lang="en-US" sz="2800" dirty="0">
              <a:solidFill>
                <a:srgbClr val="0078D7"/>
              </a:solidFill>
            </a:endParaRP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Azure Consistent Hybrid cloud experience</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Limited deployment duration (hours)</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Minimal hardware required (deploys on one server)</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A single node deployment of Azure Stack Hub (free)</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Reduced component install (non-HA)</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Easy to install (PowerShell) </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Can integrate into a larger environment</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Updated versions in-sync with integrated system (please note the ASDK cannot be updated with the same process as an Integrated System – you need to redeploy the ASDK with every new version)</a:t>
            </a:r>
          </a:p>
        </p:txBody>
      </p:sp>
    </p:spTree>
    <p:extLst>
      <p:ext uri="{BB962C8B-B14F-4D97-AF65-F5344CB8AC3E}">
        <p14:creationId xmlns:p14="http://schemas.microsoft.com/office/powerpoint/2010/main" val="24555096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Azure Stack Hub Dev Kit be deployed?</a:t>
            </a:r>
          </a:p>
        </p:txBody>
      </p:sp>
      <p:sp>
        <p:nvSpPr>
          <p:cNvPr id="3" name="Text Placeholder 2"/>
          <p:cNvSpPr>
            <a:spLocks noGrp="1"/>
          </p:cNvSpPr>
          <p:nvPr>
            <p:ph type="body" sz="quarter" idx="10"/>
          </p:nvPr>
        </p:nvSpPr>
        <p:spPr>
          <a:xfrm>
            <a:off x="274638" y="1683375"/>
            <a:ext cx="7287450" cy="4438138"/>
          </a:xfrm>
        </p:spPr>
        <p:txBody>
          <a:bodyPr/>
          <a:lstStyle/>
          <a:p>
            <a:r>
              <a:rPr lang="en-US" sz="2800" dirty="0">
                <a:solidFill>
                  <a:srgbClr val="0078D7"/>
                </a:solidFill>
              </a:rPr>
              <a:t>Any system that meets the minimum hardware requirements</a:t>
            </a:r>
          </a:p>
          <a:p>
            <a:pPr lvl="1"/>
            <a:r>
              <a:rPr lang="en-US" dirty="0"/>
              <a:t>Existing datacenter system or large workstation machines meeting the </a:t>
            </a:r>
            <a:r>
              <a:rPr lang="en-US" dirty="0">
                <a:hlinkClick r:id="rId3"/>
              </a:rPr>
              <a:t>minimum requirements</a:t>
            </a:r>
            <a:endParaRPr lang="en-US" dirty="0"/>
          </a:p>
          <a:p>
            <a:pPr lvl="1"/>
            <a:r>
              <a:rPr lang="en-US" dirty="0"/>
              <a:t>Dev Kit is assumed to have network access to the Internet</a:t>
            </a:r>
          </a:p>
          <a:p>
            <a:pPr lvl="1"/>
            <a:r>
              <a:rPr lang="en-US" dirty="0"/>
              <a:t>Minimum requirements:</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Ensure you have the minimum storage, network and memory</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Validation can be performed using the pre-req checker</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(More detail on exact specs is coming up in a few slides)</a:t>
            </a:r>
          </a:p>
          <a:p>
            <a:pPr lvl="2"/>
            <a:endParaRPr lang="en-US" dirty="0"/>
          </a:p>
        </p:txBody>
      </p:sp>
      <p:sp>
        <p:nvSpPr>
          <p:cNvPr id="6" name="Rectangle 5"/>
          <p:cNvSpPr/>
          <p:nvPr/>
        </p:nvSpPr>
        <p:spPr>
          <a:xfrm>
            <a:off x="274638" y="6469748"/>
            <a:ext cx="11931206" cy="369332"/>
          </a:xfrm>
          <a:prstGeom prst="rect">
            <a:avLst/>
          </a:prstGeom>
        </p:spPr>
        <p:txBody>
          <a:bodyPr wrap="square">
            <a:spAutoFit/>
          </a:bodyPr>
          <a:lstStyle/>
          <a:p>
            <a:pPr marL="0" lvl="2"/>
            <a:r>
              <a:rPr lang="en-US" dirty="0">
                <a:hlinkClick r:id="rId4"/>
              </a:rPr>
              <a:t>https://docs.microsoft.com/en-us/azure/azure-stack/azure-stack-deploy</a:t>
            </a:r>
            <a:r>
              <a:rPr lang="en-US" dirty="0"/>
              <a:t> </a:t>
            </a:r>
          </a:p>
        </p:txBody>
      </p:sp>
      <p:grpSp>
        <p:nvGrpSpPr>
          <p:cNvPr id="33" name="STACK CLOUD"/>
          <p:cNvGrpSpPr>
            <a:grpSpLocks noChangeAspect="1"/>
          </p:cNvGrpSpPr>
          <p:nvPr/>
        </p:nvGrpSpPr>
        <p:grpSpPr>
          <a:xfrm>
            <a:off x="7626843" y="1386244"/>
            <a:ext cx="4809632" cy="2574286"/>
            <a:chOff x="4436367" y="3732457"/>
            <a:chExt cx="4771410" cy="2553828"/>
          </a:xfrm>
        </p:grpSpPr>
        <p:sp>
          <p:nvSpPr>
            <p:cNvPr id="34" name="Freeform: Shape 33"/>
            <p:cNvSpPr/>
            <p:nvPr/>
          </p:nvSpPr>
          <p:spPr>
            <a:xfrm>
              <a:off x="4630628" y="5312662"/>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rgbClr val="E7E6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5" name="Group 34"/>
            <p:cNvGrpSpPr/>
            <p:nvPr/>
          </p:nvGrpSpPr>
          <p:grpSpPr>
            <a:xfrm>
              <a:off x="4436367" y="3732457"/>
              <a:ext cx="4771410" cy="2191840"/>
              <a:chOff x="4436367" y="3732457"/>
              <a:chExt cx="4771410" cy="2191840"/>
            </a:xfrm>
          </p:grpSpPr>
          <p:sp>
            <p:nvSpPr>
              <p:cNvPr id="36" name="Freeform: Shape 35"/>
              <p:cNvSpPr/>
              <p:nvPr/>
            </p:nvSpPr>
            <p:spPr>
              <a:xfrm>
                <a:off x="4436367" y="3732457"/>
                <a:ext cx="4771410" cy="2191840"/>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Shape 36"/>
              <p:cNvSpPr/>
              <p:nvPr/>
            </p:nvSpPr>
            <p:spPr>
              <a:xfrm>
                <a:off x="5628374" y="4942555"/>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eform: Shape 37"/>
              <p:cNvSpPr/>
              <p:nvPr/>
            </p:nvSpPr>
            <p:spPr>
              <a:xfrm flipH="1">
                <a:off x="7820485" y="4921010"/>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AZURE SERVER"/>
          <p:cNvGrpSpPr>
            <a:grpSpLocks noChangeAspect="1"/>
          </p:cNvGrpSpPr>
          <p:nvPr/>
        </p:nvGrpSpPr>
        <p:grpSpPr>
          <a:xfrm>
            <a:off x="9255954" y="3327091"/>
            <a:ext cx="831460" cy="2216087"/>
            <a:chOff x="5505393" y="1701272"/>
            <a:chExt cx="1321403" cy="3521933"/>
          </a:xfrm>
        </p:grpSpPr>
        <p:sp>
          <p:nvSpPr>
            <p:cNvPr id="141" name="Rectangle 140"/>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2" name="Group 141"/>
            <p:cNvGrpSpPr/>
            <p:nvPr/>
          </p:nvGrpSpPr>
          <p:grpSpPr>
            <a:xfrm>
              <a:off x="5594310" y="3041197"/>
              <a:ext cx="1143568" cy="456065"/>
              <a:chOff x="6064578" y="3553227"/>
              <a:chExt cx="1143568" cy="456065"/>
            </a:xfrm>
          </p:grpSpPr>
          <p:sp>
            <p:nvSpPr>
              <p:cNvPr id="236" name="Rectangle 23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Freeform: Shape 23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3" name="Group 142"/>
            <p:cNvGrpSpPr/>
            <p:nvPr/>
          </p:nvGrpSpPr>
          <p:grpSpPr>
            <a:xfrm>
              <a:off x="5594310" y="2612237"/>
              <a:ext cx="1143568" cy="318788"/>
              <a:chOff x="5554064" y="2197265"/>
              <a:chExt cx="1143568" cy="318788"/>
            </a:xfrm>
          </p:grpSpPr>
          <p:sp>
            <p:nvSpPr>
              <p:cNvPr id="210" name="Rectangle 20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ectangle 21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2" name="Group 211"/>
              <p:cNvGrpSpPr/>
              <p:nvPr/>
            </p:nvGrpSpPr>
            <p:grpSpPr>
              <a:xfrm>
                <a:off x="5616213" y="2264892"/>
                <a:ext cx="1013582" cy="183535"/>
                <a:chOff x="5645604" y="2685047"/>
                <a:chExt cx="1013582" cy="183535"/>
              </a:xfrm>
            </p:grpSpPr>
            <p:sp>
              <p:nvSpPr>
                <p:cNvPr id="213" name="Rectangle 21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Rectangle 21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Rectangle 21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Rectangle 22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4" name="Group 143"/>
            <p:cNvGrpSpPr/>
            <p:nvPr/>
          </p:nvGrpSpPr>
          <p:grpSpPr>
            <a:xfrm>
              <a:off x="5594310" y="2239646"/>
              <a:ext cx="1143568" cy="318788"/>
              <a:chOff x="5554064" y="2197265"/>
              <a:chExt cx="1143568" cy="318788"/>
            </a:xfrm>
          </p:grpSpPr>
          <p:sp>
            <p:nvSpPr>
              <p:cNvPr id="184" name="Rectangle 18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6" name="Group 185"/>
              <p:cNvGrpSpPr/>
              <p:nvPr/>
            </p:nvGrpSpPr>
            <p:grpSpPr>
              <a:xfrm>
                <a:off x="5616213" y="2264892"/>
                <a:ext cx="1013582" cy="183535"/>
                <a:chOff x="5645604" y="2685047"/>
                <a:chExt cx="1013582" cy="183535"/>
              </a:xfrm>
            </p:grpSpPr>
            <p:sp>
              <p:nvSpPr>
                <p:cNvPr id="187" name="Rectangle 18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Rectangle 20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5" name="Group 144"/>
            <p:cNvGrpSpPr/>
            <p:nvPr/>
          </p:nvGrpSpPr>
          <p:grpSpPr>
            <a:xfrm>
              <a:off x="5594310" y="1916734"/>
              <a:ext cx="1143568" cy="318788"/>
              <a:chOff x="5554064" y="2197265"/>
              <a:chExt cx="1143568" cy="318788"/>
            </a:xfrm>
          </p:grpSpPr>
          <p:sp>
            <p:nvSpPr>
              <p:cNvPr id="158" name="Rectangle 15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0" name="Group 159"/>
              <p:cNvGrpSpPr/>
              <p:nvPr/>
            </p:nvGrpSpPr>
            <p:grpSpPr>
              <a:xfrm>
                <a:off x="5616213" y="2264892"/>
                <a:ext cx="1013582" cy="183535"/>
                <a:chOff x="5645604" y="2685047"/>
                <a:chExt cx="1013582" cy="183535"/>
              </a:xfrm>
            </p:grpSpPr>
            <p:sp>
              <p:nvSpPr>
                <p:cNvPr id="161" name="Rectangle 16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ectangle 17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6" name="Group 145"/>
            <p:cNvGrpSpPr/>
            <p:nvPr/>
          </p:nvGrpSpPr>
          <p:grpSpPr>
            <a:xfrm>
              <a:off x="5594310" y="3556734"/>
              <a:ext cx="1143568" cy="456065"/>
              <a:chOff x="6064578" y="3553227"/>
              <a:chExt cx="1143568" cy="456065"/>
            </a:xfrm>
          </p:grpSpPr>
          <p:sp>
            <p:nvSpPr>
              <p:cNvPr id="155" name="Rectangle 15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Freeform: Shape 15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5594310" y="4061418"/>
              <a:ext cx="1143568" cy="456065"/>
              <a:chOff x="6064578" y="3553227"/>
              <a:chExt cx="1143568" cy="456065"/>
            </a:xfrm>
          </p:grpSpPr>
          <p:sp>
            <p:nvSpPr>
              <p:cNvPr id="152" name="Rectangle 15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ectangle 15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Freeform: Shape 15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5594310" y="4538968"/>
              <a:ext cx="1143568" cy="456065"/>
              <a:chOff x="6064578" y="3553227"/>
              <a:chExt cx="1143568" cy="456065"/>
            </a:xfrm>
          </p:grpSpPr>
          <p:sp>
            <p:nvSpPr>
              <p:cNvPr id="149" name="Rectangle 14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Freeform: Shape 15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1" name="Freeform 96"/>
          <p:cNvSpPr/>
          <p:nvPr/>
        </p:nvSpPr>
        <p:spPr>
          <a:xfrm>
            <a:off x="11454525" y="1364540"/>
            <a:ext cx="882481" cy="544179"/>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FFFFFF"/>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96"/>
          <p:cNvSpPr/>
          <p:nvPr/>
        </p:nvSpPr>
        <p:spPr>
          <a:xfrm>
            <a:off x="10054083" y="3990100"/>
            <a:ext cx="1351016" cy="833100"/>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00188F"/>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37" name="Frame 336"/>
          <p:cNvSpPr/>
          <p:nvPr/>
        </p:nvSpPr>
        <p:spPr bwMode="auto">
          <a:xfrm>
            <a:off x="8388725" y="3220811"/>
            <a:ext cx="207730" cy="207730"/>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Frame 337"/>
          <p:cNvSpPr/>
          <p:nvPr/>
        </p:nvSpPr>
        <p:spPr bwMode="auto">
          <a:xfrm>
            <a:off x="8506883" y="3317853"/>
            <a:ext cx="207730" cy="207730"/>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Frame 338"/>
          <p:cNvSpPr/>
          <p:nvPr/>
        </p:nvSpPr>
        <p:spPr bwMode="auto">
          <a:xfrm>
            <a:off x="8705940" y="3749321"/>
            <a:ext cx="207730" cy="207730"/>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Frame 339"/>
          <p:cNvSpPr/>
          <p:nvPr/>
        </p:nvSpPr>
        <p:spPr bwMode="auto">
          <a:xfrm>
            <a:off x="10309447" y="3488070"/>
            <a:ext cx="207730" cy="207730"/>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Frame 340"/>
          <p:cNvSpPr/>
          <p:nvPr/>
        </p:nvSpPr>
        <p:spPr bwMode="auto">
          <a:xfrm>
            <a:off x="10241828" y="3720699"/>
            <a:ext cx="124711" cy="124711"/>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Frame 341"/>
          <p:cNvSpPr/>
          <p:nvPr/>
        </p:nvSpPr>
        <p:spPr bwMode="auto">
          <a:xfrm>
            <a:off x="10241828" y="3153503"/>
            <a:ext cx="124711" cy="124711"/>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Frame 342"/>
          <p:cNvSpPr/>
          <p:nvPr/>
        </p:nvSpPr>
        <p:spPr bwMode="auto">
          <a:xfrm>
            <a:off x="9326196" y="2896113"/>
            <a:ext cx="124711" cy="124711"/>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Frame 343"/>
          <p:cNvSpPr/>
          <p:nvPr/>
        </p:nvSpPr>
        <p:spPr bwMode="auto">
          <a:xfrm>
            <a:off x="9021903" y="4718877"/>
            <a:ext cx="124711" cy="124711"/>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Frame 344"/>
          <p:cNvSpPr/>
          <p:nvPr/>
        </p:nvSpPr>
        <p:spPr bwMode="auto">
          <a:xfrm>
            <a:off x="8933284" y="4474229"/>
            <a:ext cx="124711" cy="124711"/>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6" name="Frame 345"/>
          <p:cNvSpPr/>
          <p:nvPr/>
        </p:nvSpPr>
        <p:spPr bwMode="auto">
          <a:xfrm>
            <a:off x="10305760" y="4148398"/>
            <a:ext cx="207730" cy="207730"/>
          </a:xfrm>
          <a:prstGeom prst="fram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7" name="Group 346"/>
          <p:cNvGrpSpPr/>
          <p:nvPr/>
        </p:nvGrpSpPr>
        <p:grpSpPr>
          <a:xfrm>
            <a:off x="9710524" y="4536584"/>
            <a:ext cx="798997" cy="798997"/>
            <a:chOff x="5652683" y="1636246"/>
            <a:chExt cx="3791758" cy="3791758"/>
          </a:xfrm>
        </p:grpSpPr>
        <p:sp>
          <p:nvSpPr>
            <p:cNvPr id="348" name="Oval 347"/>
            <p:cNvSpPr/>
            <p:nvPr/>
          </p:nvSpPr>
          <p:spPr>
            <a:xfrm>
              <a:off x="5652683" y="1636246"/>
              <a:ext cx="3791758" cy="3791758"/>
            </a:xfrm>
            <a:prstGeom prst="ellipse">
              <a:avLst/>
            </a:prstGeom>
            <a:solidFill>
              <a:srgbClr val="B3B4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Oval 348"/>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Freeform 60"/>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ounded Rectangle 61"/>
            <p:cNvSpPr/>
            <p:nvPr/>
          </p:nvSpPr>
          <p:spPr>
            <a:xfrm>
              <a:off x="7498946" y="3360193"/>
              <a:ext cx="1447800" cy="29087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Oval 351"/>
            <p:cNvSpPr/>
            <p:nvPr/>
          </p:nvSpPr>
          <p:spPr>
            <a:xfrm>
              <a:off x="7294564" y="3236912"/>
              <a:ext cx="546099" cy="54609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3" name="Group 352"/>
          <p:cNvGrpSpPr/>
          <p:nvPr/>
        </p:nvGrpSpPr>
        <p:grpSpPr>
          <a:xfrm>
            <a:off x="9600475" y="2093104"/>
            <a:ext cx="933252" cy="837931"/>
            <a:chOff x="10327992" y="5794810"/>
            <a:chExt cx="824362" cy="740164"/>
          </a:xfrm>
        </p:grpSpPr>
        <p:grpSp>
          <p:nvGrpSpPr>
            <p:cNvPr id="354" name="Group 353"/>
            <p:cNvGrpSpPr/>
            <p:nvPr/>
          </p:nvGrpSpPr>
          <p:grpSpPr>
            <a:xfrm>
              <a:off x="10327992" y="5794810"/>
              <a:ext cx="824362" cy="740164"/>
              <a:chOff x="-2759706" y="1099471"/>
              <a:chExt cx="7926138" cy="6799720"/>
            </a:xfrm>
          </p:grpSpPr>
          <p:sp>
            <p:nvSpPr>
              <p:cNvPr id="359" name="Rectangle 317"/>
              <p:cNvSpPr/>
              <p:nvPr/>
            </p:nvSpPr>
            <p:spPr bwMode="auto">
              <a:xfrm>
                <a:off x="-1103535" y="6493181"/>
                <a:ext cx="4613796" cy="1133080"/>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A7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0" name="Rounded Rectangle 1312"/>
              <p:cNvSpPr/>
              <p:nvPr/>
            </p:nvSpPr>
            <p:spPr bwMode="auto">
              <a:xfrm>
                <a:off x="-2759706" y="1099471"/>
                <a:ext cx="7926138" cy="5508724"/>
              </a:xfrm>
              <a:prstGeom prst="roundRect">
                <a:avLst>
                  <a:gd name="adj" fmla="val 8482"/>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2133709" y="1626404"/>
                <a:ext cx="6674143" cy="4361520"/>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332157" y="7460658"/>
                <a:ext cx="5071038" cy="438533"/>
              </a:xfrm>
              <a:prstGeom prst="rect">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55" name="Group 354"/>
            <p:cNvGrpSpPr/>
            <p:nvPr/>
          </p:nvGrpSpPr>
          <p:grpSpPr>
            <a:xfrm>
              <a:off x="10627414" y="5941057"/>
              <a:ext cx="225518" cy="270767"/>
              <a:chOff x="8055373" y="3635514"/>
              <a:chExt cx="1066706" cy="1315899"/>
            </a:xfrm>
          </p:grpSpPr>
          <p:sp>
            <p:nvSpPr>
              <p:cNvPr id="356" name="Freeform 1308"/>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7" name="Freeform 1309"/>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Freeform 1310"/>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946303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the Development Kit important?</a:t>
            </a:r>
          </a:p>
        </p:txBody>
      </p:sp>
      <p:sp>
        <p:nvSpPr>
          <p:cNvPr id="3" name="Text Placeholder 2"/>
          <p:cNvSpPr>
            <a:spLocks noGrp="1"/>
          </p:cNvSpPr>
          <p:nvPr>
            <p:ph type="body" sz="quarter" idx="10"/>
          </p:nvPr>
        </p:nvSpPr>
        <p:spPr>
          <a:xfrm>
            <a:off x="274638" y="1212850"/>
            <a:ext cx="6403355" cy="5269135"/>
          </a:xfrm>
        </p:spPr>
        <p:txBody>
          <a:bodyPr/>
          <a:lstStyle/>
          <a:p>
            <a:r>
              <a:rPr lang="en-US" sz="2800" dirty="0">
                <a:solidFill>
                  <a:srgbClr val="0078D7"/>
                </a:solidFill>
              </a:rPr>
              <a:t>Minimum scale</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Similarity to final production deployment</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Repeatability of development experience prior to or alongside Azure Stack Hub production deployments</a:t>
            </a:r>
          </a:p>
          <a:p>
            <a:endParaRPr lang="en-US" sz="2400" dirty="0">
              <a:solidFill>
                <a:srgbClr val="0078D7"/>
              </a:solidFill>
            </a:endParaRPr>
          </a:p>
          <a:p>
            <a:r>
              <a:rPr lang="en-US" sz="2800" dirty="0">
                <a:solidFill>
                  <a:srgbClr val="0078D7"/>
                </a:solidFill>
              </a:rPr>
              <a:t>Simplicity</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Ease and speed of (re)deployment, management, operations, and the reuse of existing collateral</a:t>
            </a:r>
          </a:p>
          <a:p>
            <a:endParaRPr lang="en-US" sz="2400" dirty="0">
              <a:solidFill>
                <a:srgbClr val="0078D7"/>
              </a:solidFill>
            </a:endParaRPr>
          </a:p>
          <a:p>
            <a:r>
              <a:rPr lang="en-US" sz="2800" dirty="0">
                <a:solidFill>
                  <a:srgbClr val="0078D7"/>
                </a:solidFill>
              </a:rPr>
              <a:t>Flexibility, low cost, low overhead</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Minimum requirements that can easily be procured and adopted </a:t>
            </a:r>
          </a:p>
          <a:p>
            <a:pPr marL="342900" lvl="1" indent="-342900" fontAlgn="ctr">
              <a:spcBef>
                <a:spcPct val="20000"/>
              </a:spcBef>
              <a:buFont typeface="Arial" panose="020B0604020202020204" pitchFamily="34" charset="0"/>
              <a:buChar char="•"/>
            </a:pPr>
            <a:r>
              <a:rPr lang="en-US" sz="2000" dirty="0">
                <a:solidFill>
                  <a:srgbClr val="505050"/>
                </a:solidFill>
                <a:latin typeface="Segoe UI Light" pitchFamily="34" charset="0"/>
              </a:rPr>
              <a:t>Multiple deployment options (from minimum requirements to large single </a:t>
            </a:r>
            <a:r>
              <a:rPr lang="en-US" sz="1800" dirty="0">
                <a:solidFill>
                  <a:schemeClr val="tx1"/>
                </a:solidFill>
                <a:latin typeface="+mj-lt"/>
              </a:rPr>
              <a:t>host machines)</a:t>
            </a:r>
          </a:p>
        </p:txBody>
      </p:sp>
      <p:grpSp>
        <p:nvGrpSpPr>
          <p:cNvPr id="7" name="Group 6"/>
          <p:cNvGrpSpPr/>
          <p:nvPr/>
        </p:nvGrpSpPr>
        <p:grpSpPr>
          <a:xfrm>
            <a:off x="7554242" y="1627705"/>
            <a:ext cx="4609961" cy="4230650"/>
            <a:chOff x="7374481" y="1951901"/>
            <a:chExt cx="4609961" cy="4230650"/>
          </a:xfrm>
        </p:grpSpPr>
        <p:grpSp>
          <p:nvGrpSpPr>
            <p:cNvPr id="8" name="STACK CLOUD"/>
            <p:cNvGrpSpPr>
              <a:grpSpLocks noChangeAspect="1"/>
            </p:cNvGrpSpPr>
            <p:nvPr/>
          </p:nvGrpSpPr>
          <p:grpSpPr>
            <a:xfrm>
              <a:off x="7374481" y="1951901"/>
              <a:ext cx="4609961" cy="2467415"/>
              <a:chOff x="4436367" y="3732457"/>
              <a:chExt cx="4771410" cy="2553828"/>
            </a:xfrm>
          </p:grpSpPr>
          <p:sp>
            <p:nvSpPr>
              <p:cNvPr id="317" name="Freeform: Shape 316"/>
              <p:cNvSpPr/>
              <p:nvPr/>
            </p:nvSpPr>
            <p:spPr>
              <a:xfrm>
                <a:off x="4630628" y="5312662"/>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rgbClr val="E7E6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18" name="Group 317"/>
              <p:cNvGrpSpPr/>
              <p:nvPr/>
            </p:nvGrpSpPr>
            <p:grpSpPr>
              <a:xfrm>
                <a:off x="4436367" y="3732457"/>
                <a:ext cx="4771410" cy="2191840"/>
                <a:chOff x="4436367" y="3732457"/>
                <a:chExt cx="4771410" cy="2191840"/>
              </a:xfrm>
            </p:grpSpPr>
            <p:sp>
              <p:nvSpPr>
                <p:cNvPr id="319" name="Freeform: Shape 318"/>
                <p:cNvSpPr/>
                <p:nvPr/>
              </p:nvSpPr>
              <p:spPr>
                <a:xfrm>
                  <a:off x="4436367" y="3732457"/>
                  <a:ext cx="4771410" cy="2191840"/>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0" name="Freeform: Shape 319"/>
                <p:cNvSpPr/>
                <p:nvPr/>
              </p:nvSpPr>
              <p:spPr>
                <a:xfrm>
                  <a:off x="5628374" y="4942555"/>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1" name="Freeform: Shape 320"/>
                <p:cNvSpPr/>
                <p:nvPr/>
              </p:nvSpPr>
              <p:spPr>
                <a:xfrm flipH="1">
                  <a:off x="7820485" y="4921010"/>
                  <a:ext cx="315686" cy="214993"/>
                </a:xfrm>
                <a:custGeom>
                  <a:avLst/>
                  <a:gdLst>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 name="connsiteX0" fmla="*/ 0 w 315686"/>
                    <a:gd name="connsiteY0" fmla="*/ 0 h 214993"/>
                    <a:gd name="connsiteX1" fmla="*/ 122464 w 315686"/>
                    <a:gd name="connsiteY1" fmla="*/ 178254 h 214993"/>
                    <a:gd name="connsiteX2" fmla="*/ 315686 w 315686"/>
                    <a:gd name="connsiteY2" fmla="*/ 214993 h 214993"/>
                    <a:gd name="connsiteX3" fmla="*/ 157843 w 315686"/>
                    <a:gd name="connsiteY3" fmla="*/ 130629 h 214993"/>
                    <a:gd name="connsiteX4" fmla="*/ 0 w 315686"/>
                    <a:gd name="connsiteY4" fmla="*/ 0 h 21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6" h="214993">
                      <a:moveTo>
                        <a:pt x="0" y="0"/>
                      </a:moveTo>
                      <a:cubicBezTo>
                        <a:pt x="76200" y="37647"/>
                        <a:pt x="131989" y="118836"/>
                        <a:pt x="122464" y="178254"/>
                      </a:cubicBezTo>
                      <a:cubicBezTo>
                        <a:pt x="216807" y="117021"/>
                        <a:pt x="251279" y="202747"/>
                        <a:pt x="315686" y="214993"/>
                      </a:cubicBezTo>
                      <a:cubicBezTo>
                        <a:pt x="263072" y="186872"/>
                        <a:pt x="268967" y="93436"/>
                        <a:pt x="157843" y="130629"/>
                      </a:cubicBezTo>
                      <a:cubicBezTo>
                        <a:pt x="140608" y="14968"/>
                        <a:pt x="78468" y="14968"/>
                        <a:pt x="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9" name="Group 8"/>
            <p:cNvGrpSpPr/>
            <p:nvPr/>
          </p:nvGrpSpPr>
          <p:grpSpPr>
            <a:xfrm>
              <a:off x="9076450" y="3465576"/>
              <a:ext cx="2144733" cy="1763808"/>
              <a:chOff x="8048707" y="2987378"/>
              <a:chExt cx="4282557" cy="3521933"/>
            </a:xfrm>
          </p:grpSpPr>
          <p:grpSp>
            <p:nvGrpSpPr>
              <p:cNvPr id="20" name="AZURE SERVER"/>
              <p:cNvGrpSpPr>
                <a:grpSpLocks noChangeAspect="1"/>
              </p:cNvGrpSpPr>
              <p:nvPr/>
            </p:nvGrpSpPr>
            <p:grpSpPr>
              <a:xfrm>
                <a:off x="8048707" y="2987378"/>
                <a:ext cx="1321403" cy="3521933"/>
                <a:chOff x="5505393" y="1701272"/>
                <a:chExt cx="1321403" cy="3521933"/>
              </a:xfrm>
            </p:grpSpPr>
            <p:sp>
              <p:nvSpPr>
                <p:cNvPr id="219" name="Rectangle 218"/>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20" name="Group 219"/>
                <p:cNvGrpSpPr/>
                <p:nvPr/>
              </p:nvGrpSpPr>
              <p:grpSpPr>
                <a:xfrm>
                  <a:off x="5594310" y="3041197"/>
                  <a:ext cx="1143568" cy="456065"/>
                  <a:chOff x="6064578" y="3553227"/>
                  <a:chExt cx="1143568" cy="456065"/>
                </a:xfrm>
              </p:grpSpPr>
              <p:sp>
                <p:nvSpPr>
                  <p:cNvPr id="314" name="Rectangle 31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5" name="Rectangle 31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6" name="Freeform: Shape 31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1" name="Group 220"/>
                <p:cNvGrpSpPr/>
                <p:nvPr/>
              </p:nvGrpSpPr>
              <p:grpSpPr>
                <a:xfrm>
                  <a:off x="5594310" y="2612237"/>
                  <a:ext cx="1143568" cy="318788"/>
                  <a:chOff x="5554064" y="2197265"/>
                  <a:chExt cx="1143568" cy="318788"/>
                </a:xfrm>
              </p:grpSpPr>
              <p:sp>
                <p:nvSpPr>
                  <p:cNvPr id="288" name="Rectangle 28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9" name="Rectangle 28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90" name="Group 289"/>
                  <p:cNvGrpSpPr/>
                  <p:nvPr/>
                </p:nvGrpSpPr>
                <p:grpSpPr>
                  <a:xfrm>
                    <a:off x="5616213" y="2264892"/>
                    <a:ext cx="1013582" cy="183535"/>
                    <a:chOff x="5645604" y="2685047"/>
                    <a:chExt cx="1013582" cy="183535"/>
                  </a:xfrm>
                </p:grpSpPr>
                <p:sp>
                  <p:nvSpPr>
                    <p:cNvPr id="291" name="Rectangle 29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2" name="Rectangle 29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3" name="Oval 29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4" name="Oval 29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5" name="Oval 29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6" name="Rectangle 29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7" name="Rectangle 29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8" name="Rectangle 29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9" name="Rectangle 29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0" name="Rectangle 29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1" name="Rectangle 30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2" name="Rectangle 30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3" name="Rectangle 30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4" name="Rectangle 30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5" name="Rectangle 30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6" name="Rectangle 30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7" name="Rectangle 30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8" name="Rectangle 30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9" name="Rectangle 30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0" name="Rectangle 30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1" name="Rectangle 31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2" name="Rectangle 31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3" name="Rectangle 31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22" name="Group 221"/>
                <p:cNvGrpSpPr/>
                <p:nvPr/>
              </p:nvGrpSpPr>
              <p:grpSpPr>
                <a:xfrm>
                  <a:off x="5594310" y="2239646"/>
                  <a:ext cx="1143568" cy="318788"/>
                  <a:chOff x="5554064" y="2197265"/>
                  <a:chExt cx="1143568" cy="318788"/>
                </a:xfrm>
              </p:grpSpPr>
              <p:sp>
                <p:nvSpPr>
                  <p:cNvPr id="262" name="Rectangle 26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3" name="Rectangle 26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64" name="Group 263"/>
                  <p:cNvGrpSpPr/>
                  <p:nvPr/>
                </p:nvGrpSpPr>
                <p:grpSpPr>
                  <a:xfrm>
                    <a:off x="5616213" y="2264892"/>
                    <a:ext cx="1013582" cy="183535"/>
                    <a:chOff x="5645604" y="2685047"/>
                    <a:chExt cx="1013582" cy="183535"/>
                  </a:xfrm>
                </p:grpSpPr>
                <p:sp>
                  <p:nvSpPr>
                    <p:cNvPr id="265" name="Rectangle 26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6" name="Rectangle 26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7" name="Oval 26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8" name="Oval 26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9" name="Oval 26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0" name="Rectangle 26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1" name="Rectangle 27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2" name="Rectangle 27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3" name="Rectangle 27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4" name="Rectangle 27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5" name="Rectangle 27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6" name="Rectangle 27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7" name="Rectangle 27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8" name="Rectangle 27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9" name="Rectangle 27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0" name="Rectangle 27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1" name="Rectangle 28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2" name="Rectangle 28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3" name="Rectangle 28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4" name="Rectangle 28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5" name="Rectangle 28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6" name="Rectangle 28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7" name="Rectangle 28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23" name="Group 222"/>
                <p:cNvGrpSpPr/>
                <p:nvPr/>
              </p:nvGrpSpPr>
              <p:grpSpPr>
                <a:xfrm>
                  <a:off x="5594310" y="1916734"/>
                  <a:ext cx="1143568" cy="318788"/>
                  <a:chOff x="5554064" y="2197265"/>
                  <a:chExt cx="1143568" cy="318788"/>
                </a:xfrm>
              </p:grpSpPr>
              <p:sp>
                <p:nvSpPr>
                  <p:cNvPr id="236" name="Rectangle 23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7" name="Rectangle 23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38" name="Group 237"/>
                  <p:cNvGrpSpPr/>
                  <p:nvPr/>
                </p:nvGrpSpPr>
                <p:grpSpPr>
                  <a:xfrm>
                    <a:off x="5616213" y="2264892"/>
                    <a:ext cx="1013582" cy="183535"/>
                    <a:chOff x="5645604" y="2685047"/>
                    <a:chExt cx="1013582" cy="183535"/>
                  </a:xfrm>
                </p:grpSpPr>
                <p:sp>
                  <p:nvSpPr>
                    <p:cNvPr id="239" name="Rectangle 23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0" name="Rectangle 23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1" name="Oval 24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2" name="Oval 24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3" name="Oval 24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4" name="Rectangle 24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5" name="Rectangle 24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6" name="Rectangle 24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7" name="Rectangle 24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8" name="Rectangle 24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9" name="Rectangle 24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0" name="Rectangle 24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1" name="Rectangle 25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2" name="Rectangle 25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3" name="Rectangle 25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4" name="Rectangle 25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5" name="Rectangle 25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6" name="Rectangle 25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7" name="Rectangle 25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8" name="Rectangle 25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9" name="Rectangle 25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0" name="Rectangle 25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1" name="Rectangle 26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24" name="Group 223"/>
                <p:cNvGrpSpPr/>
                <p:nvPr/>
              </p:nvGrpSpPr>
              <p:grpSpPr>
                <a:xfrm>
                  <a:off x="5594310" y="3556734"/>
                  <a:ext cx="1143568" cy="456065"/>
                  <a:chOff x="6064578" y="3553227"/>
                  <a:chExt cx="1143568" cy="456065"/>
                </a:xfrm>
              </p:grpSpPr>
              <p:sp>
                <p:nvSpPr>
                  <p:cNvPr id="233" name="Rectangle 23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4" name="Rectangle 23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5" name="Freeform: Shape 23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5" name="Group 224"/>
                <p:cNvGrpSpPr/>
                <p:nvPr/>
              </p:nvGrpSpPr>
              <p:grpSpPr>
                <a:xfrm>
                  <a:off x="5594310" y="4061418"/>
                  <a:ext cx="1143568" cy="456065"/>
                  <a:chOff x="6064578" y="3553227"/>
                  <a:chExt cx="1143568" cy="456065"/>
                </a:xfrm>
              </p:grpSpPr>
              <p:sp>
                <p:nvSpPr>
                  <p:cNvPr id="230" name="Rectangle 22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1" name="Rectangle 23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2" name="Freeform: Shape 23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6" name="Group 225"/>
                <p:cNvGrpSpPr/>
                <p:nvPr/>
              </p:nvGrpSpPr>
              <p:grpSpPr>
                <a:xfrm>
                  <a:off x="5594310" y="4538968"/>
                  <a:ext cx="1143568" cy="456065"/>
                  <a:chOff x="6064578" y="3553227"/>
                  <a:chExt cx="1143568" cy="456065"/>
                </a:xfrm>
              </p:grpSpPr>
              <p:sp>
                <p:nvSpPr>
                  <p:cNvPr id="227" name="Rectangle 22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8" name="Rectangle 22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9" name="Freeform: Shape 22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1" name="AZURE SERVER"/>
              <p:cNvGrpSpPr>
                <a:grpSpLocks noChangeAspect="1"/>
              </p:cNvGrpSpPr>
              <p:nvPr/>
            </p:nvGrpSpPr>
            <p:grpSpPr>
              <a:xfrm>
                <a:off x="9529284" y="2987378"/>
                <a:ext cx="1321403" cy="3521933"/>
                <a:chOff x="5505393" y="1701272"/>
                <a:chExt cx="1321403" cy="3521933"/>
              </a:xfrm>
            </p:grpSpPr>
            <p:sp>
              <p:nvSpPr>
                <p:cNvPr id="121" name="Rectangle 120"/>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2" name="Group 121"/>
                <p:cNvGrpSpPr/>
                <p:nvPr/>
              </p:nvGrpSpPr>
              <p:grpSpPr>
                <a:xfrm>
                  <a:off x="5594310" y="3041197"/>
                  <a:ext cx="1143568" cy="456065"/>
                  <a:chOff x="6064578" y="3553227"/>
                  <a:chExt cx="1143568" cy="456065"/>
                </a:xfrm>
              </p:grpSpPr>
              <p:sp>
                <p:nvSpPr>
                  <p:cNvPr id="216" name="Rectangle 21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7" name="Rectangle 21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8" name="Freeform: Shape 21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3" name="Group 122"/>
                <p:cNvGrpSpPr/>
                <p:nvPr/>
              </p:nvGrpSpPr>
              <p:grpSpPr>
                <a:xfrm>
                  <a:off x="5594310" y="2612237"/>
                  <a:ext cx="1143568" cy="318788"/>
                  <a:chOff x="5554064" y="2197265"/>
                  <a:chExt cx="1143568" cy="318788"/>
                </a:xfrm>
              </p:grpSpPr>
              <p:sp>
                <p:nvSpPr>
                  <p:cNvPr id="190" name="Rectangle 18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1" name="Rectangle 19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92" name="Group 191"/>
                  <p:cNvGrpSpPr/>
                  <p:nvPr/>
                </p:nvGrpSpPr>
                <p:grpSpPr>
                  <a:xfrm>
                    <a:off x="5616213" y="2264892"/>
                    <a:ext cx="1013582" cy="183535"/>
                    <a:chOff x="5645604" y="2685047"/>
                    <a:chExt cx="1013582" cy="183535"/>
                  </a:xfrm>
                </p:grpSpPr>
                <p:sp>
                  <p:nvSpPr>
                    <p:cNvPr id="193" name="Rectangle 19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4" name="Rectangle 19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5" name="Oval 19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6" name="Oval 19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7" name="Oval 19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8" name="Rectangle 19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9" name="Rectangle 19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0" name="Rectangle 19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1" name="Rectangle 20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2" name="Rectangle 20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3" name="Rectangle 20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4" name="Rectangle 20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5" name="Rectangle 20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6" name="Rectangle 20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7" name="Rectangle 20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8" name="Rectangle 20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9" name="Rectangle 20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0" name="Rectangle 20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1" name="Rectangle 21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2" name="Rectangle 21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3" name="Rectangle 21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4" name="Rectangle 21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5" name="Rectangle 21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24" name="Group 123"/>
                <p:cNvGrpSpPr/>
                <p:nvPr/>
              </p:nvGrpSpPr>
              <p:grpSpPr>
                <a:xfrm>
                  <a:off x="5594310" y="2239646"/>
                  <a:ext cx="1143568" cy="318788"/>
                  <a:chOff x="5554064" y="2197265"/>
                  <a:chExt cx="1143568" cy="318788"/>
                </a:xfrm>
              </p:grpSpPr>
              <p:sp>
                <p:nvSpPr>
                  <p:cNvPr id="164" name="Rectangle 16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66" name="Group 165"/>
                  <p:cNvGrpSpPr/>
                  <p:nvPr/>
                </p:nvGrpSpPr>
                <p:grpSpPr>
                  <a:xfrm>
                    <a:off x="5616213" y="2264892"/>
                    <a:ext cx="1013582" cy="183535"/>
                    <a:chOff x="5645604" y="2685047"/>
                    <a:chExt cx="1013582" cy="183535"/>
                  </a:xfrm>
                </p:grpSpPr>
                <p:sp>
                  <p:nvSpPr>
                    <p:cNvPr id="167" name="Rectangle 16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8" name="Rectangle 16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9" name="Oval 16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0" name="Oval 16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1" name="Oval 17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2" name="Rectangle 17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3" name="Rectangle 17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4" name="Rectangle 17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5" name="Rectangle 17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6" name="Rectangle 17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7" name="Rectangle 17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8" name="Rectangle 17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9" name="Rectangle 17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0" name="Rectangle 17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1" name="Rectangle 18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Rectangle 18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Rectangle 18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4" name="Rectangle 18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5" name="Rectangle 18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6" name="Rectangle 18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7" name="Rectangle 18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8" name="Rectangle 18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9" name="Rectangle 18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25" name="Group 124"/>
                <p:cNvGrpSpPr/>
                <p:nvPr/>
              </p:nvGrpSpPr>
              <p:grpSpPr>
                <a:xfrm>
                  <a:off x="5594310" y="1916734"/>
                  <a:ext cx="1143568" cy="318788"/>
                  <a:chOff x="5554064" y="2197265"/>
                  <a:chExt cx="1143568" cy="318788"/>
                </a:xfrm>
              </p:grpSpPr>
              <p:sp>
                <p:nvSpPr>
                  <p:cNvPr id="138" name="Rectangle 13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9" name="Rectangle 13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40" name="Group 139"/>
                  <p:cNvGrpSpPr/>
                  <p:nvPr/>
                </p:nvGrpSpPr>
                <p:grpSpPr>
                  <a:xfrm>
                    <a:off x="5616213" y="2264892"/>
                    <a:ext cx="1013582" cy="183535"/>
                    <a:chOff x="5645604" y="2685047"/>
                    <a:chExt cx="1013582" cy="183535"/>
                  </a:xfrm>
                </p:grpSpPr>
                <p:sp>
                  <p:nvSpPr>
                    <p:cNvPr id="141" name="Rectangle 14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2" name="Rectangle 14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Oval 14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Oval 14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Oval 14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Rectangle 14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4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Rectangle 14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Rectangle 14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0" name="Rectangle 14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1" name="Rectangle 15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Rectangle 15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Rectangle 15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Rectangle 15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5" name="Rectangle 15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6" name="Rectangle 15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7" name="Rectangle 15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8" name="Rectangle 15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9" name="Rectangle 15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0" name="Rectangle 15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1" name="Rectangle 16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2" name="Rectangle 16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3" name="Rectangle 16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26" name="Group 125"/>
                <p:cNvGrpSpPr/>
                <p:nvPr/>
              </p:nvGrpSpPr>
              <p:grpSpPr>
                <a:xfrm>
                  <a:off x="5594310" y="3556734"/>
                  <a:ext cx="1143568" cy="456065"/>
                  <a:chOff x="6064578" y="3553227"/>
                  <a:chExt cx="1143568" cy="456065"/>
                </a:xfrm>
              </p:grpSpPr>
              <p:sp>
                <p:nvSpPr>
                  <p:cNvPr id="135" name="Rectangle 13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ectangle 13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7" name="Freeform: Shape 13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7" name="Group 126"/>
                <p:cNvGrpSpPr/>
                <p:nvPr/>
              </p:nvGrpSpPr>
              <p:grpSpPr>
                <a:xfrm>
                  <a:off x="5594310" y="4061418"/>
                  <a:ext cx="1143568" cy="456065"/>
                  <a:chOff x="6064578" y="3553227"/>
                  <a:chExt cx="1143568" cy="456065"/>
                </a:xfrm>
              </p:grpSpPr>
              <p:sp>
                <p:nvSpPr>
                  <p:cNvPr id="132" name="Rectangle 13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Rectangle 13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4" name="Freeform: Shape 13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8" name="Group 127"/>
                <p:cNvGrpSpPr/>
                <p:nvPr/>
              </p:nvGrpSpPr>
              <p:grpSpPr>
                <a:xfrm>
                  <a:off x="5594310" y="4538968"/>
                  <a:ext cx="1143568" cy="456065"/>
                  <a:chOff x="6064578" y="3553227"/>
                  <a:chExt cx="1143568" cy="456065"/>
                </a:xfrm>
              </p:grpSpPr>
              <p:sp>
                <p:nvSpPr>
                  <p:cNvPr id="129" name="Rectangle 12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0" name="Rectangle 12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1" name="Freeform: Shape 13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2" name="AZURE SERVER"/>
              <p:cNvGrpSpPr>
                <a:grpSpLocks noChangeAspect="1"/>
              </p:cNvGrpSpPr>
              <p:nvPr/>
            </p:nvGrpSpPr>
            <p:grpSpPr>
              <a:xfrm>
                <a:off x="11009861" y="2987378"/>
                <a:ext cx="1321403" cy="3521933"/>
                <a:chOff x="5505393" y="1701272"/>
                <a:chExt cx="1321403" cy="3521933"/>
              </a:xfrm>
            </p:grpSpPr>
            <p:sp>
              <p:nvSpPr>
                <p:cNvPr id="23" name="Rectangle 22"/>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4" name="Group 23"/>
                <p:cNvGrpSpPr/>
                <p:nvPr/>
              </p:nvGrpSpPr>
              <p:grpSpPr>
                <a:xfrm>
                  <a:off x="5594310" y="3041197"/>
                  <a:ext cx="1143568" cy="456065"/>
                  <a:chOff x="6064578" y="3553227"/>
                  <a:chExt cx="1143568" cy="456065"/>
                </a:xfrm>
              </p:grpSpPr>
              <p:sp>
                <p:nvSpPr>
                  <p:cNvPr id="118" name="Rectangle 11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Rectangle 11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Freeform: Shape 11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5" name="Group 24"/>
                <p:cNvGrpSpPr/>
                <p:nvPr/>
              </p:nvGrpSpPr>
              <p:grpSpPr>
                <a:xfrm>
                  <a:off x="5594310" y="2612237"/>
                  <a:ext cx="1143568" cy="318788"/>
                  <a:chOff x="5554064" y="2197265"/>
                  <a:chExt cx="1143568" cy="318788"/>
                </a:xfrm>
              </p:grpSpPr>
              <p:sp>
                <p:nvSpPr>
                  <p:cNvPr id="92" name="Rectangle 9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3" name="Rectangle 9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4" name="Group 93"/>
                  <p:cNvGrpSpPr/>
                  <p:nvPr/>
                </p:nvGrpSpPr>
                <p:grpSpPr>
                  <a:xfrm>
                    <a:off x="5616213" y="2264892"/>
                    <a:ext cx="1013582" cy="183535"/>
                    <a:chOff x="5645604" y="2685047"/>
                    <a:chExt cx="1013582" cy="183535"/>
                  </a:xfrm>
                </p:grpSpPr>
                <p:sp>
                  <p:nvSpPr>
                    <p:cNvPr id="95" name="Rectangle 9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6" name="Rectangle 9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7" name="Oval 9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8" name="Oval 9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9" name="Oval 9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0" name="Rectangle 9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1" name="Rectangle 10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2" name="Rectangle 10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3" name="Rectangle 10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4" name="Rectangle 10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Rectangle 10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Rectangle 10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Rectangle 10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Rectangle 10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Rectangle 10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Rectangle 10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1" name="Rectangle 11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Rectangle 11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3" name="Rectangle 11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Rectangle 11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Rectangle 11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Rectangle 11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1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6" name="Group 25"/>
                <p:cNvGrpSpPr/>
                <p:nvPr/>
              </p:nvGrpSpPr>
              <p:grpSpPr>
                <a:xfrm>
                  <a:off x="5594310" y="2239646"/>
                  <a:ext cx="1143568" cy="318788"/>
                  <a:chOff x="5554064" y="2197265"/>
                  <a:chExt cx="1143568" cy="318788"/>
                </a:xfrm>
              </p:grpSpPr>
              <p:sp>
                <p:nvSpPr>
                  <p:cNvPr id="66" name="Rectangle 6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7" name="Rectangle 6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68" name="Group 67"/>
                  <p:cNvGrpSpPr/>
                  <p:nvPr/>
                </p:nvGrpSpPr>
                <p:grpSpPr>
                  <a:xfrm>
                    <a:off x="5616213" y="2264892"/>
                    <a:ext cx="1013582" cy="183535"/>
                    <a:chOff x="5645604" y="2685047"/>
                    <a:chExt cx="1013582" cy="183535"/>
                  </a:xfrm>
                </p:grpSpPr>
                <p:sp>
                  <p:nvSpPr>
                    <p:cNvPr id="69" name="Rectangle 6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0" name="Rectangle 6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1" name="Oval 7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2" name="Oval 7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3" name="Oval 7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7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Rectangle 7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6" name="Rectangle 7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Rectangle 7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8" name="Rectangle 7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0" name="Rectangle 7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1" name="Rectangle 8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2" name="Rectangle 8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3" name="Rectangle 8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Rectangle 8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5" name="Rectangle 8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6" name="Rectangle 8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Rectangle 8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Rectangle 8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Rectangle 8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Rectangle 8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Rectangle 9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7" name="Group 26"/>
                <p:cNvGrpSpPr/>
                <p:nvPr/>
              </p:nvGrpSpPr>
              <p:grpSpPr>
                <a:xfrm>
                  <a:off x="5594310" y="1916734"/>
                  <a:ext cx="1143568" cy="318788"/>
                  <a:chOff x="5554064" y="2197265"/>
                  <a:chExt cx="1143568" cy="318788"/>
                </a:xfrm>
              </p:grpSpPr>
              <p:sp>
                <p:nvSpPr>
                  <p:cNvPr id="40" name="Rectangle 3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42" name="Group 41"/>
                  <p:cNvGrpSpPr/>
                  <p:nvPr/>
                </p:nvGrpSpPr>
                <p:grpSpPr>
                  <a:xfrm>
                    <a:off x="5616213" y="2264892"/>
                    <a:ext cx="1013582" cy="183535"/>
                    <a:chOff x="5645604" y="2685047"/>
                    <a:chExt cx="1013582" cy="183535"/>
                  </a:xfrm>
                </p:grpSpPr>
                <p:sp>
                  <p:nvSpPr>
                    <p:cNvPr id="43" name="Rectangle 4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4" name="Rectangle 4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5" name="Oval 4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6" name="Oval 4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7" name="Oval 4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8" name="Rectangle 4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0" name="Rectangle 4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1" name="Rectangle 5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2" name="Rectangle 5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3" name="Rectangle 5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4" name="Rectangle 5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5" name="Rectangle 5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6" name="Rectangle 5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7" name="Rectangle 5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Rectangle 5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Rectangle 5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Rectangle 5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Rectangle 6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Rectangle 6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3" name="Rectangle 6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Rectangle 6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5" name="Rectangle 6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8" name="Group 27"/>
                <p:cNvGrpSpPr/>
                <p:nvPr/>
              </p:nvGrpSpPr>
              <p:grpSpPr>
                <a:xfrm>
                  <a:off x="5594310" y="3556734"/>
                  <a:ext cx="1143568" cy="456065"/>
                  <a:chOff x="6064578" y="3553227"/>
                  <a:chExt cx="1143568" cy="456065"/>
                </a:xfrm>
              </p:grpSpPr>
              <p:sp>
                <p:nvSpPr>
                  <p:cNvPr id="37" name="Rectangle 3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Freeform: Shape 3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p:cNvGrpSpPr/>
                <p:nvPr/>
              </p:nvGrpSpPr>
              <p:grpSpPr>
                <a:xfrm>
                  <a:off x="5594310" y="4061418"/>
                  <a:ext cx="1143568" cy="456065"/>
                  <a:chOff x="6064578" y="3553227"/>
                  <a:chExt cx="1143568" cy="456065"/>
                </a:xfrm>
              </p:grpSpPr>
              <p:sp>
                <p:nvSpPr>
                  <p:cNvPr id="34" name="Rectangle 3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3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Freeform: Shape 3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0" name="Group 29"/>
                <p:cNvGrpSpPr/>
                <p:nvPr/>
              </p:nvGrpSpPr>
              <p:grpSpPr>
                <a:xfrm>
                  <a:off x="5594310" y="4538968"/>
                  <a:ext cx="1143568" cy="456065"/>
                  <a:chOff x="6064578" y="3553227"/>
                  <a:chExt cx="1143568" cy="456065"/>
                </a:xfrm>
              </p:grpSpPr>
              <p:sp>
                <p:nvSpPr>
                  <p:cNvPr id="31" name="Rectangle 3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Rectangle 3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Freeform: Shape 3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10" name="Group 9"/>
            <p:cNvGrpSpPr/>
            <p:nvPr/>
          </p:nvGrpSpPr>
          <p:grpSpPr>
            <a:xfrm>
              <a:off x="7771239" y="4465904"/>
              <a:ext cx="1911928" cy="1716647"/>
              <a:chOff x="10327992" y="5794810"/>
              <a:chExt cx="824362" cy="740164"/>
            </a:xfrm>
          </p:grpSpPr>
          <p:grpSp>
            <p:nvGrpSpPr>
              <p:cNvPr id="11" name="Group 10"/>
              <p:cNvGrpSpPr/>
              <p:nvPr/>
            </p:nvGrpSpPr>
            <p:grpSpPr>
              <a:xfrm>
                <a:off x="10327992" y="5794810"/>
                <a:ext cx="824362" cy="740164"/>
                <a:chOff x="-2759706" y="1099471"/>
                <a:chExt cx="7926138" cy="6799720"/>
              </a:xfrm>
            </p:grpSpPr>
            <p:sp>
              <p:nvSpPr>
                <p:cNvPr id="16" name="Rectangle 317"/>
                <p:cNvSpPr/>
                <p:nvPr/>
              </p:nvSpPr>
              <p:spPr bwMode="auto">
                <a:xfrm>
                  <a:off x="-1103535" y="6493181"/>
                  <a:ext cx="4613796" cy="1133080"/>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A7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ounded Rectangle 1312"/>
                <p:cNvSpPr/>
                <p:nvPr/>
              </p:nvSpPr>
              <p:spPr bwMode="auto">
                <a:xfrm>
                  <a:off x="-2759706" y="1099471"/>
                  <a:ext cx="7926138" cy="5508724"/>
                </a:xfrm>
                <a:prstGeom prst="roundRect">
                  <a:avLst>
                    <a:gd name="adj" fmla="val 8482"/>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2133709" y="1626404"/>
                  <a:ext cx="6674143" cy="4361520"/>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p:cNvSpPr/>
                <p:nvPr/>
              </p:nvSpPr>
              <p:spPr bwMode="auto">
                <a:xfrm>
                  <a:off x="-1332157" y="7460658"/>
                  <a:ext cx="5071038" cy="438533"/>
                </a:xfrm>
                <a:prstGeom prst="rect">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 name="Group 11"/>
              <p:cNvGrpSpPr/>
              <p:nvPr/>
            </p:nvGrpSpPr>
            <p:grpSpPr>
              <a:xfrm>
                <a:off x="10627414" y="5941057"/>
                <a:ext cx="225518" cy="270767"/>
                <a:chOff x="8055373" y="3635514"/>
                <a:chExt cx="1066706" cy="1315899"/>
              </a:xfrm>
            </p:grpSpPr>
            <p:sp>
              <p:nvSpPr>
                <p:cNvPr id="13" name="Freeform 1308"/>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reeform 1309"/>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Freeform 1310"/>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spTree>
    <p:extLst>
      <p:ext uri="{BB962C8B-B14F-4D97-AF65-F5344CB8AC3E}">
        <p14:creationId xmlns:p14="http://schemas.microsoft.com/office/powerpoint/2010/main" val="13687381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Why is the Development Kit important?</a:t>
            </a:r>
          </a:p>
        </p:txBody>
      </p:sp>
      <p:sp>
        <p:nvSpPr>
          <p:cNvPr id="15" name="Rectangle 14"/>
          <p:cNvSpPr/>
          <p:nvPr/>
        </p:nvSpPr>
        <p:spPr>
          <a:xfrm>
            <a:off x="4332165" y="5664496"/>
            <a:ext cx="7188607" cy="923330"/>
          </a:xfrm>
          <a:prstGeom prst="rect">
            <a:avLst/>
          </a:prstGeom>
        </p:spPr>
        <p:txBody>
          <a:bodyPr wrap="square">
            <a:spAutoFit/>
          </a:bodyPr>
          <a:lstStyle/>
          <a:p>
            <a:pPr marR="0" lvl="0" fontAlgn="auto">
              <a:lnSpc>
                <a:spcPct val="100000"/>
              </a:lnSpc>
              <a:spcBef>
                <a:spcPts val="0"/>
              </a:spcBef>
              <a:spcAft>
                <a:spcPts val="0"/>
              </a:spcAft>
              <a:buClrTx/>
              <a:buSzTx/>
              <a:tabLst/>
              <a:defRPr/>
            </a:pPr>
            <a:r>
              <a:rPr lang="en-US" dirty="0">
                <a:latin typeface="+mj-lt"/>
              </a:rPr>
              <a:t>Azure Stack Hub will enable/introduce new operational processes, service models, and oversight that can help your teams make the most of your deployment from the start.</a:t>
            </a:r>
          </a:p>
        </p:txBody>
      </p:sp>
      <p:sp>
        <p:nvSpPr>
          <p:cNvPr id="16" name="Rectangle 15"/>
          <p:cNvSpPr/>
          <p:nvPr/>
        </p:nvSpPr>
        <p:spPr>
          <a:xfrm>
            <a:off x="4332165" y="4465009"/>
            <a:ext cx="7188607" cy="646331"/>
          </a:xfrm>
          <a:prstGeom prst="rect">
            <a:avLst/>
          </a:prstGeom>
        </p:spPr>
        <p:txBody>
          <a:bodyPr wrap="square">
            <a:spAutoFit/>
          </a:bodyPr>
          <a:lstStyle/>
          <a:p>
            <a:pPr marR="0" lvl="0" fontAlgn="auto">
              <a:lnSpc>
                <a:spcPct val="100000"/>
              </a:lnSpc>
              <a:spcBef>
                <a:spcPts val="0"/>
              </a:spcBef>
              <a:spcAft>
                <a:spcPts val="0"/>
              </a:spcAft>
              <a:buClrTx/>
              <a:buSzTx/>
              <a:tabLst/>
              <a:defRPr/>
            </a:pPr>
            <a:r>
              <a:rPr lang="en-US" dirty="0">
                <a:latin typeface="+mj-lt"/>
              </a:rPr>
              <a:t>Azure Stack Hub will enable customers to adopt a technology lifecycle model that moves at the speed of public cloud releases.</a:t>
            </a:r>
          </a:p>
        </p:txBody>
      </p:sp>
      <p:sp>
        <p:nvSpPr>
          <p:cNvPr id="17" name="Rectangle 16"/>
          <p:cNvSpPr/>
          <p:nvPr/>
        </p:nvSpPr>
        <p:spPr>
          <a:xfrm>
            <a:off x="4332165" y="2787078"/>
            <a:ext cx="7056723" cy="923330"/>
          </a:xfrm>
          <a:prstGeom prst="rect">
            <a:avLst/>
          </a:prstGeom>
        </p:spPr>
        <p:txBody>
          <a:bodyPr wrap="square">
            <a:spAutoFit/>
          </a:bodyPr>
          <a:lstStyle/>
          <a:p>
            <a:pPr marR="0" lvl="0" fontAlgn="auto">
              <a:lnSpc>
                <a:spcPct val="100000"/>
              </a:lnSpc>
              <a:spcBef>
                <a:spcPts val="0"/>
              </a:spcBef>
              <a:spcAft>
                <a:spcPts val="0"/>
              </a:spcAft>
              <a:buClrTx/>
              <a:buSzTx/>
              <a:tabLst/>
              <a:defRPr/>
            </a:pPr>
            <a:r>
              <a:rPr lang="en-US">
                <a:latin typeface="+mj-lt"/>
              </a:rPr>
              <a:t>Customers will need to review current workload architectural models and determine how faster, standardized design, and deployment cycles will affect your application and data platforms.</a:t>
            </a:r>
          </a:p>
        </p:txBody>
      </p:sp>
      <p:sp>
        <p:nvSpPr>
          <p:cNvPr id="18" name="Rectangle 17"/>
          <p:cNvSpPr/>
          <p:nvPr/>
        </p:nvSpPr>
        <p:spPr>
          <a:xfrm>
            <a:off x="4332165" y="1506671"/>
            <a:ext cx="7056722" cy="923330"/>
          </a:xfrm>
          <a:prstGeom prst="rect">
            <a:avLst/>
          </a:prstGeom>
        </p:spPr>
        <p:txBody>
          <a:bodyPr wrap="square">
            <a:spAutoFit/>
          </a:bodyPr>
          <a:lstStyle/>
          <a:p>
            <a:pPr marR="0" lvl="0" fontAlgn="auto">
              <a:lnSpc>
                <a:spcPct val="100000"/>
              </a:lnSpc>
              <a:spcBef>
                <a:spcPts val="0"/>
              </a:spcBef>
              <a:spcAft>
                <a:spcPts val="0"/>
              </a:spcAft>
              <a:buClrTx/>
              <a:buSzTx/>
              <a:tabLst/>
              <a:defRPr/>
            </a:pPr>
            <a:r>
              <a:rPr lang="en-US">
                <a:latin typeface="+mj-lt"/>
              </a:rPr>
              <a:t>Organizations familiar with traditional storage and networking solutions need to learn how software defined networking and storage models will affect IT service delivery.</a:t>
            </a:r>
          </a:p>
        </p:txBody>
      </p:sp>
      <p:sp>
        <p:nvSpPr>
          <p:cNvPr id="19" name="Rectangle 18"/>
          <p:cNvSpPr/>
          <p:nvPr/>
        </p:nvSpPr>
        <p:spPr>
          <a:xfrm>
            <a:off x="82300" y="1368172"/>
            <a:ext cx="2432869" cy="1200329"/>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2400">
                <a:solidFill>
                  <a:srgbClr val="0078D7"/>
                </a:solidFill>
                <a:latin typeface="+mj-lt"/>
              </a:rPr>
              <a:t>Hardware and software modernization </a:t>
            </a:r>
          </a:p>
        </p:txBody>
      </p:sp>
      <p:sp>
        <p:nvSpPr>
          <p:cNvPr id="20" name="Rectangle 19"/>
          <p:cNvSpPr/>
          <p:nvPr/>
        </p:nvSpPr>
        <p:spPr>
          <a:xfrm>
            <a:off x="279779" y="2833245"/>
            <a:ext cx="2235390" cy="830997"/>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2400">
                <a:solidFill>
                  <a:srgbClr val="0078D7"/>
                </a:solidFill>
                <a:latin typeface="+mj-lt"/>
              </a:rPr>
              <a:t>Workload composition</a:t>
            </a:r>
          </a:p>
        </p:txBody>
      </p:sp>
      <p:sp>
        <p:nvSpPr>
          <p:cNvPr id="21" name="Rectangle 20"/>
          <p:cNvSpPr/>
          <p:nvPr/>
        </p:nvSpPr>
        <p:spPr>
          <a:xfrm>
            <a:off x="274639" y="4372676"/>
            <a:ext cx="2240530" cy="830997"/>
          </a:xfrm>
          <a:prstGeom prst="rect">
            <a:avLst/>
          </a:prstGeom>
        </p:spPr>
        <p:txBody>
          <a:bodyPr wrap="squar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2400">
                <a:solidFill>
                  <a:srgbClr val="0078D7"/>
                </a:solidFill>
                <a:latin typeface="+mj-lt"/>
              </a:rPr>
              <a:t>Workload management </a:t>
            </a:r>
          </a:p>
        </p:txBody>
      </p:sp>
      <p:sp>
        <p:nvSpPr>
          <p:cNvPr id="22" name="Rectangle 21"/>
          <p:cNvSpPr/>
          <p:nvPr/>
        </p:nvSpPr>
        <p:spPr>
          <a:xfrm>
            <a:off x="902227" y="5895329"/>
            <a:ext cx="1612942" cy="461665"/>
          </a:xfrm>
          <a:prstGeom prst="rect">
            <a:avLst/>
          </a:prstGeom>
        </p:spPr>
        <p:txBody>
          <a:bodyPr wrap="none">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2400">
                <a:solidFill>
                  <a:srgbClr val="0078D7"/>
                </a:solidFill>
                <a:latin typeface="+mj-lt"/>
              </a:rPr>
              <a:t>Operations</a:t>
            </a:r>
          </a:p>
        </p:txBody>
      </p:sp>
      <p:pic>
        <p:nvPicPr>
          <p:cNvPr id="23" name="Picture 22"/>
          <p:cNvPicPr>
            <a:picLocks noChangeAspect="1"/>
          </p:cNvPicPr>
          <p:nvPr/>
        </p:nvPicPr>
        <p:blipFill rotWithShape="1">
          <a:blip r:embed="rId3" cstate="screen">
            <a:extLst>
              <a:ext uri="{28A0092B-C50C-407E-A947-70E740481C1C}">
                <a14:useLocalDpi xmlns:a14="http://schemas.microsoft.com/office/drawing/2010/main"/>
              </a:ext>
            </a:extLst>
          </a:blip>
          <a:srcRect l="18013" t="49526" r="22463" b="11783"/>
          <a:stretch/>
        </p:blipFill>
        <p:spPr>
          <a:xfrm>
            <a:off x="2685189" y="5630861"/>
            <a:ext cx="1524001" cy="990601"/>
          </a:xfrm>
          <a:prstGeom prst="rect">
            <a:avLst/>
          </a:prstGeom>
        </p:spPr>
      </p:pic>
      <p:pic>
        <p:nvPicPr>
          <p:cNvPr id="24" name="Picture 23"/>
          <p:cNvPicPr>
            <a:picLocks noChangeAspect="1"/>
          </p:cNvPicPr>
          <p:nvPr/>
        </p:nvPicPr>
        <p:blipFill rotWithShape="1">
          <a:blip r:embed="rId4" cstate="screen">
            <a:extLst>
              <a:ext uri="{28A0092B-C50C-407E-A947-70E740481C1C}">
                <a14:useLocalDpi xmlns:a14="http://schemas.microsoft.com/office/drawing/2010/main"/>
              </a:ext>
            </a:extLst>
          </a:blip>
          <a:srcRect b="38757"/>
          <a:stretch/>
        </p:blipFill>
        <p:spPr>
          <a:xfrm>
            <a:off x="2267307" y="2371601"/>
            <a:ext cx="2359764" cy="1445189"/>
          </a:xfrm>
          <a:prstGeom prst="rect">
            <a:avLst/>
          </a:prstGeom>
        </p:spPr>
      </p:pic>
      <p:pic>
        <p:nvPicPr>
          <p:cNvPr id="25" name="Picture 2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0430" y="4121415"/>
            <a:ext cx="1333519" cy="1333519"/>
          </a:xfrm>
          <a:prstGeom prst="rect">
            <a:avLst/>
          </a:prstGeom>
        </p:spPr>
      </p:pic>
      <p:pic>
        <p:nvPicPr>
          <p:cNvPr id="26" name="Picture 2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651403" y="1172550"/>
            <a:ext cx="1591573" cy="1591573"/>
          </a:xfrm>
          <a:prstGeom prst="rect">
            <a:avLst/>
          </a:prstGeom>
        </p:spPr>
      </p:pic>
    </p:spTree>
    <p:extLst>
      <p:ext uri="{BB962C8B-B14F-4D97-AF65-F5344CB8AC3E}">
        <p14:creationId xmlns:p14="http://schemas.microsoft.com/office/powerpoint/2010/main" val="15591171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When to use what?</a:t>
            </a:r>
          </a:p>
        </p:txBody>
      </p:sp>
      <p:sp>
        <p:nvSpPr>
          <p:cNvPr id="6" name="Rectangle 5"/>
          <p:cNvSpPr/>
          <p:nvPr/>
        </p:nvSpPr>
        <p:spPr bwMode="gray">
          <a:xfrm>
            <a:off x="476280" y="2672084"/>
            <a:ext cx="3221077" cy="4108090"/>
          </a:xfrm>
          <a:prstGeom prst="rect">
            <a:avLst/>
          </a:prstGeom>
          <a:noFill/>
          <a:ln w="10795" cap="flat" cmpd="sng" algn="ctr">
            <a:noFill/>
            <a:prstDash val="solid"/>
          </a:ln>
          <a:effectLst/>
        </p:spPr>
        <p:txBody>
          <a:bodyPr lIns="0" tIns="0" rIns="0" bIns="0" rtlCol="0" anchor="t" anchorCtr="0"/>
          <a:lstStyle/>
          <a:p>
            <a:pPr marL="0" marR="0" lvl="0" indent="0" algn="l" defTabSz="658795" rtl="0" eaLnBrk="1" fontAlgn="auto" latinLnBrk="0" hangingPunct="1">
              <a:lnSpc>
                <a:spcPct val="100000"/>
              </a:lnSpc>
              <a:spcBef>
                <a:spcPts val="0"/>
              </a:spcBef>
              <a:spcAft>
                <a:spcPts val="1200"/>
              </a:spcAft>
              <a:buClr>
                <a:srgbClr val="000000">
                  <a:lumMod val="75000"/>
                  <a:lumOff val="25000"/>
                </a:srgbClr>
              </a:buClr>
              <a:buSzPct val="100000"/>
              <a:buFontTx/>
              <a:buNone/>
              <a:tabLst/>
              <a:defRPr/>
            </a:pPr>
            <a:r>
              <a:rPr lang="en-US" dirty="0">
                <a:latin typeface="+mj-lt"/>
              </a:rPr>
              <a:t>Use for </a:t>
            </a:r>
            <a:r>
              <a:rPr lang="en-US" b="1" dirty="0">
                <a:latin typeface="+mj-lt"/>
              </a:rPr>
              <a:t>Azure Stack Hub application or solution development </a:t>
            </a:r>
            <a:r>
              <a:rPr lang="en-US" dirty="0">
                <a:latin typeface="+mj-lt"/>
              </a:rPr>
              <a:t>using Azure Services:</a:t>
            </a:r>
          </a:p>
          <a:p>
            <a:pPr marL="342900" lvl="1"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Apply Azure Policy (Azure Stack Hub Policy module) to configure an Azure subscription with the same versioning and service availability as Azure Stack Hub</a:t>
            </a:r>
          </a:p>
          <a:p>
            <a:pPr marL="342900" lvl="1"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Azure Policy limits the resource types and services available in a subscription</a:t>
            </a:r>
          </a:p>
        </p:txBody>
      </p:sp>
      <p:sp>
        <p:nvSpPr>
          <p:cNvPr id="7" name="Rectangle 6"/>
          <p:cNvSpPr>
            <a:spLocks noChangeAspect="1"/>
          </p:cNvSpPr>
          <p:nvPr/>
        </p:nvSpPr>
        <p:spPr bwMode="gray">
          <a:xfrm>
            <a:off x="476280" y="1224310"/>
            <a:ext cx="3733710" cy="999459"/>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599870" rtl="0" eaLnBrk="1" fontAlgn="base" latinLnBrk="0" hangingPunct="1">
              <a:lnSpc>
                <a:spcPct val="100000"/>
              </a:lnSpc>
              <a:spcBef>
                <a:spcPct val="0"/>
              </a:spcBef>
              <a:spcAft>
                <a:spcPct val="0"/>
              </a:spcAft>
              <a:buClrTx/>
              <a:buSzTx/>
              <a:buFontTx/>
              <a:buNone/>
              <a:tabLst/>
              <a:defRPr/>
            </a:pPr>
            <a:r>
              <a:rPr lang="en-US" sz="2800">
                <a:solidFill>
                  <a:srgbClr val="0078D7"/>
                </a:solidFill>
                <a:latin typeface="+mj-lt"/>
              </a:rPr>
              <a:t>Azure </a:t>
            </a:r>
          </a:p>
          <a:p>
            <a:pPr marL="0" marR="0" lvl="0" indent="0" algn="l" defTabSz="599870" rtl="0" eaLnBrk="1" fontAlgn="base" latinLnBrk="0" hangingPunct="1">
              <a:lnSpc>
                <a:spcPct val="100000"/>
              </a:lnSpc>
              <a:spcBef>
                <a:spcPct val="0"/>
              </a:spcBef>
              <a:spcAft>
                <a:spcPct val="0"/>
              </a:spcAft>
              <a:buClrTx/>
              <a:buSzTx/>
              <a:buFontTx/>
              <a:buNone/>
              <a:tabLst/>
              <a:defRPr/>
            </a:pPr>
            <a:r>
              <a:rPr lang="en-US" sz="2000">
                <a:solidFill>
                  <a:srgbClr val="0078D7"/>
                </a:solidFill>
                <a:latin typeface="+mj-lt"/>
              </a:rPr>
              <a:t>Azure Resource Policy</a:t>
            </a:r>
          </a:p>
        </p:txBody>
      </p:sp>
      <p:sp>
        <p:nvSpPr>
          <p:cNvPr id="8" name="Rectangle 7"/>
          <p:cNvSpPr/>
          <p:nvPr/>
        </p:nvSpPr>
        <p:spPr bwMode="gray">
          <a:xfrm>
            <a:off x="4418074" y="2672084"/>
            <a:ext cx="3432313" cy="4108090"/>
          </a:xfrm>
          <a:prstGeom prst="rect">
            <a:avLst/>
          </a:prstGeom>
          <a:noFill/>
          <a:ln w="10795" cap="flat" cmpd="sng" algn="ctr">
            <a:noFill/>
            <a:prstDash val="solid"/>
          </a:ln>
          <a:effectLst/>
        </p:spPr>
        <p:txBody>
          <a:bodyPr lIns="0" tIns="0" rIns="0" bIns="0" rtlCol="0" anchor="t" anchorCtr="0"/>
          <a:lstStyle/>
          <a:p>
            <a:pPr marL="0" marR="0" lvl="0" indent="0" algn="l" defTabSz="658795" rtl="0" eaLnBrk="1" fontAlgn="auto" latinLnBrk="0" hangingPunct="1">
              <a:lnSpc>
                <a:spcPct val="100000"/>
              </a:lnSpc>
              <a:spcBef>
                <a:spcPts val="0"/>
              </a:spcBef>
              <a:spcAft>
                <a:spcPts val="1200"/>
              </a:spcAft>
              <a:buClr>
                <a:srgbClr val="000000">
                  <a:lumMod val="75000"/>
                  <a:lumOff val="25000"/>
                </a:srgbClr>
              </a:buClr>
              <a:buSzPct val="100000"/>
              <a:buFontTx/>
              <a:buNone/>
              <a:tabLst/>
              <a:defRPr/>
            </a:pPr>
            <a:r>
              <a:rPr lang="en-US" dirty="0">
                <a:latin typeface="+mj-lt"/>
              </a:rPr>
              <a:t>Use for </a:t>
            </a:r>
            <a:r>
              <a:rPr lang="en-US" b="1" dirty="0">
                <a:latin typeface="+mj-lt"/>
              </a:rPr>
              <a:t>education on Azure Stack Hub administration and application solution development/validation:</a:t>
            </a:r>
          </a:p>
          <a:p>
            <a:pPr marL="342900" lvl="1"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Allows administrators to experience the administrative constructs and tenant administration in Azure Stack Hub </a:t>
            </a:r>
          </a:p>
          <a:p>
            <a:pPr marL="342900" lvl="1"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Allows developers to test solutions against the Azure services, including their API versions and difference, which are shipping in Azure Stack Hub </a:t>
            </a:r>
          </a:p>
        </p:txBody>
      </p:sp>
      <p:sp>
        <p:nvSpPr>
          <p:cNvPr id="10" name="Rectangle 9"/>
          <p:cNvSpPr/>
          <p:nvPr/>
        </p:nvSpPr>
        <p:spPr bwMode="gray">
          <a:xfrm>
            <a:off x="8351838" y="2672084"/>
            <a:ext cx="3296824" cy="4108090"/>
          </a:xfrm>
          <a:prstGeom prst="rect">
            <a:avLst/>
          </a:prstGeom>
          <a:noFill/>
          <a:ln w="10795" cap="flat" cmpd="sng" algn="ctr">
            <a:noFill/>
            <a:prstDash val="solid"/>
          </a:ln>
          <a:effectLst/>
        </p:spPr>
        <p:txBody>
          <a:bodyPr lIns="0" tIns="0" rIns="0" bIns="54393" rtlCol="0" anchor="t" anchorCtr="0"/>
          <a:lstStyle/>
          <a:p>
            <a:pPr marL="0" marR="0" lvl="0" indent="0" algn="l" defTabSz="658795" rtl="0" eaLnBrk="1" fontAlgn="auto" latinLnBrk="0" hangingPunct="1">
              <a:lnSpc>
                <a:spcPct val="100000"/>
              </a:lnSpc>
              <a:spcBef>
                <a:spcPts val="0"/>
              </a:spcBef>
              <a:spcAft>
                <a:spcPts val="1200"/>
              </a:spcAft>
              <a:buClr>
                <a:srgbClr val="000000">
                  <a:lumMod val="75000"/>
                  <a:lumOff val="25000"/>
                </a:srgbClr>
              </a:buClr>
              <a:buSzPct val="100000"/>
              <a:buFontTx/>
              <a:buNone/>
              <a:tabLst/>
              <a:defRPr/>
            </a:pPr>
            <a:r>
              <a:rPr lang="en-US" dirty="0">
                <a:latin typeface="+mj-lt"/>
              </a:rPr>
              <a:t>Use to </a:t>
            </a:r>
            <a:r>
              <a:rPr lang="en-US" b="1" dirty="0">
                <a:latin typeface="+mj-lt"/>
              </a:rPr>
              <a:t>validate an application or solution developed for Azure Stack Hub at scale:</a:t>
            </a:r>
          </a:p>
          <a:p>
            <a:pPr marL="342900" lvl="1"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Allows administrators to experience the administrative constructs in Azure Stack Hub </a:t>
            </a:r>
          </a:p>
          <a:p>
            <a:pPr marL="342900" lvl="1" indent="-342900" fontAlgn="ctr">
              <a:lnSpc>
                <a:spcPct val="90000"/>
              </a:lnSpc>
              <a:spcBef>
                <a:spcPct val="20000"/>
              </a:spcBef>
              <a:buSzPct val="90000"/>
              <a:buFont typeface="Arial" panose="020B0604020202020204" pitchFamily="34" charset="0"/>
              <a:buChar char="•"/>
              <a:defRPr/>
            </a:pPr>
            <a:r>
              <a:rPr lang="en-US" dirty="0">
                <a:solidFill>
                  <a:srgbClr val="505050"/>
                </a:solidFill>
                <a:latin typeface="Segoe UI Light" pitchFamily="34" charset="0"/>
              </a:rPr>
              <a:t>Allows developers to test solutions against the Azure services, including their API versions and difference, which are shipping in Azure Stack Hub </a:t>
            </a:r>
          </a:p>
        </p:txBody>
      </p:sp>
      <p:sp>
        <p:nvSpPr>
          <p:cNvPr id="12" name="Rectangle 11"/>
          <p:cNvSpPr>
            <a:spLocks noChangeAspect="1"/>
          </p:cNvSpPr>
          <p:nvPr/>
        </p:nvSpPr>
        <p:spPr bwMode="gray">
          <a:xfrm>
            <a:off x="4418074" y="1227489"/>
            <a:ext cx="3733710" cy="99310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599870" rtl="0" eaLnBrk="1" fontAlgn="base" latinLnBrk="0" hangingPunct="1">
              <a:lnSpc>
                <a:spcPct val="100000"/>
              </a:lnSpc>
              <a:spcBef>
                <a:spcPct val="0"/>
              </a:spcBef>
              <a:spcAft>
                <a:spcPct val="0"/>
              </a:spcAft>
              <a:buClrTx/>
              <a:buSzTx/>
              <a:buFontTx/>
              <a:buNone/>
              <a:tabLst/>
              <a:defRPr/>
            </a:pPr>
            <a:r>
              <a:rPr lang="en-US" sz="2800" dirty="0">
                <a:solidFill>
                  <a:srgbClr val="0078D7"/>
                </a:solidFill>
                <a:latin typeface="+mj-lt"/>
              </a:rPr>
              <a:t>Azure Stack Hub</a:t>
            </a:r>
          </a:p>
          <a:p>
            <a:pPr defTabSz="599870" fontAlgn="base">
              <a:spcBef>
                <a:spcPct val="0"/>
              </a:spcBef>
              <a:spcAft>
                <a:spcPct val="0"/>
              </a:spcAft>
              <a:defRPr/>
            </a:pPr>
            <a:r>
              <a:rPr lang="en-US" sz="2000" dirty="0">
                <a:solidFill>
                  <a:srgbClr val="0078D7"/>
                </a:solidFill>
                <a:latin typeface="+mj-lt"/>
              </a:rPr>
              <a:t>Development Kit</a:t>
            </a:r>
          </a:p>
        </p:txBody>
      </p:sp>
      <p:sp>
        <p:nvSpPr>
          <p:cNvPr id="13" name="Rectangle 12"/>
          <p:cNvSpPr>
            <a:spLocks noChangeAspect="1"/>
          </p:cNvSpPr>
          <p:nvPr/>
        </p:nvSpPr>
        <p:spPr bwMode="gray">
          <a:xfrm>
            <a:off x="8351837" y="1224310"/>
            <a:ext cx="3733710" cy="99310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599870" rtl="0" eaLnBrk="1" fontAlgn="base" latinLnBrk="0" hangingPunct="1">
              <a:lnSpc>
                <a:spcPct val="100000"/>
              </a:lnSpc>
              <a:spcBef>
                <a:spcPct val="0"/>
              </a:spcBef>
              <a:spcAft>
                <a:spcPct val="0"/>
              </a:spcAft>
              <a:buClrTx/>
              <a:buSzTx/>
              <a:buFontTx/>
              <a:buNone/>
              <a:tabLst/>
              <a:defRPr/>
            </a:pPr>
            <a:r>
              <a:rPr lang="en-US" sz="2800" dirty="0">
                <a:solidFill>
                  <a:srgbClr val="0078D7"/>
                </a:solidFill>
                <a:latin typeface="+mj-lt"/>
              </a:rPr>
              <a:t>Azure Stack Hub</a:t>
            </a:r>
          </a:p>
          <a:p>
            <a:pPr defTabSz="599870" fontAlgn="base">
              <a:spcBef>
                <a:spcPct val="0"/>
              </a:spcBef>
              <a:spcAft>
                <a:spcPct val="0"/>
              </a:spcAft>
              <a:defRPr/>
            </a:pPr>
            <a:r>
              <a:rPr lang="en-US" sz="2000" dirty="0">
                <a:solidFill>
                  <a:srgbClr val="0078D7"/>
                </a:solidFill>
                <a:latin typeface="+mj-lt"/>
              </a:rPr>
              <a:t>OEM Integrated System</a:t>
            </a:r>
          </a:p>
        </p:txBody>
      </p:sp>
      <p:sp>
        <p:nvSpPr>
          <p:cNvPr id="14" name="Rectangle 13"/>
          <p:cNvSpPr>
            <a:spLocks noChangeAspect="1"/>
          </p:cNvSpPr>
          <p:nvPr/>
        </p:nvSpPr>
        <p:spPr bwMode="gray">
          <a:xfrm>
            <a:off x="480295" y="2132372"/>
            <a:ext cx="3733710" cy="53971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599870" fontAlgn="base">
              <a:spcBef>
                <a:spcPct val="0"/>
              </a:spcBef>
              <a:spcAft>
                <a:spcPct val="0"/>
              </a:spcAft>
              <a:defRPr/>
            </a:pPr>
            <a:r>
              <a:rPr lang="en-US" sz="2000">
                <a:solidFill>
                  <a:srgbClr val="0078D7"/>
                </a:solidFill>
                <a:latin typeface="+mj-lt"/>
              </a:rPr>
              <a:t>Development</a:t>
            </a:r>
          </a:p>
        </p:txBody>
      </p:sp>
      <p:sp>
        <p:nvSpPr>
          <p:cNvPr id="15" name="Rectangle 14"/>
          <p:cNvSpPr>
            <a:spLocks noChangeAspect="1"/>
          </p:cNvSpPr>
          <p:nvPr/>
        </p:nvSpPr>
        <p:spPr bwMode="gray">
          <a:xfrm>
            <a:off x="4418074" y="2132448"/>
            <a:ext cx="3733710" cy="53971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599870" fontAlgn="base">
              <a:spcBef>
                <a:spcPct val="0"/>
              </a:spcBef>
              <a:spcAft>
                <a:spcPct val="0"/>
              </a:spcAft>
              <a:defRPr/>
            </a:pPr>
            <a:r>
              <a:rPr lang="en-US" sz="2000">
                <a:solidFill>
                  <a:srgbClr val="0078D7"/>
                </a:solidFill>
                <a:latin typeface="+mj-lt"/>
              </a:rPr>
              <a:t>Modeling</a:t>
            </a:r>
          </a:p>
        </p:txBody>
      </p:sp>
      <p:sp>
        <p:nvSpPr>
          <p:cNvPr id="16" name="Rectangle 15"/>
          <p:cNvSpPr>
            <a:spLocks noChangeAspect="1"/>
          </p:cNvSpPr>
          <p:nvPr/>
        </p:nvSpPr>
        <p:spPr bwMode="gray">
          <a:xfrm>
            <a:off x="8351837" y="2132372"/>
            <a:ext cx="3733710" cy="53971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599870" fontAlgn="base">
              <a:spcBef>
                <a:spcPct val="0"/>
              </a:spcBef>
              <a:spcAft>
                <a:spcPct val="0"/>
              </a:spcAft>
              <a:defRPr/>
            </a:pPr>
            <a:r>
              <a:rPr lang="en-US" sz="2000">
                <a:solidFill>
                  <a:srgbClr val="0078D7"/>
                </a:solidFill>
                <a:latin typeface="+mj-lt"/>
              </a:rPr>
              <a:t>Scale Testing</a:t>
            </a:r>
          </a:p>
        </p:txBody>
      </p:sp>
      <p:cxnSp>
        <p:nvCxnSpPr>
          <p:cNvPr id="19" name="Straight Connector 18"/>
          <p:cNvCxnSpPr>
            <a:cxnSpLocks/>
          </p:cNvCxnSpPr>
          <p:nvPr/>
        </p:nvCxnSpPr>
        <p:spPr>
          <a:xfrm>
            <a:off x="4418074" y="2132372"/>
            <a:ext cx="3228430"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8351837" y="2132372"/>
            <a:ext cx="3124546"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476280" y="2132372"/>
            <a:ext cx="3128311"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658488"/>
      </p:ext>
    </p:extLst>
  </p:cSld>
  <p:clrMapOvr>
    <a:masterClrMapping/>
  </p:clrMapOvr>
  <p:transition>
    <p:fade/>
  </p:transition>
</p:sld>
</file>

<file path=ppt/theme/theme1.xml><?xml version="1.0" encoding="utf-8"?>
<a:theme xmlns:a="http://schemas.openxmlformats.org/drawingml/2006/main" name="1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2.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3639</Words>
  <Application>Microsoft Office PowerPoint</Application>
  <PresentationFormat>Custom</PresentationFormat>
  <Paragraphs>420</Paragraphs>
  <Slides>34</Slides>
  <Notes>34</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34</vt:i4>
      </vt:variant>
    </vt:vector>
  </HeadingPairs>
  <TitlesOfParts>
    <vt:vector size="47" baseType="lpstr">
      <vt:lpstr>Arial</vt:lpstr>
      <vt:lpstr>Calibri</vt:lpstr>
      <vt:lpstr>Georgia</vt:lpstr>
      <vt:lpstr>Segoe UI</vt:lpstr>
      <vt:lpstr>Segoe UI Light</vt:lpstr>
      <vt:lpstr>Segoe UI Semibold</vt:lpstr>
      <vt:lpstr>Segoe UI Semilight</vt:lpstr>
      <vt:lpstr>segoe-ui_bold</vt:lpstr>
      <vt:lpstr>segoe-ui_semibold</vt:lpstr>
      <vt:lpstr>Wingdings</vt:lpstr>
      <vt:lpstr>1_WHITE TEMPLATE</vt:lpstr>
      <vt:lpstr>2_WHITE TEMPLATE</vt:lpstr>
      <vt:lpstr>5-50109_Microsoft_Light_Template</vt:lpstr>
      <vt:lpstr>Deploying Microsoft Azure Stack Hub</vt:lpstr>
      <vt:lpstr>Agenda</vt:lpstr>
      <vt:lpstr>Azure Stack Hub Development  Kit Overview: Who, what, where, when, and why</vt:lpstr>
      <vt:lpstr>Who should be interested?</vt:lpstr>
      <vt:lpstr>What is the development kit?</vt:lpstr>
      <vt:lpstr>Where can Azure Stack Hub Dev Kit be deployed?</vt:lpstr>
      <vt:lpstr>Why is the Development Kit important?</vt:lpstr>
      <vt:lpstr>Why is the Development Kit important?</vt:lpstr>
      <vt:lpstr>When to use what?</vt:lpstr>
      <vt:lpstr>Azure Stack Development Kit: Architecture overview</vt:lpstr>
      <vt:lpstr>Development Kit hardware requirements </vt:lpstr>
      <vt:lpstr>Development Kit hardware considerations</vt:lpstr>
      <vt:lpstr>Development Kit network considerations</vt:lpstr>
      <vt:lpstr>Development Kit and multi-node differences</vt:lpstr>
      <vt:lpstr>Using Azure Stack Development Kit wisely</vt:lpstr>
      <vt:lpstr>Azure Stack Development Kit Components</vt:lpstr>
      <vt:lpstr>Azure Stack Development Kit:  Deployment tasks</vt:lpstr>
      <vt:lpstr>Azure Stack Hub Dev Kit: Deployment tool</vt:lpstr>
      <vt:lpstr>Azure Stack Hub Dev Kit: Deployment tool</vt:lpstr>
      <vt:lpstr>Azure Stack Development Kit  Deployment tasks and tooling </vt:lpstr>
      <vt:lpstr>Azure Stack Hub tools GitHub repo</vt:lpstr>
      <vt:lpstr>Enable your development environment</vt:lpstr>
      <vt:lpstr>Administrative tools</vt:lpstr>
      <vt:lpstr>Connecting to Azure Stack Hub</vt:lpstr>
      <vt:lpstr>Development Kit first scenarios</vt:lpstr>
      <vt:lpstr>Getting started</vt:lpstr>
      <vt:lpstr>Getting started</vt:lpstr>
      <vt:lpstr>Account considerations</vt:lpstr>
      <vt:lpstr>Start planning your workloads now</vt:lpstr>
      <vt:lpstr>Azure Stack Development Kit  Updates and add-ins</vt:lpstr>
      <vt:lpstr>Development Kit lifecycle awareness</vt:lpstr>
      <vt:lpstr>ASDK lifecycle management</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2021-06-01T12:48:31Z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2019-12-20T20:57:22.0996547Z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623bbca3-a1b1-477e-ba13-3315e8e6bd47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