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690" r:id="rId5"/>
    <p:sldMasterId id="2147483768" r:id="rId6"/>
    <p:sldMasterId id="2147483809" r:id="rId7"/>
    <p:sldMasterId id="2147483850" r:id="rId8"/>
    <p:sldMasterId id="2147483857" r:id="rId9"/>
  </p:sldMasterIdLst>
  <p:notesMasterIdLst>
    <p:notesMasterId r:id="rId39"/>
  </p:notesMasterIdLst>
  <p:sldIdLst>
    <p:sldId id="265" r:id="rId10"/>
    <p:sldId id="277" r:id="rId11"/>
    <p:sldId id="258" r:id="rId12"/>
    <p:sldId id="1702" r:id="rId13"/>
    <p:sldId id="1704" r:id="rId14"/>
    <p:sldId id="1705" r:id="rId15"/>
    <p:sldId id="1706" r:id="rId16"/>
    <p:sldId id="1569" r:id="rId17"/>
    <p:sldId id="1692" r:id="rId18"/>
    <p:sldId id="1693" r:id="rId19"/>
    <p:sldId id="1694" r:id="rId20"/>
    <p:sldId id="1699" r:id="rId21"/>
    <p:sldId id="1703" r:id="rId22"/>
    <p:sldId id="274" r:id="rId23"/>
    <p:sldId id="350" r:id="rId24"/>
    <p:sldId id="339" r:id="rId25"/>
    <p:sldId id="341" r:id="rId26"/>
    <p:sldId id="347" r:id="rId27"/>
    <p:sldId id="263" r:id="rId28"/>
    <p:sldId id="280" r:id="rId29"/>
    <p:sldId id="283" r:id="rId30"/>
    <p:sldId id="279" r:id="rId31"/>
    <p:sldId id="284" r:id="rId32"/>
    <p:sldId id="285" r:id="rId33"/>
    <p:sldId id="352" r:id="rId34"/>
    <p:sldId id="342" r:id="rId35"/>
    <p:sldId id="1700" r:id="rId36"/>
    <p:sldId id="269" r:id="rId37"/>
    <p:sldId id="270" r:id="rId38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EB429480-57F7-4C3C-B1DD-587EB9FFBE06}">
          <p14:sldIdLst>
            <p14:sldId id="265"/>
          </p14:sldIdLst>
        </p14:section>
        <p14:section name="Agenda" id="{DC56A548-F583-403C-98FE-D44A85E53DFF}">
          <p14:sldIdLst>
            <p14:sldId id="277"/>
          </p14:sldIdLst>
        </p14:section>
        <p14:section name="Introduction" id="{E63D3DF2-2B25-4BAA-9555-6E00BC84CF70}">
          <p14:sldIdLst>
            <p14:sldId id="258"/>
            <p14:sldId id="1702"/>
            <p14:sldId id="1704"/>
            <p14:sldId id="1705"/>
            <p14:sldId id="1706"/>
            <p14:sldId id="1569"/>
            <p14:sldId id="1692"/>
            <p14:sldId id="1693"/>
            <p14:sldId id="1694"/>
            <p14:sldId id="1699"/>
            <p14:sldId id="1703"/>
          </p14:sldIdLst>
        </p14:section>
        <p14:section name="Networking" id="{97F47E0B-9E5A-41E8-9B11-D3057CFBDC35}">
          <p14:sldIdLst>
            <p14:sldId id="274"/>
            <p14:sldId id="350"/>
            <p14:sldId id="339"/>
            <p14:sldId id="341"/>
            <p14:sldId id="347"/>
            <p14:sldId id="263"/>
          </p14:sldIdLst>
        </p14:section>
        <p14:section name="Connected or Disconnected" id="{4C49E2B7-F4FE-4CE2-A01B-F367F4E28D6E}">
          <p14:sldIdLst>
            <p14:sldId id="280"/>
            <p14:sldId id="283"/>
            <p14:sldId id="279"/>
            <p14:sldId id="284"/>
            <p14:sldId id="285"/>
            <p14:sldId id="352"/>
            <p14:sldId id="342"/>
            <p14:sldId id="1700"/>
          </p14:sldIdLst>
        </p14:section>
        <p14:section name="Conclusion" id="{6A24D90B-F0B1-4DBE-BB2A-EBE0D0C7EFD5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78D7"/>
    <a:srgbClr val="353535"/>
    <a:srgbClr val="E2E2E2"/>
    <a:srgbClr val="C6F2FF"/>
    <a:srgbClr val="5398FF"/>
    <a:srgbClr val="D6FF7D"/>
    <a:srgbClr val="7F7F7F"/>
    <a:srgbClr val="00B0E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9" autoAdjust="0"/>
    <p:restoredTop sz="76343" autoAdjust="0"/>
  </p:normalViewPr>
  <p:slideViewPr>
    <p:cSldViewPr snapToGrid="0" showGuides="1">
      <p:cViewPr varScale="1">
        <p:scale>
          <a:sx n="74" d="100"/>
          <a:sy n="74" d="100"/>
        </p:scale>
        <p:origin x="1159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14FFF-A67F-4A00-8BFD-1810B4BC2F02}" type="datetimeFigureOut">
              <a:rPr lang="de-DE" smtClean="0"/>
              <a:t>03.03.2023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8432B-5E68-416F-8060-77044B5A97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51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6C2EDE2-D073-4F7E-A469-E134256712C5}" type="datetime8">
              <a:rPr lang="en-US" smtClean="0"/>
              <a:t>3/3/2023 10:56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3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83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65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B8179-17C4-46B7-B04D-84E90A53BA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995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1DD190-47F2-4EC2-A20D-7847072E60C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3/3/2023 10:56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862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2017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3/3/2023 10:56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084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439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624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459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3/3/2023 10:56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18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B5568C-11AE-48B7-9B16-C02677ED33D1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3/3/2023 10:56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6093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391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481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48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247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886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BB58A2-FF4E-44E1-BF34-A9BBAA85F6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63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1DD190-47F2-4EC2-A20D-7847072E60CD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3/3/2023 10:56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22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331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545570-6992-4320-BEFC-9262493433EC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3/3/2023 10:56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943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5416D-752F-4A27-A7A5-0CB5FC0CFE2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3/3/2023 10:56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87E0CF-87F6-4B58-B8B8-DCAB2DAAF3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82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8432B-5E68-416F-8060-77044B5A97E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48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B8179-17C4-46B7-B04D-84E90A53BA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2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B8179-17C4-46B7-B04D-84E90A53BA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002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B8179-17C4-46B7-B04D-84E90A53BA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247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2B8179-17C4-46B7-B04D-84E90A53BA8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98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10:56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3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0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044081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48212" y="470067"/>
            <a:ext cx="1454257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59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3378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285137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2788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spcAft>
                <a:spcPts val="588"/>
              </a:spcAft>
              <a:buFontTx/>
              <a:buNone/>
              <a:defRPr sz="1961"/>
            </a:lvl2pPr>
            <a:lvl3pPr marL="0" indent="0">
              <a:buNone/>
              <a:defRPr/>
            </a:lvl3pPr>
            <a:lvl4pPr marL="0" indent="0">
              <a:buNone/>
              <a:defRPr sz="196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1176"/>
              </a:spcAft>
              <a:buNone/>
              <a:defRPr sz="1372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503603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86057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381736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8D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582094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541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4675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026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3454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02910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7318" y="1120573"/>
            <a:ext cx="11339774" cy="1106487"/>
          </a:xfrm>
        </p:spPr>
        <p:txBody>
          <a:bodyPr wrap="square" lIns="0" tIns="0" rIns="0" bIns="0">
            <a:spAutoFit/>
          </a:bodyPr>
          <a:lstStyle>
            <a:lvl1pPr marL="280121" indent="-28012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Font typeface="Arial" panose="020B0604020202020204" pitchFamily="34" charset="0"/>
              <a:buChar char="•"/>
              <a:defRPr sz="1765" b="0" i="0">
                <a:solidFill>
                  <a:srgbClr val="000000"/>
                </a:solidFill>
                <a:latin typeface="+mj-lt"/>
              </a:defRPr>
            </a:lvl1pPr>
            <a:lvl2pPr marL="504217" indent="-28012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Font typeface="Arial" panose="020B0604020202020204" pitchFamily="34" charset="0"/>
              <a:buChar char="•"/>
              <a:defRPr sz="1765">
                <a:solidFill>
                  <a:srgbClr val="000000"/>
                </a:solidFill>
              </a:defRPr>
            </a:lvl2pPr>
            <a:lvl3pPr marL="728314" indent="-28012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Font typeface="Arial" panose="020B0604020202020204" pitchFamily="34" charset="0"/>
              <a:buChar char="•"/>
              <a:defRPr sz="1372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9159441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82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973"/>
          </a:xfrm>
          <a:prstGeom prst="rect">
            <a:avLst/>
          </a:prstGeom>
        </p:spPr>
      </p:pic>
      <p:pic>
        <p:nvPicPr>
          <p:cNvPr id="10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2077813"/>
            <a:ext cx="6274974" cy="3586208"/>
          </a:xfrm>
          <a:prstGeom prst="rect">
            <a:avLst/>
          </a:prstGeom>
          <a:solidFill>
            <a:srgbClr val="FFFFFF">
              <a:alpha val="6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7781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4705" spc="-98" baseline="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651821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6600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525527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47277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0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4" r:id="rId2"/>
    <p:sldLayoutId id="2147483678" r:id="rId3"/>
    <p:sldLayoutId id="2147483862" r:id="rId4"/>
    <p:sldLayoutId id="2147483863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42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67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3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1" r:id="rId2"/>
    <p:sldLayoutId id="2147483786" r:id="rId3"/>
    <p:sldLayoutId id="2147483788" r:id="rId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88605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50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6" r:id="rId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48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88605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9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4.0/legalco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tack/azure-stack-pki-cer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zstackcapacityplann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tack/azure-stack-disconnected-deploymen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tack/azure-stack-integrate-endpoints#ports-and-urls-outboun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Microsoft Azure Stack 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67683" y="3877213"/>
            <a:ext cx="6276530" cy="997196"/>
          </a:xfrm>
        </p:spPr>
        <p:txBody>
          <a:bodyPr>
            <a:spAutoFit/>
          </a:bodyPr>
          <a:lstStyle/>
          <a:p>
            <a:pPr defTabSz="932742"/>
            <a:r>
              <a:rPr lang="en-US" sz="2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Stack Hub Deployment Prerequisites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492" y="440917"/>
            <a:ext cx="567328" cy="3757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386EB0-78D8-4F42-8893-A85073A1CF2A}"/>
              </a:ext>
            </a:extLst>
          </p:cNvPr>
          <p:cNvSpPr/>
          <p:nvPr/>
        </p:nvSpPr>
        <p:spPr>
          <a:xfrm>
            <a:off x="327794" y="4968710"/>
            <a:ext cx="6216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work is licensed under a </a:t>
            </a:r>
            <a:r>
              <a:rPr lang="en-US" u="sng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- </a:t>
            </a:r>
            <a:r>
              <a:rPr lang="en-US" u="sng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u="sng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Public License</a:t>
            </a:r>
            <a:endParaRPr lang="en-CA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3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19" y="1120901"/>
            <a:ext cx="4790090" cy="3248587"/>
          </a:xfrm>
        </p:spPr>
        <p:txBody>
          <a:bodyPr/>
          <a:lstStyle/>
          <a:p>
            <a:r>
              <a:rPr lang="en-US" sz="2353" dirty="0"/>
              <a:t>A network firewall is a recommended way to protect the Azure Stack Hub</a:t>
            </a:r>
          </a:p>
          <a:p>
            <a:r>
              <a:rPr lang="en-US" sz="2353" dirty="0"/>
              <a:t>Azure Stack Hub uses ACLs for the VIPs and Physical Switches</a:t>
            </a:r>
          </a:p>
          <a:p>
            <a:r>
              <a:rPr lang="en-US" sz="2353" dirty="0"/>
              <a:t>This shows how Azure Stack Hub is connected to an existing edge firewall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Edge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59634-CDE8-410D-968A-2B205F0AE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315" y="1066420"/>
            <a:ext cx="734885" cy="61107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746BF27-4506-4753-92A9-D237FB4AAAF9}"/>
              </a:ext>
            </a:extLst>
          </p:cNvPr>
          <p:cNvGrpSpPr/>
          <p:nvPr/>
        </p:nvGrpSpPr>
        <p:grpSpPr>
          <a:xfrm>
            <a:off x="7913321" y="1750785"/>
            <a:ext cx="791027" cy="388219"/>
            <a:chOff x="3207600" y="2890463"/>
            <a:chExt cx="992549" cy="579149"/>
          </a:xfrm>
          <a:solidFill>
            <a:srgbClr val="C0000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0E6FBB-ADAA-478B-8E78-E4ACC7403EDE}"/>
                </a:ext>
              </a:extLst>
            </p:cNvPr>
            <p:cNvSpPr/>
            <p:nvPr/>
          </p:nvSpPr>
          <p:spPr>
            <a:xfrm>
              <a:off x="3208923" y="2893594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3972F7-F5C8-479A-BCDC-2DC458E8E805}"/>
                </a:ext>
              </a:extLst>
            </p:cNvPr>
            <p:cNvSpPr/>
            <p:nvPr/>
          </p:nvSpPr>
          <p:spPr>
            <a:xfrm>
              <a:off x="3540919" y="2893594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0E9E9C-2DCC-4B32-90DE-21A1CF39D3AE}"/>
                </a:ext>
              </a:extLst>
            </p:cNvPr>
            <p:cNvSpPr/>
            <p:nvPr/>
          </p:nvSpPr>
          <p:spPr>
            <a:xfrm>
              <a:off x="3872915" y="2890463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61048B-A1C3-47BE-96CA-0FE25AB199BF}"/>
                </a:ext>
              </a:extLst>
            </p:cNvPr>
            <p:cNvSpPr/>
            <p:nvPr/>
          </p:nvSpPr>
          <p:spPr>
            <a:xfrm>
              <a:off x="3704158" y="3082969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C1E119-AF03-4601-BE2F-69CA0BEED9FC}"/>
                </a:ext>
              </a:extLst>
            </p:cNvPr>
            <p:cNvSpPr/>
            <p:nvPr/>
          </p:nvSpPr>
          <p:spPr>
            <a:xfrm>
              <a:off x="3376924" y="3082969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C1FC0A-7A59-4FD8-8F28-674EFA56DEED}"/>
                </a:ext>
              </a:extLst>
            </p:cNvPr>
            <p:cNvSpPr/>
            <p:nvPr/>
          </p:nvSpPr>
          <p:spPr>
            <a:xfrm>
              <a:off x="3872537" y="3277106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9386EC-22F2-471C-AAA4-99F4A1EB2A28}"/>
                </a:ext>
              </a:extLst>
            </p:cNvPr>
            <p:cNvSpPr/>
            <p:nvPr/>
          </p:nvSpPr>
          <p:spPr>
            <a:xfrm>
              <a:off x="3540163" y="3277106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EBA6FF-DE6A-4EE8-BA46-FC84AA73ACCA}"/>
                </a:ext>
              </a:extLst>
            </p:cNvPr>
            <p:cNvSpPr/>
            <p:nvPr/>
          </p:nvSpPr>
          <p:spPr>
            <a:xfrm>
              <a:off x="3208167" y="3277106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F459FFE-3F18-4DDF-80C5-EB892014510D}"/>
                </a:ext>
              </a:extLst>
            </p:cNvPr>
            <p:cNvSpPr/>
            <p:nvPr/>
          </p:nvSpPr>
          <p:spPr>
            <a:xfrm>
              <a:off x="4031014" y="3082969"/>
              <a:ext cx="169135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912284-01EE-428F-96C1-A51EE313B167}"/>
                </a:ext>
              </a:extLst>
            </p:cNvPr>
            <p:cNvSpPr/>
            <p:nvPr/>
          </p:nvSpPr>
          <p:spPr>
            <a:xfrm>
              <a:off x="3207600" y="3082969"/>
              <a:ext cx="169135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C5852-AE62-46DA-8818-D75E66B541A6}"/>
              </a:ext>
            </a:extLst>
          </p:cNvPr>
          <p:cNvSpPr/>
          <p:nvPr/>
        </p:nvSpPr>
        <p:spPr>
          <a:xfrm>
            <a:off x="9757873" y="2396934"/>
            <a:ext cx="1656432" cy="254107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latin typeface="Segoe UI" panose="020B0502040204020203" pitchFamily="34" charset="0"/>
                <a:cs typeface="Segoe UI" panose="020B0502040204020203" pitchFamily="34" charset="0"/>
              </a:rPr>
              <a:t>ToR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BF74C-ECFD-45D8-8B0E-0E5658D2B265}"/>
              </a:ext>
            </a:extLst>
          </p:cNvPr>
          <p:cNvSpPr txBox="1"/>
          <p:nvPr/>
        </p:nvSpPr>
        <p:spPr>
          <a:xfrm>
            <a:off x="5933944" y="1271693"/>
            <a:ext cx="1467501" cy="280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err="1">
                <a:latin typeface="Segoe UI" panose="020B0502040204020203" pitchFamily="34" charset="0"/>
                <a:cs typeface="Segoe UI" panose="020B0502040204020203" pitchFamily="34" charset="0"/>
              </a:rPr>
              <a:t>Agg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 / Edge Router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479BD2-2F70-4852-BC55-52C4D22602D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045"/>
          <a:stretch/>
        </p:blipFill>
        <p:spPr>
          <a:xfrm>
            <a:off x="7990169" y="285158"/>
            <a:ext cx="637176" cy="6496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095DA6-6C50-4D57-85E9-BD9615F06C32}"/>
              </a:ext>
            </a:extLst>
          </p:cNvPr>
          <p:cNvSpPr txBox="1"/>
          <p:nvPr/>
        </p:nvSpPr>
        <p:spPr>
          <a:xfrm>
            <a:off x="6636645" y="1797524"/>
            <a:ext cx="69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Firewall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1BCBC2-3B44-4B05-976E-3907FAA32043}"/>
              </a:ext>
            </a:extLst>
          </p:cNvPr>
          <p:cNvGrpSpPr/>
          <p:nvPr/>
        </p:nvGrpSpPr>
        <p:grpSpPr>
          <a:xfrm>
            <a:off x="7919389" y="5157310"/>
            <a:ext cx="791027" cy="388219"/>
            <a:chOff x="3207600" y="2890463"/>
            <a:chExt cx="992549" cy="579149"/>
          </a:xfrm>
          <a:solidFill>
            <a:srgbClr val="C0000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456633-A3AD-46D4-8090-D2B3F4280E62}"/>
                </a:ext>
              </a:extLst>
            </p:cNvPr>
            <p:cNvSpPr/>
            <p:nvPr/>
          </p:nvSpPr>
          <p:spPr>
            <a:xfrm>
              <a:off x="3208923" y="2893594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4E151AB-BC18-4B27-9D75-6DCDF5A09C23}"/>
                </a:ext>
              </a:extLst>
            </p:cNvPr>
            <p:cNvSpPr/>
            <p:nvPr/>
          </p:nvSpPr>
          <p:spPr>
            <a:xfrm>
              <a:off x="3540919" y="2893594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2B14AF-593F-4067-BDC0-A096F20B5EA3}"/>
                </a:ext>
              </a:extLst>
            </p:cNvPr>
            <p:cNvSpPr/>
            <p:nvPr/>
          </p:nvSpPr>
          <p:spPr>
            <a:xfrm>
              <a:off x="3872915" y="2890463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5C5F84-64D2-4357-83EF-6948BC80CF21}"/>
                </a:ext>
              </a:extLst>
            </p:cNvPr>
            <p:cNvSpPr/>
            <p:nvPr/>
          </p:nvSpPr>
          <p:spPr>
            <a:xfrm>
              <a:off x="3704158" y="3082969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2E908A-10B7-48DA-8310-D0A07EB206CD}"/>
                </a:ext>
              </a:extLst>
            </p:cNvPr>
            <p:cNvSpPr/>
            <p:nvPr/>
          </p:nvSpPr>
          <p:spPr>
            <a:xfrm>
              <a:off x="3376924" y="3082969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1AB2D7-5386-4197-8631-5E8243C53C3D}"/>
                </a:ext>
              </a:extLst>
            </p:cNvPr>
            <p:cNvSpPr/>
            <p:nvPr/>
          </p:nvSpPr>
          <p:spPr>
            <a:xfrm>
              <a:off x="3872537" y="3277106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82CFBF-4CD4-4155-8B90-A38B33167445}"/>
                </a:ext>
              </a:extLst>
            </p:cNvPr>
            <p:cNvSpPr/>
            <p:nvPr/>
          </p:nvSpPr>
          <p:spPr>
            <a:xfrm>
              <a:off x="3540163" y="3277106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FE76D1-6BB9-4CDD-975D-E3D4C611F395}"/>
                </a:ext>
              </a:extLst>
            </p:cNvPr>
            <p:cNvSpPr/>
            <p:nvPr/>
          </p:nvSpPr>
          <p:spPr>
            <a:xfrm>
              <a:off x="3208167" y="3277106"/>
              <a:ext cx="327234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B3DFAB-A223-43CB-839F-72F16EA15DD2}"/>
                </a:ext>
              </a:extLst>
            </p:cNvPr>
            <p:cNvSpPr/>
            <p:nvPr/>
          </p:nvSpPr>
          <p:spPr>
            <a:xfrm>
              <a:off x="4031014" y="3082969"/>
              <a:ext cx="169135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AB90E5F-508E-4B24-88FB-9CFA4289CEE7}"/>
                </a:ext>
              </a:extLst>
            </p:cNvPr>
            <p:cNvSpPr/>
            <p:nvPr/>
          </p:nvSpPr>
          <p:spPr>
            <a:xfrm>
              <a:off x="3207600" y="3082969"/>
              <a:ext cx="169135" cy="192506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3D88CA8-29E9-4772-8CA6-DAC9C54DDC1B}"/>
              </a:ext>
            </a:extLst>
          </p:cNvPr>
          <p:cNvSpPr/>
          <p:nvPr/>
        </p:nvSpPr>
        <p:spPr>
          <a:xfrm>
            <a:off x="5215500" y="2782430"/>
            <a:ext cx="6198805" cy="2233397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CCD2DB-0A57-4E60-9FA8-92F460ADE4E3}"/>
              </a:ext>
            </a:extLst>
          </p:cNvPr>
          <p:cNvSpPr/>
          <p:nvPr/>
        </p:nvSpPr>
        <p:spPr>
          <a:xfrm>
            <a:off x="5215501" y="2403367"/>
            <a:ext cx="1656432" cy="254107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err="1">
                <a:latin typeface="Segoe UI" panose="020B0502040204020203" pitchFamily="34" charset="0"/>
                <a:cs typeface="Segoe UI" panose="020B0502040204020203" pitchFamily="34" charset="0"/>
              </a:rPr>
              <a:t>ToR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EDFA0F-6591-423D-BEBB-3160D45F5D4C}"/>
              </a:ext>
            </a:extLst>
          </p:cNvPr>
          <p:cNvCxnSpPr>
            <a:stCxn id="32" idx="0"/>
            <a:endCxn id="12" idx="2"/>
          </p:cNvCxnSpPr>
          <p:nvPr/>
        </p:nvCxnSpPr>
        <p:spPr>
          <a:xfrm flipV="1">
            <a:off x="6043717" y="2139004"/>
            <a:ext cx="2265042" cy="264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07F64D-8567-4D68-AA7D-9B9BAC77379A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8308758" y="2139005"/>
            <a:ext cx="2277331" cy="25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6095E4A-6EDF-47DF-A30E-4ADDC0859B6C}"/>
              </a:ext>
            </a:extLst>
          </p:cNvPr>
          <p:cNvSpPr/>
          <p:nvPr/>
        </p:nvSpPr>
        <p:spPr>
          <a:xfrm>
            <a:off x="5215500" y="5684216"/>
            <a:ext cx="6198805" cy="886272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A1076E-1570-4456-A316-91EC2892E2B7}"/>
              </a:ext>
            </a:extLst>
          </p:cNvPr>
          <p:cNvSpPr/>
          <p:nvPr/>
        </p:nvSpPr>
        <p:spPr>
          <a:xfrm>
            <a:off x="7782697" y="2406826"/>
            <a:ext cx="1060941" cy="254107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BMC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440634-8699-4234-BD61-F3BE2925CE70}"/>
              </a:ext>
            </a:extLst>
          </p:cNvPr>
          <p:cNvCxnSpPr>
            <a:stCxn id="36" idx="1"/>
            <a:endCxn id="32" idx="3"/>
          </p:cNvCxnSpPr>
          <p:nvPr/>
        </p:nvCxnSpPr>
        <p:spPr>
          <a:xfrm flipH="1" flipV="1">
            <a:off x="6871933" y="2530421"/>
            <a:ext cx="910764" cy="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9FB26F-8F3A-4DE6-BC94-D4CDA45BF237}"/>
              </a:ext>
            </a:extLst>
          </p:cNvPr>
          <p:cNvCxnSpPr>
            <a:stCxn id="36" idx="3"/>
            <a:endCxn id="16" idx="1"/>
          </p:cNvCxnSpPr>
          <p:nvPr/>
        </p:nvCxnSpPr>
        <p:spPr>
          <a:xfrm flipV="1">
            <a:off x="8843636" y="2523987"/>
            <a:ext cx="914237" cy="9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BBB88DE-A489-4E0D-96D0-2C1C004E4B2F}"/>
              </a:ext>
            </a:extLst>
          </p:cNvPr>
          <p:cNvSpPr/>
          <p:nvPr/>
        </p:nvSpPr>
        <p:spPr>
          <a:xfrm>
            <a:off x="5453230" y="3015400"/>
            <a:ext cx="1419579" cy="1667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6F98CC-A315-4FB6-8F3C-ECD7F70F27C5}"/>
              </a:ext>
            </a:extLst>
          </p:cNvPr>
          <p:cNvSpPr txBox="1"/>
          <p:nvPr/>
        </p:nvSpPr>
        <p:spPr>
          <a:xfrm>
            <a:off x="5464125" y="3646374"/>
            <a:ext cx="1353064" cy="563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Private</a:t>
            </a:r>
          </a:p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Storage &amp; Infra VIPs</a:t>
            </a:r>
          </a:p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(10.11.128.0/24)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4F9A89-7C02-47C4-9150-D64A30DEA4B9}"/>
              </a:ext>
            </a:extLst>
          </p:cNvPr>
          <p:cNvSpPr/>
          <p:nvPr/>
        </p:nvSpPr>
        <p:spPr>
          <a:xfrm>
            <a:off x="7111197" y="3015400"/>
            <a:ext cx="1419579" cy="1667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B22A9E-1860-45EA-B1C0-1FD8707DCC13}"/>
              </a:ext>
            </a:extLst>
          </p:cNvPr>
          <p:cNvSpPr txBox="1"/>
          <p:nvPr/>
        </p:nvSpPr>
        <p:spPr>
          <a:xfrm>
            <a:off x="7069202" y="3646373"/>
            <a:ext cx="1458847" cy="72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Private</a:t>
            </a:r>
          </a:p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Infrastructure Services</a:t>
            </a:r>
          </a:p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(10.11.130.0/24)</a:t>
            </a:r>
          </a:p>
          <a:p>
            <a:pPr algn="ctr"/>
            <a:endParaRPr lang="en-US" sz="1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C26CE80-B21A-4BDC-B287-2486EDB473AB}"/>
              </a:ext>
            </a:extLst>
          </p:cNvPr>
          <p:cNvSpPr/>
          <p:nvPr/>
        </p:nvSpPr>
        <p:spPr>
          <a:xfrm>
            <a:off x="8752815" y="3015400"/>
            <a:ext cx="2398563" cy="1667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AE30BF-0D85-4C58-95DE-1A8CBFD2D170}"/>
              </a:ext>
            </a:extLst>
          </p:cNvPr>
          <p:cNvSpPr txBox="1"/>
          <p:nvPr/>
        </p:nvSpPr>
        <p:spPr>
          <a:xfrm>
            <a:off x="9085517" y="4436845"/>
            <a:ext cx="17331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Public VIPs (65.53.123.0/22)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7F47E3-F332-428F-AB0D-153884805424}"/>
              </a:ext>
            </a:extLst>
          </p:cNvPr>
          <p:cNvSpPr txBox="1"/>
          <p:nvPr/>
        </p:nvSpPr>
        <p:spPr>
          <a:xfrm>
            <a:off x="7820986" y="4751309"/>
            <a:ext cx="1294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Stack Hub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0176A7-278C-4FB3-B7DF-4F6B5D60DFD3}"/>
              </a:ext>
            </a:extLst>
          </p:cNvPr>
          <p:cNvSpPr/>
          <p:nvPr/>
        </p:nvSpPr>
        <p:spPr>
          <a:xfrm>
            <a:off x="8880640" y="3145182"/>
            <a:ext cx="1005698" cy="12792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A51722-5ECC-45F7-A63B-192A3DDA195D}"/>
              </a:ext>
            </a:extLst>
          </p:cNvPr>
          <p:cNvSpPr/>
          <p:nvPr/>
        </p:nvSpPr>
        <p:spPr>
          <a:xfrm>
            <a:off x="10013090" y="3145182"/>
            <a:ext cx="1005698" cy="127922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869F3C-96E5-49FB-AC0F-B2516FD887DE}"/>
              </a:ext>
            </a:extLst>
          </p:cNvPr>
          <p:cNvSpPr txBox="1"/>
          <p:nvPr/>
        </p:nvSpPr>
        <p:spPr>
          <a:xfrm>
            <a:off x="8946572" y="4168000"/>
            <a:ext cx="873833" cy="249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Service VIPs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66F656-1346-4A18-80A5-D1B5FBC5C4F4}"/>
              </a:ext>
            </a:extLst>
          </p:cNvPr>
          <p:cNvSpPr txBox="1"/>
          <p:nvPr/>
        </p:nvSpPr>
        <p:spPr>
          <a:xfrm>
            <a:off x="10083832" y="4167555"/>
            <a:ext cx="864217" cy="249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Segoe UI" panose="020B0502040204020203" pitchFamily="34" charset="0"/>
                <a:cs typeface="Segoe UI" panose="020B0502040204020203" pitchFamily="34" charset="0"/>
              </a:rPr>
              <a:t>Tenant VIPs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4F2C754-3268-4CC7-83C4-C545E4F4357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3784" y="3214510"/>
            <a:ext cx="408497" cy="34218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A5AB180-48E8-4D74-97D3-F4AF3918ECC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4697" y="3214510"/>
            <a:ext cx="408497" cy="34218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932AE6D-E5DA-42D5-9882-67A5796C532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1618" y="3610276"/>
            <a:ext cx="408497" cy="34218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557ABB1-F1AC-4991-9E33-4FF3CC9797B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3783" y="3601141"/>
            <a:ext cx="408497" cy="34218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848B416-72C2-4F7A-B457-4FA5B54D960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626" y="3213430"/>
            <a:ext cx="408497" cy="34218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C6CDAB0-E366-416E-9BFE-3DFDB00B95D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1538" y="3213430"/>
            <a:ext cx="408497" cy="34218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6C96377-16AA-4EB3-84DC-26B4BC22E60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8461" y="3609196"/>
            <a:ext cx="408497" cy="34218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194EA3E-8EEE-4504-80EC-EA3AACAB36C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0625" y="3600062"/>
            <a:ext cx="408497" cy="34218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512DA01-98E2-4A9A-9E6E-47D5846ADEBD}"/>
              </a:ext>
            </a:extLst>
          </p:cNvPr>
          <p:cNvSpPr txBox="1"/>
          <p:nvPr/>
        </p:nvSpPr>
        <p:spPr>
          <a:xfrm>
            <a:off x="7603744" y="6319132"/>
            <a:ext cx="1424740" cy="280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Intranet Networks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1DB0967-98C1-47C3-88A9-881497FDDCD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6340" y="5845584"/>
            <a:ext cx="506151" cy="5053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43AE44B-52ED-4323-9BC9-5F258DF1A07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9566" y="5845584"/>
            <a:ext cx="506151" cy="5053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7CD8F51-0E47-4321-8FCD-3F0CC768A2F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2793" y="5845584"/>
            <a:ext cx="506151" cy="50536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F8872AA-A179-4602-9430-97E59EF8D76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3782" y="5851795"/>
            <a:ext cx="506151" cy="50536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921CCAD-90A0-48BA-9B3B-40F6E0325A0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7009" y="5851795"/>
            <a:ext cx="506151" cy="50536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35F1EF1-AB10-44D6-830E-51F4939352B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0236" y="5851795"/>
            <a:ext cx="506151" cy="50536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EAA6C3A-195D-42CB-97D8-CDA696D513E9}"/>
              </a:ext>
            </a:extLst>
          </p:cNvPr>
          <p:cNvSpPr txBox="1"/>
          <p:nvPr/>
        </p:nvSpPr>
        <p:spPr>
          <a:xfrm>
            <a:off x="6259203" y="5212416"/>
            <a:ext cx="1462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Firewall/NAT/Proxy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FB0F16C-3214-47E5-880A-374150B90B6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988859" y="1750785"/>
            <a:ext cx="1647786" cy="1852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0721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19" y="1120901"/>
            <a:ext cx="4748396" cy="2348437"/>
          </a:xfrm>
        </p:spPr>
        <p:txBody>
          <a:bodyPr/>
          <a:lstStyle/>
          <a:p>
            <a:r>
              <a:rPr lang="en-US" sz="2353" dirty="0"/>
              <a:t>Traditional enterprise deployment with DMZ between internal network and Internet</a:t>
            </a:r>
          </a:p>
          <a:p>
            <a:r>
              <a:rPr lang="en-US" sz="2353" dirty="0"/>
              <a:t>Options for connecting Azure Stack Hub to the DMZ are through firewall, NAT, and reverse proxy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Enterprise/intranet/DMZ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6888E8-7B52-45AD-9D37-D183B3B0650C}"/>
              </a:ext>
            </a:extLst>
          </p:cNvPr>
          <p:cNvGrpSpPr/>
          <p:nvPr/>
        </p:nvGrpSpPr>
        <p:grpSpPr>
          <a:xfrm>
            <a:off x="5185714" y="385278"/>
            <a:ext cx="6113462" cy="6204859"/>
            <a:chOff x="5146410" y="197592"/>
            <a:chExt cx="6323104" cy="65296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BA5D55-184D-4409-A83D-4724F20E1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1380" y="995060"/>
              <a:ext cx="749621" cy="62332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3CB62A-E398-4A7B-986E-AA6C0797B2E9}"/>
                </a:ext>
              </a:extLst>
            </p:cNvPr>
            <p:cNvGrpSpPr/>
            <p:nvPr/>
          </p:nvGrpSpPr>
          <p:grpSpPr>
            <a:xfrm>
              <a:off x="7898327" y="3375072"/>
              <a:ext cx="806889" cy="396004"/>
              <a:chOff x="3207600" y="2890463"/>
              <a:chExt cx="992549" cy="579149"/>
            </a:xfrm>
            <a:solidFill>
              <a:srgbClr val="C00000"/>
            </a:solidFill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900F912-FD56-4357-8E0E-C680987EFE33}"/>
                  </a:ext>
                </a:extLst>
              </p:cNvPr>
              <p:cNvSpPr/>
              <p:nvPr/>
            </p:nvSpPr>
            <p:spPr>
              <a:xfrm>
                <a:off x="3208923" y="2893594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66AE2D2-CC7E-4013-9720-1F2D189BF92D}"/>
                  </a:ext>
                </a:extLst>
              </p:cNvPr>
              <p:cNvSpPr/>
              <p:nvPr/>
            </p:nvSpPr>
            <p:spPr>
              <a:xfrm>
                <a:off x="3540919" y="2893594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4787024-D17A-4A51-89B1-D9B5CCA53B12}"/>
                  </a:ext>
                </a:extLst>
              </p:cNvPr>
              <p:cNvSpPr/>
              <p:nvPr/>
            </p:nvSpPr>
            <p:spPr>
              <a:xfrm>
                <a:off x="3872915" y="2890463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CB5A4D0-92D8-48AE-AC7B-25E6F7E8D52D}"/>
                  </a:ext>
                </a:extLst>
              </p:cNvPr>
              <p:cNvSpPr/>
              <p:nvPr/>
            </p:nvSpPr>
            <p:spPr>
              <a:xfrm>
                <a:off x="3704158" y="3082969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E4D958C-C653-4C47-82F5-6382354002E4}"/>
                  </a:ext>
                </a:extLst>
              </p:cNvPr>
              <p:cNvSpPr/>
              <p:nvPr/>
            </p:nvSpPr>
            <p:spPr>
              <a:xfrm>
                <a:off x="3376924" y="3082969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E9A55AB-E0B7-496F-9109-3D7123A03DE8}"/>
                  </a:ext>
                </a:extLst>
              </p:cNvPr>
              <p:cNvSpPr/>
              <p:nvPr/>
            </p:nvSpPr>
            <p:spPr>
              <a:xfrm>
                <a:off x="3872537" y="3277106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579DD91-5585-4D40-9660-F8FB9DB96FA9}"/>
                  </a:ext>
                </a:extLst>
              </p:cNvPr>
              <p:cNvSpPr/>
              <p:nvPr/>
            </p:nvSpPr>
            <p:spPr>
              <a:xfrm>
                <a:off x="3540163" y="3277106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37942BB-7B24-4234-8A47-5386F79EE505}"/>
                  </a:ext>
                </a:extLst>
              </p:cNvPr>
              <p:cNvSpPr/>
              <p:nvPr/>
            </p:nvSpPr>
            <p:spPr>
              <a:xfrm>
                <a:off x="3208167" y="3277106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70B4850-7F01-4FDA-97EF-A18359FE32EA}"/>
                  </a:ext>
                </a:extLst>
              </p:cNvPr>
              <p:cNvSpPr/>
              <p:nvPr/>
            </p:nvSpPr>
            <p:spPr>
              <a:xfrm>
                <a:off x="4031014" y="3082969"/>
                <a:ext cx="169135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1C03779-F0D3-4104-9DB4-05F49A0DD6AD}"/>
                  </a:ext>
                </a:extLst>
              </p:cNvPr>
              <p:cNvSpPr/>
              <p:nvPr/>
            </p:nvSpPr>
            <p:spPr>
              <a:xfrm>
                <a:off x="3207600" y="3082969"/>
                <a:ext cx="169135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8915E2-6EF4-4B3C-A143-76554561E94F}"/>
                </a:ext>
              </a:extLst>
            </p:cNvPr>
            <p:cNvSpPr/>
            <p:nvPr/>
          </p:nvSpPr>
          <p:spPr>
            <a:xfrm>
              <a:off x="9779867" y="4034178"/>
              <a:ext cx="1689647" cy="259202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latin typeface="Segoe UI" panose="020B0502040204020203" pitchFamily="34" charset="0"/>
                  <a:cs typeface="Segoe UI" panose="020B0502040204020203" pitchFamily="34" charset="0"/>
                </a:rPr>
                <a:t>ToR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9CE89A-51A1-4E42-AE7E-544798910334}"/>
                </a:ext>
              </a:extLst>
            </p:cNvPr>
            <p:cNvSpPr txBox="1"/>
            <p:nvPr/>
          </p:nvSpPr>
          <p:spPr>
            <a:xfrm>
              <a:off x="5831305" y="1191371"/>
              <a:ext cx="1489987" cy="291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latin typeface="Segoe UI" panose="020B0502040204020203" pitchFamily="34" charset="0"/>
                  <a:cs typeface="Segoe UI" panose="020B0502040204020203" pitchFamily="34" charset="0"/>
                </a:rPr>
                <a:t>Agg</a:t>
              </a:r>
              <a:r>
                <a:rPr lang="en-US" sz="1200">
                  <a:latin typeface="Segoe UI" panose="020B0502040204020203" pitchFamily="34" charset="0"/>
                  <a:cs typeface="Segoe UI" panose="020B0502040204020203" pitchFamily="34" charset="0"/>
                </a:rPr>
                <a:t> / Edge Router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90C3CE-161A-4ECA-B42C-9470E7A4E5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33045"/>
            <a:stretch/>
          </p:blipFill>
          <p:spPr>
            <a:xfrm>
              <a:off x="7981213" y="197592"/>
              <a:ext cx="649953" cy="66271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13E973-B8E0-4716-A3B0-28043D69BA67}"/>
                </a:ext>
              </a:extLst>
            </p:cNvPr>
            <p:cNvSpPr txBox="1"/>
            <p:nvPr/>
          </p:nvSpPr>
          <p:spPr>
            <a:xfrm>
              <a:off x="6547654" y="1702191"/>
              <a:ext cx="714455" cy="291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Segoe UI" panose="020B0502040204020203" pitchFamily="34" charset="0"/>
                  <a:cs typeface="Segoe UI" panose="020B0502040204020203" pitchFamily="34" charset="0"/>
                </a:rPr>
                <a:t>Firewall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130EB74-5199-4F64-B59D-85EE82E6D55F}"/>
                </a:ext>
              </a:extLst>
            </p:cNvPr>
            <p:cNvGrpSpPr/>
            <p:nvPr/>
          </p:nvGrpSpPr>
          <p:grpSpPr>
            <a:xfrm>
              <a:off x="7904518" y="1704550"/>
              <a:ext cx="806889" cy="396004"/>
              <a:chOff x="3207600" y="2890463"/>
              <a:chExt cx="992549" cy="579149"/>
            </a:xfrm>
            <a:solidFill>
              <a:srgbClr val="C00000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D7DC3CF-847E-405C-BC2A-25F87547D9C2}"/>
                  </a:ext>
                </a:extLst>
              </p:cNvPr>
              <p:cNvSpPr/>
              <p:nvPr/>
            </p:nvSpPr>
            <p:spPr>
              <a:xfrm>
                <a:off x="3208923" y="2893594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4C1DFF7-9BE4-41F0-9FDC-D6177C98359B}"/>
                  </a:ext>
                </a:extLst>
              </p:cNvPr>
              <p:cNvSpPr/>
              <p:nvPr/>
            </p:nvSpPr>
            <p:spPr>
              <a:xfrm>
                <a:off x="3540919" y="2893594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E61C41C-8D73-4FF4-B4A1-94D634854E98}"/>
                  </a:ext>
                </a:extLst>
              </p:cNvPr>
              <p:cNvSpPr/>
              <p:nvPr/>
            </p:nvSpPr>
            <p:spPr>
              <a:xfrm>
                <a:off x="3872915" y="2890463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4F6148A-73DE-425E-BC49-4017D5BC851E}"/>
                  </a:ext>
                </a:extLst>
              </p:cNvPr>
              <p:cNvSpPr/>
              <p:nvPr/>
            </p:nvSpPr>
            <p:spPr>
              <a:xfrm>
                <a:off x="3704158" y="3082969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1B9E18D-B556-4A4A-B3D0-29A1E8315F2A}"/>
                  </a:ext>
                </a:extLst>
              </p:cNvPr>
              <p:cNvSpPr/>
              <p:nvPr/>
            </p:nvSpPr>
            <p:spPr>
              <a:xfrm>
                <a:off x="3376924" y="3082969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9D502B3-0732-4FF8-8F28-6FAE48FB6440}"/>
                  </a:ext>
                </a:extLst>
              </p:cNvPr>
              <p:cNvSpPr/>
              <p:nvPr/>
            </p:nvSpPr>
            <p:spPr>
              <a:xfrm>
                <a:off x="3872537" y="3277106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D58025D-12BE-4EC9-8EB4-3900F545174D}"/>
                  </a:ext>
                </a:extLst>
              </p:cNvPr>
              <p:cNvSpPr/>
              <p:nvPr/>
            </p:nvSpPr>
            <p:spPr>
              <a:xfrm>
                <a:off x="3540163" y="3277106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B83B6C4-8CF1-4C2E-A4E2-AACB86F1EAE4}"/>
                  </a:ext>
                </a:extLst>
              </p:cNvPr>
              <p:cNvSpPr/>
              <p:nvPr/>
            </p:nvSpPr>
            <p:spPr>
              <a:xfrm>
                <a:off x="3208167" y="3277106"/>
                <a:ext cx="327234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54881ED-297E-40CF-A5D8-CDFFD877C513}"/>
                  </a:ext>
                </a:extLst>
              </p:cNvPr>
              <p:cNvSpPr/>
              <p:nvPr/>
            </p:nvSpPr>
            <p:spPr>
              <a:xfrm>
                <a:off x="4031014" y="3082969"/>
                <a:ext cx="169135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5F067452-BF1F-4014-9BCF-F8D9C1F8DEDA}"/>
                  </a:ext>
                </a:extLst>
              </p:cNvPr>
              <p:cNvSpPr/>
              <p:nvPr/>
            </p:nvSpPr>
            <p:spPr>
              <a:xfrm>
                <a:off x="3207600" y="3082969"/>
                <a:ext cx="169135" cy="1925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7312B5-32D0-4822-96FF-37BEDFF0808C}"/>
                </a:ext>
              </a:extLst>
            </p:cNvPr>
            <p:cNvSpPr/>
            <p:nvPr/>
          </p:nvSpPr>
          <p:spPr>
            <a:xfrm>
              <a:off x="5146410" y="4427404"/>
              <a:ext cx="6323104" cy="2278181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A04464-92A9-4B7E-8AD4-5B8C639119F3}"/>
                </a:ext>
              </a:extLst>
            </p:cNvPr>
            <p:cNvSpPr/>
            <p:nvPr/>
          </p:nvSpPr>
          <p:spPr>
            <a:xfrm>
              <a:off x="5146411" y="4040740"/>
              <a:ext cx="1689647" cy="259202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latin typeface="Segoe UI" panose="020B0502040204020203" pitchFamily="34" charset="0"/>
                  <a:cs typeface="Segoe UI" panose="020B0502040204020203" pitchFamily="34" charset="0"/>
                </a:rPr>
                <a:t>ToR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14BEC9-BDA8-458C-914D-B45E9034E8AD}"/>
                </a:ext>
              </a:extLst>
            </p:cNvPr>
            <p:cNvCxnSpPr>
              <a:cxnSpLocks/>
              <a:stCxn id="13" idx="0"/>
              <a:endCxn id="63" idx="2"/>
            </p:cNvCxnSpPr>
            <p:nvPr/>
          </p:nvCxnSpPr>
          <p:spPr>
            <a:xfrm flipV="1">
              <a:off x="5991234" y="3771075"/>
              <a:ext cx="2310461" cy="269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24F33B-79B7-4E53-9C6F-9C6120A7DE29}"/>
                </a:ext>
              </a:extLst>
            </p:cNvPr>
            <p:cNvCxnSpPr>
              <a:cxnSpLocks/>
              <a:stCxn id="63" idx="2"/>
              <a:endCxn id="7" idx="0"/>
            </p:cNvCxnSpPr>
            <p:nvPr/>
          </p:nvCxnSpPr>
          <p:spPr>
            <a:xfrm>
              <a:off x="8301695" y="3771076"/>
              <a:ext cx="2322996" cy="263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4DD10B-34DB-4BB2-8915-92750AFD0282}"/>
                </a:ext>
              </a:extLst>
            </p:cNvPr>
            <p:cNvSpPr/>
            <p:nvPr/>
          </p:nvSpPr>
          <p:spPr>
            <a:xfrm>
              <a:off x="5146410" y="2242022"/>
              <a:ext cx="6323104" cy="904044"/>
            </a:xfrm>
            <a:prstGeom prst="rect">
              <a:avLst/>
            </a:prstGeom>
            <a:solidFill>
              <a:srgbClr val="00BC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994099-9028-4A5E-A318-E42755F9D1C2}"/>
                </a:ext>
              </a:extLst>
            </p:cNvPr>
            <p:cNvSpPr/>
            <p:nvPr/>
          </p:nvSpPr>
          <p:spPr>
            <a:xfrm>
              <a:off x="7765084" y="4044268"/>
              <a:ext cx="1082215" cy="259202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Segoe UI" panose="020B0502040204020203" pitchFamily="34" charset="0"/>
                  <a:cs typeface="Segoe UI" panose="020B0502040204020203" pitchFamily="34" charset="0"/>
                </a:rPr>
                <a:t>BMC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DA913BC-2B08-4ECE-BED0-840803451A28}"/>
                </a:ext>
              </a:extLst>
            </p:cNvPr>
            <p:cNvCxnSpPr>
              <a:cxnSpLocks/>
              <a:stCxn id="17" idx="1"/>
              <a:endCxn id="13" idx="3"/>
            </p:cNvCxnSpPr>
            <p:nvPr/>
          </p:nvCxnSpPr>
          <p:spPr>
            <a:xfrm flipH="1" flipV="1">
              <a:off x="6836057" y="4170341"/>
              <a:ext cx="929027" cy="3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AFEFB3-F748-41C4-B480-2BB660E67C13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 flipV="1">
              <a:off x="8847298" y="4163779"/>
              <a:ext cx="932569" cy="10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5E27B1A-2836-4F37-A249-6B449CB8D485}"/>
                </a:ext>
              </a:extLst>
            </p:cNvPr>
            <p:cNvSpPr/>
            <p:nvPr/>
          </p:nvSpPr>
          <p:spPr>
            <a:xfrm>
              <a:off x="5388906" y="4665045"/>
              <a:ext cx="1448045" cy="1701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44B74A-0107-444D-ACBE-891DE43CD887}"/>
                </a:ext>
              </a:extLst>
            </p:cNvPr>
            <p:cNvSpPr txBox="1"/>
            <p:nvPr/>
          </p:nvSpPr>
          <p:spPr>
            <a:xfrm>
              <a:off x="5401894" y="5308670"/>
              <a:ext cx="1376449" cy="582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Private</a:t>
              </a: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Storage &amp; Infra VIPs</a:t>
              </a: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(10.11.128.0/24)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92E1BE-CD8E-4DE1-9528-8487229D0653}"/>
                </a:ext>
              </a:extLst>
            </p:cNvPr>
            <p:cNvSpPr/>
            <p:nvPr/>
          </p:nvSpPr>
          <p:spPr>
            <a:xfrm>
              <a:off x="7080120" y="4665045"/>
              <a:ext cx="1448045" cy="1701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AB01DB-8C7E-43D2-B2BD-2E255B48CFB2}"/>
                </a:ext>
              </a:extLst>
            </p:cNvPr>
            <p:cNvSpPr txBox="1"/>
            <p:nvPr/>
          </p:nvSpPr>
          <p:spPr>
            <a:xfrm>
              <a:off x="7040882" y="5308670"/>
              <a:ext cx="1480901" cy="744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Private</a:t>
              </a: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Infrastructure Services</a:t>
              </a:r>
            </a:p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(10.11.130.0/24)</a:t>
              </a:r>
            </a:p>
            <a:p>
              <a:pPr algn="ctr"/>
              <a:endParaRPr lang="en-US" sz="10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25E01D-EEC6-4CF0-B372-72E457413570}"/>
                </a:ext>
              </a:extLst>
            </p:cNvPr>
            <p:cNvSpPr/>
            <p:nvPr/>
          </p:nvSpPr>
          <p:spPr>
            <a:xfrm>
              <a:off x="8754655" y="4665045"/>
              <a:ext cx="2446659" cy="1701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FF9C34-D30E-4A37-8322-A32F42444F68}"/>
                </a:ext>
              </a:extLst>
            </p:cNvPr>
            <p:cNvSpPr txBox="1"/>
            <p:nvPr/>
          </p:nvSpPr>
          <p:spPr>
            <a:xfrm>
              <a:off x="9081689" y="6114993"/>
              <a:ext cx="1792601" cy="259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Public VIPs (65.53.123.0/22)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1E4800-9722-450C-881B-20E1AD884169}"/>
                </a:ext>
              </a:extLst>
            </p:cNvPr>
            <p:cNvSpPr txBox="1"/>
            <p:nvPr/>
          </p:nvSpPr>
          <p:spPr>
            <a:xfrm>
              <a:off x="7804142" y="6435762"/>
              <a:ext cx="1339377" cy="291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Stack Hub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6C327F-E3FF-4C01-BC66-363D695F568B}"/>
                </a:ext>
              </a:extLst>
            </p:cNvPr>
            <p:cNvSpPr/>
            <p:nvPr/>
          </p:nvSpPr>
          <p:spPr>
            <a:xfrm>
              <a:off x="8885044" y="4797430"/>
              <a:ext cx="1025864" cy="13048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49533F-BBCF-4EC6-BD1D-6334753145BA}"/>
                </a:ext>
              </a:extLst>
            </p:cNvPr>
            <p:cNvSpPr/>
            <p:nvPr/>
          </p:nvSpPr>
          <p:spPr>
            <a:xfrm>
              <a:off x="10040202" y="4797430"/>
              <a:ext cx="1025864" cy="13048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EA1B41-C69E-48CB-BF05-C59977C22DC2}"/>
                </a:ext>
              </a:extLst>
            </p:cNvPr>
            <p:cNvSpPr txBox="1"/>
            <p:nvPr/>
          </p:nvSpPr>
          <p:spPr>
            <a:xfrm>
              <a:off x="8953473" y="5840758"/>
              <a:ext cx="889005" cy="259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Service VIPs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E344C7-A2C9-4698-90BC-1C1456D6BEA7}"/>
                </a:ext>
              </a:extLst>
            </p:cNvPr>
            <p:cNvSpPr txBox="1"/>
            <p:nvPr/>
          </p:nvSpPr>
          <p:spPr>
            <a:xfrm>
              <a:off x="10114435" y="5840304"/>
              <a:ext cx="877399" cy="259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>
                  <a:latin typeface="Segoe UI" panose="020B0502040204020203" pitchFamily="34" charset="0"/>
                  <a:cs typeface="Segoe UI" panose="020B0502040204020203" pitchFamily="34" charset="0"/>
                </a:rPr>
                <a:t>Tenant VIPs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4D1F919-E4E0-49FF-84F3-96EC691E8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59655" y="4868147"/>
              <a:ext cx="416688" cy="34904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23FADBB-1E40-466C-9425-BF7AFE36F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19609" y="4868147"/>
              <a:ext cx="416688" cy="34904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C021F59-2B82-4804-A545-376F95592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16469" y="5271849"/>
              <a:ext cx="416688" cy="34904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61598D9-C688-48B9-BF8C-962708D0C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59654" y="5262531"/>
              <a:ext cx="416688" cy="34904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8A34555-A6C3-47C2-B9BE-80ED65AFE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09093" y="4867046"/>
              <a:ext cx="416688" cy="34904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3B28236-2704-41FB-B55B-EAB225079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69046" y="4867046"/>
              <a:ext cx="416688" cy="34904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49A42B0-2DDC-4196-B96A-9394D61FC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65907" y="5270747"/>
              <a:ext cx="416688" cy="349049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80C0E76-8A0C-4D2D-8B78-C8703E230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09092" y="5261430"/>
              <a:ext cx="416688" cy="34904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9649F7-D57A-4979-B337-3CC7F7F75949}"/>
                </a:ext>
              </a:extLst>
            </p:cNvPr>
            <p:cNvSpPr txBox="1"/>
            <p:nvPr/>
          </p:nvSpPr>
          <p:spPr>
            <a:xfrm>
              <a:off x="8045503" y="2887467"/>
              <a:ext cx="535857" cy="291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0070C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DMZ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46FA5F0-D8B8-49A8-A2F8-0DB5507DF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45087" y="2406625"/>
              <a:ext cx="516300" cy="51549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D5BFE4C-A63A-4AAD-BF13-DF81E1D7D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4019" y="2406625"/>
              <a:ext cx="516300" cy="51549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81628C1-6BA1-46F4-8FC0-AEF2AB75E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42951" y="2406625"/>
              <a:ext cx="516300" cy="51549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72692DA-D1EF-4575-AAD1-C3BF17433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59653" y="2412960"/>
              <a:ext cx="516300" cy="51549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C0EDF43-E7A1-4235-952E-3932B87F8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58585" y="2412960"/>
              <a:ext cx="516300" cy="51549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E93BBB5-E2EB-426D-8DA1-5D64A3374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57518" y="2412960"/>
              <a:ext cx="516300" cy="51549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4F1AD1-37BB-4C59-98AB-112C802B3D2E}"/>
                </a:ext>
              </a:extLst>
            </p:cNvPr>
            <p:cNvSpPr txBox="1"/>
            <p:nvPr/>
          </p:nvSpPr>
          <p:spPr>
            <a:xfrm>
              <a:off x="6262870" y="3414645"/>
              <a:ext cx="1513067" cy="291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Segoe UI" panose="020B0502040204020203" pitchFamily="34" charset="0"/>
                  <a:cs typeface="Segoe UI" panose="020B0502040204020203" pitchFamily="34" charset="0"/>
                </a:rPr>
                <a:t>Firewall/NAT/Proxy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2576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0206-5AC0-4672-AB01-40E25DF0B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318" y="1120901"/>
            <a:ext cx="11339774" cy="52790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Issued by a public trusted CA or Enterprise CA</a:t>
            </a:r>
          </a:p>
          <a:p>
            <a:pPr lvl="1"/>
            <a:r>
              <a:rPr lang="en-US" dirty="0"/>
              <a:t>Used for all VIPs that are external facing (registered in an external DNS Zone)</a:t>
            </a:r>
          </a:p>
          <a:p>
            <a:pPr lvl="2"/>
            <a:r>
              <a:rPr lang="en-US" dirty="0"/>
              <a:t>Required at deployment time (PFX format)</a:t>
            </a:r>
            <a:br>
              <a:rPr lang="en-US" dirty="0"/>
            </a:br>
            <a:endParaRPr lang="en-US" dirty="0"/>
          </a:p>
          <a:p>
            <a:pPr marL="448107" lvl="2" indent="0">
              <a:buNone/>
            </a:pPr>
            <a:endParaRPr lang="en-US" dirty="0"/>
          </a:p>
          <a:p>
            <a:pPr marL="448107" lvl="2" indent="0">
              <a:buNone/>
            </a:pPr>
            <a:endParaRPr lang="en-US" dirty="0"/>
          </a:p>
          <a:p>
            <a:pPr marL="448107" lvl="2" indent="0">
              <a:buNone/>
            </a:pPr>
            <a:endParaRPr lang="en-US" dirty="0"/>
          </a:p>
          <a:p>
            <a:pPr marL="448107" lvl="2" indent="0">
              <a:buNone/>
            </a:pPr>
            <a:endParaRPr lang="en-US" dirty="0"/>
          </a:p>
          <a:p>
            <a:pPr marL="672161" lvl="3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Support for Wildcard certificates</a:t>
            </a:r>
          </a:p>
          <a:p>
            <a:pPr lvl="2"/>
            <a:r>
              <a:rPr lang="en-US" dirty="0"/>
              <a:t>Rotation via PEP (Privileged Endpoint)</a:t>
            </a:r>
          </a:p>
          <a:p>
            <a:pPr lvl="2"/>
            <a:r>
              <a:rPr lang="en-US" b="1" dirty="0" err="1"/>
              <a:t>adfs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graph </a:t>
            </a:r>
            <a:r>
              <a:rPr lang="en-US" dirty="0"/>
              <a:t>certificates only needed when Azure Stack Hub uses ADFS for identity</a:t>
            </a:r>
            <a:endParaRPr lang="en-US" b="1" dirty="0"/>
          </a:p>
          <a:p>
            <a:pPr marL="448193" lvl="2" indent="0">
              <a:buNone/>
            </a:pPr>
            <a:r>
              <a:rPr lang="en-US" dirty="0">
                <a:hlinkClick r:id="rId3"/>
              </a:rPr>
              <a:t>https://docs.microsoft.com/en-us/azure/azure-stack/azure-stack-pki-certs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Certificate requirements for infrastructure VIPs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09BB71-EF9E-44FC-A81B-9F5675111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070204"/>
              </p:ext>
            </p:extLst>
          </p:nvPr>
        </p:nvGraphicFramePr>
        <p:xfrm>
          <a:off x="1166484" y="2277745"/>
          <a:ext cx="8128000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78869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61458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65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adminportal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portal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77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adminmanagement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28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blob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52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queue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74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765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adminvault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vault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83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adfs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765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&lt;region&gt;.&lt;</a:t>
                      </a:r>
                      <a:r>
                        <a:rPr lang="en-US" sz="1765" b="0" i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765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&lt;region&gt;.&lt;</a:t>
                      </a:r>
                      <a:r>
                        <a:rPr lang="en-US" sz="1765" b="0" i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0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765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adminhosting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*.</a:t>
                      </a:r>
                      <a:r>
                        <a:rPr lang="en-US" sz="1765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hosting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.&lt;region&gt;.&lt;</a:t>
                      </a:r>
                      <a:r>
                        <a:rPr lang="en-US" sz="1765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fqdn</a:t>
                      </a:r>
                      <a:r>
                        <a:rPr lang="en-US" sz="1765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59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3095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838E1-302E-468D-8136-04C737D4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414507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335915" indent="-335915" defTabSz="909890"/>
            <a:r>
              <a:rPr lang="en-US" sz="2800" dirty="0">
                <a:solidFill>
                  <a:schemeClr val="bg1"/>
                </a:solidFill>
              </a:rPr>
              <a:t>Downloadable tool where Azure Stack Hub customers fill in some variables and arrive at an appropriate scale for their Azure Stack Hub initial hardware - </a:t>
            </a:r>
            <a:r>
              <a:rPr lang="en-US" sz="2800" dirty="0">
                <a:solidFill>
                  <a:schemeClr val="bg2"/>
                </a:solidFill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https://aka.ms/azstackcapacityplanner</a:t>
            </a:r>
            <a:r>
              <a:rPr lang="en-US" sz="2800" dirty="0">
                <a:ea typeface="+mj-lt"/>
                <a:cs typeface="+mj-lt"/>
              </a:rPr>
              <a:t>.</a:t>
            </a:r>
            <a:endParaRPr lang="en-US">
              <a:ea typeface="+mj-lt"/>
              <a:cs typeface="+mj-lt"/>
            </a:endParaRPr>
          </a:p>
          <a:p>
            <a:pPr marL="335915" indent="-335915" defTabSz="909890"/>
            <a:endParaRPr lang="en-US" sz="3500" dirty="0"/>
          </a:p>
          <a:p>
            <a:pPr marL="335915" indent="-335915" defTabSz="909890"/>
            <a:endParaRPr lang="en-US" sz="2800" dirty="0">
              <a:solidFill>
                <a:schemeClr val="bg1"/>
              </a:solidFill>
              <a:cs typeface="Segoe UI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Azure Stack Hub Capacity Planning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F7DAC-E943-47AB-964C-557C31ECE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2738341"/>
            <a:ext cx="10134600" cy="411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87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777592"/>
            <a:ext cx="11653523" cy="1181862"/>
          </a:xfrm>
        </p:spPr>
        <p:txBody>
          <a:bodyPr/>
          <a:lstStyle/>
          <a:p>
            <a:r>
              <a:rPr lang="en-US" sz="7200" dirty="0"/>
              <a:t>Networking prerequisites</a:t>
            </a:r>
          </a:p>
        </p:txBody>
      </p:sp>
    </p:spTree>
    <p:extLst>
      <p:ext uri="{BB962C8B-B14F-4D97-AF65-F5344CB8AC3E}">
        <p14:creationId xmlns:p14="http://schemas.microsoft.com/office/powerpoint/2010/main" val="372237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588514" y="2131562"/>
            <a:ext cx="2750166" cy="485938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225">
              <a:defRPr/>
            </a:pPr>
            <a:r>
              <a:rPr lang="en-US" sz="2800" kern="0" dirty="0">
                <a:latin typeface="Segoe UI Light"/>
              </a:rPr>
              <a:t>Private</a:t>
            </a:r>
            <a:endParaRPr lang="en-US" sz="2800" kern="0" dirty="0">
              <a:solidFill>
                <a:prstClr val="black"/>
              </a:solidFill>
              <a:latin typeface="Segoe UI Light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574137" y="1238024"/>
            <a:ext cx="2750166" cy="485937"/>
          </a:xfrm>
          <a:prstGeom prst="parallelogram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2800" kern="0">
                <a:solidFill>
                  <a:prstClr val="black"/>
                </a:solidFill>
                <a:latin typeface="Segoe UI Light"/>
              </a:rPr>
              <a:t>BMC</a:t>
            </a:r>
          </a:p>
        </p:txBody>
      </p:sp>
      <p:sp>
        <p:nvSpPr>
          <p:cNvPr id="79" name="Parallelogram 78"/>
          <p:cNvSpPr/>
          <p:nvPr/>
        </p:nvSpPr>
        <p:spPr>
          <a:xfrm>
            <a:off x="574135" y="3086474"/>
            <a:ext cx="2755073" cy="487525"/>
          </a:xfrm>
          <a:prstGeom prst="parallelogram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2800" kern="0">
                <a:solidFill>
                  <a:prstClr val="black"/>
                </a:solidFill>
                <a:latin typeface="Segoe UI Light"/>
              </a:rPr>
              <a:t>Infrastructure</a:t>
            </a:r>
          </a:p>
        </p:txBody>
      </p:sp>
      <p:sp>
        <p:nvSpPr>
          <p:cNvPr id="52" name="Parallelogram 51"/>
          <p:cNvSpPr/>
          <p:nvPr/>
        </p:nvSpPr>
        <p:spPr>
          <a:xfrm>
            <a:off x="502249" y="4045038"/>
            <a:ext cx="2750166" cy="485937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2800" kern="0">
                <a:solidFill>
                  <a:prstClr val="black"/>
                </a:solidFill>
                <a:latin typeface="Segoe UI Light"/>
              </a:rPr>
              <a:t>Switch </a:t>
            </a:r>
            <a:r>
              <a:rPr lang="en-US" sz="2800" kern="0" err="1">
                <a:solidFill>
                  <a:prstClr val="black"/>
                </a:solidFill>
                <a:latin typeface="Segoe UI Light"/>
              </a:rPr>
              <a:t>Mgmt</a:t>
            </a:r>
            <a:endParaRPr lang="en-US" sz="2800" kern="0" dirty="0">
              <a:solidFill>
                <a:prstClr val="black"/>
              </a:solidFill>
              <a:latin typeface="Segoe UI Light"/>
            </a:endParaRPr>
          </a:p>
        </p:txBody>
      </p:sp>
      <p:sp>
        <p:nvSpPr>
          <p:cNvPr id="76" name="Parallelogram 75"/>
          <p:cNvSpPr/>
          <p:nvPr/>
        </p:nvSpPr>
        <p:spPr>
          <a:xfrm>
            <a:off x="502250" y="5026128"/>
            <a:ext cx="2750166" cy="487525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2800" kern="0">
                <a:solidFill>
                  <a:prstClr val="black"/>
                </a:solidFill>
                <a:latin typeface="Segoe UI Light"/>
              </a:rPr>
              <a:t>Public VIP</a:t>
            </a:r>
            <a:endParaRPr lang="en-US" sz="2800" kern="0" dirty="0" err="1">
              <a:solidFill>
                <a:prstClr val="black"/>
              </a:solidFill>
              <a:latin typeface="Segoe UI Ligh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257647" y="1211964"/>
            <a:ext cx="744114" cy="5147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defTabSz="914225">
              <a:defRPr/>
            </a:pPr>
            <a:r>
              <a:rPr lang="en-US" sz="2700" b="1" kern="0" dirty="0">
                <a:latin typeface="Segoe UI"/>
                <a:cs typeface="Segoe UI"/>
              </a:rPr>
              <a:t>/26</a:t>
            </a:r>
            <a:endParaRPr lang="en-US" sz="2745" b="1" kern="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257647" y="2096260"/>
            <a:ext cx="744114" cy="5147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defTabSz="914225">
              <a:defRPr/>
            </a:pPr>
            <a:r>
              <a:rPr lang="en-US" sz="2700" b="1" kern="0" dirty="0">
                <a:latin typeface="Segoe UI"/>
                <a:cs typeface="Segoe UI"/>
              </a:rPr>
              <a:t>/20</a:t>
            </a:r>
            <a:endParaRPr lang="en-US" sz="2745" b="1" kern="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57647" y="4885828"/>
            <a:ext cx="1641796" cy="514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en-US" sz="2745" b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/26 - /22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57647" y="3082748"/>
            <a:ext cx="744114" cy="5147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defTabSz="914225">
              <a:defRPr/>
            </a:pPr>
            <a:r>
              <a:rPr lang="en-US" sz="2700" b="1" kern="0" dirty="0">
                <a:latin typeface="Segoe UI"/>
                <a:cs typeface="Segoe UI"/>
              </a:rPr>
              <a:t>/24</a:t>
            </a:r>
            <a:endParaRPr lang="en-US" sz="2745" b="1" kern="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57647" y="3917020"/>
            <a:ext cx="744114" cy="514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en-US" sz="2745" b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/26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78658" y="291959"/>
            <a:ext cx="3036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en-US" sz="4000" kern="0">
                <a:solidFill>
                  <a:srgbClr val="505050"/>
                </a:solidFill>
                <a:latin typeface="Segoe UI Light"/>
              </a:rPr>
              <a:t>Subnet name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257647" y="302854"/>
            <a:ext cx="2629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en-US" sz="4000" kern="0">
                <a:solidFill>
                  <a:srgbClr val="505050"/>
                </a:solidFill>
                <a:latin typeface="Segoe UI Light"/>
              </a:rPr>
              <a:t>Subnet size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642163" y="5023654"/>
            <a:ext cx="3252814" cy="363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418">
              <a:defRPr/>
            </a:pPr>
            <a:r>
              <a:rPr lang="en-US" sz="1765" b="1" kern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Advertised as individual /32s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CB5C75-4021-4ACB-B65C-EE981A342ADD}"/>
              </a:ext>
            </a:extLst>
          </p:cNvPr>
          <p:cNvSpPr txBox="1"/>
          <p:nvPr/>
        </p:nvSpPr>
        <p:spPr>
          <a:xfrm>
            <a:off x="6642162" y="2148182"/>
            <a:ext cx="5073441" cy="9290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32418">
              <a:defRPr/>
            </a:pPr>
            <a:r>
              <a:rPr lang="en-US" sz="1750" b="1" kern="0" dirty="0">
                <a:latin typeface="Segoe UI"/>
                <a:cs typeface="Segoe UI"/>
              </a:rPr>
              <a:t>This network does not route beyond the </a:t>
            </a:r>
            <a:endParaRPr lang="en-US"/>
          </a:p>
          <a:p>
            <a:pPr defTabSz="932418">
              <a:defRPr/>
            </a:pPr>
            <a:r>
              <a:rPr lang="en-US" sz="1750" b="1" kern="0" dirty="0">
                <a:latin typeface="Segoe UI"/>
                <a:cs typeface="Segoe UI"/>
              </a:rPr>
              <a:t>border devices.  Must not overlap with other networks in the DC. </a:t>
            </a:r>
            <a:endParaRPr lang="en-US" sz="1750" b="1" kern="0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6118273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8-0000-0100-00003300000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2071" y="3305331"/>
            <a:ext cx="8599930" cy="355267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C48E30-68A3-4730-89AC-42735719EF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431213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0" indent="0">
              <a:buNone/>
            </a:pPr>
            <a:r>
              <a:rPr lang="de-DE" sz="2800">
                <a:solidFill>
                  <a:srgbClr val="0078D7"/>
                </a:solidFill>
                <a:cs typeface="Segoe UI Light"/>
              </a:rPr>
              <a:t>Infrastructure Network</a:t>
            </a:r>
            <a:endParaRPr lang="de-DE" sz="2800" dirty="0">
              <a:solidFill>
                <a:srgbClr val="0078D7"/>
              </a:solidFill>
            </a:endParaRPr>
          </a:p>
          <a:p>
            <a:pPr marL="342900" indent="-342900"/>
            <a:r>
              <a:rPr lang="en-US" sz="2000"/>
              <a:t>Dedicated to connecting all the baseboard management controllers</a:t>
            </a:r>
            <a:endParaRPr lang="de-DE" sz="2000">
              <a:cs typeface="Segoe UI Light"/>
            </a:endParaRPr>
          </a:p>
          <a:p>
            <a:pPr marL="0" indent="0">
              <a:buNone/>
            </a:pPr>
            <a:endParaRPr lang="en-US" sz="2000" dirty="0">
              <a:solidFill>
                <a:srgbClr val="505050"/>
              </a:solidFill>
              <a:cs typeface="Segoe UI Light"/>
            </a:endParaRPr>
          </a:p>
          <a:p>
            <a:pPr marL="0" indent="0">
              <a:buNone/>
            </a:pPr>
            <a:r>
              <a:rPr lang="de-DE" sz="2800" dirty="0">
                <a:solidFill>
                  <a:srgbClr val="0078D7"/>
                </a:solidFill>
              </a:rPr>
              <a:t>BMC network</a:t>
            </a:r>
            <a:endParaRPr lang="de-DE" sz="3500">
              <a:cs typeface="Segoe UI Light"/>
            </a:endParaRPr>
          </a:p>
          <a:p>
            <a:pPr marL="283845" lvl="1" indent="-283845"/>
            <a:r>
              <a:rPr lang="en-US" sz="2000" dirty="0">
                <a:latin typeface="+mj-lt"/>
              </a:rPr>
              <a:t>Dedicated to connecting all the baseboard management controllers</a:t>
            </a:r>
            <a:endParaRPr lang="en-US" sz="2000" dirty="0">
              <a:latin typeface="+mj-lt"/>
              <a:cs typeface="Segoe UI Light"/>
            </a:endParaRPr>
          </a:p>
          <a:p>
            <a:pPr marL="283845" lvl="1" indent="-283845"/>
            <a:r>
              <a:rPr lang="en-US" sz="2000" dirty="0">
                <a:latin typeface="+mj-lt"/>
              </a:rPr>
              <a:t>Used to control physical server power on/off sequences for OS installation</a:t>
            </a:r>
            <a:endParaRPr lang="en-US" sz="2000" dirty="0">
              <a:latin typeface="+mj-lt"/>
              <a:cs typeface="Segoe UI Light"/>
            </a:endParaRPr>
          </a:p>
          <a:p>
            <a:pPr marL="283845" lvl="1" indent="-283845"/>
            <a:r>
              <a:rPr lang="en-US" sz="2000" dirty="0">
                <a:latin typeface="+mj-lt"/>
              </a:rPr>
              <a:t>Also provide connectivity to the DVM</a:t>
            </a:r>
            <a:br>
              <a:rPr lang="en-US" sz="2350" dirty="0"/>
            </a:br>
            <a:endParaRPr lang="en-US" sz="2350">
              <a:cs typeface="Segoe UI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Switch management</a:t>
            </a:r>
          </a:p>
          <a:p>
            <a:pPr marL="228600" lvl="1" indent="-228600"/>
            <a:r>
              <a:rPr lang="en-US" sz="2000" dirty="0">
                <a:latin typeface="+mj-lt"/>
              </a:rPr>
              <a:t>Out-of-band access for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deployment, management,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and troubleshooting</a:t>
            </a:r>
            <a:endParaRPr lang="de-DE" sz="20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3CE0ED-F689-476B-92B7-E8205E9C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Networking prerequisites – BMC net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77601235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4B2A5A-7A46-4721-B265-136042C741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934329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Public Virtual IP (VIP) Networks</a:t>
            </a:r>
          </a:p>
          <a:p>
            <a:pPr marL="342900" lvl="1" indent="-342900"/>
            <a:r>
              <a:rPr lang="en-US" sz="2000" dirty="0">
                <a:latin typeface="+mj-lt"/>
              </a:rPr>
              <a:t>Contains the external-accessible or public IP addresses</a:t>
            </a:r>
          </a:p>
          <a:p>
            <a:pPr marL="572135" lvl="1" indent="-236220"/>
            <a:endParaRPr lang="en-US" dirty="0">
              <a:cs typeface="Segoe UI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Private Virtual IP Networks</a:t>
            </a:r>
          </a:p>
          <a:p>
            <a:pPr marL="342900" lvl="1" indent="-342900"/>
            <a:r>
              <a:rPr lang="en-US" sz="2000">
                <a:latin typeface="+mj-lt"/>
              </a:rPr>
              <a:t> </a:t>
            </a:r>
            <a:r>
              <a:rPr lang="de-DE" sz="2000">
                <a:latin typeface="+mj-lt"/>
              </a:rPr>
              <a:t>Storage network and internal VIPs</a:t>
            </a:r>
          </a:p>
          <a:p>
            <a:pPr marL="631825" lvl="2" indent="-285750"/>
            <a:r>
              <a:rPr lang="en-US" sz="2000">
                <a:latin typeface="+mj-lt"/>
              </a:rPr>
              <a:t>Used for S2D, SMB, and Virtual Machine live migration</a:t>
            </a:r>
            <a:endParaRPr lang="en-US" sz="2000">
              <a:latin typeface="+mj-lt"/>
              <a:cs typeface="Segoe UI Light"/>
            </a:endParaRPr>
          </a:p>
          <a:p>
            <a:pPr marL="0" indent="0">
              <a:buNone/>
            </a:pPr>
            <a:endParaRPr lang="en-US" sz="2800" dirty="0">
              <a:solidFill>
                <a:srgbClr val="0078D7"/>
              </a:solidFill>
              <a:cs typeface="Segoe UI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EA1F2D-5711-4648-8A8D-8612EA12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Networking prerequisites – Public net</a:t>
            </a:r>
            <a:endParaRPr lang="de-DE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8-0000-0100-000038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810" y="3518761"/>
            <a:ext cx="9171884" cy="319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3155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09A328-CF26-4C8B-8957-98780A09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2218255"/>
            <a:ext cx="11653523" cy="433625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BGP configuration</a:t>
            </a:r>
          </a:p>
          <a:p>
            <a:pPr marL="342900" lvl="1" indent="-342900"/>
            <a:r>
              <a:rPr lang="en-US" sz="2000" dirty="0">
                <a:latin typeface="+mj-lt"/>
              </a:rPr>
              <a:t>Edge Switch, </a:t>
            </a:r>
            <a:r>
              <a:rPr lang="en-US" sz="2000" dirty="0" err="1">
                <a:latin typeface="+mj-lt"/>
              </a:rPr>
              <a:t>ToR</a:t>
            </a:r>
            <a:r>
              <a:rPr lang="en-US" sz="2000" dirty="0">
                <a:latin typeface="+mj-lt"/>
              </a:rPr>
              <a:t> Switch, and Software BGP ASN</a:t>
            </a:r>
          </a:p>
          <a:p>
            <a:pPr lvl="1"/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78D7"/>
                </a:solidFill>
              </a:rPr>
              <a:t>ToR</a:t>
            </a:r>
            <a:r>
              <a:rPr lang="en-US" sz="2800" dirty="0">
                <a:solidFill>
                  <a:srgbClr val="0078D7"/>
                </a:solidFill>
              </a:rPr>
              <a:t> Switch BGP Peer IP Addresses</a:t>
            </a:r>
          </a:p>
          <a:p>
            <a:pPr marL="0" indent="0">
              <a:buNone/>
            </a:pPr>
            <a:endParaRPr lang="en-US" sz="2800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Infrastructure Extended Network</a:t>
            </a:r>
          </a:p>
          <a:p>
            <a:pPr marL="0" indent="0">
              <a:buNone/>
            </a:pPr>
            <a:endParaRPr lang="en-US" sz="2800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Syslog Server (optional)</a:t>
            </a:r>
          </a:p>
          <a:p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BC97AD-44AB-4926-AE19-9DB871D7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Networking prerequisites – Border Gateway Protocol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72747075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solidFill>
                  <a:srgbClr val="0078D7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102" normalizeH="0" baseline="0" noProof="0" dirty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Networking integration considerations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222838" y="903941"/>
            <a:ext cx="9625221" cy="1741181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0078D7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Time server specified at deployment but also used for physical network switches:</a:t>
            </a:r>
          </a:p>
          <a:p>
            <a:pPr marL="284163" marR="0" lvl="1" indent="-284163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Time across all infrastructure elements is key</a:t>
            </a:r>
          </a:p>
          <a:p>
            <a:pPr marL="284163" marR="0" lvl="1" indent="-284163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This time is propagated to the whole solution (including user VMs)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223422" y="2339678"/>
            <a:ext cx="9624636" cy="1742045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0078D7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Supports existing logging infrastructure for:</a:t>
            </a:r>
          </a:p>
          <a:p>
            <a:pPr marL="228600" marR="0" lvl="1" indent="-22860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Physical network switches</a:t>
            </a:r>
          </a:p>
          <a:p>
            <a:pPr marL="228600" marR="0" lvl="1" indent="-22860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Baseboard management controller</a:t>
            </a:r>
          </a:p>
          <a:p>
            <a:pPr marL="228600" marR="0" lvl="1" indent="-22860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OEM tools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223422" y="3825936"/>
            <a:ext cx="9624636" cy="1742045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0078D7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Supports existing infrastructure of:</a:t>
            </a:r>
          </a:p>
          <a:p>
            <a:pPr marL="228600" marR="0" lvl="1" indent="-22860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Radius with MSCHAPv2</a:t>
            </a:r>
          </a:p>
          <a:p>
            <a:pPr marL="228600" marR="0" lvl="1" indent="-22860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TACACS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2075543" y="1221672"/>
            <a:ext cx="0" cy="1105717"/>
          </a:xfrm>
          <a:prstGeom prst="line">
            <a:avLst/>
          </a:prstGeom>
          <a:noFill/>
          <a:ln w="158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2075543" y="2724961"/>
            <a:ext cx="0" cy="1105717"/>
          </a:xfrm>
          <a:prstGeom prst="line">
            <a:avLst/>
          </a:prstGeom>
          <a:noFill/>
          <a:ln w="158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2075543" y="4144099"/>
            <a:ext cx="0" cy="1105717"/>
          </a:xfrm>
          <a:prstGeom prst="line">
            <a:avLst/>
          </a:prstGeom>
          <a:noFill/>
          <a:ln w="158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pic>
        <p:nvPicPr>
          <p:cNvPr id="28" name="Graphic 2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937" y="1351469"/>
            <a:ext cx="866775" cy="819150"/>
          </a:xfrm>
          <a:prstGeom prst="rect">
            <a:avLst/>
          </a:prstGeom>
        </p:spPr>
      </p:pic>
      <p:pic>
        <p:nvPicPr>
          <p:cNvPr id="29" name="Graphic 2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616" y="2873006"/>
            <a:ext cx="885825" cy="809625"/>
          </a:xfrm>
          <a:prstGeom prst="rect">
            <a:avLst/>
          </a:prstGeom>
        </p:spPr>
      </p:pic>
      <p:pic>
        <p:nvPicPr>
          <p:cNvPr id="30" name="Graphic 2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5997" y="4435473"/>
            <a:ext cx="1123950" cy="523875"/>
          </a:xfrm>
          <a:prstGeom prst="rect">
            <a:avLst/>
          </a:prstGeom>
        </p:spPr>
      </p:pic>
      <p:pic>
        <p:nvPicPr>
          <p:cNvPr id="31" name="Graphic 3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2708" y="480208"/>
            <a:ext cx="895350" cy="609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BC993E-39C4-40B7-A3B4-7AFC62D7BE85}"/>
              </a:ext>
            </a:extLst>
          </p:cNvPr>
          <p:cNvSpPr/>
          <p:nvPr/>
        </p:nvSpPr>
        <p:spPr bwMode="auto">
          <a:xfrm>
            <a:off x="2222838" y="5186883"/>
            <a:ext cx="9624636" cy="1742045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44821" rIns="89642" bIns="448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0078D7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External firewall recommended</a:t>
            </a:r>
          </a:p>
          <a:p>
            <a:pPr marL="228600" marR="0" lvl="1" indent="-22860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Between Azure Stack Hub and Internet</a:t>
            </a:r>
          </a:p>
          <a:p>
            <a:pPr marL="228600" marR="0" lvl="1" indent="-228600" defTabSz="914367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Clr>
                <a:srgbClr val="50505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kern="0" dirty="0">
                <a:solidFill>
                  <a:srgbClr val="505050"/>
                </a:solidFill>
                <a:latin typeface="Segoe UI Light"/>
              </a:rPr>
              <a:t>Protect against unwanted incoming traffic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7DB2D8-7AC1-4E9B-88A0-269F3B55B602}"/>
              </a:ext>
            </a:extLst>
          </p:cNvPr>
          <p:cNvCxnSpPr>
            <a:cxnSpLocks/>
          </p:cNvCxnSpPr>
          <p:nvPr/>
        </p:nvCxnSpPr>
        <p:spPr>
          <a:xfrm>
            <a:off x="2074959" y="5505046"/>
            <a:ext cx="0" cy="1105717"/>
          </a:xfrm>
          <a:prstGeom prst="line">
            <a:avLst/>
          </a:prstGeom>
          <a:noFill/>
          <a:ln w="15875" cap="flat" cmpd="sng" algn="ctr">
            <a:solidFill>
              <a:srgbClr val="FFFFFF">
                <a:lumMod val="85000"/>
              </a:srgbClr>
            </a:solidFill>
            <a:prstDash val="solid"/>
            <a:headEnd type="none"/>
            <a:tailEnd type="none"/>
          </a:ln>
          <a:effectLst/>
        </p:spPr>
      </p:cxnSp>
      <p:pic>
        <p:nvPicPr>
          <p:cNvPr id="4" name="Graphic 3" descr="Raised Hand">
            <a:extLst>
              <a:ext uri="{FF2B5EF4-FFF2-40B4-BE49-F238E27FC236}">
                <a16:creationId xmlns:a16="http://schemas.microsoft.com/office/drawing/2014/main" id="{C0E952D8-A20F-4D06-92AD-841C680B0B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4328" y="55363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753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6614722" cy="6027997"/>
          </a:xfrm>
        </p:spPr>
        <p:txBody>
          <a:bodyPr/>
          <a:lstStyle/>
          <a:p>
            <a:r>
              <a:rPr lang="en-US" sz="2800" dirty="0"/>
              <a:t>Introduction</a:t>
            </a:r>
          </a:p>
          <a:p>
            <a:pPr lvl="1" fontAlgn="ctr"/>
            <a:r>
              <a:rPr lang="en-US" sz="1800" dirty="0">
                <a:latin typeface="+mj-lt"/>
              </a:rPr>
              <a:t>Azure Stack Hub deployment prerequisites</a:t>
            </a:r>
          </a:p>
          <a:p>
            <a:pPr lvl="1" fontAlgn="ctr"/>
            <a:endParaRPr lang="en-US" sz="1765" dirty="0">
              <a:latin typeface="+mj-lt"/>
            </a:endParaRPr>
          </a:p>
          <a:p>
            <a:r>
              <a:rPr lang="en-US" sz="2800" dirty="0"/>
              <a:t>Data collection</a:t>
            </a:r>
          </a:p>
          <a:p>
            <a:pPr lvl="1" fontAlgn="ctr"/>
            <a:r>
              <a:rPr lang="en-US" sz="1800" dirty="0">
                <a:solidFill>
                  <a:schemeClr val="tx1"/>
                </a:solidFill>
                <a:latin typeface="+mj-lt"/>
              </a:rPr>
              <a:t>Configuration data required for deployment</a:t>
            </a:r>
          </a:p>
          <a:p>
            <a:pPr lvl="1" fontAlgn="ctr"/>
            <a:endParaRPr lang="en-US" sz="1765" dirty="0">
              <a:solidFill>
                <a:schemeClr val="tx1"/>
              </a:solidFill>
              <a:latin typeface="+mj-lt"/>
            </a:endParaRPr>
          </a:p>
          <a:p>
            <a:r>
              <a:rPr lang="en-US" sz="2800" dirty="0"/>
              <a:t>Networking</a:t>
            </a:r>
          </a:p>
          <a:p>
            <a:pPr lvl="1" fontAlgn="ctr"/>
            <a:r>
              <a:rPr lang="en-US" sz="1800" dirty="0">
                <a:solidFill>
                  <a:schemeClr val="tx1"/>
                </a:solidFill>
                <a:latin typeface="+mj-lt"/>
              </a:rPr>
              <a:t>IP configuration, subnets, BGP, etc.</a:t>
            </a:r>
          </a:p>
          <a:p>
            <a:pPr lvl="1"/>
            <a:endParaRPr lang="en-US" sz="196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sz="28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</a:rPr>
              <a:t>Deployment mode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+mj-lt"/>
              </a:rPr>
              <a:t>AAD vs. ADFS</a:t>
            </a:r>
            <a:br>
              <a:rPr lang="en-US" sz="1960" dirty="0">
                <a:solidFill>
                  <a:schemeClr val="tx1"/>
                </a:solidFill>
                <a:latin typeface="+mj-lt"/>
              </a:rPr>
            </a:br>
            <a:endParaRPr lang="en-US" sz="1960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sz="280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</a:rPr>
              <a:t>Other prerequisites</a:t>
            </a:r>
          </a:p>
          <a:p>
            <a:pPr lvl="1" fontAlgn="ctr"/>
            <a:endParaRPr lang="en-US" sz="1960" dirty="0">
              <a:solidFill>
                <a:schemeClr val="tx1"/>
              </a:solidFill>
              <a:latin typeface="+mj-lt"/>
            </a:endParaRPr>
          </a:p>
          <a:p>
            <a:pPr lvl="1"/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6469510" y="486"/>
            <a:ext cx="5722490" cy="6857029"/>
            <a:chOff x="10600283" y="0"/>
            <a:chExt cx="1836192" cy="2200235"/>
          </a:xfrm>
        </p:grpSpPr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0600283" y="0"/>
              <a:ext cx="1836192" cy="2200235"/>
            </a:xfrm>
            <a:prstGeom prst="rect">
              <a:avLst/>
            </a:prstGeom>
            <a:solidFill>
              <a:srgbClr val="409A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67">
                <a:defRPr/>
              </a:pPr>
              <a:endParaRPr lang="en-US" sz="1765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0807460" y="256989"/>
              <a:ext cx="1466948" cy="1848765"/>
              <a:chOff x="4140201" y="4521200"/>
              <a:chExt cx="1393825" cy="1884363"/>
            </a:xfrm>
          </p:grpSpPr>
          <p:sp>
            <p:nvSpPr>
              <p:cNvPr id="117" name="Freeform 116"/>
              <p:cNvSpPr>
                <a:spLocks/>
              </p:cNvSpPr>
              <p:nvPr/>
            </p:nvSpPr>
            <p:spPr bwMode="auto">
              <a:xfrm>
                <a:off x="4397376" y="4587875"/>
                <a:ext cx="790575" cy="1206500"/>
              </a:xfrm>
              <a:custGeom>
                <a:avLst/>
                <a:gdLst>
                  <a:gd name="T0" fmla="*/ 261 w 261"/>
                  <a:gd name="T1" fmla="*/ 73 h 400"/>
                  <a:gd name="T2" fmla="*/ 242 w 261"/>
                  <a:gd name="T3" fmla="*/ 53 h 400"/>
                  <a:gd name="T4" fmla="*/ 223 w 261"/>
                  <a:gd name="T5" fmla="*/ 73 h 400"/>
                  <a:gd name="T6" fmla="*/ 223 w 261"/>
                  <a:gd name="T7" fmla="*/ 175 h 400"/>
                  <a:gd name="T8" fmla="*/ 218 w 261"/>
                  <a:gd name="T9" fmla="*/ 179 h 400"/>
                  <a:gd name="T10" fmla="*/ 218 w 261"/>
                  <a:gd name="T11" fmla="*/ 179 h 400"/>
                  <a:gd name="T12" fmla="*/ 214 w 261"/>
                  <a:gd name="T13" fmla="*/ 175 h 400"/>
                  <a:gd name="T14" fmla="*/ 214 w 261"/>
                  <a:gd name="T15" fmla="*/ 53 h 400"/>
                  <a:gd name="T16" fmla="*/ 196 w 261"/>
                  <a:gd name="T17" fmla="*/ 33 h 400"/>
                  <a:gd name="T18" fmla="*/ 175 w 261"/>
                  <a:gd name="T19" fmla="*/ 52 h 400"/>
                  <a:gd name="T20" fmla="*/ 175 w 261"/>
                  <a:gd name="T21" fmla="*/ 163 h 400"/>
                  <a:gd name="T22" fmla="*/ 171 w 261"/>
                  <a:gd name="T23" fmla="*/ 168 h 400"/>
                  <a:gd name="T24" fmla="*/ 171 w 261"/>
                  <a:gd name="T25" fmla="*/ 168 h 400"/>
                  <a:gd name="T26" fmla="*/ 166 w 261"/>
                  <a:gd name="T27" fmla="*/ 163 h 400"/>
                  <a:gd name="T28" fmla="*/ 166 w 261"/>
                  <a:gd name="T29" fmla="*/ 20 h 400"/>
                  <a:gd name="T30" fmla="*/ 146 w 261"/>
                  <a:gd name="T31" fmla="*/ 1 h 400"/>
                  <a:gd name="T32" fmla="*/ 128 w 261"/>
                  <a:gd name="T33" fmla="*/ 20 h 400"/>
                  <a:gd name="T34" fmla="*/ 128 w 261"/>
                  <a:gd name="T35" fmla="*/ 152 h 400"/>
                  <a:gd name="T36" fmla="*/ 123 w 261"/>
                  <a:gd name="T37" fmla="*/ 157 h 400"/>
                  <a:gd name="T38" fmla="*/ 123 w 261"/>
                  <a:gd name="T39" fmla="*/ 157 h 400"/>
                  <a:gd name="T40" fmla="*/ 118 w 261"/>
                  <a:gd name="T41" fmla="*/ 152 h 400"/>
                  <a:gd name="T42" fmla="*/ 118 w 261"/>
                  <a:gd name="T43" fmla="*/ 102 h 400"/>
                  <a:gd name="T44" fmla="*/ 118 w 261"/>
                  <a:gd name="T45" fmla="*/ 42 h 400"/>
                  <a:gd name="T46" fmla="*/ 96 w 261"/>
                  <a:gd name="T47" fmla="*/ 23 h 400"/>
                  <a:gd name="T48" fmla="*/ 80 w 261"/>
                  <a:gd name="T49" fmla="*/ 43 h 400"/>
                  <a:gd name="T50" fmla="*/ 80 w 261"/>
                  <a:gd name="T51" fmla="*/ 179 h 400"/>
                  <a:gd name="T52" fmla="*/ 80 w 261"/>
                  <a:gd name="T53" fmla="*/ 180 h 400"/>
                  <a:gd name="T54" fmla="*/ 80 w 261"/>
                  <a:gd name="T55" fmla="*/ 226 h 400"/>
                  <a:gd name="T56" fmla="*/ 38 w 261"/>
                  <a:gd name="T57" fmla="*/ 144 h 400"/>
                  <a:gd name="T58" fmla="*/ 12 w 261"/>
                  <a:gd name="T59" fmla="*/ 138 h 400"/>
                  <a:gd name="T60" fmla="*/ 6 w 261"/>
                  <a:gd name="T61" fmla="*/ 164 h 400"/>
                  <a:gd name="T62" fmla="*/ 55 w 261"/>
                  <a:gd name="T63" fmla="*/ 267 h 400"/>
                  <a:gd name="T64" fmla="*/ 105 w 261"/>
                  <a:gd name="T65" fmla="*/ 337 h 400"/>
                  <a:gd name="T66" fmla="*/ 105 w 261"/>
                  <a:gd name="T67" fmla="*/ 400 h 400"/>
                  <a:gd name="T68" fmla="*/ 245 w 261"/>
                  <a:gd name="T69" fmla="*/ 400 h 400"/>
                  <a:gd name="T70" fmla="*/ 245 w 261"/>
                  <a:gd name="T71" fmla="*/ 339 h 400"/>
                  <a:gd name="T72" fmla="*/ 261 w 261"/>
                  <a:gd name="T73" fmla="*/ 268 h 400"/>
                  <a:gd name="T74" fmla="*/ 261 w 261"/>
                  <a:gd name="T75" fmla="*/ 73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1" h="400">
                    <a:moveTo>
                      <a:pt x="261" y="73"/>
                    </a:moveTo>
                    <a:cubicBezTo>
                      <a:pt x="261" y="62"/>
                      <a:pt x="252" y="53"/>
                      <a:pt x="242" y="53"/>
                    </a:cubicBezTo>
                    <a:cubicBezTo>
                      <a:pt x="231" y="54"/>
                      <a:pt x="223" y="62"/>
                      <a:pt x="223" y="73"/>
                    </a:cubicBezTo>
                    <a:cubicBezTo>
                      <a:pt x="223" y="175"/>
                      <a:pt x="223" y="175"/>
                      <a:pt x="223" y="175"/>
                    </a:cubicBezTo>
                    <a:cubicBezTo>
                      <a:pt x="223" y="177"/>
                      <a:pt x="221" y="179"/>
                      <a:pt x="218" y="179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16" y="179"/>
                      <a:pt x="214" y="177"/>
                      <a:pt x="214" y="175"/>
                    </a:cubicBezTo>
                    <a:cubicBezTo>
                      <a:pt x="214" y="53"/>
                      <a:pt x="214" y="53"/>
                      <a:pt x="214" y="53"/>
                    </a:cubicBezTo>
                    <a:cubicBezTo>
                      <a:pt x="214" y="43"/>
                      <a:pt x="206" y="34"/>
                      <a:pt x="196" y="33"/>
                    </a:cubicBezTo>
                    <a:cubicBezTo>
                      <a:pt x="185" y="32"/>
                      <a:pt x="175" y="41"/>
                      <a:pt x="175" y="52"/>
                    </a:cubicBezTo>
                    <a:cubicBezTo>
                      <a:pt x="175" y="163"/>
                      <a:pt x="175" y="163"/>
                      <a:pt x="175" y="163"/>
                    </a:cubicBezTo>
                    <a:cubicBezTo>
                      <a:pt x="175" y="166"/>
                      <a:pt x="173" y="168"/>
                      <a:pt x="171" y="168"/>
                    </a:cubicBezTo>
                    <a:cubicBezTo>
                      <a:pt x="171" y="168"/>
                      <a:pt x="171" y="168"/>
                      <a:pt x="171" y="168"/>
                    </a:cubicBezTo>
                    <a:cubicBezTo>
                      <a:pt x="168" y="168"/>
                      <a:pt x="166" y="166"/>
                      <a:pt x="166" y="163"/>
                    </a:cubicBezTo>
                    <a:cubicBezTo>
                      <a:pt x="166" y="20"/>
                      <a:pt x="166" y="20"/>
                      <a:pt x="166" y="20"/>
                    </a:cubicBezTo>
                    <a:cubicBezTo>
                      <a:pt x="166" y="10"/>
                      <a:pt x="157" y="0"/>
                      <a:pt x="146" y="1"/>
                    </a:cubicBezTo>
                    <a:cubicBezTo>
                      <a:pt x="136" y="1"/>
                      <a:pt x="128" y="9"/>
                      <a:pt x="128" y="20"/>
                    </a:cubicBezTo>
                    <a:cubicBezTo>
                      <a:pt x="128" y="152"/>
                      <a:pt x="128" y="152"/>
                      <a:pt x="128" y="152"/>
                    </a:cubicBezTo>
                    <a:cubicBezTo>
                      <a:pt x="128" y="155"/>
                      <a:pt x="126" y="157"/>
                      <a:pt x="123" y="157"/>
                    </a:cubicBezTo>
                    <a:cubicBezTo>
                      <a:pt x="123" y="157"/>
                      <a:pt x="123" y="157"/>
                      <a:pt x="123" y="157"/>
                    </a:cubicBezTo>
                    <a:cubicBezTo>
                      <a:pt x="120" y="157"/>
                      <a:pt x="118" y="155"/>
                      <a:pt x="118" y="152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118" y="42"/>
                      <a:pt x="118" y="42"/>
                      <a:pt x="118" y="42"/>
                    </a:cubicBezTo>
                    <a:cubicBezTo>
                      <a:pt x="118" y="30"/>
                      <a:pt x="108" y="21"/>
                      <a:pt x="96" y="23"/>
                    </a:cubicBezTo>
                    <a:cubicBezTo>
                      <a:pt x="87" y="25"/>
                      <a:pt x="80" y="33"/>
                      <a:pt x="80" y="43"/>
                    </a:cubicBezTo>
                    <a:cubicBezTo>
                      <a:pt x="80" y="179"/>
                      <a:pt x="80" y="179"/>
                      <a:pt x="80" y="179"/>
                    </a:cubicBezTo>
                    <a:cubicBezTo>
                      <a:pt x="80" y="180"/>
                      <a:pt x="80" y="180"/>
                      <a:pt x="80" y="180"/>
                    </a:cubicBezTo>
                    <a:cubicBezTo>
                      <a:pt x="80" y="226"/>
                      <a:pt x="80" y="226"/>
                      <a:pt x="80" y="226"/>
                    </a:cubicBezTo>
                    <a:cubicBezTo>
                      <a:pt x="38" y="144"/>
                      <a:pt x="38" y="144"/>
                      <a:pt x="38" y="144"/>
                    </a:cubicBezTo>
                    <a:cubicBezTo>
                      <a:pt x="32" y="135"/>
                      <a:pt x="21" y="132"/>
                      <a:pt x="12" y="138"/>
                    </a:cubicBezTo>
                    <a:cubicBezTo>
                      <a:pt x="3" y="144"/>
                      <a:pt x="0" y="156"/>
                      <a:pt x="6" y="164"/>
                    </a:cubicBezTo>
                    <a:cubicBezTo>
                      <a:pt x="55" y="267"/>
                      <a:pt x="55" y="267"/>
                      <a:pt x="55" y="267"/>
                    </a:cubicBezTo>
                    <a:cubicBezTo>
                      <a:pt x="105" y="337"/>
                      <a:pt x="105" y="337"/>
                      <a:pt x="105" y="337"/>
                    </a:cubicBezTo>
                    <a:cubicBezTo>
                      <a:pt x="105" y="400"/>
                      <a:pt x="105" y="400"/>
                      <a:pt x="105" y="400"/>
                    </a:cubicBezTo>
                    <a:cubicBezTo>
                      <a:pt x="245" y="400"/>
                      <a:pt x="245" y="400"/>
                      <a:pt x="245" y="400"/>
                    </a:cubicBezTo>
                    <a:cubicBezTo>
                      <a:pt x="245" y="339"/>
                      <a:pt x="245" y="339"/>
                      <a:pt x="245" y="339"/>
                    </a:cubicBezTo>
                    <a:cubicBezTo>
                      <a:pt x="261" y="268"/>
                      <a:pt x="261" y="268"/>
                      <a:pt x="261" y="268"/>
                    </a:cubicBezTo>
                    <a:lnTo>
                      <a:pt x="261" y="73"/>
                    </a:lnTo>
                    <a:close/>
                  </a:path>
                </a:pathLst>
              </a:custGeom>
              <a:solidFill>
                <a:srgbClr val="613D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18" name="Freeform 117"/>
              <p:cNvSpPr>
                <a:spLocks noEditPoints="1"/>
              </p:cNvSpPr>
              <p:nvPr/>
            </p:nvSpPr>
            <p:spPr bwMode="auto">
              <a:xfrm>
                <a:off x="4437063" y="5532438"/>
                <a:ext cx="363538" cy="161925"/>
              </a:xfrm>
              <a:custGeom>
                <a:avLst/>
                <a:gdLst>
                  <a:gd name="T0" fmla="*/ 23 w 120"/>
                  <a:gd name="T1" fmla="*/ 27 h 54"/>
                  <a:gd name="T2" fmla="*/ 16 w 120"/>
                  <a:gd name="T3" fmla="*/ 35 h 54"/>
                  <a:gd name="T4" fmla="*/ 9 w 120"/>
                  <a:gd name="T5" fmla="*/ 27 h 54"/>
                  <a:gd name="T6" fmla="*/ 16 w 120"/>
                  <a:gd name="T7" fmla="*/ 19 h 54"/>
                  <a:gd name="T8" fmla="*/ 23 w 120"/>
                  <a:gd name="T9" fmla="*/ 27 h 54"/>
                  <a:gd name="T10" fmla="*/ 0 w 120"/>
                  <a:gd name="T11" fmla="*/ 27 h 54"/>
                  <a:gd name="T12" fmla="*/ 11 w 120"/>
                  <a:gd name="T13" fmla="*/ 49 h 54"/>
                  <a:gd name="T14" fmla="*/ 27 w 120"/>
                  <a:gd name="T15" fmla="*/ 54 h 54"/>
                  <a:gd name="T16" fmla="*/ 52 w 120"/>
                  <a:gd name="T17" fmla="*/ 37 h 54"/>
                  <a:gd name="T18" fmla="*/ 61 w 120"/>
                  <a:gd name="T19" fmla="*/ 37 h 54"/>
                  <a:gd name="T20" fmla="*/ 61 w 120"/>
                  <a:gd name="T21" fmla="*/ 32 h 54"/>
                  <a:gd name="T22" fmla="*/ 67 w 120"/>
                  <a:gd name="T23" fmla="*/ 36 h 54"/>
                  <a:gd name="T24" fmla="*/ 73 w 120"/>
                  <a:gd name="T25" fmla="*/ 31 h 54"/>
                  <a:gd name="T26" fmla="*/ 79 w 120"/>
                  <a:gd name="T27" fmla="*/ 36 h 54"/>
                  <a:gd name="T28" fmla="*/ 85 w 120"/>
                  <a:gd name="T29" fmla="*/ 31 h 54"/>
                  <a:gd name="T30" fmla="*/ 90 w 120"/>
                  <a:gd name="T31" fmla="*/ 36 h 54"/>
                  <a:gd name="T32" fmla="*/ 101 w 120"/>
                  <a:gd name="T33" fmla="*/ 30 h 54"/>
                  <a:gd name="T34" fmla="*/ 105 w 120"/>
                  <a:gd name="T35" fmla="*/ 35 h 54"/>
                  <a:gd name="T36" fmla="*/ 110 w 120"/>
                  <a:gd name="T37" fmla="*/ 35 h 54"/>
                  <a:gd name="T38" fmla="*/ 120 w 120"/>
                  <a:gd name="T39" fmla="*/ 20 h 54"/>
                  <a:gd name="T40" fmla="*/ 120 w 120"/>
                  <a:gd name="T41" fmla="*/ 16 h 54"/>
                  <a:gd name="T42" fmla="*/ 52 w 120"/>
                  <a:gd name="T43" fmla="*/ 16 h 54"/>
                  <a:gd name="T44" fmla="*/ 50 w 120"/>
                  <a:gd name="T45" fmla="*/ 13 h 54"/>
                  <a:gd name="T46" fmla="*/ 27 w 120"/>
                  <a:gd name="T47" fmla="*/ 0 h 54"/>
                  <a:gd name="T48" fmla="*/ 0 w 120"/>
                  <a:gd name="T49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0" h="54">
                    <a:moveTo>
                      <a:pt x="23" y="27"/>
                    </a:moveTo>
                    <a:cubicBezTo>
                      <a:pt x="23" y="31"/>
                      <a:pt x="20" y="35"/>
                      <a:pt x="16" y="35"/>
                    </a:cubicBezTo>
                    <a:cubicBezTo>
                      <a:pt x="12" y="35"/>
                      <a:pt x="9" y="31"/>
                      <a:pt x="9" y="27"/>
                    </a:cubicBezTo>
                    <a:cubicBezTo>
                      <a:pt x="9" y="23"/>
                      <a:pt x="12" y="19"/>
                      <a:pt x="16" y="19"/>
                    </a:cubicBezTo>
                    <a:cubicBezTo>
                      <a:pt x="20" y="19"/>
                      <a:pt x="23" y="23"/>
                      <a:pt x="23" y="27"/>
                    </a:cubicBezTo>
                    <a:moveTo>
                      <a:pt x="0" y="27"/>
                    </a:moveTo>
                    <a:cubicBezTo>
                      <a:pt x="0" y="36"/>
                      <a:pt x="5" y="44"/>
                      <a:pt x="11" y="49"/>
                    </a:cubicBezTo>
                    <a:cubicBezTo>
                      <a:pt x="16" y="52"/>
                      <a:pt x="21" y="54"/>
                      <a:pt x="27" y="54"/>
                    </a:cubicBezTo>
                    <a:cubicBezTo>
                      <a:pt x="38" y="54"/>
                      <a:pt x="48" y="47"/>
                      <a:pt x="52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7" y="36"/>
                      <a:pt x="67" y="36"/>
                      <a:pt x="67" y="36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90" y="36"/>
                      <a:pt x="90" y="36"/>
                      <a:pt x="90" y="36"/>
                    </a:cubicBezTo>
                    <a:cubicBezTo>
                      <a:pt x="101" y="30"/>
                      <a:pt x="101" y="30"/>
                      <a:pt x="101" y="30"/>
                    </a:cubicBezTo>
                    <a:cubicBezTo>
                      <a:pt x="105" y="35"/>
                      <a:pt x="105" y="35"/>
                      <a:pt x="105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20" y="20"/>
                      <a:pt x="120" y="20"/>
                      <a:pt x="120" y="20"/>
                    </a:cubicBezTo>
                    <a:cubicBezTo>
                      <a:pt x="120" y="16"/>
                      <a:pt x="120" y="16"/>
                      <a:pt x="120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5"/>
                      <a:pt x="51" y="14"/>
                      <a:pt x="50" y="13"/>
                    </a:cubicBezTo>
                    <a:cubicBezTo>
                      <a:pt x="45" y="5"/>
                      <a:pt x="37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19" name="Rectangle 118"/>
              <p:cNvSpPr>
                <a:spLocks noChangeArrowheads="1"/>
              </p:cNvSpPr>
              <p:nvPr/>
            </p:nvSpPr>
            <p:spPr bwMode="auto">
              <a:xfrm>
                <a:off x="5237163" y="4967288"/>
                <a:ext cx="254000" cy="25400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0" name="Freeform 119"/>
              <p:cNvSpPr>
                <a:spLocks noEditPoints="1"/>
              </p:cNvSpPr>
              <p:nvPr/>
            </p:nvSpPr>
            <p:spPr bwMode="auto">
              <a:xfrm>
                <a:off x="5330826" y="5013325"/>
                <a:ext cx="66675" cy="66675"/>
              </a:xfrm>
              <a:custGeom>
                <a:avLst/>
                <a:gdLst>
                  <a:gd name="T0" fmla="*/ 11 w 22"/>
                  <a:gd name="T1" fmla="*/ 22 h 22"/>
                  <a:gd name="T2" fmla="*/ 0 w 22"/>
                  <a:gd name="T3" fmla="*/ 11 h 22"/>
                  <a:gd name="T4" fmla="*/ 11 w 22"/>
                  <a:gd name="T5" fmla="*/ 0 h 22"/>
                  <a:gd name="T6" fmla="*/ 22 w 22"/>
                  <a:gd name="T7" fmla="*/ 11 h 22"/>
                  <a:gd name="T8" fmla="*/ 11 w 22"/>
                  <a:gd name="T9" fmla="*/ 22 h 22"/>
                  <a:gd name="T10" fmla="*/ 11 w 22"/>
                  <a:gd name="T11" fmla="*/ 4 h 22"/>
                  <a:gd name="T12" fmla="*/ 4 w 22"/>
                  <a:gd name="T13" fmla="*/ 11 h 22"/>
                  <a:gd name="T14" fmla="*/ 11 w 22"/>
                  <a:gd name="T15" fmla="*/ 18 h 22"/>
                  <a:gd name="T16" fmla="*/ 18 w 22"/>
                  <a:gd name="T17" fmla="*/ 11 h 22"/>
                  <a:gd name="T18" fmla="*/ 11 w 22"/>
                  <a:gd name="T19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2">
                    <a:moveTo>
                      <a:pt x="11" y="22"/>
                    </a:moveTo>
                    <a:cubicBezTo>
                      <a:pt x="5" y="22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ubicBezTo>
                      <a:pt x="22" y="17"/>
                      <a:pt x="17" y="22"/>
                      <a:pt x="11" y="22"/>
                    </a:cubicBezTo>
                    <a:moveTo>
                      <a:pt x="11" y="4"/>
                    </a:moveTo>
                    <a:cubicBezTo>
                      <a:pt x="7" y="4"/>
                      <a:pt x="4" y="7"/>
                      <a:pt x="4" y="11"/>
                    </a:cubicBezTo>
                    <a:cubicBezTo>
                      <a:pt x="4" y="15"/>
                      <a:pt x="7" y="18"/>
                      <a:pt x="11" y="18"/>
                    </a:cubicBezTo>
                    <a:cubicBezTo>
                      <a:pt x="15" y="18"/>
                      <a:pt x="18" y="15"/>
                      <a:pt x="18" y="11"/>
                    </a:cubicBezTo>
                    <a:cubicBezTo>
                      <a:pt x="18" y="7"/>
                      <a:pt x="15" y="4"/>
                      <a:pt x="11" y="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1" name="Freeform 120"/>
              <p:cNvSpPr>
                <a:spLocks/>
              </p:cNvSpPr>
              <p:nvPr/>
            </p:nvSpPr>
            <p:spPr bwMode="auto">
              <a:xfrm>
                <a:off x="5318126" y="5067300"/>
                <a:ext cx="88900" cy="42863"/>
              </a:xfrm>
              <a:custGeom>
                <a:avLst/>
                <a:gdLst>
                  <a:gd name="T0" fmla="*/ 29 w 29"/>
                  <a:gd name="T1" fmla="*/ 14 h 14"/>
                  <a:gd name="T2" fmla="*/ 25 w 29"/>
                  <a:gd name="T3" fmla="*/ 14 h 14"/>
                  <a:gd name="T4" fmla="*/ 15 w 29"/>
                  <a:gd name="T5" fmla="*/ 4 h 14"/>
                  <a:gd name="T6" fmla="*/ 4 w 29"/>
                  <a:gd name="T7" fmla="*/ 14 h 14"/>
                  <a:gd name="T8" fmla="*/ 0 w 29"/>
                  <a:gd name="T9" fmla="*/ 14 h 14"/>
                  <a:gd name="T10" fmla="*/ 15 w 29"/>
                  <a:gd name="T11" fmla="*/ 0 h 14"/>
                  <a:gd name="T12" fmla="*/ 29 w 29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4">
                    <a:moveTo>
                      <a:pt x="29" y="14"/>
                    </a:move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8"/>
                      <a:pt x="21" y="4"/>
                      <a:pt x="15" y="4"/>
                    </a:cubicBezTo>
                    <a:cubicBezTo>
                      <a:pt x="9" y="4"/>
                      <a:pt x="4" y="8"/>
                      <a:pt x="4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2" name="Freeform 121"/>
              <p:cNvSpPr>
                <a:spLocks noEditPoints="1"/>
              </p:cNvSpPr>
              <p:nvPr/>
            </p:nvSpPr>
            <p:spPr bwMode="auto">
              <a:xfrm>
                <a:off x="5267326" y="5080000"/>
                <a:ext cx="63500" cy="61913"/>
              </a:xfrm>
              <a:custGeom>
                <a:avLst/>
                <a:gdLst>
                  <a:gd name="T0" fmla="*/ 11 w 21"/>
                  <a:gd name="T1" fmla="*/ 21 h 21"/>
                  <a:gd name="T2" fmla="*/ 0 w 21"/>
                  <a:gd name="T3" fmla="*/ 10 h 21"/>
                  <a:gd name="T4" fmla="*/ 11 w 21"/>
                  <a:gd name="T5" fmla="*/ 0 h 21"/>
                  <a:gd name="T6" fmla="*/ 21 w 21"/>
                  <a:gd name="T7" fmla="*/ 10 h 21"/>
                  <a:gd name="T8" fmla="*/ 11 w 21"/>
                  <a:gd name="T9" fmla="*/ 21 h 21"/>
                  <a:gd name="T10" fmla="*/ 11 w 21"/>
                  <a:gd name="T11" fmla="*/ 3 h 21"/>
                  <a:gd name="T12" fmla="*/ 4 w 21"/>
                  <a:gd name="T13" fmla="*/ 10 h 21"/>
                  <a:gd name="T14" fmla="*/ 11 w 21"/>
                  <a:gd name="T15" fmla="*/ 17 h 21"/>
                  <a:gd name="T16" fmla="*/ 17 w 21"/>
                  <a:gd name="T17" fmla="*/ 10 h 21"/>
                  <a:gd name="T18" fmla="*/ 11 w 21"/>
                  <a:gd name="T1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1" y="21"/>
                    </a:moveTo>
                    <a:cubicBezTo>
                      <a:pt x="5" y="21"/>
                      <a:pt x="0" y="16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6" y="0"/>
                      <a:pt x="21" y="4"/>
                      <a:pt x="21" y="10"/>
                    </a:cubicBezTo>
                    <a:cubicBezTo>
                      <a:pt x="21" y="16"/>
                      <a:pt x="16" y="21"/>
                      <a:pt x="11" y="21"/>
                    </a:cubicBezTo>
                    <a:moveTo>
                      <a:pt x="11" y="3"/>
                    </a:moveTo>
                    <a:cubicBezTo>
                      <a:pt x="7" y="3"/>
                      <a:pt x="4" y="6"/>
                      <a:pt x="4" y="10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4" y="17"/>
                      <a:pt x="17" y="14"/>
                      <a:pt x="17" y="10"/>
                    </a:cubicBezTo>
                    <a:cubicBezTo>
                      <a:pt x="17" y="6"/>
                      <a:pt x="14" y="3"/>
                      <a:pt x="11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3" name="Freeform 122"/>
              <p:cNvSpPr>
                <a:spLocks/>
              </p:cNvSpPr>
              <p:nvPr/>
            </p:nvSpPr>
            <p:spPr bwMode="auto">
              <a:xfrm>
                <a:off x="5254626" y="5130800"/>
                <a:ext cx="88900" cy="44450"/>
              </a:xfrm>
              <a:custGeom>
                <a:avLst/>
                <a:gdLst>
                  <a:gd name="T0" fmla="*/ 29 w 29"/>
                  <a:gd name="T1" fmla="*/ 15 h 15"/>
                  <a:gd name="T2" fmla="*/ 25 w 29"/>
                  <a:gd name="T3" fmla="*/ 15 h 15"/>
                  <a:gd name="T4" fmla="*/ 15 w 29"/>
                  <a:gd name="T5" fmla="*/ 4 h 15"/>
                  <a:gd name="T6" fmla="*/ 4 w 29"/>
                  <a:gd name="T7" fmla="*/ 15 h 15"/>
                  <a:gd name="T8" fmla="*/ 0 w 29"/>
                  <a:gd name="T9" fmla="*/ 15 h 15"/>
                  <a:gd name="T10" fmla="*/ 15 w 29"/>
                  <a:gd name="T11" fmla="*/ 0 h 15"/>
                  <a:gd name="T12" fmla="*/ 29 w 29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5">
                    <a:moveTo>
                      <a:pt x="29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9"/>
                      <a:pt x="20" y="4"/>
                      <a:pt x="15" y="4"/>
                    </a:cubicBezTo>
                    <a:cubicBezTo>
                      <a:pt x="9" y="4"/>
                      <a:pt x="4" y="9"/>
                      <a:pt x="4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22" y="0"/>
                      <a:pt x="29" y="7"/>
                      <a:pt x="29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4" name="Freeform 123"/>
              <p:cNvSpPr>
                <a:spLocks noEditPoints="1"/>
              </p:cNvSpPr>
              <p:nvPr/>
            </p:nvSpPr>
            <p:spPr bwMode="auto">
              <a:xfrm>
                <a:off x="5394326" y="5080000"/>
                <a:ext cx="66675" cy="61913"/>
              </a:xfrm>
              <a:custGeom>
                <a:avLst/>
                <a:gdLst>
                  <a:gd name="T0" fmla="*/ 11 w 22"/>
                  <a:gd name="T1" fmla="*/ 21 h 21"/>
                  <a:gd name="T2" fmla="*/ 0 w 22"/>
                  <a:gd name="T3" fmla="*/ 10 h 21"/>
                  <a:gd name="T4" fmla="*/ 11 w 22"/>
                  <a:gd name="T5" fmla="*/ 0 h 21"/>
                  <a:gd name="T6" fmla="*/ 22 w 22"/>
                  <a:gd name="T7" fmla="*/ 10 h 21"/>
                  <a:gd name="T8" fmla="*/ 11 w 22"/>
                  <a:gd name="T9" fmla="*/ 21 h 21"/>
                  <a:gd name="T10" fmla="*/ 11 w 22"/>
                  <a:gd name="T11" fmla="*/ 3 h 21"/>
                  <a:gd name="T12" fmla="*/ 4 w 22"/>
                  <a:gd name="T13" fmla="*/ 10 h 21"/>
                  <a:gd name="T14" fmla="*/ 11 w 22"/>
                  <a:gd name="T15" fmla="*/ 17 h 21"/>
                  <a:gd name="T16" fmla="*/ 18 w 22"/>
                  <a:gd name="T17" fmla="*/ 10 h 21"/>
                  <a:gd name="T18" fmla="*/ 11 w 22"/>
                  <a:gd name="T1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21">
                    <a:moveTo>
                      <a:pt x="11" y="21"/>
                    </a:moveTo>
                    <a:cubicBezTo>
                      <a:pt x="5" y="21"/>
                      <a:pt x="0" y="16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2" y="4"/>
                      <a:pt x="22" y="10"/>
                    </a:cubicBezTo>
                    <a:cubicBezTo>
                      <a:pt x="22" y="16"/>
                      <a:pt x="17" y="21"/>
                      <a:pt x="11" y="21"/>
                    </a:cubicBezTo>
                    <a:moveTo>
                      <a:pt x="11" y="3"/>
                    </a:moveTo>
                    <a:cubicBezTo>
                      <a:pt x="7" y="3"/>
                      <a:pt x="4" y="6"/>
                      <a:pt x="4" y="10"/>
                    </a:cubicBezTo>
                    <a:cubicBezTo>
                      <a:pt x="4" y="14"/>
                      <a:pt x="7" y="17"/>
                      <a:pt x="11" y="17"/>
                    </a:cubicBezTo>
                    <a:cubicBezTo>
                      <a:pt x="15" y="17"/>
                      <a:pt x="18" y="14"/>
                      <a:pt x="18" y="10"/>
                    </a:cubicBezTo>
                    <a:cubicBezTo>
                      <a:pt x="18" y="6"/>
                      <a:pt x="15" y="3"/>
                      <a:pt x="11" y="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5" name="Freeform 124"/>
              <p:cNvSpPr>
                <a:spLocks/>
              </p:cNvSpPr>
              <p:nvPr/>
            </p:nvSpPr>
            <p:spPr bwMode="auto">
              <a:xfrm>
                <a:off x="5384801" y="5130800"/>
                <a:ext cx="85725" cy="44450"/>
              </a:xfrm>
              <a:custGeom>
                <a:avLst/>
                <a:gdLst>
                  <a:gd name="T0" fmla="*/ 28 w 28"/>
                  <a:gd name="T1" fmla="*/ 15 h 15"/>
                  <a:gd name="T2" fmla="*/ 25 w 28"/>
                  <a:gd name="T3" fmla="*/ 15 h 15"/>
                  <a:gd name="T4" fmla="*/ 14 w 28"/>
                  <a:gd name="T5" fmla="*/ 4 h 15"/>
                  <a:gd name="T6" fmla="*/ 4 w 28"/>
                  <a:gd name="T7" fmla="*/ 15 h 15"/>
                  <a:gd name="T8" fmla="*/ 0 w 28"/>
                  <a:gd name="T9" fmla="*/ 15 h 15"/>
                  <a:gd name="T10" fmla="*/ 14 w 28"/>
                  <a:gd name="T11" fmla="*/ 0 h 15"/>
                  <a:gd name="T12" fmla="*/ 28 w 28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5">
                    <a:moveTo>
                      <a:pt x="28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9"/>
                      <a:pt x="20" y="4"/>
                      <a:pt x="14" y="4"/>
                    </a:cubicBezTo>
                    <a:cubicBezTo>
                      <a:pt x="8" y="4"/>
                      <a:pt x="4" y="9"/>
                      <a:pt x="4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6" name="Freeform 125"/>
              <p:cNvSpPr>
                <a:spLocks/>
              </p:cNvSpPr>
              <p:nvPr/>
            </p:nvSpPr>
            <p:spPr bwMode="auto">
              <a:xfrm>
                <a:off x="4948238" y="4521200"/>
                <a:ext cx="325438" cy="193675"/>
              </a:xfrm>
              <a:custGeom>
                <a:avLst/>
                <a:gdLst>
                  <a:gd name="T0" fmla="*/ 11 w 107"/>
                  <a:gd name="T1" fmla="*/ 32 h 64"/>
                  <a:gd name="T2" fmla="*/ 29 w 107"/>
                  <a:gd name="T3" fmla="*/ 18 h 64"/>
                  <a:gd name="T4" fmla="*/ 47 w 107"/>
                  <a:gd name="T5" fmla="*/ 0 h 64"/>
                  <a:gd name="T6" fmla="*/ 63 w 107"/>
                  <a:gd name="T7" fmla="*/ 9 h 64"/>
                  <a:gd name="T8" fmla="*/ 69 w 107"/>
                  <a:gd name="T9" fmla="*/ 8 h 64"/>
                  <a:gd name="T10" fmla="*/ 86 w 107"/>
                  <a:gd name="T11" fmla="*/ 25 h 64"/>
                  <a:gd name="T12" fmla="*/ 88 w 107"/>
                  <a:gd name="T13" fmla="*/ 25 h 64"/>
                  <a:gd name="T14" fmla="*/ 107 w 107"/>
                  <a:gd name="T15" fmla="*/ 45 h 64"/>
                  <a:gd name="T16" fmla="*/ 88 w 107"/>
                  <a:gd name="T17" fmla="*/ 64 h 64"/>
                  <a:gd name="T18" fmla="*/ 17 w 107"/>
                  <a:gd name="T19" fmla="*/ 64 h 64"/>
                  <a:gd name="T20" fmla="*/ 0 w 107"/>
                  <a:gd name="T21" fmla="*/ 47 h 64"/>
                  <a:gd name="T22" fmla="*/ 11 w 107"/>
                  <a:gd name="T23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7" h="64">
                    <a:moveTo>
                      <a:pt x="11" y="32"/>
                    </a:moveTo>
                    <a:cubicBezTo>
                      <a:pt x="13" y="24"/>
                      <a:pt x="20" y="18"/>
                      <a:pt x="29" y="18"/>
                    </a:cubicBezTo>
                    <a:cubicBezTo>
                      <a:pt x="29" y="8"/>
                      <a:pt x="37" y="0"/>
                      <a:pt x="47" y="0"/>
                    </a:cubicBezTo>
                    <a:cubicBezTo>
                      <a:pt x="54" y="0"/>
                      <a:pt x="60" y="3"/>
                      <a:pt x="63" y="9"/>
                    </a:cubicBezTo>
                    <a:cubicBezTo>
                      <a:pt x="65" y="9"/>
                      <a:pt x="66" y="8"/>
                      <a:pt x="69" y="8"/>
                    </a:cubicBezTo>
                    <a:cubicBezTo>
                      <a:pt x="78" y="8"/>
                      <a:pt x="86" y="16"/>
                      <a:pt x="86" y="25"/>
                    </a:cubicBezTo>
                    <a:cubicBezTo>
                      <a:pt x="88" y="25"/>
                      <a:pt x="88" y="25"/>
                      <a:pt x="88" y="25"/>
                    </a:cubicBezTo>
                    <a:cubicBezTo>
                      <a:pt x="99" y="25"/>
                      <a:pt x="107" y="34"/>
                      <a:pt x="107" y="45"/>
                    </a:cubicBezTo>
                    <a:cubicBezTo>
                      <a:pt x="107" y="56"/>
                      <a:pt x="99" y="64"/>
                      <a:pt x="88" y="64"/>
                    </a:cubicBezTo>
                    <a:cubicBezTo>
                      <a:pt x="17" y="64"/>
                      <a:pt x="17" y="64"/>
                      <a:pt x="17" y="64"/>
                    </a:cubicBezTo>
                    <a:cubicBezTo>
                      <a:pt x="8" y="64"/>
                      <a:pt x="0" y="57"/>
                      <a:pt x="0" y="47"/>
                    </a:cubicBezTo>
                    <a:cubicBezTo>
                      <a:pt x="0" y="40"/>
                      <a:pt x="5" y="34"/>
                      <a:pt x="11" y="3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7" name="Freeform 126"/>
              <p:cNvSpPr>
                <a:spLocks/>
              </p:cNvSpPr>
              <p:nvPr/>
            </p:nvSpPr>
            <p:spPr bwMode="auto">
              <a:xfrm>
                <a:off x="4348163" y="4768850"/>
                <a:ext cx="139700" cy="134938"/>
              </a:xfrm>
              <a:custGeom>
                <a:avLst/>
                <a:gdLst>
                  <a:gd name="T0" fmla="*/ 11 w 46"/>
                  <a:gd name="T1" fmla="*/ 43 h 45"/>
                  <a:gd name="T2" fmla="*/ 46 w 46"/>
                  <a:gd name="T3" fmla="*/ 8 h 45"/>
                  <a:gd name="T4" fmla="*/ 38 w 46"/>
                  <a:gd name="T5" fmla="*/ 0 h 45"/>
                  <a:gd name="T6" fmla="*/ 2 w 46"/>
                  <a:gd name="T7" fmla="*/ 35 h 45"/>
                  <a:gd name="T8" fmla="*/ 2 w 46"/>
                  <a:gd name="T9" fmla="*/ 43 h 45"/>
                  <a:gd name="T10" fmla="*/ 11 w 46"/>
                  <a:gd name="T11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45">
                    <a:moveTo>
                      <a:pt x="11" y="43"/>
                    </a:moveTo>
                    <a:cubicBezTo>
                      <a:pt x="46" y="8"/>
                      <a:pt x="46" y="8"/>
                      <a:pt x="46" y="8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1"/>
                      <a:pt x="2" y="43"/>
                    </a:cubicBezTo>
                    <a:cubicBezTo>
                      <a:pt x="4" y="45"/>
                      <a:pt x="8" y="45"/>
                      <a:pt x="11" y="43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8" name="Freeform 127"/>
              <p:cNvSpPr>
                <a:spLocks/>
              </p:cNvSpPr>
              <p:nvPr/>
            </p:nvSpPr>
            <p:spPr bwMode="auto">
              <a:xfrm>
                <a:off x="5130801" y="5459413"/>
                <a:ext cx="212725" cy="211138"/>
              </a:xfrm>
              <a:custGeom>
                <a:avLst/>
                <a:gdLst>
                  <a:gd name="T0" fmla="*/ 62 w 70"/>
                  <a:gd name="T1" fmla="*/ 0 h 70"/>
                  <a:gd name="T2" fmla="*/ 9 w 70"/>
                  <a:gd name="T3" fmla="*/ 0 h 70"/>
                  <a:gd name="T4" fmla="*/ 0 w 70"/>
                  <a:gd name="T5" fmla="*/ 9 h 70"/>
                  <a:gd name="T6" fmla="*/ 0 w 70"/>
                  <a:gd name="T7" fmla="*/ 45 h 70"/>
                  <a:gd name="T8" fmla="*/ 9 w 70"/>
                  <a:gd name="T9" fmla="*/ 55 h 70"/>
                  <a:gd name="T10" fmla="*/ 19 w 70"/>
                  <a:gd name="T11" fmla="*/ 55 h 70"/>
                  <a:gd name="T12" fmla="*/ 19 w 70"/>
                  <a:gd name="T13" fmla="*/ 70 h 70"/>
                  <a:gd name="T14" fmla="*/ 34 w 70"/>
                  <a:gd name="T15" fmla="*/ 55 h 70"/>
                  <a:gd name="T16" fmla="*/ 62 w 70"/>
                  <a:gd name="T17" fmla="*/ 55 h 70"/>
                  <a:gd name="T18" fmla="*/ 70 w 70"/>
                  <a:gd name="T19" fmla="*/ 45 h 70"/>
                  <a:gd name="T20" fmla="*/ 70 w 70"/>
                  <a:gd name="T21" fmla="*/ 9 h 70"/>
                  <a:gd name="T22" fmla="*/ 62 w 70"/>
                  <a:gd name="T2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70">
                    <a:moveTo>
                      <a:pt x="62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4" y="55"/>
                      <a:pt x="9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70"/>
                      <a:pt x="19" y="70"/>
                      <a:pt x="19" y="70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62" y="55"/>
                      <a:pt x="62" y="55"/>
                      <a:pt x="62" y="55"/>
                    </a:cubicBezTo>
                    <a:cubicBezTo>
                      <a:pt x="67" y="55"/>
                      <a:pt x="70" y="50"/>
                      <a:pt x="70" y="45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4"/>
                      <a:pt x="67" y="0"/>
                      <a:pt x="62" y="0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29" name="Freeform 128"/>
              <p:cNvSpPr>
                <a:spLocks/>
              </p:cNvSpPr>
              <p:nvPr/>
            </p:nvSpPr>
            <p:spPr bwMode="auto">
              <a:xfrm>
                <a:off x="5311776" y="5546725"/>
                <a:ext cx="222250" cy="211138"/>
              </a:xfrm>
              <a:custGeom>
                <a:avLst/>
                <a:gdLst>
                  <a:gd name="T0" fmla="*/ 62 w 73"/>
                  <a:gd name="T1" fmla="*/ 0 h 70"/>
                  <a:gd name="T2" fmla="*/ 15 w 73"/>
                  <a:gd name="T3" fmla="*/ 0 h 70"/>
                  <a:gd name="T4" fmla="*/ 15 w 73"/>
                  <a:gd name="T5" fmla="*/ 20 h 70"/>
                  <a:gd name="T6" fmla="*/ 2 w 73"/>
                  <a:gd name="T7" fmla="*/ 32 h 70"/>
                  <a:gd name="T8" fmla="*/ 0 w 73"/>
                  <a:gd name="T9" fmla="*/ 32 h 70"/>
                  <a:gd name="T10" fmla="*/ 0 w 73"/>
                  <a:gd name="T11" fmla="*/ 45 h 70"/>
                  <a:gd name="T12" fmla="*/ 9 w 73"/>
                  <a:gd name="T13" fmla="*/ 53 h 70"/>
                  <a:gd name="T14" fmla="*/ 37 w 73"/>
                  <a:gd name="T15" fmla="*/ 53 h 70"/>
                  <a:gd name="T16" fmla="*/ 53 w 73"/>
                  <a:gd name="T17" fmla="*/ 70 h 70"/>
                  <a:gd name="T18" fmla="*/ 53 w 73"/>
                  <a:gd name="T19" fmla="*/ 53 h 70"/>
                  <a:gd name="T20" fmla="*/ 62 w 73"/>
                  <a:gd name="T21" fmla="*/ 53 h 70"/>
                  <a:gd name="T22" fmla="*/ 73 w 73"/>
                  <a:gd name="T23" fmla="*/ 45 h 70"/>
                  <a:gd name="T24" fmla="*/ 73 w 73"/>
                  <a:gd name="T25" fmla="*/ 9 h 70"/>
                  <a:gd name="T26" fmla="*/ 62 w 73"/>
                  <a:gd name="T2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70">
                    <a:moveTo>
                      <a:pt x="62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7"/>
                      <a:pt x="9" y="32"/>
                      <a:pt x="2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50"/>
                      <a:pt x="4" y="53"/>
                      <a:pt x="9" y="53"/>
                    </a:cubicBezTo>
                    <a:cubicBezTo>
                      <a:pt x="37" y="53"/>
                      <a:pt x="37" y="53"/>
                      <a:pt x="37" y="53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7" y="53"/>
                      <a:pt x="73" y="50"/>
                      <a:pt x="73" y="45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4"/>
                      <a:pt x="67" y="0"/>
                      <a:pt x="6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0" name="Freeform 129"/>
              <p:cNvSpPr>
                <a:spLocks/>
              </p:cNvSpPr>
              <p:nvPr/>
            </p:nvSpPr>
            <p:spPr bwMode="auto">
              <a:xfrm>
                <a:off x="4140201" y="5081588"/>
                <a:ext cx="347663" cy="236538"/>
              </a:xfrm>
              <a:custGeom>
                <a:avLst/>
                <a:gdLst>
                  <a:gd name="T0" fmla="*/ 115 w 115"/>
                  <a:gd name="T1" fmla="*/ 73 h 78"/>
                  <a:gd name="T2" fmla="*/ 110 w 115"/>
                  <a:gd name="T3" fmla="*/ 78 h 78"/>
                  <a:gd name="T4" fmla="*/ 5 w 115"/>
                  <a:gd name="T5" fmla="*/ 78 h 78"/>
                  <a:gd name="T6" fmla="*/ 0 w 115"/>
                  <a:gd name="T7" fmla="*/ 73 h 78"/>
                  <a:gd name="T8" fmla="*/ 0 w 115"/>
                  <a:gd name="T9" fmla="*/ 6 h 78"/>
                  <a:gd name="T10" fmla="*/ 5 w 115"/>
                  <a:gd name="T11" fmla="*/ 0 h 78"/>
                  <a:gd name="T12" fmla="*/ 110 w 115"/>
                  <a:gd name="T13" fmla="*/ 0 h 78"/>
                  <a:gd name="T14" fmla="*/ 115 w 115"/>
                  <a:gd name="T15" fmla="*/ 6 h 78"/>
                  <a:gd name="T16" fmla="*/ 115 w 115"/>
                  <a:gd name="T17" fmla="*/ 7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5" h="78">
                    <a:moveTo>
                      <a:pt x="115" y="73"/>
                    </a:moveTo>
                    <a:cubicBezTo>
                      <a:pt x="115" y="76"/>
                      <a:pt x="113" y="78"/>
                      <a:pt x="110" y="78"/>
                    </a:cubicBezTo>
                    <a:cubicBezTo>
                      <a:pt x="5" y="78"/>
                      <a:pt x="5" y="78"/>
                      <a:pt x="5" y="78"/>
                    </a:cubicBezTo>
                    <a:cubicBezTo>
                      <a:pt x="2" y="78"/>
                      <a:pt x="0" y="76"/>
                      <a:pt x="0" y="7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3" y="0"/>
                      <a:pt x="115" y="3"/>
                      <a:pt x="115" y="6"/>
                    </a:cubicBezTo>
                    <a:lnTo>
                      <a:pt x="115" y="73"/>
                    </a:ln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1" name="Rectangle 130"/>
              <p:cNvSpPr>
                <a:spLocks noChangeArrowheads="1"/>
              </p:cNvSpPr>
              <p:nvPr/>
            </p:nvSpPr>
            <p:spPr bwMode="auto">
              <a:xfrm>
                <a:off x="4160838" y="5103813"/>
                <a:ext cx="303213" cy="19208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4176713" y="5141913"/>
                <a:ext cx="266700" cy="127000"/>
              </a:xfrm>
              <a:custGeom>
                <a:avLst/>
                <a:gdLst>
                  <a:gd name="T0" fmla="*/ 0 w 168"/>
                  <a:gd name="T1" fmla="*/ 80 h 80"/>
                  <a:gd name="T2" fmla="*/ 24 w 168"/>
                  <a:gd name="T3" fmla="*/ 65 h 80"/>
                  <a:gd name="T4" fmla="*/ 40 w 168"/>
                  <a:gd name="T5" fmla="*/ 76 h 80"/>
                  <a:gd name="T6" fmla="*/ 66 w 168"/>
                  <a:gd name="T7" fmla="*/ 38 h 80"/>
                  <a:gd name="T8" fmla="*/ 84 w 168"/>
                  <a:gd name="T9" fmla="*/ 48 h 80"/>
                  <a:gd name="T10" fmla="*/ 133 w 168"/>
                  <a:gd name="T11" fmla="*/ 10 h 80"/>
                  <a:gd name="T12" fmla="*/ 150 w 168"/>
                  <a:gd name="T13" fmla="*/ 18 h 80"/>
                  <a:gd name="T14" fmla="*/ 168 w 168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8" h="80">
                    <a:moveTo>
                      <a:pt x="0" y="80"/>
                    </a:moveTo>
                    <a:lnTo>
                      <a:pt x="24" y="65"/>
                    </a:lnTo>
                    <a:lnTo>
                      <a:pt x="40" y="76"/>
                    </a:lnTo>
                    <a:lnTo>
                      <a:pt x="66" y="38"/>
                    </a:lnTo>
                    <a:lnTo>
                      <a:pt x="84" y="48"/>
                    </a:lnTo>
                    <a:lnTo>
                      <a:pt x="133" y="10"/>
                    </a:lnTo>
                    <a:lnTo>
                      <a:pt x="150" y="18"/>
                    </a:lnTo>
                    <a:lnTo>
                      <a:pt x="168" y="0"/>
                    </a:lnTo>
                  </a:path>
                </a:pathLst>
              </a:custGeom>
              <a:noFill/>
              <a:ln w="7938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3" name="Rectangle 132"/>
              <p:cNvSpPr>
                <a:spLocks noChangeArrowheads="1"/>
              </p:cNvSpPr>
              <p:nvPr/>
            </p:nvSpPr>
            <p:spPr bwMode="auto">
              <a:xfrm>
                <a:off x="4679951" y="5794375"/>
                <a:ext cx="496888" cy="17145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4" name="Rectangle 133"/>
              <p:cNvSpPr>
                <a:spLocks noChangeArrowheads="1"/>
              </p:cNvSpPr>
              <p:nvPr/>
            </p:nvSpPr>
            <p:spPr bwMode="auto">
              <a:xfrm>
                <a:off x="4667251" y="5908675"/>
                <a:ext cx="520700" cy="496888"/>
              </a:xfrm>
              <a:prstGeom prst="rect">
                <a:avLst/>
              </a:prstGeom>
              <a:solidFill>
                <a:srgbClr val="006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5" name="Oval 134"/>
              <p:cNvSpPr>
                <a:spLocks noChangeArrowheads="1"/>
              </p:cNvSpPr>
              <p:nvPr/>
            </p:nvSpPr>
            <p:spPr bwMode="auto">
              <a:xfrm>
                <a:off x="5106988" y="5995988"/>
                <a:ext cx="50800" cy="53975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>
                <a:off x="5106988" y="6069013"/>
                <a:ext cx="50800" cy="50800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7" name="Oval 136"/>
              <p:cNvSpPr>
                <a:spLocks noChangeArrowheads="1"/>
              </p:cNvSpPr>
              <p:nvPr/>
            </p:nvSpPr>
            <p:spPr bwMode="auto">
              <a:xfrm>
                <a:off x="5106988" y="6140450"/>
                <a:ext cx="50800" cy="55563"/>
              </a:xfrm>
              <a:prstGeom prst="ellipse">
                <a:avLst/>
              </a:pr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8" name="Oval 137"/>
              <p:cNvSpPr>
                <a:spLocks noChangeArrowheads="1"/>
              </p:cNvSpPr>
              <p:nvPr/>
            </p:nvSpPr>
            <p:spPr bwMode="auto">
              <a:xfrm>
                <a:off x="4457701" y="4597400"/>
                <a:ext cx="219075" cy="207963"/>
              </a:xfrm>
              <a:prstGeom prst="ellipse">
                <a:avLst/>
              </a:prstGeom>
              <a:solidFill>
                <a:srgbClr val="70B3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39" name="Freeform 138"/>
              <p:cNvSpPr>
                <a:spLocks/>
              </p:cNvSpPr>
              <p:nvPr/>
            </p:nvSpPr>
            <p:spPr bwMode="auto">
              <a:xfrm>
                <a:off x="4457701" y="4608513"/>
                <a:ext cx="193675" cy="196850"/>
              </a:xfrm>
              <a:custGeom>
                <a:avLst/>
                <a:gdLst>
                  <a:gd name="T0" fmla="*/ 63 w 64"/>
                  <a:gd name="T1" fmla="*/ 52 h 65"/>
                  <a:gd name="T2" fmla="*/ 18 w 64"/>
                  <a:gd name="T3" fmla="*/ 10 h 65"/>
                  <a:gd name="T4" fmla="*/ 19 w 64"/>
                  <a:gd name="T5" fmla="*/ 0 h 65"/>
                  <a:gd name="T6" fmla="*/ 0 w 64"/>
                  <a:gd name="T7" fmla="*/ 30 h 65"/>
                  <a:gd name="T8" fmla="*/ 36 w 64"/>
                  <a:gd name="T9" fmla="*/ 65 h 65"/>
                  <a:gd name="T10" fmla="*/ 64 w 64"/>
                  <a:gd name="T11" fmla="*/ 52 h 65"/>
                  <a:gd name="T12" fmla="*/ 63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3" y="52"/>
                    </a:moveTo>
                    <a:cubicBezTo>
                      <a:pt x="38" y="52"/>
                      <a:pt x="18" y="33"/>
                      <a:pt x="18" y="10"/>
                    </a:cubicBezTo>
                    <a:cubicBezTo>
                      <a:pt x="18" y="6"/>
                      <a:pt x="18" y="3"/>
                      <a:pt x="19" y="0"/>
                    </a:cubicBezTo>
                    <a:cubicBezTo>
                      <a:pt x="8" y="6"/>
                      <a:pt x="0" y="17"/>
                      <a:pt x="0" y="30"/>
                    </a:cubicBezTo>
                    <a:cubicBezTo>
                      <a:pt x="0" y="49"/>
                      <a:pt x="16" y="65"/>
                      <a:pt x="36" y="65"/>
                    </a:cubicBezTo>
                    <a:cubicBezTo>
                      <a:pt x="47" y="65"/>
                      <a:pt x="57" y="60"/>
                      <a:pt x="64" y="52"/>
                    </a:cubicBezTo>
                    <a:lnTo>
                      <a:pt x="63" y="52"/>
                    </a:lnTo>
                    <a:close/>
                  </a:path>
                </a:pathLst>
              </a:custGeom>
              <a:solidFill>
                <a:srgbClr val="A0CD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0" name="Rectangle 139"/>
              <p:cNvSpPr>
                <a:spLocks noChangeArrowheads="1"/>
              </p:cNvSpPr>
              <p:nvPr/>
            </p:nvSpPr>
            <p:spPr bwMode="auto">
              <a:xfrm>
                <a:off x="4484688" y="4629150"/>
                <a:ext cx="42863" cy="123825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1" name="Rectangle 140"/>
              <p:cNvSpPr>
                <a:spLocks noChangeArrowheads="1"/>
              </p:cNvSpPr>
              <p:nvPr/>
            </p:nvSpPr>
            <p:spPr bwMode="auto">
              <a:xfrm>
                <a:off x="4484688" y="4629150"/>
                <a:ext cx="42863" cy="123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2" name="Rectangle 141"/>
              <p:cNvSpPr>
                <a:spLocks noChangeArrowheads="1"/>
              </p:cNvSpPr>
              <p:nvPr/>
            </p:nvSpPr>
            <p:spPr bwMode="auto">
              <a:xfrm>
                <a:off x="4533901" y="4657725"/>
                <a:ext cx="39688" cy="95250"/>
              </a:xfrm>
              <a:prstGeom prst="rect">
                <a:avLst/>
              </a:prstGeom>
              <a:solidFill>
                <a:srgbClr val="0082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3" name="Rectangle 142"/>
              <p:cNvSpPr>
                <a:spLocks noChangeArrowheads="1"/>
              </p:cNvSpPr>
              <p:nvPr/>
            </p:nvSpPr>
            <p:spPr bwMode="auto">
              <a:xfrm>
                <a:off x="4533901" y="4657725"/>
                <a:ext cx="39688" cy="95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4" name="Rectangle 143"/>
              <p:cNvSpPr>
                <a:spLocks noChangeArrowheads="1"/>
              </p:cNvSpPr>
              <p:nvPr/>
            </p:nvSpPr>
            <p:spPr bwMode="auto">
              <a:xfrm>
                <a:off x="4579938" y="4684713"/>
                <a:ext cx="38100" cy="68263"/>
              </a:xfrm>
              <a:prstGeom prst="rect">
                <a:avLst/>
              </a:prstGeom>
              <a:solidFill>
                <a:srgbClr val="BAD8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5" name="Rectangle 144"/>
              <p:cNvSpPr>
                <a:spLocks noChangeArrowheads="1"/>
              </p:cNvSpPr>
              <p:nvPr/>
            </p:nvSpPr>
            <p:spPr bwMode="auto">
              <a:xfrm>
                <a:off x="4579938" y="4684713"/>
                <a:ext cx="38100" cy="68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6" name="Freeform 145"/>
              <p:cNvSpPr>
                <a:spLocks/>
              </p:cNvSpPr>
              <p:nvPr/>
            </p:nvSpPr>
            <p:spPr bwMode="auto">
              <a:xfrm>
                <a:off x="4513263" y="4629150"/>
                <a:ext cx="14288" cy="63500"/>
              </a:xfrm>
              <a:custGeom>
                <a:avLst/>
                <a:gdLst>
                  <a:gd name="T0" fmla="*/ 5 w 5"/>
                  <a:gd name="T1" fmla="*/ 0 h 21"/>
                  <a:gd name="T2" fmla="*/ 0 w 5"/>
                  <a:gd name="T3" fmla="*/ 0 h 21"/>
                  <a:gd name="T4" fmla="*/ 0 w 5"/>
                  <a:gd name="T5" fmla="*/ 2 h 21"/>
                  <a:gd name="T6" fmla="*/ 5 w 5"/>
                  <a:gd name="T7" fmla="*/ 21 h 21"/>
                  <a:gd name="T8" fmla="*/ 5 w 5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21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9"/>
                      <a:pt x="2" y="16"/>
                      <a:pt x="5" y="21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7" name="Freeform 146"/>
              <p:cNvSpPr>
                <a:spLocks/>
              </p:cNvSpPr>
              <p:nvPr/>
            </p:nvSpPr>
            <p:spPr bwMode="auto">
              <a:xfrm>
                <a:off x="4533901" y="4657725"/>
                <a:ext cx="39688" cy="87313"/>
              </a:xfrm>
              <a:custGeom>
                <a:avLst/>
                <a:gdLst>
                  <a:gd name="T0" fmla="*/ 13 w 13"/>
                  <a:gd name="T1" fmla="*/ 0 h 29"/>
                  <a:gd name="T2" fmla="*/ 0 w 13"/>
                  <a:gd name="T3" fmla="*/ 0 h 29"/>
                  <a:gd name="T4" fmla="*/ 0 w 13"/>
                  <a:gd name="T5" fmla="*/ 16 h 29"/>
                  <a:gd name="T6" fmla="*/ 13 w 13"/>
                  <a:gd name="T7" fmla="*/ 29 h 29"/>
                  <a:gd name="T8" fmla="*/ 13 w 13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9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21"/>
                      <a:pt x="8" y="26"/>
                      <a:pt x="13" y="29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8" name="Freeform 147"/>
              <p:cNvSpPr>
                <a:spLocks/>
              </p:cNvSpPr>
              <p:nvPr/>
            </p:nvSpPr>
            <p:spPr bwMode="auto">
              <a:xfrm>
                <a:off x="4579938" y="4684713"/>
                <a:ext cx="38100" cy="68263"/>
              </a:xfrm>
              <a:custGeom>
                <a:avLst/>
                <a:gdLst>
                  <a:gd name="T0" fmla="*/ 13 w 13"/>
                  <a:gd name="T1" fmla="*/ 0 h 23"/>
                  <a:gd name="T2" fmla="*/ 0 w 13"/>
                  <a:gd name="T3" fmla="*/ 0 h 23"/>
                  <a:gd name="T4" fmla="*/ 0 w 13"/>
                  <a:gd name="T5" fmla="*/ 21 h 23"/>
                  <a:gd name="T6" fmla="*/ 3 w 13"/>
                  <a:gd name="T7" fmla="*/ 23 h 23"/>
                  <a:gd name="T8" fmla="*/ 13 w 13"/>
                  <a:gd name="T9" fmla="*/ 23 h 23"/>
                  <a:gd name="T10" fmla="*/ 13 w 13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2" y="22"/>
                      <a:pt x="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409A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49" name="Freeform 148"/>
              <p:cNvSpPr>
                <a:spLocks/>
              </p:cNvSpPr>
              <p:nvPr/>
            </p:nvSpPr>
            <p:spPr bwMode="auto">
              <a:xfrm>
                <a:off x="4484688" y="4629150"/>
                <a:ext cx="3175" cy="6350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1"/>
                      <a:pt x="1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50" name="Freeform 149"/>
              <p:cNvSpPr>
                <a:spLocks/>
              </p:cNvSpPr>
              <p:nvPr/>
            </p:nvSpPr>
            <p:spPr bwMode="auto">
              <a:xfrm>
                <a:off x="4484688" y="4629150"/>
                <a:ext cx="42863" cy="123825"/>
              </a:xfrm>
              <a:custGeom>
                <a:avLst/>
                <a:gdLst>
                  <a:gd name="T0" fmla="*/ 9 w 14"/>
                  <a:gd name="T1" fmla="*/ 0 h 41"/>
                  <a:gd name="T2" fmla="*/ 1 w 14"/>
                  <a:gd name="T3" fmla="*/ 0 h 41"/>
                  <a:gd name="T4" fmla="*/ 0 w 14"/>
                  <a:gd name="T5" fmla="*/ 2 h 41"/>
                  <a:gd name="T6" fmla="*/ 0 w 14"/>
                  <a:gd name="T7" fmla="*/ 41 h 41"/>
                  <a:gd name="T8" fmla="*/ 14 w 14"/>
                  <a:gd name="T9" fmla="*/ 41 h 41"/>
                  <a:gd name="T10" fmla="*/ 14 w 14"/>
                  <a:gd name="T11" fmla="*/ 21 h 41"/>
                  <a:gd name="T12" fmla="*/ 9 w 14"/>
                  <a:gd name="T13" fmla="*/ 2 h 41"/>
                  <a:gd name="T14" fmla="*/ 9 w 14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41">
                    <a:moveTo>
                      <a:pt x="9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1" y="16"/>
                      <a:pt x="9" y="9"/>
                      <a:pt x="9" y="2"/>
                    </a:cubicBezTo>
                    <a:cubicBezTo>
                      <a:pt x="9" y="2"/>
                      <a:pt x="9" y="1"/>
                      <a:pt x="9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51" name="Freeform 150"/>
              <p:cNvSpPr>
                <a:spLocks/>
              </p:cNvSpPr>
              <p:nvPr/>
            </p:nvSpPr>
            <p:spPr bwMode="auto">
              <a:xfrm>
                <a:off x="4533901" y="4705350"/>
                <a:ext cx="39688" cy="47625"/>
              </a:xfrm>
              <a:custGeom>
                <a:avLst/>
                <a:gdLst>
                  <a:gd name="T0" fmla="*/ 0 w 13"/>
                  <a:gd name="T1" fmla="*/ 0 h 16"/>
                  <a:gd name="T2" fmla="*/ 0 w 13"/>
                  <a:gd name="T3" fmla="*/ 16 h 16"/>
                  <a:gd name="T4" fmla="*/ 13 w 13"/>
                  <a:gd name="T5" fmla="*/ 16 h 16"/>
                  <a:gd name="T6" fmla="*/ 13 w 13"/>
                  <a:gd name="T7" fmla="*/ 13 h 16"/>
                  <a:gd name="T8" fmla="*/ 0 w 13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6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8" y="10"/>
                      <a:pt x="3" y="5"/>
                      <a:pt x="0" y="0"/>
                    </a:cubicBezTo>
                  </a:path>
                </a:pathLst>
              </a:custGeom>
              <a:solidFill>
                <a:srgbClr val="57A6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52" name="Freeform 151"/>
              <p:cNvSpPr>
                <a:spLocks/>
              </p:cNvSpPr>
              <p:nvPr/>
            </p:nvSpPr>
            <p:spPr bwMode="auto">
              <a:xfrm>
                <a:off x="4579938" y="4748213"/>
                <a:ext cx="7938" cy="4763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solidFill>
                <a:srgbClr val="81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53" name="Freeform 152"/>
              <p:cNvSpPr>
                <a:spLocks noEditPoints="1"/>
              </p:cNvSpPr>
              <p:nvPr/>
            </p:nvSpPr>
            <p:spPr bwMode="auto">
              <a:xfrm>
                <a:off x="4437063" y="4575175"/>
                <a:ext cx="260350" cy="250825"/>
              </a:xfrm>
              <a:custGeom>
                <a:avLst/>
                <a:gdLst>
                  <a:gd name="T0" fmla="*/ 43 w 86"/>
                  <a:gd name="T1" fmla="*/ 0 h 83"/>
                  <a:gd name="T2" fmla="*/ 86 w 86"/>
                  <a:gd name="T3" fmla="*/ 41 h 83"/>
                  <a:gd name="T4" fmla="*/ 43 w 86"/>
                  <a:gd name="T5" fmla="*/ 83 h 83"/>
                  <a:gd name="T6" fmla="*/ 0 w 86"/>
                  <a:gd name="T7" fmla="*/ 41 h 83"/>
                  <a:gd name="T8" fmla="*/ 43 w 86"/>
                  <a:gd name="T9" fmla="*/ 0 h 83"/>
                  <a:gd name="T10" fmla="*/ 7 w 86"/>
                  <a:gd name="T11" fmla="*/ 41 h 83"/>
                  <a:gd name="T12" fmla="*/ 43 w 86"/>
                  <a:gd name="T13" fmla="*/ 76 h 83"/>
                  <a:gd name="T14" fmla="*/ 79 w 86"/>
                  <a:gd name="T15" fmla="*/ 41 h 83"/>
                  <a:gd name="T16" fmla="*/ 43 w 86"/>
                  <a:gd name="T17" fmla="*/ 7 h 83"/>
                  <a:gd name="T18" fmla="*/ 7 w 86"/>
                  <a:gd name="T19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3">
                    <a:moveTo>
                      <a:pt x="43" y="0"/>
                    </a:moveTo>
                    <a:cubicBezTo>
                      <a:pt x="67" y="0"/>
                      <a:pt x="86" y="19"/>
                      <a:pt x="86" y="41"/>
                    </a:cubicBezTo>
                    <a:cubicBezTo>
                      <a:pt x="86" y="64"/>
                      <a:pt x="67" y="83"/>
                      <a:pt x="43" y="83"/>
                    </a:cubicBezTo>
                    <a:cubicBezTo>
                      <a:pt x="19" y="83"/>
                      <a:pt x="0" y="64"/>
                      <a:pt x="0" y="41"/>
                    </a:cubicBezTo>
                    <a:cubicBezTo>
                      <a:pt x="0" y="19"/>
                      <a:pt x="19" y="0"/>
                      <a:pt x="43" y="0"/>
                    </a:cubicBezTo>
                    <a:moveTo>
                      <a:pt x="7" y="41"/>
                    </a:moveTo>
                    <a:cubicBezTo>
                      <a:pt x="7" y="60"/>
                      <a:pt x="23" y="76"/>
                      <a:pt x="43" y="76"/>
                    </a:cubicBezTo>
                    <a:cubicBezTo>
                      <a:pt x="63" y="76"/>
                      <a:pt x="79" y="60"/>
                      <a:pt x="79" y="41"/>
                    </a:cubicBezTo>
                    <a:cubicBezTo>
                      <a:pt x="79" y="22"/>
                      <a:pt x="63" y="7"/>
                      <a:pt x="43" y="7"/>
                    </a:cubicBezTo>
                    <a:cubicBezTo>
                      <a:pt x="23" y="7"/>
                      <a:pt x="7" y="22"/>
                      <a:pt x="7" y="41"/>
                    </a:cubicBezTo>
                  </a:path>
                </a:pathLst>
              </a:cu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54" name="Freeform 153"/>
              <p:cNvSpPr>
                <a:spLocks/>
              </p:cNvSpPr>
              <p:nvPr/>
            </p:nvSpPr>
            <p:spPr bwMode="auto">
              <a:xfrm>
                <a:off x="4640263" y="4665663"/>
                <a:ext cx="36513" cy="112713"/>
              </a:xfrm>
              <a:custGeom>
                <a:avLst/>
                <a:gdLst>
                  <a:gd name="T0" fmla="*/ 0 w 12"/>
                  <a:gd name="T1" fmla="*/ 37 h 37"/>
                  <a:gd name="T2" fmla="*/ 0 w 12"/>
                  <a:gd name="T3" fmla="*/ 17 h 37"/>
                  <a:gd name="T4" fmla="*/ 10 w 12"/>
                  <a:gd name="T5" fmla="*/ 0 h 37"/>
                  <a:gd name="T6" fmla="*/ 12 w 12"/>
                  <a:gd name="T7" fmla="*/ 11 h 37"/>
                  <a:gd name="T8" fmla="*/ 0 w 12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7">
                    <a:moveTo>
                      <a:pt x="0" y="37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0"/>
                      <a:pt x="4" y="3"/>
                      <a:pt x="10" y="0"/>
                    </a:cubicBezTo>
                    <a:cubicBezTo>
                      <a:pt x="11" y="3"/>
                      <a:pt x="12" y="7"/>
                      <a:pt x="12" y="11"/>
                    </a:cubicBezTo>
                    <a:cubicBezTo>
                      <a:pt x="12" y="21"/>
                      <a:pt x="7" y="31"/>
                      <a:pt x="0" y="37"/>
                    </a:cubicBezTo>
                    <a:close/>
                  </a:path>
                </a:pathLst>
              </a:custGeom>
              <a:solidFill>
                <a:srgbClr val="977F7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  <p:sp>
            <p:nvSpPr>
              <p:cNvPr id="155" name="Rectangle 154"/>
              <p:cNvSpPr>
                <a:spLocks noChangeArrowheads="1"/>
              </p:cNvSpPr>
              <p:nvPr/>
            </p:nvSpPr>
            <p:spPr bwMode="auto">
              <a:xfrm>
                <a:off x="4624388" y="4714875"/>
                <a:ext cx="36513" cy="38100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42" tIns="44821" rIns="89642" bIns="44821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67">
                  <a:defRPr/>
                </a:pPr>
                <a:endParaRPr lang="en-US" sz="176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18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D379-20BE-4729-9D77-A17D9D3E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759812"/>
            <a:ext cx="11653523" cy="1181862"/>
          </a:xfrm>
        </p:spPr>
        <p:txBody>
          <a:bodyPr/>
          <a:lstStyle/>
          <a:p>
            <a:r>
              <a:rPr lang="de-DE" sz="7200" dirty="0"/>
              <a:t>Connected or disconnected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371049-62CF-4C7E-B2FF-89523FB727D7}"/>
              </a:ext>
            </a:extLst>
          </p:cNvPr>
          <p:cNvGrpSpPr/>
          <p:nvPr/>
        </p:nvGrpSpPr>
        <p:grpSpPr>
          <a:xfrm>
            <a:off x="486766" y="4821652"/>
            <a:ext cx="11164459" cy="1484851"/>
            <a:chOff x="415647" y="4781012"/>
            <a:chExt cx="9552862" cy="14848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2EEB6D-8D85-48D8-AF35-AE103C0D36F3}"/>
                </a:ext>
              </a:extLst>
            </p:cNvPr>
            <p:cNvSpPr/>
            <p:nvPr/>
          </p:nvSpPr>
          <p:spPr bwMode="auto">
            <a:xfrm>
              <a:off x="415647" y="4781012"/>
              <a:ext cx="9552862" cy="1484851"/>
            </a:xfrm>
            <a:prstGeom prst="rect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3"/>
              <a:r>
                <a:rPr lang="en-US" b="1" dirty="0">
                  <a:solidFill>
                    <a:srgbClr val="FF0000"/>
                  </a:solidFill>
                </a:rPr>
                <a:t>This is a key decision point!  </a:t>
              </a:r>
              <a:br>
                <a:rPr lang="en-US" b="1" dirty="0">
                  <a:solidFill>
                    <a:srgbClr val="FF0000"/>
                  </a:solidFill>
                </a:rPr>
              </a:br>
              <a:r>
                <a:rPr lang="en-US" b="1" dirty="0">
                  <a:solidFill>
                    <a:srgbClr val="FF0000"/>
                  </a:solidFill>
                </a:rPr>
                <a:t>Choosing whether your Azure Stack Hub deployment is connected or not connected to Azure is a one-time decision that you must make at deployment time, and cannot change later on without re-deploying the solution.  </a:t>
              </a:r>
              <a:endParaRPr lang="de-DE" b="1" dirty="0">
                <a:solidFill>
                  <a:srgbClr val="FF0000"/>
                </a:solidFill>
              </a:endParaRPr>
            </a:p>
          </p:txBody>
        </p:sp>
        <p:pic>
          <p:nvPicPr>
            <p:cNvPr id="3" name="Graphic 4" descr="Warning">
              <a:extLst>
                <a:ext uri="{FF2B5EF4-FFF2-40B4-BE49-F238E27FC236}">
                  <a16:creationId xmlns:a16="http://schemas.microsoft.com/office/drawing/2014/main" id="{8853AB4C-A146-4FDA-9F90-A4992D957F5D}"/>
                </a:ext>
              </a:extLst>
            </p:cNvPr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6937" y="5128209"/>
              <a:ext cx="752501" cy="771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55523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5667A2-0ACC-4812-98F6-E0912A35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Connected or disconnected?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5DE18-0369-4988-9D02-16EB8CFE546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" y="1798820"/>
            <a:ext cx="11655840" cy="48258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88991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A9DE3E-BCDD-41F3-89B1-92F25BC5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Connected or disconnected?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CA888-1609-4098-B71F-0737E3D8B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2920543"/>
            <a:ext cx="5378548" cy="12495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Connected </a:t>
            </a:r>
          </a:p>
          <a:p>
            <a:pPr marL="228600" lvl="1" indent="-228600"/>
            <a:r>
              <a:rPr lang="en-US" sz="2000" dirty="0">
                <a:latin typeface="+mj-lt"/>
              </a:rPr>
              <a:t>Consumption or capacity-based</a:t>
            </a:r>
          </a:p>
          <a:p>
            <a:pPr marL="228600" lvl="1" indent="-228600"/>
            <a:r>
              <a:rPr lang="en-US" sz="2000" dirty="0">
                <a:latin typeface="+mj-lt"/>
              </a:rPr>
              <a:t>AAD or ADFS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F27F9-CACF-4A1F-842B-C71D890EB7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0649" y="5095547"/>
            <a:ext cx="5378548" cy="12495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Disconnected</a:t>
            </a:r>
          </a:p>
          <a:p>
            <a:pPr marL="228600" lvl="1" indent="-228600"/>
            <a:r>
              <a:rPr lang="en-US" sz="2000" dirty="0">
                <a:latin typeface="+mj-lt"/>
              </a:rPr>
              <a:t>Capacity-based</a:t>
            </a:r>
          </a:p>
          <a:p>
            <a:pPr marL="228600" lvl="1" indent="-228600"/>
            <a:r>
              <a:rPr lang="en-US" sz="2000" dirty="0">
                <a:latin typeface="+mj-lt"/>
              </a:rPr>
              <a:t>ADFS only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BBC597-4B07-4FC2-944E-67F492B1D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802" y="1983442"/>
            <a:ext cx="7577776" cy="479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4660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A72394-AC7D-4107-B1E9-DC69AF8E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Connected scenarios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54DDBA35-4346-4896-8AB4-5FFDD51A86E2}"/>
              </a:ext>
            </a:extLst>
          </p:cNvPr>
          <p:cNvSpPr txBox="1">
            <a:spLocks/>
          </p:cNvSpPr>
          <p:nvPr/>
        </p:nvSpPr>
        <p:spPr>
          <a:xfrm>
            <a:off x="446087" y="1142881"/>
            <a:ext cx="11567160" cy="556543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52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56">
                <a:solidFill>
                  <a:srgbClr val="0078D7"/>
                </a:solidFill>
              </a:rPr>
              <a:t>Prerequisites</a:t>
            </a:r>
          </a:p>
          <a:p>
            <a:pPr marL="0" lvl="1" indent="0">
              <a:buFont typeface="Arial" pitchFamily="34" charset="0"/>
              <a:buNone/>
            </a:pPr>
            <a:r>
              <a:rPr lang="en-US" sz="2448"/>
              <a:t>Provides a choice between identity source types:</a:t>
            </a:r>
          </a:p>
          <a:p>
            <a:pPr marL="682157" lvl="2" indent="-466298">
              <a:buFont typeface="+mj-lt"/>
              <a:buAutoNum type="arabicPeriod"/>
            </a:pPr>
            <a:r>
              <a:rPr lang="en-US" sz="2040"/>
              <a:t>Active Directory Federation Services (AD FS) (no multi-tenancy)</a:t>
            </a:r>
          </a:p>
          <a:p>
            <a:pPr marL="682157" lvl="2" indent="-466298">
              <a:buFont typeface="+mj-lt"/>
              <a:buAutoNum type="arabicPeriod"/>
            </a:pPr>
            <a:r>
              <a:rPr lang="en-US" sz="2040"/>
              <a:t>Azure Active Directory (AAD) for your identity store </a:t>
            </a:r>
          </a:p>
          <a:p>
            <a:pPr marL="910714" lvl="3" indent="-466298"/>
            <a:r>
              <a:rPr lang="en-US" sz="1840"/>
              <a:t>Requires two AAD accounts:</a:t>
            </a:r>
          </a:p>
          <a:p>
            <a:pPr marL="984936" lvl="4" indent="-291436"/>
            <a:r>
              <a:rPr lang="en-US" sz="1636"/>
              <a:t>The first one is used to create applications and service principals for infrastructure services </a:t>
            </a:r>
          </a:p>
          <a:p>
            <a:pPr marL="984936" lvl="4" indent="-291436"/>
            <a:r>
              <a:rPr lang="en-US" sz="1636"/>
              <a:t>The second one is used to establish the billing relationship with the Azure commerce back-end</a:t>
            </a:r>
          </a:p>
          <a:p>
            <a:pPr lvl="2"/>
            <a:endParaRPr lang="en-US"/>
          </a:p>
          <a:p>
            <a:pPr marL="342834" lvl="1" indent="0">
              <a:buFont typeface="Arial" pitchFamily="34" charset="0"/>
              <a:buNone/>
            </a:pPr>
            <a:endParaRPr lang="en-US" sz="2040" b="1"/>
          </a:p>
          <a:p>
            <a:pPr marL="342834" lvl="1" indent="0">
              <a:buFont typeface="Arial" pitchFamily="34" charset="0"/>
              <a:buNone/>
            </a:pPr>
            <a:endParaRPr lang="en-US" sz="2040" b="1"/>
          </a:p>
          <a:p>
            <a:pPr marL="342834" lvl="1" indent="0">
              <a:buFont typeface="Arial" pitchFamily="34" charset="0"/>
              <a:buNone/>
            </a:pPr>
            <a:r>
              <a:rPr lang="en-US" sz="2040" b="1"/>
              <a:t>Note:</a:t>
            </a:r>
            <a:r>
              <a:rPr lang="en-US" sz="2040"/>
              <a:t> The two accounts can be the same account, or can be completely different accounts.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4668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3B3BFD-BDD7-488D-ABA3-C57CB64DF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1896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Prerequisites</a:t>
            </a:r>
          </a:p>
          <a:p>
            <a:pPr marL="342900" lvl="1" indent="-342900"/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Constrained to a single identity source type:</a:t>
            </a:r>
            <a:endParaRPr lang="en-US" sz="2000" dirty="0">
              <a:latin typeface="+mj-lt"/>
            </a:endParaRPr>
          </a:p>
          <a:p>
            <a:pPr marL="443422" lvl="2" indent="-231775"/>
            <a:r>
              <a:rPr lang="en-US" sz="1608" dirty="0">
                <a:latin typeface="+mj-lt"/>
              </a:rPr>
              <a:t>Active Directory Federation Services (ADFS)</a:t>
            </a:r>
          </a:p>
          <a:p>
            <a:pPr marL="211647" lvl="2" indent="0">
              <a:buNone/>
            </a:pPr>
            <a:endParaRPr lang="en-US" sz="1608" dirty="0">
              <a:latin typeface="+mj-lt"/>
            </a:endParaRPr>
          </a:p>
          <a:p>
            <a:pPr marL="231775" lvl="1" indent="-231775"/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Graph Service </a:t>
            </a:r>
          </a:p>
          <a:p>
            <a:pPr marL="497397" lvl="2" indent="-285750"/>
            <a:r>
              <a:rPr lang="en-US" sz="1608" dirty="0">
                <a:latin typeface="+mj-lt"/>
              </a:rPr>
              <a:t>The Graph service requires a service account with read-only access to the target Active Directory forest.</a:t>
            </a:r>
          </a:p>
          <a:p>
            <a:pPr marL="497397" lvl="2" indent="-285750"/>
            <a:r>
              <a:rPr lang="en-US" sz="1608" dirty="0">
                <a:latin typeface="+mj-lt"/>
              </a:rPr>
              <a:t>The Graph service can only communicate with a single Active Directory Domain Services (AD DS) forest.</a:t>
            </a:r>
          </a:p>
          <a:p>
            <a:pPr marL="497397" lvl="2" indent="-285750"/>
            <a:r>
              <a:rPr lang="en-US" sz="1608" dirty="0">
                <a:latin typeface="+mj-lt"/>
              </a:rPr>
              <a:t>The Graph service requires access to a AD DS global catalog server.</a:t>
            </a:r>
          </a:p>
          <a:p>
            <a:pPr marL="231775" lvl="1" indent="-231775"/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Limitations</a:t>
            </a:r>
          </a:p>
          <a:p>
            <a:pPr marL="231775" lvl="1" indent="-231775"/>
            <a:r>
              <a:rPr lang="en-US" sz="2000" dirty="0">
                <a:latin typeface="+mj-lt"/>
              </a:rPr>
              <a:t>No multi-tenancy with ADFS</a:t>
            </a:r>
          </a:p>
          <a:p>
            <a:pPr marL="231775" lvl="1" indent="-231775"/>
            <a:r>
              <a:rPr lang="en-US" sz="2000" dirty="0">
                <a:latin typeface="+mj-lt"/>
              </a:rPr>
              <a:t>Some features are impaired or unavailable. </a:t>
            </a:r>
          </a:p>
          <a:p>
            <a:pPr marL="0" lvl="1" indent="0">
              <a:buNone/>
            </a:pPr>
            <a:endParaRPr lang="en-US" sz="2000" b="1" u="sng" dirty="0">
              <a:latin typeface="+mj-lt"/>
            </a:endParaRPr>
          </a:p>
          <a:p>
            <a:pPr marL="0" lvl="1" indent="0">
              <a:buNone/>
            </a:pPr>
            <a:r>
              <a:rPr lang="en-US" sz="2000" b="1" u="sng" dirty="0">
                <a:latin typeface="+mj-lt"/>
              </a:rPr>
              <a:t>Note</a:t>
            </a:r>
            <a:r>
              <a:rPr lang="en-US" sz="2000" dirty="0">
                <a:latin typeface="+mj-lt"/>
              </a:rPr>
              <a:t>: Choosing “</a:t>
            </a:r>
            <a:r>
              <a:rPr lang="en-US" sz="2000" i="1" dirty="0">
                <a:latin typeface="+mj-lt"/>
              </a:rPr>
              <a:t>Do not connect to Azure</a:t>
            </a:r>
            <a:r>
              <a:rPr lang="en-US" sz="2000" dirty="0">
                <a:latin typeface="+mj-lt"/>
              </a:rPr>
              <a:t>” does not strictly mean that you cannot connect your Azure Stack Hub instance to Azure for hybrid scenarios for tenant workloads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AE066-FB63-4A16-A852-9E02D01E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Disconnected scenarios</a:t>
            </a:r>
          </a:p>
        </p:txBody>
      </p:sp>
    </p:spTree>
    <p:extLst>
      <p:ext uri="{BB962C8B-B14F-4D97-AF65-F5344CB8AC3E}">
        <p14:creationId xmlns:p14="http://schemas.microsoft.com/office/powerpoint/2010/main" val="418176316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summary: Deploying with ADFS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0575113"/>
              </p:ext>
            </p:extLst>
          </p:nvPr>
        </p:nvGraphicFramePr>
        <p:xfrm>
          <a:off x="418643" y="1412045"/>
          <a:ext cx="11204397" cy="3883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4799">
                  <a:extLst>
                    <a:ext uri="{9D8B030D-6E8A-4147-A177-3AD203B41FA5}">
                      <a16:colId xmlns:a16="http://schemas.microsoft.com/office/drawing/2014/main" val="1602026658"/>
                    </a:ext>
                  </a:extLst>
                </a:gridCol>
                <a:gridCol w="3734799">
                  <a:extLst>
                    <a:ext uri="{9D8B030D-6E8A-4147-A177-3AD203B41FA5}">
                      <a16:colId xmlns:a16="http://schemas.microsoft.com/office/drawing/2014/main" val="604928280"/>
                    </a:ext>
                  </a:extLst>
                </a:gridCol>
                <a:gridCol w="3734799">
                  <a:extLst>
                    <a:ext uri="{9D8B030D-6E8A-4147-A177-3AD203B41FA5}">
                      <a16:colId xmlns:a16="http://schemas.microsoft.com/office/drawing/2014/main" val="221447768"/>
                    </a:ext>
                  </a:extLst>
                </a:gridCol>
              </a:tblGrid>
              <a:tr h="28496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Physically disconnected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Physically connected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1336937497"/>
                  </a:ext>
                </a:extLst>
              </a:tr>
              <a:tr h="443979">
                <a:tc>
                  <a:txBody>
                    <a:bodyPr/>
                    <a:lstStyle/>
                    <a:p>
                      <a:r>
                        <a:rPr lang="en-US" sz="1600"/>
                        <a:t>Identity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Must be ADFS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AAD or ADFS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2079489135"/>
                  </a:ext>
                </a:extLst>
              </a:tr>
              <a:tr h="492218">
                <a:tc>
                  <a:txBody>
                    <a:bodyPr/>
                    <a:lstStyle/>
                    <a:p>
                      <a:r>
                        <a:rPr lang="en-US" sz="1600"/>
                        <a:t>Billing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Must be capacity</a:t>
                      </a:r>
                    </a:p>
                    <a:p>
                      <a:r>
                        <a:rPr lang="en-US" sz="1600"/>
                        <a:t>EA only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Capacity or consumption</a:t>
                      </a:r>
                    </a:p>
                    <a:p>
                      <a:r>
                        <a:rPr lang="en-US" sz="1600"/>
                        <a:t>EA or CSP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575100879"/>
                  </a:ext>
                </a:extLst>
              </a:tr>
              <a:tr h="906727">
                <a:tc>
                  <a:txBody>
                    <a:bodyPr/>
                    <a:lstStyle/>
                    <a:p>
                      <a:r>
                        <a:rPr lang="en-US" sz="1600"/>
                        <a:t>Marketplace syndication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Not supported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Supported</a:t>
                      </a:r>
                    </a:p>
                    <a:p>
                      <a:endParaRPr lang="en-US" sz="1600"/>
                    </a:p>
                    <a:p>
                      <a:endParaRPr lang="en-US" sz="1600"/>
                    </a:p>
                    <a:p>
                      <a:r>
                        <a:rPr lang="en-US" sz="1600"/>
                        <a:t>BYOL licensing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2339258107"/>
                  </a:ext>
                </a:extLst>
              </a:tr>
              <a:tr h="634256">
                <a:tc>
                  <a:txBody>
                    <a:bodyPr/>
                    <a:lstStyle/>
                    <a:p>
                      <a:r>
                        <a:rPr lang="en-US" sz="1600"/>
                        <a:t>Registration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Recommended, requires removable media and a separate connected device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Automated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3253211039"/>
                  </a:ext>
                </a:extLst>
              </a:tr>
              <a:tr h="824532">
                <a:tc>
                  <a:txBody>
                    <a:bodyPr/>
                    <a:lstStyle/>
                    <a:p>
                      <a:r>
                        <a:rPr lang="en-US" sz="1600"/>
                        <a:t>P&amp;U</a:t>
                      </a:r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Required, requires removable media and a separate connected device</a:t>
                      </a:r>
                    </a:p>
                    <a:p>
                      <a:endParaRPr lang="en-US" sz="1600" dirty="0"/>
                    </a:p>
                  </a:txBody>
                  <a:tcPr marL="91427" marR="91427"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Required, requires removable media and a separate connected device</a:t>
                      </a:r>
                    </a:p>
                  </a:txBody>
                  <a:tcPr marL="91427" marR="91427" marT="45713" marB="45713"/>
                </a:tc>
                <a:extLst>
                  <a:ext uri="{0D108BD9-81ED-4DB2-BD59-A6C34878D82A}">
                    <a16:rowId xmlns:a16="http://schemas.microsoft.com/office/drawing/2014/main" val="223836113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149BCE3-D02D-4BEA-A542-4789490BE1CC}"/>
              </a:ext>
            </a:extLst>
          </p:cNvPr>
          <p:cNvSpPr/>
          <p:nvPr/>
        </p:nvSpPr>
        <p:spPr>
          <a:xfrm>
            <a:off x="418643" y="5661079"/>
            <a:ext cx="10198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egoe-ui_normal"/>
              </a:rPr>
              <a:t>Features that are impaired or unavailable in disconnected deployments</a:t>
            </a:r>
          </a:p>
          <a:p>
            <a:r>
              <a:rPr lang="en-US" dirty="0">
                <a:hlinkClick r:id="rId3"/>
              </a:rPr>
              <a:t>https://docs.microsoft.com/en-us/azure/azure-stack/azure-stack-disconnected-deployment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6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838069"/>
            <a:ext cx="11653523" cy="1181862"/>
          </a:xfrm>
        </p:spPr>
        <p:txBody>
          <a:bodyPr/>
          <a:lstStyle/>
          <a:p>
            <a:r>
              <a:rPr lang="en-US" sz="7200" dirty="0"/>
              <a:t>Crucial Decisions</a:t>
            </a:r>
          </a:p>
        </p:txBody>
      </p:sp>
    </p:spTree>
    <p:extLst>
      <p:ext uri="{BB962C8B-B14F-4D97-AF65-F5344CB8AC3E}">
        <p14:creationId xmlns:p14="http://schemas.microsoft.com/office/powerpoint/2010/main" val="124668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3B3BFD-BDD7-488D-ABA3-C57CB64DF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83117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Identity</a:t>
            </a:r>
          </a:p>
          <a:p>
            <a:pPr marL="342900" lvl="1" indent="-342900"/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Azure AD gives you better hybrid identity integration. This is preferred.</a:t>
            </a:r>
          </a:p>
          <a:p>
            <a:pPr marL="554547" lvl="2" indent="-342900"/>
            <a:r>
              <a:rPr lang="en-US" sz="2008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You cannot change the primary</a:t>
            </a:r>
            <a:r>
              <a:rPr lang="en-US" sz="2008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/default </a:t>
            </a:r>
            <a:r>
              <a:rPr lang="en-US" sz="2008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Azure AD tenant you used after deployment. You can add more tenants, but you cannot change the primary one.</a:t>
            </a:r>
          </a:p>
          <a:p>
            <a:pPr marL="342900" lvl="1" indent="-342900"/>
            <a:r>
              <a:rPr lang="en-US" sz="2400" dirty="0">
                <a:gradFill>
                  <a:gsLst>
                    <a:gs pos="125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rPr>
              <a:t>If you are physically disconnected, you must choose ADFS</a:t>
            </a:r>
            <a:endParaRPr lang="en-US" sz="1608" dirty="0">
              <a:latin typeface="+mj-lt"/>
            </a:endParaRPr>
          </a:p>
          <a:p>
            <a:pPr marL="231775" lvl="1" indent="-231775"/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Performance</a:t>
            </a:r>
          </a:p>
          <a:p>
            <a:pPr marL="231775" lvl="1" indent="-231775"/>
            <a:r>
              <a:rPr lang="en-US" sz="2000" dirty="0">
                <a:latin typeface="+mj-lt"/>
              </a:rPr>
              <a:t>The CPU family cannot change as you add nodes to a scale unit</a:t>
            </a:r>
          </a:p>
          <a:p>
            <a:pPr marL="231775" lvl="1" indent="-231775"/>
            <a:r>
              <a:rPr lang="en-US" sz="2000" dirty="0">
                <a:latin typeface="+mj-lt"/>
              </a:rPr>
              <a:t>Consider disk IOPS – this can be improved by adding flash storage – refer to the OEM for details</a:t>
            </a:r>
          </a:p>
          <a:p>
            <a:pPr marL="0" lvl="1" indent="0">
              <a:buNone/>
            </a:pPr>
            <a:endParaRPr lang="en-US" sz="2000" b="1" u="sng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AE066-FB63-4A16-A852-9E02D01E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If you choose incorrectly, you need to redeploy</a:t>
            </a:r>
          </a:p>
        </p:txBody>
      </p:sp>
    </p:spTree>
    <p:extLst>
      <p:ext uri="{BB962C8B-B14F-4D97-AF65-F5344CB8AC3E}">
        <p14:creationId xmlns:p14="http://schemas.microsoft.com/office/powerpoint/2010/main" val="8643095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791907"/>
            <a:ext cx="9859116" cy="1181862"/>
          </a:xfrm>
        </p:spPr>
        <p:txBody>
          <a:bodyPr/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8659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9CE9-8EBA-403B-B53E-ED98A21A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" y="2764110"/>
            <a:ext cx="11653523" cy="1181862"/>
          </a:xfrm>
        </p:spPr>
        <p:txBody>
          <a:bodyPr/>
          <a:lstStyle/>
          <a:p>
            <a:r>
              <a:rPr lang="en-US" sz="7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9613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838E1-302E-468D-8136-04C737D4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459409"/>
          </a:xfrm>
        </p:spPr>
        <p:txBody>
          <a:bodyPr/>
          <a:lstStyle/>
          <a:p>
            <a:pPr defTabSz="909890"/>
            <a:r>
              <a:rPr lang="en-US" sz="2800" dirty="0">
                <a:solidFill>
                  <a:schemeClr val="bg1"/>
                </a:solidFill>
              </a:rPr>
              <a:t>Previously, the OEM would collect information from each customer in a spreadsheet</a:t>
            </a:r>
          </a:p>
          <a:p>
            <a:pPr defTabSz="909890"/>
            <a:r>
              <a:rPr lang="en-US" sz="2800" dirty="0">
                <a:solidFill>
                  <a:schemeClr val="bg1"/>
                </a:solidFill>
              </a:rPr>
              <a:t>The spreadsheet would produce configuration files that would feed the automated deployment script and fill in the names, IP ranges, BGP routing details, everything needed to perform a fully automated configuration of Azure Stack Hub</a:t>
            </a:r>
          </a:p>
          <a:p>
            <a:pPr defTabSz="909890"/>
            <a:r>
              <a:rPr lang="en-US" sz="2800" b="1" i="1" dirty="0">
                <a:solidFill>
                  <a:schemeClr val="bg1"/>
                </a:solidFill>
              </a:rPr>
              <a:t>New! </a:t>
            </a:r>
            <a:r>
              <a:rPr lang="en-US" sz="2800" dirty="0">
                <a:solidFill>
                  <a:schemeClr val="bg1"/>
                </a:solidFill>
              </a:rPr>
              <a:t>This has been replaced by a PowerShell-based UI that can collect the same information and produce the same output file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Collecting the Deployment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1438478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838E1-302E-468D-8136-04C737D4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471565"/>
            <a:ext cx="11653523" cy="3631763"/>
          </a:xfrm>
        </p:spPr>
        <p:txBody>
          <a:bodyPr/>
          <a:lstStyle/>
          <a:p>
            <a:pPr defTabSz="909890"/>
            <a:r>
              <a:rPr lang="en-US" sz="2800" dirty="0">
                <a:solidFill>
                  <a:schemeClr val="bg1"/>
                </a:solidFill>
              </a:rPr>
              <a:t>You will be able to download the PowerShell tool from the web​</a:t>
            </a:r>
          </a:p>
          <a:p>
            <a:pPr defTabSz="909890"/>
            <a:r>
              <a:rPr lang="en-US" sz="2800" dirty="0">
                <a:solidFill>
                  <a:schemeClr val="bg1"/>
                </a:solidFill>
              </a:rPr>
              <a:t>Available directly to customers (may be customized by OEMs)​</a:t>
            </a:r>
          </a:p>
          <a:p>
            <a:pPr defTabSz="909890"/>
            <a:r>
              <a:rPr lang="en-US" sz="2800" dirty="0">
                <a:solidFill>
                  <a:schemeClr val="bg1"/>
                </a:solidFill>
              </a:rPr>
              <a:t>Only PowerShell UI.   Still must match Azure Stack Hub PowerShell Toolkit version​</a:t>
            </a:r>
          </a:p>
          <a:p>
            <a:pPr defTabSz="909890"/>
            <a:r>
              <a:rPr lang="en-US" sz="2800" dirty="0">
                <a:solidFill>
                  <a:schemeClr val="bg1"/>
                </a:solidFill>
              </a:rPr>
              <a:t>Customers can save/export with downloadable ‘gallery’ version and open/import with OEM customized version​</a:t>
            </a:r>
          </a:p>
          <a:p>
            <a:pPr defTabSz="909890"/>
            <a:r>
              <a:rPr lang="en-US" sz="2800" dirty="0">
                <a:solidFill>
                  <a:schemeClr val="bg1"/>
                </a:solidFill>
              </a:rPr>
              <a:t>The PowerShell tool can open configurations saved by the deployment spreadsheet – it is backwards compatible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Deployment Information: PowerShell UI</a:t>
            </a:r>
          </a:p>
        </p:txBody>
      </p:sp>
    </p:spTree>
    <p:extLst>
      <p:ext uri="{BB962C8B-B14F-4D97-AF65-F5344CB8AC3E}">
        <p14:creationId xmlns:p14="http://schemas.microsoft.com/office/powerpoint/2010/main" val="309610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838E1-302E-468D-8136-04C737D4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72464"/>
          </a:xfrm>
        </p:spPr>
        <p:txBody>
          <a:bodyPr/>
          <a:lstStyle/>
          <a:p>
            <a:pPr defTabSz="909890"/>
            <a:r>
              <a:rPr lang="en-US" sz="2800" dirty="0">
                <a:solidFill>
                  <a:schemeClr val="bg1"/>
                </a:solidFill>
              </a:rPr>
              <a:t>Fill in the forms, </a:t>
            </a:r>
            <a:r>
              <a:rPr lang="en-US" sz="2800" i="1" dirty="0">
                <a:solidFill>
                  <a:schemeClr val="bg1"/>
                </a:solidFill>
              </a:rPr>
              <a:t>generate</a:t>
            </a:r>
            <a:r>
              <a:rPr lang="en-US" sz="2800" dirty="0">
                <a:solidFill>
                  <a:schemeClr val="bg1"/>
                </a:solidFill>
              </a:rPr>
              <a:t> the settings file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Using the PowerShell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DD4CA-6883-4282-ADE9-4F68AE83B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79" y="2014003"/>
            <a:ext cx="7577776" cy="47938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10B87D-CDC7-455A-9C08-4FE4CF256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007" y="1761641"/>
            <a:ext cx="7896696" cy="504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01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838E1-302E-468D-8136-04C737D48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72464"/>
          </a:xfrm>
        </p:spPr>
        <p:txBody>
          <a:bodyPr/>
          <a:lstStyle/>
          <a:p>
            <a:pPr defTabSz="909890"/>
            <a:r>
              <a:rPr lang="en-US" sz="2800" dirty="0">
                <a:solidFill>
                  <a:schemeClr val="bg1"/>
                </a:solidFill>
              </a:rPr>
              <a:t>Fill in the forms, </a:t>
            </a:r>
            <a:r>
              <a:rPr lang="en-US" sz="2800" i="1" dirty="0">
                <a:solidFill>
                  <a:schemeClr val="bg1"/>
                </a:solidFill>
              </a:rPr>
              <a:t>generate</a:t>
            </a:r>
            <a:r>
              <a:rPr lang="en-US" sz="2800" dirty="0">
                <a:solidFill>
                  <a:schemeClr val="bg1"/>
                </a:solidFill>
              </a:rPr>
              <a:t> the settings file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Using the PowerShell 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0F3AD-386A-4816-BACA-2BF8ED105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83" y="1848708"/>
            <a:ext cx="7463840" cy="4719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B9514-9A31-4016-8FFA-0CE1EEDC8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237" y="1761641"/>
            <a:ext cx="7988477" cy="503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8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77842E-6049-415B-9826-FA6EA5A7FC54}"/>
              </a:ext>
            </a:extLst>
          </p:cNvPr>
          <p:cNvSpPr/>
          <p:nvPr/>
        </p:nvSpPr>
        <p:spPr bwMode="auto">
          <a:xfrm>
            <a:off x="4946754" y="3979889"/>
            <a:ext cx="6255334" cy="2713219"/>
          </a:xfrm>
          <a:prstGeom prst="rect">
            <a:avLst/>
          </a:prstGeom>
          <a:solidFill>
            <a:srgbClr val="CCFFCC"/>
          </a:solidFill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Post-Deployment Configuration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datacenter integration touchpoints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37467" y="1799292"/>
            <a:ext cx="10317068" cy="4287535"/>
            <a:chOff x="641757" y="1698156"/>
            <a:chExt cx="11543722" cy="4797304"/>
          </a:xfrm>
        </p:grpSpPr>
        <p:grpSp>
          <p:nvGrpSpPr>
            <p:cNvPr id="4" name="Group 3"/>
            <p:cNvGrpSpPr/>
            <p:nvPr/>
          </p:nvGrpSpPr>
          <p:grpSpPr>
            <a:xfrm>
              <a:off x="641757" y="1698156"/>
              <a:ext cx="1601143" cy="2076831"/>
              <a:chOff x="1178200" y="1724891"/>
              <a:chExt cx="1601143" cy="2076831"/>
            </a:xfrm>
          </p:grpSpPr>
          <p:sp>
            <p:nvSpPr>
              <p:cNvPr id="3" name="Rectangle 2"/>
              <p:cNvSpPr/>
              <p:nvPr/>
            </p:nvSpPr>
            <p:spPr bwMode="auto">
              <a:xfrm>
                <a:off x="1265237" y="1724891"/>
                <a:ext cx="1447800" cy="1447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IPv4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178200" y="3179763"/>
                <a:ext cx="1601143" cy="621959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IP Space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921151" y="1699167"/>
              <a:ext cx="1535371" cy="2068749"/>
              <a:chOff x="3278851" y="1725902"/>
              <a:chExt cx="1535371" cy="2068749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3322637" y="1725902"/>
                <a:ext cx="1447800" cy="1447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Network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278851" y="3172692"/>
                <a:ext cx="1535371" cy="621959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Uplink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675630" y="4397983"/>
              <a:ext cx="2002792" cy="2082085"/>
              <a:chOff x="5103452" y="1744662"/>
              <a:chExt cx="2002792" cy="2082085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5380037" y="1744662"/>
                <a:ext cx="1447800" cy="1447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NTP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103452" y="3198811"/>
                <a:ext cx="2002792" cy="62793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Time</a:t>
                </a: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</a:rPr>
                  <a:t> </a:t>
                </a: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Server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342206" y="4390653"/>
              <a:ext cx="2238642" cy="2075737"/>
              <a:chOff x="7143349" y="4430088"/>
              <a:chExt cx="2238642" cy="2075737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7555046" y="4430088"/>
                <a:ext cx="1447800" cy="14478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Syslog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143349" y="5877889"/>
                <a:ext cx="2238642" cy="62793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Syslog Server*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486638" y="1707655"/>
              <a:ext cx="1958668" cy="2066236"/>
              <a:chOff x="7056272" y="1729797"/>
              <a:chExt cx="1958668" cy="2066236"/>
            </a:xfrm>
          </p:grpSpPr>
          <p:sp>
            <p:nvSpPr>
              <p:cNvPr id="36" name="Rectangle 35"/>
              <p:cNvSpPr/>
              <p:nvPr/>
            </p:nvSpPr>
            <p:spPr bwMode="auto">
              <a:xfrm>
                <a:off x="7323536" y="1729797"/>
                <a:ext cx="1447800" cy="1447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Identity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056272" y="3168097"/>
                <a:ext cx="1958668" cy="62793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AAD / ADFS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803168" y="1705227"/>
              <a:ext cx="2631473" cy="2069759"/>
              <a:chOff x="1773545" y="1588668"/>
              <a:chExt cx="2631473" cy="2069759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2365382" y="1588668"/>
                <a:ext cx="1447800" cy="1447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Firewall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773545" y="3036468"/>
                <a:ext cx="2631473" cy="621959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Publishing Rules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00438" y="4406941"/>
              <a:ext cx="1447800" cy="2088519"/>
              <a:chOff x="4324944" y="4282435"/>
              <a:chExt cx="1447800" cy="2088519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324944" y="4282435"/>
                <a:ext cx="1447800" cy="1447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DNS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82695" y="5748995"/>
                <a:ext cx="1132297" cy="621959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DNS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9576671" y="1705228"/>
              <a:ext cx="2424905" cy="2069827"/>
              <a:chOff x="8285984" y="1616427"/>
              <a:chExt cx="2424905" cy="2069827"/>
            </a:xfrm>
          </p:grpSpPr>
          <p:sp>
            <p:nvSpPr>
              <p:cNvPr id="39" name="Rectangle 38"/>
              <p:cNvSpPr/>
              <p:nvPr/>
            </p:nvSpPr>
            <p:spPr bwMode="auto">
              <a:xfrm>
                <a:off x="8774537" y="1616427"/>
                <a:ext cx="1447800" cy="14478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SSL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285984" y="3064295"/>
                <a:ext cx="2424905" cy="621959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SSL Certificates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392769" y="4397983"/>
              <a:ext cx="2792710" cy="2068406"/>
              <a:chOff x="7881589" y="4301195"/>
              <a:chExt cx="2792710" cy="2068406"/>
            </a:xfrm>
          </p:grpSpPr>
          <p:sp>
            <p:nvSpPr>
              <p:cNvPr id="40" name="Rectangle 39"/>
              <p:cNvSpPr/>
              <p:nvPr/>
            </p:nvSpPr>
            <p:spPr bwMode="auto">
              <a:xfrm>
                <a:off x="8554044" y="4301195"/>
                <a:ext cx="1447800" cy="14478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ITSM / </a:t>
                </a:r>
              </a:p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Security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881589" y="5741665"/>
                <a:ext cx="2792710" cy="62793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ITSM Integration*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975903" y="4390653"/>
              <a:ext cx="2366303" cy="2075736"/>
              <a:chOff x="2232538" y="4422294"/>
              <a:chExt cx="2366303" cy="2075736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2656068" y="4422294"/>
                <a:ext cx="1447800" cy="14478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102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961" b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j-lt"/>
                  </a:rPr>
                  <a:t>Device Auth.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232538" y="5870094"/>
                <a:ext cx="2366303" cy="62793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algn="ctr" defTabSz="914367">
                  <a:lnSpc>
                    <a:spcPct val="90000"/>
                  </a:lnSpc>
                  <a:spcAft>
                    <a:spcPts val="588"/>
                  </a:spcAft>
                  <a:defRPr/>
                </a:pPr>
                <a:r>
                  <a:rPr lang="en-US" sz="1961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+mj-lt"/>
                  </a:rPr>
                  <a:t>Radius/TACAS*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575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49ACB-EC3A-4915-AD8D-2BC59AD3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Firewall: </a:t>
            </a:r>
            <a:r>
              <a:rPr lang="en-US">
                <a:hlinkClick r:id="rId3"/>
              </a:rPr>
              <a:t>Port requirements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604D0-6A2E-49CD-AFC5-6FD34C3BA153}"/>
              </a:ext>
            </a:extLst>
          </p:cNvPr>
          <p:cNvSpPr/>
          <p:nvPr/>
        </p:nvSpPr>
        <p:spPr bwMode="auto">
          <a:xfrm>
            <a:off x="493345" y="1486746"/>
            <a:ext cx="10968087" cy="522914"/>
          </a:xfrm>
          <a:prstGeom prst="rect">
            <a:avLst/>
          </a:prstGeom>
          <a:solidFill>
            <a:srgbClr val="E8112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Customer FW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629BF-332E-44F5-B825-DA14896C9368}"/>
              </a:ext>
            </a:extLst>
          </p:cNvPr>
          <p:cNvSpPr/>
          <p:nvPr/>
        </p:nvSpPr>
        <p:spPr bwMode="auto">
          <a:xfrm>
            <a:off x="493345" y="2457873"/>
            <a:ext cx="10981204" cy="522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solidFill>
                  <a:srgbClr val="505050"/>
                </a:solidFill>
                <a:latin typeface="+mj-lt"/>
              </a:rPr>
              <a:t>Customer Border Device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480D3F-FC97-4E10-84BD-4A19EDE8822C}"/>
              </a:ext>
            </a:extLst>
          </p:cNvPr>
          <p:cNvSpPr/>
          <p:nvPr/>
        </p:nvSpPr>
        <p:spPr bwMode="auto">
          <a:xfrm>
            <a:off x="493345" y="3458569"/>
            <a:ext cx="10981204" cy="522914"/>
          </a:xfrm>
          <a:prstGeom prst="rect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TOR &amp; BMC (ACL Lockdown Infrastructure, Storage)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668EB-BC85-4E0E-90CA-FB855990CB90}"/>
              </a:ext>
            </a:extLst>
          </p:cNvPr>
          <p:cNvSpPr/>
          <p:nvPr/>
        </p:nvSpPr>
        <p:spPr bwMode="auto">
          <a:xfrm>
            <a:off x="493345" y="4549531"/>
            <a:ext cx="10981204" cy="1867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6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A26C60-8E36-4906-BE55-5BF76BB49021}"/>
              </a:ext>
            </a:extLst>
          </p:cNvPr>
          <p:cNvSpPr/>
          <p:nvPr/>
        </p:nvSpPr>
        <p:spPr bwMode="auto">
          <a:xfrm>
            <a:off x="2367454" y="4778246"/>
            <a:ext cx="971127" cy="448212"/>
          </a:xfrm>
          <a:prstGeom prst="rect">
            <a:avLst/>
          </a:prstGeom>
          <a:solidFill>
            <a:srgbClr val="E8112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VIP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0CA832-5DA0-41FB-B6AC-00DFFE992A8C}"/>
              </a:ext>
            </a:extLst>
          </p:cNvPr>
          <p:cNvSpPr/>
          <p:nvPr/>
        </p:nvSpPr>
        <p:spPr bwMode="auto">
          <a:xfrm>
            <a:off x="1545731" y="5637320"/>
            <a:ext cx="971127" cy="448212"/>
          </a:xfrm>
          <a:prstGeom prst="rect">
            <a:avLst/>
          </a:prstGeom>
          <a:solidFill>
            <a:srgbClr val="E8112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DIP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D693E-D581-4923-A25D-66CBF15FCE3B}"/>
              </a:ext>
            </a:extLst>
          </p:cNvPr>
          <p:cNvSpPr/>
          <p:nvPr/>
        </p:nvSpPr>
        <p:spPr bwMode="auto">
          <a:xfrm>
            <a:off x="3020875" y="5637320"/>
            <a:ext cx="971127" cy="448212"/>
          </a:xfrm>
          <a:prstGeom prst="rect">
            <a:avLst/>
          </a:prstGeom>
          <a:solidFill>
            <a:srgbClr val="E8112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DIP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76D28-44BB-4A66-9FD5-182C159B37D7}"/>
              </a:ext>
            </a:extLst>
          </p:cNvPr>
          <p:cNvSpPr txBox="1"/>
          <p:nvPr/>
        </p:nvSpPr>
        <p:spPr>
          <a:xfrm>
            <a:off x="493345" y="4531626"/>
            <a:ext cx="971127" cy="61552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2353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+mj-lt"/>
              </a:rPr>
              <a:t>SDN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3B774-77A3-428B-BF2D-D0941471CEE0}"/>
              </a:ext>
            </a:extLst>
          </p:cNvPr>
          <p:cNvSpPr/>
          <p:nvPr/>
        </p:nvSpPr>
        <p:spPr bwMode="auto">
          <a:xfrm>
            <a:off x="5856719" y="4778246"/>
            <a:ext cx="971127" cy="448212"/>
          </a:xfrm>
          <a:prstGeom prst="rect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VIP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EE157B-6AC1-41C4-B884-DF7D8C78B1D9}"/>
              </a:ext>
            </a:extLst>
          </p:cNvPr>
          <p:cNvSpPr/>
          <p:nvPr/>
        </p:nvSpPr>
        <p:spPr bwMode="auto">
          <a:xfrm>
            <a:off x="5034996" y="5637320"/>
            <a:ext cx="971127" cy="448212"/>
          </a:xfrm>
          <a:prstGeom prst="rect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DIP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CDEC5-C811-4084-8FF5-1CEE774FE489}"/>
              </a:ext>
            </a:extLst>
          </p:cNvPr>
          <p:cNvSpPr/>
          <p:nvPr/>
        </p:nvSpPr>
        <p:spPr bwMode="auto">
          <a:xfrm>
            <a:off x="6510140" y="5637320"/>
            <a:ext cx="971127" cy="448212"/>
          </a:xfrm>
          <a:prstGeom prst="rect">
            <a:avLst/>
          </a:prstGeom>
          <a:solidFill>
            <a:srgbClr val="107C1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DIP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84DB8E-266C-42ED-B42F-8F450104D365}"/>
              </a:ext>
            </a:extLst>
          </p:cNvPr>
          <p:cNvSpPr/>
          <p:nvPr/>
        </p:nvSpPr>
        <p:spPr bwMode="auto">
          <a:xfrm>
            <a:off x="9129466" y="4778246"/>
            <a:ext cx="971127" cy="448212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VIP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071480-96BA-4921-8B15-97C337242DFA}"/>
              </a:ext>
            </a:extLst>
          </p:cNvPr>
          <p:cNvSpPr/>
          <p:nvPr/>
        </p:nvSpPr>
        <p:spPr bwMode="auto">
          <a:xfrm>
            <a:off x="8307743" y="5637320"/>
            <a:ext cx="971127" cy="448212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DIP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BBE291-CF6D-458F-AB4B-EC195D69AE83}"/>
              </a:ext>
            </a:extLst>
          </p:cNvPr>
          <p:cNvSpPr/>
          <p:nvPr/>
        </p:nvSpPr>
        <p:spPr bwMode="auto">
          <a:xfrm>
            <a:off x="9782886" y="5637320"/>
            <a:ext cx="971127" cy="448212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DIP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C756AB-D4BE-4404-A8E0-D9CB7C97805A}"/>
              </a:ext>
            </a:extLst>
          </p:cNvPr>
          <p:cNvSpPr/>
          <p:nvPr/>
        </p:nvSpPr>
        <p:spPr bwMode="auto">
          <a:xfrm>
            <a:off x="1389770" y="4624233"/>
            <a:ext cx="2838679" cy="1643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solidFill>
                  <a:srgbClr val="505050"/>
                </a:solidFill>
                <a:latin typeface="+mj-lt"/>
              </a:rPr>
              <a:t>Infrastructure External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3144A5-12EE-4E11-B2E1-8DA9B57EB363}"/>
              </a:ext>
            </a:extLst>
          </p:cNvPr>
          <p:cNvSpPr/>
          <p:nvPr/>
        </p:nvSpPr>
        <p:spPr bwMode="auto">
          <a:xfrm>
            <a:off x="4828314" y="4621060"/>
            <a:ext cx="2838679" cy="1643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solidFill>
                  <a:srgbClr val="505050"/>
                </a:solidFill>
                <a:latin typeface="+mj-lt"/>
              </a:rPr>
              <a:t>Infrastructure Internal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C3B874-38AE-4B61-88B2-3BC90669E46F}"/>
              </a:ext>
            </a:extLst>
          </p:cNvPr>
          <p:cNvSpPr/>
          <p:nvPr/>
        </p:nvSpPr>
        <p:spPr bwMode="auto">
          <a:xfrm>
            <a:off x="8147414" y="4621060"/>
            <a:ext cx="2838679" cy="1643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solidFill>
                  <a:srgbClr val="505050"/>
                </a:solidFill>
                <a:latin typeface="+mj-lt"/>
              </a:rPr>
              <a:t>Tenant External</a:t>
            </a:r>
          </a:p>
        </p:txBody>
      </p:sp>
      <p:sp>
        <p:nvSpPr>
          <p:cNvPr id="23" name="Oval Callout 21">
            <a:extLst>
              <a:ext uri="{FF2B5EF4-FFF2-40B4-BE49-F238E27FC236}">
                <a16:creationId xmlns:a16="http://schemas.microsoft.com/office/drawing/2014/main" id="{7900814A-D501-4DA7-81F6-C007FFCA3EF9}"/>
              </a:ext>
            </a:extLst>
          </p:cNvPr>
          <p:cNvSpPr/>
          <p:nvPr/>
        </p:nvSpPr>
        <p:spPr bwMode="auto">
          <a:xfrm>
            <a:off x="3201458" y="4152231"/>
            <a:ext cx="1170223" cy="588664"/>
          </a:xfrm>
          <a:prstGeom prst="wedgeEllipseCallou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ACL</a:t>
            </a:r>
          </a:p>
        </p:txBody>
      </p:sp>
      <p:sp>
        <p:nvSpPr>
          <p:cNvPr id="24" name="Oval Callout 22">
            <a:extLst>
              <a:ext uri="{FF2B5EF4-FFF2-40B4-BE49-F238E27FC236}">
                <a16:creationId xmlns:a16="http://schemas.microsoft.com/office/drawing/2014/main" id="{5DD98833-D30C-4096-B57A-6DBC07DEC0A3}"/>
              </a:ext>
            </a:extLst>
          </p:cNvPr>
          <p:cNvSpPr/>
          <p:nvPr/>
        </p:nvSpPr>
        <p:spPr bwMode="auto">
          <a:xfrm>
            <a:off x="6681276" y="4110989"/>
            <a:ext cx="1170223" cy="588664"/>
          </a:xfrm>
          <a:prstGeom prst="wedgeEllipseCallou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ACL</a:t>
            </a:r>
          </a:p>
        </p:txBody>
      </p:sp>
      <p:sp>
        <p:nvSpPr>
          <p:cNvPr id="25" name="Oval Callout 23">
            <a:extLst>
              <a:ext uri="{FF2B5EF4-FFF2-40B4-BE49-F238E27FC236}">
                <a16:creationId xmlns:a16="http://schemas.microsoft.com/office/drawing/2014/main" id="{047A6E0F-DDB2-4F00-981E-EFA5FB733612}"/>
              </a:ext>
            </a:extLst>
          </p:cNvPr>
          <p:cNvSpPr/>
          <p:nvPr/>
        </p:nvSpPr>
        <p:spPr bwMode="auto">
          <a:xfrm>
            <a:off x="9947532" y="4073052"/>
            <a:ext cx="1170223" cy="588664"/>
          </a:xfrm>
          <a:prstGeom prst="wedgeEllipseCallou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rPr>
              <a:t>ACL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DFCD8A-58A3-4DD3-A1AB-E8A5EA9369F6}"/>
              </a:ext>
            </a:extLst>
          </p:cNvPr>
          <p:cNvCxnSpPr>
            <a:cxnSpLocks/>
          </p:cNvCxnSpPr>
          <p:nvPr/>
        </p:nvCxnSpPr>
        <p:spPr>
          <a:xfrm flipV="1">
            <a:off x="2809109" y="2009661"/>
            <a:ext cx="0" cy="2689992"/>
          </a:xfrm>
          <a:prstGeom prst="straightConnector1">
            <a:avLst/>
          </a:prstGeom>
          <a:ln w="76200">
            <a:solidFill>
              <a:srgbClr val="E8112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0F699C-A18B-4A09-8409-AC0657F0E8F3}"/>
              </a:ext>
            </a:extLst>
          </p:cNvPr>
          <p:cNvCxnSpPr/>
          <p:nvPr/>
        </p:nvCxnSpPr>
        <p:spPr>
          <a:xfrm flipV="1">
            <a:off x="9566753" y="2023222"/>
            <a:ext cx="0" cy="2689992"/>
          </a:xfrm>
          <a:prstGeom prst="straightConnector1">
            <a:avLst/>
          </a:prstGeom>
          <a:ln w="76200">
            <a:solidFill>
              <a:srgbClr val="00BCF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B28715-E2D4-4179-BC6E-4BC9F0B93E4E}"/>
              </a:ext>
            </a:extLst>
          </p:cNvPr>
          <p:cNvCxnSpPr/>
          <p:nvPr/>
        </p:nvCxnSpPr>
        <p:spPr>
          <a:xfrm flipV="1">
            <a:off x="6247653" y="3019611"/>
            <a:ext cx="0" cy="1680042"/>
          </a:xfrm>
          <a:prstGeom prst="straightConnector1">
            <a:avLst/>
          </a:prstGeom>
          <a:ln w="76200">
            <a:solidFill>
              <a:srgbClr val="107C1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34048C-847B-475B-B8F3-5EB58C24D14D}"/>
              </a:ext>
            </a:extLst>
          </p:cNvPr>
          <p:cNvSpPr txBox="1"/>
          <p:nvPr/>
        </p:nvSpPr>
        <p:spPr>
          <a:xfrm>
            <a:off x="7036648" y="193654"/>
            <a:ext cx="4437901" cy="1235301"/>
          </a:xfrm>
          <a:prstGeom prst="rect">
            <a:avLst/>
          </a:prstGeom>
          <a:noFill/>
          <a:ln w="19050">
            <a:solidFill>
              <a:srgbClr val="E81123"/>
            </a:solidFill>
          </a:ln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568" b="1" dirty="0">
                <a:solidFill>
                  <a:srgbClr val="E81123"/>
                </a:solidFill>
                <a:latin typeface="+mj-lt"/>
              </a:rPr>
              <a:t>Azure Stack Hub does not currently have a configurable setting to identify a proxy server.</a:t>
            </a:r>
          </a:p>
          <a:p>
            <a:pPr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568" b="1" dirty="0">
                <a:solidFill>
                  <a:srgbClr val="E81123"/>
                </a:solidFill>
                <a:latin typeface="+mj-lt"/>
              </a:rPr>
              <a:t>You must have direct Internet access or a proxy that requires no client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53880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_ID_template_16-9_Business_BLUE_1" id="{6336B21B-286E-4D89-961F-9E4332992FFF}" vid="{060FCA3C-862E-4124-82BE-CA82DB020838}"/>
    </a:ext>
  </a:extLst>
</a:theme>
</file>

<file path=ppt/theme/theme2.xml><?xml version="1.0" encoding="utf-8"?>
<a:theme xmlns:a="http://schemas.openxmlformats.org/drawingml/2006/main" name="COLOR TEMPLATE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g_ID_template_16-9_Business_BLUE_1" id="{6336B21B-286E-4D89-961F-9E4332992FFF}" vid="{F765ED90-753E-4C21-8040-BC60CBC32F44}"/>
    </a:ext>
  </a:extLst>
</a:theme>
</file>

<file path=ppt/theme/theme3.xml><?xml version="1.0" encoding="utf-8"?>
<a:theme xmlns:a="http://schemas.openxmlformats.org/drawingml/2006/main" name="1_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7868751D-28D7-49DA-9A1E-005CDB50450F}"/>
    </a:ext>
  </a:extLst>
</a:theme>
</file>

<file path=ppt/theme/theme4.xml><?xml version="1.0" encoding="utf-8"?>
<a:theme xmlns:a="http://schemas.openxmlformats.org/drawingml/2006/main" name="2_WHITE TEMPLATE">
  <a:themeElements>
    <a:clrScheme name="MS_AzureStackAirlift_Template_01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0E3"/>
      </a:accent2>
      <a:accent3>
        <a:srgbClr val="005291"/>
      </a:accent3>
      <a:accent4>
        <a:srgbClr val="002050"/>
      </a:accent4>
      <a:accent5>
        <a:srgbClr val="7FBA00"/>
      </a:accent5>
      <a:accent6>
        <a:srgbClr val="7F7F7F"/>
      </a:accent6>
      <a:hlink>
        <a:srgbClr val="40CDF5"/>
      </a:hlink>
      <a:folHlink>
        <a:srgbClr val="7F7F7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_Stack_Airlift_Template_OPTION_01.potx" id="{7FCC7C7D-21A0-4834-928E-E8835C85F6A1}" vid="{F58391E0-067C-4D99-A9D5-CC288E05F7CA}"/>
    </a:ext>
  </a:extLst>
</a:theme>
</file>

<file path=ppt/theme/theme5.xml><?xml version="1.0" encoding="utf-8"?>
<a:theme xmlns:a="http://schemas.openxmlformats.org/drawingml/2006/main" name="3_WHITE TEMPLATE">
  <a:themeElements>
    <a:clrScheme name="Custom 8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sson Template Advanced Services Delivery" id="{C1C2A24F-D109-42E5-AC15-AA5D2EC769D9}" vid="{DB32FE43-934C-40BD-B03E-F7F2E05B8611}"/>
    </a:ext>
  </a:extLst>
</a:theme>
</file>

<file path=ppt/theme/theme6.xml><?xml version="1.0" encoding="utf-8"?>
<a:theme xmlns:a="http://schemas.openxmlformats.org/drawingml/2006/main" name="4_WHITE TEMPLATE">
  <a:themeElements>
    <a:clrScheme name="MS_AzureStackAirlift_Template_01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B0E3"/>
      </a:accent2>
      <a:accent3>
        <a:srgbClr val="005291"/>
      </a:accent3>
      <a:accent4>
        <a:srgbClr val="002050"/>
      </a:accent4>
      <a:accent5>
        <a:srgbClr val="7FBA00"/>
      </a:accent5>
      <a:accent6>
        <a:srgbClr val="7F7F7F"/>
      </a:accent6>
      <a:hlink>
        <a:srgbClr val="40CDF5"/>
      </a:hlink>
      <a:folHlink>
        <a:srgbClr val="7F7F7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StackAirliftArch" id="{F9087B62-B1FA-4C3E-9367-9BFDCDCFACEF}" vid="{2748E951-70FC-4AB1-B473-96C668F8C0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26AC6B26662847AE5FCD1475390DF4" ma:contentTypeVersion="8" ma:contentTypeDescription="Create a new document." ma:contentTypeScope="" ma:versionID="d2b09e8addcbbc23426f340e20334088">
  <xsd:schema xmlns:xsd="http://www.w3.org/2001/XMLSchema" xmlns:xs="http://www.w3.org/2001/XMLSchema" xmlns:p="http://schemas.microsoft.com/office/2006/metadata/properties" xmlns:ns1="http://schemas.microsoft.com/sharepoint/v3" xmlns:ns2="baf8eb57-9938-4fa4-a434-ac2f3f33305f" xmlns:ns3="44bc9caf-a09b-4a2d-9779-c78a6c831d2a" targetNamespace="http://schemas.microsoft.com/office/2006/metadata/properties" ma:root="true" ma:fieldsID="7a7f6a6187a45f898f33254b1eefe947" ns1:_="" ns2:_="" ns3:_="">
    <xsd:import namespace="http://schemas.microsoft.com/sharepoint/v3"/>
    <xsd:import namespace="baf8eb57-9938-4fa4-a434-ac2f3f33305f"/>
    <xsd:import namespace="44bc9caf-a09b-4a2d-9779-c78a6c831d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f8eb57-9938-4fa4-a434-ac2f3f3330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c9caf-a09b-4a2d-9779-c78a6c831d2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8584F7-DF1A-4D7C-83C5-3EE704D418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036E699-9C99-4D48-9ED4-0BB17E3C93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F48D6A-6363-41C0-9DF1-07B9F16337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af8eb57-9938-4fa4-a434-ac2f3f33305f"/>
    <ds:schemaRef ds:uri="44bc9caf-a09b-4a2d-9779-c78a6c831d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Org_ID_template_16-9_Business_BLUE_1</Template>
  <TotalTime>0</TotalTime>
  <Words>1688</Words>
  <Application>Microsoft Office PowerPoint</Application>
  <PresentationFormat>Widescreen</PresentationFormat>
  <Paragraphs>330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Calibri</vt:lpstr>
      <vt:lpstr>Segoe UI</vt:lpstr>
      <vt:lpstr>Segoe UI Light</vt:lpstr>
      <vt:lpstr>Segoe UI Semilight</vt:lpstr>
      <vt:lpstr>segoe-ui_normal</vt:lpstr>
      <vt:lpstr>Wingdings</vt:lpstr>
      <vt:lpstr>WHITE TEMPLATE</vt:lpstr>
      <vt:lpstr>COLOR TEMPLATE</vt:lpstr>
      <vt:lpstr>1_WHITE TEMPLATE</vt:lpstr>
      <vt:lpstr>2_WHITE TEMPLATE</vt:lpstr>
      <vt:lpstr>3_WHITE TEMPLATE</vt:lpstr>
      <vt:lpstr>4_WHITE TEMPLATE</vt:lpstr>
      <vt:lpstr>Deploying Microsoft Azure Stack Hub</vt:lpstr>
      <vt:lpstr>Agenda</vt:lpstr>
      <vt:lpstr>Introduction</vt:lpstr>
      <vt:lpstr>Collecting the Deployment Information</vt:lpstr>
      <vt:lpstr>Deployment Information: PowerShell UI</vt:lpstr>
      <vt:lpstr>Using the PowerShell UI</vt:lpstr>
      <vt:lpstr>Using the PowerShell UI</vt:lpstr>
      <vt:lpstr>Typical datacenter integration touchpoints</vt:lpstr>
      <vt:lpstr>Firewall: Port requirements</vt:lpstr>
      <vt:lpstr>Edge deployment</vt:lpstr>
      <vt:lpstr>Enterprise/intranet/DMZ</vt:lpstr>
      <vt:lpstr>Certificate requirements for infrastructure VIPs</vt:lpstr>
      <vt:lpstr>Azure Stack Hub Capacity Planning Tool</vt:lpstr>
      <vt:lpstr>Networking prerequisites</vt:lpstr>
      <vt:lpstr>PowerPoint Presentation</vt:lpstr>
      <vt:lpstr>Networking prerequisites – BMC net</vt:lpstr>
      <vt:lpstr>Networking prerequisites – Public net</vt:lpstr>
      <vt:lpstr>Networking prerequisites – Border Gateway Protocol</vt:lpstr>
      <vt:lpstr>PowerPoint Presentation</vt:lpstr>
      <vt:lpstr>Connected or disconnected</vt:lpstr>
      <vt:lpstr>Connected or disconnected?</vt:lpstr>
      <vt:lpstr>Connected or disconnected?</vt:lpstr>
      <vt:lpstr>Connected scenarios</vt:lpstr>
      <vt:lpstr>Disconnected scenarios</vt:lpstr>
      <vt:lpstr>Feature summary: Deploying with ADFS</vt:lpstr>
      <vt:lpstr>Crucial Decisions</vt:lpstr>
      <vt:lpstr>If you choose incorrectly, you need to redeploy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Microsoft Azure Stack Hub</dc:title>
  <dc:creator/>
  <cp:lastModifiedBy/>
  <cp:revision>59</cp:revision>
  <dcterms:created xsi:type="dcterms:W3CDTF">2019-12-20T20:54:47Z</dcterms:created>
  <dcterms:modified xsi:type="dcterms:W3CDTF">2023-03-03T15:57:02Z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mabrigg@microsoft.com</vt:lpwstr>
  </property>
  <property fmtid="{D5CDD505-2E9C-101B-9397-08002B2CF9AE}" pid="5" name="MSIP_Label_f42aa342-8706-4288-bd11-ebb85995028c_SetDate">
    <vt:lpwstr>2019-12-20T20:56:07.9654139Z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efdcf946-bbc6-4b1d-9edc-37648ebe256a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0x0101002D26AC6B26662847AE5FCD1475390DF4</vt:lpwstr>
  </property>
</Properties>
</file>