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95" r:id="rId5"/>
    <p:sldMasterId id="2147484545" r:id="rId6"/>
    <p:sldMasterId id="2147484553" r:id="rId7"/>
    <p:sldMasterId id="2147484559" r:id="rId8"/>
  </p:sldMasterIdLst>
  <p:notesMasterIdLst>
    <p:notesMasterId r:id="rId45"/>
  </p:notesMasterIdLst>
  <p:handoutMasterIdLst>
    <p:handoutMasterId r:id="rId46"/>
  </p:handoutMasterIdLst>
  <p:sldIdLst>
    <p:sldId id="1489" r:id="rId9"/>
    <p:sldId id="1699" r:id="rId10"/>
    <p:sldId id="1708" r:id="rId11"/>
    <p:sldId id="1703" r:id="rId12"/>
    <p:sldId id="2659" r:id="rId13"/>
    <p:sldId id="1704" r:id="rId14"/>
    <p:sldId id="1594" r:id="rId15"/>
    <p:sldId id="1705" r:id="rId16"/>
    <p:sldId id="1707" r:id="rId17"/>
    <p:sldId id="1671" r:id="rId18"/>
    <p:sldId id="1672" r:id="rId19"/>
    <p:sldId id="1674" r:id="rId20"/>
    <p:sldId id="1675" r:id="rId21"/>
    <p:sldId id="1710" r:id="rId22"/>
    <p:sldId id="1888" r:id="rId23"/>
    <p:sldId id="1677" r:id="rId24"/>
    <p:sldId id="1691" r:id="rId25"/>
    <p:sldId id="1692" r:id="rId26"/>
    <p:sldId id="1693" r:id="rId27"/>
    <p:sldId id="1697" r:id="rId28"/>
    <p:sldId id="1711" r:id="rId29"/>
    <p:sldId id="1712" r:id="rId30"/>
    <p:sldId id="1725" r:id="rId31"/>
    <p:sldId id="1689" r:id="rId32"/>
    <p:sldId id="1685" r:id="rId33"/>
    <p:sldId id="1901" r:id="rId34"/>
    <p:sldId id="1720" r:id="rId35"/>
    <p:sldId id="1723" r:id="rId36"/>
    <p:sldId id="318" r:id="rId37"/>
    <p:sldId id="1889" r:id="rId38"/>
    <p:sldId id="1724" r:id="rId39"/>
    <p:sldId id="1898" r:id="rId40"/>
    <p:sldId id="1899" r:id="rId41"/>
    <p:sldId id="1900" r:id="rId42"/>
    <p:sldId id="1700" r:id="rId43"/>
    <p:sldId id="1701"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699"/>
            <p14:sldId id="1708"/>
          </p14:sldIdLst>
        </p14:section>
        <p14:section name="Data Collection" id="{9DE1D041-57AF-4052-8E45-6E554D89EB26}">
          <p14:sldIdLst>
            <p14:sldId id="1703"/>
            <p14:sldId id="2659"/>
            <p14:sldId id="1704"/>
            <p14:sldId id="1594"/>
            <p14:sldId id="1705"/>
          </p14:sldIdLst>
        </p14:section>
        <p14:section name="Deployment Process" id="{5BD83D8E-866C-45A3-8CBE-B609260A5C10}">
          <p14:sldIdLst>
            <p14:sldId id="1707"/>
            <p14:sldId id="1671"/>
            <p14:sldId id="1672"/>
            <p14:sldId id="1674"/>
            <p14:sldId id="1675"/>
          </p14:sldIdLst>
        </p14:section>
        <p14:section name="Installation" id="{938C1061-911F-4E2D-8672-429F02F4EB3F}">
          <p14:sldIdLst>
            <p14:sldId id="1710"/>
            <p14:sldId id="1888"/>
            <p14:sldId id="1677"/>
            <p14:sldId id="1691"/>
            <p14:sldId id="1692"/>
            <p14:sldId id="1693"/>
          </p14:sldIdLst>
        </p14:section>
        <p14:section name="Stack ReRun" id="{2C40258B-5689-48DA-B410-DA186C8A025F}">
          <p14:sldIdLst>
            <p14:sldId id="1697"/>
          </p14:sldIdLst>
        </p14:section>
        <p14:section name="Post Deployment" id="{0210B839-9825-4953-BB5B-8A5DD2E31C1D}">
          <p14:sldIdLst>
            <p14:sldId id="1711"/>
            <p14:sldId id="1712"/>
            <p14:sldId id="1725"/>
            <p14:sldId id="1689"/>
            <p14:sldId id="1685"/>
            <p14:sldId id="1901"/>
            <p14:sldId id="1720"/>
            <p14:sldId id="1723"/>
            <p14:sldId id="318"/>
            <p14:sldId id="1889"/>
            <p14:sldId id="1724"/>
            <p14:sldId id="1898"/>
            <p14:sldId id="1899"/>
            <p14:sldId id="1900"/>
          </p14:sldIdLst>
        </p14:section>
        <p14:section name="Conclusion" id="{7EBF7387-3079-4248-89A0-0AA300D33B53}">
          <p14:sldIdLst>
            <p14:sldId id="1700"/>
            <p14:sldId id="1701"/>
          </p14:sldIdLst>
        </p14:section>
        <p14:section name="Appendix" id="{F2953DCD-F1FB-4CBA-95C0-10FCF68951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78D7"/>
    <a:srgbClr val="FFFFFF"/>
    <a:srgbClr val="353535"/>
    <a:srgbClr val="000000"/>
    <a:srgbClr val="FF8C00"/>
    <a:srgbClr val="D83B01"/>
    <a:srgbClr val="FFB900"/>
    <a:srgbClr val="107C1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158B0-215C-4BBC-8695-CA528E37B3C0}" v="1" dt="2021-12-07T18:17:42.523"/>
    <p1510:client id="{BD63DBAC-9F2B-4A7C-B4C4-97294BC41458}" v="2" dt="2021-06-01T06:27:49.183"/>
    <p1510:client id="{D56766E6-19DA-4B92-9415-E0302594C459}" v="1" dt="2021-08-26T02:54:23.829"/>
    <p1510:client id="{D9800710-8849-4DD9-931C-F039F0566239}" v="14" dt="2021-08-26T03:19:16.660"/>
    <p1510:client id="{E5A36AF9-35BC-340B-7BC2-F07D57B29A4F}" v="1" dt="2021-08-26T03:18:49.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5" autoAdjust="0"/>
    <p:restoredTop sz="70554" autoAdjust="0"/>
  </p:normalViewPr>
  <p:slideViewPr>
    <p:cSldViewPr snapToGrid="0">
      <p:cViewPr varScale="1">
        <p:scale>
          <a:sx n="67" d="100"/>
          <a:sy n="67" d="100"/>
        </p:scale>
        <p:origin x="1270" y="4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639"/>
    </p:cViewPr>
  </p:sorterViewPr>
  <p:notesViewPr>
    <p:cSldViewPr snapToGrid="0" showGuides="1">
      <p:cViewPr varScale="1">
        <p:scale>
          <a:sx n="78" d="100"/>
          <a:sy n="78" d="100"/>
        </p:scale>
        <p:origin x="2766" y="5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Master" Target="slideMasters/slideMaster2.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3/3/2023 10:57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3/3/2023 10:57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3/3/2023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9F52A-2DB2-4F52-972B-0A3589E8FBCF}" type="slidenum">
              <a:rPr lang="en-US" smtClean="0"/>
              <a:t>10</a:t>
            </a:fld>
            <a:endParaRPr lang="en-US"/>
          </a:p>
        </p:txBody>
      </p:sp>
    </p:spTree>
    <p:extLst>
      <p:ext uri="{BB962C8B-B14F-4D97-AF65-F5344CB8AC3E}">
        <p14:creationId xmlns:p14="http://schemas.microsoft.com/office/powerpoint/2010/main" val="645404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de-DE" sz="800" kern="1200" dirty="0">
              <a:solidFill>
                <a:schemeClr val="tx2"/>
              </a:solidFill>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CCC2D59D-5DD6-4F1A-A8A8-4776E188FEA9}" type="slidenum">
              <a:rPr lang="de-DE" smtClean="0"/>
              <a:t>11</a:t>
            </a:fld>
            <a:endParaRPr lang="de-DE"/>
          </a:p>
        </p:txBody>
      </p:sp>
    </p:spTree>
    <p:extLst>
      <p:ext uri="{BB962C8B-B14F-4D97-AF65-F5344CB8AC3E}">
        <p14:creationId xmlns:p14="http://schemas.microsoft.com/office/powerpoint/2010/main" val="336397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2D59D-5DD6-4F1A-A8A8-4776E188FEA9}" type="slidenum">
              <a:rPr lang="de-DE" smtClean="0"/>
              <a:t>12</a:t>
            </a:fld>
            <a:endParaRPr lang="de-DE"/>
          </a:p>
        </p:txBody>
      </p:sp>
    </p:spTree>
    <p:extLst>
      <p:ext uri="{BB962C8B-B14F-4D97-AF65-F5344CB8AC3E}">
        <p14:creationId xmlns:p14="http://schemas.microsoft.com/office/powerpoint/2010/main" val="4018316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9F52A-2DB2-4F52-972B-0A3589E8FBCF}" type="slidenum">
              <a:rPr lang="en-US" smtClean="0"/>
              <a:t>13</a:t>
            </a:fld>
            <a:endParaRPr lang="en-US"/>
          </a:p>
        </p:txBody>
      </p:sp>
    </p:spTree>
    <p:extLst>
      <p:ext uri="{BB962C8B-B14F-4D97-AF65-F5344CB8AC3E}">
        <p14:creationId xmlns:p14="http://schemas.microsoft.com/office/powerpoint/2010/main" val="329518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32067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6040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CCC2D59D-5DD6-4F1A-A8A8-4776E188FEA9}" type="slidenum">
              <a:rPr lang="de-DE" smtClean="0"/>
              <a:t>16</a:t>
            </a:fld>
            <a:endParaRPr lang="de-DE"/>
          </a:p>
        </p:txBody>
      </p:sp>
    </p:spTree>
    <p:extLst>
      <p:ext uri="{BB962C8B-B14F-4D97-AF65-F5344CB8AC3E}">
        <p14:creationId xmlns:p14="http://schemas.microsoft.com/office/powerpoint/2010/main" val="488570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9F52A-2DB2-4F52-972B-0A3589E8FBCF}" type="slidenum">
              <a:rPr lang="en-US" smtClean="0"/>
              <a:t>17</a:t>
            </a:fld>
            <a:endParaRPr lang="en-US"/>
          </a:p>
        </p:txBody>
      </p:sp>
    </p:spTree>
    <p:extLst>
      <p:ext uri="{BB962C8B-B14F-4D97-AF65-F5344CB8AC3E}">
        <p14:creationId xmlns:p14="http://schemas.microsoft.com/office/powerpoint/2010/main" val="1568268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CC2D59D-5DD6-4F1A-A8A8-4776E188FEA9}" type="slidenum">
              <a:rPr lang="de-DE" smtClean="0"/>
              <a:t>18</a:t>
            </a:fld>
            <a:endParaRPr lang="de-DE"/>
          </a:p>
        </p:txBody>
      </p:sp>
    </p:spTree>
    <p:extLst>
      <p:ext uri="{BB962C8B-B14F-4D97-AF65-F5344CB8AC3E}">
        <p14:creationId xmlns:p14="http://schemas.microsoft.com/office/powerpoint/2010/main" val="4226351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9F52A-2DB2-4F52-972B-0A3589E8FBCF}" type="slidenum">
              <a:rPr lang="en-US" smtClean="0"/>
              <a:t>19</a:t>
            </a:fld>
            <a:endParaRPr lang="en-US"/>
          </a:p>
        </p:txBody>
      </p:sp>
    </p:spTree>
    <p:extLst>
      <p:ext uri="{BB962C8B-B14F-4D97-AF65-F5344CB8AC3E}">
        <p14:creationId xmlns:p14="http://schemas.microsoft.com/office/powerpoint/2010/main" val="13489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3/3/2023 10:57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941697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CC2D59D-5DD6-4F1A-A8A8-4776E188FEA9}" type="slidenum">
              <a:rPr lang="de-DE" smtClean="0"/>
              <a:t>20</a:t>
            </a:fld>
            <a:endParaRPr lang="de-DE"/>
          </a:p>
        </p:txBody>
      </p:sp>
    </p:spTree>
    <p:extLst>
      <p:ext uri="{BB962C8B-B14F-4D97-AF65-F5344CB8AC3E}">
        <p14:creationId xmlns:p14="http://schemas.microsoft.com/office/powerpoint/2010/main" val="77094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3798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3/3/2023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85377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2D59D-5DD6-4F1A-A8A8-4776E188FEA9}" type="slidenum">
              <a:rPr lang="de-DE" smtClean="0"/>
              <a:t>23</a:t>
            </a:fld>
            <a:endParaRPr lang="de-DE"/>
          </a:p>
        </p:txBody>
      </p:sp>
    </p:spTree>
    <p:extLst>
      <p:ext uri="{BB962C8B-B14F-4D97-AF65-F5344CB8AC3E}">
        <p14:creationId xmlns:p14="http://schemas.microsoft.com/office/powerpoint/2010/main" val="2700932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2D59D-5DD6-4F1A-A8A8-4776E188FEA9}" type="slidenum">
              <a:rPr lang="de-DE" smtClean="0"/>
              <a:t>24</a:t>
            </a:fld>
            <a:endParaRPr lang="de-DE"/>
          </a:p>
        </p:txBody>
      </p:sp>
    </p:spTree>
    <p:extLst>
      <p:ext uri="{BB962C8B-B14F-4D97-AF65-F5344CB8AC3E}">
        <p14:creationId xmlns:p14="http://schemas.microsoft.com/office/powerpoint/2010/main" val="82862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C2D59D-5DD6-4F1A-A8A8-4776E188FEA9}" type="slidenum">
              <a:rPr lang="de-DE" smtClean="0"/>
              <a:t>25</a:t>
            </a:fld>
            <a:endParaRPr lang="de-DE"/>
          </a:p>
        </p:txBody>
      </p:sp>
    </p:spTree>
    <p:extLst>
      <p:ext uri="{BB962C8B-B14F-4D97-AF65-F5344CB8AC3E}">
        <p14:creationId xmlns:p14="http://schemas.microsoft.com/office/powerpoint/2010/main" val="99405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27</a:t>
            </a:fld>
            <a:endParaRPr lang="en-US"/>
          </a:p>
        </p:txBody>
      </p:sp>
    </p:spTree>
    <p:extLst>
      <p:ext uri="{BB962C8B-B14F-4D97-AF65-F5344CB8AC3E}">
        <p14:creationId xmlns:p14="http://schemas.microsoft.com/office/powerpoint/2010/main" val="3017539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28</a:t>
            </a:fld>
            <a:endParaRPr lang="en-US"/>
          </a:p>
        </p:txBody>
      </p:sp>
    </p:spTree>
    <p:extLst>
      <p:ext uri="{BB962C8B-B14F-4D97-AF65-F5344CB8AC3E}">
        <p14:creationId xmlns:p14="http://schemas.microsoft.com/office/powerpoint/2010/main" val="568195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37577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3/3/2023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72805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A8432B-5E68-416F-8060-77044B5A97EA}"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2394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9628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3/3/2023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138943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2497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2F5416D-752F-4A27-A7A5-0CB5FC0CFE2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7335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248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A8432B-5E68-416F-8060-77044B5A97EA}"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753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A8432B-5E68-416F-8060-77044B5A97EA}"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043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4201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A8432B-5E68-416F-8060-77044B5A97EA}"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9419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10:57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1564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35771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96790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19224291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3" y="1211287"/>
            <a:ext cx="11888787" cy="23117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220709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682463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2354277"/>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451232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5572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26314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2266646"/>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71536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117375"/>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117375"/>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25267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body with bullets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2881"/>
            <a:ext cx="11567160" cy="1128514"/>
          </a:xfrm>
        </p:spPr>
        <p:txBody>
          <a:bodyPr wrap="square" lIns="0" tIns="0" rIns="0" bIns="0">
            <a:spAutoFit/>
          </a:bodyPr>
          <a:lstStyle>
            <a:lvl1pPr marL="285750" indent="-285750">
              <a:lnSpc>
                <a:spcPct val="100000"/>
              </a:lnSpc>
              <a:spcBef>
                <a:spcPts val="0"/>
              </a:spcBef>
              <a:spcAft>
                <a:spcPts val="1400"/>
              </a:spcAft>
              <a:buFont typeface="Arial" panose="020B0604020202020204" pitchFamily="34" charset="0"/>
              <a:buChar char="•"/>
              <a:defRPr sz="1800" b="0" i="0">
                <a:solidFill>
                  <a:srgbClr val="000000"/>
                </a:solidFill>
                <a:latin typeface="+mj-lt"/>
              </a:defRPr>
            </a:lvl1pPr>
            <a:lvl2pPr marL="514350" indent="-285750">
              <a:lnSpc>
                <a:spcPct val="100000"/>
              </a:lnSpc>
              <a:spcBef>
                <a:spcPts val="0"/>
              </a:spcBef>
              <a:spcAft>
                <a:spcPts val="1400"/>
              </a:spcAft>
              <a:buFont typeface="Arial" panose="020B0604020202020204" pitchFamily="34" charset="0"/>
              <a:buChar char="•"/>
              <a:defRPr sz="1800">
                <a:solidFill>
                  <a:srgbClr val="000000"/>
                </a:solidFill>
              </a:defRPr>
            </a:lvl2pPr>
            <a:lvl3pPr marL="742950" indent="-285750">
              <a:lnSpc>
                <a:spcPct val="100000"/>
              </a:lnSpc>
              <a:spcBef>
                <a:spcPts val="0"/>
              </a:spcBef>
              <a:spcAft>
                <a:spcPts val="1400"/>
              </a:spcAft>
              <a:buFont typeface="Arial" panose="020B0604020202020204" pitchFamily="34" charset="0"/>
              <a:buChar char="•"/>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 (with bullets)</a:t>
            </a:r>
          </a:p>
        </p:txBody>
      </p:sp>
    </p:spTree>
    <p:extLst>
      <p:ext uri="{BB962C8B-B14F-4D97-AF65-F5344CB8AC3E}">
        <p14:creationId xmlns:p14="http://schemas.microsoft.com/office/powerpoint/2010/main" val="254129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4627250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63" r:id="rId2"/>
    <p:sldLayoutId id="2147484517" r:id="rId3"/>
    <p:sldLayoutId id="2147484537" r:id="rId4"/>
    <p:sldLayoutId id="2147484542" r:id="rId5"/>
    <p:sldLayoutId id="2147484543" r:id="rId6"/>
    <p:sldLayoutId id="2147484561" r:id="rId7"/>
    <p:sldLayoutId id="2147484562"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69" userDrawn="1">
          <p15:clr>
            <a:srgbClr val="C35EA4"/>
          </p15:clr>
        </p15:guide>
        <p15:guide id="17" pos="7565"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 id="2147484540"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2787119"/>
      </p:ext>
    </p:extLst>
  </p:cSld>
  <p:clrMap bg1="lt1" tx1="dk1" bg2="lt2" tx2="dk2" accent1="accent1" accent2="accent2" accent3="accent3" accent4="accent4" accent5="accent5" accent6="accent6" hlink="hlink" folHlink="folHlink"/>
  <p:sldLayoutIdLst>
    <p:sldLayoutId id="2147484547" r:id="rId1"/>
    <p:sldLayoutId id="2147484548"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8068922"/>
      </p:ext>
    </p:extLst>
  </p:cSld>
  <p:clrMap bg1="lt1" tx1="dk1" bg2="lt2" tx2="dk2" accent1="accent1" accent2="accent2" accent3="accent3" accent4="accent4" accent5="accent5" accent6="accent6" hlink="hlink" folHlink="folHlink"/>
  <p:sldLayoutIdLst>
    <p:sldLayoutId id="2147484554" r:id="rId1"/>
    <p:sldLayoutId id="2147484556" r:id="rId2"/>
    <p:sldLayoutId id="2147484564" r:id="rId3"/>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7"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99" kern="1200" spc="0" baseline="0">
          <a:gradFill>
            <a:gsLst>
              <a:gs pos="1250">
                <a:schemeClr val="tx1"/>
              </a:gs>
              <a:gs pos="100000">
                <a:schemeClr val="tx1"/>
              </a:gs>
            </a:gsLst>
            <a:lin ang="5400000" scaled="0"/>
          </a:gradFill>
          <a:latin typeface="+mj-lt"/>
          <a:ea typeface="+mn-ea"/>
          <a:cs typeface="+mn-cs"/>
        </a:defRPr>
      </a:lvl1pPr>
      <a:lvl2pPr marL="457112"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669"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224"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2781"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6868439"/>
      </p:ext>
    </p:extLst>
  </p:cSld>
  <p:clrMap bg1="lt1" tx1="dk1" bg2="lt2" tx2="dk2" accent1="accent1" accent2="accent2" accent3="accent3" accent4="accent4" accent5="accent5" accent6="accent6" hlink="hlink" folHlink="folHlink"/>
  <p:sldLayoutIdLst>
    <p:sldLayoutId id="2147484560" r:id="rId1"/>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stack/operator/powershell-install-az-module"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hyperlink" Target="https://docs.microsoft.com/en-us/azure-stack/operator/azure-stack-powershell-download" TargetMode="External"/><Relationship Id="rId4" Type="http://schemas.openxmlformats.org/officeDocument/2006/relationships/hyperlink" Target="https://docs.microsoft.com/en-us/azure-stack/operator/operator-access-workstatio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stack/operator/azure-stack-registration"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aka.ms/masnagio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hyperlink" Target="https://docs.microsoft.com/en-us/azure/architecture/browse/?terms=azure%20stack%20hub"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hyperlink" Target="http://whatislove-2010.blogspot.com/2012/02/dont-ignore-warning-signs-of-child.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stack/operator/azure-stack-deployment-worksheet"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2119177"/>
            <a:ext cx="6400736" cy="1828800"/>
          </a:xfrm>
        </p:spPr>
        <p:txBody>
          <a:bodyPr anchor="b"/>
          <a:lstStyle/>
          <a:p>
            <a:r>
              <a:rPr lang="en-US" sz="4400" dirty="0"/>
              <a:t>Deploying Microsoft </a:t>
            </a:r>
            <a:br>
              <a:rPr lang="en-US" sz="4400" dirty="0"/>
            </a:br>
            <a:r>
              <a:rPr lang="en-US" sz="4400" dirty="0"/>
              <a:t>Azure Stack Hub</a:t>
            </a:r>
          </a:p>
        </p:txBody>
      </p:sp>
      <p:sp>
        <p:nvSpPr>
          <p:cNvPr id="3" name="Text Placeholder 2"/>
          <p:cNvSpPr>
            <a:spLocks noGrp="1"/>
          </p:cNvSpPr>
          <p:nvPr>
            <p:ph type="body" sz="quarter" idx="14"/>
          </p:nvPr>
        </p:nvSpPr>
        <p:spPr>
          <a:xfrm>
            <a:off x="273050" y="3954463"/>
            <a:ext cx="6402388" cy="997196"/>
          </a:xfrm>
        </p:spPr>
        <p:txBody>
          <a:bodyPr>
            <a:spAutoFit/>
          </a:bodyPr>
          <a:lstStyle/>
          <a:p>
            <a:pPr lvl="0"/>
            <a:r>
              <a:rPr lang="en-US" sz="2800" dirty="0"/>
              <a:t>Understanding the Azure Stack Hub Deployment Process</a:t>
            </a: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38C07015-33E5-48C3-91DA-B70C05017696}"/>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
        <p:nvSpPr>
          <p:cNvPr id="4" name="TextBox 3">
            <a:extLst>
              <a:ext uri="{FF2B5EF4-FFF2-40B4-BE49-F238E27FC236}">
                <a16:creationId xmlns:a16="http://schemas.microsoft.com/office/drawing/2014/main" id="{474FD55D-FF0C-4C20-9987-A4E78C1A7945}"/>
              </a:ext>
            </a:extLst>
          </p:cNvPr>
          <p:cNvSpPr txBox="1"/>
          <p:nvPr/>
        </p:nvSpPr>
        <p:spPr>
          <a:xfrm>
            <a:off x="4846637" y="3268662"/>
            <a:ext cx="2743199" cy="6278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l">
              <a:lnSpc>
                <a:spcPct val="90000"/>
              </a:lnSpc>
              <a:spcAft>
                <a:spcPts val="600"/>
              </a:spcAft>
            </a:pPr>
            <a:r>
              <a:rPr lang="en-US" sz="2400" dirty="0" err="1">
                <a:gradFill>
                  <a:gsLst>
                    <a:gs pos="2917">
                      <a:schemeClr val="tx1"/>
                    </a:gs>
                    <a:gs pos="30000">
                      <a:schemeClr val="tx1"/>
                    </a:gs>
                  </a:gsLst>
                  <a:lin ang="5400000" scaled="0"/>
                </a:gradFill>
              </a:rPr>
              <a:t>Click to add text</a:t>
            </a:r>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BC5A56E-1884-4697-8610-186A6243DC0D}"/>
              </a:ext>
            </a:extLst>
          </p:cNvPr>
          <p:cNvSpPr>
            <a:spLocks noGrp="1"/>
          </p:cNvSpPr>
          <p:nvPr>
            <p:ph type="body" sz="quarter" idx="10"/>
          </p:nvPr>
        </p:nvSpPr>
        <p:spPr>
          <a:xfrm>
            <a:off x="318181" y="1410215"/>
            <a:ext cx="5735870" cy="517065"/>
          </a:xfrm>
        </p:spPr>
        <p:txBody>
          <a:bodyPr/>
          <a:lstStyle/>
          <a:p>
            <a:pPr marL="0" indent="0" algn="ctr">
              <a:spcAft>
                <a:spcPts val="1200"/>
              </a:spcAft>
              <a:buNone/>
            </a:pPr>
            <a:r>
              <a:rPr lang="de-DE" sz="2400" dirty="0">
                <a:solidFill>
                  <a:schemeClr val="tx2"/>
                </a:solidFill>
              </a:rPr>
              <a:t>Azure Stack Hub multi-node deployment</a:t>
            </a:r>
          </a:p>
        </p:txBody>
      </p:sp>
      <p:sp>
        <p:nvSpPr>
          <p:cNvPr id="5" name="Content Placeholder 4">
            <a:extLst>
              <a:ext uri="{FF2B5EF4-FFF2-40B4-BE49-F238E27FC236}">
                <a16:creationId xmlns:a16="http://schemas.microsoft.com/office/drawing/2014/main" id="{1BA387EA-38C5-408D-BDFB-B7E8E97C22AF}"/>
              </a:ext>
            </a:extLst>
          </p:cNvPr>
          <p:cNvSpPr>
            <a:spLocks noGrp="1"/>
          </p:cNvSpPr>
          <p:nvPr>
            <p:ph sz="half" idx="4294967295"/>
          </p:nvPr>
        </p:nvSpPr>
        <p:spPr>
          <a:xfrm>
            <a:off x="6218237" y="1227363"/>
            <a:ext cx="5735870" cy="5636733"/>
          </a:xfrm>
        </p:spPr>
        <p:txBody>
          <a:bodyPr>
            <a:noAutofit/>
          </a:bodyPr>
          <a:lstStyle/>
          <a:p>
            <a:pPr marL="0" indent="0">
              <a:lnSpc>
                <a:spcPct val="100000"/>
              </a:lnSpc>
              <a:spcAft>
                <a:spcPts val="1200"/>
              </a:spcAft>
              <a:buNone/>
            </a:pPr>
            <a:r>
              <a:rPr lang="de-DE" sz="2800" dirty="0">
                <a:solidFill>
                  <a:schemeClr val="tx2"/>
                </a:solidFill>
              </a:rPr>
              <a:t>Key Terms</a:t>
            </a:r>
          </a:p>
          <a:p>
            <a:pPr>
              <a:lnSpc>
                <a:spcPct val="100000"/>
              </a:lnSpc>
              <a:spcAft>
                <a:spcPts val="1200"/>
              </a:spcAft>
            </a:pPr>
            <a:r>
              <a:rPr lang="de-DE" sz="2800" dirty="0">
                <a:solidFill>
                  <a:schemeClr val="tx2"/>
                </a:solidFill>
              </a:rPr>
              <a:t>HLH</a:t>
            </a:r>
            <a:br>
              <a:rPr lang="de-DE" sz="2000" dirty="0">
                <a:solidFill>
                  <a:schemeClr val="tx1"/>
                </a:solidFill>
              </a:rPr>
            </a:br>
            <a:r>
              <a:rPr lang="de-DE" sz="1800" dirty="0">
                <a:solidFill>
                  <a:schemeClr val="tx1"/>
                </a:solidFill>
              </a:rPr>
              <a:t>The Hardware Lifecycle Host is an additional physical machine used for the deployment and other services from the Hardware Vendor. </a:t>
            </a:r>
          </a:p>
          <a:p>
            <a:pPr>
              <a:lnSpc>
                <a:spcPct val="100000"/>
              </a:lnSpc>
              <a:spcAft>
                <a:spcPts val="1200"/>
              </a:spcAft>
            </a:pPr>
            <a:r>
              <a:rPr lang="de-DE" sz="2800" dirty="0">
                <a:solidFill>
                  <a:schemeClr val="tx2"/>
                </a:solidFill>
              </a:rPr>
              <a:t>DVM</a:t>
            </a:r>
            <a:br>
              <a:rPr lang="de-DE" sz="2000" dirty="0">
                <a:solidFill>
                  <a:schemeClr val="tx1"/>
                </a:solidFill>
              </a:rPr>
            </a:br>
            <a:r>
              <a:rPr lang="de-DE" sz="1800" dirty="0">
                <a:solidFill>
                  <a:schemeClr val="tx1"/>
                </a:solidFill>
              </a:rPr>
              <a:t>The Deployment Virtual Machine is a virtual machine running on the HLH where the Azure Stack Hub deployment will </a:t>
            </a:r>
            <a:r>
              <a:rPr lang="en-US" sz="1800" dirty="0">
                <a:solidFill>
                  <a:schemeClr val="tx1"/>
                </a:solidFill>
              </a:rPr>
              <a:t>be triggered.</a:t>
            </a:r>
          </a:p>
          <a:p>
            <a:pPr>
              <a:lnSpc>
                <a:spcPct val="100000"/>
              </a:lnSpc>
              <a:spcAft>
                <a:spcPts val="1200"/>
              </a:spcAft>
            </a:pPr>
            <a:r>
              <a:rPr lang="de-DE" sz="2800" dirty="0">
                <a:solidFill>
                  <a:schemeClr val="tx2"/>
                </a:solidFill>
              </a:rPr>
              <a:t>OAW</a:t>
            </a:r>
            <a:br>
              <a:rPr lang="de-DE" sz="2000" dirty="0">
                <a:solidFill>
                  <a:schemeClr val="tx1"/>
                </a:solidFill>
              </a:rPr>
            </a:br>
            <a:r>
              <a:rPr lang="en-US" sz="1800" b="0" i="0" dirty="0">
                <a:solidFill>
                  <a:srgbClr val="171717"/>
                </a:solidFill>
                <a:effectLst/>
              </a:rPr>
              <a:t>The Operator Access Workstation is used to deploy a VM on an Azure Stack Hub’s—HLH or any other machine that runs Microsoft Hyper-V. It does require network connectivity to the Azure Stack Hub endpoints to be used for operator or user scenarios.</a:t>
            </a:r>
            <a:endParaRPr lang="de-DE" sz="1800" dirty="0">
              <a:solidFill>
                <a:schemeClr val="tx1"/>
              </a:solidFill>
            </a:endParaRPr>
          </a:p>
          <a:p>
            <a:pPr marL="0" indent="0">
              <a:lnSpc>
                <a:spcPct val="100000"/>
              </a:lnSpc>
              <a:spcAft>
                <a:spcPts val="1200"/>
              </a:spcAft>
              <a:buNone/>
            </a:pPr>
            <a:endParaRPr lang="de-DE" sz="2000" dirty="0">
              <a:solidFill>
                <a:schemeClr val="tx1"/>
              </a:solidFill>
            </a:endParaRPr>
          </a:p>
        </p:txBody>
      </p:sp>
      <p:pic>
        <p:nvPicPr>
          <p:cNvPr id="3" name="Picture 2">
            <a:extLst>
              <a:ext uri="{FF2B5EF4-FFF2-40B4-BE49-F238E27FC236}">
                <a16:creationId xmlns:a16="http://schemas.microsoft.com/office/drawing/2014/main" id="{2EDA3665-9B00-44A6-B1D6-188B5E0F687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7612" y="2053258"/>
            <a:ext cx="4762899" cy="3380276"/>
          </a:xfrm>
          <a:prstGeom prst="rect">
            <a:avLst/>
          </a:prstGeom>
        </p:spPr>
      </p:pic>
      <p:sp>
        <p:nvSpPr>
          <p:cNvPr id="6" name="Title 16"/>
          <p:cNvSpPr txBox="1">
            <a:spLocks/>
          </p:cNvSpPr>
          <p:nvPr/>
        </p:nvSpPr>
        <p:spPr>
          <a:xfrm>
            <a:off x="318181" y="311377"/>
            <a:ext cx="11889564" cy="915986"/>
          </a:xfrm>
          <a:prstGeom prst="rect">
            <a:avLst/>
          </a:prstGeom>
        </p:spPr>
        <p:txBody>
          <a:bodyPr vert="horz" wrap="square" lIns="91440" tIns="91440" rIns="91440"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rgbClr val="505050"/>
                </a:solidFill>
              </a:rPr>
              <a:t>Deployment Process - Overview</a:t>
            </a:r>
          </a:p>
        </p:txBody>
      </p:sp>
    </p:spTree>
    <p:extLst>
      <p:ext uri="{BB962C8B-B14F-4D97-AF65-F5344CB8AC3E}">
        <p14:creationId xmlns:p14="http://schemas.microsoft.com/office/powerpoint/2010/main" val="20815319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643E0FB-27E5-4B0C-95DD-2FCA5D6A7C86}"/>
              </a:ext>
            </a:extLst>
          </p:cNvPr>
          <p:cNvSpPr>
            <a:spLocks noGrp="1"/>
          </p:cNvSpPr>
          <p:nvPr>
            <p:ph type="body" sz="quarter" idx="10"/>
          </p:nvPr>
        </p:nvSpPr>
        <p:spPr>
          <a:xfrm>
            <a:off x="274703" y="1265833"/>
            <a:ext cx="11885514" cy="5162952"/>
          </a:xfrm>
        </p:spPr>
        <p:txBody>
          <a:bodyPr/>
          <a:lstStyle/>
          <a:p>
            <a:pPr marL="0" indent="0">
              <a:lnSpc>
                <a:spcPct val="100000"/>
              </a:lnSpc>
              <a:spcAft>
                <a:spcPts val="1200"/>
              </a:spcAft>
              <a:buNone/>
            </a:pPr>
            <a:r>
              <a:rPr lang="en-US" sz="3600" dirty="0">
                <a:solidFill>
                  <a:schemeClr val="tx2"/>
                </a:solidFill>
              </a:rPr>
              <a:t>HLH</a:t>
            </a:r>
            <a:endParaRPr lang="en-US" sz="2800" dirty="0">
              <a:solidFill>
                <a:schemeClr val="tx2"/>
              </a:solidFill>
            </a:endParaRPr>
          </a:p>
          <a:p>
            <a:pPr marL="342900" lvl="1" indent="-342900">
              <a:spcAft>
                <a:spcPts val="900"/>
              </a:spcAft>
              <a:buFont typeface="Arial" panose="020B0604020202020204" pitchFamily="34" charset="0"/>
              <a:buChar char="•"/>
              <a:defRPr/>
            </a:pPr>
            <a:r>
              <a:rPr lang="en-US" sz="3200" dirty="0">
                <a:solidFill>
                  <a:srgbClr val="505050"/>
                </a:solidFill>
                <a:latin typeface="+mj-lt"/>
              </a:rPr>
              <a:t>HLH = Hardware Lifecycle Host</a:t>
            </a:r>
          </a:p>
          <a:p>
            <a:pPr marL="342900" lvl="1" indent="-342900">
              <a:spcAft>
                <a:spcPts val="900"/>
              </a:spcAft>
              <a:buFont typeface="Arial" panose="020B0604020202020204" pitchFamily="34" charset="0"/>
              <a:buChar char="•"/>
              <a:defRPr/>
            </a:pPr>
            <a:r>
              <a:rPr lang="en-US" sz="3200" dirty="0">
                <a:solidFill>
                  <a:srgbClr val="505050"/>
                </a:solidFill>
                <a:latin typeface="+mj-lt"/>
              </a:rPr>
              <a:t>Separate box shipped with each Scale Unit</a:t>
            </a:r>
          </a:p>
          <a:p>
            <a:pPr marL="342900" lvl="1" indent="-342900">
              <a:spcAft>
                <a:spcPts val="900"/>
              </a:spcAft>
              <a:buFont typeface="Arial" panose="020B0604020202020204" pitchFamily="34" charset="0"/>
              <a:buChar char="•"/>
              <a:defRPr/>
            </a:pPr>
            <a:r>
              <a:rPr lang="en-US" sz="3200" dirty="0">
                <a:solidFill>
                  <a:srgbClr val="505050"/>
                </a:solidFill>
                <a:latin typeface="+mj-lt"/>
              </a:rPr>
              <a:t>Used for the initial Azure Stack Hub deployment</a:t>
            </a:r>
          </a:p>
          <a:p>
            <a:pPr marL="342900" lvl="1" indent="-342900">
              <a:spcAft>
                <a:spcPts val="900"/>
              </a:spcAft>
              <a:buFont typeface="Arial" panose="020B0604020202020204" pitchFamily="34" charset="0"/>
              <a:buChar char="•"/>
              <a:defRPr/>
            </a:pPr>
            <a:r>
              <a:rPr lang="en-US" sz="3200" dirty="0">
                <a:solidFill>
                  <a:srgbClr val="505050"/>
                </a:solidFill>
                <a:latin typeface="+mj-lt"/>
              </a:rPr>
              <a:t>Also used for 3rd-party applications from the Hardware Vendor – lifecycle management, firmware updates, hardware monitoring</a:t>
            </a:r>
          </a:p>
          <a:p>
            <a:pPr marL="342900" lvl="1" indent="-342900">
              <a:spcAft>
                <a:spcPts val="900"/>
              </a:spcAft>
              <a:buFont typeface="Arial" panose="020B0604020202020204" pitchFamily="34" charset="0"/>
              <a:buChar char="•"/>
              <a:defRPr/>
            </a:pPr>
            <a:r>
              <a:rPr lang="en-US" sz="3200" dirty="0">
                <a:solidFill>
                  <a:srgbClr val="505050"/>
                </a:solidFill>
                <a:latin typeface="+mj-lt"/>
              </a:rPr>
              <a:t>Not all Hardware Vendors will have the HLH</a:t>
            </a:r>
          </a:p>
          <a:p>
            <a:pPr marL="342900" lvl="1" indent="-342900">
              <a:spcAft>
                <a:spcPts val="900"/>
              </a:spcAft>
              <a:buFont typeface="Arial" panose="020B0604020202020204" pitchFamily="34" charset="0"/>
              <a:buChar char="•"/>
              <a:defRPr/>
            </a:pPr>
            <a:r>
              <a:rPr lang="en-US" sz="3200" dirty="0">
                <a:solidFill>
                  <a:srgbClr val="505050"/>
                </a:solidFill>
                <a:latin typeface="+mj-lt"/>
              </a:rPr>
              <a:t>Enabled with Hyper-V role</a:t>
            </a:r>
          </a:p>
        </p:txBody>
      </p:sp>
      <p:sp>
        <p:nvSpPr>
          <p:cNvPr id="7" name="Title 16"/>
          <p:cNvSpPr txBox="1">
            <a:spLocks/>
          </p:cNvSpPr>
          <p:nvPr/>
        </p:nvSpPr>
        <p:spPr>
          <a:xfrm>
            <a:off x="318181" y="311377"/>
            <a:ext cx="11889564" cy="915986"/>
          </a:xfrm>
          <a:prstGeom prst="rect">
            <a:avLst/>
          </a:prstGeom>
        </p:spPr>
        <p:txBody>
          <a:bodyPr vert="horz" wrap="square" lIns="91440" tIns="91440" rIns="91440"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rgbClr val="505050"/>
                </a:solidFill>
              </a:rPr>
              <a:t>Deployment Process - HLH</a:t>
            </a:r>
          </a:p>
        </p:txBody>
      </p:sp>
    </p:spTree>
    <p:extLst>
      <p:ext uri="{BB962C8B-B14F-4D97-AF65-F5344CB8AC3E}">
        <p14:creationId xmlns:p14="http://schemas.microsoft.com/office/powerpoint/2010/main" val="17957238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E4C2B9-2157-4EAE-AAFF-E8A7A172C845}"/>
              </a:ext>
            </a:extLst>
          </p:cNvPr>
          <p:cNvSpPr>
            <a:spLocks noGrp="1"/>
          </p:cNvSpPr>
          <p:nvPr>
            <p:ph type="body" sz="quarter" idx="10"/>
          </p:nvPr>
        </p:nvSpPr>
        <p:spPr>
          <a:xfrm>
            <a:off x="274703" y="1265833"/>
            <a:ext cx="11885514" cy="4370427"/>
          </a:xfrm>
        </p:spPr>
        <p:txBody>
          <a:bodyPr/>
          <a:lstStyle/>
          <a:p>
            <a:pPr marL="0" indent="0">
              <a:lnSpc>
                <a:spcPct val="100000"/>
              </a:lnSpc>
              <a:spcAft>
                <a:spcPts val="1200"/>
              </a:spcAft>
              <a:buNone/>
            </a:pPr>
            <a:r>
              <a:rPr lang="en-US" sz="3600" dirty="0">
                <a:solidFill>
                  <a:schemeClr val="tx2"/>
                </a:solidFill>
              </a:rPr>
              <a:t>DVM</a:t>
            </a:r>
            <a:endParaRPr lang="en-US" sz="2800" dirty="0">
              <a:solidFill>
                <a:schemeClr val="tx2"/>
              </a:solidFill>
            </a:endParaRPr>
          </a:p>
          <a:p>
            <a:pPr marL="342900" lvl="1" indent="-342900">
              <a:spcAft>
                <a:spcPts val="900"/>
              </a:spcAft>
              <a:buFont typeface="Arial" panose="020B0604020202020204" pitchFamily="34" charset="0"/>
              <a:buChar char="•"/>
              <a:defRPr/>
            </a:pPr>
            <a:r>
              <a:rPr lang="en-US" sz="3200" dirty="0">
                <a:solidFill>
                  <a:srgbClr val="505050"/>
                </a:solidFill>
                <a:latin typeface="+mj-lt"/>
              </a:rPr>
              <a:t>Built as a Virtual Machine on the HLH</a:t>
            </a:r>
          </a:p>
          <a:p>
            <a:pPr marL="342900" lvl="1" indent="-342900">
              <a:spcAft>
                <a:spcPts val="900"/>
              </a:spcAft>
              <a:buFont typeface="Arial" panose="020B0604020202020204" pitchFamily="34" charset="0"/>
              <a:buChar char="•"/>
              <a:defRPr/>
            </a:pPr>
            <a:r>
              <a:rPr lang="en-US" sz="3200" dirty="0">
                <a:solidFill>
                  <a:srgbClr val="505050"/>
                </a:solidFill>
                <a:latin typeface="+mj-lt"/>
              </a:rPr>
              <a:t>The Azure Stack Hub deployment is started from within the DVM</a:t>
            </a:r>
          </a:p>
          <a:p>
            <a:pPr marL="342900" lvl="1" indent="-342900">
              <a:spcAft>
                <a:spcPts val="900"/>
              </a:spcAft>
              <a:buFont typeface="Arial" panose="020B0604020202020204" pitchFamily="34" charset="0"/>
              <a:buChar char="•"/>
              <a:defRPr/>
            </a:pPr>
            <a:r>
              <a:rPr lang="en-US" sz="3200" dirty="0">
                <a:solidFill>
                  <a:srgbClr val="505050"/>
                </a:solidFill>
                <a:latin typeface="+mj-lt"/>
              </a:rPr>
              <a:t>During the deployment, it‘s temporarily used for AD, WDS, DHCP, and others</a:t>
            </a:r>
          </a:p>
          <a:p>
            <a:pPr marL="342900" lvl="1" indent="-342900">
              <a:spcAft>
                <a:spcPts val="900"/>
              </a:spcAft>
              <a:buFont typeface="Arial" panose="020B0604020202020204" pitchFamily="34" charset="0"/>
              <a:buChar char="•"/>
              <a:defRPr/>
            </a:pPr>
            <a:r>
              <a:rPr lang="en-US" sz="3200" dirty="0">
                <a:solidFill>
                  <a:srgbClr val="505050"/>
                </a:solidFill>
                <a:latin typeface="+mj-lt"/>
              </a:rPr>
              <a:t>The DVM will be deleted after successful deployment</a:t>
            </a:r>
          </a:p>
          <a:p>
            <a:pPr>
              <a:lnSpc>
                <a:spcPct val="100000"/>
              </a:lnSpc>
              <a:spcAft>
                <a:spcPts val="1200"/>
              </a:spcAft>
            </a:pPr>
            <a:endParaRPr lang="en-US" sz="2200" dirty="0">
              <a:solidFill>
                <a:schemeClr val="tx1"/>
              </a:solidFill>
            </a:endParaRPr>
          </a:p>
        </p:txBody>
      </p:sp>
      <p:sp>
        <p:nvSpPr>
          <p:cNvPr id="6" name="Title 16"/>
          <p:cNvSpPr txBox="1">
            <a:spLocks/>
          </p:cNvSpPr>
          <p:nvPr/>
        </p:nvSpPr>
        <p:spPr>
          <a:xfrm>
            <a:off x="318181" y="311377"/>
            <a:ext cx="11889564" cy="915986"/>
          </a:xfrm>
          <a:prstGeom prst="rect">
            <a:avLst/>
          </a:prstGeom>
        </p:spPr>
        <p:txBody>
          <a:bodyPr vert="horz" wrap="square" lIns="91440" tIns="91440" rIns="91440"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rgbClr val="505050"/>
                </a:solidFill>
              </a:rPr>
              <a:t>Deployment Process – Deployment VM</a:t>
            </a:r>
          </a:p>
        </p:txBody>
      </p:sp>
    </p:spTree>
    <p:extLst>
      <p:ext uri="{BB962C8B-B14F-4D97-AF65-F5344CB8AC3E}">
        <p14:creationId xmlns:p14="http://schemas.microsoft.com/office/powerpoint/2010/main" val="34315329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2926F-0216-4883-A3A0-6BAD90C3AB4E}"/>
              </a:ext>
            </a:extLst>
          </p:cNvPr>
          <p:cNvSpPr>
            <a:spLocks noGrp="1"/>
          </p:cNvSpPr>
          <p:nvPr>
            <p:ph sz="half" idx="4294967295"/>
          </p:nvPr>
        </p:nvSpPr>
        <p:spPr>
          <a:xfrm>
            <a:off x="387731" y="2064147"/>
            <a:ext cx="5492750" cy="2866229"/>
          </a:xfrm>
          <a:noFill/>
        </p:spPr>
        <p:txBody>
          <a:bodyPr anchor="ctr">
            <a:normAutofit lnSpcReduction="10000"/>
          </a:bodyPr>
          <a:lstStyle/>
          <a:p>
            <a:pPr marL="0" indent="0">
              <a:buNone/>
            </a:pPr>
            <a:r>
              <a:rPr lang="de-DE" sz="1632" dirty="0">
                <a:latin typeface="Consolas" panose="020B0609020204030204" pitchFamily="49" charset="0"/>
              </a:rPr>
              <a:t> </a:t>
            </a:r>
            <a:r>
              <a:rPr lang="de-DE" sz="1632" dirty="0">
                <a:solidFill>
                  <a:srgbClr val="0000FF"/>
                </a:solidFill>
                <a:latin typeface="Consolas" panose="020B0609020204030204" pitchFamily="49" charset="0"/>
              </a:rPr>
              <a:t>.\InitializeAzureStackDeployment.ps1</a:t>
            </a:r>
            <a:r>
              <a:rPr lang="de-DE" sz="1632" dirty="0">
                <a:solidFill>
                  <a:prstClr val="black"/>
                </a:solidFill>
                <a:latin typeface="Consolas" panose="020B0609020204030204" pitchFamily="49" charset="0"/>
              </a:rPr>
              <a:t> `</a:t>
            </a:r>
          </a:p>
          <a:p>
            <a:pPr marL="0" indent="0">
              <a:buNone/>
            </a:pPr>
            <a:r>
              <a:rPr lang="de-DE" sz="1632" dirty="0">
                <a:solidFill>
                  <a:prstClr val="black"/>
                </a:solidFill>
                <a:latin typeface="Consolas" panose="020B0609020204030204" pitchFamily="49" charset="0"/>
              </a:rPr>
              <a:t>      </a:t>
            </a:r>
            <a:r>
              <a:rPr lang="de-DE" sz="1632" dirty="0">
                <a:solidFill>
                  <a:srgbClr val="000080"/>
                </a:solidFill>
                <a:latin typeface="Consolas" panose="020B0609020204030204" pitchFamily="49" charset="0"/>
              </a:rPr>
              <a:t>-ComputerName</a:t>
            </a:r>
            <a:r>
              <a:rPr lang="de-DE" sz="1632" dirty="0">
                <a:solidFill>
                  <a:prstClr val="black"/>
                </a:solidFill>
                <a:latin typeface="Consolas" panose="020B0609020204030204" pitchFamily="49" charset="0"/>
              </a:rPr>
              <a:t> </a:t>
            </a:r>
            <a:r>
              <a:rPr lang="de-DE" sz="1632" dirty="0">
                <a:solidFill>
                  <a:srgbClr val="FF4500"/>
                </a:solidFill>
                <a:latin typeface="Consolas" panose="020B0609020204030204" pitchFamily="49" charset="0"/>
              </a:rPr>
              <a:t>&lt;dvmname&gt;</a:t>
            </a:r>
            <a:r>
              <a:rPr lang="de-DE" sz="1632" dirty="0">
                <a:solidFill>
                  <a:prstClr val="black"/>
                </a:solidFill>
                <a:latin typeface="Consolas" panose="020B0609020204030204" pitchFamily="49" charset="0"/>
              </a:rPr>
              <a:t> `</a:t>
            </a:r>
          </a:p>
          <a:p>
            <a:pPr marL="0" indent="0">
              <a:buNone/>
            </a:pPr>
            <a:r>
              <a:rPr lang="de-DE" sz="1632" dirty="0">
                <a:solidFill>
                  <a:prstClr val="black"/>
                </a:solidFill>
                <a:latin typeface="Consolas" panose="020B0609020204030204" pitchFamily="49" charset="0"/>
              </a:rPr>
              <a:t>      </a:t>
            </a:r>
            <a:r>
              <a:rPr lang="de-DE" sz="1632" dirty="0">
                <a:solidFill>
                  <a:srgbClr val="000080"/>
                </a:solidFill>
                <a:latin typeface="Consolas" panose="020B0609020204030204" pitchFamily="49" charset="0"/>
              </a:rPr>
              <a:t>-LocalAdministratorPassword</a:t>
            </a:r>
            <a:r>
              <a:rPr lang="de-DE" sz="1632" dirty="0">
                <a:solidFill>
                  <a:prstClr val="black"/>
                </a:solidFill>
                <a:latin typeface="Consolas" panose="020B0609020204030204" pitchFamily="49" charset="0"/>
              </a:rPr>
              <a:t> </a:t>
            </a:r>
            <a:r>
              <a:rPr lang="de-DE" sz="1632" dirty="0">
                <a:solidFill>
                  <a:srgbClr val="FF4500"/>
                </a:solidFill>
                <a:latin typeface="Consolas" panose="020B0609020204030204" pitchFamily="49" charset="0"/>
              </a:rPr>
              <a:t>&lt;dvmpass&gt;</a:t>
            </a:r>
            <a:r>
              <a:rPr lang="de-DE" sz="1632" dirty="0">
                <a:solidFill>
                  <a:prstClr val="black"/>
                </a:solidFill>
                <a:latin typeface="Consolas" panose="020B0609020204030204" pitchFamily="49" charset="0"/>
              </a:rPr>
              <a:t> `</a:t>
            </a:r>
          </a:p>
          <a:p>
            <a:pPr marL="0" indent="0">
              <a:buNone/>
            </a:pPr>
            <a:r>
              <a:rPr lang="de-DE" sz="1632" dirty="0">
                <a:solidFill>
                  <a:prstClr val="black"/>
                </a:solidFill>
                <a:latin typeface="Consolas" panose="020B0609020204030204" pitchFamily="49" charset="0"/>
              </a:rPr>
              <a:t>      </a:t>
            </a:r>
            <a:r>
              <a:rPr lang="de-DE" sz="1632" dirty="0">
                <a:solidFill>
                  <a:srgbClr val="000080"/>
                </a:solidFill>
                <a:latin typeface="Consolas" panose="020B0609020204030204" pitchFamily="49" charset="0"/>
              </a:rPr>
              <a:t>-IPAddress</a:t>
            </a:r>
            <a:r>
              <a:rPr lang="de-DE" sz="1632" dirty="0">
                <a:solidFill>
                  <a:prstClr val="black"/>
                </a:solidFill>
                <a:latin typeface="Consolas" panose="020B0609020204030204" pitchFamily="49" charset="0"/>
              </a:rPr>
              <a:t> </a:t>
            </a:r>
            <a:r>
              <a:rPr lang="de-DE" sz="1632" dirty="0">
                <a:solidFill>
                  <a:srgbClr val="FF4500"/>
                </a:solidFill>
                <a:latin typeface="Consolas" panose="020B0609020204030204" pitchFamily="49" charset="0"/>
              </a:rPr>
              <a:t>&lt;dvmip&gt;</a:t>
            </a:r>
            <a:r>
              <a:rPr lang="de-DE" sz="1632" dirty="0">
                <a:solidFill>
                  <a:prstClr val="black"/>
                </a:solidFill>
                <a:latin typeface="Consolas" panose="020B0609020204030204" pitchFamily="49" charset="0"/>
              </a:rPr>
              <a:t> `</a:t>
            </a:r>
          </a:p>
          <a:p>
            <a:pPr marL="0" indent="0">
              <a:buNone/>
            </a:pPr>
            <a:r>
              <a:rPr lang="de-DE" sz="1632" dirty="0">
                <a:solidFill>
                  <a:prstClr val="black"/>
                </a:solidFill>
                <a:latin typeface="Consolas" panose="020B0609020204030204" pitchFamily="49" charset="0"/>
              </a:rPr>
              <a:t>      </a:t>
            </a:r>
            <a:r>
              <a:rPr lang="de-DE" sz="1632" dirty="0">
                <a:solidFill>
                  <a:srgbClr val="000080"/>
                </a:solidFill>
                <a:latin typeface="Consolas" panose="020B0609020204030204" pitchFamily="49" charset="0"/>
              </a:rPr>
              <a:t>-DVMHostMACAddress </a:t>
            </a:r>
            <a:r>
              <a:rPr lang="de-DE" sz="1632" dirty="0">
                <a:solidFill>
                  <a:srgbClr val="FF4500"/>
                </a:solidFill>
                <a:latin typeface="Consolas" panose="020B0609020204030204" pitchFamily="49" charset="0"/>
              </a:rPr>
              <a:t>&lt;mac&gt;</a:t>
            </a:r>
            <a:r>
              <a:rPr lang="de-DE" sz="1632" dirty="0">
                <a:solidFill>
                  <a:prstClr val="black"/>
                </a:solidFill>
                <a:latin typeface="Consolas" panose="020B0609020204030204" pitchFamily="49" charset="0"/>
              </a:rPr>
              <a:t> `</a:t>
            </a:r>
            <a:endParaRPr lang="de-DE" sz="1632" dirty="0">
              <a:solidFill>
                <a:srgbClr val="000080"/>
              </a:solidFill>
              <a:latin typeface="Consolas" panose="020B0609020204030204" pitchFamily="49" charset="0"/>
            </a:endParaRPr>
          </a:p>
          <a:p>
            <a:pPr marL="0" indent="0">
              <a:buNone/>
            </a:pPr>
            <a:r>
              <a:rPr lang="de-DE" sz="1632" dirty="0">
                <a:solidFill>
                  <a:srgbClr val="000080"/>
                </a:solidFill>
                <a:latin typeface="Consolas" panose="020B0609020204030204" pitchFamily="49" charset="0"/>
              </a:rPr>
              <a:t>      -NetMask</a:t>
            </a:r>
            <a:r>
              <a:rPr lang="de-DE" sz="1632" dirty="0">
                <a:solidFill>
                  <a:prstClr val="black"/>
                </a:solidFill>
                <a:latin typeface="Consolas" panose="020B0609020204030204" pitchFamily="49" charset="0"/>
              </a:rPr>
              <a:t> </a:t>
            </a:r>
            <a:r>
              <a:rPr lang="de-DE" sz="1632" dirty="0">
                <a:solidFill>
                  <a:srgbClr val="FF4500"/>
                </a:solidFill>
                <a:latin typeface="Consolas" panose="020B0609020204030204" pitchFamily="49" charset="0"/>
              </a:rPr>
              <a:t>&lt;subnetmask&gt;</a:t>
            </a:r>
            <a:r>
              <a:rPr lang="de-DE" sz="1632" dirty="0">
                <a:solidFill>
                  <a:prstClr val="black"/>
                </a:solidFill>
                <a:latin typeface="Consolas" panose="020B0609020204030204" pitchFamily="49" charset="0"/>
              </a:rPr>
              <a:t> `</a:t>
            </a:r>
          </a:p>
          <a:p>
            <a:pPr marL="0" indent="0">
              <a:buNone/>
            </a:pPr>
            <a:r>
              <a:rPr lang="de-DE" sz="1632" dirty="0">
                <a:solidFill>
                  <a:prstClr val="black"/>
                </a:solidFill>
                <a:latin typeface="Consolas" panose="020B0609020204030204" pitchFamily="49" charset="0"/>
              </a:rPr>
              <a:t>      </a:t>
            </a:r>
            <a:r>
              <a:rPr lang="de-DE" sz="1632" dirty="0">
                <a:solidFill>
                  <a:srgbClr val="000080"/>
                </a:solidFill>
                <a:latin typeface="Consolas" panose="020B0609020204030204" pitchFamily="49" charset="0"/>
              </a:rPr>
              <a:t>-DefaultGateway</a:t>
            </a:r>
            <a:r>
              <a:rPr lang="de-DE" sz="1632" dirty="0">
                <a:solidFill>
                  <a:prstClr val="black"/>
                </a:solidFill>
                <a:latin typeface="Consolas" panose="020B0609020204030204" pitchFamily="49" charset="0"/>
              </a:rPr>
              <a:t> </a:t>
            </a:r>
            <a:r>
              <a:rPr lang="de-DE" sz="1632" dirty="0">
                <a:solidFill>
                  <a:srgbClr val="FF4500"/>
                </a:solidFill>
                <a:latin typeface="Consolas" panose="020B0609020204030204" pitchFamily="49" charset="0"/>
              </a:rPr>
              <a:t>&lt;dvmgateway&gt;</a:t>
            </a:r>
            <a:r>
              <a:rPr lang="de-DE" sz="1632" dirty="0">
                <a:solidFill>
                  <a:prstClr val="black"/>
                </a:solidFill>
                <a:latin typeface="Consolas" panose="020B0609020204030204" pitchFamily="49" charset="0"/>
              </a:rPr>
              <a:t> `</a:t>
            </a:r>
          </a:p>
          <a:p>
            <a:pPr marL="0" indent="0">
              <a:buNone/>
            </a:pPr>
            <a:r>
              <a:rPr lang="de-DE" sz="1632" dirty="0">
                <a:solidFill>
                  <a:prstClr val="black"/>
                </a:solidFill>
                <a:latin typeface="Consolas" panose="020B0609020204030204" pitchFamily="49" charset="0"/>
              </a:rPr>
              <a:t>      </a:t>
            </a:r>
            <a:r>
              <a:rPr lang="de-DE" sz="1632" dirty="0">
                <a:solidFill>
                  <a:srgbClr val="000080"/>
                </a:solidFill>
                <a:latin typeface="Consolas" panose="020B0609020204030204" pitchFamily="49" charset="0"/>
              </a:rPr>
              <a:t>-VlanId</a:t>
            </a:r>
            <a:r>
              <a:rPr lang="de-DE" sz="1632" dirty="0">
                <a:solidFill>
                  <a:prstClr val="black"/>
                </a:solidFill>
                <a:latin typeface="Consolas" panose="020B0609020204030204" pitchFamily="49" charset="0"/>
              </a:rPr>
              <a:t> </a:t>
            </a:r>
            <a:r>
              <a:rPr lang="de-DE" sz="1632" dirty="0">
                <a:solidFill>
                  <a:srgbClr val="FF4500"/>
                </a:solidFill>
                <a:latin typeface="Consolas" panose="020B0609020204030204" pitchFamily="49" charset="0"/>
              </a:rPr>
              <a:t>&lt;vlanid&gt;</a:t>
            </a:r>
            <a:r>
              <a:rPr lang="de-DE" sz="1632" dirty="0">
                <a:solidFill>
                  <a:prstClr val="black"/>
                </a:solidFill>
                <a:latin typeface="Consolas" panose="020B0609020204030204" pitchFamily="49" charset="0"/>
              </a:rPr>
              <a:t> `</a:t>
            </a:r>
          </a:p>
          <a:p>
            <a:pPr marL="0" indent="0">
              <a:buNone/>
            </a:pPr>
            <a:r>
              <a:rPr lang="de-DE" sz="1632" dirty="0">
                <a:solidFill>
                  <a:prstClr val="black"/>
                </a:solidFill>
                <a:latin typeface="Consolas" panose="020B0609020204030204" pitchFamily="49" charset="0"/>
              </a:rPr>
              <a:t>      </a:t>
            </a:r>
            <a:r>
              <a:rPr lang="de-DE" sz="1632" dirty="0">
                <a:solidFill>
                  <a:srgbClr val="000080"/>
                </a:solidFill>
                <a:latin typeface="Consolas" panose="020B0609020204030204" pitchFamily="49" charset="0"/>
              </a:rPr>
              <a:t>-OemIsoPath</a:t>
            </a:r>
            <a:r>
              <a:rPr lang="de-DE" sz="1632" dirty="0">
                <a:solidFill>
                  <a:prstClr val="black"/>
                </a:solidFill>
                <a:latin typeface="Consolas" panose="020B0609020204030204" pitchFamily="49" charset="0"/>
              </a:rPr>
              <a:t> </a:t>
            </a:r>
            <a:r>
              <a:rPr lang="de-DE" sz="1632" dirty="0">
                <a:solidFill>
                  <a:srgbClr val="FF4500"/>
                </a:solidFill>
                <a:latin typeface="Consolas" panose="020B0609020204030204" pitchFamily="49" charset="0"/>
              </a:rPr>
              <a:t>&lt;oemiso&gt;</a:t>
            </a:r>
            <a:r>
              <a:rPr lang="de-DE" sz="1632" dirty="0">
                <a:solidFill>
                  <a:prstClr val="black"/>
                </a:solidFill>
                <a:latin typeface="Consolas" panose="020B0609020204030204" pitchFamily="49" charset="0"/>
              </a:rPr>
              <a:t> `</a:t>
            </a:r>
          </a:p>
          <a:p>
            <a:pPr marL="0" indent="0">
              <a:buNone/>
            </a:pPr>
            <a:r>
              <a:rPr lang="de-DE" sz="1632" dirty="0">
                <a:solidFill>
                  <a:prstClr val="black"/>
                </a:solidFill>
                <a:latin typeface="Consolas" panose="020B0609020204030204" pitchFamily="49" charset="0"/>
              </a:rPr>
              <a:t>      </a:t>
            </a:r>
            <a:r>
              <a:rPr lang="de-DE" sz="1632" dirty="0">
                <a:solidFill>
                  <a:srgbClr val="000080"/>
                </a:solidFill>
                <a:latin typeface="Consolas" panose="020B0609020204030204" pitchFamily="49" charset="0"/>
              </a:rPr>
              <a:t>-Verbose</a:t>
            </a:r>
          </a:p>
        </p:txBody>
      </p:sp>
      <p:sp>
        <p:nvSpPr>
          <p:cNvPr id="18" name="Title 16"/>
          <p:cNvSpPr txBox="1">
            <a:spLocks/>
          </p:cNvSpPr>
          <p:nvPr/>
        </p:nvSpPr>
        <p:spPr>
          <a:xfrm>
            <a:off x="318181" y="311377"/>
            <a:ext cx="11889564" cy="915986"/>
          </a:xfrm>
          <a:prstGeom prst="rect">
            <a:avLst/>
          </a:prstGeom>
        </p:spPr>
        <p:txBody>
          <a:bodyPr vert="horz" wrap="square" lIns="91440" tIns="91440" rIns="91440"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t>Creation of the Deployment VM (DVM)</a:t>
            </a:r>
          </a:p>
        </p:txBody>
      </p:sp>
      <p:graphicFrame>
        <p:nvGraphicFramePr>
          <p:cNvPr id="5" name="Content Placeholder 10"/>
          <p:cNvGraphicFramePr>
            <a:graphicFrameLocks/>
          </p:cNvGraphicFramePr>
          <p:nvPr>
            <p:extLst>
              <p:ext uri="{D42A27DB-BD31-4B8C-83A1-F6EECF244321}">
                <p14:modId xmlns:p14="http://schemas.microsoft.com/office/powerpoint/2010/main" val="2919168604"/>
              </p:ext>
            </p:extLst>
          </p:nvPr>
        </p:nvGraphicFramePr>
        <p:xfrm>
          <a:off x="6262963" y="2069696"/>
          <a:ext cx="5323917" cy="2855129"/>
        </p:xfrm>
        <a:graphic>
          <a:graphicData uri="http://schemas.openxmlformats.org/drawingml/2006/table">
            <a:tbl>
              <a:tblPr firstRow="1" bandRow="1">
                <a:tableStyleId>{5C22544A-7EE6-4342-B048-85BDC9FD1C3A}</a:tableStyleId>
              </a:tblPr>
              <a:tblGrid>
                <a:gridCol w="2463550">
                  <a:extLst>
                    <a:ext uri="{9D8B030D-6E8A-4147-A177-3AD203B41FA5}">
                      <a16:colId xmlns:a16="http://schemas.microsoft.com/office/drawing/2014/main" val="1855071078"/>
                    </a:ext>
                  </a:extLst>
                </a:gridCol>
                <a:gridCol w="2860367">
                  <a:extLst>
                    <a:ext uri="{9D8B030D-6E8A-4147-A177-3AD203B41FA5}">
                      <a16:colId xmlns:a16="http://schemas.microsoft.com/office/drawing/2014/main" val="815662924"/>
                    </a:ext>
                  </a:extLst>
                </a:gridCol>
              </a:tblGrid>
              <a:tr h="279781">
                <a:tc>
                  <a:txBody>
                    <a:bodyPr/>
                    <a:lstStyle/>
                    <a:p>
                      <a:r>
                        <a:rPr lang="en-US" sz="1600" noProof="0" dirty="0"/>
                        <a:t>Parameter</a:t>
                      </a:r>
                    </a:p>
                  </a:txBody>
                  <a:tcPr marL="93260" marR="93260" marT="46630" marB="4663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600" noProof="0"/>
                        <a:t>Description</a:t>
                      </a:r>
                    </a:p>
                  </a:txBody>
                  <a:tcPr marL="93260" marR="93260" marT="46630" marB="46630">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57305565"/>
                  </a:ext>
                </a:extLst>
              </a:tr>
              <a:tr h="279781">
                <a:tc>
                  <a:txBody>
                    <a:bodyPr/>
                    <a:lstStyle/>
                    <a:p>
                      <a:r>
                        <a:rPr lang="en-US" sz="1200" noProof="0" dirty="0" err="1"/>
                        <a:t>ComputerName</a:t>
                      </a:r>
                      <a:endParaRPr lang="en-US" sz="1200" noProof="0" dirty="0"/>
                    </a:p>
                  </a:txBody>
                  <a:tcPr marL="93260" marR="93260" marT="46630" marB="4663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t>Name of the DVM VM</a:t>
                      </a:r>
                    </a:p>
                  </a:txBody>
                  <a:tcPr marL="93260" marR="93260" marT="46630" marB="46630">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581693459"/>
                  </a:ext>
                </a:extLst>
              </a:tr>
              <a:tr h="279781">
                <a:tc>
                  <a:txBody>
                    <a:bodyPr/>
                    <a:lstStyle/>
                    <a:p>
                      <a:r>
                        <a:rPr lang="en-US" sz="1200" noProof="0"/>
                        <a:t>LocalAdministratorPassword</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a:t>Local Administrator Password</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309034341"/>
                  </a:ext>
                </a:extLst>
              </a:tr>
              <a:tr h="279781">
                <a:tc>
                  <a:txBody>
                    <a:bodyPr/>
                    <a:lstStyle/>
                    <a:p>
                      <a:r>
                        <a:rPr lang="en-US" sz="1200" noProof="0" dirty="0" err="1"/>
                        <a:t>IPAddress</a:t>
                      </a:r>
                      <a:endParaRPr lang="en-US" sz="1200" noProof="0" dirty="0"/>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t>IP Address of the DVM </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153577468"/>
                  </a:ext>
                </a:extLst>
              </a:tr>
              <a:tr h="279781">
                <a:tc>
                  <a:txBody>
                    <a:bodyPr/>
                    <a:lstStyle/>
                    <a:p>
                      <a:r>
                        <a:rPr lang="en-US" sz="1200" noProof="0" dirty="0" err="1"/>
                        <a:t>DVMHostMACAddress</a:t>
                      </a:r>
                      <a:endParaRPr lang="en-US" sz="1200" noProof="0" dirty="0"/>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t>MAC address of the DVM</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592087426"/>
                  </a:ext>
                </a:extLst>
              </a:tr>
              <a:tr h="279781">
                <a:tc>
                  <a:txBody>
                    <a:bodyPr/>
                    <a:lstStyle/>
                    <a:p>
                      <a:r>
                        <a:rPr lang="en-US" sz="1200" noProof="0" dirty="0" err="1"/>
                        <a:t>NetMask</a:t>
                      </a:r>
                      <a:endParaRPr lang="en-US" sz="1200" noProof="0" dirty="0"/>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t>Subnet mask of the DVM</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872159738"/>
                  </a:ext>
                </a:extLst>
              </a:tr>
              <a:tr h="279781">
                <a:tc>
                  <a:txBody>
                    <a:bodyPr/>
                    <a:lstStyle/>
                    <a:p>
                      <a:r>
                        <a:rPr lang="en-US" sz="1200" noProof="0"/>
                        <a:t>DefaultGateway</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a:t>Default Gateway</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0257104"/>
                  </a:ext>
                </a:extLst>
              </a:tr>
              <a:tr h="279781">
                <a:tc>
                  <a:txBody>
                    <a:bodyPr/>
                    <a:lstStyle/>
                    <a:p>
                      <a:r>
                        <a:rPr lang="en-US" sz="1200" noProof="0"/>
                        <a:t>VlanId</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a:t>VLAN ID for DVM</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7308359"/>
                  </a:ext>
                </a:extLst>
              </a:tr>
              <a:tr h="279781">
                <a:tc>
                  <a:txBody>
                    <a:bodyPr/>
                    <a:lstStyle/>
                    <a:p>
                      <a:r>
                        <a:rPr lang="en-US" sz="1200" noProof="0"/>
                        <a:t>OemIsoPath</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a:t>OEM ISO Path (Driver Disk)</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56560610"/>
                  </a:ext>
                </a:extLst>
              </a:tr>
              <a:tr h="279781">
                <a:tc>
                  <a:txBody>
                    <a:bodyPr/>
                    <a:lstStyle/>
                    <a:p>
                      <a:r>
                        <a:rPr lang="en-US" sz="1200" noProof="0"/>
                        <a:t>Verbose</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t>Run Script in Verbose Mode</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240037628"/>
                  </a:ext>
                </a:extLst>
              </a:tr>
            </a:tbl>
          </a:graphicData>
        </a:graphic>
      </p:graphicFrame>
    </p:spTree>
    <p:extLst>
      <p:ext uri="{BB962C8B-B14F-4D97-AF65-F5344CB8AC3E}">
        <p14:creationId xmlns:p14="http://schemas.microsoft.com/office/powerpoint/2010/main" val="42000668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5481" y="2125662"/>
            <a:ext cx="11885514" cy="2262852"/>
          </a:xfrm>
        </p:spPr>
        <p:txBody>
          <a:bodyPr/>
          <a:lstStyle/>
          <a:p>
            <a:r>
              <a:rPr lang="de-DE" sz="7343" dirty="0"/>
              <a:t>Azure Stack Hub</a:t>
            </a:r>
            <a:br>
              <a:rPr lang="de-DE" sz="7343" dirty="0"/>
            </a:br>
            <a:r>
              <a:rPr lang="de-DE" sz="7343" dirty="0"/>
              <a:t>Installation Process</a:t>
            </a:r>
            <a:endParaRPr lang="en-US" sz="7343" dirty="0"/>
          </a:p>
        </p:txBody>
      </p:sp>
    </p:spTree>
    <p:extLst>
      <p:ext uri="{BB962C8B-B14F-4D97-AF65-F5344CB8AC3E}">
        <p14:creationId xmlns:p14="http://schemas.microsoft.com/office/powerpoint/2010/main" val="233507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6CBD-E500-4186-8C39-2B743AFE6D10}"/>
              </a:ext>
            </a:extLst>
          </p:cNvPr>
          <p:cNvSpPr>
            <a:spLocks noGrp="1"/>
          </p:cNvSpPr>
          <p:nvPr>
            <p:ph type="title"/>
          </p:nvPr>
        </p:nvSpPr>
        <p:spPr>
          <a:xfrm>
            <a:off x="4751329" y="-1"/>
            <a:ext cx="6978954" cy="864903"/>
          </a:xfrm>
        </p:spPr>
        <p:txBody>
          <a:bodyPr/>
          <a:lstStyle/>
          <a:p>
            <a:r>
              <a:rPr lang="en-US" dirty="0"/>
              <a:t>Onsite Deployment</a:t>
            </a:r>
          </a:p>
        </p:txBody>
      </p:sp>
      <p:sp>
        <p:nvSpPr>
          <p:cNvPr id="3" name="Text Placeholder 2">
            <a:extLst>
              <a:ext uri="{FF2B5EF4-FFF2-40B4-BE49-F238E27FC236}">
                <a16:creationId xmlns:a16="http://schemas.microsoft.com/office/drawing/2014/main" id="{39E02118-822E-4DA5-B1C8-9C5356BC0024}"/>
              </a:ext>
            </a:extLst>
          </p:cNvPr>
          <p:cNvSpPr>
            <a:spLocks noGrp="1"/>
          </p:cNvSpPr>
          <p:nvPr>
            <p:ph type="body" sz="quarter" idx="10"/>
          </p:nvPr>
        </p:nvSpPr>
        <p:spPr>
          <a:xfrm>
            <a:off x="4736582" y="864902"/>
            <a:ext cx="7384240" cy="1668662"/>
          </a:xfrm>
          <a:ln w="28575">
            <a:solidFill>
              <a:schemeClr val="tx2"/>
            </a:solidFill>
          </a:ln>
        </p:spPr>
        <p:txBody>
          <a:bodyPr/>
          <a:lstStyle/>
          <a:p>
            <a:r>
              <a:rPr lang="en-US" sz="2448" b="1" dirty="0"/>
              <a:t>Important</a:t>
            </a:r>
            <a:r>
              <a:rPr lang="en-US" sz="2448" dirty="0"/>
              <a:t>: </a:t>
            </a:r>
          </a:p>
          <a:p>
            <a:pPr marL="342900" indent="-342900">
              <a:buFont typeface="Arial" panose="020B0604020202020204" pitchFamily="34" charset="0"/>
              <a:buChar char="•"/>
            </a:pPr>
            <a:r>
              <a:rPr lang="en-US" sz="2400" dirty="0"/>
              <a:t>Make sure all information provided has not changed</a:t>
            </a:r>
          </a:p>
          <a:p>
            <a:pPr marL="342900" indent="-342900">
              <a:buFont typeface="Arial" panose="020B0604020202020204" pitchFamily="34" charset="0"/>
              <a:buChar char="•"/>
            </a:pPr>
            <a:r>
              <a:rPr lang="en-US" sz="2400" dirty="0"/>
              <a:t>Ensure the onsite engineer has all the required access and clearance.</a:t>
            </a:r>
          </a:p>
        </p:txBody>
      </p:sp>
      <p:sp>
        <p:nvSpPr>
          <p:cNvPr id="5" name="Text Placeholder 2">
            <a:extLst>
              <a:ext uri="{FF2B5EF4-FFF2-40B4-BE49-F238E27FC236}">
                <a16:creationId xmlns:a16="http://schemas.microsoft.com/office/drawing/2014/main" id="{40CEC823-B1FB-4902-8718-9390073CDC3B}"/>
              </a:ext>
            </a:extLst>
          </p:cNvPr>
          <p:cNvSpPr txBox="1">
            <a:spLocks/>
          </p:cNvSpPr>
          <p:nvPr/>
        </p:nvSpPr>
        <p:spPr>
          <a:xfrm>
            <a:off x="4736579" y="2577707"/>
            <a:ext cx="4722054" cy="33903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51304">
              <a:defRPr/>
            </a:pPr>
            <a:r>
              <a:rPr lang="en-US" sz="2448" dirty="0">
                <a:gradFill>
                  <a:gsLst>
                    <a:gs pos="1250">
                      <a:srgbClr val="1A1A1A"/>
                    </a:gs>
                    <a:gs pos="100000">
                      <a:srgbClr val="1A1A1A"/>
                    </a:gs>
                  </a:gsLst>
                  <a:lin ang="5400000" scaled="0"/>
                </a:gradFill>
              </a:rPr>
              <a:t>The onsite hardware engineer will:</a:t>
            </a:r>
          </a:p>
          <a:p>
            <a:pPr marL="466298" indent="-466298" defTabSz="951304">
              <a:buFontTx/>
              <a:buChar char="-"/>
              <a:defRPr/>
            </a:pPr>
            <a:r>
              <a:rPr lang="en-US" sz="2448" dirty="0">
                <a:gradFill>
                  <a:gsLst>
                    <a:gs pos="1250">
                      <a:srgbClr val="1A1A1A"/>
                    </a:gs>
                    <a:gs pos="100000">
                      <a:srgbClr val="1A1A1A"/>
                    </a:gs>
                  </a:gsLst>
                  <a:lin ang="5400000" scaled="0"/>
                </a:gradFill>
              </a:rPr>
              <a:t>Rack the solution</a:t>
            </a:r>
          </a:p>
          <a:p>
            <a:pPr marL="466298" indent="-466298" defTabSz="951304">
              <a:buFontTx/>
              <a:buChar char="-"/>
              <a:defRPr/>
            </a:pPr>
            <a:r>
              <a:rPr lang="en-US" sz="2448" dirty="0">
                <a:gradFill>
                  <a:gsLst>
                    <a:gs pos="1250">
                      <a:srgbClr val="1A1A1A"/>
                    </a:gs>
                    <a:gs pos="100000">
                      <a:srgbClr val="1A1A1A"/>
                    </a:gs>
                  </a:gsLst>
                  <a:lin ang="5400000" scaled="0"/>
                </a:gradFill>
              </a:rPr>
              <a:t>Integrate to your border devices</a:t>
            </a:r>
          </a:p>
          <a:p>
            <a:pPr marL="466298" indent="-466298" defTabSz="951304">
              <a:buFontTx/>
              <a:buChar char="-"/>
              <a:defRPr/>
            </a:pPr>
            <a:r>
              <a:rPr lang="en-US" sz="2448" dirty="0">
                <a:gradFill>
                  <a:gsLst>
                    <a:gs pos="1250">
                      <a:srgbClr val="1A1A1A"/>
                    </a:gs>
                    <a:gs pos="100000">
                      <a:srgbClr val="1A1A1A"/>
                    </a:gs>
                  </a:gsLst>
                  <a:lin ang="5400000" scaled="0"/>
                </a:gradFill>
              </a:rPr>
              <a:t>Prepare the HLH</a:t>
            </a:r>
          </a:p>
          <a:p>
            <a:pPr marL="466298" indent="-466298" defTabSz="951304">
              <a:buFontTx/>
              <a:buChar char="-"/>
              <a:defRPr/>
            </a:pPr>
            <a:r>
              <a:rPr lang="en-US" sz="2448" dirty="0">
                <a:gradFill>
                  <a:gsLst>
                    <a:gs pos="1250">
                      <a:srgbClr val="1A1A1A"/>
                    </a:gs>
                    <a:gs pos="100000">
                      <a:srgbClr val="1A1A1A"/>
                    </a:gs>
                  </a:gsLst>
                  <a:lin ang="5400000" scaled="0"/>
                </a:gradFill>
              </a:rPr>
              <a:t>Update all the BMC and firmware to all hosts</a:t>
            </a:r>
          </a:p>
          <a:p>
            <a:pPr marL="466298" indent="-466298" defTabSz="951304">
              <a:buFontTx/>
              <a:buChar char="-"/>
              <a:defRPr/>
            </a:pPr>
            <a:r>
              <a:rPr lang="en-US" sz="2448" dirty="0">
                <a:gradFill>
                  <a:gsLst>
                    <a:gs pos="1250">
                      <a:srgbClr val="1A1A1A"/>
                    </a:gs>
                    <a:gs pos="100000">
                      <a:srgbClr val="1A1A1A"/>
                    </a:gs>
                  </a:gsLst>
                  <a:lin ang="5400000" scaled="0"/>
                </a:gradFill>
              </a:rPr>
              <a:t>Kick off deployment</a:t>
            </a:r>
          </a:p>
        </p:txBody>
      </p:sp>
      <p:sp>
        <p:nvSpPr>
          <p:cNvPr id="6" name="Text Placeholder 2">
            <a:extLst>
              <a:ext uri="{FF2B5EF4-FFF2-40B4-BE49-F238E27FC236}">
                <a16:creationId xmlns:a16="http://schemas.microsoft.com/office/drawing/2014/main" id="{8302E1AF-6030-4E80-AF98-6C713C111FA9}"/>
              </a:ext>
            </a:extLst>
          </p:cNvPr>
          <p:cNvSpPr txBox="1">
            <a:spLocks/>
          </p:cNvSpPr>
          <p:nvPr/>
        </p:nvSpPr>
        <p:spPr>
          <a:xfrm>
            <a:off x="4751329" y="6123334"/>
            <a:ext cx="7384242" cy="76840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51304">
              <a:defRPr/>
            </a:pPr>
            <a:r>
              <a:rPr lang="en-US" sz="2448" dirty="0">
                <a:gradFill>
                  <a:gsLst>
                    <a:gs pos="1250">
                      <a:srgbClr val="1A1A1A"/>
                    </a:gs>
                    <a:gs pos="100000">
                      <a:srgbClr val="1A1A1A"/>
                    </a:gs>
                  </a:gsLst>
                  <a:lin ang="5400000" scaled="0"/>
                </a:gradFill>
              </a:rPr>
              <a:t>Microsoft support engineers are ready to help with any unforeseen issues.</a:t>
            </a:r>
          </a:p>
        </p:txBody>
      </p:sp>
      <p:sp>
        <p:nvSpPr>
          <p:cNvPr id="9" name="Text Placeholder 2">
            <a:extLst>
              <a:ext uri="{FF2B5EF4-FFF2-40B4-BE49-F238E27FC236}">
                <a16:creationId xmlns:a16="http://schemas.microsoft.com/office/drawing/2014/main" id="{4398E557-4F75-4F72-ADAE-1D1A0B4A7165}"/>
              </a:ext>
            </a:extLst>
          </p:cNvPr>
          <p:cNvSpPr txBox="1">
            <a:spLocks/>
          </p:cNvSpPr>
          <p:nvPr/>
        </p:nvSpPr>
        <p:spPr>
          <a:xfrm>
            <a:off x="8549871" y="2973547"/>
            <a:ext cx="3570951" cy="286296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6298" indent="-466298" defTabSz="951304">
              <a:buFontTx/>
              <a:buChar char="-"/>
              <a:defRPr/>
            </a:pPr>
            <a:r>
              <a:rPr lang="en-US" sz="2448" dirty="0">
                <a:gradFill>
                  <a:gsLst>
                    <a:gs pos="1250">
                      <a:srgbClr val="1A1A1A"/>
                    </a:gs>
                    <a:gs pos="100000">
                      <a:srgbClr val="1A1A1A"/>
                    </a:gs>
                  </a:gsLst>
                  <a:lin ang="5400000" scaled="0"/>
                </a:gradFill>
              </a:rPr>
              <a:t>Install the latest update</a:t>
            </a:r>
          </a:p>
          <a:p>
            <a:pPr marL="466298" indent="-466298" defTabSz="951304">
              <a:buFontTx/>
              <a:buChar char="-"/>
              <a:defRPr/>
            </a:pPr>
            <a:r>
              <a:rPr lang="en-US" sz="2448" dirty="0">
                <a:gradFill>
                  <a:gsLst>
                    <a:gs pos="1250">
                      <a:srgbClr val="1A1A1A"/>
                    </a:gs>
                    <a:gs pos="100000">
                      <a:srgbClr val="1A1A1A"/>
                    </a:gs>
                  </a:gsLst>
                  <a:lin ang="5400000" scaled="0"/>
                </a:gradFill>
              </a:rPr>
              <a:t>Test Azure Stack Hub post deployment</a:t>
            </a:r>
          </a:p>
          <a:p>
            <a:pPr marL="466298" indent="-466298" defTabSz="951304">
              <a:buFontTx/>
              <a:buChar char="-"/>
              <a:defRPr/>
            </a:pPr>
            <a:r>
              <a:rPr lang="en-US" sz="2448" dirty="0">
                <a:gradFill>
                  <a:gsLst>
                    <a:gs pos="1250">
                      <a:srgbClr val="1A1A1A"/>
                    </a:gs>
                    <a:gs pos="100000">
                      <a:srgbClr val="1A1A1A"/>
                    </a:gs>
                  </a:gsLst>
                  <a:lin ang="5400000" scaled="0"/>
                </a:gradFill>
              </a:rPr>
              <a:t>Register Azure Stack Hub</a:t>
            </a:r>
          </a:p>
          <a:p>
            <a:pPr marL="466298" indent="-466298" defTabSz="951304">
              <a:buFontTx/>
              <a:buChar char="-"/>
              <a:defRPr/>
            </a:pPr>
            <a:r>
              <a:rPr lang="en-US" sz="2448" dirty="0">
                <a:gradFill>
                  <a:gsLst>
                    <a:gs pos="1250">
                      <a:srgbClr val="1A1A1A"/>
                    </a:gs>
                    <a:gs pos="100000">
                      <a:srgbClr val="1A1A1A"/>
                    </a:gs>
                  </a:gsLst>
                  <a:lin ang="5400000" scaled="0"/>
                </a:gradFill>
              </a:rPr>
              <a:t>Hand over the solution to you</a:t>
            </a:r>
          </a:p>
        </p:txBody>
      </p:sp>
      <p:pic>
        <p:nvPicPr>
          <p:cNvPr id="7" name="Picture 6">
            <a:extLst>
              <a:ext uri="{FF2B5EF4-FFF2-40B4-BE49-F238E27FC236}">
                <a16:creationId xmlns:a16="http://schemas.microsoft.com/office/drawing/2014/main" id="{8E68BA6C-56E9-44ED-85CE-C72D7DE3E6FC}"/>
              </a:ext>
            </a:extLst>
          </p:cNvPr>
          <p:cNvPicPr>
            <a:picLocks noChangeAspect="1"/>
          </p:cNvPicPr>
          <p:nvPr/>
        </p:nvPicPr>
        <p:blipFill>
          <a:blip r:embed="rId3"/>
          <a:stretch>
            <a:fillRect/>
          </a:stretch>
        </p:blipFill>
        <p:spPr>
          <a:xfrm>
            <a:off x="-9767" y="-1"/>
            <a:ext cx="4640759" cy="6994525"/>
          </a:xfrm>
          <a:prstGeom prst="rect">
            <a:avLst/>
          </a:prstGeom>
        </p:spPr>
      </p:pic>
    </p:spTree>
    <p:extLst>
      <p:ext uri="{BB962C8B-B14F-4D97-AF65-F5344CB8AC3E}">
        <p14:creationId xmlns:p14="http://schemas.microsoft.com/office/powerpoint/2010/main" val="2946776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rgbClr val="505050"/>
                </a:solidFill>
              </a:rPr>
              <a:t>Install Azure Stack Hub – the beginning</a:t>
            </a:r>
          </a:p>
        </p:txBody>
      </p:sp>
      <p:sp>
        <p:nvSpPr>
          <p:cNvPr id="5" name="Text Placeholder 4">
            <a:extLst>
              <a:ext uri="{FF2B5EF4-FFF2-40B4-BE49-F238E27FC236}">
                <a16:creationId xmlns:a16="http://schemas.microsoft.com/office/drawing/2014/main" id="{ABB85022-E020-469A-A66C-0B8C174315D8}"/>
              </a:ext>
            </a:extLst>
          </p:cNvPr>
          <p:cNvSpPr>
            <a:spLocks noGrp="1"/>
          </p:cNvSpPr>
          <p:nvPr>
            <p:ph type="body" sz="quarter" idx="10"/>
          </p:nvPr>
        </p:nvSpPr>
        <p:spPr>
          <a:xfrm>
            <a:off x="274639" y="1685819"/>
            <a:ext cx="11888787" cy="3656386"/>
          </a:xfrm>
        </p:spPr>
        <p:txBody>
          <a:bodyPr vert="horz" wrap="square" lIns="146304" tIns="91440" rIns="146304" bIns="91440" rtlCol="0" anchor="t">
            <a:spAutoFit/>
          </a:bodyPr>
          <a:lstStyle/>
          <a:p>
            <a:pPr marL="291436" indent="-291436">
              <a:lnSpc>
                <a:spcPct val="100000"/>
              </a:lnSpc>
              <a:spcAft>
                <a:spcPts val="1200"/>
              </a:spcAft>
              <a:buFont typeface="Arial" panose="020B0604020202020204" pitchFamily="34" charset="0"/>
              <a:buChar char="•"/>
            </a:pPr>
            <a:r>
              <a:rPr lang="en-US" sz="3200" dirty="0">
                <a:solidFill>
                  <a:schemeClr val="tx1"/>
                </a:solidFill>
              </a:rPr>
              <a:t>The deployment will be started from the DVM</a:t>
            </a:r>
          </a:p>
          <a:p>
            <a:pPr marL="519430" lvl="1" indent="-290830">
              <a:lnSpc>
                <a:spcPct val="100000"/>
              </a:lnSpc>
              <a:spcAft>
                <a:spcPts val="1200"/>
              </a:spcAft>
              <a:buFont typeface="Arial" panose="020B0604020202020204" pitchFamily="34" charset="0"/>
              <a:buChar char="•"/>
            </a:pPr>
            <a:r>
              <a:rPr lang="en-US" sz="2400">
                <a:solidFill>
                  <a:schemeClr val="tx1"/>
                </a:solidFill>
                <a:latin typeface="Segoe UI Light"/>
                <a:cs typeface="Segoe UI Light"/>
              </a:rPr>
              <a:t>MFA is support is available</a:t>
            </a:r>
          </a:p>
          <a:p>
            <a:pPr marL="290830">
              <a:lnSpc>
                <a:spcPct val="100000"/>
              </a:lnSpc>
              <a:spcAft>
                <a:spcPts val="1200"/>
              </a:spcAft>
              <a:buFont typeface="Arial" panose="020B0604020202020204" pitchFamily="34" charset="0"/>
              <a:buChar char="•"/>
            </a:pPr>
            <a:r>
              <a:rPr lang="en-US" sz="4000">
                <a:solidFill>
                  <a:schemeClr val="tx1"/>
                </a:solidFill>
                <a:latin typeface="Segoe UI Light"/>
                <a:cs typeface="Segoe UI Light"/>
              </a:rPr>
              <a:t>The driver package is specified at DVM creation</a:t>
            </a:r>
          </a:p>
          <a:p>
            <a:pPr marL="291436" indent="-291436">
              <a:lnSpc>
                <a:spcPct val="100000"/>
              </a:lnSpc>
              <a:spcAft>
                <a:spcPts val="1200"/>
              </a:spcAft>
              <a:buFont typeface="Arial" panose="020B0604020202020204" pitchFamily="34" charset="0"/>
              <a:buChar char="•"/>
            </a:pPr>
            <a:r>
              <a:rPr lang="en-US" sz="3200" dirty="0">
                <a:solidFill>
                  <a:schemeClr val="tx1"/>
                </a:solidFill>
              </a:rPr>
              <a:t>Different parameters used for ADFS and AAD deployments</a:t>
            </a:r>
          </a:p>
          <a:p>
            <a:pPr marL="291436" indent="-291436">
              <a:lnSpc>
                <a:spcPct val="100000"/>
              </a:lnSpc>
              <a:spcAft>
                <a:spcPts val="1200"/>
              </a:spcAft>
              <a:buFont typeface="Arial" panose="020B0604020202020204" pitchFamily="34" charset="0"/>
              <a:buChar char="•"/>
            </a:pPr>
            <a:r>
              <a:rPr lang="en-US" sz="3200" dirty="0">
                <a:solidFill>
                  <a:schemeClr val="tx1"/>
                </a:solidFill>
              </a:rPr>
              <a:t>Pass configuration using parameters or JSON file</a:t>
            </a:r>
          </a:p>
        </p:txBody>
      </p:sp>
    </p:spTree>
    <p:extLst>
      <p:ext uri="{BB962C8B-B14F-4D97-AF65-F5344CB8AC3E}">
        <p14:creationId xmlns:p14="http://schemas.microsoft.com/office/powerpoint/2010/main" val="15345580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B2BE-1001-43C9-88DB-E90A60B04E11}"/>
              </a:ext>
            </a:extLst>
          </p:cNvPr>
          <p:cNvSpPr>
            <a:spLocks noGrp="1"/>
          </p:cNvSpPr>
          <p:nvPr>
            <p:ph type="title"/>
          </p:nvPr>
        </p:nvSpPr>
        <p:spPr/>
        <p:txBody>
          <a:bodyPr/>
          <a:lstStyle/>
          <a:p>
            <a:r>
              <a:rPr lang="de-DE" dirty="0">
                <a:solidFill>
                  <a:srgbClr val="505050"/>
                </a:solidFill>
              </a:rPr>
              <a:t>Install Azure Stack Hub (AAD) – it‘s PowerShell</a:t>
            </a:r>
          </a:p>
        </p:txBody>
      </p:sp>
      <p:sp>
        <p:nvSpPr>
          <p:cNvPr id="4" name="Content Placeholder 3">
            <a:extLst>
              <a:ext uri="{FF2B5EF4-FFF2-40B4-BE49-F238E27FC236}">
                <a16:creationId xmlns:a16="http://schemas.microsoft.com/office/drawing/2014/main" id="{F1526364-D9E7-443A-A4AE-2E6813BAB609}"/>
              </a:ext>
            </a:extLst>
          </p:cNvPr>
          <p:cNvSpPr>
            <a:spLocks noGrp="1"/>
          </p:cNvSpPr>
          <p:nvPr>
            <p:ph type="body" sz="quarter" idx="10"/>
          </p:nvPr>
        </p:nvSpPr>
        <p:spPr>
          <a:xfrm>
            <a:off x="354765" y="1212849"/>
            <a:ext cx="11726944" cy="5320955"/>
          </a:xfrm>
          <a:solidFill>
            <a:schemeClr val="bg1">
              <a:alpha val="50000"/>
            </a:schemeClr>
          </a:solidFill>
        </p:spPr>
        <p:txBody>
          <a:bodyPr>
            <a:noAutofit/>
          </a:bodyPr>
          <a:lstStyle/>
          <a:p>
            <a:r>
              <a:rPr lang="de-DE" sz="2448" dirty="0">
                <a:solidFill>
                  <a:srgbClr val="0000FF"/>
                </a:solidFill>
              </a:rPr>
              <a:t>InstallAzureStack.ps1</a:t>
            </a:r>
            <a:r>
              <a:rPr lang="de-DE" sz="2448" dirty="0">
                <a:solidFill>
                  <a:prstClr val="black"/>
                </a:solidFill>
              </a:rPr>
              <a:t> `</a:t>
            </a:r>
          </a:p>
          <a:p>
            <a:r>
              <a:rPr lang="de-DE" sz="1800" dirty="0">
                <a:solidFill>
                  <a:srgbClr val="000080"/>
                </a:solidFill>
              </a:rPr>
              <a:t>      -</a:t>
            </a:r>
            <a:r>
              <a:rPr lang="de-DE" sz="1800" dirty="0">
                <a:solidFill>
                  <a:srgbClr val="0000FF"/>
                </a:solidFill>
              </a:rPr>
              <a:t>InfraAzureEnvironment</a:t>
            </a:r>
            <a:r>
              <a:rPr lang="de-DE" sz="1800" dirty="0">
                <a:solidFill>
                  <a:prstClr val="black"/>
                </a:solidFill>
              </a:rPr>
              <a:t> </a:t>
            </a:r>
            <a:r>
              <a:rPr lang="de-DE" sz="1800" dirty="0">
                <a:solidFill>
                  <a:srgbClr val="8B0000"/>
                </a:solidFill>
              </a:rPr>
              <a:t>"AzureCloud"</a:t>
            </a:r>
            <a:r>
              <a:rPr lang="de-DE" sz="1800" dirty="0">
                <a:solidFill>
                  <a:prstClr val="black"/>
                </a:solidFill>
              </a:rPr>
              <a:t> </a:t>
            </a:r>
            <a:r>
              <a:rPr lang="de-DE" sz="1800" dirty="0">
                <a:solidFill>
                  <a:srgbClr val="000080"/>
                </a:solidFill>
              </a:rPr>
              <a:t>-</a:t>
            </a:r>
            <a:r>
              <a:rPr lang="de-DE" sz="1800" dirty="0">
                <a:solidFill>
                  <a:srgbClr val="0000FF"/>
                </a:solidFill>
              </a:rPr>
              <a:t>CompanyName</a:t>
            </a:r>
            <a:r>
              <a:rPr lang="de-DE" sz="1800" dirty="0">
                <a:solidFill>
                  <a:prstClr val="black"/>
                </a:solidFill>
              </a:rPr>
              <a:t> </a:t>
            </a:r>
            <a:r>
              <a:rPr lang="de-DE" sz="1800" dirty="0">
                <a:solidFill>
                  <a:srgbClr val="8B0000"/>
                </a:solidFill>
              </a:rPr>
              <a:t>"</a:t>
            </a:r>
            <a:r>
              <a:rPr lang="de-DE" sz="1800" dirty="0">
                <a:solidFill>
                  <a:srgbClr val="FF4500"/>
                </a:solidFill>
              </a:rPr>
              <a:t>&lt;..&gt;</a:t>
            </a:r>
            <a:r>
              <a:rPr lang="de-DE" sz="1800" dirty="0">
                <a:solidFill>
                  <a:srgbClr val="8B0000"/>
                </a:solidFill>
              </a:rPr>
              <a:t>"</a:t>
            </a:r>
            <a:r>
              <a:rPr lang="de-DE" sz="1800" dirty="0">
                <a:solidFill>
                  <a:prstClr val="black"/>
                </a:solidFill>
              </a:rPr>
              <a:t> `</a:t>
            </a:r>
          </a:p>
          <a:p>
            <a:r>
              <a:rPr lang="de-DE" sz="1800" dirty="0">
                <a:solidFill>
                  <a:prstClr val="black"/>
                </a:solidFill>
              </a:rPr>
              <a:t>      -</a:t>
            </a:r>
            <a:r>
              <a:rPr lang="de-DE" sz="1800" dirty="0">
                <a:solidFill>
                  <a:srgbClr val="0000FF"/>
                </a:solidFill>
              </a:rPr>
              <a:t>InfraAzureDirectoryTenantName</a:t>
            </a:r>
            <a:r>
              <a:rPr lang="de-DE" sz="1800" dirty="0">
                <a:solidFill>
                  <a:prstClr val="black"/>
                </a:solidFill>
              </a:rPr>
              <a:t> "</a:t>
            </a:r>
            <a:r>
              <a:rPr lang="de-DE" sz="1800" dirty="0">
                <a:solidFill>
                  <a:srgbClr val="FF4500"/>
                </a:solidFill>
              </a:rPr>
              <a:t>&lt;..&gt;.</a:t>
            </a:r>
            <a:r>
              <a:rPr lang="de-DE" sz="1800" dirty="0">
                <a:solidFill>
                  <a:srgbClr val="8B0000"/>
                </a:solidFill>
              </a:rPr>
              <a:t>onmicrosoft.com"</a:t>
            </a:r>
            <a:r>
              <a:rPr lang="de-DE" sz="1800" dirty="0">
                <a:solidFill>
                  <a:prstClr val="black"/>
                </a:solidFill>
              </a:rPr>
              <a:t> `</a:t>
            </a:r>
          </a:p>
          <a:p>
            <a:r>
              <a:rPr lang="de-DE" sz="1800" dirty="0">
                <a:solidFill>
                  <a:prstClr val="black"/>
                </a:solidFill>
              </a:rPr>
              <a:t>      -</a:t>
            </a:r>
            <a:r>
              <a:rPr lang="de-DE" sz="1800" dirty="0">
                <a:solidFill>
                  <a:srgbClr val="0000FF"/>
                </a:solidFill>
              </a:rPr>
              <a:t>InfraAzureDirectoryTenantAdminCredential</a:t>
            </a:r>
            <a:r>
              <a:rPr lang="de-DE" sz="1800" dirty="0">
                <a:solidFill>
                  <a:prstClr val="black"/>
                </a:solidFill>
              </a:rPr>
              <a:t> </a:t>
            </a:r>
            <a:r>
              <a:rPr lang="de-DE" sz="1800" dirty="0">
                <a:solidFill>
                  <a:srgbClr val="FF4500"/>
                </a:solidFill>
              </a:rPr>
              <a:t>&lt;..&gt;</a:t>
            </a:r>
            <a:r>
              <a:rPr lang="de-DE" sz="1800" dirty="0">
                <a:solidFill>
                  <a:prstClr val="black"/>
                </a:solidFill>
              </a:rPr>
              <a:t> `</a:t>
            </a:r>
          </a:p>
          <a:p>
            <a:r>
              <a:rPr lang="de-DE" sz="1800" dirty="0">
                <a:solidFill>
                  <a:prstClr val="black"/>
                </a:solidFill>
              </a:rPr>
              <a:t>      </a:t>
            </a:r>
            <a:r>
              <a:rPr lang="de-DE" sz="1800" dirty="0">
                <a:solidFill>
                  <a:srgbClr val="000080"/>
                </a:solidFill>
              </a:rPr>
              <a:t>-</a:t>
            </a:r>
            <a:r>
              <a:rPr lang="de-DE" sz="1800" dirty="0">
                <a:solidFill>
                  <a:srgbClr val="0000FF"/>
                </a:solidFill>
              </a:rPr>
              <a:t>DomainFQDN</a:t>
            </a:r>
            <a:r>
              <a:rPr lang="de-DE" sz="1800" dirty="0">
                <a:solidFill>
                  <a:prstClr val="black"/>
                </a:solidFill>
              </a:rPr>
              <a:t> </a:t>
            </a:r>
            <a:r>
              <a:rPr lang="de-DE" sz="1800" dirty="0">
                <a:solidFill>
                  <a:srgbClr val="FF4500"/>
                </a:solidFill>
              </a:rPr>
              <a:t>&lt;..&gt;</a:t>
            </a:r>
            <a:r>
              <a:rPr lang="de-DE" sz="1800" dirty="0">
                <a:solidFill>
                  <a:prstClr val="black"/>
                </a:solidFill>
              </a:rPr>
              <a:t> </a:t>
            </a:r>
            <a:r>
              <a:rPr lang="de-DE" sz="1800" dirty="0">
                <a:solidFill>
                  <a:srgbClr val="000080"/>
                </a:solidFill>
              </a:rPr>
              <a:t>-</a:t>
            </a:r>
            <a:r>
              <a:rPr lang="de-DE" sz="1800" dirty="0">
                <a:solidFill>
                  <a:srgbClr val="0000FF"/>
                </a:solidFill>
              </a:rPr>
              <a:t>DomainAdminCredential</a:t>
            </a:r>
            <a:r>
              <a:rPr lang="de-DE" sz="1800" dirty="0">
                <a:solidFill>
                  <a:prstClr val="black"/>
                </a:solidFill>
              </a:rPr>
              <a:t> </a:t>
            </a:r>
            <a:r>
              <a:rPr lang="de-DE" sz="1800" dirty="0">
                <a:solidFill>
                  <a:srgbClr val="FF4500"/>
                </a:solidFill>
              </a:rPr>
              <a:t>&lt;..&gt;</a:t>
            </a:r>
            <a:r>
              <a:rPr lang="de-DE" sz="1800" dirty="0">
                <a:solidFill>
                  <a:prstClr val="black"/>
                </a:solidFill>
              </a:rPr>
              <a:t> `</a:t>
            </a:r>
          </a:p>
          <a:p>
            <a:r>
              <a:rPr lang="de-DE" sz="1800" dirty="0">
                <a:solidFill>
                  <a:prstClr val="black"/>
                </a:solidFill>
              </a:rPr>
              <a:t>      </a:t>
            </a:r>
            <a:r>
              <a:rPr lang="de-DE" sz="1800" dirty="0">
                <a:solidFill>
                  <a:srgbClr val="000080"/>
                </a:solidFill>
              </a:rPr>
              <a:t>-</a:t>
            </a:r>
            <a:r>
              <a:rPr lang="de-DE" sz="1800" dirty="0">
                <a:solidFill>
                  <a:srgbClr val="0000FF"/>
                </a:solidFill>
              </a:rPr>
              <a:t>BareMetalCredential</a:t>
            </a:r>
            <a:r>
              <a:rPr lang="de-DE" sz="1800" dirty="0">
                <a:solidFill>
                  <a:prstClr val="black"/>
                </a:solidFill>
              </a:rPr>
              <a:t> </a:t>
            </a:r>
            <a:r>
              <a:rPr lang="de-DE" sz="1800" dirty="0">
                <a:solidFill>
                  <a:srgbClr val="FF4500"/>
                </a:solidFill>
              </a:rPr>
              <a:t>&lt;..&gt;</a:t>
            </a:r>
            <a:r>
              <a:rPr lang="de-DE" sz="1800" dirty="0">
                <a:solidFill>
                  <a:prstClr val="black"/>
                </a:solidFill>
              </a:rPr>
              <a:t> </a:t>
            </a:r>
            <a:r>
              <a:rPr lang="de-DE" sz="1800" dirty="0">
                <a:solidFill>
                  <a:srgbClr val="000080"/>
                </a:solidFill>
              </a:rPr>
              <a:t>-</a:t>
            </a:r>
            <a:r>
              <a:rPr lang="de-DE" sz="1800" dirty="0">
                <a:solidFill>
                  <a:srgbClr val="0000FF"/>
                </a:solidFill>
              </a:rPr>
              <a:t>NamingPrefix</a:t>
            </a:r>
            <a:r>
              <a:rPr lang="de-DE" sz="1800" dirty="0">
                <a:solidFill>
                  <a:prstClr val="black"/>
                </a:solidFill>
              </a:rPr>
              <a:t> </a:t>
            </a:r>
            <a:r>
              <a:rPr lang="de-DE" sz="1800" dirty="0">
                <a:solidFill>
                  <a:srgbClr val="FF4500"/>
                </a:solidFill>
              </a:rPr>
              <a:t>&lt;..&gt;</a:t>
            </a:r>
            <a:r>
              <a:rPr lang="de-DE" sz="1800" dirty="0">
                <a:solidFill>
                  <a:prstClr val="black"/>
                </a:solidFill>
              </a:rPr>
              <a:t> `</a:t>
            </a:r>
          </a:p>
          <a:p>
            <a:r>
              <a:rPr lang="de-DE" sz="1800" dirty="0">
                <a:solidFill>
                  <a:prstClr val="black"/>
                </a:solidFill>
              </a:rPr>
              <a:t>      </a:t>
            </a:r>
            <a:r>
              <a:rPr lang="de-DE" sz="1800" dirty="0">
                <a:solidFill>
                  <a:srgbClr val="000080"/>
                </a:solidFill>
              </a:rPr>
              <a:t>-</a:t>
            </a:r>
            <a:r>
              <a:rPr lang="de-DE" sz="1800" dirty="0">
                <a:solidFill>
                  <a:srgbClr val="0000FF"/>
                </a:solidFill>
              </a:rPr>
              <a:t>TimeZone</a:t>
            </a:r>
            <a:r>
              <a:rPr lang="de-DE" sz="1800" dirty="0">
                <a:solidFill>
                  <a:prstClr val="black"/>
                </a:solidFill>
              </a:rPr>
              <a:t> </a:t>
            </a:r>
            <a:r>
              <a:rPr lang="de-DE" sz="1800" dirty="0">
                <a:solidFill>
                  <a:srgbClr val="FF4500"/>
                </a:solidFill>
              </a:rPr>
              <a:t>&lt;..&gt; </a:t>
            </a:r>
            <a:r>
              <a:rPr lang="de-DE" sz="1800" dirty="0">
                <a:solidFill>
                  <a:srgbClr val="000080"/>
                </a:solidFill>
              </a:rPr>
              <a:t>-</a:t>
            </a:r>
            <a:r>
              <a:rPr lang="de-DE" sz="1800" dirty="0">
                <a:solidFill>
                  <a:srgbClr val="0000FF"/>
                </a:solidFill>
              </a:rPr>
              <a:t>TimeServer</a:t>
            </a:r>
            <a:r>
              <a:rPr lang="de-DE" sz="1800" dirty="0">
                <a:solidFill>
                  <a:prstClr val="black"/>
                </a:solidFill>
              </a:rPr>
              <a:t> </a:t>
            </a:r>
            <a:r>
              <a:rPr lang="de-DE" sz="1800" dirty="0">
                <a:solidFill>
                  <a:srgbClr val="FF4500"/>
                </a:solidFill>
              </a:rPr>
              <a:t>&lt;..&gt;</a:t>
            </a:r>
            <a:r>
              <a:rPr lang="de-DE" sz="1800" dirty="0">
                <a:solidFill>
                  <a:prstClr val="black"/>
                </a:solidFill>
              </a:rPr>
              <a:t> </a:t>
            </a:r>
            <a:r>
              <a:rPr lang="de-DE" sz="1800" dirty="0">
                <a:solidFill>
                  <a:srgbClr val="000080"/>
                </a:solidFill>
              </a:rPr>
              <a:t>-</a:t>
            </a:r>
            <a:r>
              <a:rPr lang="de-DE" sz="1800" dirty="0">
                <a:solidFill>
                  <a:srgbClr val="0000FF"/>
                </a:solidFill>
              </a:rPr>
              <a:t>EnvironmentDNS</a:t>
            </a:r>
            <a:r>
              <a:rPr lang="de-DE" sz="1800" dirty="0">
                <a:solidFill>
                  <a:prstClr val="black"/>
                </a:solidFill>
              </a:rPr>
              <a:t> </a:t>
            </a:r>
            <a:r>
              <a:rPr lang="de-DE" sz="1800" dirty="0">
                <a:solidFill>
                  <a:srgbClr val="FF4500"/>
                </a:solidFill>
              </a:rPr>
              <a:t>&lt;..&gt; </a:t>
            </a:r>
            <a:r>
              <a:rPr lang="de-DE" sz="1800" dirty="0">
                <a:solidFill>
                  <a:prstClr val="black"/>
                </a:solidFill>
              </a:rPr>
              <a:t>`</a:t>
            </a:r>
          </a:p>
          <a:p>
            <a:r>
              <a:rPr lang="de-DE" sz="1800" dirty="0">
                <a:solidFill>
                  <a:prstClr val="black"/>
                </a:solidFill>
              </a:rPr>
              <a:t>      </a:t>
            </a:r>
            <a:r>
              <a:rPr lang="de-DE" sz="1800" dirty="0">
                <a:solidFill>
                  <a:srgbClr val="000080"/>
                </a:solidFill>
              </a:rPr>
              <a:t>-</a:t>
            </a:r>
            <a:r>
              <a:rPr lang="de-DE" sz="1800" dirty="0">
                <a:solidFill>
                  <a:srgbClr val="0000FF"/>
                </a:solidFill>
              </a:rPr>
              <a:t>TORSwitchBGPASN</a:t>
            </a:r>
            <a:r>
              <a:rPr lang="de-DE" sz="1800" dirty="0">
                <a:solidFill>
                  <a:prstClr val="black"/>
                </a:solidFill>
              </a:rPr>
              <a:t> </a:t>
            </a:r>
            <a:r>
              <a:rPr lang="de-DE" sz="1800" dirty="0">
                <a:solidFill>
                  <a:srgbClr val="FF4500"/>
                </a:solidFill>
              </a:rPr>
              <a:t>&lt;..&gt;</a:t>
            </a:r>
            <a:r>
              <a:rPr lang="de-DE" sz="1800" dirty="0">
                <a:solidFill>
                  <a:prstClr val="black"/>
                </a:solidFill>
              </a:rPr>
              <a:t> </a:t>
            </a:r>
            <a:r>
              <a:rPr lang="de-DE" sz="1800" dirty="0">
                <a:solidFill>
                  <a:srgbClr val="000080"/>
                </a:solidFill>
              </a:rPr>
              <a:t>-</a:t>
            </a:r>
            <a:r>
              <a:rPr lang="de-DE" sz="1800" dirty="0">
                <a:solidFill>
                  <a:srgbClr val="0000FF"/>
                </a:solidFill>
              </a:rPr>
              <a:t>SoftwareBGPASN</a:t>
            </a:r>
            <a:r>
              <a:rPr lang="de-DE" sz="1800" dirty="0">
                <a:solidFill>
                  <a:prstClr val="black"/>
                </a:solidFill>
              </a:rPr>
              <a:t> </a:t>
            </a:r>
            <a:r>
              <a:rPr lang="de-DE" sz="1800" dirty="0">
                <a:solidFill>
                  <a:srgbClr val="FF4500"/>
                </a:solidFill>
              </a:rPr>
              <a:t>&lt;..&gt;</a:t>
            </a:r>
            <a:r>
              <a:rPr lang="de-DE" sz="1800" dirty="0">
                <a:solidFill>
                  <a:prstClr val="black"/>
                </a:solidFill>
              </a:rPr>
              <a:t> `</a:t>
            </a:r>
          </a:p>
          <a:p>
            <a:r>
              <a:rPr lang="de-DE" sz="1800" dirty="0">
                <a:solidFill>
                  <a:prstClr val="black"/>
                </a:solidFill>
              </a:rPr>
              <a:t>      </a:t>
            </a:r>
            <a:r>
              <a:rPr lang="de-DE" sz="1800" dirty="0">
                <a:solidFill>
                  <a:srgbClr val="000080"/>
                </a:solidFill>
              </a:rPr>
              <a:t>-</a:t>
            </a:r>
            <a:r>
              <a:rPr lang="de-DE" sz="1800" dirty="0">
                <a:solidFill>
                  <a:srgbClr val="0000FF"/>
                </a:solidFill>
              </a:rPr>
              <a:t>TORSwitchBGPPeerIP</a:t>
            </a:r>
            <a:r>
              <a:rPr lang="de-DE" sz="1800" dirty="0">
                <a:solidFill>
                  <a:prstClr val="black"/>
                </a:solidFill>
              </a:rPr>
              <a:t> </a:t>
            </a:r>
            <a:r>
              <a:rPr lang="de-DE" sz="1800" dirty="0">
                <a:solidFill>
                  <a:srgbClr val="FF4500"/>
                </a:solidFill>
              </a:rPr>
              <a:t>&lt;..&gt; </a:t>
            </a:r>
            <a:r>
              <a:rPr lang="de-DE" sz="1800" dirty="0">
                <a:solidFill>
                  <a:srgbClr val="000080"/>
                </a:solidFill>
              </a:rPr>
              <a:t>-</a:t>
            </a:r>
            <a:r>
              <a:rPr lang="de-DE" sz="1800" dirty="0">
                <a:solidFill>
                  <a:srgbClr val="0000FF"/>
                </a:solidFill>
              </a:rPr>
              <a:t>InfrastructureNetwork</a:t>
            </a:r>
            <a:r>
              <a:rPr lang="de-DE" sz="1800" dirty="0">
                <a:solidFill>
                  <a:prstClr val="black"/>
                </a:solidFill>
              </a:rPr>
              <a:t> @{Subnet</a:t>
            </a:r>
            <a:r>
              <a:rPr lang="de-DE" sz="1800" dirty="0">
                <a:solidFill>
                  <a:srgbClr val="A9A9A9"/>
                </a:solidFill>
              </a:rPr>
              <a:t>=</a:t>
            </a:r>
            <a:r>
              <a:rPr lang="de-DE" sz="1800" dirty="0">
                <a:solidFill>
                  <a:srgbClr val="FF4500"/>
                </a:solidFill>
              </a:rPr>
              <a:t>&lt;..&gt;</a:t>
            </a:r>
            <a:r>
              <a:rPr lang="de-DE" sz="1800" dirty="0">
                <a:solidFill>
                  <a:prstClr val="black"/>
                </a:solidFill>
              </a:rPr>
              <a:t>} `</a:t>
            </a:r>
          </a:p>
          <a:p>
            <a:r>
              <a:rPr lang="de-DE" sz="1800" dirty="0">
                <a:solidFill>
                  <a:prstClr val="black"/>
                </a:solidFill>
              </a:rPr>
              <a:t>      </a:t>
            </a:r>
            <a:r>
              <a:rPr lang="de-DE" sz="1800" dirty="0">
                <a:solidFill>
                  <a:srgbClr val="000080"/>
                </a:solidFill>
              </a:rPr>
              <a:t>-</a:t>
            </a:r>
            <a:r>
              <a:rPr lang="de-DE" sz="1800" dirty="0">
                <a:solidFill>
                  <a:srgbClr val="0000FF"/>
                </a:solidFill>
              </a:rPr>
              <a:t>StorageNetwork</a:t>
            </a:r>
            <a:r>
              <a:rPr lang="de-DE" sz="1800" dirty="0">
                <a:solidFill>
                  <a:prstClr val="black"/>
                </a:solidFill>
              </a:rPr>
              <a:t> @{Subnet</a:t>
            </a:r>
            <a:r>
              <a:rPr lang="de-DE" sz="1800" dirty="0">
                <a:solidFill>
                  <a:srgbClr val="A9A9A9"/>
                </a:solidFill>
              </a:rPr>
              <a:t>=</a:t>
            </a:r>
            <a:r>
              <a:rPr lang="de-DE" sz="1800" dirty="0">
                <a:solidFill>
                  <a:srgbClr val="FF4500"/>
                </a:solidFill>
              </a:rPr>
              <a:t>&lt;..&gt;</a:t>
            </a:r>
            <a:r>
              <a:rPr lang="de-DE" sz="1800" dirty="0">
                <a:solidFill>
                  <a:prstClr val="black"/>
                </a:solidFill>
              </a:rPr>
              <a:t>; vlanId</a:t>
            </a:r>
            <a:r>
              <a:rPr lang="de-DE" sz="1800" dirty="0">
                <a:solidFill>
                  <a:srgbClr val="A9A9A9"/>
                </a:solidFill>
              </a:rPr>
              <a:t>=</a:t>
            </a:r>
            <a:r>
              <a:rPr lang="de-DE" sz="1800" dirty="0">
                <a:solidFill>
                  <a:srgbClr val="FF4500"/>
                </a:solidFill>
              </a:rPr>
              <a:t>&lt;..&gt;</a:t>
            </a:r>
            <a:r>
              <a:rPr lang="de-DE" sz="1800" dirty="0">
                <a:solidFill>
                  <a:prstClr val="black"/>
                </a:solidFill>
              </a:rPr>
              <a:t>} `</a:t>
            </a:r>
          </a:p>
          <a:p>
            <a:r>
              <a:rPr lang="de-DE" sz="1800" dirty="0">
                <a:solidFill>
                  <a:prstClr val="black"/>
                </a:solidFill>
              </a:rPr>
              <a:t>      </a:t>
            </a:r>
            <a:r>
              <a:rPr lang="de-DE" sz="1800" dirty="0">
                <a:solidFill>
                  <a:srgbClr val="000080"/>
                </a:solidFill>
              </a:rPr>
              <a:t>-</a:t>
            </a:r>
            <a:r>
              <a:rPr lang="de-DE" sz="1800" dirty="0">
                <a:solidFill>
                  <a:srgbClr val="0000FF"/>
                </a:solidFill>
              </a:rPr>
              <a:t>InfrastructureExtendedNetwork</a:t>
            </a:r>
            <a:r>
              <a:rPr lang="de-DE" sz="1800" dirty="0">
                <a:solidFill>
                  <a:prstClr val="black"/>
                </a:solidFill>
              </a:rPr>
              <a:t> @{Subnet</a:t>
            </a:r>
            <a:r>
              <a:rPr lang="de-DE" sz="1800" dirty="0">
                <a:solidFill>
                  <a:srgbClr val="A9A9A9"/>
                </a:solidFill>
              </a:rPr>
              <a:t>=</a:t>
            </a:r>
            <a:r>
              <a:rPr lang="de-DE" sz="1800" dirty="0">
                <a:solidFill>
                  <a:srgbClr val="FF4500"/>
                </a:solidFill>
              </a:rPr>
              <a:t>&lt;..&gt;</a:t>
            </a:r>
            <a:r>
              <a:rPr lang="de-DE" sz="1800" dirty="0">
                <a:solidFill>
                  <a:prstClr val="black"/>
                </a:solidFill>
              </a:rPr>
              <a:t>} `</a:t>
            </a:r>
          </a:p>
          <a:p>
            <a:r>
              <a:rPr lang="de-DE" sz="1800" dirty="0">
                <a:solidFill>
                  <a:prstClr val="black"/>
                </a:solidFill>
              </a:rPr>
              <a:t>      </a:t>
            </a:r>
            <a:r>
              <a:rPr lang="de-DE" sz="1800" dirty="0">
                <a:solidFill>
                  <a:srgbClr val="000080"/>
                </a:solidFill>
              </a:rPr>
              <a:t>-</a:t>
            </a:r>
            <a:r>
              <a:rPr lang="de-DE" sz="1800" dirty="0">
                <a:solidFill>
                  <a:srgbClr val="0000FF"/>
                </a:solidFill>
              </a:rPr>
              <a:t>ExternalNetwork</a:t>
            </a:r>
            <a:r>
              <a:rPr lang="de-DE" sz="1800" dirty="0">
                <a:solidFill>
                  <a:prstClr val="black"/>
                </a:solidFill>
              </a:rPr>
              <a:t> @{Subnet</a:t>
            </a:r>
            <a:r>
              <a:rPr lang="de-DE" sz="1800" dirty="0">
                <a:solidFill>
                  <a:srgbClr val="A9A9A9"/>
                </a:solidFill>
              </a:rPr>
              <a:t>=</a:t>
            </a:r>
            <a:r>
              <a:rPr lang="de-DE" sz="1800" dirty="0">
                <a:solidFill>
                  <a:srgbClr val="FF4500"/>
                </a:solidFill>
              </a:rPr>
              <a:t>&lt;..&gt;</a:t>
            </a:r>
            <a:r>
              <a:rPr lang="de-DE" sz="1800" dirty="0">
                <a:solidFill>
                  <a:prstClr val="black"/>
                </a:solidFill>
              </a:rPr>
              <a:t>} </a:t>
            </a:r>
            <a:r>
              <a:rPr lang="de-DE" sz="1800" dirty="0">
                <a:solidFill>
                  <a:srgbClr val="000080"/>
                </a:solidFill>
              </a:rPr>
              <a:t>-</a:t>
            </a:r>
            <a:r>
              <a:rPr lang="de-DE" sz="1800" dirty="0">
                <a:solidFill>
                  <a:srgbClr val="0000FF"/>
                </a:solidFill>
              </a:rPr>
              <a:t>RegionName</a:t>
            </a:r>
            <a:r>
              <a:rPr lang="de-DE" sz="1800" dirty="0">
                <a:solidFill>
                  <a:prstClr val="black"/>
                </a:solidFill>
              </a:rPr>
              <a:t>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prstClr val="black"/>
                </a:solidFill>
              </a:rPr>
              <a:t>`</a:t>
            </a:r>
          </a:p>
          <a:p>
            <a:r>
              <a:rPr lang="de-DE" sz="1800" dirty="0">
                <a:solidFill>
                  <a:prstClr val="black"/>
                </a:solidFill>
              </a:rPr>
              <a:t>      </a:t>
            </a:r>
            <a:r>
              <a:rPr lang="en-US" sz="1800" dirty="0">
                <a:solidFill>
                  <a:srgbClr val="0000FF"/>
                </a:solidFill>
              </a:rPr>
              <a:t>-</a:t>
            </a:r>
            <a:r>
              <a:rPr lang="en-US" sz="1800" dirty="0" err="1">
                <a:solidFill>
                  <a:srgbClr val="0000FF"/>
                </a:solidFill>
              </a:rPr>
              <a:t>PhysicalNodes</a:t>
            </a:r>
            <a:r>
              <a:rPr lang="en-US" sz="1800" dirty="0">
                <a:solidFill>
                  <a:srgbClr val="0000FF"/>
                </a:solidFill>
              </a:rPr>
              <a:t> </a:t>
            </a:r>
            <a:r>
              <a:rPr lang="en-US" sz="1800" dirty="0">
                <a:solidFill>
                  <a:prstClr val="black"/>
                </a:solidFill>
              </a:rPr>
              <a:t>@( @{ Name</a:t>
            </a:r>
            <a:r>
              <a:rPr lang="en-US" sz="1800" dirty="0">
                <a:solidFill>
                  <a:srgbClr val="A9A9A9"/>
                </a:solidFill>
              </a:rPr>
              <a:t>=</a:t>
            </a:r>
            <a:r>
              <a:rPr lang="en-US" sz="1800" dirty="0">
                <a:solidFill>
                  <a:srgbClr val="8B0000"/>
                </a:solidFill>
              </a:rPr>
              <a:t>".."</a:t>
            </a:r>
            <a:r>
              <a:rPr lang="en-US" sz="1800" dirty="0">
                <a:solidFill>
                  <a:prstClr val="black"/>
                </a:solidFill>
              </a:rPr>
              <a:t>; </a:t>
            </a:r>
            <a:r>
              <a:rPr lang="en-US" sz="1800" dirty="0" err="1">
                <a:solidFill>
                  <a:prstClr val="black"/>
                </a:solidFill>
              </a:rPr>
              <a:t>BMCIPAddress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err="1">
                <a:solidFill>
                  <a:prstClr val="black"/>
                </a:solidFill>
              </a:rPr>
              <a:t>MACAddress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a:t>
            </a:r>
            <a:r>
              <a:rPr lang="en-US" sz="1800" dirty="0">
                <a:solidFill>
                  <a:srgbClr val="A9A9A9"/>
                </a:solidFill>
              </a:rPr>
              <a:t>,</a:t>
            </a:r>
            <a:endParaRPr lang="en-US" sz="1800" dirty="0">
              <a:solidFill>
                <a:prstClr val="black"/>
              </a:solidFill>
            </a:endParaRPr>
          </a:p>
          <a:p>
            <a:pPr defTabSz="846785">
              <a:tabLst>
                <a:tab pos="2747598" algn="l"/>
              </a:tabLst>
            </a:pPr>
            <a:r>
              <a:rPr lang="en-US" sz="1800" dirty="0">
                <a:solidFill>
                  <a:prstClr val="black"/>
                </a:solidFill>
              </a:rPr>
              <a:t>                        @{ Name</a:t>
            </a:r>
            <a:r>
              <a:rPr lang="en-US" sz="1800" dirty="0">
                <a:solidFill>
                  <a:srgbClr val="A9A9A9"/>
                </a:solidFill>
              </a:rPr>
              <a:t>=</a:t>
            </a:r>
            <a:r>
              <a:rPr lang="en-US" sz="1800" dirty="0">
                <a:solidFill>
                  <a:srgbClr val="8B0000"/>
                </a:solidFill>
              </a:rPr>
              <a:t>".."</a:t>
            </a:r>
            <a:r>
              <a:rPr lang="en-US" sz="1800" dirty="0">
                <a:solidFill>
                  <a:prstClr val="black"/>
                </a:solidFill>
              </a:rPr>
              <a:t>; </a:t>
            </a:r>
            <a:r>
              <a:rPr lang="en-US" sz="1800" dirty="0" err="1">
                <a:solidFill>
                  <a:prstClr val="black"/>
                </a:solidFill>
              </a:rPr>
              <a:t>BMCIPAddress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err="1">
                <a:solidFill>
                  <a:prstClr val="black"/>
                </a:solidFill>
              </a:rPr>
              <a:t>MACAddress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a:solidFill>
                  <a:srgbClr val="A9A9A9"/>
                </a:solidFill>
              </a:rPr>
              <a:t>,</a:t>
            </a:r>
            <a:endParaRPr lang="en-US" sz="1800" dirty="0">
              <a:solidFill>
                <a:prstClr val="black"/>
              </a:solidFill>
            </a:endParaRPr>
          </a:p>
          <a:p>
            <a:r>
              <a:rPr lang="en-US" sz="1800" dirty="0">
                <a:solidFill>
                  <a:prstClr val="black"/>
                </a:solidFill>
              </a:rPr>
              <a:t>                        @{ Name</a:t>
            </a:r>
            <a:r>
              <a:rPr lang="en-US" sz="1800" dirty="0">
                <a:solidFill>
                  <a:srgbClr val="A9A9A9"/>
                </a:solidFill>
              </a:rPr>
              <a:t>=</a:t>
            </a:r>
            <a:r>
              <a:rPr lang="en-US" sz="1800" dirty="0">
                <a:solidFill>
                  <a:srgbClr val="8B0000"/>
                </a:solidFill>
              </a:rPr>
              <a:t>".."</a:t>
            </a:r>
            <a:r>
              <a:rPr lang="en-US" sz="1800" dirty="0">
                <a:solidFill>
                  <a:prstClr val="black"/>
                </a:solidFill>
              </a:rPr>
              <a:t>; </a:t>
            </a:r>
            <a:r>
              <a:rPr lang="en-US" sz="1800" dirty="0" err="1">
                <a:solidFill>
                  <a:prstClr val="black"/>
                </a:solidFill>
              </a:rPr>
              <a:t>BMCIPAddress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err="1">
                <a:solidFill>
                  <a:prstClr val="black"/>
                </a:solidFill>
              </a:rPr>
              <a:t>MACAddress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a:solidFill>
                  <a:srgbClr val="A9A9A9"/>
                </a:solidFill>
              </a:rPr>
              <a:t>,</a:t>
            </a:r>
            <a:endParaRPr lang="en-US" sz="1800" dirty="0">
              <a:solidFill>
                <a:prstClr val="black"/>
              </a:solidFill>
            </a:endParaRPr>
          </a:p>
          <a:p>
            <a:r>
              <a:rPr lang="en-US" sz="1800" dirty="0">
                <a:solidFill>
                  <a:prstClr val="black"/>
                </a:solidFill>
              </a:rPr>
              <a:t>                        @{ Name</a:t>
            </a:r>
            <a:r>
              <a:rPr lang="en-US" sz="1800" dirty="0">
                <a:solidFill>
                  <a:srgbClr val="A9A9A9"/>
                </a:solidFill>
              </a:rPr>
              <a:t>=</a:t>
            </a:r>
            <a:r>
              <a:rPr lang="en-US" sz="1800" dirty="0">
                <a:solidFill>
                  <a:srgbClr val="8B0000"/>
                </a:solidFill>
              </a:rPr>
              <a:t>".."</a:t>
            </a:r>
            <a:r>
              <a:rPr lang="en-US" sz="1800" dirty="0">
                <a:solidFill>
                  <a:prstClr val="black"/>
                </a:solidFill>
              </a:rPr>
              <a:t>; </a:t>
            </a:r>
            <a:r>
              <a:rPr lang="en-US" sz="1800" dirty="0" err="1">
                <a:solidFill>
                  <a:prstClr val="black"/>
                </a:solidFill>
              </a:rPr>
              <a:t>BMCIPAddress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err="1">
                <a:solidFill>
                  <a:prstClr val="black"/>
                </a:solidFill>
              </a:rPr>
              <a:t>MACAddress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 )</a:t>
            </a:r>
          </a:p>
        </p:txBody>
      </p:sp>
    </p:spTree>
    <p:extLst>
      <p:ext uri="{BB962C8B-B14F-4D97-AF65-F5344CB8AC3E}">
        <p14:creationId xmlns:p14="http://schemas.microsoft.com/office/powerpoint/2010/main" val="35767023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39D32C-B8F5-4548-BCEE-7731FB4C512B}"/>
              </a:ext>
            </a:extLst>
          </p:cNvPr>
          <p:cNvSpPr>
            <a:spLocks noGrp="1"/>
          </p:cNvSpPr>
          <p:nvPr>
            <p:ph type="title"/>
          </p:nvPr>
        </p:nvSpPr>
        <p:spPr/>
        <p:txBody>
          <a:bodyPr/>
          <a:lstStyle/>
          <a:p>
            <a:r>
              <a:rPr lang="de-DE" dirty="0">
                <a:solidFill>
                  <a:srgbClr val="505050"/>
                </a:solidFill>
              </a:rPr>
              <a:t>Install Azure Stack Hub (with ADFS)</a:t>
            </a:r>
          </a:p>
        </p:txBody>
      </p:sp>
      <p:sp>
        <p:nvSpPr>
          <p:cNvPr id="6" name="Text Placeholder 5">
            <a:extLst>
              <a:ext uri="{FF2B5EF4-FFF2-40B4-BE49-F238E27FC236}">
                <a16:creationId xmlns:a16="http://schemas.microsoft.com/office/drawing/2014/main" id="{A2E759C5-8844-4885-BDDD-8102ED3C021D}"/>
              </a:ext>
            </a:extLst>
          </p:cNvPr>
          <p:cNvSpPr>
            <a:spLocks noGrp="1"/>
          </p:cNvSpPr>
          <p:nvPr>
            <p:ph type="body" sz="quarter" idx="10"/>
          </p:nvPr>
        </p:nvSpPr>
        <p:spPr>
          <a:xfrm>
            <a:off x="353837" y="1212849"/>
            <a:ext cx="11728800" cy="5599033"/>
          </a:xfrm>
        </p:spPr>
        <p:txBody>
          <a:bodyPr/>
          <a:lstStyle/>
          <a:p>
            <a:r>
              <a:rPr lang="de-DE" sz="2448" dirty="0">
                <a:solidFill>
                  <a:srgbClr val="0000FF"/>
                </a:solidFill>
              </a:rPr>
              <a:t>InstallAzureStack.ps1</a:t>
            </a:r>
            <a:r>
              <a:rPr lang="de-DE" sz="2448" dirty="0">
                <a:solidFill>
                  <a:prstClr val="black"/>
                </a:solidFill>
              </a:rPr>
              <a:t> `</a:t>
            </a:r>
          </a:p>
          <a:p>
            <a:r>
              <a:rPr lang="de-DE" sz="1800" dirty="0">
                <a:solidFill>
                  <a:srgbClr val="0000FF"/>
                </a:solidFill>
              </a:rPr>
              <a:t>      -DomainAdminCredential </a:t>
            </a:r>
            <a:r>
              <a:rPr lang="de-DE" sz="1800" dirty="0">
                <a:solidFill>
                  <a:srgbClr val="FF4500"/>
                </a:solidFill>
              </a:rPr>
              <a:t>$domainCred</a:t>
            </a:r>
            <a:r>
              <a:rPr lang="de-DE" sz="1800" dirty="0">
                <a:solidFill>
                  <a:prstClr val="black"/>
                </a:solidFill>
              </a:rPr>
              <a:t> `</a:t>
            </a:r>
          </a:p>
          <a:p>
            <a:r>
              <a:rPr lang="de-DE" sz="1800" dirty="0">
                <a:solidFill>
                  <a:prstClr val="black"/>
                </a:solidFill>
              </a:rPr>
              <a:t>      </a:t>
            </a:r>
            <a:r>
              <a:rPr lang="de-DE" sz="1800" dirty="0">
                <a:solidFill>
                  <a:srgbClr val="0000FF"/>
                </a:solidFill>
              </a:rPr>
              <a:t>-BMCCredential </a:t>
            </a:r>
            <a:r>
              <a:rPr lang="de-DE" sz="1800" dirty="0">
                <a:solidFill>
                  <a:srgbClr val="FF4500"/>
                </a:solidFill>
              </a:rPr>
              <a:t>$bmcCred</a:t>
            </a:r>
            <a:r>
              <a:rPr lang="de-DE" sz="1800" dirty="0">
                <a:solidFill>
                  <a:prstClr val="black"/>
                </a:solidFill>
              </a:rPr>
              <a:t> `</a:t>
            </a:r>
          </a:p>
          <a:p>
            <a:r>
              <a:rPr lang="de-DE" sz="1800" dirty="0">
                <a:solidFill>
                  <a:prstClr val="black"/>
                </a:solidFill>
              </a:rPr>
              <a:t>      </a:t>
            </a:r>
            <a:r>
              <a:rPr lang="de-DE" sz="1800" dirty="0">
                <a:solidFill>
                  <a:srgbClr val="0000FF"/>
                </a:solidFill>
              </a:rPr>
              <a:t>-CompanyName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srgbClr val="0000FF"/>
                </a:solidFill>
              </a:rPr>
              <a:t>-RegionName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prstClr val="black"/>
                </a:solidFill>
              </a:rPr>
              <a:t>`</a:t>
            </a:r>
          </a:p>
          <a:p>
            <a:r>
              <a:rPr lang="de-DE" sz="1800" dirty="0">
                <a:solidFill>
                  <a:prstClr val="black"/>
                </a:solidFill>
              </a:rPr>
              <a:t>      </a:t>
            </a:r>
            <a:r>
              <a:rPr lang="de-DE" sz="1800" dirty="0">
                <a:solidFill>
                  <a:srgbClr val="0000FF"/>
                </a:solidFill>
              </a:rPr>
              <a:t>-ExternalDomainFQDN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prstClr val="black"/>
                </a:solidFill>
              </a:rPr>
              <a:t>`    </a:t>
            </a:r>
          </a:p>
          <a:p>
            <a:r>
              <a:rPr lang="de-DE" sz="1800" dirty="0">
                <a:solidFill>
                  <a:prstClr val="black"/>
                </a:solidFill>
              </a:rPr>
              <a:t>      </a:t>
            </a:r>
            <a:r>
              <a:rPr lang="de-DE" sz="1800" dirty="0">
                <a:solidFill>
                  <a:srgbClr val="0000FF"/>
                </a:solidFill>
              </a:rPr>
              <a:t>-DomainFQDN</a:t>
            </a:r>
            <a:r>
              <a:rPr lang="de-DE" sz="1800" dirty="0">
                <a:solidFill>
                  <a:prstClr val="black"/>
                </a:solidFill>
              </a:rPr>
              <a:t>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srgbClr val="0000FF"/>
                </a:solidFill>
              </a:rPr>
              <a:t>-DNSForwarder</a:t>
            </a:r>
            <a:r>
              <a:rPr lang="de-DE" sz="1800" dirty="0">
                <a:solidFill>
                  <a:prstClr val="black"/>
                </a:solidFill>
              </a:rPr>
              <a:t> @(</a:t>
            </a:r>
            <a:r>
              <a:rPr lang="de-DE" sz="1800" dirty="0">
                <a:solidFill>
                  <a:srgbClr val="8B0000"/>
                </a:solidFill>
              </a:rPr>
              <a:t>"</a:t>
            </a:r>
            <a:r>
              <a:rPr lang="de-DE" sz="1800" dirty="0">
                <a:solidFill>
                  <a:srgbClr val="FF4500"/>
                </a:solidFill>
              </a:rPr>
              <a:t>&lt;..&gt;</a:t>
            </a:r>
            <a:r>
              <a:rPr lang="de-DE" sz="1800" dirty="0">
                <a:solidFill>
                  <a:srgbClr val="8B0000"/>
                </a:solidFill>
              </a:rPr>
              <a:t>"</a:t>
            </a:r>
            <a:r>
              <a:rPr lang="de-DE" sz="1800" dirty="0">
                <a:solidFill>
                  <a:srgbClr val="A9A9A9"/>
                </a:solidFill>
              </a:rPr>
              <a:t>,</a:t>
            </a:r>
            <a:r>
              <a:rPr lang="de-DE" sz="1800" dirty="0">
                <a:solidFill>
                  <a:srgbClr val="8B0000"/>
                </a:solidFill>
              </a:rPr>
              <a:t> "</a:t>
            </a:r>
            <a:r>
              <a:rPr lang="de-DE" sz="1800" dirty="0">
                <a:solidFill>
                  <a:srgbClr val="FF4500"/>
                </a:solidFill>
              </a:rPr>
              <a:t>&lt;..&gt;</a:t>
            </a:r>
            <a:r>
              <a:rPr lang="de-DE" sz="1800" dirty="0">
                <a:solidFill>
                  <a:srgbClr val="8B0000"/>
                </a:solidFill>
              </a:rPr>
              <a:t>"</a:t>
            </a:r>
            <a:r>
              <a:rPr lang="de-DE" sz="1800" dirty="0">
                <a:solidFill>
                  <a:prstClr val="black"/>
                </a:solidFill>
              </a:rPr>
              <a:t>) `</a:t>
            </a:r>
          </a:p>
          <a:p>
            <a:r>
              <a:rPr lang="de-DE" sz="1800" dirty="0">
                <a:solidFill>
                  <a:prstClr val="black"/>
                </a:solidFill>
              </a:rPr>
              <a:t>      </a:t>
            </a:r>
            <a:r>
              <a:rPr lang="de-DE" sz="1800" dirty="0">
                <a:solidFill>
                  <a:srgbClr val="0000FF"/>
                </a:solidFill>
              </a:rPr>
              <a:t>-TimeServer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srgbClr val="0000FF"/>
                </a:solidFill>
              </a:rPr>
              <a:t>-TORSwitchBGPASN </a:t>
            </a:r>
            <a:r>
              <a:rPr lang="de-DE" sz="1800" dirty="0">
                <a:solidFill>
                  <a:srgbClr val="FF4500"/>
                </a:solidFill>
              </a:rPr>
              <a:t>&lt;..&gt;</a:t>
            </a:r>
            <a:r>
              <a:rPr lang="de-DE" sz="1800" dirty="0">
                <a:solidFill>
                  <a:prstClr val="black"/>
                </a:solidFill>
              </a:rPr>
              <a:t> `</a:t>
            </a:r>
          </a:p>
          <a:p>
            <a:r>
              <a:rPr lang="de-DE" sz="1800" dirty="0">
                <a:solidFill>
                  <a:prstClr val="black"/>
                </a:solidFill>
              </a:rPr>
              <a:t>      </a:t>
            </a:r>
            <a:r>
              <a:rPr lang="de-DE" sz="1800" dirty="0">
                <a:solidFill>
                  <a:srgbClr val="0000FF"/>
                </a:solidFill>
              </a:rPr>
              <a:t>-SoftwareBGPASN </a:t>
            </a:r>
            <a:r>
              <a:rPr lang="de-DE" sz="1800" dirty="0">
                <a:solidFill>
                  <a:srgbClr val="FF4500"/>
                </a:solidFill>
              </a:rPr>
              <a:t>&lt;..&gt;</a:t>
            </a:r>
            <a:r>
              <a:rPr lang="de-DE" sz="1800" dirty="0">
                <a:solidFill>
                  <a:prstClr val="black"/>
                </a:solidFill>
              </a:rPr>
              <a:t> </a:t>
            </a:r>
            <a:r>
              <a:rPr lang="de-DE" sz="1800" dirty="0">
                <a:solidFill>
                  <a:srgbClr val="0000FF"/>
                </a:solidFill>
              </a:rPr>
              <a:t>-TORSwitchBGPPeerIP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prstClr val="black"/>
                </a:solidFill>
              </a:rPr>
              <a:t>`</a:t>
            </a:r>
          </a:p>
          <a:p>
            <a:r>
              <a:rPr lang="de-DE" sz="1800" dirty="0">
                <a:solidFill>
                  <a:srgbClr val="0000FF"/>
                </a:solidFill>
              </a:rPr>
              <a:t>      -StorageNetwork </a:t>
            </a:r>
            <a:r>
              <a:rPr lang="de-DE" sz="1800" dirty="0">
                <a:solidFill>
                  <a:prstClr val="black"/>
                </a:solidFill>
              </a:rPr>
              <a:t>@{ Subnet </a:t>
            </a:r>
            <a:r>
              <a:rPr lang="de-DE" sz="1800" dirty="0">
                <a:solidFill>
                  <a:srgbClr val="A9A9A9"/>
                </a:solidFill>
              </a:rPr>
              <a:t>=</a:t>
            </a:r>
            <a:r>
              <a:rPr lang="de-DE" sz="1800" dirty="0">
                <a:solidFill>
                  <a:prstClr val="black"/>
                </a:solidFill>
              </a:rPr>
              <a:t> </a:t>
            </a:r>
            <a:r>
              <a:rPr lang="de-DE" sz="1800" dirty="0">
                <a:solidFill>
                  <a:srgbClr val="8B0000"/>
                </a:solidFill>
              </a:rPr>
              <a:t>"</a:t>
            </a:r>
            <a:r>
              <a:rPr lang="de-DE" sz="1800" dirty="0">
                <a:solidFill>
                  <a:srgbClr val="FF4500"/>
                </a:solidFill>
              </a:rPr>
              <a:t>&lt;..&gt;</a:t>
            </a:r>
            <a:r>
              <a:rPr lang="de-DE" sz="1800" dirty="0">
                <a:solidFill>
                  <a:srgbClr val="8B0000"/>
                </a:solidFill>
              </a:rPr>
              <a:t>"</a:t>
            </a:r>
            <a:r>
              <a:rPr lang="de-DE" sz="1800" dirty="0">
                <a:solidFill>
                  <a:prstClr val="black"/>
                </a:solidFill>
              </a:rPr>
              <a:t>; VlanId </a:t>
            </a:r>
            <a:r>
              <a:rPr lang="de-DE" sz="1800" dirty="0">
                <a:solidFill>
                  <a:srgbClr val="A9A9A9"/>
                </a:solidFill>
              </a:rPr>
              <a:t>=</a:t>
            </a:r>
            <a:r>
              <a:rPr lang="de-DE" sz="1800" dirty="0">
                <a:solidFill>
                  <a:prstClr val="black"/>
                </a:solidFill>
              </a:rPr>
              <a:t> </a:t>
            </a:r>
            <a:r>
              <a:rPr lang="de-DE" sz="1800" dirty="0">
                <a:solidFill>
                  <a:srgbClr val="800080"/>
                </a:solidFill>
              </a:rPr>
              <a:t>1</a:t>
            </a:r>
            <a:r>
              <a:rPr lang="de-DE" sz="1800" dirty="0">
                <a:solidFill>
                  <a:prstClr val="black"/>
                </a:solidFill>
              </a:rPr>
              <a:t> } `</a:t>
            </a:r>
          </a:p>
          <a:p>
            <a:r>
              <a:rPr lang="de-DE" sz="1800" dirty="0">
                <a:solidFill>
                  <a:srgbClr val="0000FF"/>
                </a:solidFill>
              </a:rPr>
              <a:t>      -InfrastructureNetwork </a:t>
            </a:r>
            <a:r>
              <a:rPr lang="de-DE" sz="1800" dirty="0">
                <a:solidFill>
                  <a:prstClr val="black"/>
                </a:solidFill>
              </a:rPr>
              <a:t>@{ Subnet </a:t>
            </a:r>
            <a:r>
              <a:rPr lang="de-DE" sz="1800" dirty="0">
                <a:solidFill>
                  <a:srgbClr val="A9A9A9"/>
                </a:solidFill>
              </a:rPr>
              <a:t>=</a:t>
            </a:r>
            <a:r>
              <a:rPr lang="de-DE" sz="1800" dirty="0">
                <a:solidFill>
                  <a:prstClr val="black"/>
                </a:solidFill>
              </a:rPr>
              <a:t>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prstClr val="black"/>
                </a:solidFill>
              </a:rPr>
              <a:t>} `</a:t>
            </a:r>
          </a:p>
          <a:p>
            <a:r>
              <a:rPr lang="de-DE" sz="1800" dirty="0">
                <a:solidFill>
                  <a:srgbClr val="0000FF"/>
                </a:solidFill>
              </a:rPr>
              <a:t>      -ExternalNetwork </a:t>
            </a:r>
            <a:r>
              <a:rPr lang="de-DE" sz="1800" dirty="0">
                <a:solidFill>
                  <a:prstClr val="black"/>
                </a:solidFill>
              </a:rPr>
              <a:t>@{ Subnet </a:t>
            </a:r>
            <a:r>
              <a:rPr lang="de-DE" sz="1800" dirty="0">
                <a:solidFill>
                  <a:srgbClr val="A9A9A9"/>
                </a:solidFill>
              </a:rPr>
              <a:t>=</a:t>
            </a:r>
            <a:r>
              <a:rPr lang="de-DE" sz="1800" dirty="0">
                <a:solidFill>
                  <a:prstClr val="black"/>
                </a:solidFill>
              </a:rPr>
              <a:t>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prstClr val="black"/>
                </a:solidFill>
              </a:rPr>
              <a:t>} `</a:t>
            </a:r>
          </a:p>
          <a:p>
            <a:r>
              <a:rPr lang="de-DE" sz="1800" dirty="0">
                <a:solidFill>
                  <a:srgbClr val="0000FF"/>
                </a:solidFill>
              </a:rPr>
              <a:t>      -InfrastructureExtendedNetwork </a:t>
            </a:r>
            <a:r>
              <a:rPr lang="de-DE" sz="1800" dirty="0">
                <a:solidFill>
                  <a:prstClr val="black"/>
                </a:solidFill>
              </a:rPr>
              <a:t>@{ Subnet </a:t>
            </a:r>
            <a:r>
              <a:rPr lang="de-DE" sz="1800" dirty="0">
                <a:solidFill>
                  <a:srgbClr val="A9A9A9"/>
                </a:solidFill>
              </a:rPr>
              <a:t>=</a:t>
            </a:r>
            <a:r>
              <a:rPr lang="de-DE" sz="1800" dirty="0">
                <a:solidFill>
                  <a:prstClr val="black"/>
                </a:solidFill>
              </a:rPr>
              <a:t> </a:t>
            </a:r>
            <a:r>
              <a:rPr lang="de-DE" sz="1800" dirty="0">
                <a:solidFill>
                  <a:srgbClr val="8B0000"/>
                </a:solidFill>
              </a:rPr>
              <a:t>"</a:t>
            </a:r>
            <a:r>
              <a:rPr lang="de-DE" sz="1800" dirty="0">
                <a:solidFill>
                  <a:srgbClr val="FF4500"/>
                </a:solidFill>
              </a:rPr>
              <a:t>&lt;..&gt;</a:t>
            </a:r>
            <a:r>
              <a:rPr lang="de-DE" sz="1800" dirty="0">
                <a:solidFill>
                  <a:srgbClr val="8B0000"/>
                </a:solidFill>
              </a:rPr>
              <a:t>" </a:t>
            </a:r>
            <a:r>
              <a:rPr lang="de-DE" sz="1800" dirty="0">
                <a:solidFill>
                  <a:prstClr val="black"/>
                </a:solidFill>
              </a:rPr>
              <a:t>} `</a:t>
            </a:r>
          </a:p>
          <a:p>
            <a:r>
              <a:rPr lang="en-US" sz="1800" dirty="0">
                <a:solidFill>
                  <a:srgbClr val="0000FF"/>
                </a:solidFill>
              </a:rPr>
              <a:t>      -</a:t>
            </a:r>
            <a:r>
              <a:rPr lang="en-US" sz="1800" dirty="0" err="1">
                <a:solidFill>
                  <a:srgbClr val="0000FF"/>
                </a:solidFill>
              </a:rPr>
              <a:t>PhysicalNodes</a:t>
            </a:r>
            <a:r>
              <a:rPr lang="en-US" sz="1800" dirty="0">
                <a:solidFill>
                  <a:srgbClr val="0000FF"/>
                </a:solidFill>
              </a:rPr>
              <a:t> </a:t>
            </a:r>
            <a:r>
              <a:rPr lang="en-US" sz="1800" dirty="0">
                <a:solidFill>
                  <a:prstClr val="black"/>
                </a:solidFill>
              </a:rPr>
              <a:t>@( @{ Name</a:t>
            </a:r>
            <a:r>
              <a:rPr lang="en-US" sz="1800" dirty="0">
                <a:solidFill>
                  <a:srgbClr val="A9A9A9"/>
                </a:solidFill>
              </a:rPr>
              <a:t>=</a:t>
            </a:r>
            <a:r>
              <a:rPr lang="en-US" sz="1800" dirty="0">
                <a:solidFill>
                  <a:srgbClr val="8B0000"/>
                </a:solidFill>
              </a:rPr>
              <a:t>".."</a:t>
            </a:r>
            <a:r>
              <a:rPr lang="en-US" sz="1800" dirty="0">
                <a:solidFill>
                  <a:prstClr val="black"/>
                </a:solidFill>
              </a:rPr>
              <a:t>; </a:t>
            </a:r>
            <a:r>
              <a:rPr lang="en-US" sz="1800" dirty="0" err="1">
                <a:solidFill>
                  <a:prstClr val="black"/>
                </a:solidFill>
              </a:rPr>
              <a:t>BMCIPAddress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err="1">
                <a:solidFill>
                  <a:prstClr val="black"/>
                </a:solidFill>
              </a:rPr>
              <a:t>MACAddress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a:t>
            </a:r>
            <a:r>
              <a:rPr lang="en-US" sz="1800" dirty="0">
                <a:solidFill>
                  <a:srgbClr val="A9A9A9"/>
                </a:solidFill>
              </a:rPr>
              <a:t>,</a:t>
            </a:r>
            <a:endParaRPr lang="en-US" sz="1800" dirty="0">
              <a:solidFill>
                <a:prstClr val="black"/>
              </a:solidFill>
            </a:endParaRPr>
          </a:p>
          <a:p>
            <a:r>
              <a:rPr lang="en-US" sz="1800" dirty="0">
                <a:solidFill>
                  <a:prstClr val="black"/>
                </a:solidFill>
              </a:rPr>
              <a:t>                        @{ Name</a:t>
            </a:r>
            <a:r>
              <a:rPr lang="en-US" sz="1800" dirty="0">
                <a:solidFill>
                  <a:srgbClr val="A9A9A9"/>
                </a:solidFill>
              </a:rPr>
              <a:t>=</a:t>
            </a:r>
            <a:r>
              <a:rPr lang="en-US" sz="1800" dirty="0">
                <a:solidFill>
                  <a:srgbClr val="8B0000"/>
                </a:solidFill>
              </a:rPr>
              <a:t>".."</a:t>
            </a:r>
            <a:r>
              <a:rPr lang="en-US" sz="1800" dirty="0">
                <a:solidFill>
                  <a:prstClr val="black"/>
                </a:solidFill>
              </a:rPr>
              <a:t>; </a:t>
            </a:r>
            <a:r>
              <a:rPr lang="en-US" sz="1800" dirty="0" err="1">
                <a:solidFill>
                  <a:prstClr val="black"/>
                </a:solidFill>
              </a:rPr>
              <a:t>BMCIPAddress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err="1">
                <a:solidFill>
                  <a:prstClr val="black"/>
                </a:solidFill>
              </a:rPr>
              <a:t>MACAddress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a:solidFill>
                  <a:srgbClr val="A9A9A9"/>
                </a:solidFill>
              </a:rPr>
              <a:t>,</a:t>
            </a:r>
            <a:endParaRPr lang="en-US" sz="1800" dirty="0">
              <a:solidFill>
                <a:prstClr val="black"/>
              </a:solidFill>
            </a:endParaRPr>
          </a:p>
          <a:p>
            <a:r>
              <a:rPr lang="en-US" sz="1800" dirty="0">
                <a:solidFill>
                  <a:prstClr val="black"/>
                </a:solidFill>
              </a:rPr>
              <a:t>                        @{ Name</a:t>
            </a:r>
            <a:r>
              <a:rPr lang="en-US" sz="1800" dirty="0">
                <a:solidFill>
                  <a:srgbClr val="A9A9A9"/>
                </a:solidFill>
              </a:rPr>
              <a:t>=</a:t>
            </a:r>
            <a:r>
              <a:rPr lang="en-US" sz="1800" dirty="0">
                <a:solidFill>
                  <a:srgbClr val="8B0000"/>
                </a:solidFill>
              </a:rPr>
              <a:t>".."</a:t>
            </a:r>
            <a:r>
              <a:rPr lang="en-US" sz="1800" dirty="0">
                <a:solidFill>
                  <a:prstClr val="black"/>
                </a:solidFill>
              </a:rPr>
              <a:t>; </a:t>
            </a:r>
            <a:r>
              <a:rPr lang="en-US" sz="1800" dirty="0" err="1">
                <a:solidFill>
                  <a:prstClr val="black"/>
                </a:solidFill>
              </a:rPr>
              <a:t>BMCIPAddress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err="1">
                <a:solidFill>
                  <a:prstClr val="black"/>
                </a:solidFill>
              </a:rPr>
              <a:t>MACAddress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a:solidFill>
                  <a:srgbClr val="A9A9A9"/>
                </a:solidFill>
              </a:rPr>
              <a:t>,</a:t>
            </a:r>
            <a:endParaRPr lang="en-US" sz="1800" dirty="0">
              <a:solidFill>
                <a:prstClr val="black"/>
              </a:solidFill>
            </a:endParaRPr>
          </a:p>
          <a:p>
            <a:r>
              <a:rPr lang="en-US" sz="1800" dirty="0">
                <a:solidFill>
                  <a:prstClr val="black"/>
                </a:solidFill>
              </a:rPr>
              <a:t>                        @{ Name</a:t>
            </a:r>
            <a:r>
              <a:rPr lang="en-US" sz="1800" dirty="0">
                <a:solidFill>
                  <a:srgbClr val="A9A9A9"/>
                </a:solidFill>
              </a:rPr>
              <a:t>=</a:t>
            </a:r>
            <a:r>
              <a:rPr lang="en-US" sz="1800" dirty="0">
                <a:solidFill>
                  <a:srgbClr val="8B0000"/>
                </a:solidFill>
              </a:rPr>
              <a:t>".."</a:t>
            </a:r>
            <a:r>
              <a:rPr lang="en-US" sz="1800" dirty="0">
                <a:solidFill>
                  <a:prstClr val="black"/>
                </a:solidFill>
              </a:rPr>
              <a:t>; </a:t>
            </a:r>
            <a:r>
              <a:rPr lang="en-US" sz="1800" dirty="0" err="1">
                <a:solidFill>
                  <a:prstClr val="black"/>
                </a:solidFill>
              </a:rPr>
              <a:t>BMCIPAddress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a:t>
            </a:r>
            <a:r>
              <a:rPr lang="en-US" sz="1800" dirty="0" err="1">
                <a:solidFill>
                  <a:prstClr val="black"/>
                </a:solidFill>
              </a:rPr>
              <a:t>MACAddress</a:t>
            </a:r>
            <a:r>
              <a:rPr lang="en-US" sz="1800" dirty="0">
                <a:solidFill>
                  <a:srgbClr val="A9A9A9"/>
                </a:solidFill>
              </a:rPr>
              <a:t>=</a:t>
            </a:r>
            <a:r>
              <a:rPr lang="de-DE" sz="1800" dirty="0">
                <a:solidFill>
                  <a:srgbClr val="8B0000"/>
                </a:solidFill>
              </a:rPr>
              <a:t>"</a:t>
            </a:r>
            <a:r>
              <a:rPr lang="de-DE" sz="1800" dirty="0">
                <a:solidFill>
                  <a:srgbClr val="FF4500"/>
                </a:solidFill>
              </a:rPr>
              <a:t>&lt;..&gt;</a:t>
            </a:r>
            <a:r>
              <a:rPr lang="de-DE" sz="1800" dirty="0">
                <a:solidFill>
                  <a:srgbClr val="8B0000"/>
                </a:solidFill>
              </a:rPr>
              <a:t>"</a:t>
            </a:r>
            <a:r>
              <a:rPr lang="en-US" sz="1800" dirty="0">
                <a:solidFill>
                  <a:prstClr val="black"/>
                </a:solidFill>
              </a:rPr>
              <a:t> } ) `</a:t>
            </a:r>
          </a:p>
          <a:p>
            <a:r>
              <a:rPr lang="de-DE" sz="1800" dirty="0">
                <a:solidFill>
                  <a:prstClr val="black"/>
                </a:solidFill>
              </a:rPr>
              <a:t>      </a:t>
            </a:r>
            <a:r>
              <a:rPr lang="de-DE" sz="1800" dirty="0">
                <a:solidFill>
                  <a:srgbClr val="0000FF"/>
                </a:solidFill>
              </a:rPr>
              <a:t>-UseADFS</a:t>
            </a:r>
            <a:r>
              <a:rPr lang="de-DE" sz="1800" dirty="0">
                <a:solidFill>
                  <a:prstClr val="black"/>
                </a:solidFill>
              </a:rPr>
              <a:t>  </a:t>
            </a:r>
          </a:p>
        </p:txBody>
      </p:sp>
    </p:spTree>
    <p:extLst>
      <p:ext uri="{BB962C8B-B14F-4D97-AF65-F5344CB8AC3E}">
        <p14:creationId xmlns:p14="http://schemas.microsoft.com/office/powerpoint/2010/main" val="34463596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6AD4-34B6-43D7-809C-075D39C8D4E2}"/>
              </a:ext>
            </a:extLst>
          </p:cNvPr>
          <p:cNvSpPr>
            <a:spLocks noGrp="1"/>
          </p:cNvSpPr>
          <p:nvPr>
            <p:ph type="title"/>
          </p:nvPr>
        </p:nvSpPr>
        <p:spPr/>
        <p:txBody>
          <a:bodyPr/>
          <a:lstStyle/>
          <a:p>
            <a:r>
              <a:rPr lang="de-DE" dirty="0">
                <a:solidFill>
                  <a:srgbClr val="505050"/>
                </a:solidFill>
              </a:rPr>
              <a:t>Install Azure Stack Hub - Parameters</a:t>
            </a:r>
          </a:p>
        </p:txBody>
      </p:sp>
      <p:graphicFrame>
        <p:nvGraphicFramePr>
          <p:cNvPr id="10" name="Content Placeholder 9">
            <a:extLst>
              <a:ext uri="{FF2B5EF4-FFF2-40B4-BE49-F238E27FC236}">
                <a16:creationId xmlns:a16="http://schemas.microsoft.com/office/drawing/2014/main" id="{D7CDA3FD-AC96-44C2-956A-52518B7F1B43}"/>
              </a:ext>
            </a:extLst>
          </p:cNvPr>
          <p:cNvGraphicFramePr>
            <a:graphicFrameLocks noGrp="1"/>
          </p:cNvGraphicFramePr>
          <p:nvPr>
            <p:ph sz="half" idx="4294967295"/>
            <p:extLst>
              <p:ext uri="{D42A27DB-BD31-4B8C-83A1-F6EECF244321}">
                <p14:modId xmlns:p14="http://schemas.microsoft.com/office/powerpoint/2010/main" val="3850389665"/>
              </p:ext>
            </p:extLst>
          </p:nvPr>
        </p:nvGraphicFramePr>
        <p:xfrm>
          <a:off x="441621" y="1432670"/>
          <a:ext cx="5231591" cy="3964711"/>
        </p:xfrm>
        <a:graphic>
          <a:graphicData uri="http://schemas.openxmlformats.org/drawingml/2006/table">
            <a:tbl>
              <a:tblPr firstRow="1" bandRow="1">
                <a:tableStyleId>{5C22544A-7EE6-4342-B048-85BDC9FD1C3A}</a:tableStyleId>
              </a:tblPr>
              <a:tblGrid>
                <a:gridCol w="3022485">
                  <a:extLst>
                    <a:ext uri="{9D8B030D-6E8A-4147-A177-3AD203B41FA5}">
                      <a16:colId xmlns:a16="http://schemas.microsoft.com/office/drawing/2014/main" val="1247611563"/>
                    </a:ext>
                  </a:extLst>
                </a:gridCol>
                <a:gridCol w="2209106">
                  <a:extLst>
                    <a:ext uri="{9D8B030D-6E8A-4147-A177-3AD203B41FA5}">
                      <a16:colId xmlns:a16="http://schemas.microsoft.com/office/drawing/2014/main" val="2952811673"/>
                    </a:ext>
                  </a:extLst>
                </a:gridCol>
              </a:tblGrid>
              <a:tr h="279781">
                <a:tc>
                  <a:txBody>
                    <a:bodyPr/>
                    <a:lstStyle/>
                    <a:p>
                      <a:r>
                        <a:rPr lang="en-US" sz="1600" noProof="0" dirty="0"/>
                        <a:t>Parameter</a:t>
                      </a:r>
                    </a:p>
                  </a:txBody>
                  <a:tcPr marL="93260" marR="93260" marT="46630" marB="4663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600" noProof="0" dirty="0"/>
                        <a:t>Description</a:t>
                      </a:r>
                    </a:p>
                  </a:txBody>
                  <a:tcPr marL="93260" marR="93260" marT="46630" marB="46630">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369283880"/>
                  </a:ext>
                </a:extLst>
              </a:tr>
              <a:tr h="279047">
                <a:tc>
                  <a:txBody>
                    <a:bodyPr/>
                    <a:lstStyle/>
                    <a:p>
                      <a:r>
                        <a:rPr lang="en-US" sz="1200" noProof="0" dirty="0" err="1">
                          <a:latin typeface="+mn-lt"/>
                        </a:rPr>
                        <a:t>InfraAzureEnvironment</a:t>
                      </a:r>
                      <a:endParaRPr lang="en-US" sz="1200" noProof="0" dirty="0">
                        <a:latin typeface="+mn-lt"/>
                      </a:endParaRPr>
                    </a:p>
                  </a:txBody>
                  <a:tcPr marL="93260" marR="93260" marT="46630" marB="4663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Azure environment (AAD only)</a:t>
                      </a:r>
                    </a:p>
                  </a:txBody>
                  <a:tcPr marL="93260" marR="93260" marT="46630" marB="46630">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101480904"/>
                  </a:ext>
                </a:extLst>
              </a:tr>
              <a:tr h="279047">
                <a:tc>
                  <a:txBody>
                    <a:bodyPr/>
                    <a:lstStyle/>
                    <a:p>
                      <a:r>
                        <a:rPr lang="en-US" sz="1200" noProof="0" dirty="0" err="1">
                          <a:latin typeface="+mn-lt"/>
                        </a:rPr>
                        <a:t>InfraAzureDirectoryTenantName</a:t>
                      </a:r>
                      <a:endParaRPr lang="en-US" sz="1200" noProof="0" dirty="0">
                        <a:latin typeface="+mn-lt"/>
                      </a:endParaRP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Tenant name (AAD only)</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091075197"/>
                  </a:ext>
                </a:extLst>
              </a:tr>
              <a:tr h="279047">
                <a:tc>
                  <a:txBody>
                    <a:bodyPr/>
                    <a:lstStyle/>
                    <a:p>
                      <a:r>
                        <a:rPr lang="en-US" sz="1200" noProof="0" dirty="0" err="1">
                          <a:latin typeface="+mn-lt"/>
                        </a:rPr>
                        <a:t>InfraAzureDirectoryTenantAdminCredential</a:t>
                      </a:r>
                      <a:endParaRPr lang="en-US" sz="1200" noProof="0" dirty="0">
                        <a:latin typeface="+mn-lt"/>
                      </a:endParaRP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Tenant credentials (AAD only)</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152967774"/>
                  </a:ext>
                </a:extLst>
              </a:tr>
              <a:tr h="279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CompanyName </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Company name</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39436510"/>
                  </a:ext>
                </a:extLst>
              </a:tr>
              <a:tr h="279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DomainFQDN</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Internal resource domain</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745974293"/>
                  </a:ext>
                </a:extLst>
              </a:tr>
              <a:tr h="279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DomainAdminCredential</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Admin credentials</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258260924"/>
                  </a:ext>
                </a:extLst>
              </a:tr>
              <a:tr h="279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BMCCredential</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BMC credentials</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610927155"/>
                  </a:ext>
                </a:extLst>
              </a:tr>
              <a:tr h="279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NamingPrefix* </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VM prefix</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502952435"/>
                  </a:ext>
                </a:extLst>
              </a:tr>
              <a:tr h="279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TimeServer*</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Reliable time source</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52926041"/>
                  </a:ext>
                </a:extLst>
              </a:tr>
              <a:tr h="279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UseADFS*</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Using ADFS instead of AAD</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558971316"/>
                  </a:ext>
                </a:extLst>
              </a:tr>
              <a:tr h="279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a:solidFill>
                            <a:schemeClr val="dk1"/>
                          </a:solidFill>
                          <a:latin typeface="+mn-lt"/>
                          <a:ea typeface="+mn-ea"/>
                          <a:cs typeface="+mn-cs"/>
                        </a:rPr>
                        <a:t>ExternalDomainFQDN</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DNS zone for all endpoints</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094968135"/>
                  </a:ext>
                </a:extLst>
              </a:tr>
              <a:tr h="279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err="1">
                          <a:solidFill>
                            <a:schemeClr val="dk1"/>
                          </a:solidFill>
                          <a:latin typeface="+mn-lt"/>
                          <a:ea typeface="+mn-ea"/>
                          <a:cs typeface="+mn-cs"/>
                        </a:rPr>
                        <a:t>DNSForwarder</a:t>
                      </a:r>
                      <a:endParaRPr lang="en-US" sz="1200" kern="1200" noProof="0" dirty="0">
                        <a:solidFill>
                          <a:schemeClr val="dk1"/>
                        </a:solidFill>
                        <a:latin typeface="+mn-lt"/>
                        <a:ea typeface="+mn-ea"/>
                        <a:cs typeface="+mn-cs"/>
                      </a:endParaRP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200" noProof="0" dirty="0">
                          <a:latin typeface="+mn-lt"/>
                        </a:rPr>
                        <a:t>Existing DNS servers</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513213379"/>
                  </a:ext>
                </a:extLst>
              </a:tr>
              <a:tr h="279047">
                <a:tc>
                  <a:txBody>
                    <a:bodyPr/>
                    <a:lstStyle/>
                    <a:p>
                      <a:pPr marL="0" algn="l" defTabSz="932742" rtl="0" eaLnBrk="1" latinLnBrk="0" hangingPunct="1"/>
                      <a:r>
                        <a:rPr lang="en-US" sz="1200" kern="1200" noProof="0" dirty="0" err="1">
                          <a:solidFill>
                            <a:schemeClr val="tx1"/>
                          </a:solidFill>
                          <a:latin typeface="+mn-lt"/>
                          <a:ea typeface="+mn-ea"/>
                          <a:cs typeface="+mn-cs"/>
                        </a:rPr>
                        <a:t>EnvironmentDNS</a:t>
                      </a:r>
                      <a:endParaRPr lang="en-US" sz="1200" kern="1200" noProof="0" dirty="0">
                        <a:solidFill>
                          <a:schemeClr val="tx1"/>
                        </a:solidFill>
                        <a:latin typeface="+mn-lt"/>
                        <a:ea typeface="+mn-ea"/>
                        <a:cs typeface="+mn-cs"/>
                      </a:endParaRP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External DNS servers</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614402017"/>
                  </a:ext>
                </a:extLst>
              </a:tr>
            </a:tbl>
          </a:graphicData>
        </a:graphic>
      </p:graphicFrame>
      <p:graphicFrame>
        <p:nvGraphicFramePr>
          <p:cNvPr id="11" name="Content Placeholder 10">
            <a:extLst>
              <a:ext uri="{FF2B5EF4-FFF2-40B4-BE49-F238E27FC236}">
                <a16:creationId xmlns:a16="http://schemas.microsoft.com/office/drawing/2014/main" id="{F6B17247-C656-4AA6-90BD-E8838ECAF69A}"/>
              </a:ext>
            </a:extLst>
          </p:cNvPr>
          <p:cNvGraphicFramePr>
            <a:graphicFrameLocks noGrp="1"/>
          </p:cNvGraphicFramePr>
          <p:nvPr>
            <p:ph sz="quarter" idx="4294967295"/>
            <p:extLst>
              <p:ext uri="{D42A27DB-BD31-4B8C-83A1-F6EECF244321}">
                <p14:modId xmlns:p14="http://schemas.microsoft.com/office/powerpoint/2010/main" val="1119103184"/>
              </p:ext>
            </p:extLst>
          </p:nvPr>
        </p:nvGraphicFramePr>
        <p:xfrm>
          <a:off x="6154995" y="1432670"/>
          <a:ext cx="5449452" cy="3873711"/>
        </p:xfrm>
        <a:graphic>
          <a:graphicData uri="http://schemas.openxmlformats.org/drawingml/2006/table">
            <a:tbl>
              <a:tblPr firstRow="1" bandRow="1">
                <a:tableStyleId>{5C22544A-7EE6-4342-B048-85BDC9FD1C3A}</a:tableStyleId>
              </a:tblPr>
              <a:tblGrid>
                <a:gridCol w="2271792">
                  <a:extLst>
                    <a:ext uri="{9D8B030D-6E8A-4147-A177-3AD203B41FA5}">
                      <a16:colId xmlns:a16="http://schemas.microsoft.com/office/drawing/2014/main" val="1855071078"/>
                    </a:ext>
                  </a:extLst>
                </a:gridCol>
                <a:gridCol w="3177660">
                  <a:extLst>
                    <a:ext uri="{9D8B030D-6E8A-4147-A177-3AD203B41FA5}">
                      <a16:colId xmlns:a16="http://schemas.microsoft.com/office/drawing/2014/main" val="815662924"/>
                    </a:ext>
                  </a:extLst>
                </a:gridCol>
              </a:tblGrid>
              <a:tr h="279781">
                <a:tc>
                  <a:txBody>
                    <a:bodyPr/>
                    <a:lstStyle/>
                    <a:p>
                      <a:r>
                        <a:rPr lang="en-US" sz="1600" noProof="0" dirty="0"/>
                        <a:t>Parameter</a:t>
                      </a:r>
                    </a:p>
                  </a:txBody>
                  <a:tcPr marL="93260" marR="93260" marT="46630" marB="4663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600" noProof="0"/>
                        <a:t>Description</a:t>
                      </a:r>
                    </a:p>
                  </a:txBody>
                  <a:tcPr marL="93260" marR="93260" marT="46630" marB="46630">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57305565"/>
                  </a:ext>
                </a:extLst>
              </a:tr>
              <a:tr h="279781">
                <a:tc>
                  <a:txBody>
                    <a:bodyPr/>
                    <a:lstStyle/>
                    <a:p>
                      <a:pPr marL="0" algn="l" defTabSz="932742" rtl="0" eaLnBrk="1" latinLnBrk="0" hangingPunct="1"/>
                      <a:r>
                        <a:rPr lang="en-US" sz="1200" kern="1200" noProof="0" dirty="0" err="1">
                          <a:solidFill>
                            <a:schemeClr val="tx1"/>
                          </a:solidFill>
                          <a:latin typeface="+mn-lt"/>
                          <a:ea typeface="+mn-ea"/>
                          <a:cs typeface="+mn-cs"/>
                        </a:rPr>
                        <a:t>TORSwitchBGPASN</a:t>
                      </a:r>
                      <a:endParaRPr lang="en-US" sz="1200" kern="1200" noProof="0" dirty="0">
                        <a:solidFill>
                          <a:schemeClr val="tx1"/>
                        </a:solidFill>
                        <a:latin typeface="+mn-lt"/>
                        <a:ea typeface="+mn-ea"/>
                        <a:cs typeface="+mn-cs"/>
                      </a:endParaRPr>
                    </a:p>
                  </a:txBody>
                  <a:tcPr marL="93260" marR="93260" marT="46630" marB="4663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ASN for TOR switch BGP</a:t>
                      </a:r>
                    </a:p>
                  </a:txBody>
                  <a:tcPr marL="93260" marR="93260" marT="46630" marB="46630">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309034341"/>
                  </a:ext>
                </a:extLst>
              </a:tr>
              <a:tr h="279781">
                <a:tc>
                  <a:txBody>
                    <a:bodyPr/>
                    <a:lstStyle/>
                    <a:p>
                      <a:pPr marL="0" algn="l" defTabSz="932742" rtl="0" eaLnBrk="1" latinLnBrk="0" hangingPunct="1"/>
                      <a:r>
                        <a:rPr lang="en-US" sz="1200" kern="1200" noProof="0" dirty="0" err="1">
                          <a:solidFill>
                            <a:schemeClr val="tx1"/>
                          </a:solidFill>
                          <a:latin typeface="+mn-lt"/>
                          <a:ea typeface="+mn-ea"/>
                          <a:cs typeface="+mn-cs"/>
                        </a:rPr>
                        <a:t>SoftwareBGPASN</a:t>
                      </a:r>
                      <a:endParaRPr lang="en-US" sz="1200" kern="1200" noProof="0" dirty="0">
                        <a:solidFill>
                          <a:schemeClr val="tx1"/>
                        </a:solidFill>
                        <a:latin typeface="+mn-lt"/>
                        <a:ea typeface="+mn-ea"/>
                        <a:cs typeface="+mn-cs"/>
                      </a:endParaRP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ASN for software BGP</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153577468"/>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dirty="0" err="1">
                          <a:solidFill>
                            <a:schemeClr val="tx1"/>
                          </a:solidFill>
                          <a:latin typeface="+mn-lt"/>
                          <a:ea typeface="+mn-ea"/>
                          <a:cs typeface="+mn-cs"/>
                        </a:rPr>
                        <a:t>TORSwitchBGPPeerIP</a:t>
                      </a:r>
                      <a:r>
                        <a:rPr lang="en-US" sz="1200" kern="1200" noProof="0" dirty="0">
                          <a:solidFill>
                            <a:schemeClr val="tx1"/>
                          </a:solidFill>
                          <a:latin typeface="+mn-lt"/>
                          <a:ea typeface="+mn-ea"/>
                          <a:cs typeface="+mn-cs"/>
                        </a:rPr>
                        <a:t> </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TOR switch BGP IP Addresses</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872159738"/>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dirty="0" err="1">
                          <a:solidFill>
                            <a:schemeClr val="tx1"/>
                          </a:solidFill>
                          <a:latin typeface="+mn-lt"/>
                          <a:ea typeface="+mn-ea"/>
                          <a:cs typeface="+mn-cs"/>
                        </a:rPr>
                        <a:t>InfrastructureNetwork</a:t>
                      </a:r>
                      <a:r>
                        <a:rPr lang="en-US" sz="1200" kern="1200" noProof="0" dirty="0">
                          <a:solidFill>
                            <a:schemeClr val="tx1"/>
                          </a:solidFill>
                          <a:latin typeface="+mn-lt"/>
                          <a:ea typeface="+mn-ea"/>
                          <a:cs typeface="+mn-cs"/>
                        </a:rPr>
                        <a:t> </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For infrastructure VMs (ADDS, CA, ..)</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0257104"/>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dirty="0" err="1">
                          <a:solidFill>
                            <a:schemeClr val="tx1"/>
                          </a:solidFill>
                          <a:latin typeface="+mn-lt"/>
                          <a:ea typeface="+mn-ea"/>
                          <a:cs typeface="+mn-cs"/>
                        </a:rPr>
                        <a:t>StorageNetwork</a:t>
                      </a:r>
                      <a:endParaRPr lang="en-US" sz="1200" kern="1200" noProof="0" dirty="0">
                        <a:solidFill>
                          <a:schemeClr val="tx1"/>
                        </a:solidFill>
                        <a:latin typeface="+mn-lt"/>
                        <a:ea typeface="+mn-ea"/>
                        <a:cs typeface="+mn-cs"/>
                      </a:endParaRP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CSV, S2D, (not routed)</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7308359"/>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a:solidFill>
                            <a:schemeClr val="tx1"/>
                          </a:solidFill>
                          <a:latin typeface="+mn-lt"/>
                          <a:ea typeface="+mn-ea"/>
                          <a:cs typeface="+mn-cs"/>
                        </a:rPr>
                        <a:t>ExternalNetwork</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VIPs e.g. for Azure Stack Hub Portals</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56560610"/>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a:solidFill>
                            <a:schemeClr val="tx1"/>
                          </a:solidFill>
                          <a:latin typeface="+mn-lt"/>
                          <a:ea typeface="+mn-ea"/>
                          <a:cs typeface="+mn-cs"/>
                        </a:rPr>
                        <a:t>InfrastructureExtendedNetwork</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Infrastructure extended network</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240037628"/>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a:solidFill>
                            <a:schemeClr val="tx1"/>
                          </a:solidFill>
                          <a:latin typeface="+mn-lt"/>
                          <a:ea typeface="+mn-ea"/>
                          <a:cs typeface="+mn-cs"/>
                        </a:rPr>
                        <a:t>PhysicalNodes</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Hostname, BMC IP address and MAC address</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238281568"/>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a:solidFill>
                            <a:schemeClr val="tx1"/>
                          </a:solidFill>
                          <a:latin typeface="+mn-lt"/>
                          <a:ea typeface="+mn-ea"/>
                          <a:cs typeface="+mn-cs"/>
                        </a:rPr>
                        <a:t>Verbose</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Run in Verbose Mode</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31845663"/>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a:solidFill>
                            <a:schemeClr val="tx1"/>
                          </a:solidFill>
                          <a:latin typeface="+mn-lt"/>
                          <a:ea typeface="+mn-ea"/>
                          <a:cs typeface="+mn-cs"/>
                        </a:rPr>
                        <a:t>RegionName</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Azure Stack Hub Region Name</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576005414"/>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a:solidFill>
                            <a:schemeClr val="tx1"/>
                          </a:solidFill>
                          <a:latin typeface="+mn-lt"/>
                          <a:ea typeface="+mn-ea"/>
                          <a:cs typeface="+mn-cs"/>
                        </a:rPr>
                        <a:t>PublicCertificatePath</a:t>
                      </a: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Public facing endpoint certificates</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605644593"/>
                  </a:ext>
                </a:extLst>
              </a:tr>
              <a:tr h="2797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noProof="0" dirty="0" err="1">
                          <a:solidFill>
                            <a:schemeClr val="tx1"/>
                          </a:solidFill>
                          <a:latin typeface="+mn-lt"/>
                          <a:ea typeface="+mn-ea"/>
                          <a:cs typeface="+mn-cs"/>
                        </a:rPr>
                        <a:t>ReRun</a:t>
                      </a:r>
                      <a:endParaRPr lang="en-US" sz="1200" kern="1200" noProof="0" dirty="0">
                        <a:solidFill>
                          <a:schemeClr val="tx1"/>
                        </a:solidFill>
                        <a:latin typeface="+mn-lt"/>
                        <a:ea typeface="+mn-ea"/>
                        <a:cs typeface="+mn-cs"/>
                      </a:endParaRPr>
                    </a:p>
                  </a:txBody>
                  <a:tcPr marL="93260" marR="93260" marT="46630" marB="46630">
                    <a:lnL w="1270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algn="l" defTabSz="932742" rtl="0" eaLnBrk="1" latinLnBrk="0" hangingPunct="1"/>
                      <a:r>
                        <a:rPr lang="en-US" sz="1200" kern="1200" noProof="0" dirty="0">
                          <a:solidFill>
                            <a:schemeClr val="tx1"/>
                          </a:solidFill>
                          <a:latin typeface="+mn-lt"/>
                          <a:ea typeface="+mn-ea"/>
                          <a:cs typeface="+mn-cs"/>
                        </a:rPr>
                        <a:t>Rerun Deployment (without other parameters - optional)</a:t>
                      </a:r>
                    </a:p>
                  </a:txBody>
                  <a:tcPr marL="93260" marR="93260" marT="46630" marB="46630">
                    <a:lnR w="1270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11696282"/>
                  </a:ext>
                </a:extLst>
              </a:tr>
            </a:tbl>
          </a:graphicData>
        </a:graphic>
      </p:graphicFrame>
    </p:spTree>
    <p:extLst>
      <p:ext uri="{BB962C8B-B14F-4D97-AF65-F5344CB8AC3E}">
        <p14:creationId xmlns:p14="http://schemas.microsoft.com/office/powerpoint/2010/main" val="34918459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505050"/>
                </a:solidFill>
              </a:rPr>
              <a:t>Agenda</a:t>
            </a:r>
          </a:p>
        </p:txBody>
      </p:sp>
      <p:sp>
        <p:nvSpPr>
          <p:cNvPr id="6" name="Text Placeholder 5"/>
          <p:cNvSpPr>
            <a:spLocks noGrp="1"/>
          </p:cNvSpPr>
          <p:nvPr>
            <p:ph type="body" sz="quarter" idx="10"/>
          </p:nvPr>
        </p:nvSpPr>
        <p:spPr>
          <a:xfrm>
            <a:off x="274638" y="1212850"/>
            <a:ext cx="5596933" cy="5924699"/>
          </a:xfrm>
        </p:spPr>
        <p:txBody>
          <a:bodyPr vert="horz" wrap="square" lIns="146304" tIns="91440" rIns="146304" bIns="91440" rtlCol="0" anchor="t">
            <a:spAutoFit/>
          </a:bodyPr>
          <a:lstStyle/>
          <a:p>
            <a:r>
              <a:rPr lang="en-US" sz="2400" dirty="0">
                <a:solidFill>
                  <a:srgbClr val="0078D7"/>
                </a:solidFill>
              </a:rPr>
              <a:t>Deployment preparation</a:t>
            </a:r>
          </a:p>
          <a:p>
            <a:r>
              <a:rPr lang="en-US" sz="1800" dirty="0">
                <a:solidFill>
                  <a:schemeClr val="tx1"/>
                </a:solidFill>
              </a:rPr>
              <a:t>Required data, prerequisites and deployment considerations</a:t>
            </a:r>
            <a:endParaRPr lang="en-US" sz="1800" dirty="0">
              <a:solidFill>
                <a:srgbClr val="0078D7"/>
              </a:solidFill>
            </a:endParaRPr>
          </a:p>
          <a:p>
            <a:endParaRPr lang="en-US" sz="2400" dirty="0">
              <a:solidFill>
                <a:srgbClr val="0078D7"/>
              </a:solidFill>
            </a:endParaRPr>
          </a:p>
          <a:p>
            <a:r>
              <a:rPr lang="en-US" sz="2400" dirty="0">
                <a:solidFill>
                  <a:srgbClr val="0078D7"/>
                </a:solidFill>
              </a:rPr>
              <a:t>HLH and DVM deployment</a:t>
            </a:r>
          </a:p>
          <a:p>
            <a:r>
              <a:rPr lang="en-US" sz="1800" dirty="0">
                <a:solidFill>
                  <a:schemeClr val="tx1"/>
                </a:solidFill>
              </a:rPr>
              <a:t>Set up HLH, deploy DVM and Azure Stack Hub </a:t>
            </a:r>
          </a:p>
          <a:p>
            <a:endParaRPr lang="en-US" sz="2400" dirty="0">
              <a:solidFill>
                <a:srgbClr val="0078D7"/>
              </a:solidFill>
            </a:endParaRPr>
          </a:p>
          <a:p>
            <a:r>
              <a:rPr lang="en-US" sz="2400" dirty="0">
                <a:solidFill>
                  <a:srgbClr val="0078D7"/>
                </a:solidFill>
              </a:rPr>
              <a:t>Deploy Azure Stack Hub</a:t>
            </a:r>
          </a:p>
          <a:p>
            <a:r>
              <a:rPr lang="en-US" sz="1800" dirty="0">
                <a:solidFill>
                  <a:schemeClr val="tx1"/>
                </a:solidFill>
              </a:rPr>
              <a:t>Deployment process, deployment file, scale considerations</a:t>
            </a:r>
          </a:p>
          <a:p>
            <a:endParaRPr lang="en-US" sz="2400" dirty="0">
              <a:solidFill>
                <a:srgbClr val="0078D7"/>
              </a:solidFill>
            </a:endParaRPr>
          </a:p>
          <a:p>
            <a:r>
              <a:rPr lang="en-US" sz="2400" dirty="0">
                <a:solidFill>
                  <a:srgbClr val="0078D7"/>
                </a:solidFill>
              </a:rPr>
              <a:t>Post-deployment and troubleshooting</a:t>
            </a:r>
          </a:p>
          <a:p>
            <a:endParaRPr lang="en-US" sz="2400" dirty="0">
              <a:solidFill>
                <a:srgbClr val="0078D7"/>
              </a:solidFill>
            </a:endParaRPr>
          </a:p>
          <a:p>
            <a:r>
              <a:rPr lang="en-US" sz="2400" dirty="0">
                <a:solidFill>
                  <a:srgbClr val="0078D7"/>
                </a:solidFill>
              </a:rPr>
              <a:t>Critical decisions</a:t>
            </a:r>
          </a:p>
          <a:p>
            <a:endParaRPr lang="en-US" sz="2400" dirty="0">
              <a:solidFill>
                <a:srgbClr val="0078D7"/>
              </a:solidFill>
            </a:endParaRPr>
          </a:p>
          <a:p>
            <a:pPr lvl="1"/>
            <a:endParaRPr lang="en-US"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
        <p:nvSpPr>
          <p:cNvPr id="3" name="TextBox 2">
            <a:extLst>
              <a:ext uri="{FF2B5EF4-FFF2-40B4-BE49-F238E27FC236}">
                <a16:creationId xmlns:a16="http://schemas.microsoft.com/office/drawing/2014/main" id="{D13096BE-14F0-4594-A517-3CDEC4459D2B}"/>
              </a:ext>
            </a:extLst>
          </p:cNvPr>
          <p:cNvSpPr txBox="1"/>
          <p:nvPr/>
        </p:nvSpPr>
        <p:spPr>
          <a:xfrm>
            <a:off x="4846637" y="3268662"/>
            <a:ext cx="2743199" cy="6278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l">
              <a:lnSpc>
                <a:spcPct val="90000"/>
              </a:lnSpc>
              <a:spcAft>
                <a:spcPts val="600"/>
              </a:spcAft>
            </a:pPr>
            <a:r>
              <a:rPr lang="en-US" sz="2400" dirty="0" err="1">
                <a:gradFill>
                  <a:gsLst>
                    <a:gs pos="2917">
                      <a:schemeClr val="tx1"/>
                    </a:gs>
                    <a:gs pos="30000">
                      <a:schemeClr val="tx1"/>
                    </a:gs>
                  </a:gsLst>
                  <a:lin ang="5400000" scaled="0"/>
                </a:gradFill>
              </a:rPr>
              <a:t>Click to add text</a:t>
            </a:r>
          </a:p>
        </p:txBody>
      </p:sp>
    </p:spTree>
    <p:extLst>
      <p:ext uri="{BB962C8B-B14F-4D97-AF65-F5344CB8AC3E}">
        <p14:creationId xmlns:p14="http://schemas.microsoft.com/office/powerpoint/2010/main" val="15678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F99A29-4B8F-4B1F-BDDC-4339D283974D}"/>
              </a:ext>
            </a:extLst>
          </p:cNvPr>
          <p:cNvSpPr>
            <a:spLocks noGrp="1"/>
          </p:cNvSpPr>
          <p:nvPr>
            <p:ph type="body" sz="quarter" idx="10"/>
          </p:nvPr>
        </p:nvSpPr>
        <p:spPr>
          <a:xfrm>
            <a:off x="277912" y="1265833"/>
            <a:ext cx="11343817" cy="5544595"/>
          </a:xfrm>
        </p:spPr>
        <p:txBody>
          <a:bodyPr/>
          <a:lstStyle/>
          <a:p>
            <a:pPr marL="0" indent="0">
              <a:lnSpc>
                <a:spcPct val="100000"/>
              </a:lnSpc>
              <a:spcAft>
                <a:spcPts val="1200"/>
              </a:spcAft>
              <a:buNone/>
            </a:pPr>
            <a:r>
              <a:rPr lang="en-US" sz="2800" dirty="0" err="1">
                <a:solidFill>
                  <a:schemeClr val="tx2"/>
                </a:solidFill>
              </a:rPr>
              <a:t>ReRun</a:t>
            </a:r>
            <a:endParaRPr lang="en-US" sz="2800" dirty="0">
              <a:solidFill>
                <a:schemeClr val="tx2"/>
              </a:solidFill>
              <a:latin typeface="+mn-lt"/>
            </a:endParaRPr>
          </a:p>
          <a:p>
            <a:pPr>
              <a:lnSpc>
                <a:spcPct val="100000"/>
              </a:lnSpc>
              <a:spcAft>
                <a:spcPts val="1200"/>
              </a:spcAft>
              <a:buFont typeface="Arial" panose="020B0604020202020204" pitchFamily="34" charset="0"/>
              <a:buChar char="•"/>
            </a:pPr>
            <a:r>
              <a:rPr lang="en-US" sz="2400" dirty="0">
                <a:solidFill>
                  <a:schemeClr val="tx1"/>
                </a:solidFill>
                <a:latin typeface="+mj-lt"/>
              </a:rPr>
              <a:t>In case of an intermittent environmental issue that has caused the deployment to fail, you can retry the deployment by using the parameter ‘-rerun’ to trigger a deployment </a:t>
            </a:r>
            <a:r>
              <a:rPr lang="en-US" sz="2400" dirty="0">
                <a:solidFill>
                  <a:schemeClr val="tx1"/>
                </a:solidFill>
              </a:rPr>
              <a:t>using the same parameters automatically as were previously specified</a:t>
            </a:r>
            <a:r>
              <a:rPr lang="en-US" sz="2400" dirty="0">
                <a:solidFill>
                  <a:schemeClr val="tx1"/>
                </a:solidFill>
                <a:latin typeface="+mj-lt"/>
              </a:rPr>
              <a:t>. </a:t>
            </a:r>
            <a:endParaRPr lang="en-US" sz="2400" dirty="0">
              <a:solidFill>
                <a:schemeClr val="tx1"/>
              </a:solidFill>
              <a:latin typeface="+mn-lt"/>
            </a:endParaRPr>
          </a:p>
          <a:p>
            <a:pPr>
              <a:lnSpc>
                <a:spcPct val="100000"/>
              </a:lnSpc>
              <a:spcAft>
                <a:spcPts val="1200"/>
              </a:spcAft>
              <a:buFont typeface="Arial" panose="020B0604020202020204" pitchFamily="34" charset="0"/>
              <a:buChar char="•"/>
            </a:pPr>
            <a:r>
              <a:rPr lang="en-US" sz="2400" dirty="0">
                <a:solidFill>
                  <a:schemeClr val="tx1"/>
                </a:solidFill>
                <a:latin typeface="+mj-lt"/>
              </a:rPr>
              <a:t>The deployment automation will skip the steps that have been previously successfully completed and restart at the step that had failed.</a:t>
            </a:r>
            <a:endParaRPr lang="de-DE" sz="2400" dirty="0">
              <a:solidFill>
                <a:schemeClr val="tx1"/>
              </a:solidFill>
              <a:latin typeface="+mn-lt"/>
            </a:endParaRPr>
          </a:p>
          <a:p>
            <a:pPr>
              <a:lnSpc>
                <a:spcPct val="100000"/>
              </a:lnSpc>
              <a:spcAft>
                <a:spcPts val="1200"/>
              </a:spcAft>
              <a:buFont typeface="Arial" panose="020B0604020202020204" pitchFamily="34" charset="0"/>
              <a:buChar char="•"/>
            </a:pPr>
            <a:r>
              <a:rPr lang="en-US" sz="2400" dirty="0">
                <a:solidFill>
                  <a:schemeClr val="tx1"/>
                </a:solidFill>
                <a:latin typeface="+mj-lt"/>
              </a:rPr>
              <a:t>Please note that we do not support changing passwords / credentials when using </a:t>
            </a:r>
            <a:br>
              <a:rPr lang="en-US" sz="2400" dirty="0">
                <a:solidFill>
                  <a:schemeClr val="tx1"/>
                </a:solidFill>
                <a:latin typeface="+mj-lt"/>
              </a:rPr>
            </a:br>
            <a:r>
              <a:rPr lang="en-US" sz="2400" dirty="0">
                <a:solidFill>
                  <a:schemeClr val="tx1"/>
                </a:solidFill>
                <a:latin typeface="+mj-lt"/>
              </a:rPr>
              <a:t>the rerun parameter. If passwords or credentials must be changed, reset the environment and begin the deployment again.</a:t>
            </a:r>
            <a:br>
              <a:rPr lang="en-US" sz="2200" dirty="0">
                <a:solidFill>
                  <a:schemeClr val="tx1"/>
                </a:solidFill>
                <a:latin typeface="+mj-lt"/>
              </a:rPr>
            </a:br>
            <a:endParaRPr lang="en-US" sz="2200" dirty="0">
              <a:solidFill>
                <a:schemeClr val="tx1"/>
              </a:solidFill>
              <a:latin typeface="+mj-lt"/>
            </a:endParaRPr>
          </a:p>
          <a:p>
            <a:pPr marL="228600" lvl="2" indent="0">
              <a:lnSpc>
                <a:spcPct val="100000"/>
              </a:lnSpc>
              <a:spcAft>
                <a:spcPts val="1200"/>
              </a:spcAft>
              <a:buNone/>
            </a:pPr>
            <a:r>
              <a:rPr lang="en-US" sz="1836" dirty="0">
                <a:solidFill>
                  <a:srgbClr val="0000FF"/>
                </a:solidFill>
                <a:latin typeface="Consolas" panose="020B0609020204030204" pitchFamily="49" charset="0"/>
                <a:ea typeface="Lucida Console" panose="020B0609040504020204" pitchFamily="49" charset="0"/>
                <a:cs typeface="Lucida Console" panose="020B0609040504020204" pitchFamily="49" charset="0"/>
              </a:rPr>
              <a:t>InstallAzureStack.ps1</a:t>
            </a:r>
            <a:r>
              <a:rPr lang="en-US" sz="1836" dirty="0">
                <a:latin typeface="Consolas" panose="020B0609020204030204" pitchFamily="49" charset="0"/>
                <a:ea typeface="Lucida Console" panose="020B0609040504020204" pitchFamily="49" charset="0"/>
                <a:cs typeface="Lucida Console" panose="020B0609040504020204" pitchFamily="49" charset="0"/>
              </a:rPr>
              <a:t> </a:t>
            </a:r>
            <a:r>
              <a:rPr lang="en-US" sz="1836" dirty="0">
                <a:solidFill>
                  <a:srgbClr val="000080"/>
                </a:solidFill>
                <a:latin typeface="Consolas" panose="020B0609020204030204" pitchFamily="49" charset="0"/>
                <a:ea typeface="Lucida Console" panose="020B0609040504020204" pitchFamily="49" charset="0"/>
                <a:cs typeface="Lucida Console" panose="020B0609040504020204" pitchFamily="49" charset="0"/>
              </a:rPr>
              <a:t>-Rerun </a:t>
            </a:r>
            <a:endParaRPr lang="de-DE" sz="2448" dirty="0">
              <a:latin typeface="Consolas" panose="020B0609020204030204" pitchFamily="49" charset="0"/>
              <a:ea typeface="PMingLiU"/>
              <a:cs typeface="Arial" panose="020B0604020202020204" pitchFamily="34" charset="0"/>
            </a:endParaRPr>
          </a:p>
          <a:p>
            <a:pPr lvl="1">
              <a:lnSpc>
                <a:spcPct val="100000"/>
              </a:lnSpc>
            </a:pPr>
            <a:endParaRPr lang="de-DE" sz="1656" dirty="0"/>
          </a:p>
        </p:txBody>
      </p:sp>
      <p:sp>
        <p:nvSpPr>
          <p:cNvPr id="3" name="Title 2">
            <a:extLst>
              <a:ext uri="{FF2B5EF4-FFF2-40B4-BE49-F238E27FC236}">
                <a16:creationId xmlns:a16="http://schemas.microsoft.com/office/drawing/2014/main" id="{CD1ADE60-8AC0-41CB-8FE8-A2C47F2E99CF}"/>
              </a:ext>
            </a:extLst>
          </p:cNvPr>
          <p:cNvSpPr>
            <a:spLocks noGrp="1"/>
          </p:cNvSpPr>
          <p:nvPr>
            <p:ph type="title"/>
          </p:nvPr>
        </p:nvSpPr>
        <p:spPr/>
        <p:txBody>
          <a:bodyPr/>
          <a:lstStyle/>
          <a:p>
            <a:r>
              <a:rPr lang="de-DE" dirty="0">
                <a:solidFill>
                  <a:srgbClr val="505050"/>
                </a:solidFill>
              </a:rPr>
              <a:t>Install Azure Stack Hub - Restarting</a:t>
            </a:r>
          </a:p>
        </p:txBody>
      </p:sp>
    </p:spTree>
    <p:extLst>
      <p:ext uri="{BB962C8B-B14F-4D97-AF65-F5344CB8AC3E}">
        <p14:creationId xmlns:p14="http://schemas.microsoft.com/office/powerpoint/2010/main" val="5406513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5481" y="2125662"/>
            <a:ext cx="11885514" cy="1201676"/>
          </a:xfrm>
        </p:spPr>
        <p:txBody>
          <a:bodyPr/>
          <a:lstStyle/>
          <a:p>
            <a:r>
              <a:rPr lang="de-DE" sz="7343" dirty="0"/>
              <a:t>Post Deployment Tasks</a:t>
            </a:r>
            <a:endParaRPr lang="en-US" sz="7343" dirty="0"/>
          </a:p>
        </p:txBody>
      </p:sp>
    </p:spTree>
    <p:extLst>
      <p:ext uri="{BB962C8B-B14F-4D97-AF65-F5344CB8AC3E}">
        <p14:creationId xmlns:p14="http://schemas.microsoft.com/office/powerpoint/2010/main" val="233762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A571-96C1-4618-A126-814054B7FB12}"/>
              </a:ext>
            </a:extLst>
          </p:cNvPr>
          <p:cNvSpPr>
            <a:spLocks noGrp="1"/>
          </p:cNvSpPr>
          <p:nvPr>
            <p:ph type="title"/>
          </p:nvPr>
        </p:nvSpPr>
        <p:spPr/>
        <p:txBody>
          <a:bodyPr/>
          <a:lstStyle/>
          <a:p>
            <a:r>
              <a:rPr lang="de-DE" dirty="0">
                <a:solidFill>
                  <a:srgbClr val="505050"/>
                </a:solidFill>
              </a:rPr>
              <a:t>Post-Deployment Tasks</a:t>
            </a:r>
            <a:endParaRPr lang="en-US" dirty="0"/>
          </a:p>
        </p:txBody>
      </p:sp>
      <p:sp>
        <p:nvSpPr>
          <p:cNvPr id="3" name="Text Placeholder 2">
            <a:extLst>
              <a:ext uri="{FF2B5EF4-FFF2-40B4-BE49-F238E27FC236}">
                <a16:creationId xmlns:a16="http://schemas.microsoft.com/office/drawing/2014/main" id="{B596C681-1D2F-49AC-AE93-3778316034AF}"/>
              </a:ext>
            </a:extLst>
          </p:cNvPr>
          <p:cNvSpPr>
            <a:spLocks noGrp="1"/>
          </p:cNvSpPr>
          <p:nvPr>
            <p:ph type="body" sz="quarter" idx="10"/>
          </p:nvPr>
        </p:nvSpPr>
        <p:spPr>
          <a:xfrm>
            <a:off x="274703" y="1211288"/>
            <a:ext cx="11563336" cy="1631216"/>
          </a:xfrm>
        </p:spPr>
        <p:txBody>
          <a:bodyPr/>
          <a:lstStyle/>
          <a:p>
            <a:pPr marL="0" indent="0">
              <a:lnSpc>
                <a:spcPct val="100000"/>
              </a:lnSpc>
              <a:spcAft>
                <a:spcPts val="1200"/>
              </a:spcAft>
              <a:buNone/>
            </a:pPr>
            <a:r>
              <a:rPr lang="en-US" sz="2800" dirty="0">
                <a:solidFill>
                  <a:schemeClr val="tx2"/>
                </a:solidFill>
              </a:rPr>
              <a:t>Test-</a:t>
            </a:r>
            <a:r>
              <a:rPr lang="en-US" sz="2800" dirty="0" err="1">
                <a:solidFill>
                  <a:schemeClr val="tx2"/>
                </a:solidFill>
              </a:rPr>
              <a:t>AzureStack</a:t>
            </a:r>
            <a:r>
              <a:rPr lang="en-US" sz="2800" dirty="0">
                <a:solidFill>
                  <a:schemeClr val="tx2"/>
                </a:solidFill>
              </a:rPr>
              <a:t>*</a:t>
            </a:r>
          </a:p>
          <a:p>
            <a:pPr lvl="1"/>
            <a:r>
              <a:rPr lang="en-US" dirty="0"/>
              <a:t>Helps to detect failures that are not resulting in cloud outages, such as a single failed disk or a single physical host node failure.</a:t>
            </a:r>
          </a:p>
        </p:txBody>
      </p:sp>
      <p:pic>
        <p:nvPicPr>
          <p:cNvPr id="5" name="Picture 4">
            <a:extLst>
              <a:ext uri="{FF2B5EF4-FFF2-40B4-BE49-F238E27FC236}">
                <a16:creationId xmlns:a16="http://schemas.microsoft.com/office/drawing/2014/main" id="{992AD371-BA9E-4365-80FF-A5D6DDE90EC6}"/>
              </a:ext>
            </a:extLst>
          </p:cNvPr>
          <p:cNvPicPr>
            <a:picLocks noChangeAspect="1"/>
          </p:cNvPicPr>
          <p:nvPr/>
        </p:nvPicPr>
        <p:blipFill rotWithShape="1">
          <a:blip r:embed="rId3"/>
          <a:srcRect t="1567" b="5437"/>
          <a:stretch/>
        </p:blipFill>
        <p:spPr>
          <a:xfrm>
            <a:off x="523650" y="3113852"/>
            <a:ext cx="11137408" cy="2765399"/>
          </a:xfrm>
          <a:prstGeom prst="rect">
            <a:avLst/>
          </a:prstGeom>
        </p:spPr>
      </p:pic>
      <p:sp>
        <p:nvSpPr>
          <p:cNvPr id="6" name="TextBox 5">
            <a:extLst>
              <a:ext uri="{FF2B5EF4-FFF2-40B4-BE49-F238E27FC236}">
                <a16:creationId xmlns:a16="http://schemas.microsoft.com/office/drawing/2014/main" id="{1DC0E544-83E2-4A61-AE56-030FD549173A}"/>
              </a:ext>
            </a:extLst>
          </p:cNvPr>
          <p:cNvSpPr txBox="1"/>
          <p:nvPr/>
        </p:nvSpPr>
        <p:spPr>
          <a:xfrm>
            <a:off x="8391296" y="6154486"/>
            <a:ext cx="3521528"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 available in ASDK 1801 or later</a:t>
            </a:r>
          </a:p>
        </p:txBody>
      </p:sp>
    </p:spTree>
    <p:extLst>
      <p:ext uri="{BB962C8B-B14F-4D97-AF65-F5344CB8AC3E}">
        <p14:creationId xmlns:p14="http://schemas.microsoft.com/office/powerpoint/2010/main" val="31926278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702" y="1270921"/>
            <a:ext cx="11770994" cy="5650778"/>
          </a:xfrm>
        </p:spPr>
        <p:txBody>
          <a:bodyPr/>
          <a:lstStyle/>
          <a:p>
            <a:pPr marL="0" indent="0">
              <a:lnSpc>
                <a:spcPct val="100000"/>
              </a:lnSpc>
              <a:spcAft>
                <a:spcPts val="1200"/>
              </a:spcAft>
              <a:buNone/>
            </a:pPr>
            <a:r>
              <a:rPr lang="en-US" sz="2800" dirty="0">
                <a:solidFill>
                  <a:schemeClr val="tx2"/>
                </a:solidFill>
              </a:rPr>
              <a:t>There are a number of Azure Stack Hub PowerShell modules and tools that you should obtain from GitHub</a:t>
            </a:r>
          </a:p>
          <a:p>
            <a:pPr marL="291436" indent="-291436">
              <a:lnSpc>
                <a:spcPct val="100000"/>
              </a:lnSpc>
              <a:spcAft>
                <a:spcPts val="1200"/>
              </a:spcAft>
              <a:buFont typeface="Arial" panose="020B0604020202020204" pitchFamily="34" charset="0"/>
              <a:buChar char="•"/>
            </a:pPr>
            <a:r>
              <a:rPr lang="en-US" sz="2400" dirty="0">
                <a:solidFill>
                  <a:schemeClr val="tx1"/>
                </a:solidFill>
              </a:rPr>
              <a:t>PowerShell Az module: </a:t>
            </a:r>
            <a:r>
              <a:rPr lang="en-US" sz="2400" dirty="0">
                <a:solidFill>
                  <a:schemeClr val="tx1"/>
                </a:solidFill>
                <a:hlinkClick r:id="rId3"/>
              </a:rPr>
              <a:t>https://docs.microsoft.com/en-us/azure-stack/operator/powershell-install-az-module</a:t>
            </a:r>
            <a:endParaRPr lang="en-US" sz="2400" dirty="0">
              <a:solidFill>
                <a:schemeClr val="tx1"/>
              </a:solidFill>
            </a:endParaRPr>
          </a:p>
          <a:p>
            <a:pPr marL="291436" indent="-291436">
              <a:lnSpc>
                <a:spcPct val="100000"/>
              </a:lnSpc>
              <a:spcAft>
                <a:spcPts val="1200"/>
              </a:spcAft>
              <a:buFont typeface="Arial" panose="020B0604020202020204" pitchFamily="34" charset="0"/>
              <a:buChar char="•"/>
            </a:pPr>
            <a:r>
              <a:rPr lang="en-US" sz="2400" dirty="0">
                <a:solidFill>
                  <a:schemeClr val="tx1"/>
                </a:solidFill>
              </a:rPr>
              <a:t>Azure Stack Hub Operator Access Workstation: </a:t>
            </a:r>
            <a:r>
              <a:rPr lang="en-US" sz="2400" dirty="0">
                <a:solidFill>
                  <a:schemeClr val="tx1"/>
                </a:solidFill>
                <a:hlinkClick r:id="rId4"/>
              </a:rPr>
              <a:t>https://docs.microsoft.com/en-us/azure-stack/operator/operator-access-workstation</a:t>
            </a:r>
            <a:r>
              <a:rPr lang="en-US" sz="2400" dirty="0">
                <a:solidFill>
                  <a:schemeClr val="tx1"/>
                </a:solidFill>
              </a:rPr>
              <a:t> </a:t>
            </a:r>
          </a:p>
          <a:p>
            <a:pPr marL="291436" indent="-291436">
              <a:lnSpc>
                <a:spcPct val="100000"/>
              </a:lnSpc>
              <a:spcAft>
                <a:spcPts val="1200"/>
              </a:spcAft>
              <a:buFont typeface="Arial" panose="020B0604020202020204" pitchFamily="34" charset="0"/>
              <a:buChar char="•"/>
            </a:pPr>
            <a:r>
              <a:rPr lang="en-US" sz="2400" dirty="0">
                <a:solidFill>
                  <a:schemeClr val="tx1"/>
                </a:solidFill>
              </a:rPr>
              <a:t>Azure Stack Hub tools: </a:t>
            </a:r>
            <a:r>
              <a:rPr lang="en-US" sz="2400" dirty="0">
                <a:solidFill>
                  <a:schemeClr val="tx1"/>
                </a:solidFill>
                <a:hlinkClick r:id="rId5"/>
              </a:rPr>
              <a:t>https://docs.microsoft.com/en-us/azure-stack/operator/azure-stack-powershell-download</a:t>
            </a:r>
            <a:endParaRPr lang="en-US" sz="2400" dirty="0">
              <a:solidFill>
                <a:schemeClr val="tx1"/>
              </a:solidFill>
            </a:endParaRPr>
          </a:p>
          <a:p>
            <a:pPr marL="291436" indent="-291436">
              <a:lnSpc>
                <a:spcPct val="100000"/>
              </a:lnSpc>
              <a:spcAft>
                <a:spcPts val="1200"/>
              </a:spcAft>
              <a:buFont typeface="Arial" panose="020B0604020202020204" pitchFamily="34" charset="0"/>
              <a:buChar char="•"/>
            </a:pPr>
            <a:r>
              <a:rPr lang="en-US" sz="2400" dirty="0">
                <a:solidFill>
                  <a:schemeClr val="tx1"/>
                </a:solidFill>
              </a:rPr>
              <a:t>Example content included:</a:t>
            </a:r>
            <a:br>
              <a:rPr lang="en-US" sz="2400" dirty="0">
                <a:solidFill>
                  <a:schemeClr val="tx1"/>
                </a:solidFill>
              </a:rPr>
            </a:br>
            <a:r>
              <a:rPr lang="en-US" sz="1800" dirty="0">
                <a:solidFill>
                  <a:schemeClr val="tx1"/>
                </a:solidFill>
              </a:rPr>
              <a:t>- ARM policy for Azure Stack Hub</a:t>
            </a:r>
            <a:br>
              <a:rPr lang="en-US" sz="1800" dirty="0">
                <a:solidFill>
                  <a:schemeClr val="tx1"/>
                </a:solidFill>
              </a:rPr>
            </a:br>
            <a:r>
              <a:rPr lang="en-US" sz="1800" dirty="0">
                <a:solidFill>
                  <a:schemeClr val="tx1"/>
                </a:solidFill>
              </a:rPr>
              <a:t>- Register with Azure</a:t>
            </a:r>
            <a:br>
              <a:rPr lang="en-US" sz="1800" dirty="0">
                <a:solidFill>
                  <a:schemeClr val="tx1"/>
                </a:solidFill>
              </a:rPr>
            </a:br>
            <a:r>
              <a:rPr lang="en-US" sz="1800" dirty="0">
                <a:solidFill>
                  <a:schemeClr val="tx1"/>
                </a:solidFill>
              </a:rPr>
              <a:t>- Connect to Azure Stack Hub</a:t>
            </a:r>
            <a:br>
              <a:rPr lang="en-US" sz="1800" dirty="0">
                <a:solidFill>
                  <a:schemeClr val="tx1"/>
                </a:solidFill>
              </a:rPr>
            </a:br>
            <a:r>
              <a:rPr lang="en-US" sz="1800" dirty="0">
                <a:solidFill>
                  <a:schemeClr val="tx1"/>
                </a:solidFill>
              </a:rPr>
              <a:t>- ARM template validator</a:t>
            </a:r>
          </a:p>
        </p:txBody>
      </p:sp>
      <p:sp>
        <p:nvSpPr>
          <p:cNvPr id="7" name="Title 6"/>
          <p:cNvSpPr>
            <a:spLocks noGrp="1"/>
          </p:cNvSpPr>
          <p:nvPr>
            <p:ph type="title"/>
          </p:nvPr>
        </p:nvSpPr>
        <p:spPr/>
        <p:txBody>
          <a:bodyPr/>
          <a:lstStyle/>
          <a:p>
            <a:r>
              <a:rPr lang="en-US" dirty="0">
                <a:solidFill>
                  <a:srgbClr val="505050"/>
                </a:solidFill>
              </a:rPr>
              <a:t>Setting Up a Management Environment</a:t>
            </a:r>
          </a:p>
        </p:txBody>
      </p:sp>
    </p:spTree>
    <p:extLst>
      <p:ext uri="{BB962C8B-B14F-4D97-AF65-F5344CB8AC3E}">
        <p14:creationId xmlns:p14="http://schemas.microsoft.com/office/powerpoint/2010/main" val="32925461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DDF21C-95E2-40C9-8772-4BE92EEE6D02}"/>
              </a:ext>
            </a:extLst>
          </p:cNvPr>
          <p:cNvSpPr>
            <a:spLocks noGrp="1"/>
          </p:cNvSpPr>
          <p:nvPr>
            <p:ph type="title"/>
          </p:nvPr>
        </p:nvSpPr>
        <p:spPr>
          <a:xfrm>
            <a:off x="239197" y="315306"/>
            <a:ext cx="11889564" cy="917575"/>
          </a:xfrm>
        </p:spPr>
        <p:txBody>
          <a:bodyPr/>
          <a:lstStyle/>
          <a:p>
            <a:r>
              <a:rPr lang="de-DE" dirty="0">
                <a:solidFill>
                  <a:srgbClr val="505050"/>
                </a:solidFill>
              </a:rPr>
              <a:t>Registration with Azure</a:t>
            </a:r>
          </a:p>
        </p:txBody>
      </p:sp>
      <p:grpSp>
        <p:nvGrpSpPr>
          <p:cNvPr id="4" name="Group 3"/>
          <p:cNvGrpSpPr/>
          <p:nvPr/>
        </p:nvGrpSpPr>
        <p:grpSpPr>
          <a:xfrm>
            <a:off x="799330" y="1347515"/>
            <a:ext cx="10837813" cy="3956536"/>
            <a:chOff x="868682" y="1881305"/>
            <a:chExt cx="10837813" cy="3956536"/>
          </a:xfrm>
        </p:grpSpPr>
        <p:sp>
          <p:nvSpPr>
            <p:cNvPr id="5" name="Freeform: Shape 4"/>
            <p:cNvSpPr/>
            <p:nvPr/>
          </p:nvSpPr>
          <p:spPr>
            <a:xfrm>
              <a:off x="868682" y="3009303"/>
              <a:ext cx="2145923" cy="1769938"/>
            </a:xfrm>
            <a:custGeom>
              <a:avLst/>
              <a:gdLst>
                <a:gd name="connsiteX0" fmla="*/ 0 w 2145923"/>
                <a:gd name="connsiteY0" fmla="*/ 176994 h 1769938"/>
                <a:gd name="connsiteX1" fmla="*/ 176994 w 2145923"/>
                <a:gd name="connsiteY1" fmla="*/ 0 h 1769938"/>
                <a:gd name="connsiteX2" fmla="*/ 1968929 w 2145923"/>
                <a:gd name="connsiteY2" fmla="*/ 0 h 1769938"/>
                <a:gd name="connsiteX3" fmla="*/ 2145923 w 2145923"/>
                <a:gd name="connsiteY3" fmla="*/ 176994 h 1769938"/>
                <a:gd name="connsiteX4" fmla="*/ 2145923 w 2145923"/>
                <a:gd name="connsiteY4" fmla="*/ 1592944 h 1769938"/>
                <a:gd name="connsiteX5" fmla="*/ 1968929 w 2145923"/>
                <a:gd name="connsiteY5" fmla="*/ 1769938 h 1769938"/>
                <a:gd name="connsiteX6" fmla="*/ 176994 w 2145923"/>
                <a:gd name="connsiteY6" fmla="*/ 1769938 h 1769938"/>
                <a:gd name="connsiteX7" fmla="*/ 0 w 2145923"/>
                <a:gd name="connsiteY7" fmla="*/ 1592944 h 1769938"/>
                <a:gd name="connsiteX8" fmla="*/ 0 w 2145923"/>
                <a:gd name="connsiteY8" fmla="*/ 176994 h 176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5923" h="1769938">
                  <a:moveTo>
                    <a:pt x="0" y="176994"/>
                  </a:moveTo>
                  <a:cubicBezTo>
                    <a:pt x="0" y="79243"/>
                    <a:pt x="79243" y="0"/>
                    <a:pt x="176994" y="0"/>
                  </a:cubicBezTo>
                  <a:lnTo>
                    <a:pt x="1968929" y="0"/>
                  </a:lnTo>
                  <a:cubicBezTo>
                    <a:pt x="2066680" y="0"/>
                    <a:pt x="2145923" y="79243"/>
                    <a:pt x="2145923" y="176994"/>
                  </a:cubicBezTo>
                  <a:lnTo>
                    <a:pt x="2145923" y="1592944"/>
                  </a:lnTo>
                  <a:cubicBezTo>
                    <a:pt x="2145923" y="1690695"/>
                    <a:pt x="2066680" y="1769938"/>
                    <a:pt x="1968929" y="1769938"/>
                  </a:cubicBezTo>
                  <a:lnTo>
                    <a:pt x="176994" y="1769938"/>
                  </a:lnTo>
                  <a:cubicBezTo>
                    <a:pt x="79243" y="1769938"/>
                    <a:pt x="0" y="1690695"/>
                    <a:pt x="0" y="1592944"/>
                  </a:cubicBezTo>
                  <a:lnTo>
                    <a:pt x="0" y="176994"/>
                  </a:lnTo>
                  <a:close/>
                </a:path>
              </a:pathLst>
            </a:custGeom>
            <a:solidFill>
              <a:sysClr val="window" lastClr="FFFFFF">
                <a:alpha val="90000"/>
                <a:hueOff val="0"/>
                <a:satOff val="0"/>
                <a:lumOff val="0"/>
                <a:alphaOff val="0"/>
              </a:sysClr>
            </a:solidFill>
            <a:ln w="12700" cap="flat" cmpd="sng" algn="ctr">
              <a:solidFill>
                <a:srgbClr val="ED7D31">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61686" tIns="61686" rIns="61686" bIns="440959" numCol="1" spcCol="1270" anchor="ctr" anchorCtr="0">
              <a:noAutofit/>
            </a:bodyPr>
            <a:lstStyle/>
            <a:p>
              <a:pPr marL="57150" lvl="1" indent="-57150" algn="l" defTabSz="488950">
                <a:spcBef>
                  <a:spcPct val="0"/>
                </a:spcBef>
                <a:spcAft>
                  <a:spcPts val="600"/>
                </a:spcAft>
                <a:buChar char="•"/>
              </a:pPr>
              <a:r>
                <a:rPr lang="en-US" sz="1000" kern="1200" dirty="0">
                  <a:solidFill>
                    <a:sysClr val="windowText" lastClr="000000">
                      <a:hueOff val="0"/>
                      <a:satOff val="0"/>
                      <a:lumOff val="0"/>
                      <a:alphaOff val="0"/>
                    </a:sysClr>
                  </a:solidFill>
                  <a:ea typeface="+mn-ea"/>
                  <a:cs typeface="+mn-cs"/>
                </a:rPr>
                <a:t>Decide the Azure subscription for Azure Stack Hub billing association</a:t>
              </a:r>
            </a:p>
            <a:p>
              <a:pPr marL="57150" lvl="1" indent="-57150" algn="l" defTabSz="488950">
                <a:spcBef>
                  <a:spcPct val="0"/>
                </a:spcBef>
                <a:spcAft>
                  <a:spcPts val="600"/>
                </a:spcAft>
                <a:buChar char="•"/>
              </a:pPr>
              <a:r>
                <a:rPr lang="en-US" sz="1000" kern="1200" dirty="0">
                  <a:solidFill>
                    <a:sysClr val="windowText" lastClr="000000">
                      <a:hueOff val="0"/>
                      <a:satOff val="0"/>
                      <a:lumOff val="0"/>
                      <a:alphaOff val="0"/>
                    </a:sysClr>
                  </a:solidFill>
                  <a:ea typeface="+mn-ea"/>
                  <a:cs typeface="+mn-cs"/>
                </a:rPr>
                <a:t>Obtain agreement number for capacity-based billing model</a:t>
              </a:r>
            </a:p>
            <a:p>
              <a:pPr marL="57150" lvl="1" indent="-57150" algn="l" defTabSz="488950">
                <a:spcBef>
                  <a:spcPct val="0"/>
                </a:spcBef>
                <a:spcAft>
                  <a:spcPts val="600"/>
                </a:spcAft>
                <a:buChar char="•"/>
              </a:pPr>
              <a:r>
                <a:rPr lang="en-US" sz="1000" kern="1200" dirty="0">
                  <a:solidFill>
                    <a:sysClr val="windowText" lastClr="000000">
                      <a:hueOff val="0"/>
                      <a:satOff val="0"/>
                      <a:lumOff val="0"/>
                      <a:alphaOff val="0"/>
                    </a:sysClr>
                  </a:solidFill>
                  <a:ea typeface="+mn-ea"/>
                  <a:cs typeface="+mn-cs"/>
                </a:rPr>
                <a:t>Obtain Azure Stack Hub Deployment GUID</a:t>
              </a:r>
            </a:p>
            <a:p>
              <a:pPr marL="57150" lvl="1" indent="-57150" algn="l" defTabSz="488950">
                <a:spcBef>
                  <a:spcPct val="0"/>
                </a:spcBef>
                <a:spcAft>
                  <a:spcPts val="600"/>
                </a:spcAft>
                <a:buChar char="•"/>
              </a:pPr>
              <a:r>
                <a:rPr lang="en-US" sz="1000" dirty="0">
                  <a:solidFill>
                    <a:sysClr val="windowText" lastClr="000000">
                      <a:hueOff val="0"/>
                      <a:satOff val="0"/>
                      <a:lumOff val="0"/>
                      <a:alphaOff val="0"/>
                    </a:sysClr>
                  </a:solidFill>
                </a:rPr>
                <a:t>Obtain permissions</a:t>
              </a:r>
              <a:endParaRPr lang="en-US" sz="1000" kern="1200" dirty="0">
                <a:solidFill>
                  <a:sysClr val="windowText" lastClr="000000">
                    <a:hueOff val="0"/>
                    <a:satOff val="0"/>
                    <a:lumOff val="0"/>
                    <a:alphaOff val="0"/>
                  </a:sysClr>
                </a:solidFill>
                <a:ea typeface="+mn-ea"/>
                <a:cs typeface="+mn-cs"/>
              </a:endParaRPr>
            </a:p>
          </p:txBody>
        </p:sp>
        <p:sp>
          <p:nvSpPr>
            <p:cNvPr id="7" name="Shape 6"/>
            <p:cNvSpPr/>
            <p:nvPr/>
          </p:nvSpPr>
          <p:spPr>
            <a:xfrm>
              <a:off x="2051045" y="3346122"/>
              <a:ext cx="2491719" cy="2491719"/>
            </a:xfrm>
            <a:prstGeom prst="leftCircularArrow">
              <a:avLst>
                <a:gd name="adj1" fmla="val 3227"/>
                <a:gd name="adj2" fmla="val 397771"/>
                <a:gd name="adj3" fmla="val 2173282"/>
                <a:gd name="adj4" fmla="val 9024489"/>
                <a:gd name="adj5" fmla="val 3765"/>
              </a:avLst>
            </a:prstGeom>
            <a:solidFill>
              <a:srgbClr val="ED7D31">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sp>
        <p:sp>
          <p:nvSpPr>
            <p:cNvPr id="8" name="Freeform: Shape 7"/>
            <p:cNvSpPr/>
            <p:nvPr/>
          </p:nvSpPr>
          <p:spPr>
            <a:xfrm>
              <a:off x="1345554" y="4399969"/>
              <a:ext cx="1907487" cy="758544"/>
            </a:xfrm>
            <a:custGeom>
              <a:avLst/>
              <a:gdLst>
                <a:gd name="connsiteX0" fmla="*/ 0 w 1907487"/>
                <a:gd name="connsiteY0" fmla="*/ 75854 h 758544"/>
                <a:gd name="connsiteX1" fmla="*/ 75854 w 1907487"/>
                <a:gd name="connsiteY1" fmla="*/ 0 h 758544"/>
                <a:gd name="connsiteX2" fmla="*/ 1831633 w 1907487"/>
                <a:gd name="connsiteY2" fmla="*/ 0 h 758544"/>
                <a:gd name="connsiteX3" fmla="*/ 1907487 w 1907487"/>
                <a:gd name="connsiteY3" fmla="*/ 75854 h 758544"/>
                <a:gd name="connsiteX4" fmla="*/ 1907487 w 1907487"/>
                <a:gd name="connsiteY4" fmla="*/ 682690 h 758544"/>
                <a:gd name="connsiteX5" fmla="*/ 1831633 w 1907487"/>
                <a:gd name="connsiteY5" fmla="*/ 758544 h 758544"/>
                <a:gd name="connsiteX6" fmla="*/ 75854 w 1907487"/>
                <a:gd name="connsiteY6" fmla="*/ 758544 h 758544"/>
                <a:gd name="connsiteX7" fmla="*/ 0 w 1907487"/>
                <a:gd name="connsiteY7" fmla="*/ 682690 h 758544"/>
                <a:gd name="connsiteX8" fmla="*/ 0 w 1907487"/>
                <a:gd name="connsiteY8" fmla="*/ 75854 h 75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7487" h="758544">
                  <a:moveTo>
                    <a:pt x="0" y="75854"/>
                  </a:moveTo>
                  <a:cubicBezTo>
                    <a:pt x="0" y="33961"/>
                    <a:pt x="33961" y="0"/>
                    <a:pt x="75854" y="0"/>
                  </a:cubicBezTo>
                  <a:lnTo>
                    <a:pt x="1831633" y="0"/>
                  </a:lnTo>
                  <a:cubicBezTo>
                    <a:pt x="1873526" y="0"/>
                    <a:pt x="1907487" y="33961"/>
                    <a:pt x="1907487" y="75854"/>
                  </a:cubicBezTo>
                  <a:lnTo>
                    <a:pt x="1907487" y="682690"/>
                  </a:lnTo>
                  <a:cubicBezTo>
                    <a:pt x="1907487" y="724583"/>
                    <a:pt x="1873526" y="758544"/>
                    <a:pt x="1831633" y="758544"/>
                  </a:cubicBezTo>
                  <a:lnTo>
                    <a:pt x="75854" y="758544"/>
                  </a:lnTo>
                  <a:cubicBezTo>
                    <a:pt x="33961" y="758544"/>
                    <a:pt x="0" y="724583"/>
                    <a:pt x="0" y="682690"/>
                  </a:cubicBezTo>
                  <a:lnTo>
                    <a:pt x="0" y="75854"/>
                  </a:lnTo>
                  <a:close/>
                </a:path>
              </a:pathLst>
            </a:cu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56507" tIns="45077" rIns="56507" bIns="45077" numCol="1" spcCol="1270" anchor="ctr" anchorCtr="0">
              <a:noAutofit/>
            </a:bodyPr>
            <a:lstStyle/>
            <a:p>
              <a:pPr marL="0" lvl="0" indent="0" algn="ctr" defTabSz="800100">
                <a:lnSpc>
                  <a:spcPct val="90000"/>
                </a:lnSpc>
                <a:spcBef>
                  <a:spcPct val="0"/>
                </a:spcBef>
                <a:spcAft>
                  <a:spcPct val="35000"/>
                </a:spcAft>
                <a:buNone/>
              </a:pPr>
              <a:r>
                <a:rPr lang="en-US" sz="1600" kern="1200" dirty="0">
                  <a:solidFill>
                    <a:sysClr val="window" lastClr="FFFFFF"/>
                  </a:solidFill>
                  <a:latin typeface="+mj-lt"/>
                  <a:ea typeface="+mn-ea"/>
                  <a:cs typeface="+mn-cs"/>
                </a:rPr>
                <a:t>Obtain registration prerequisites</a:t>
              </a:r>
            </a:p>
          </p:txBody>
        </p:sp>
        <p:sp>
          <p:nvSpPr>
            <p:cNvPr id="9" name="Freeform: Shape 8"/>
            <p:cNvSpPr/>
            <p:nvPr/>
          </p:nvSpPr>
          <p:spPr>
            <a:xfrm>
              <a:off x="3686500" y="3009303"/>
              <a:ext cx="2145923" cy="1769938"/>
            </a:xfrm>
            <a:custGeom>
              <a:avLst/>
              <a:gdLst>
                <a:gd name="connsiteX0" fmla="*/ 0 w 2145923"/>
                <a:gd name="connsiteY0" fmla="*/ 176994 h 1769938"/>
                <a:gd name="connsiteX1" fmla="*/ 176994 w 2145923"/>
                <a:gd name="connsiteY1" fmla="*/ 0 h 1769938"/>
                <a:gd name="connsiteX2" fmla="*/ 1968929 w 2145923"/>
                <a:gd name="connsiteY2" fmla="*/ 0 h 1769938"/>
                <a:gd name="connsiteX3" fmla="*/ 2145923 w 2145923"/>
                <a:gd name="connsiteY3" fmla="*/ 176994 h 1769938"/>
                <a:gd name="connsiteX4" fmla="*/ 2145923 w 2145923"/>
                <a:gd name="connsiteY4" fmla="*/ 1592944 h 1769938"/>
                <a:gd name="connsiteX5" fmla="*/ 1968929 w 2145923"/>
                <a:gd name="connsiteY5" fmla="*/ 1769938 h 1769938"/>
                <a:gd name="connsiteX6" fmla="*/ 176994 w 2145923"/>
                <a:gd name="connsiteY6" fmla="*/ 1769938 h 1769938"/>
                <a:gd name="connsiteX7" fmla="*/ 0 w 2145923"/>
                <a:gd name="connsiteY7" fmla="*/ 1592944 h 1769938"/>
                <a:gd name="connsiteX8" fmla="*/ 0 w 2145923"/>
                <a:gd name="connsiteY8" fmla="*/ 176994 h 176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5923" h="1769938">
                  <a:moveTo>
                    <a:pt x="0" y="176994"/>
                  </a:moveTo>
                  <a:cubicBezTo>
                    <a:pt x="0" y="79243"/>
                    <a:pt x="79243" y="0"/>
                    <a:pt x="176994" y="0"/>
                  </a:cubicBezTo>
                  <a:lnTo>
                    <a:pt x="1968929" y="0"/>
                  </a:lnTo>
                  <a:cubicBezTo>
                    <a:pt x="2066680" y="0"/>
                    <a:pt x="2145923" y="79243"/>
                    <a:pt x="2145923" y="176994"/>
                  </a:cubicBezTo>
                  <a:lnTo>
                    <a:pt x="2145923" y="1592944"/>
                  </a:lnTo>
                  <a:cubicBezTo>
                    <a:pt x="2145923" y="1690695"/>
                    <a:pt x="2066680" y="1769938"/>
                    <a:pt x="1968929" y="1769938"/>
                  </a:cubicBezTo>
                  <a:lnTo>
                    <a:pt x="176994" y="1769938"/>
                  </a:lnTo>
                  <a:cubicBezTo>
                    <a:pt x="79243" y="1769938"/>
                    <a:pt x="0" y="1690695"/>
                    <a:pt x="0" y="1592944"/>
                  </a:cubicBezTo>
                  <a:lnTo>
                    <a:pt x="0" y="176994"/>
                  </a:lnTo>
                  <a:close/>
                </a:path>
              </a:pathLst>
            </a:custGeom>
            <a:solidFill>
              <a:sysClr val="window" lastClr="FFFFFF">
                <a:alpha val="90000"/>
                <a:hueOff val="0"/>
                <a:satOff val="0"/>
                <a:lumOff val="0"/>
                <a:alphaOff val="0"/>
              </a:sysClr>
            </a:solidFill>
            <a:ln w="12700" cap="flat" cmpd="sng" algn="ctr">
              <a:solidFill>
                <a:srgbClr val="A5A5A5">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61686" tIns="440958" rIns="61686" bIns="61687" numCol="1" spcCol="1270" anchor="ctr" anchorCtr="0">
              <a:noAutofit/>
            </a:bodyPr>
            <a:lstStyle/>
            <a:p>
              <a:pPr marL="57150" lvl="1" indent="-57150" algn="l" defTabSz="488950">
                <a:spcBef>
                  <a:spcPct val="0"/>
                </a:spcBef>
                <a:spcAft>
                  <a:spcPts val="600"/>
                </a:spcAft>
                <a:buChar char="•"/>
              </a:pPr>
              <a:r>
                <a:rPr lang="en-US" sz="1000" kern="1200" dirty="0">
                  <a:solidFill>
                    <a:sysClr val="windowText" lastClr="000000">
                      <a:hueOff val="0"/>
                      <a:satOff val="0"/>
                      <a:lumOff val="0"/>
                      <a:alphaOff val="0"/>
                    </a:sysClr>
                  </a:solidFill>
                  <a:ea typeface="+mn-ea"/>
                  <a:cs typeface="+mn-cs"/>
                </a:rPr>
                <a:t>Connected: Register Azure Stack Hub in a connected deployment</a:t>
              </a:r>
            </a:p>
            <a:p>
              <a:pPr marL="0" lvl="1" algn="l" defTabSz="488950">
                <a:spcBef>
                  <a:spcPct val="0"/>
                </a:spcBef>
                <a:spcAft>
                  <a:spcPts val="600"/>
                </a:spcAft>
              </a:pPr>
              <a:r>
                <a:rPr lang="en-US" sz="1000" b="1" kern="1200" dirty="0">
                  <a:solidFill>
                    <a:sysClr val="windowText" lastClr="000000">
                      <a:hueOff val="0"/>
                      <a:satOff val="0"/>
                      <a:lumOff val="0"/>
                      <a:alphaOff val="0"/>
                    </a:sysClr>
                  </a:solidFill>
                  <a:ea typeface="+mn-ea"/>
                  <a:cs typeface="+mn-cs"/>
                </a:rPr>
                <a:t>OR</a:t>
              </a:r>
            </a:p>
            <a:p>
              <a:pPr marL="57150" lvl="1" indent="-57150" algn="l" defTabSz="488950">
                <a:spcBef>
                  <a:spcPct val="0"/>
                </a:spcBef>
                <a:spcAft>
                  <a:spcPts val="600"/>
                </a:spcAft>
                <a:buChar char="•"/>
              </a:pPr>
              <a:r>
                <a:rPr lang="en-US" sz="1000" kern="1200" dirty="0">
                  <a:solidFill>
                    <a:sysClr val="windowText" lastClr="000000">
                      <a:hueOff val="0"/>
                      <a:satOff val="0"/>
                      <a:lumOff val="0"/>
                      <a:alphaOff val="0"/>
                    </a:sysClr>
                  </a:solidFill>
                  <a:ea typeface="+mn-ea"/>
                  <a:cs typeface="+mn-cs"/>
                </a:rPr>
                <a:t>Disconnected: Register Azure Stack Hub from an Internet connected computer </a:t>
              </a:r>
            </a:p>
            <a:p>
              <a:pPr marL="57150" lvl="1" indent="-57150" algn="l" defTabSz="488950">
                <a:spcBef>
                  <a:spcPct val="0"/>
                </a:spcBef>
                <a:spcAft>
                  <a:spcPts val="600"/>
                </a:spcAft>
                <a:buChar char="•"/>
              </a:pPr>
              <a:r>
                <a:rPr lang="en-US" sz="1000" kern="1200" dirty="0">
                  <a:solidFill>
                    <a:sysClr val="windowText" lastClr="000000">
                      <a:hueOff val="0"/>
                      <a:satOff val="0"/>
                      <a:lumOff val="0"/>
                      <a:alphaOff val="0"/>
                    </a:sysClr>
                  </a:solidFill>
                  <a:ea typeface="+mn-ea"/>
                  <a:cs typeface="+mn-cs"/>
                </a:rPr>
                <a:t>Obtain the activation key</a:t>
              </a:r>
            </a:p>
          </p:txBody>
        </p:sp>
        <p:sp>
          <p:nvSpPr>
            <p:cNvPr id="10" name="Arrow: Circular 9"/>
            <p:cNvSpPr/>
            <p:nvPr/>
          </p:nvSpPr>
          <p:spPr>
            <a:xfrm>
              <a:off x="4850981" y="1881305"/>
              <a:ext cx="2765920" cy="2765920"/>
            </a:xfrm>
            <a:prstGeom prst="circularArrow">
              <a:avLst>
                <a:gd name="adj1" fmla="val 2894"/>
                <a:gd name="adj2" fmla="val 353953"/>
                <a:gd name="adj3" fmla="val 19470537"/>
                <a:gd name="adj4" fmla="val 12575511"/>
                <a:gd name="adj5" fmla="val 3376"/>
              </a:avLst>
            </a:prstGeom>
            <a:solidFill>
              <a:srgbClr val="A5A5A5">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sp>
        <p:sp>
          <p:nvSpPr>
            <p:cNvPr id="11" name="Freeform: Shape 10"/>
            <p:cNvSpPr/>
            <p:nvPr/>
          </p:nvSpPr>
          <p:spPr>
            <a:xfrm>
              <a:off x="4163372" y="2630030"/>
              <a:ext cx="1907487" cy="758544"/>
            </a:xfrm>
            <a:custGeom>
              <a:avLst/>
              <a:gdLst>
                <a:gd name="connsiteX0" fmla="*/ 0 w 1907487"/>
                <a:gd name="connsiteY0" fmla="*/ 75854 h 758544"/>
                <a:gd name="connsiteX1" fmla="*/ 75854 w 1907487"/>
                <a:gd name="connsiteY1" fmla="*/ 0 h 758544"/>
                <a:gd name="connsiteX2" fmla="*/ 1831633 w 1907487"/>
                <a:gd name="connsiteY2" fmla="*/ 0 h 758544"/>
                <a:gd name="connsiteX3" fmla="*/ 1907487 w 1907487"/>
                <a:gd name="connsiteY3" fmla="*/ 75854 h 758544"/>
                <a:gd name="connsiteX4" fmla="*/ 1907487 w 1907487"/>
                <a:gd name="connsiteY4" fmla="*/ 682690 h 758544"/>
                <a:gd name="connsiteX5" fmla="*/ 1831633 w 1907487"/>
                <a:gd name="connsiteY5" fmla="*/ 758544 h 758544"/>
                <a:gd name="connsiteX6" fmla="*/ 75854 w 1907487"/>
                <a:gd name="connsiteY6" fmla="*/ 758544 h 758544"/>
                <a:gd name="connsiteX7" fmla="*/ 0 w 1907487"/>
                <a:gd name="connsiteY7" fmla="*/ 682690 h 758544"/>
                <a:gd name="connsiteX8" fmla="*/ 0 w 1907487"/>
                <a:gd name="connsiteY8" fmla="*/ 75854 h 75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7487" h="758544">
                  <a:moveTo>
                    <a:pt x="0" y="75854"/>
                  </a:moveTo>
                  <a:cubicBezTo>
                    <a:pt x="0" y="33961"/>
                    <a:pt x="33961" y="0"/>
                    <a:pt x="75854" y="0"/>
                  </a:cubicBezTo>
                  <a:lnTo>
                    <a:pt x="1831633" y="0"/>
                  </a:lnTo>
                  <a:cubicBezTo>
                    <a:pt x="1873526" y="0"/>
                    <a:pt x="1907487" y="33961"/>
                    <a:pt x="1907487" y="75854"/>
                  </a:cubicBezTo>
                  <a:lnTo>
                    <a:pt x="1907487" y="682690"/>
                  </a:lnTo>
                  <a:cubicBezTo>
                    <a:pt x="1907487" y="724583"/>
                    <a:pt x="1873526" y="758544"/>
                    <a:pt x="1831633" y="758544"/>
                  </a:cubicBezTo>
                  <a:lnTo>
                    <a:pt x="75854" y="758544"/>
                  </a:lnTo>
                  <a:cubicBezTo>
                    <a:pt x="33961" y="758544"/>
                    <a:pt x="0" y="724583"/>
                    <a:pt x="0" y="682690"/>
                  </a:cubicBezTo>
                  <a:lnTo>
                    <a:pt x="0" y="75854"/>
                  </a:lnTo>
                  <a:close/>
                </a:path>
              </a:pathLst>
            </a:cu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56507" tIns="45077" rIns="56507" bIns="45077" numCol="1" spcCol="1270" anchor="ctr" anchorCtr="0">
              <a:noAutofit/>
            </a:bodyPr>
            <a:lstStyle/>
            <a:p>
              <a:pPr marL="0" lvl="0" indent="0" algn="ctr" defTabSz="800100">
                <a:lnSpc>
                  <a:spcPct val="90000"/>
                </a:lnSpc>
                <a:spcBef>
                  <a:spcPct val="0"/>
                </a:spcBef>
                <a:spcAft>
                  <a:spcPct val="35000"/>
                </a:spcAft>
                <a:buNone/>
              </a:pPr>
              <a:r>
                <a:rPr lang="en-US" sz="1600" kern="1200" dirty="0">
                  <a:solidFill>
                    <a:sysClr val="window" lastClr="FFFFFF"/>
                  </a:solidFill>
                  <a:latin typeface="+mj-lt"/>
                  <a:ea typeface="+mn-ea"/>
                  <a:cs typeface="+mn-cs"/>
                </a:rPr>
                <a:t>Register Azure Stack Hub</a:t>
              </a:r>
            </a:p>
          </p:txBody>
        </p:sp>
        <p:sp>
          <p:nvSpPr>
            <p:cNvPr id="12" name="Freeform: Shape 11"/>
            <p:cNvSpPr/>
            <p:nvPr/>
          </p:nvSpPr>
          <p:spPr>
            <a:xfrm>
              <a:off x="6504317" y="3009303"/>
              <a:ext cx="2384359" cy="1769938"/>
            </a:xfrm>
            <a:custGeom>
              <a:avLst/>
              <a:gdLst>
                <a:gd name="connsiteX0" fmla="*/ 0 w 2145923"/>
                <a:gd name="connsiteY0" fmla="*/ 176994 h 1769938"/>
                <a:gd name="connsiteX1" fmla="*/ 176994 w 2145923"/>
                <a:gd name="connsiteY1" fmla="*/ 0 h 1769938"/>
                <a:gd name="connsiteX2" fmla="*/ 1968929 w 2145923"/>
                <a:gd name="connsiteY2" fmla="*/ 0 h 1769938"/>
                <a:gd name="connsiteX3" fmla="*/ 2145923 w 2145923"/>
                <a:gd name="connsiteY3" fmla="*/ 176994 h 1769938"/>
                <a:gd name="connsiteX4" fmla="*/ 2145923 w 2145923"/>
                <a:gd name="connsiteY4" fmla="*/ 1592944 h 1769938"/>
                <a:gd name="connsiteX5" fmla="*/ 1968929 w 2145923"/>
                <a:gd name="connsiteY5" fmla="*/ 1769938 h 1769938"/>
                <a:gd name="connsiteX6" fmla="*/ 176994 w 2145923"/>
                <a:gd name="connsiteY6" fmla="*/ 1769938 h 1769938"/>
                <a:gd name="connsiteX7" fmla="*/ 0 w 2145923"/>
                <a:gd name="connsiteY7" fmla="*/ 1592944 h 1769938"/>
                <a:gd name="connsiteX8" fmla="*/ 0 w 2145923"/>
                <a:gd name="connsiteY8" fmla="*/ 176994 h 176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5923" h="1769938">
                  <a:moveTo>
                    <a:pt x="0" y="176994"/>
                  </a:moveTo>
                  <a:cubicBezTo>
                    <a:pt x="0" y="79243"/>
                    <a:pt x="79243" y="0"/>
                    <a:pt x="176994" y="0"/>
                  </a:cubicBezTo>
                  <a:lnTo>
                    <a:pt x="1968929" y="0"/>
                  </a:lnTo>
                  <a:cubicBezTo>
                    <a:pt x="2066680" y="0"/>
                    <a:pt x="2145923" y="79243"/>
                    <a:pt x="2145923" y="176994"/>
                  </a:cubicBezTo>
                  <a:lnTo>
                    <a:pt x="2145923" y="1592944"/>
                  </a:lnTo>
                  <a:cubicBezTo>
                    <a:pt x="2145923" y="1690695"/>
                    <a:pt x="2066680" y="1769938"/>
                    <a:pt x="1968929" y="1769938"/>
                  </a:cubicBezTo>
                  <a:lnTo>
                    <a:pt x="176994" y="1769938"/>
                  </a:lnTo>
                  <a:cubicBezTo>
                    <a:pt x="79243" y="1769938"/>
                    <a:pt x="0" y="1690695"/>
                    <a:pt x="0" y="1592944"/>
                  </a:cubicBezTo>
                  <a:lnTo>
                    <a:pt x="0" y="176994"/>
                  </a:lnTo>
                  <a:close/>
                </a:path>
              </a:pathLst>
            </a:custGeom>
            <a:solidFill>
              <a:sysClr val="window" lastClr="FFFFFF">
                <a:alpha val="90000"/>
                <a:hueOff val="0"/>
                <a:satOff val="0"/>
                <a:lumOff val="0"/>
                <a:alphaOff val="0"/>
              </a:sysClr>
            </a:solidFill>
            <a:ln w="12700" cap="flat" cmpd="sng" algn="ctr">
              <a:solidFill>
                <a:srgbClr val="FFC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61686" tIns="61686" rIns="61686" bIns="440959" numCol="1" spcCol="1270" anchor="ctr" anchorCtr="0">
              <a:noAutofit/>
            </a:bodyPr>
            <a:lstStyle/>
            <a:p>
              <a:pPr marL="57150" lvl="1" indent="-57150" algn="l" defTabSz="488950">
                <a:spcBef>
                  <a:spcPct val="0"/>
                </a:spcBef>
                <a:spcAft>
                  <a:spcPts val="600"/>
                </a:spcAft>
                <a:buChar char="•"/>
              </a:pPr>
              <a:r>
                <a:rPr lang="en-US" sz="1000" kern="1200" dirty="0">
                  <a:solidFill>
                    <a:sysClr val="windowText" lastClr="000000">
                      <a:hueOff val="0"/>
                      <a:satOff val="0"/>
                      <a:lumOff val="0"/>
                      <a:alphaOff val="0"/>
                    </a:sysClr>
                  </a:solidFill>
                  <a:ea typeface="+mn-ea"/>
                  <a:cs typeface="+mn-cs"/>
                </a:rPr>
                <a:t>Connected: Azure Stack Hub should activate when the command completes.</a:t>
              </a:r>
            </a:p>
            <a:p>
              <a:pPr marL="0" lvl="1" algn="l" defTabSz="488950">
                <a:spcBef>
                  <a:spcPct val="0"/>
                </a:spcBef>
                <a:spcAft>
                  <a:spcPts val="600"/>
                </a:spcAft>
              </a:pPr>
              <a:r>
                <a:rPr lang="en-US" sz="1000" b="1" dirty="0">
                  <a:solidFill>
                    <a:sysClr val="windowText" lastClr="000000">
                      <a:hueOff val="0"/>
                      <a:satOff val="0"/>
                      <a:lumOff val="0"/>
                      <a:alphaOff val="0"/>
                    </a:sysClr>
                  </a:solidFill>
                </a:rPr>
                <a:t>OR</a:t>
              </a:r>
            </a:p>
            <a:p>
              <a:pPr marL="57150" lvl="1" indent="-57150" algn="l" defTabSz="488950">
                <a:spcBef>
                  <a:spcPct val="0"/>
                </a:spcBef>
                <a:spcAft>
                  <a:spcPts val="600"/>
                </a:spcAft>
                <a:buChar char="•"/>
              </a:pPr>
              <a:r>
                <a:rPr lang="en-US" sz="1000" kern="1200" dirty="0">
                  <a:solidFill>
                    <a:sysClr val="windowText" lastClr="000000">
                      <a:hueOff val="0"/>
                      <a:satOff val="0"/>
                      <a:lumOff val="0"/>
                      <a:alphaOff val="0"/>
                    </a:sysClr>
                  </a:solidFill>
                  <a:ea typeface="+mn-ea"/>
                  <a:cs typeface="+mn-cs"/>
                </a:rPr>
                <a:t>Disconnected: Take the registration string to the Azure Stack Hub system</a:t>
              </a:r>
            </a:p>
            <a:p>
              <a:pPr marL="57150" lvl="1" indent="-57150" algn="l" defTabSz="488950">
                <a:spcBef>
                  <a:spcPct val="0"/>
                </a:spcBef>
                <a:spcAft>
                  <a:spcPts val="600"/>
                </a:spcAft>
                <a:buChar char="•"/>
              </a:pPr>
              <a:r>
                <a:rPr lang="en-US" sz="1000" kern="1200" dirty="0">
                  <a:solidFill>
                    <a:sysClr val="windowText" lastClr="000000">
                      <a:hueOff val="0"/>
                      <a:satOff val="0"/>
                      <a:lumOff val="0"/>
                      <a:alphaOff val="0"/>
                    </a:sysClr>
                  </a:solidFill>
                  <a:ea typeface="+mn-ea"/>
                  <a:cs typeface="+mn-cs"/>
                </a:rPr>
                <a:t>Activate the system with the registration string.</a:t>
              </a:r>
            </a:p>
          </p:txBody>
        </p:sp>
        <p:sp>
          <p:nvSpPr>
            <p:cNvPr id="13" name="Shape 12"/>
            <p:cNvSpPr/>
            <p:nvPr/>
          </p:nvSpPr>
          <p:spPr>
            <a:xfrm>
              <a:off x="7686681" y="3346122"/>
              <a:ext cx="2491719" cy="2491719"/>
            </a:xfrm>
            <a:prstGeom prst="leftCircularArrow">
              <a:avLst>
                <a:gd name="adj1" fmla="val 3227"/>
                <a:gd name="adj2" fmla="val 397771"/>
                <a:gd name="adj3" fmla="val 2173282"/>
                <a:gd name="adj4" fmla="val 9024489"/>
                <a:gd name="adj5" fmla="val 3765"/>
              </a:avLst>
            </a:prstGeom>
            <a:solidFill>
              <a:srgbClr val="FFC000">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sp>
        <p:sp>
          <p:nvSpPr>
            <p:cNvPr id="14" name="Freeform: Shape 13"/>
            <p:cNvSpPr/>
            <p:nvPr/>
          </p:nvSpPr>
          <p:spPr>
            <a:xfrm>
              <a:off x="6981190" y="4399969"/>
              <a:ext cx="1907487" cy="758544"/>
            </a:xfrm>
            <a:custGeom>
              <a:avLst/>
              <a:gdLst>
                <a:gd name="connsiteX0" fmla="*/ 0 w 1907487"/>
                <a:gd name="connsiteY0" fmla="*/ 75854 h 758544"/>
                <a:gd name="connsiteX1" fmla="*/ 75854 w 1907487"/>
                <a:gd name="connsiteY1" fmla="*/ 0 h 758544"/>
                <a:gd name="connsiteX2" fmla="*/ 1831633 w 1907487"/>
                <a:gd name="connsiteY2" fmla="*/ 0 h 758544"/>
                <a:gd name="connsiteX3" fmla="*/ 1907487 w 1907487"/>
                <a:gd name="connsiteY3" fmla="*/ 75854 h 758544"/>
                <a:gd name="connsiteX4" fmla="*/ 1907487 w 1907487"/>
                <a:gd name="connsiteY4" fmla="*/ 682690 h 758544"/>
                <a:gd name="connsiteX5" fmla="*/ 1831633 w 1907487"/>
                <a:gd name="connsiteY5" fmla="*/ 758544 h 758544"/>
                <a:gd name="connsiteX6" fmla="*/ 75854 w 1907487"/>
                <a:gd name="connsiteY6" fmla="*/ 758544 h 758544"/>
                <a:gd name="connsiteX7" fmla="*/ 0 w 1907487"/>
                <a:gd name="connsiteY7" fmla="*/ 682690 h 758544"/>
                <a:gd name="connsiteX8" fmla="*/ 0 w 1907487"/>
                <a:gd name="connsiteY8" fmla="*/ 75854 h 75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7487" h="758544">
                  <a:moveTo>
                    <a:pt x="0" y="75854"/>
                  </a:moveTo>
                  <a:cubicBezTo>
                    <a:pt x="0" y="33961"/>
                    <a:pt x="33961" y="0"/>
                    <a:pt x="75854" y="0"/>
                  </a:cubicBezTo>
                  <a:lnTo>
                    <a:pt x="1831633" y="0"/>
                  </a:lnTo>
                  <a:cubicBezTo>
                    <a:pt x="1873526" y="0"/>
                    <a:pt x="1907487" y="33961"/>
                    <a:pt x="1907487" y="75854"/>
                  </a:cubicBezTo>
                  <a:lnTo>
                    <a:pt x="1907487" y="682690"/>
                  </a:lnTo>
                  <a:cubicBezTo>
                    <a:pt x="1907487" y="724583"/>
                    <a:pt x="1873526" y="758544"/>
                    <a:pt x="1831633" y="758544"/>
                  </a:cubicBezTo>
                  <a:lnTo>
                    <a:pt x="75854" y="758544"/>
                  </a:lnTo>
                  <a:cubicBezTo>
                    <a:pt x="33961" y="758544"/>
                    <a:pt x="0" y="724583"/>
                    <a:pt x="0" y="682690"/>
                  </a:cubicBezTo>
                  <a:lnTo>
                    <a:pt x="0" y="75854"/>
                  </a:lnTo>
                  <a:close/>
                </a:path>
              </a:pathLst>
            </a:cu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56507" tIns="45077" rIns="56507" bIns="45077" numCol="1" spcCol="1270" anchor="ctr" anchorCtr="0">
              <a:noAutofit/>
            </a:bodyPr>
            <a:lstStyle/>
            <a:p>
              <a:pPr marL="0" lvl="0" indent="0" algn="ctr" defTabSz="800100">
                <a:lnSpc>
                  <a:spcPct val="90000"/>
                </a:lnSpc>
                <a:spcBef>
                  <a:spcPct val="0"/>
                </a:spcBef>
                <a:spcAft>
                  <a:spcPct val="35000"/>
                </a:spcAft>
                <a:buNone/>
              </a:pPr>
              <a:r>
                <a:rPr lang="en-US" sz="1600" kern="1200" dirty="0">
                  <a:solidFill>
                    <a:sysClr val="window" lastClr="FFFFFF"/>
                  </a:solidFill>
                  <a:latin typeface="+mj-lt"/>
                  <a:ea typeface="+mn-ea"/>
                  <a:cs typeface="+mn-cs"/>
                </a:rPr>
                <a:t>Activate Azure Stack Hub</a:t>
              </a:r>
            </a:p>
          </p:txBody>
        </p:sp>
        <p:sp>
          <p:nvSpPr>
            <p:cNvPr id="15" name="Freeform: Shape 14"/>
            <p:cNvSpPr/>
            <p:nvPr/>
          </p:nvSpPr>
          <p:spPr>
            <a:xfrm>
              <a:off x="9322136" y="3009303"/>
              <a:ext cx="2145923" cy="1769938"/>
            </a:xfrm>
            <a:custGeom>
              <a:avLst/>
              <a:gdLst>
                <a:gd name="connsiteX0" fmla="*/ 0 w 2145923"/>
                <a:gd name="connsiteY0" fmla="*/ 176994 h 1769938"/>
                <a:gd name="connsiteX1" fmla="*/ 176994 w 2145923"/>
                <a:gd name="connsiteY1" fmla="*/ 0 h 1769938"/>
                <a:gd name="connsiteX2" fmla="*/ 1968929 w 2145923"/>
                <a:gd name="connsiteY2" fmla="*/ 0 h 1769938"/>
                <a:gd name="connsiteX3" fmla="*/ 2145923 w 2145923"/>
                <a:gd name="connsiteY3" fmla="*/ 176994 h 1769938"/>
                <a:gd name="connsiteX4" fmla="*/ 2145923 w 2145923"/>
                <a:gd name="connsiteY4" fmla="*/ 1592944 h 1769938"/>
                <a:gd name="connsiteX5" fmla="*/ 1968929 w 2145923"/>
                <a:gd name="connsiteY5" fmla="*/ 1769938 h 1769938"/>
                <a:gd name="connsiteX6" fmla="*/ 176994 w 2145923"/>
                <a:gd name="connsiteY6" fmla="*/ 1769938 h 1769938"/>
                <a:gd name="connsiteX7" fmla="*/ 0 w 2145923"/>
                <a:gd name="connsiteY7" fmla="*/ 1592944 h 1769938"/>
                <a:gd name="connsiteX8" fmla="*/ 0 w 2145923"/>
                <a:gd name="connsiteY8" fmla="*/ 176994 h 176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5923" h="1769938">
                  <a:moveTo>
                    <a:pt x="0" y="176994"/>
                  </a:moveTo>
                  <a:cubicBezTo>
                    <a:pt x="0" y="79243"/>
                    <a:pt x="79243" y="0"/>
                    <a:pt x="176994" y="0"/>
                  </a:cubicBezTo>
                  <a:lnTo>
                    <a:pt x="1968929" y="0"/>
                  </a:lnTo>
                  <a:cubicBezTo>
                    <a:pt x="2066680" y="0"/>
                    <a:pt x="2145923" y="79243"/>
                    <a:pt x="2145923" y="176994"/>
                  </a:cubicBezTo>
                  <a:lnTo>
                    <a:pt x="2145923" y="1592944"/>
                  </a:lnTo>
                  <a:cubicBezTo>
                    <a:pt x="2145923" y="1690695"/>
                    <a:pt x="2066680" y="1769938"/>
                    <a:pt x="1968929" y="1769938"/>
                  </a:cubicBezTo>
                  <a:lnTo>
                    <a:pt x="176994" y="1769938"/>
                  </a:lnTo>
                  <a:cubicBezTo>
                    <a:pt x="79243" y="1769938"/>
                    <a:pt x="0" y="1690695"/>
                    <a:pt x="0" y="1592944"/>
                  </a:cubicBezTo>
                  <a:lnTo>
                    <a:pt x="0" y="176994"/>
                  </a:lnTo>
                  <a:close/>
                </a:path>
              </a:pathLst>
            </a:cu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61686" tIns="440958" rIns="61686" bIns="61687" numCol="1" spcCol="1270" anchor="ctr" anchorCtr="0">
              <a:noAutofit/>
            </a:bodyPr>
            <a:lstStyle/>
            <a:p>
              <a:pPr marL="57150" lvl="1" indent="-57150" algn="l" defTabSz="488950">
                <a:spcBef>
                  <a:spcPct val="0"/>
                </a:spcBef>
                <a:spcAft>
                  <a:spcPts val="600"/>
                </a:spcAft>
                <a:buChar char="•"/>
              </a:pPr>
              <a:r>
                <a:rPr lang="en-US" sz="1000" kern="1200">
                  <a:solidFill>
                    <a:sysClr val="windowText" lastClr="000000">
                      <a:hueOff val="0"/>
                      <a:satOff val="0"/>
                      <a:lumOff val="0"/>
                      <a:alphaOff val="0"/>
                    </a:sysClr>
                  </a:solidFill>
                  <a:ea typeface="+mn-ea"/>
                  <a:cs typeface="+mn-cs"/>
                </a:rPr>
                <a:t>Renew capacity-based yearly subscription</a:t>
              </a:r>
            </a:p>
            <a:p>
              <a:pPr marL="57150" lvl="1" indent="-57150" algn="l" defTabSz="488950">
                <a:spcBef>
                  <a:spcPct val="0"/>
                </a:spcBef>
                <a:spcAft>
                  <a:spcPts val="600"/>
                </a:spcAft>
                <a:buChar char="•"/>
              </a:pPr>
              <a:r>
                <a:rPr lang="en-US" sz="1000" kern="1200">
                  <a:solidFill>
                    <a:sysClr val="windowText" lastClr="000000">
                      <a:hueOff val="0"/>
                      <a:satOff val="0"/>
                      <a:lumOff val="0"/>
                      <a:alphaOff val="0"/>
                    </a:sysClr>
                  </a:solidFill>
                  <a:ea typeface="+mn-ea"/>
                  <a:cs typeface="+mn-cs"/>
                </a:rPr>
                <a:t>Change billing model (consumption v.s. capacity)</a:t>
              </a:r>
            </a:p>
            <a:p>
              <a:pPr marL="57150" lvl="1" indent="-57150" algn="l" defTabSz="488950">
                <a:spcBef>
                  <a:spcPct val="0"/>
                </a:spcBef>
                <a:spcAft>
                  <a:spcPts val="600"/>
                </a:spcAft>
                <a:buChar char="•"/>
              </a:pPr>
              <a:r>
                <a:rPr lang="en-US" sz="1000" kern="1200">
                  <a:solidFill>
                    <a:sysClr val="windowText" lastClr="000000">
                      <a:hueOff val="0"/>
                      <a:satOff val="0"/>
                      <a:lumOff val="0"/>
                      <a:alphaOff val="0"/>
                    </a:sysClr>
                  </a:solidFill>
                  <a:ea typeface="+mn-ea"/>
                  <a:cs typeface="+mn-cs"/>
                </a:rPr>
                <a:t>Scale changes (add/remove nodes) for capacity-based billing</a:t>
              </a:r>
            </a:p>
          </p:txBody>
        </p:sp>
        <p:sp>
          <p:nvSpPr>
            <p:cNvPr id="16" name="Freeform: Shape 15"/>
            <p:cNvSpPr/>
            <p:nvPr/>
          </p:nvSpPr>
          <p:spPr>
            <a:xfrm>
              <a:off x="9799008" y="2630030"/>
              <a:ext cx="1907487" cy="758544"/>
            </a:xfrm>
            <a:custGeom>
              <a:avLst/>
              <a:gdLst>
                <a:gd name="connsiteX0" fmla="*/ 0 w 1907487"/>
                <a:gd name="connsiteY0" fmla="*/ 75854 h 758544"/>
                <a:gd name="connsiteX1" fmla="*/ 75854 w 1907487"/>
                <a:gd name="connsiteY1" fmla="*/ 0 h 758544"/>
                <a:gd name="connsiteX2" fmla="*/ 1831633 w 1907487"/>
                <a:gd name="connsiteY2" fmla="*/ 0 h 758544"/>
                <a:gd name="connsiteX3" fmla="*/ 1907487 w 1907487"/>
                <a:gd name="connsiteY3" fmla="*/ 75854 h 758544"/>
                <a:gd name="connsiteX4" fmla="*/ 1907487 w 1907487"/>
                <a:gd name="connsiteY4" fmla="*/ 682690 h 758544"/>
                <a:gd name="connsiteX5" fmla="*/ 1831633 w 1907487"/>
                <a:gd name="connsiteY5" fmla="*/ 758544 h 758544"/>
                <a:gd name="connsiteX6" fmla="*/ 75854 w 1907487"/>
                <a:gd name="connsiteY6" fmla="*/ 758544 h 758544"/>
                <a:gd name="connsiteX7" fmla="*/ 0 w 1907487"/>
                <a:gd name="connsiteY7" fmla="*/ 682690 h 758544"/>
                <a:gd name="connsiteX8" fmla="*/ 0 w 1907487"/>
                <a:gd name="connsiteY8" fmla="*/ 75854 h 75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7487" h="758544">
                  <a:moveTo>
                    <a:pt x="0" y="75854"/>
                  </a:moveTo>
                  <a:cubicBezTo>
                    <a:pt x="0" y="33961"/>
                    <a:pt x="33961" y="0"/>
                    <a:pt x="75854" y="0"/>
                  </a:cubicBezTo>
                  <a:lnTo>
                    <a:pt x="1831633" y="0"/>
                  </a:lnTo>
                  <a:cubicBezTo>
                    <a:pt x="1873526" y="0"/>
                    <a:pt x="1907487" y="33961"/>
                    <a:pt x="1907487" y="75854"/>
                  </a:cubicBezTo>
                  <a:lnTo>
                    <a:pt x="1907487" y="682690"/>
                  </a:lnTo>
                  <a:cubicBezTo>
                    <a:pt x="1907487" y="724583"/>
                    <a:pt x="1873526" y="758544"/>
                    <a:pt x="1831633" y="758544"/>
                  </a:cubicBezTo>
                  <a:lnTo>
                    <a:pt x="75854" y="758544"/>
                  </a:lnTo>
                  <a:cubicBezTo>
                    <a:pt x="33961" y="758544"/>
                    <a:pt x="0" y="724583"/>
                    <a:pt x="0" y="682690"/>
                  </a:cubicBezTo>
                  <a:lnTo>
                    <a:pt x="0" y="75854"/>
                  </a:lnTo>
                  <a:close/>
                </a:path>
              </a:pathLst>
            </a:cu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56507" tIns="45077" rIns="56507" bIns="45077" numCol="1" spcCol="1270" anchor="ctr" anchorCtr="0">
              <a:noAutofit/>
            </a:bodyPr>
            <a:lstStyle/>
            <a:p>
              <a:pPr marL="0" lvl="0" indent="0" algn="ctr" defTabSz="800100">
                <a:lnSpc>
                  <a:spcPct val="90000"/>
                </a:lnSpc>
                <a:spcBef>
                  <a:spcPct val="0"/>
                </a:spcBef>
                <a:spcAft>
                  <a:spcPct val="35000"/>
                </a:spcAft>
                <a:buNone/>
              </a:pPr>
              <a:r>
                <a:rPr lang="en-US" sz="1600" kern="1200" dirty="0">
                  <a:solidFill>
                    <a:sysClr val="window" lastClr="FFFFFF"/>
                  </a:solidFill>
                  <a:latin typeface="+mj-lt"/>
                  <a:ea typeface="+mn-ea"/>
                  <a:cs typeface="+mn-cs"/>
                </a:rPr>
                <a:t>Renew / change registration</a:t>
              </a:r>
            </a:p>
          </p:txBody>
        </p:sp>
      </p:grpSp>
      <p:sp>
        <p:nvSpPr>
          <p:cNvPr id="2" name="Rectangle 1">
            <a:extLst>
              <a:ext uri="{FF2B5EF4-FFF2-40B4-BE49-F238E27FC236}">
                <a16:creationId xmlns:a16="http://schemas.microsoft.com/office/drawing/2014/main" id="{CA1FD962-C81A-4157-A883-69706259587C}"/>
              </a:ext>
            </a:extLst>
          </p:cNvPr>
          <p:cNvSpPr/>
          <p:nvPr/>
        </p:nvSpPr>
        <p:spPr>
          <a:xfrm>
            <a:off x="239197" y="5636117"/>
            <a:ext cx="8080032" cy="1200329"/>
          </a:xfrm>
          <a:prstGeom prst="rect">
            <a:avLst/>
          </a:prstGeom>
        </p:spPr>
        <p:txBody>
          <a:bodyPr wrap="none">
            <a:spAutoFit/>
          </a:bodyPr>
          <a:lstStyle/>
          <a:p>
            <a:r>
              <a:rPr lang="en-US" b="1" dirty="0">
                <a:solidFill>
                  <a:srgbClr val="222222"/>
                </a:solidFill>
                <a:latin typeface="segoe-ui_light"/>
              </a:rPr>
              <a:t>Note: This applies to both connected and disconnected deployments</a:t>
            </a:r>
          </a:p>
          <a:p>
            <a:endParaRPr lang="en-US" b="1" dirty="0">
              <a:solidFill>
                <a:srgbClr val="222222"/>
              </a:solidFill>
              <a:latin typeface="segoe-ui_light"/>
            </a:endParaRPr>
          </a:p>
          <a:p>
            <a:r>
              <a:rPr lang="en-US" b="1" dirty="0">
                <a:solidFill>
                  <a:srgbClr val="222222"/>
                </a:solidFill>
                <a:latin typeface="segoe-ui_light"/>
              </a:rPr>
              <a:t>Register Azure Stack Hub with your Azure Subscription</a:t>
            </a:r>
          </a:p>
          <a:p>
            <a:r>
              <a:rPr lang="en-US" dirty="0">
                <a:hlinkClick r:id="rId3"/>
              </a:rPr>
              <a:t>https://docs.microsoft.com/en-us/azure-stack/operator/azure-stack-registration</a:t>
            </a:r>
            <a:endParaRPr lang="en-US" dirty="0"/>
          </a:p>
        </p:txBody>
      </p:sp>
    </p:spTree>
    <p:extLst>
      <p:ext uri="{BB962C8B-B14F-4D97-AF65-F5344CB8AC3E}">
        <p14:creationId xmlns:p14="http://schemas.microsoft.com/office/powerpoint/2010/main" val="18478151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702" y="1270921"/>
            <a:ext cx="10343255" cy="3059299"/>
          </a:xfrm>
        </p:spPr>
        <p:txBody>
          <a:bodyPr/>
          <a:lstStyle/>
          <a:p>
            <a:pPr marL="0" indent="0">
              <a:lnSpc>
                <a:spcPct val="100000"/>
              </a:lnSpc>
              <a:spcAft>
                <a:spcPts val="1200"/>
              </a:spcAft>
              <a:buNone/>
            </a:pPr>
            <a:r>
              <a:rPr lang="en-US" sz="2800" dirty="0">
                <a:solidFill>
                  <a:schemeClr val="tx2"/>
                </a:solidFill>
              </a:rPr>
              <a:t>The following events will trigger the need for a registration update or renewal:</a:t>
            </a:r>
          </a:p>
          <a:p>
            <a:pPr marL="291436" indent="-291436">
              <a:lnSpc>
                <a:spcPct val="100000"/>
              </a:lnSpc>
              <a:spcAft>
                <a:spcPts val="1200"/>
              </a:spcAft>
              <a:buFont typeface="Arial" panose="020B0604020202020204" pitchFamily="34" charset="0"/>
              <a:buChar char="•"/>
            </a:pPr>
            <a:r>
              <a:rPr lang="en-US" sz="2800" dirty="0">
                <a:solidFill>
                  <a:schemeClr val="tx1"/>
                </a:solidFill>
              </a:rPr>
              <a:t>Renew capacity-based annual subscription</a:t>
            </a:r>
          </a:p>
          <a:p>
            <a:pPr marL="291436" indent="-291436">
              <a:lnSpc>
                <a:spcPct val="100000"/>
              </a:lnSpc>
              <a:spcAft>
                <a:spcPts val="1200"/>
              </a:spcAft>
              <a:buFont typeface="Arial" panose="020B0604020202020204" pitchFamily="34" charset="0"/>
              <a:buChar char="•"/>
            </a:pPr>
            <a:r>
              <a:rPr lang="en-US" sz="2800" dirty="0">
                <a:solidFill>
                  <a:schemeClr val="tx1"/>
                </a:solidFill>
              </a:rPr>
              <a:t>Change billing model (consumption vs. capacity)</a:t>
            </a:r>
          </a:p>
          <a:p>
            <a:pPr marL="291436" indent="-291436">
              <a:lnSpc>
                <a:spcPct val="100000"/>
              </a:lnSpc>
              <a:spcAft>
                <a:spcPts val="1200"/>
              </a:spcAft>
              <a:buFont typeface="Arial" panose="020B0604020202020204" pitchFamily="34" charset="0"/>
              <a:buChar char="•"/>
            </a:pPr>
            <a:r>
              <a:rPr lang="en-US" sz="2800" dirty="0">
                <a:solidFill>
                  <a:schemeClr val="tx1"/>
                </a:solidFill>
              </a:rPr>
              <a:t>Scale changes (add / remove nodes) for capacity-based billing</a:t>
            </a:r>
          </a:p>
        </p:txBody>
      </p:sp>
      <p:sp>
        <p:nvSpPr>
          <p:cNvPr id="7" name="Title 6"/>
          <p:cNvSpPr>
            <a:spLocks noGrp="1"/>
          </p:cNvSpPr>
          <p:nvPr>
            <p:ph type="title"/>
          </p:nvPr>
        </p:nvSpPr>
        <p:spPr/>
        <p:txBody>
          <a:bodyPr/>
          <a:lstStyle/>
          <a:p>
            <a:r>
              <a:rPr lang="en-US" dirty="0">
                <a:solidFill>
                  <a:srgbClr val="505050"/>
                </a:solidFill>
              </a:rPr>
              <a:t>Renewing and Changing Registration</a:t>
            </a:r>
          </a:p>
        </p:txBody>
      </p:sp>
    </p:spTree>
    <p:extLst>
      <p:ext uri="{BB962C8B-B14F-4D97-AF65-F5344CB8AC3E}">
        <p14:creationId xmlns:p14="http://schemas.microsoft.com/office/powerpoint/2010/main" val="9182148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2770-075D-4FE9-8775-504C3EA55BED}"/>
              </a:ext>
            </a:extLst>
          </p:cNvPr>
          <p:cNvSpPr>
            <a:spLocks noGrp="1"/>
          </p:cNvSpPr>
          <p:nvPr>
            <p:ph type="title"/>
          </p:nvPr>
        </p:nvSpPr>
        <p:spPr/>
        <p:txBody>
          <a:bodyPr/>
          <a:lstStyle/>
          <a:p>
            <a:r>
              <a:rPr lang="en-US" sz="4400" dirty="0"/>
              <a:t>Additional Resource Providers</a:t>
            </a:r>
          </a:p>
        </p:txBody>
      </p:sp>
      <p:sp>
        <p:nvSpPr>
          <p:cNvPr id="3" name="Text Placeholder 2">
            <a:extLst>
              <a:ext uri="{FF2B5EF4-FFF2-40B4-BE49-F238E27FC236}">
                <a16:creationId xmlns:a16="http://schemas.microsoft.com/office/drawing/2014/main" id="{FEEC1B74-8606-4BEA-B1A4-52A193D05835}"/>
              </a:ext>
            </a:extLst>
          </p:cNvPr>
          <p:cNvSpPr>
            <a:spLocks noGrp="1"/>
          </p:cNvSpPr>
          <p:nvPr>
            <p:ph type="body" sz="quarter" idx="10"/>
          </p:nvPr>
        </p:nvSpPr>
        <p:spPr>
          <a:xfrm>
            <a:off x="274702" y="1211287"/>
            <a:ext cx="11888787" cy="4936736"/>
          </a:xfrm>
        </p:spPr>
        <p:txBody>
          <a:bodyPr/>
          <a:lstStyle/>
          <a:p>
            <a:r>
              <a:rPr lang="en-US" sz="3200" dirty="0"/>
              <a:t>Download and installation of the additional Resource Providers is not part of the core Azure Stack Hub deployment:</a:t>
            </a:r>
          </a:p>
          <a:p>
            <a:pPr lvl="1"/>
            <a:r>
              <a:rPr lang="en-US" sz="2400" dirty="0"/>
              <a:t>App Service</a:t>
            </a:r>
          </a:p>
          <a:p>
            <a:pPr lvl="1"/>
            <a:r>
              <a:rPr lang="en-US" sz="2400" dirty="0"/>
              <a:t>Event Hubs</a:t>
            </a:r>
          </a:p>
          <a:p>
            <a:pPr lvl="1"/>
            <a:r>
              <a:rPr lang="en-US" sz="2400" dirty="0"/>
              <a:t>IoT Hub</a:t>
            </a:r>
          </a:p>
          <a:p>
            <a:pPr lvl="1"/>
            <a:r>
              <a:rPr lang="en-US" sz="2400" dirty="0"/>
              <a:t>MySQL</a:t>
            </a:r>
          </a:p>
          <a:p>
            <a:pPr lvl="1"/>
            <a:r>
              <a:rPr lang="en-US" sz="2400" dirty="0"/>
              <a:t>SQL</a:t>
            </a:r>
          </a:p>
          <a:p>
            <a:r>
              <a:rPr lang="en-US" sz="3200" dirty="0"/>
              <a:t>Each of them requires planning and configuration decisions (like where to host the SQL database that the SQL RP will use to create databases for tenants).</a:t>
            </a:r>
          </a:p>
          <a:p>
            <a:pPr lvl="1"/>
            <a:r>
              <a:rPr lang="en-US" sz="2400" dirty="0"/>
              <a:t>More details in the PaaS module coming up later</a:t>
            </a:r>
          </a:p>
        </p:txBody>
      </p:sp>
    </p:spTree>
    <p:extLst>
      <p:ext uri="{BB962C8B-B14F-4D97-AF65-F5344CB8AC3E}">
        <p14:creationId xmlns:p14="http://schemas.microsoft.com/office/powerpoint/2010/main" val="363923553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580206-5AC0-4672-AB01-40E25DF0BEC4}"/>
              </a:ext>
            </a:extLst>
          </p:cNvPr>
          <p:cNvSpPr>
            <a:spLocks noGrp="1"/>
          </p:cNvSpPr>
          <p:nvPr>
            <p:ph type="body" sz="quarter" idx="10"/>
          </p:nvPr>
        </p:nvSpPr>
        <p:spPr>
          <a:xfrm>
            <a:off x="434975" y="1403379"/>
            <a:ext cx="11567160" cy="5060809"/>
          </a:xfrm>
        </p:spPr>
        <p:txBody>
          <a:bodyPr/>
          <a:lstStyle/>
          <a:p>
            <a:pPr>
              <a:lnSpc>
                <a:spcPct val="110000"/>
              </a:lnSpc>
            </a:pPr>
            <a:r>
              <a:rPr lang="en-US" sz="2400" dirty="0"/>
              <a:t>OEMs responsible for agentless HW device monitoring</a:t>
            </a:r>
          </a:p>
          <a:p>
            <a:pPr>
              <a:lnSpc>
                <a:spcPct val="110000"/>
              </a:lnSpc>
            </a:pPr>
            <a:r>
              <a:rPr lang="en-US" sz="2400" dirty="0"/>
              <a:t>Vendor-specific solutions</a:t>
            </a:r>
          </a:p>
          <a:p>
            <a:pPr>
              <a:lnSpc>
                <a:spcPct val="110000"/>
              </a:lnSpc>
            </a:pPr>
            <a:r>
              <a:rPr lang="en-US" sz="2400" dirty="0"/>
              <a:t>Deployed on the Hardware Lifecycle Host (HLH)*</a:t>
            </a:r>
          </a:p>
          <a:p>
            <a:pPr>
              <a:lnSpc>
                <a:spcPct val="110000"/>
              </a:lnSpc>
            </a:pPr>
            <a:r>
              <a:rPr lang="en-US" sz="2400" dirty="0"/>
              <a:t>“Call home“ option to order spare parts </a:t>
            </a:r>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marL="0" indent="0">
              <a:lnSpc>
                <a:spcPct val="110000"/>
              </a:lnSpc>
              <a:buNone/>
            </a:pPr>
            <a:r>
              <a:rPr lang="en-US" sz="2400" dirty="0"/>
              <a:t>* </a:t>
            </a:r>
            <a:r>
              <a:rPr lang="en-US" sz="2400" dirty="0">
                <a:solidFill>
                  <a:srgbClr val="505050"/>
                </a:solidFill>
                <a:latin typeface="+mj-lt"/>
              </a:rPr>
              <a:t>Not all Hardware Vendors will have the HLH</a:t>
            </a:r>
          </a:p>
        </p:txBody>
      </p:sp>
      <p:sp>
        <p:nvSpPr>
          <p:cNvPr id="3" name="Title 2">
            <a:extLst>
              <a:ext uri="{FF2B5EF4-FFF2-40B4-BE49-F238E27FC236}">
                <a16:creationId xmlns:a16="http://schemas.microsoft.com/office/drawing/2014/main" id="{E5049ACB-EC3A-4915-AD8D-2BC59AD3A0B0}"/>
              </a:ext>
            </a:extLst>
          </p:cNvPr>
          <p:cNvSpPr>
            <a:spLocks noGrp="1"/>
          </p:cNvSpPr>
          <p:nvPr>
            <p:ph type="title"/>
          </p:nvPr>
        </p:nvSpPr>
        <p:spPr/>
        <p:txBody>
          <a:bodyPr/>
          <a:lstStyle/>
          <a:p>
            <a:r>
              <a:rPr lang="de-DE" dirty="0">
                <a:solidFill>
                  <a:schemeClr val="tx1"/>
                </a:solidFill>
              </a:rPr>
              <a:t>Integration with monitoring solutions</a:t>
            </a:r>
            <a:endParaRPr lang="en-US" dirty="0">
              <a:solidFill>
                <a:schemeClr val="tx1"/>
              </a:solidFill>
            </a:endParaRPr>
          </a:p>
        </p:txBody>
      </p:sp>
    </p:spTree>
    <p:extLst>
      <p:ext uri="{BB962C8B-B14F-4D97-AF65-F5344CB8AC3E}">
        <p14:creationId xmlns:p14="http://schemas.microsoft.com/office/powerpoint/2010/main" val="109631748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580206-5AC0-4672-AB01-40E25DF0BEC4}"/>
              </a:ext>
            </a:extLst>
          </p:cNvPr>
          <p:cNvSpPr>
            <a:spLocks noGrp="1"/>
          </p:cNvSpPr>
          <p:nvPr>
            <p:ph type="body" sz="quarter" idx="10"/>
          </p:nvPr>
        </p:nvSpPr>
        <p:spPr>
          <a:xfrm>
            <a:off x="446087" y="1142881"/>
            <a:ext cx="11567160" cy="1415900"/>
          </a:xfrm>
        </p:spPr>
        <p:txBody>
          <a:bodyPr/>
          <a:lstStyle/>
          <a:p>
            <a:pPr>
              <a:lnSpc>
                <a:spcPct val="110000"/>
              </a:lnSpc>
            </a:pPr>
            <a:r>
              <a:rPr lang="en-US" sz="2400" dirty="0"/>
              <a:t>Enable IT Service Management by adopting existing pipes/processes</a:t>
            </a:r>
          </a:p>
          <a:p>
            <a:pPr lvl="1">
              <a:lnSpc>
                <a:spcPct val="110000"/>
              </a:lnSpc>
            </a:pPr>
            <a:r>
              <a:rPr lang="en-US" sz="2000" dirty="0"/>
              <a:t>Monitor with existing datacenter monitoring tooling</a:t>
            </a:r>
          </a:p>
          <a:p>
            <a:pPr lvl="1">
              <a:lnSpc>
                <a:spcPct val="110000"/>
              </a:lnSpc>
            </a:pPr>
            <a:r>
              <a:rPr lang="en-US" sz="2000" dirty="0"/>
              <a:t>Use existing connections from Monitoring to Ticketing, and others</a:t>
            </a:r>
            <a:endParaRPr lang="en-US" sz="2400" dirty="0"/>
          </a:p>
        </p:txBody>
      </p:sp>
      <p:sp>
        <p:nvSpPr>
          <p:cNvPr id="3" name="Title 2">
            <a:extLst>
              <a:ext uri="{FF2B5EF4-FFF2-40B4-BE49-F238E27FC236}">
                <a16:creationId xmlns:a16="http://schemas.microsoft.com/office/drawing/2014/main" id="{E5049ACB-EC3A-4915-AD8D-2BC59AD3A0B0}"/>
              </a:ext>
            </a:extLst>
          </p:cNvPr>
          <p:cNvSpPr>
            <a:spLocks noGrp="1"/>
          </p:cNvSpPr>
          <p:nvPr>
            <p:ph type="title"/>
          </p:nvPr>
        </p:nvSpPr>
        <p:spPr/>
        <p:txBody>
          <a:bodyPr/>
          <a:lstStyle/>
          <a:p>
            <a:r>
              <a:rPr lang="de-DE" dirty="0">
                <a:solidFill>
                  <a:schemeClr val="tx1"/>
                </a:solidFill>
              </a:rPr>
              <a:t>ITSM integration</a:t>
            </a:r>
            <a:endParaRPr lang="en-US" dirty="0">
              <a:solidFill>
                <a:schemeClr val="tx1"/>
              </a:solidFill>
            </a:endParaRPr>
          </a:p>
        </p:txBody>
      </p:sp>
      <p:sp>
        <p:nvSpPr>
          <p:cNvPr id="4" name="Rectangle: Rounded Corners 3">
            <a:extLst>
              <a:ext uri="{FF2B5EF4-FFF2-40B4-BE49-F238E27FC236}">
                <a16:creationId xmlns:a16="http://schemas.microsoft.com/office/drawing/2014/main" id="{36A51800-863D-4C41-8BAB-85A78EAB00F8}"/>
              </a:ext>
            </a:extLst>
          </p:cNvPr>
          <p:cNvSpPr/>
          <p:nvPr/>
        </p:nvSpPr>
        <p:spPr bwMode="auto">
          <a:xfrm>
            <a:off x="1293278" y="2735096"/>
            <a:ext cx="9277186" cy="1420874"/>
          </a:xfrm>
          <a:prstGeom prst="roundRect">
            <a:avLst/>
          </a:prstGeom>
          <a:solidFill>
            <a:srgbClr val="D83B01">
              <a:lumMod val="40000"/>
              <a:lumOff val="60000"/>
              <a:alpha val="43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5" name="Rectangle 4">
            <a:extLst>
              <a:ext uri="{FF2B5EF4-FFF2-40B4-BE49-F238E27FC236}">
                <a16:creationId xmlns:a16="http://schemas.microsoft.com/office/drawing/2014/main" id="{1511127D-D623-4FFB-8AA4-BAB8CCBB42D7}"/>
              </a:ext>
            </a:extLst>
          </p:cNvPr>
          <p:cNvSpPr/>
          <p:nvPr/>
        </p:nvSpPr>
        <p:spPr bwMode="auto">
          <a:xfrm>
            <a:off x="1442910" y="3019271"/>
            <a:ext cx="2768193" cy="852524"/>
          </a:xfrm>
          <a:prstGeom prst="rect">
            <a:avLst/>
          </a:prstGeom>
          <a:solidFill>
            <a:srgbClr val="FF8C0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Azure Stack Hub Software*</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*including Storage</a:t>
            </a:r>
          </a:p>
        </p:txBody>
      </p:sp>
      <p:sp>
        <p:nvSpPr>
          <p:cNvPr id="6" name="Rectangle 5">
            <a:extLst>
              <a:ext uri="{FF2B5EF4-FFF2-40B4-BE49-F238E27FC236}">
                <a16:creationId xmlns:a16="http://schemas.microsoft.com/office/drawing/2014/main" id="{F18B1F23-9C0C-4F6E-9BD0-3A8C941655D2}"/>
              </a:ext>
            </a:extLst>
          </p:cNvPr>
          <p:cNvSpPr/>
          <p:nvPr/>
        </p:nvSpPr>
        <p:spPr bwMode="auto">
          <a:xfrm>
            <a:off x="4510367" y="3019271"/>
            <a:ext cx="2768193" cy="852524"/>
          </a:xfrm>
          <a:prstGeom prst="rect">
            <a:avLst/>
          </a:prstGeom>
          <a:solidFill>
            <a:srgbClr val="FF8C0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rPr>
              <a:t>Physical Server</a:t>
            </a:r>
          </a:p>
        </p:txBody>
      </p:sp>
      <p:sp>
        <p:nvSpPr>
          <p:cNvPr id="7" name="Rectangle 6">
            <a:extLst>
              <a:ext uri="{FF2B5EF4-FFF2-40B4-BE49-F238E27FC236}">
                <a16:creationId xmlns:a16="http://schemas.microsoft.com/office/drawing/2014/main" id="{F23BED6D-82FF-46F6-A68C-51EC9B96D0F2}"/>
              </a:ext>
            </a:extLst>
          </p:cNvPr>
          <p:cNvSpPr/>
          <p:nvPr/>
        </p:nvSpPr>
        <p:spPr bwMode="auto">
          <a:xfrm>
            <a:off x="7620612" y="3019271"/>
            <a:ext cx="2768193" cy="852524"/>
          </a:xfrm>
          <a:prstGeom prst="rect">
            <a:avLst/>
          </a:prstGeom>
          <a:solidFill>
            <a:srgbClr val="FF8C0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rPr>
              <a:t>Network Devices</a:t>
            </a:r>
          </a:p>
        </p:txBody>
      </p:sp>
      <p:sp>
        <p:nvSpPr>
          <p:cNvPr id="8" name="Rectangle 7">
            <a:extLst>
              <a:ext uri="{FF2B5EF4-FFF2-40B4-BE49-F238E27FC236}">
                <a16:creationId xmlns:a16="http://schemas.microsoft.com/office/drawing/2014/main" id="{53F99591-0D67-4CF9-B53A-F6DB1B1DE898}"/>
              </a:ext>
            </a:extLst>
          </p:cNvPr>
          <p:cNvSpPr/>
          <p:nvPr/>
        </p:nvSpPr>
        <p:spPr bwMode="auto">
          <a:xfrm>
            <a:off x="1442910" y="4724319"/>
            <a:ext cx="2936529" cy="781481"/>
          </a:xfrm>
          <a:prstGeom prst="rect">
            <a:avLst/>
          </a:prstGeom>
          <a:solidFill>
            <a:srgbClr val="00B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rPr>
              <a:t>Monitoring Solution</a:t>
            </a:r>
          </a:p>
        </p:txBody>
      </p:sp>
      <p:sp>
        <p:nvSpPr>
          <p:cNvPr id="9" name="Rectangle 8">
            <a:extLst>
              <a:ext uri="{FF2B5EF4-FFF2-40B4-BE49-F238E27FC236}">
                <a16:creationId xmlns:a16="http://schemas.microsoft.com/office/drawing/2014/main" id="{4F9D416C-8C54-41CA-A4A0-4F88BBEC027F}"/>
              </a:ext>
            </a:extLst>
          </p:cNvPr>
          <p:cNvSpPr/>
          <p:nvPr/>
        </p:nvSpPr>
        <p:spPr bwMode="auto">
          <a:xfrm>
            <a:off x="1442910" y="5957365"/>
            <a:ext cx="8945894" cy="390740"/>
          </a:xfrm>
          <a:prstGeom prst="rect">
            <a:avLst/>
          </a:prstGeom>
          <a:solidFill>
            <a:srgbClr val="00B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rPr>
              <a:t>Ticketing, CMDB…</a:t>
            </a:r>
          </a:p>
        </p:txBody>
      </p:sp>
      <p:sp>
        <p:nvSpPr>
          <p:cNvPr id="10" name="TextBox 9">
            <a:extLst>
              <a:ext uri="{FF2B5EF4-FFF2-40B4-BE49-F238E27FC236}">
                <a16:creationId xmlns:a16="http://schemas.microsoft.com/office/drawing/2014/main" id="{9B63D6EA-EC74-4576-BC15-2F0938141C97}"/>
              </a:ext>
            </a:extLst>
          </p:cNvPr>
          <p:cNvSpPr txBox="1"/>
          <p:nvPr/>
        </p:nvSpPr>
        <p:spPr>
          <a:xfrm>
            <a:off x="4921855" y="2650016"/>
            <a:ext cx="1945216" cy="456251"/>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rgbClr val="353535"/>
                    </a:gs>
                    <a:gs pos="30000">
                      <a:srgbClr val="353535"/>
                    </a:gs>
                  </a:gsLst>
                  <a:lin ang="5400000" scaled="0"/>
                </a:gradFill>
                <a:latin typeface="Segoe UI Semilight"/>
              </a:rPr>
              <a:t>Integrated System</a:t>
            </a:r>
          </a:p>
        </p:txBody>
      </p:sp>
      <p:cxnSp>
        <p:nvCxnSpPr>
          <p:cNvPr id="11" name="Straight Arrow Connector 10">
            <a:extLst>
              <a:ext uri="{FF2B5EF4-FFF2-40B4-BE49-F238E27FC236}">
                <a16:creationId xmlns:a16="http://schemas.microsoft.com/office/drawing/2014/main" id="{4FE22CA1-E307-4973-9F8C-666BF9CBE7E8}"/>
              </a:ext>
            </a:extLst>
          </p:cNvPr>
          <p:cNvCxnSpPr/>
          <p:nvPr/>
        </p:nvCxnSpPr>
        <p:spPr>
          <a:xfrm>
            <a:off x="2827006" y="3874145"/>
            <a:ext cx="0" cy="852524"/>
          </a:xfrm>
          <a:prstGeom prst="straightConnector1">
            <a:avLst/>
          </a:prstGeom>
          <a:noFill/>
          <a:ln w="38100" cap="flat" cmpd="sng" algn="ctr">
            <a:solidFill>
              <a:srgbClr val="353535"/>
            </a:solidFill>
            <a:prstDash val="solid"/>
            <a:headEnd type="none"/>
            <a:tailEnd type="triangle"/>
          </a:ln>
          <a:effectLst/>
        </p:spPr>
      </p:cxnSp>
      <p:cxnSp>
        <p:nvCxnSpPr>
          <p:cNvPr id="12" name="Straight Arrow Connector 11">
            <a:extLst>
              <a:ext uri="{FF2B5EF4-FFF2-40B4-BE49-F238E27FC236}">
                <a16:creationId xmlns:a16="http://schemas.microsoft.com/office/drawing/2014/main" id="{0E07DF20-FF45-45A0-A853-5FE5801718CC}"/>
              </a:ext>
            </a:extLst>
          </p:cNvPr>
          <p:cNvCxnSpPr/>
          <p:nvPr/>
        </p:nvCxnSpPr>
        <p:spPr>
          <a:xfrm>
            <a:off x="5931871" y="3871795"/>
            <a:ext cx="0" cy="852524"/>
          </a:xfrm>
          <a:prstGeom prst="straightConnector1">
            <a:avLst/>
          </a:prstGeom>
          <a:noFill/>
          <a:ln w="38100" cap="flat" cmpd="sng" algn="ctr">
            <a:solidFill>
              <a:srgbClr val="353535"/>
            </a:solidFill>
            <a:prstDash val="solid"/>
            <a:headEnd type="none"/>
            <a:tailEnd type="triangle"/>
          </a:ln>
          <a:effectLst/>
        </p:spPr>
      </p:cxnSp>
      <p:cxnSp>
        <p:nvCxnSpPr>
          <p:cNvPr id="13" name="Straight Arrow Connector 12">
            <a:extLst>
              <a:ext uri="{FF2B5EF4-FFF2-40B4-BE49-F238E27FC236}">
                <a16:creationId xmlns:a16="http://schemas.microsoft.com/office/drawing/2014/main" id="{2DAA3596-223C-47BF-8B55-7C4B5696263D}"/>
              </a:ext>
            </a:extLst>
          </p:cNvPr>
          <p:cNvCxnSpPr/>
          <p:nvPr/>
        </p:nvCxnSpPr>
        <p:spPr>
          <a:xfrm>
            <a:off x="8999328" y="3871795"/>
            <a:ext cx="0" cy="852524"/>
          </a:xfrm>
          <a:prstGeom prst="straightConnector1">
            <a:avLst/>
          </a:prstGeom>
          <a:noFill/>
          <a:ln w="38100" cap="flat" cmpd="sng" algn="ctr">
            <a:solidFill>
              <a:srgbClr val="353535"/>
            </a:solidFill>
            <a:prstDash val="solid"/>
            <a:headEnd type="none"/>
            <a:tailEnd type="triangle"/>
          </a:ln>
          <a:effectLst/>
        </p:spPr>
      </p:cxnSp>
      <p:sp>
        <p:nvSpPr>
          <p:cNvPr id="14" name="TextBox 13">
            <a:extLst>
              <a:ext uri="{FF2B5EF4-FFF2-40B4-BE49-F238E27FC236}">
                <a16:creationId xmlns:a16="http://schemas.microsoft.com/office/drawing/2014/main" id="{9577F1DA-65DD-4B29-B1A4-16B4BDA2A0A4}"/>
              </a:ext>
            </a:extLst>
          </p:cNvPr>
          <p:cNvSpPr txBox="1"/>
          <p:nvPr/>
        </p:nvSpPr>
        <p:spPr>
          <a:xfrm>
            <a:off x="2765013" y="4151337"/>
            <a:ext cx="1197056" cy="507902"/>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rgbClr val="353535"/>
                    </a:gs>
                    <a:gs pos="30000">
                      <a:srgbClr val="353535"/>
                    </a:gs>
                  </a:gsLst>
                  <a:lin ang="5400000" scaled="0"/>
                </a:gradFill>
                <a:latin typeface="Segoe UI Semilight"/>
              </a:rPr>
              <a:t>Rest API</a:t>
            </a:r>
          </a:p>
        </p:txBody>
      </p:sp>
      <p:sp>
        <p:nvSpPr>
          <p:cNvPr id="15" name="TextBox 14">
            <a:extLst>
              <a:ext uri="{FF2B5EF4-FFF2-40B4-BE49-F238E27FC236}">
                <a16:creationId xmlns:a16="http://schemas.microsoft.com/office/drawing/2014/main" id="{46C4842A-1345-4C13-9211-277B43FBCEEF}"/>
              </a:ext>
            </a:extLst>
          </p:cNvPr>
          <p:cNvSpPr txBox="1"/>
          <p:nvPr/>
        </p:nvSpPr>
        <p:spPr>
          <a:xfrm>
            <a:off x="5926098" y="4162773"/>
            <a:ext cx="1197056" cy="50790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53535"/>
                    </a:gs>
                    <a:gs pos="30000">
                      <a:srgbClr val="353535"/>
                    </a:gs>
                  </a:gsLst>
                  <a:lin ang="5400000" scaled="0"/>
                </a:gradFill>
                <a:latin typeface="Segoe UI Semilight"/>
              </a:rPr>
              <a:t>IPMI</a:t>
            </a:r>
          </a:p>
        </p:txBody>
      </p:sp>
      <p:sp>
        <p:nvSpPr>
          <p:cNvPr id="16" name="TextBox 15">
            <a:extLst>
              <a:ext uri="{FF2B5EF4-FFF2-40B4-BE49-F238E27FC236}">
                <a16:creationId xmlns:a16="http://schemas.microsoft.com/office/drawing/2014/main" id="{892D5F81-765F-4D12-8ACF-849CE3E5D771}"/>
              </a:ext>
            </a:extLst>
          </p:cNvPr>
          <p:cNvSpPr txBox="1"/>
          <p:nvPr/>
        </p:nvSpPr>
        <p:spPr>
          <a:xfrm>
            <a:off x="8917774" y="4151338"/>
            <a:ext cx="1197056" cy="507902"/>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rgbClr val="353535"/>
                    </a:gs>
                    <a:gs pos="30000">
                      <a:srgbClr val="353535"/>
                    </a:gs>
                  </a:gsLst>
                  <a:lin ang="5400000" scaled="0"/>
                </a:gradFill>
                <a:latin typeface="Segoe UI Semilight"/>
              </a:rPr>
              <a:t>SNMP</a:t>
            </a:r>
          </a:p>
        </p:txBody>
      </p:sp>
      <p:cxnSp>
        <p:nvCxnSpPr>
          <p:cNvPr id="17" name="Straight Arrow Connector 16">
            <a:extLst>
              <a:ext uri="{FF2B5EF4-FFF2-40B4-BE49-F238E27FC236}">
                <a16:creationId xmlns:a16="http://schemas.microsoft.com/office/drawing/2014/main" id="{9D615228-8515-4DE4-BF3A-07140B65CB8C}"/>
              </a:ext>
            </a:extLst>
          </p:cNvPr>
          <p:cNvCxnSpPr>
            <a:cxnSpLocks/>
          </p:cNvCxnSpPr>
          <p:nvPr/>
        </p:nvCxnSpPr>
        <p:spPr>
          <a:xfrm flipH="1">
            <a:off x="2845712" y="5519738"/>
            <a:ext cx="2263" cy="415437"/>
          </a:xfrm>
          <a:prstGeom prst="straightConnector1">
            <a:avLst/>
          </a:prstGeom>
          <a:noFill/>
          <a:ln w="38100" cap="flat" cmpd="sng" algn="ctr">
            <a:solidFill>
              <a:srgbClr val="353535"/>
            </a:solidFill>
            <a:prstDash val="solid"/>
            <a:headEnd type="none"/>
            <a:tailEnd type="triangle"/>
          </a:ln>
          <a:effectLst/>
        </p:spPr>
      </p:cxnSp>
      <p:sp>
        <p:nvSpPr>
          <p:cNvPr id="18" name="Rectangle 17">
            <a:extLst>
              <a:ext uri="{FF2B5EF4-FFF2-40B4-BE49-F238E27FC236}">
                <a16:creationId xmlns:a16="http://schemas.microsoft.com/office/drawing/2014/main" id="{488B4987-8E40-4269-950B-B76F27B3BAF8}"/>
              </a:ext>
            </a:extLst>
          </p:cNvPr>
          <p:cNvSpPr/>
          <p:nvPr/>
        </p:nvSpPr>
        <p:spPr bwMode="auto">
          <a:xfrm>
            <a:off x="4510368" y="4726599"/>
            <a:ext cx="5878438" cy="781481"/>
          </a:xfrm>
          <a:prstGeom prst="rect">
            <a:avLst/>
          </a:prstGeom>
          <a:solidFill>
            <a:srgbClr val="FF8C0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rPr>
              <a:t>Hardware Lifecycle Host</a:t>
            </a:r>
          </a:p>
        </p:txBody>
      </p:sp>
      <p:sp>
        <p:nvSpPr>
          <p:cNvPr id="19" name="TextBox 18">
            <a:extLst>
              <a:ext uri="{FF2B5EF4-FFF2-40B4-BE49-F238E27FC236}">
                <a16:creationId xmlns:a16="http://schemas.microsoft.com/office/drawing/2014/main" id="{57D3B5A6-3164-45EF-B11A-16C44F6DD447}"/>
              </a:ext>
            </a:extLst>
          </p:cNvPr>
          <p:cNvSpPr txBox="1"/>
          <p:nvPr/>
        </p:nvSpPr>
        <p:spPr>
          <a:xfrm>
            <a:off x="5508420" y="3495917"/>
            <a:ext cx="1197056" cy="507902"/>
          </a:xfrm>
          <a:prstGeom prst="rect">
            <a:avLst/>
          </a:prstGeom>
          <a:noFill/>
        </p:spPr>
        <p:txBody>
          <a:bodyPr wrap="square" lIns="182880" tIns="146304" rIns="182880" bIns="146304" rtlCol="0">
            <a:spAutoFit/>
          </a:bodyPr>
          <a:lstStyle/>
          <a:p>
            <a:pPr>
              <a:lnSpc>
                <a:spcPct val="90000"/>
              </a:lnSpc>
              <a:spcAft>
                <a:spcPts val="600"/>
              </a:spcAft>
            </a:pPr>
            <a:r>
              <a:rPr lang="en-US">
                <a:solidFill>
                  <a:srgbClr val="FFFFFF"/>
                </a:solidFill>
                <a:latin typeface="Segoe UI Semilight"/>
              </a:rPr>
              <a:t>BMC</a:t>
            </a:r>
          </a:p>
        </p:txBody>
      </p:sp>
      <p:cxnSp>
        <p:nvCxnSpPr>
          <p:cNvPr id="20" name="Straight Arrow Connector 19">
            <a:extLst>
              <a:ext uri="{FF2B5EF4-FFF2-40B4-BE49-F238E27FC236}">
                <a16:creationId xmlns:a16="http://schemas.microsoft.com/office/drawing/2014/main" id="{86E9F935-A091-4DFB-9EAB-D0CCBEC6B058}"/>
              </a:ext>
            </a:extLst>
          </p:cNvPr>
          <p:cNvCxnSpPr>
            <a:cxnSpLocks/>
          </p:cNvCxnSpPr>
          <p:nvPr/>
        </p:nvCxnSpPr>
        <p:spPr>
          <a:xfrm flipH="1">
            <a:off x="7444147" y="5520788"/>
            <a:ext cx="1" cy="425141"/>
          </a:xfrm>
          <a:prstGeom prst="straightConnector1">
            <a:avLst/>
          </a:prstGeom>
          <a:noFill/>
          <a:ln w="38100" cap="flat" cmpd="sng" algn="ctr">
            <a:solidFill>
              <a:srgbClr val="353535"/>
            </a:solidFill>
            <a:prstDash val="solid"/>
            <a:headEnd type="none"/>
            <a:tailEnd type="triangle"/>
          </a:ln>
          <a:effectLst/>
        </p:spPr>
      </p:cxnSp>
      <p:cxnSp>
        <p:nvCxnSpPr>
          <p:cNvPr id="21" name="Straight Arrow Connector 20">
            <a:extLst>
              <a:ext uri="{FF2B5EF4-FFF2-40B4-BE49-F238E27FC236}">
                <a16:creationId xmlns:a16="http://schemas.microsoft.com/office/drawing/2014/main" id="{082C88BA-9330-435D-82A6-7062E8DCCAAB}"/>
              </a:ext>
            </a:extLst>
          </p:cNvPr>
          <p:cNvCxnSpPr>
            <a:cxnSpLocks/>
          </p:cNvCxnSpPr>
          <p:nvPr/>
        </p:nvCxnSpPr>
        <p:spPr>
          <a:xfrm flipH="1">
            <a:off x="3545958" y="3871795"/>
            <a:ext cx="2373217" cy="787444"/>
          </a:xfrm>
          <a:prstGeom prst="straightConnector1">
            <a:avLst/>
          </a:prstGeom>
          <a:noFill/>
          <a:ln w="38100" cap="flat" cmpd="sng" algn="ctr">
            <a:solidFill>
              <a:srgbClr val="00B050"/>
            </a:solidFill>
            <a:prstDash val="solid"/>
            <a:headEnd type="none"/>
            <a:tailEnd type="triangle"/>
          </a:ln>
          <a:effectLst/>
        </p:spPr>
      </p:cxnSp>
      <p:cxnSp>
        <p:nvCxnSpPr>
          <p:cNvPr id="22" name="Straight Arrow Connector 21">
            <a:extLst>
              <a:ext uri="{FF2B5EF4-FFF2-40B4-BE49-F238E27FC236}">
                <a16:creationId xmlns:a16="http://schemas.microsoft.com/office/drawing/2014/main" id="{5DADAEB4-02C1-43BC-BB55-B4A053D34B62}"/>
              </a:ext>
            </a:extLst>
          </p:cNvPr>
          <p:cNvCxnSpPr>
            <a:cxnSpLocks/>
          </p:cNvCxnSpPr>
          <p:nvPr/>
        </p:nvCxnSpPr>
        <p:spPr>
          <a:xfrm flipH="1">
            <a:off x="3779874" y="3873570"/>
            <a:ext cx="5231467" cy="785669"/>
          </a:xfrm>
          <a:prstGeom prst="straightConnector1">
            <a:avLst/>
          </a:prstGeom>
          <a:noFill/>
          <a:ln w="38100" cap="flat" cmpd="sng" algn="ctr">
            <a:solidFill>
              <a:srgbClr val="00B050"/>
            </a:solidFill>
            <a:prstDash val="solid"/>
            <a:headEnd type="none"/>
            <a:tailEnd type="triangle"/>
          </a:ln>
          <a:effectLst/>
        </p:spPr>
      </p:cxnSp>
      <p:cxnSp>
        <p:nvCxnSpPr>
          <p:cNvPr id="23" name="Straight Arrow Connector 22">
            <a:extLst>
              <a:ext uri="{FF2B5EF4-FFF2-40B4-BE49-F238E27FC236}">
                <a16:creationId xmlns:a16="http://schemas.microsoft.com/office/drawing/2014/main" id="{78A0EF3F-107F-4313-9A29-F2453E91E9C6}"/>
              </a:ext>
            </a:extLst>
          </p:cNvPr>
          <p:cNvCxnSpPr>
            <a:cxnSpLocks/>
          </p:cNvCxnSpPr>
          <p:nvPr/>
        </p:nvCxnSpPr>
        <p:spPr>
          <a:xfrm flipH="1">
            <a:off x="4124325" y="5080098"/>
            <a:ext cx="666666" cy="22545"/>
          </a:xfrm>
          <a:prstGeom prst="straightConnector1">
            <a:avLst/>
          </a:prstGeom>
          <a:noFill/>
          <a:ln w="38100" cap="flat" cmpd="sng" algn="ctr">
            <a:solidFill>
              <a:srgbClr val="353535"/>
            </a:solidFill>
            <a:prstDash val="solid"/>
            <a:headEnd type="none"/>
            <a:tailEnd type="triangle"/>
          </a:ln>
          <a:effectLst/>
        </p:spPr>
      </p:cxnSp>
      <p:cxnSp>
        <p:nvCxnSpPr>
          <p:cNvPr id="24" name="Straight Arrow Connector 23">
            <a:extLst>
              <a:ext uri="{FF2B5EF4-FFF2-40B4-BE49-F238E27FC236}">
                <a16:creationId xmlns:a16="http://schemas.microsoft.com/office/drawing/2014/main" id="{A92F11C9-C1FA-44E3-96B2-E3F81BB9C640}"/>
              </a:ext>
            </a:extLst>
          </p:cNvPr>
          <p:cNvCxnSpPr>
            <a:cxnSpLocks/>
          </p:cNvCxnSpPr>
          <p:nvPr/>
        </p:nvCxnSpPr>
        <p:spPr>
          <a:xfrm>
            <a:off x="116979" y="6634120"/>
            <a:ext cx="796524" cy="0"/>
          </a:xfrm>
          <a:prstGeom prst="straightConnector1">
            <a:avLst/>
          </a:prstGeom>
          <a:noFill/>
          <a:ln w="38100" cap="flat" cmpd="sng" algn="ctr">
            <a:solidFill>
              <a:srgbClr val="00B050"/>
            </a:solidFill>
            <a:prstDash val="solid"/>
            <a:headEnd type="none"/>
            <a:tailEnd type="triangle"/>
          </a:ln>
          <a:effectLst/>
        </p:spPr>
      </p:cxnSp>
      <p:sp>
        <p:nvSpPr>
          <p:cNvPr id="25" name="Content Placeholder 4">
            <a:extLst>
              <a:ext uri="{FF2B5EF4-FFF2-40B4-BE49-F238E27FC236}">
                <a16:creationId xmlns:a16="http://schemas.microsoft.com/office/drawing/2014/main" id="{749C63AB-D9E9-4DA3-BE67-EF184AC38DBB}"/>
              </a:ext>
            </a:extLst>
          </p:cNvPr>
          <p:cNvSpPr txBox="1">
            <a:spLocks/>
          </p:cNvSpPr>
          <p:nvPr/>
        </p:nvSpPr>
        <p:spPr>
          <a:xfrm>
            <a:off x="850401" y="6453976"/>
            <a:ext cx="4269176" cy="360288"/>
          </a:xfrm>
          <a:prstGeom prst="rect">
            <a:avLst/>
          </a:prstGeom>
        </p:spPr>
        <p:txBody>
          <a:bodyPr vert="horz" wrap="square" lIns="146304" tIns="9144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600">
                <a:latin typeface="+mj-lt"/>
              </a:rPr>
              <a:t>Only if it is supported by OEM vendor</a:t>
            </a:r>
          </a:p>
        </p:txBody>
      </p:sp>
    </p:spTree>
    <p:extLst>
      <p:ext uri="{BB962C8B-B14F-4D97-AF65-F5344CB8AC3E}">
        <p14:creationId xmlns:p14="http://schemas.microsoft.com/office/powerpoint/2010/main" val="26576218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0264" y="1309995"/>
            <a:ext cx="5583075" cy="4506675"/>
          </a:xfrm>
        </p:spPr>
        <p:txBody>
          <a:bodyPr/>
          <a:lstStyle/>
          <a:p>
            <a:pPr marL="341629" lvl="1" indent="-341629">
              <a:buNone/>
            </a:pPr>
            <a:r>
              <a:rPr lang="en-US" sz="2856" dirty="0">
                <a:solidFill>
                  <a:srgbClr val="0078D7"/>
                </a:solidFill>
                <a:latin typeface="+mj-lt"/>
              </a:rPr>
              <a:t>Azure Stack Hub software – API </a:t>
            </a:r>
          </a:p>
          <a:p>
            <a:pPr marL="291436" lvl="2" indent="-291436"/>
            <a:r>
              <a:rPr lang="en-US" sz="1836" dirty="0">
                <a:latin typeface="+mj-lt"/>
              </a:rPr>
              <a:t>Nagios Plugin (for Open Source &amp; Enterprise Edition) (Available today </a:t>
            </a:r>
            <a:r>
              <a:rPr lang="en-US" sz="1836" dirty="0">
                <a:solidFill>
                  <a:srgbClr val="FFFF00"/>
                </a:solidFill>
                <a:latin typeface="+mj-lt"/>
                <a:hlinkClick r:id="rId3"/>
              </a:rPr>
              <a:t>http://aka.ms/masnagios</a:t>
            </a:r>
            <a:r>
              <a:rPr lang="en-US" sz="1836" dirty="0">
                <a:latin typeface="+mj-lt"/>
              </a:rPr>
              <a:t>) </a:t>
            </a:r>
          </a:p>
          <a:p>
            <a:pPr marL="291436" lvl="2" indent="-291436"/>
            <a:r>
              <a:rPr lang="en-US" sz="1836" dirty="0">
                <a:latin typeface="+mj-lt"/>
              </a:rPr>
              <a:t>API Examples &amp; Documentation for custom integration (Soon available on GitHub)</a:t>
            </a:r>
          </a:p>
          <a:p>
            <a:pPr marL="291436" lvl="2" indent="-291436"/>
            <a:r>
              <a:rPr lang="en-US" sz="1836" dirty="0">
                <a:latin typeface="+mj-lt"/>
              </a:rPr>
              <a:t>System Center Operations Manager – Management Pack</a:t>
            </a:r>
          </a:p>
          <a:p>
            <a:pPr lvl="2">
              <a:buFont typeface="Wingdings" panose="05000000000000000000" pitchFamily="2" charset="2"/>
              <a:buChar char="§"/>
            </a:pPr>
            <a:endParaRPr lang="en-US" sz="1599" dirty="0">
              <a:latin typeface="+mj-lt"/>
            </a:endParaRPr>
          </a:p>
          <a:p>
            <a:pPr marL="341629" lvl="1" indent="-341629">
              <a:buNone/>
            </a:pPr>
            <a:r>
              <a:rPr lang="en-US" sz="2856" dirty="0">
                <a:solidFill>
                  <a:srgbClr val="0078D7"/>
                </a:solidFill>
                <a:latin typeface="+mj-lt"/>
              </a:rPr>
              <a:t>Physical server </a:t>
            </a:r>
            <a:r>
              <a:rPr lang="en-US" sz="2856" dirty="0">
                <a:solidFill>
                  <a:srgbClr val="0078D7"/>
                </a:solidFill>
              </a:rPr>
              <a:t>–</a:t>
            </a:r>
            <a:r>
              <a:rPr lang="en-US" sz="2856" dirty="0">
                <a:solidFill>
                  <a:srgbClr val="0078D7"/>
                </a:solidFill>
                <a:latin typeface="+mj-lt"/>
              </a:rPr>
              <a:t> BMC</a:t>
            </a:r>
          </a:p>
          <a:p>
            <a:pPr marL="293056" lvl="2" indent="-293056"/>
            <a:r>
              <a:rPr lang="en-US" sz="1836" dirty="0">
                <a:latin typeface="+mj-lt"/>
              </a:rPr>
              <a:t>System Center Operations Manager – Hardware Vendor Management Pack</a:t>
            </a:r>
          </a:p>
          <a:p>
            <a:pPr marL="293056" lvl="2" indent="-293056"/>
            <a:r>
              <a:rPr lang="en-US" sz="1836" dirty="0">
                <a:latin typeface="+mj-lt"/>
              </a:rPr>
              <a:t>Hardware Vendor Nagios Plugins</a:t>
            </a:r>
          </a:p>
          <a:p>
            <a:pPr marL="293056" lvl="2" indent="-293056"/>
            <a:r>
              <a:rPr lang="en-US" sz="1836" dirty="0">
                <a:latin typeface="+mj-lt"/>
              </a:rPr>
              <a:t>Other OEM supported monitoring solutions</a:t>
            </a:r>
          </a:p>
          <a:p>
            <a:pPr marL="0" indent="0" algn="r">
              <a:buNone/>
            </a:pPr>
            <a:r>
              <a:rPr lang="en-US" sz="1199" dirty="0"/>
              <a:t>	</a:t>
            </a:r>
          </a:p>
        </p:txBody>
      </p:sp>
      <p:sp>
        <p:nvSpPr>
          <p:cNvPr id="3" name="Title 2"/>
          <p:cNvSpPr>
            <a:spLocks noGrp="1"/>
          </p:cNvSpPr>
          <p:nvPr>
            <p:ph type="title"/>
          </p:nvPr>
        </p:nvSpPr>
        <p:spPr>
          <a:xfrm>
            <a:off x="275481" y="295274"/>
            <a:ext cx="11887878" cy="917575"/>
          </a:xfrm>
        </p:spPr>
        <p:txBody>
          <a:bodyPr/>
          <a:lstStyle/>
          <a:p>
            <a:r>
              <a:rPr lang="en-US" sz="4896" dirty="0"/>
              <a:t>Integration with monitoring solutions</a:t>
            </a:r>
          </a:p>
        </p:txBody>
      </p:sp>
      <p:sp>
        <p:nvSpPr>
          <p:cNvPr id="5" name="Text Placeholder 1"/>
          <p:cNvSpPr txBox="1">
            <a:spLocks/>
          </p:cNvSpPr>
          <p:nvPr/>
        </p:nvSpPr>
        <p:spPr>
          <a:xfrm>
            <a:off x="6680386" y="1309995"/>
            <a:ext cx="5583075" cy="3867554"/>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1629" lvl="1" indent="-341629">
              <a:buNone/>
            </a:pPr>
            <a:r>
              <a:rPr lang="en-US" sz="2856" dirty="0">
                <a:solidFill>
                  <a:srgbClr val="0078D7"/>
                </a:solidFill>
                <a:latin typeface="+mj-lt"/>
              </a:rPr>
              <a:t>Network devices </a:t>
            </a:r>
            <a:r>
              <a:rPr lang="en-US" sz="2856" dirty="0">
                <a:solidFill>
                  <a:srgbClr val="0078D7"/>
                </a:solidFill>
              </a:rPr>
              <a:t>–</a:t>
            </a:r>
            <a:r>
              <a:rPr lang="en-US" sz="2856" dirty="0">
                <a:solidFill>
                  <a:srgbClr val="0078D7"/>
                </a:solidFill>
                <a:latin typeface="+mj-lt"/>
              </a:rPr>
              <a:t> SNMP</a:t>
            </a:r>
          </a:p>
          <a:p>
            <a:pPr marL="291436" lvl="2" indent="-291436"/>
            <a:r>
              <a:rPr lang="en-US" sz="1836" dirty="0">
                <a:latin typeface="+mj-lt"/>
              </a:rPr>
              <a:t>System Center Operations Manager – Network Device Discovery</a:t>
            </a:r>
          </a:p>
          <a:p>
            <a:pPr marL="291436" lvl="2" indent="-291436"/>
            <a:r>
              <a:rPr lang="en-US" sz="1836" dirty="0">
                <a:latin typeface="+mj-lt"/>
              </a:rPr>
              <a:t>Nagios Switch Plugin</a:t>
            </a:r>
          </a:p>
          <a:p>
            <a:pPr marL="291436" lvl="2" indent="-291436"/>
            <a:r>
              <a:rPr lang="en-US" sz="1836" dirty="0">
                <a:latin typeface="+mj-lt"/>
              </a:rPr>
              <a:t>Other OEM-supported monitoring solutions</a:t>
            </a:r>
          </a:p>
          <a:p>
            <a:pPr lvl="2">
              <a:buFont typeface="Wingdings" panose="05000000000000000000" pitchFamily="2" charset="2"/>
              <a:buChar char="§"/>
            </a:pPr>
            <a:endParaRPr lang="en-US" sz="1599" dirty="0">
              <a:latin typeface="+mj-lt"/>
            </a:endParaRPr>
          </a:p>
          <a:p>
            <a:pPr marL="0" indent="0">
              <a:buNone/>
            </a:pPr>
            <a:r>
              <a:rPr lang="en-US" sz="2856" dirty="0">
                <a:solidFill>
                  <a:srgbClr val="0078D7"/>
                </a:solidFill>
              </a:rPr>
              <a:t>Tenant subscription </a:t>
            </a:r>
            <a:br>
              <a:rPr lang="en-US" sz="2856" dirty="0">
                <a:solidFill>
                  <a:srgbClr val="0078D7"/>
                </a:solidFill>
              </a:rPr>
            </a:br>
            <a:r>
              <a:rPr lang="en-US" sz="2856" dirty="0">
                <a:solidFill>
                  <a:srgbClr val="0078D7"/>
                </a:solidFill>
              </a:rPr>
              <a:t>health monitoring</a:t>
            </a:r>
          </a:p>
          <a:p>
            <a:pPr marL="293056" lvl="2" indent="-293056"/>
            <a:r>
              <a:rPr lang="en-US" sz="1836" dirty="0">
                <a:latin typeface="+mj-lt"/>
              </a:rPr>
              <a:t>System Center Operations Manager – Azure Management Pack</a:t>
            </a:r>
          </a:p>
          <a:p>
            <a:pPr marL="293056" lvl="2" indent="-293056"/>
            <a:r>
              <a:rPr lang="en-US" sz="1836" dirty="0">
                <a:latin typeface="+mj-lt"/>
              </a:rPr>
              <a:t>Operations Management Suite (OMS)</a:t>
            </a:r>
          </a:p>
        </p:txBody>
      </p:sp>
    </p:spTree>
    <p:extLst>
      <p:ext uri="{BB962C8B-B14F-4D97-AF65-F5344CB8AC3E}">
        <p14:creationId xmlns:p14="http://schemas.microsoft.com/office/powerpoint/2010/main" val="7750520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1078A-D0D6-4A43-82F0-A4469CB4000B}"/>
              </a:ext>
            </a:extLst>
          </p:cNvPr>
          <p:cNvSpPr>
            <a:spLocks noGrp="1"/>
          </p:cNvSpPr>
          <p:nvPr>
            <p:ph type="title"/>
          </p:nvPr>
        </p:nvSpPr>
        <p:spPr/>
        <p:txBody>
          <a:bodyPr/>
          <a:lstStyle/>
          <a:p>
            <a:r>
              <a:rPr lang="en-US" dirty="0"/>
              <a:t>Why is this important?</a:t>
            </a:r>
          </a:p>
        </p:txBody>
      </p:sp>
      <p:sp>
        <p:nvSpPr>
          <p:cNvPr id="6" name="Text Placeholder 5">
            <a:extLst>
              <a:ext uri="{FF2B5EF4-FFF2-40B4-BE49-F238E27FC236}">
                <a16:creationId xmlns:a16="http://schemas.microsoft.com/office/drawing/2014/main" id="{5F8CD7F9-4C71-4515-8302-DBEDB1B89064}"/>
              </a:ext>
            </a:extLst>
          </p:cNvPr>
          <p:cNvSpPr>
            <a:spLocks noGrp="1"/>
          </p:cNvSpPr>
          <p:nvPr>
            <p:ph type="body" sz="quarter" idx="10"/>
          </p:nvPr>
        </p:nvSpPr>
        <p:spPr>
          <a:xfrm>
            <a:off x="277103" y="1549485"/>
            <a:ext cx="11887100" cy="3484031"/>
          </a:xfrm>
        </p:spPr>
        <p:txBody>
          <a:bodyPr/>
          <a:lstStyle/>
          <a:p>
            <a:r>
              <a:rPr lang="en-US" sz="3200" dirty="0"/>
              <a:t>Azure Stack Hub deployments will not be performed by end customers like traditional on-premises products or solutions from Microsoft</a:t>
            </a:r>
          </a:p>
          <a:p>
            <a:r>
              <a:rPr lang="en-US" sz="3200" dirty="0"/>
              <a:t>Acquisition and deployment requires a relationship between Microsoft and your selected OEM partners</a:t>
            </a:r>
          </a:p>
          <a:p>
            <a:r>
              <a:rPr lang="en-US" sz="3200" dirty="0"/>
              <a:t>This section is designed provide you with a high-level understanding of the deployment process being performed</a:t>
            </a:r>
          </a:p>
        </p:txBody>
      </p:sp>
    </p:spTree>
    <p:extLst>
      <p:ext uri="{BB962C8B-B14F-4D97-AF65-F5344CB8AC3E}">
        <p14:creationId xmlns:p14="http://schemas.microsoft.com/office/powerpoint/2010/main" val="26556167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1577-E317-4B60-B3EA-E51CE00F7196}"/>
              </a:ext>
            </a:extLst>
          </p:cNvPr>
          <p:cNvSpPr>
            <a:spLocks noGrp="1"/>
          </p:cNvSpPr>
          <p:nvPr>
            <p:ph type="title"/>
          </p:nvPr>
        </p:nvSpPr>
        <p:spPr/>
        <p:txBody>
          <a:bodyPr/>
          <a:lstStyle/>
          <a:p>
            <a:r>
              <a:rPr lang="en-US" dirty="0"/>
              <a:t>Foundational Patterns for Azure Stack Hub</a:t>
            </a:r>
          </a:p>
        </p:txBody>
      </p:sp>
      <p:pic>
        <p:nvPicPr>
          <p:cNvPr id="7" name="Picture 6">
            <a:extLst>
              <a:ext uri="{FF2B5EF4-FFF2-40B4-BE49-F238E27FC236}">
                <a16:creationId xmlns:a16="http://schemas.microsoft.com/office/drawing/2014/main" id="{7F4656EB-0E52-4FD4-B69E-F122D542BA2C}"/>
              </a:ext>
            </a:extLst>
          </p:cNvPr>
          <p:cNvPicPr>
            <a:picLocks noChangeAspect="1"/>
          </p:cNvPicPr>
          <p:nvPr/>
        </p:nvPicPr>
        <p:blipFill>
          <a:blip r:embed="rId3"/>
          <a:stretch>
            <a:fillRect/>
          </a:stretch>
        </p:blipFill>
        <p:spPr>
          <a:xfrm>
            <a:off x="753815" y="2245641"/>
            <a:ext cx="10440035" cy="5795731"/>
          </a:xfrm>
          <a:prstGeom prst="rect">
            <a:avLst/>
          </a:prstGeom>
        </p:spPr>
      </p:pic>
      <p:sp>
        <p:nvSpPr>
          <p:cNvPr id="5" name="Speech Bubble: Rectangle 4">
            <a:extLst>
              <a:ext uri="{FF2B5EF4-FFF2-40B4-BE49-F238E27FC236}">
                <a16:creationId xmlns:a16="http://schemas.microsoft.com/office/drawing/2014/main" id="{F4A3789E-C9D1-4906-946D-E0BD4BDACA43}"/>
              </a:ext>
            </a:extLst>
          </p:cNvPr>
          <p:cNvSpPr/>
          <p:nvPr/>
        </p:nvSpPr>
        <p:spPr bwMode="auto">
          <a:xfrm>
            <a:off x="5791200" y="1984767"/>
            <a:ext cx="3371155" cy="751523"/>
          </a:xfrm>
          <a:prstGeom prst="wedgeRectCallout">
            <a:avLst>
              <a:gd name="adj1" fmla="val -21120"/>
              <a:gd name="adj2" fmla="val -87133"/>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hlinkClick r:id="rId4"/>
              </a:rPr>
              <a:t>https://docs.microsoft.com/en-us/azure/architecture/browse/?terms=azure%20stack%20hub</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29979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Critical Decisions</a:t>
            </a:r>
          </a:p>
        </p:txBody>
      </p:sp>
    </p:spTree>
    <p:extLst>
      <p:ext uri="{BB962C8B-B14F-4D97-AF65-F5344CB8AC3E}">
        <p14:creationId xmlns:p14="http://schemas.microsoft.com/office/powerpoint/2010/main" val="391217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6B02-8925-4CC5-BDFB-8E28D5CCF546}"/>
              </a:ext>
            </a:extLst>
          </p:cNvPr>
          <p:cNvSpPr>
            <a:spLocks noGrp="1"/>
          </p:cNvSpPr>
          <p:nvPr>
            <p:ph type="title"/>
          </p:nvPr>
        </p:nvSpPr>
        <p:spPr/>
        <p:txBody>
          <a:bodyPr/>
          <a:lstStyle/>
          <a:p>
            <a:r>
              <a:rPr lang="en-US" dirty="0"/>
              <a:t>Decisions you may regret later…</a:t>
            </a:r>
          </a:p>
        </p:txBody>
      </p:sp>
      <p:sp>
        <p:nvSpPr>
          <p:cNvPr id="3" name="TextBox 2">
            <a:extLst>
              <a:ext uri="{FF2B5EF4-FFF2-40B4-BE49-F238E27FC236}">
                <a16:creationId xmlns:a16="http://schemas.microsoft.com/office/drawing/2014/main" id="{BC782521-15B4-4711-84B6-28897F6E939E}"/>
              </a:ext>
            </a:extLst>
          </p:cNvPr>
          <p:cNvSpPr txBox="1"/>
          <p:nvPr/>
        </p:nvSpPr>
        <p:spPr>
          <a:xfrm>
            <a:off x="510988" y="1701053"/>
            <a:ext cx="10797988" cy="3619452"/>
          </a:xfrm>
          <a:prstGeom prst="rect">
            <a:avLst/>
          </a:prstGeom>
          <a:noFill/>
        </p:spPr>
        <p:txBody>
          <a:bodyPr wrap="square" lIns="182880" tIns="146304" rIns="182880" bIns="146304" rtlCol="0">
            <a:spAutoFit/>
          </a:bodyPr>
          <a:lstStyle/>
          <a:p>
            <a:pPr>
              <a:spcAft>
                <a:spcPts val="600"/>
              </a:spcAft>
            </a:pPr>
            <a:r>
              <a:rPr lang="en-US" sz="2800" dirty="0">
                <a:gradFill>
                  <a:gsLst>
                    <a:gs pos="2917">
                      <a:schemeClr val="tx1"/>
                    </a:gs>
                    <a:gs pos="30000">
                      <a:schemeClr val="tx1"/>
                    </a:gs>
                  </a:gsLst>
                  <a:lin ang="5400000" scaled="0"/>
                </a:gradFill>
                <a:latin typeface="+mj-lt"/>
              </a:rPr>
              <a:t>There are some decisions where, if you change your mind/plan later, a significant Azure Stack Hub change will be required.</a:t>
            </a:r>
          </a:p>
          <a:p>
            <a:pPr>
              <a:spcAft>
                <a:spcPts val="600"/>
              </a:spcAft>
            </a:pPr>
            <a:endParaRPr lang="en-US" sz="2800" dirty="0">
              <a:gradFill>
                <a:gsLst>
                  <a:gs pos="2917">
                    <a:schemeClr val="tx1"/>
                  </a:gs>
                  <a:gs pos="30000">
                    <a:schemeClr val="tx1"/>
                  </a:gs>
                </a:gsLst>
                <a:lin ang="5400000" scaled="0"/>
              </a:gradFill>
              <a:latin typeface="+mj-lt"/>
            </a:endParaRPr>
          </a:p>
          <a:p>
            <a:pPr>
              <a:spcAft>
                <a:spcPts val="600"/>
              </a:spcAft>
            </a:pPr>
            <a:r>
              <a:rPr lang="en-US" sz="2800" dirty="0">
                <a:gradFill>
                  <a:gsLst>
                    <a:gs pos="2917">
                      <a:schemeClr val="tx1"/>
                    </a:gs>
                    <a:gs pos="30000">
                      <a:schemeClr val="tx1"/>
                    </a:gs>
                  </a:gsLst>
                  <a:lin ang="5400000" scaled="0"/>
                </a:gradFill>
                <a:latin typeface="+mj-lt"/>
              </a:rPr>
              <a:t>These significant changes fall into two categories:</a:t>
            </a:r>
          </a:p>
          <a:p>
            <a:pPr marL="342900" indent="-342900">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latin typeface="+mj-lt"/>
              </a:rPr>
              <a:t>Changes that require you to redeploy Azure Stack Hub</a:t>
            </a:r>
          </a:p>
          <a:p>
            <a:pPr marL="342900" indent="-342900">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latin typeface="+mj-lt"/>
              </a:rPr>
              <a:t>Changes that do not require redeployment but have difficult technical or business procedures implied</a:t>
            </a:r>
          </a:p>
        </p:txBody>
      </p:sp>
      <p:pic>
        <p:nvPicPr>
          <p:cNvPr id="5" name="Picture 4">
            <a:extLst>
              <a:ext uri="{FF2B5EF4-FFF2-40B4-BE49-F238E27FC236}">
                <a16:creationId xmlns:a16="http://schemas.microsoft.com/office/drawing/2014/main" id="{3F7F2C8B-E0F5-44DC-A888-2B83A049AFCE}"/>
              </a:ext>
            </a:extLst>
          </p:cNvPr>
          <p:cNvPicPr>
            <a:picLocks noChangeAspect="1"/>
          </p:cNvPicPr>
          <p:nvPr/>
        </p:nvPicPr>
        <p:blipFill>
          <a:blip r:embed="rId3">
            <a:alphaModFix amt="20000"/>
            <a:extLst>
              <a:ext uri="{837473B0-CC2E-450A-ABE3-18F120FF3D39}">
                <a1611:picAttrSrcUrl xmlns:a1611="http://schemas.microsoft.com/office/drawing/2016/11/main" r:id="rId4"/>
              </a:ext>
            </a:extLst>
          </a:blip>
          <a:stretch>
            <a:fillRect/>
          </a:stretch>
        </p:blipFill>
        <p:spPr>
          <a:xfrm>
            <a:off x="3360737" y="1116012"/>
            <a:ext cx="5715000" cy="4762500"/>
          </a:xfrm>
          <a:prstGeom prst="rect">
            <a:avLst/>
          </a:prstGeom>
        </p:spPr>
      </p:pic>
    </p:spTree>
    <p:extLst>
      <p:ext uri="{BB962C8B-B14F-4D97-AF65-F5344CB8AC3E}">
        <p14:creationId xmlns:p14="http://schemas.microsoft.com/office/powerpoint/2010/main" val="30889819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00AA-E250-46E7-B159-53066F614F6C}"/>
              </a:ext>
            </a:extLst>
          </p:cNvPr>
          <p:cNvSpPr>
            <a:spLocks noGrp="1"/>
          </p:cNvSpPr>
          <p:nvPr>
            <p:ph type="title"/>
          </p:nvPr>
        </p:nvSpPr>
        <p:spPr/>
        <p:txBody>
          <a:bodyPr/>
          <a:lstStyle/>
          <a:p>
            <a:r>
              <a:rPr lang="en-US" dirty="0"/>
              <a:t>Changes that would force redeployment</a:t>
            </a:r>
          </a:p>
        </p:txBody>
      </p:sp>
      <p:sp>
        <p:nvSpPr>
          <p:cNvPr id="4" name="Rectangle 3">
            <a:extLst>
              <a:ext uri="{FF2B5EF4-FFF2-40B4-BE49-F238E27FC236}">
                <a16:creationId xmlns:a16="http://schemas.microsoft.com/office/drawing/2014/main" id="{0F492B9F-4380-454C-9D04-1CEDE16A8A22}"/>
              </a:ext>
            </a:extLst>
          </p:cNvPr>
          <p:cNvSpPr/>
          <p:nvPr/>
        </p:nvSpPr>
        <p:spPr>
          <a:xfrm>
            <a:off x="513322" y="1212849"/>
            <a:ext cx="11087100" cy="5293757"/>
          </a:xfrm>
          <a:prstGeom prst="rect">
            <a:avLst/>
          </a:prstGeom>
        </p:spPr>
        <p:txBody>
          <a:bodyPr wrap="square">
            <a:spAutoFit/>
          </a:bodyPr>
          <a:lstStyle/>
          <a:p>
            <a:pPr marL="285750" indent="-285750">
              <a:buFont typeface="Arial" panose="020B0604020202020204" pitchFamily="34" charset="0"/>
              <a:buChar char="•"/>
            </a:pPr>
            <a:r>
              <a:rPr lang="en-US" sz="2000" dirty="0"/>
              <a:t>You want to switch between Azure AD and ADFS authentication</a:t>
            </a:r>
          </a:p>
          <a:p>
            <a:pPr marL="285750" indent="-285750">
              <a:buFont typeface="Arial" panose="020B0604020202020204" pitchFamily="34" charset="0"/>
              <a:buChar char="•"/>
            </a:pPr>
            <a:r>
              <a:rPr lang="en-US" sz="2000" dirty="0"/>
              <a:t>You want to use a different Azure AD tenant name for the primary/default tenant</a:t>
            </a:r>
          </a:p>
          <a:p>
            <a:pPr marL="285750" indent="-285750">
              <a:buFont typeface="Arial" panose="020B0604020202020204" pitchFamily="34" charset="0"/>
              <a:buChar char="•"/>
            </a:pPr>
            <a:r>
              <a:rPr lang="en-US" sz="2000" dirty="0"/>
              <a:t>You want to change the Azure Stack Hub Region Name (which would be part of the URL) or any part of the FQDN</a:t>
            </a:r>
          </a:p>
          <a:p>
            <a:pPr marL="285750" indent="-285750">
              <a:buFont typeface="Arial" panose="020B0604020202020204" pitchFamily="34" charset="0"/>
              <a:buChar char="•"/>
            </a:pPr>
            <a:r>
              <a:rPr lang="en-US" sz="2000" dirty="0"/>
              <a:t>You want to change the internal domain name used for Active Directory inside Azure Stack Hub (e.g. because it has the same name as an existing AD forest in your organization)</a:t>
            </a:r>
          </a:p>
          <a:p>
            <a:pPr marL="285750" indent="-285750">
              <a:buFont typeface="Arial" panose="020B0604020202020204" pitchFamily="34" charset="0"/>
              <a:buChar char="•"/>
            </a:pPr>
            <a:r>
              <a:rPr lang="en-US" sz="2000" dirty="0"/>
              <a:t>Your initial public IP address ranges need to be changed (we can add to the range, but not change the initial range). This also applies to the other IP address ranges, or removal of public ranges added after the initial range</a:t>
            </a:r>
          </a:p>
          <a:p>
            <a:pPr marL="285750" indent="-285750">
              <a:buFont typeface="Arial" panose="020B0604020202020204" pitchFamily="34" charset="0"/>
              <a:buChar char="•"/>
            </a:pPr>
            <a:r>
              <a:rPr lang="en-US" sz="2000" dirty="0"/>
              <a:t>You used self-signed certificates in the deployment and now want to move to enterprise or public certs</a:t>
            </a:r>
          </a:p>
          <a:p>
            <a:pPr marL="285750" indent="-285750">
              <a:buFont typeface="Arial" panose="020B0604020202020204" pitchFamily="34" charset="0"/>
              <a:buChar char="•"/>
            </a:pPr>
            <a:r>
              <a:rPr lang="en-US" sz="2000" dirty="0"/>
              <a:t>You used a public certificate and want to switch to an internal CA cert (if your Azure Stack Hub is in disconnected mode, choose an internal CA cert, because you will have no connectivity to the CRL)</a:t>
            </a:r>
          </a:p>
          <a:p>
            <a:pPr marL="285750" indent="-285750">
              <a:buFont typeface="Arial" panose="020B0604020202020204" pitchFamily="34" charset="0"/>
              <a:buChar char="•"/>
            </a:pPr>
            <a:r>
              <a:rPr lang="en-US" sz="2000" dirty="0"/>
              <a:t>You chose the wrong hardware (wrong CPU family, wrong server spec, wrong storage type or storage arrangement)</a:t>
            </a:r>
          </a:p>
          <a:p>
            <a:pPr marL="285750" indent="-285750">
              <a:buFont typeface="Arial" panose="020B0604020202020204" pitchFamily="34" charset="0"/>
              <a:buChar char="•"/>
            </a:pPr>
            <a:r>
              <a:rPr lang="en-US" sz="2000" dirty="0"/>
              <a:t>You chose too many server nodes</a:t>
            </a:r>
          </a:p>
        </p:txBody>
      </p:sp>
    </p:spTree>
    <p:extLst>
      <p:ext uri="{BB962C8B-B14F-4D97-AF65-F5344CB8AC3E}">
        <p14:creationId xmlns:p14="http://schemas.microsoft.com/office/powerpoint/2010/main" val="63439328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00AA-E250-46E7-B159-53066F614F6C}"/>
              </a:ext>
            </a:extLst>
          </p:cNvPr>
          <p:cNvSpPr>
            <a:spLocks noGrp="1"/>
          </p:cNvSpPr>
          <p:nvPr>
            <p:ph type="title"/>
          </p:nvPr>
        </p:nvSpPr>
        <p:spPr/>
        <p:txBody>
          <a:bodyPr/>
          <a:lstStyle/>
          <a:p>
            <a:r>
              <a:rPr lang="en-US" dirty="0"/>
              <a:t>Changes that would be possible but significant</a:t>
            </a:r>
          </a:p>
        </p:txBody>
      </p:sp>
      <p:sp>
        <p:nvSpPr>
          <p:cNvPr id="4" name="Rectangle 3">
            <a:extLst>
              <a:ext uri="{FF2B5EF4-FFF2-40B4-BE49-F238E27FC236}">
                <a16:creationId xmlns:a16="http://schemas.microsoft.com/office/drawing/2014/main" id="{0F492B9F-4380-454C-9D04-1CEDE16A8A22}"/>
              </a:ext>
            </a:extLst>
          </p:cNvPr>
          <p:cNvSpPr/>
          <p:nvPr/>
        </p:nvSpPr>
        <p:spPr>
          <a:xfrm>
            <a:off x="513322" y="1212849"/>
            <a:ext cx="11087100" cy="4708981"/>
          </a:xfrm>
          <a:prstGeom prst="rect">
            <a:avLst/>
          </a:prstGeom>
        </p:spPr>
        <p:txBody>
          <a:bodyPr wrap="square">
            <a:spAutoFit/>
          </a:bodyPr>
          <a:lstStyle/>
          <a:p>
            <a:pPr marL="285750" indent="-285750">
              <a:buFont typeface="Arial" panose="020B0604020202020204" pitchFamily="34" charset="0"/>
              <a:buChar char="•"/>
            </a:pPr>
            <a:r>
              <a:rPr lang="en-US" sz="2000" dirty="0"/>
              <a:t>Your Plans and Offers are not what you want, and tenants have already accepted Offers</a:t>
            </a:r>
          </a:p>
          <a:p>
            <a:pPr marL="285750" indent="-285750">
              <a:buFont typeface="Arial" panose="020B0604020202020204" pitchFamily="34" charset="0"/>
              <a:buChar char="•"/>
            </a:pPr>
            <a:r>
              <a:rPr lang="en-US" sz="2000" dirty="0"/>
              <a:t>Pointing ADFS to a new external AD</a:t>
            </a:r>
          </a:p>
          <a:p>
            <a:pPr marL="285750" indent="-285750">
              <a:buFont typeface="Arial" panose="020B0604020202020204" pitchFamily="34" charset="0"/>
              <a:buChar char="•"/>
            </a:pPr>
            <a:r>
              <a:rPr lang="en-US" sz="2000" dirty="0"/>
              <a:t>You underestimated sizing for VMs and workloads and bought insufficient capacity, and you need extra server nodes. This is significant because you need to order/receive and add server nodes, not because it is technically demanding.</a:t>
            </a:r>
          </a:p>
          <a:p>
            <a:pPr marL="285750" indent="-285750">
              <a:buFont typeface="Arial" panose="020B0604020202020204" pitchFamily="34" charset="0"/>
              <a:buChar char="•"/>
            </a:pPr>
            <a:r>
              <a:rPr lang="en-US" sz="2000" dirty="0"/>
              <a:t>Changing from static routing to BGP routing for spine (TOR) to border Devices.</a:t>
            </a:r>
          </a:p>
          <a:p>
            <a:pPr marL="285750" indent="-285750">
              <a:buFont typeface="Arial" panose="020B0604020202020204" pitchFamily="34" charset="0"/>
              <a:buChar char="•"/>
            </a:pPr>
            <a:r>
              <a:rPr lang="en-US" sz="2000" dirty="0"/>
              <a:t>If the firewall throughput for a network firewall external to Azure Stack Hub is not planned, it could affect Azure Stack Hub services and would need to be upgraded.</a:t>
            </a:r>
          </a:p>
          <a:p>
            <a:pPr marL="285750" indent="-285750">
              <a:buFont typeface="Arial" panose="020B0604020202020204" pitchFamily="34" charset="0"/>
              <a:buChar char="•"/>
            </a:pPr>
            <a:r>
              <a:rPr lang="en-US" sz="2000" dirty="0"/>
              <a:t>Transparent proxy and, in future forward Proxy (not supported yet), between border routers and internet can become a capacity issue if not planned correctly.</a:t>
            </a:r>
          </a:p>
          <a:p>
            <a:pPr marL="285750" indent="-285750">
              <a:buFont typeface="Arial" panose="020B0604020202020204" pitchFamily="34" charset="0"/>
              <a:buChar char="•"/>
            </a:pPr>
            <a:r>
              <a:rPr lang="en-US" sz="2000" dirty="0"/>
              <a:t>Registration to Azure Subscriptions and EA - not painful to change, but then historical billing data is not consolidated in one EA</a:t>
            </a:r>
          </a:p>
          <a:p>
            <a:pPr marL="285750" indent="-285750">
              <a:buFont typeface="Arial" panose="020B0604020202020204" pitchFamily="34" charset="0"/>
              <a:buChar char="•"/>
            </a:pPr>
            <a:r>
              <a:rPr lang="en-US" sz="2000" dirty="0"/>
              <a:t>Change from capacity billing to consumption billing (you still need to pay for your capacity bill for the current period…)</a:t>
            </a:r>
          </a:p>
          <a:p>
            <a:pPr marL="285750" indent="-285750">
              <a:buFont typeface="Arial" panose="020B0604020202020204" pitchFamily="34" charset="0"/>
              <a:buChar char="•"/>
            </a:pPr>
            <a:r>
              <a:rPr lang="en-US" sz="2000" dirty="0"/>
              <a:t>Changing the target SQL database used by App Service RP</a:t>
            </a:r>
            <a:endParaRPr lang="en-US" sz="2400" dirty="0"/>
          </a:p>
        </p:txBody>
      </p:sp>
    </p:spTree>
    <p:extLst>
      <p:ext uri="{BB962C8B-B14F-4D97-AF65-F5344CB8AC3E}">
        <p14:creationId xmlns:p14="http://schemas.microsoft.com/office/powerpoint/2010/main" val="5547184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67792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82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5481" y="2125662"/>
            <a:ext cx="11885514" cy="2218684"/>
          </a:xfrm>
        </p:spPr>
        <p:txBody>
          <a:bodyPr/>
          <a:lstStyle/>
          <a:p>
            <a:r>
              <a:rPr lang="de-DE" sz="7343" dirty="0"/>
              <a:t>Azure Stack Hub</a:t>
            </a:r>
            <a:br>
              <a:rPr lang="de-DE" sz="7343" dirty="0"/>
            </a:br>
            <a:r>
              <a:rPr lang="de-DE" sz="7343" dirty="0"/>
              <a:t>Deployment Preparation</a:t>
            </a:r>
            <a:endParaRPr lang="en-US" sz="7343" dirty="0"/>
          </a:p>
        </p:txBody>
      </p:sp>
    </p:spTree>
    <p:extLst>
      <p:ext uri="{BB962C8B-B14F-4D97-AF65-F5344CB8AC3E}">
        <p14:creationId xmlns:p14="http://schemas.microsoft.com/office/powerpoint/2010/main" val="309461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1078A-D0D6-4A43-82F0-A4469CB4000B}"/>
              </a:ext>
            </a:extLst>
          </p:cNvPr>
          <p:cNvSpPr>
            <a:spLocks noGrp="1"/>
          </p:cNvSpPr>
          <p:nvPr>
            <p:ph type="title"/>
          </p:nvPr>
        </p:nvSpPr>
        <p:spPr/>
        <p:txBody>
          <a:bodyPr/>
          <a:lstStyle/>
          <a:p>
            <a:r>
              <a:rPr lang="en-GB" dirty="0"/>
              <a:t>Azure Stack Hub Deployment Journey</a:t>
            </a:r>
            <a:endParaRPr lang="en-US" dirty="0"/>
          </a:p>
        </p:txBody>
      </p:sp>
      <p:graphicFrame>
        <p:nvGraphicFramePr>
          <p:cNvPr id="7" name="Table 6">
            <a:extLst>
              <a:ext uri="{FF2B5EF4-FFF2-40B4-BE49-F238E27FC236}">
                <a16:creationId xmlns:a16="http://schemas.microsoft.com/office/drawing/2014/main" id="{D13BFE8F-FB72-4ADB-BD73-83FCFAD20294}"/>
              </a:ext>
            </a:extLst>
          </p:cNvPr>
          <p:cNvGraphicFramePr>
            <a:graphicFrameLocks noGrp="1"/>
          </p:cNvGraphicFramePr>
          <p:nvPr>
            <p:extLst>
              <p:ext uri="{D42A27DB-BD31-4B8C-83A1-F6EECF244321}">
                <p14:modId xmlns:p14="http://schemas.microsoft.com/office/powerpoint/2010/main" val="4279315557"/>
              </p:ext>
            </p:extLst>
          </p:nvPr>
        </p:nvGraphicFramePr>
        <p:xfrm>
          <a:off x="894629" y="1252034"/>
          <a:ext cx="10647215" cy="5404686"/>
        </p:xfrm>
        <a:graphic>
          <a:graphicData uri="http://schemas.openxmlformats.org/drawingml/2006/table">
            <a:tbl>
              <a:tblPr firstRow="1" firstCol="1">
                <a:tableStyleId>{37CE84F3-28C3-443E-9E96-99CF82512B78}</a:tableStyleId>
              </a:tblPr>
              <a:tblGrid>
                <a:gridCol w="378870">
                  <a:extLst>
                    <a:ext uri="{9D8B030D-6E8A-4147-A177-3AD203B41FA5}">
                      <a16:colId xmlns:a16="http://schemas.microsoft.com/office/drawing/2014/main" val="1111641912"/>
                    </a:ext>
                  </a:extLst>
                </a:gridCol>
                <a:gridCol w="2354129">
                  <a:extLst>
                    <a:ext uri="{9D8B030D-6E8A-4147-A177-3AD203B41FA5}">
                      <a16:colId xmlns:a16="http://schemas.microsoft.com/office/drawing/2014/main" val="1734153018"/>
                    </a:ext>
                  </a:extLst>
                </a:gridCol>
                <a:gridCol w="1174750">
                  <a:extLst>
                    <a:ext uri="{9D8B030D-6E8A-4147-A177-3AD203B41FA5}">
                      <a16:colId xmlns:a16="http://schemas.microsoft.com/office/drawing/2014/main" val="4166983094"/>
                    </a:ext>
                  </a:extLst>
                </a:gridCol>
                <a:gridCol w="1524000">
                  <a:extLst>
                    <a:ext uri="{9D8B030D-6E8A-4147-A177-3AD203B41FA5}">
                      <a16:colId xmlns:a16="http://schemas.microsoft.com/office/drawing/2014/main" val="1510401084"/>
                    </a:ext>
                  </a:extLst>
                </a:gridCol>
                <a:gridCol w="1790700">
                  <a:extLst>
                    <a:ext uri="{9D8B030D-6E8A-4147-A177-3AD203B41FA5}">
                      <a16:colId xmlns:a16="http://schemas.microsoft.com/office/drawing/2014/main" val="972672389"/>
                    </a:ext>
                  </a:extLst>
                </a:gridCol>
                <a:gridCol w="3424766">
                  <a:extLst>
                    <a:ext uri="{9D8B030D-6E8A-4147-A177-3AD203B41FA5}">
                      <a16:colId xmlns:a16="http://schemas.microsoft.com/office/drawing/2014/main" val="4128725534"/>
                    </a:ext>
                  </a:extLst>
                </a:gridCol>
              </a:tblGrid>
              <a:tr h="373041">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Evaluation</a:t>
                      </a:r>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Order</a:t>
                      </a:r>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Pre-Integration</a:t>
                      </a:r>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Hardware Delivery</a:t>
                      </a:r>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Onsite Deployment</a:t>
                      </a:r>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8976291"/>
                  </a:ext>
                </a:extLst>
              </a:tr>
              <a:tr h="1677215">
                <a:tc>
                  <a:txBody>
                    <a:bodyPr/>
                    <a:lstStyle/>
                    <a:p>
                      <a:pPr algn="ctr"/>
                      <a:r>
                        <a:rPr lang="en-US" sz="1600" dirty="0"/>
                        <a:t>Customer</a:t>
                      </a:r>
                    </a:p>
                  </a:txBody>
                  <a:tcPr marL="93260" marR="93260" marT="46630" marB="46630"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0101562"/>
                  </a:ext>
                </a:extLst>
              </a:tr>
              <a:tr h="1677215">
                <a:tc>
                  <a:txBody>
                    <a:bodyPr/>
                    <a:lstStyle/>
                    <a:p>
                      <a:pPr algn="ctr"/>
                      <a:r>
                        <a:rPr lang="en-US" sz="1600" dirty="0"/>
                        <a:t>H/W Partner</a:t>
                      </a:r>
                    </a:p>
                  </a:txBody>
                  <a:tcPr marL="93260" marR="93260" marT="46630" marB="46630"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9206297"/>
                  </a:ext>
                </a:extLst>
              </a:tr>
              <a:tr h="1677215">
                <a:tc>
                  <a:txBody>
                    <a:bodyPr/>
                    <a:lstStyle/>
                    <a:p>
                      <a:pPr algn="ctr"/>
                      <a:r>
                        <a:rPr lang="en-US" sz="1600" dirty="0"/>
                        <a:t>Microsoft</a:t>
                      </a:r>
                    </a:p>
                  </a:txBody>
                  <a:tcPr marL="93260" marR="93260" marT="46630" marB="46630"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5444438"/>
                  </a:ext>
                </a:extLst>
              </a:tr>
            </a:tbl>
          </a:graphicData>
        </a:graphic>
      </p:graphicFrame>
      <p:sp>
        <p:nvSpPr>
          <p:cNvPr id="8" name="Rectangle 7">
            <a:extLst>
              <a:ext uri="{FF2B5EF4-FFF2-40B4-BE49-F238E27FC236}">
                <a16:creationId xmlns:a16="http://schemas.microsoft.com/office/drawing/2014/main" id="{8283DED9-1559-4900-8BA4-45A29AE08C7F}"/>
              </a:ext>
            </a:extLst>
          </p:cNvPr>
          <p:cNvSpPr/>
          <p:nvPr/>
        </p:nvSpPr>
        <p:spPr bwMode="auto">
          <a:xfrm>
            <a:off x="1369978" y="1725699"/>
            <a:ext cx="2160000" cy="14760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defRPr/>
            </a:pPr>
            <a:r>
              <a:rPr lang="en-US" sz="1428" dirty="0">
                <a:solidFill>
                  <a:srgbClr val="FFFFFF"/>
                </a:solidFill>
                <a:latin typeface="Segoe UI"/>
              </a:rPr>
              <a:t>Evaluate</a:t>
            </a:r>
            <a:endParaRPr lang="en-US" dirty="0">
              <a:solidFill>
                <a:srgbClr val="FFFFFF"/>
              </a:solidFill>
              <a:latin typeface="Segoe UI"/>
            </a:endParaRPr>
          </a:p>
        </p:txBody>
      </p:sp>
      <p:sp>
        <p:nvSpPr>
          <p:cNvPr id="9" name="Rectangle 8">
            <a:extLst>
              <a:ext uri="{FF2B5EF4-FFF2-40B4-BE49-F238E27FC236}">
                <a16:creationId xmlns:a16="http://schemas.microsoft.com/office/drawing/2014/main" id="{02216A08-4D46-468F-AB01-8FE741604FEE}"/>
              </a:ext>
            </a:extLst>
          </p:cNvPr>
          <p:cNvSpPr/>
          <p:nvPr/>
        </p:nvSpPr>
        <p:spPr bwMode="auto">
          <a:xfrm>
            <a:off x="1369978" y="3402724"/>
            <a:ext cx="2160000" cy="1476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defRPr/>
            </a:pPr>
            <a:r>
              <a:rPr lang="en-US" sz="1428" dirty="0">
                <a:solidFill>
                  <a:srgbClr val="FFFFFF"/>
                </a:solidFill>
                <a:latin typeface="Segoe UI"/>
              </a:rPr>
              <a:t>Provide </a:t>
            </a:r>
            <a:r>
              <a:rPr lang="en-US" sz="1428" dirty="0">
                <a:solidFill>
                  <a:srgbClr val="FFFFFF"/>
                </a:solidFill>
                <a:latin typeface="Segoe UI"/>
                <a:cs typeface="Segoe UI"/>
              </a:rPr>
              <a:t>guidance</a:t>
            </a:r>
            <a:endParaRPr lang="en-US" dirty="0">
              <a:solidFill>
                <a:srgbClr val="FFFFFF"/>
              </a:solidFill>
              <a:latin typeface="Segoe UI"/>
            </a:endParaRPr>
          </a:p>
        </p:txBody>
      </p:sp>
      <p:sp>
        <p:nvSpPr>
          <p:cNvPr id="10" name="Rectangle 9">
            <a:extLst>
              <a:ext uri="{FF2B5EF4-FFF2-40B4-BE49-F238E27FC236}">
                <a16:creationId xmlns:a16="http://schemas.microsoft.com/office/drawing/2014/main" id="{CBBF268A-1E7E-4B9D-B130-6B11770E3219}"/>
              </a:ext>
            </a:extLst>
          </p:cNvPr>
          <p:cNvSpPr/>
          <p:nvPr/>
        </p:nvSpPr>
        <p:spPr bwMode="auto">
          <a:xfrm>
            <a:off x="1371579" y="5083673"/>
            <a:ext cx="2160000" cy="1476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1428" dirty="0">
                <a:solidFill>
                  <a:srgbClr val="1A1A1A"/>
                </a:solidFill>
                <a:latin typeface="Segoe UI"/>
              </a:rPr>
              <a:t>Provide </a:t>
            </a:r>
            <a:r>
              <a:rPr lang="en-US" sz="1428" dirty="0">
                <a:solidFill>
                  <a:srgbClr val="1A1A1A"/>
                </a:solidFill>
                <a:latin typeface="Segoe UI"/>
                <a:cs typeface="Segoe UI"/>
              </a:rPr>
              <a:t>guidance</a:t>
            </a:r>
            <a:endParaRPr lang="en-US" sz="1428" dirty="0">
              <a:gradFill>
                <a:gsLst>
                  <a:gs pos="40075">
                    <a:srgbClr val="FFFFFF"/>
                  </a:gs>
                  <a:gs pos="30000">
                    <a:srgbClr val="FFFFFF"/>
                  </a:gs>
                </a:gsLst>
                <a:lin ang="5400000" scaled="0"/>
              </a:gradFill>
              <a:latin typeface="Segoe UI"/>
            </a:endParaRPr>
          </a:p>
        </p:txBody>
      </p:sp>
      <p:sp>
        <p:nvSpPr>
          <p:cNvPr id="11" name="Rectangle 10">
            <a:extLst>
              <a:ext uri="{FF2B5EF4-FFF2-40B4-BE49-F238E27FC236}">
                <a16:creationId xmlns:a16="http://schemas.microsoft.com/office/drawing/2014/main" id="{A21C6866-46AB-4178-A95A-1F531186F2FF}"/>
              </a:ext>
            </a:extLst>
          </p:cNvPr>
          <p:cNvSpPr/>
          <p:nvPr/>
        </p:nvSpPr>
        <p:spPr bwMode="auto">
          <a:xfrm>
            <a:off x="3722720" y="1725699"/>
            <a:ext cx="979200" cy="14760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1428" dirty="0">
                <a:solidFill>
                  <a:srgbClr val="FFFFFF"/>
                </a:solidFill>
                <a:latin typeface="Segoe UI"/>
              </a:rPr>
              <a:t>Purchase</a:t>
            </a:r>
            <a:endParaRPr lang="en-US" sz="1428" dirty="0">
              <a:gradFill>
                <a:gsLst>
                  <a:gs pos="40075">
                    <a:srgbClr val="FFFFFF"/>
                  </a:gs>
                  <a:gs pos="30000">
                    <a:srgbClr val="FFFFFF"/>
                  </a:gs>
                </a:gsLst>
                <a:lin ang="5400000" scaled="0"/>
              </a:gradFill>
              <a:latin typeface="Segoe UI"/>
            </a:endParaRPr>
          </a:p>
        </p:txBody>
      </p:sp>
      <p:sp>
        <p:nvSpPr>
          <p:cNvPr id="12" name="Rectangle 11">
            <a:extLst>
              <a:ext uri="{FF2B5EF4-FFF2-40B4-BE49-F238E27FC236}">
                <a16:creationId xmlns:a16="http://schemas.microsoft.com/office/drawing/2014/main" id="{D7ED3DA9-158E-4AAA-9AFF-A40DFA396E69}"/>
              </a:ext>
            </a:extLst>
          </p:cNvPr>
          <p:cNvSpPr/>
          <p:nvPr/>
        </p:nvSpPr>
        <p:spPr bwMode="auto">
          <a:xfrm>
            <a:off x="3722720" y="3402724"/>
            <a:ext cx="979200" cy="1476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32563">
              <a:defRPr/>
            </a:pPr>
            <a:r>
              <a:rPr lang="en-US" sz="1428" dirty="0">
                <a:solidFill>
                  <a:srgbClr val="FFFFFF"/>
                </a:solidFill>
                <a:latin typeface="Segoe UI"/>
              </a:rPr>
              <a:t>Create PO</a:t>
            </a:r>
            <a:endParaRPr lang="en-US" dirty="0">
              <a:solidFill>
                <a:srgbClr val="FFFFFF"/>
              </a:solidFill>
              <a:latin typeface="Segoe UI"/>
            </a:endParaRPr>
          </a:p>
        </p:txBody>
      </p:sp>
      <p:sp>
        <p:nvSpPr>
          <p:cNvPr id="13" name="Rectangle 12">
            <a:extLst>
              <a:ext uri="{FF2B5EF4-FFF2-40B4-BE49-F238E27FC236}">
                <a16:creationId xmlns:a16="http://schemas.microsoft.com/office/drawing/2014/main" id="{10E2AAD6-43A5-4BDA-A0DC-76EC787A4E88}"/>
              </a:ext>
            </a:extLst>
          </p:cNvPr>
          <p:cNvSpPr/>
          <p:nvPr/>
        </p:nvSpPr>
        <p:spPr bwMode="auto">
          <a:xfrm>
            <a:off x="3722720" y="5083673"/>
            <a:ext cx="979200" cy="1476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1428" dirty="0">
                <a:solidFill>
                  <a:srgbClr val="1A1A1A"/>
                </a:solidFill>
                <a:latin typeface="Segoe UI"/>
              </a:rPr>
              <a:t>Engage as needed</a:t>
            </a:r>
          </a:p>
        </p:txBody>
      </p:sp>
      <p:sp>
        <p:nvSpPr>
          <p:cNvPr id="14" name="Rectangle 13">
            <a:extLst>
              <a:ext uri="{FF2B5EF4-FFF2-40B4-BE49-F238E27FC236}">
                <a16:creationId xmlns:a16="http://schemas.microsoft.com/office/drawing/2014/main" id="{DC5DB890-C241-48D5-941D-DE28884FCFF4}"/>
              </a:ext>
            </a:extLst>
          </p:cNvPr>
          <p:cNvSpPr/>
          <p:nvPr/>
        </p:nvSpPr>
        <p:spPr bwMode="auto">
          <a:xfrm>
            <a:off x="4894662" y="1725699"/>
            <a:ext cx="1332000" cy="14760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1428" dirty="0">
                <a:solidFill>
                  <a:srgbClr val="FFFFFF"/>
                </a:solidFill>
                <a:latin typeface="Segoe UI"/>
              </a:rPr>
              <a:t>Collect deployment</a:t>
            </a:r>
            <a:br>
              <a:rPr lang="en-US" sz="1428" dirty="0">
                <a:solidFill>
                  <a:srgbClr val="FFFFFF"/>
                </a:solidFill>
                <a:latin typeface="Segoe UI"/>
              </a:rPr>
            </a:br>
            <a:r>
              <a:rPr lang="en-US" sz="1428" dirty="0">
                <a:solidFill>
                  <a:srgbClr val="FFFFFF"/>
                </a:solidFill>
                <a:latin typeface="Segoe UI"/>
              </a:rPr>
              <a:t>info</a:t>
            </a:r>
          </a:p>
        </p:txBody>
      </p:sp>
      <p:sp>
        <p:nvSpPr>
          <p:cNvPr id="15" name="Rectangle 14">
            <a:extLst>
              <a:ext uri="{FF2B5EF4-FFF2-40B4-BE49-F238E27FC236}">
                <a16:creationId xmlns:a16="http://schemas.microsoft.com/office/drawing/2014/main" id="{4782F75F-4FF6-4A90-B15F-622DDD9D7189}"/>
              </a:ext>
            </a:extLst>
          </p:cNvPr>
          <p:cNvSpPr/>
          <p:nvPr/>
        </p:nvSpPr>
        <p:spPr bwMode="auto">
          <a:xfrm>
            <a:off x="4894662" y="3402724"/>
            <a:ext cx="1332000" cy="1476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1428" dirty="0">
                <a:solidFill>
                  <a:srgbClr val="FFFFFF"/>
                </a:solidFill>
                <a:latin typeface="Segoe UI"/>
              </a:rPr>
              <a:t>Provide</a:t>
            </a:r>
            <a:r>
              <a:rPr lang="en-US" sz="1428" dirty="0">
                <a:solidFill>
                  <a:srgbClr val="FFFFFF"/>
                </a:solidFill>
                <a:latin typeface="Segoe UI"/>
                <a:cs typeface="Segoe UI"/>
              </a:rPr>
              <a:t> technical support</a:t>
            </a:r>
            <a:endParaRPr lang="en-US" sz="1428" dirty="0">
              <a:solidFill>
                <a:srgbClr val="FFFFFF"/>
              </a:solidFill>
              <a:latin typeface="Segoe UI"/>
            </a:endParaRPr>
          </a:p>
        </p:txBody>
      </p:sp>
      <p:sp>
        <p:nvSpPr>
          <p:cNvPr id="16" name="Rectangle 15">
            <a:extLst>
              <a:ext uri="{FF2B5EF4-FFF2-40B4-BE49-F238E27FC236}">
                <a16:creationId xmlns:a16="http://schemas.microsoft.com/office/drawing/2014/main" id="{D02627E4-F4E6-4F2A-B605-4B205F1EACA0}"/>
              </a:ext>
            </a:extLst>
          </p:cNvPr>
          <p:cNvSpPr/>
          <p:nvPr/>
        </p:nvSpPr>
        <p:spPr bwMode="auto">
          <a:xfrm>
            <a:off x="4894662" y="5083673"/>
            <a:ext cx="1332000" cy="1476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1428" dirty="0">
                <a:solidFill>
                  <a:srgbClr val="1A1A1A"/>
                </a:solidFill>
                <a:latin typeface="Segoe UI"/>
              </a:rPr>
              <a:t>Provide tooling and</a:t>
            </a:r>
            <a:endParaRPr lang="en-US" dirty="0">
              <a:solidFill>
                <a:srgbClr val="1A1A1A"/>
              </a:solidFill>
              <a:latin typeface="Segoe UI"/>
            </a:endParaRPr>
          </a:p>
          <a:p>
            <a:pPr algn="ctr" defTabSz="951028" fontAlgn="base">
              <a:spcBef>
                <a:spcPct val="0"/>
              </a:spcBef>
              <a:spcAft>
                <a:spcPct val="0"/>
              </a:spcAft>
              <a:defRPr/>
            </a:pPr>
            <a:r>
              <a:rPr lang="en-US" sz="1428" dirty="0">
                <a:solidFill>
                  <a:srgbClr val="1A1A1A"/>
                </a:solidFill>
                <a:latin typeface="Segoe UI"/>
              </a:rPr>
              <a:t>documentation</a:t>
            </a:r>
            <a:endParaRPr lang="en-US" dirty="0">
              <a:solidFill>
                <a:srgbClr val="1A1A1A"/>
              </a:solidFill>
              <a:latin typeface="Segoe UI"/>
            </a:endParaRPr>
          </a:p>
        </p:txBody>
      </p:sp>
      <p:sp>
        <p:nvSpPr>
          <p:cNvPr id="17" name="Rectangle 16">
            <a:extLst>
              <a:ext uri="{FF2B5EF4-FFF2-40B4-BE49-F238E27FC236}">
                <a16:creationId xmlns:a16="http://schemas.microsoft.com/office/drawing/2014/main" id="{D4E2B9F0-E392-499A-9D8B-F675E49617E3}"/>
              </a:ext>
            </a:extLst>
          </p:cNvPr>
          <p:cNvSpPr/>
          <p:nvPr/>
        </p:nvSpPr>
        <p:spPr bwMode="auto">
          <a:xfrm>
            <a:off x="6423315" y="1725699"/>
            <a:ext cx="1588194" cy="14760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1632" dirty="0">
                <a:solidFill>
                  <a:srgbClr val="FFFFFF"/>
                </a:solidFill>
                <a:latin typeface="Segoe UI"/>
              </a:rPr>
              <a:t>Receive </a:t>
            </a:r>
            <a:r>
              <a:rPr lang="en-US" sz="1632" dirty="0">
                <a:solidFill>
                  <a:srgbClr val="FFFFFF"/>
                </a:solidFill>
                <a:latin typeface="Segoe UI"/>
                <a:cs typeface="Segoe UI"/>
              </a:rPr>
              <a:t>hardware</a:t>
            </a:r>
          </a:p>
        </p:txBody>
      </p:sp>
      <p:sp>
        <p:nvSpPr>
          <p:cNvPr id="18" name="Rectangle 17">
            <a:extLst>
              <a:ext uri="{FF2B5EF4-FFF2-40B4-BE49-F238E27FC236}">
                <a16:creationId xmlns:a16="http://schemas.microsoft.com/office/drawing/2014/main" id="{AA7299C0-65C0-41EC-9786-4338A8FEF924}"/>
              </a:ext>
            </a:extLst>
          </p:cNvPr>
          <p:cNvSpPr/>
          <p:nvPr/>
        </p:nvSpPr>
        <p:spPr bwMode="auto">
          <a:xfrm>
            <a:off x="6423909" y="3402572"/>
            <a:ext cx="1587600" cy="147615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1428" dirty="0">
                <a:solidFill>
                  <a:srgbClr val="FFFFFF"/>
                </a:solidFill>
                <a:latin typeface="Segoe UI"/>
              </a:rPr>
              <a:t>Ship hardware to customer site</a:t>
            </a:r>
          </a:p>
        </p:txBody>
      </p:sp>
      <p:sp>
        <p:nvSpPr>
          <p:cNvPr id="19" name="Rectangle 18">
            <a:extLst>
              <a:ext uri="{FF2B5EF4-FFF2-40B4-BE49-F238E27FC236}">
                <a16:creationId xmlns:a16="http://schemas.microsoft.com/office/drawing/2014/main" id="{F7B6B976-C4A0-4F39-916D-30EB84BE1201}"/>
              </a:ext>
            </a:extLst>
          </p:cNvPr>
          <p:cNvSpPr/>
          <p:nvPr/>
        </p:nvSpPr>
        <p:spPr bwMode="auto">
          <a:xfrm>
            <a:off x="8208161" y="1725699"/>
            <a:ext cx="3246635" cy="14760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en-US" sz="1428" dirty="0">
                <a:solidFill>
                  <a:srgbClr val="FFFFFF"/>
                </a:solidFill>
                <a:latin typeface="Segoe UI"/>
              </a:rPr>
              <a:t>Ready</a:t>
            </a:r>
            <a:r>
              <a:rPr lang="en-US" sz="1428" dirty="0">
                <a:solidFill>
                  <a:srgbClr val="FFFFFF"/>
                </a:solidFill>
                <a:latin typeface="Segoe UI"/>
                <a:cs typeface="Segoe UI"/>
              </a:rPr>
              <a:t> for deployment</a:t>
            </a:r>
            <a:endParaRPr lang="en-US" sz="1428" dirty="0">
              <a:solidFill>
                <a:srgbClr val="FFFFFF"/>
              </a:solidFill>
              <a:latin typeface="Segoe UI"/>
            </a:endParaRPr>
          </a:p>
        </p:txBody>
      </p:sp>
      <p:sp>
        <p:nvSpPr>
          <p:cNvPr id="20" name="Rectangle 19">
            <a:extLst>
              <a:ext uri="{FF2B5EF4-FFF2-40B4-BE49-F238E27FC236}">
                <a16:creationId xmlns:a16="http://schemas.microsoft.com/office/drawing/2014/main" id="{4CB518DB-564D-41E0-BD4B-55F41082D0C4}"/>
              </a:ext>
            </a:extLst>
          </p:cNvPr>
          <p:cNvSpPr/>
          <p:nvPr/>
        </p:nvSpPr>
        <p:spPr bwMode="auto">
          <a:xfrm>
            <a:off x="8208161" y="3402572"/>
            <a:ext cx="3247200" cy="147615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32563">
              <a:defRPr/>
            </a:pPr>
            <a:r>
              <a:rPr lang="en-US" sz="1428" dirty="0">
                <a:solidFill>
                  <a:srgbClr val="FFFFFF"/>
                </a:solidFill>
                <a:latin typeface="Segoe UI"/>
              </a:rPr>
              <a:t>Onsite</a:t>
            </a:r>
            <a:r>
              <a:rPr lang="en-US" sz="1428" dirty="0">
                <a:solidFill>
                  <a:srgbClr val="FFFFFF"/>
                </a:solidFill>
                <a:latin typeface="Segoe UI"/>
                <a:cs typeface="Segoe UI"/>
              </a:rPr>
              <a:t> deployment</a:t>
            </a:r>
            <a:endParaRPr lang="en-US" dirty="0">
              <a:solidFill>
                <a:srgbClr val="FFFFFF"/>
              </a:solidFill>
              <a:latin typeface="Segoe UI"/>
            </a:endParaRPr>
          </a:p>
        </p:txBody>
      </p:sp>
      <p:sp>
        <p:nvSpPr>
          <p:cNvPr id="21" name="Rectangle 20">
            <a:extLst>
              <a:ext uri="{FF2B5EF4-FFF2-40B4-BE49-F238E27FC236}">
                <a16:creationId xmlns:a16="http://schemas.microsoft.com/office/drawing/2014/main" id="{D1895FC9-CBB4-4475-834A-985978C0220C}"/>
              </a:ext>
            </a:extLst>
          </p:cNvPr>
          <p:cNvSpPr/>
          <p:nvPr/>
        </p:nvSpPr>
        <p:spPr bwMode="auto">
          <a:xfrm>
            <a:off x="8208161" y="5083673"/>
            <a:ext cx="3247200" cy="1476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47565" rIns="0" bIns="47565" numCol="1" rtlCol="0" anchor="ctr" anchorCtr="0" compatLnSpc="1">
            <a:prstTxWarp prst="textNoShape">
              <a:avLst/>
            </a:prstTxWarp>
          </a:bodyPr>
          <a:lstStyle/>
          <a:p>
            <a:pPr algn="ctr" defTabSz="932563">
              <a:defRPr/>
            </a:pPr>
            <a:r>
              <a:rPr lang="en-US" sz="1428" dirty="0">
                <a:solidFill>
                  <a:srgbClr val="1A1A1A"/>
                </a:solidFill>
                <a:latin typeface="Segoe UI"/>
              </a:rPr>
              <a:t>Provide support</a:t>
            </a:r>
            <a:endParaRPr lang="en-US" sz="1428" dirty="0">
              <a:solidFill>
                <a:srgbClr val="1A1A1A"/>
              </a:solidFill>
              <a:latin typeface="Segoe UI"/>
              <a:cs typeface="Segoe UI"/>
            </a:endParaRPr>
          </a:p>
        </p:txBody>
      </p:sp>
    </p:spTree>
    <p:extLst>
      <p:ext uri="{BB962C8B-B14F-4D97-AF65-F5344CB8AC3E}">
        <p14:creationId xmlns:p14="http://schemas.microsoft.com/office/powerpoint/2010/main" val="2330355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1078A-D0D6-4A43-82F0-A4469CB4000B}"/>
              </a:ext>
            </a:extLst>
          </p:cNvPr>
          <p:cNvSpPr>
            <a:spLocks noGrp="1"/>
          </p:cNvSpPr>
          <p:nvPr>
            <p:ph type="title"/>
          </p:nvPr>
        </p:nvSpPr>
        <p:spPr/>
        <p:txBody>
          <a:bodyPr/>
          <a:lstStyle/>
          <a:p>
            <a:r>
              <a:rPr lang="en-US" sz="4750">
                <a:cs typeface="Segoe UI"/>
              </a:rPr>
              <a:t>Understanding the OEM deployment process</a:t>
            </a:r>
          </a:p>
        </p:txBody>
      </p:sp>
      <p:sp>
        <p:nvSpPr>
          <p:cNvPr id="6" name="Text Placeholder 5">
            <a:extLst>
              <a:ext uri="{FF2B5EF4-FFF2-40B4-BE49-F238E27FC236}">
                <a16:creationId xmlns:a16="http://schemas.microsoft.com/office/drawing/2014/main" id="{5F8CD7F9-4C71-4515-8302-DBEDB1B89064}"/>
              </a:ext>
            </a:extLst>
          </p:cNvPr>
          <p:cNvSpPr>
            <a:spLocks noGrp="1"/>
          </p:cNvSpPr>
          <p:nvPr>
            <p:ph type="body" sz="quarter" idx="10"/>
          </p:nvPr>
        </p:nvSpPr>
        <p:spPr>
          <a:xfrm>
            <a:off x="274687" y="1652064"/>
            <a:ext cx="11887100" cy="3508653"/>
          </a:xfrm>
        </p:spPr>
        <p:txBody>
          <a:bodyPr/>
          <a:lstStyle/>
          <a:p>
            <a:r>
              <a:rPr lang="en-US" sz="3200" dirty="0"/>
              <a:t>Azure Stack Hub is provided as an integrated system</a:t>
            </a:r>
          </a:p>
          <a:p>
            <a:r>
              <a:rPr lang="en-US" sz="3200" dirty="0"/>
              <a:t>OEM partners are responsible for the following deployment activities:</a:t>
            </a:r>
          </a:p>
          <a:p>
            <a:pPr lvl="1"/>
            <a:r>
              <a:rPr lang="en-US" dirty="0"/>
              <a:t>Hardware deployment</a:t>
            </a:r>
          </a:p>
          <a:p>
            <a:pPr lvl="1"/>
            <a:r>
              <a:rPr lang="en-US" dirty="0"/>
              <a:t>OEM and Microsoft Support onboarding</a:t>
            </a:r>
          </a:p>
          <a:p>
            <a:pPr lvl="1"/>
            <a:r>
              <a:rPr lang="en-US" dirty="0"/>
              <a:t>Azure Stack Hub platform deployment </a:t>
            </a:r>
          </a:p>
          <a:p>
            <a:pPr lvl="1"/>
            <a:r>
              <a:rPr lang="en-US" dirty="0"/>
              <a:t>Basic integration services (such as networking)</a:t>
            </a:r>
          </a:p>
        </p:txBody>
      </p:sp>
    </p:spTree>
    <p:extLst>
      <p:ext uri="{BB962C8B-B14F-4D97-AF65-F5344CB8AC3E}">
        <p14:creationId xmlns:p14="http://schemas.microsoft.com/office/powerpoint/2010/main" val="35134061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Specifics</a:t>
            </a:r>
          </a:p>
        </p:txBody>
      </p:sp>
      <p:sp>
        <p:nvSpPr>
          <p:cNvPr id="4" name="Text Placeholder 3"/>
          <p:cNvSpPr>
            <a:spLocks noGrp="1"/>
          </p:cNvSpPr>
          <p:nvPr>
            <p:ph type="body" sz="quarter" idx="10"/>
          </p:nvPr>
        </p:nvSpPr>
        <p:spPr>
          <a:xfrm>
            <a:off x="275546" y="1211612"/>
            <a:ext cx="11887100" cy="5970481"/>
          </a:xfrm>
        </p:spPr>
        <p:txBody>
          <a:bodyPr/>
          <a:lstStyle/>
          <a:p>
            <a:r>
              <a:rPr lang="en-US" sz="3200" dirty="0"/>
              <a:t>Rack Dimensions and </a:t>
            </a:r>
            <a:br>
              <a:rPr lang="en-US" sz="3200" dirty="0"/>
            </a:br>
            <a:r>
              <a:rPr lang="en-US" sz="3200" dirty="0"/>
              <a:t>Weight</a:t>
            </a:r>
          </a:p>
          <a:p>
            <a:r>
              <a:rPr lang="en-US" sz="3200" dirty="0"/>
              <a:t>Re-Racking</a:t>
            </a:r>
          </a:p>
          <a:p>
            <a:r>
              <a:rPr lang="en-US" sz="3200" dirty="0"/>
              <a:t>PDU Models US or EU </a:t>
            </a:r>
          </a:p>
          <a:p>
            <a:r>
              <a:rPr lang="en-US" sz="3200" dirty="0"/>
              <a:t>Power Requirements, UPS</a:t>
            </a:r>
          </a:p>
          <a:p>
            <a:r>
              <a:rPr lang="en-US" sz="3200" dirty="0"/>
              <a:t>Power Cables</a:t>
            </a:r>
          </a:p>
          <a:p>
            <a:pPr lvl="1"/>
            <a:r>
              <a:rPr lang="en-US" dirty="0">
                <a:latin typeface="+mj-lt"/>
              </a:rPr>
              <a:t>(Two-Phase, Three-Phase)</a:t>
            </a:r>
          </a:p>
          <a:p>
            <a:r>
              <a:rPr lang="en-US" sz="3200" dirty="0"/>
              <a:t>Cooling Requirements</a:t>
            </a:r>
          </a:p>
          <a:p>
            <a:pPr marL="0" indent="0">
              <a:buNone/>
            </a:pPr>
            <a:endParaRPr lang="en-US" b="1" dirty="0"/>
          </a:p>
          <a:p>
            <a:pPr marL="0" indent="0">
              <a:buNone/>
            </a:pPr>
            <a:br>
              <a:rPr lang="en-US" b="1" dirty="0"/>
            </a:br>
            <a:r>
              <a:rPr lang="en-US" b="1" dirty="0"/>
              <a:t>Contact our hardware partners for details</a:t>
            </a:r>
          </a:p>
        </p:txBody>
      </p:sp>
      <p:pic>
        <p:nvPicPr>
          <p:cNvPr id="5" name="Picture 4">
            <a:extLst>
              <a:ext uri="{FF2B5EF4-FFF2-40B4-BE49-F238E27FC236}">
                <a16:creationId xmlns:a16="http://schemas.microsoft.com/office/drawing/2014/main" id="{DD44A03F-FC92-4D1F-9480-BE3B61C740B5}"/>
              </a:ext>
            </a:extLst>
          </p:cNvPr>
          <p:cNvPicPr>
            <a:picLocks noChangeAspect="1"/>
          </p:cNvPicPr>
          <p:nvPr/>
        </p:nvPicPr>
        <p:blipFill>
          <a:blip r:embed="rId3"/>
          <a:stretch>
            <a:fillRect/>
          </a:stretch>
        </p:blipFill>
        <p:spPr>
          <a:xfrm>
            <a:off x="6060910" y="1375144"/>
            <a:ext cx="6375565" cy="4244235"/>
          </a:xfrm>
          <a:prstGeom prst="rect">
            <a:avLst/>
          </a:prstGeom>
        </p:spPr>
      </p:pic>
    </p:spTree>
    <p:extLst>
      <p:ext uri="{BB962C8B-B14F-4D97-AF65-F5344CB8AC3E}">
        <p14:creationId xmlns:p14="http://schemas.microsoft.com/office/powerpoint/2010/main" val="268840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6619FE-1FE8-4099-93F5-B475235EBCE8}"/>
              </a:ext>
            </a:extLst>
          </p:cNvPr>
          <p:cNvSpPr>
            <a:spLocks noGrp="1"/>
          </p:cNvSpPr>
          <p:nvPr>
            <p:ph type="body" sz="quarter" idx="10"/>
          </p:nvPr>
        </p:nvSpPr>
        <p:spPr>
          <a:xfrm>
            <a:off x="189755" y="1940900"/>
            <a:ext cx="5252399" cy="4864217"/>
          </a:xfrm>
        </p:spPr>
        <p:txBody>
          <a:bodyPr/>
          <a:lstStyle/>
          <a:p>
            <a:r>
              <a:rPr lang="de-DE" sz="2856" dirty="0"/>
              <a:t>Identity store</a:t>
            </a:r>
          </a:p>
          <a:p>
            <a:r>
              <a:rPr lang="de-DE" sz="2856" dirty="0"/>
              <a:t>Azure connection</a:t>
            </a:r>
          </a:p>
          <a:p>
            <a:pPr lvl="1"/>
            <a:r>
              <a:rPr lang="de-DE" sz="1657" dirty="0"/>
              <a:t>If applicable</a:t>
            </a:r>
          </a:p>
          <a:p>
            <a:r>
              <a:rPr lang="de-DE" sz="2856" dirty="0"/>
              <a:t>Billing model</a:t>
            </a:r>
          </a:p>
          <a:p>
            <a:r>
              <a:rPr lang="de-DE" sz="2856" dirty="0"/>
              <a:t>Customer information</a:t>
            </a:r>
          </a:p>
          <a:p>
            <a:r>
              <a:rPr lang="de-DE" sz="2856" dirty="0"/>
              <a:t>Environment information</a:t>
            </a:r>
          </a:p>
          <a:p>
            <a:pPr lvl="1"/>
            <a:r>
              <a:rPr lang="de-DE" sz="1657" dirty="0"/>
              <a:t>DNS forwarder</a:t>
            </a:r>
          </a:p>
          <a:p>
            <a:pPr lvl="1"/>
            <a:r>
              <a:rPr lang="de-DE" sz="1657" dirty="0"/>
              <a:t>Time synchronization</a:t>
            </a:r>
          </a:p>
          <a:p>
            <a:pPr lvl="1"/>
            <a:r>
              <a:rPr lang="de-DE" sz="1657" dirty="0"/>
              <a:t>Syslog</a:t>
            </a:r>
          </a:p>
          <a:p>
            <a:r>
              <a:rPr lang="de-DE" sz="2856" dirty="0"/>
              <a:t>Network settings</a:t>
            </a:r>
          </a:p>
          <a:p>
            <a:pPr marL="0" indent="0">
              <a:buNone/>
            </a:pPr>
            <a:endParaRPr lang="de-DE" sz="2000" dirty="0"/>
          </a:p>
          <a:p>
            <a:pPr marL="0" indent="0">
              <a:buNone/>
            </a:pPr>
            <a:r>
              <a:rPr lang="de-DE" sz="2400" dirty="0"/>
              <a:t>Link to Deployment Worksheet </a:t>
            </a:r>
            <a:r>
              <a:rPr lang="de-DE" sz="2400" dirty="0">
                <a:hlinkClick r:id="rId3"/>
              </a:rPr>
              <a:t>here</a:t>
            </a:r>
            <a:endParaRPr lang="de-DE" sz="2400" dirty="0"/>
          </a:p>
        </p:txBody>
      </p:sp>
      <p:sp>
        <p:nvSpPr>
          <p:cNvPr id="3" name="Title 2">
            <a:extLst>
              <a:ext uri="{FF2B5EF4-FFF2-40B4-BE49-F238E27FC236}">
                <a16:creationId xmlns:a16="http://schemas.microsoft.com/office/drawing/2014/main" id="{57318B8E-7ADD-4B61-B457-FD7553F76607}"/>
              </a:ext>
            </a:extLst>
          </p:cNvPr>
          <p:cNvSpPr>
            <a:spLocks noGrp="1"/>
          </p:cNvSpPr>
          <p:nvPr>
            <p:ph type="title"/>
          </p:nvPr>
        </p:nvSpPr>
        <p:spPr/>
        <p:txBody>
          <a:bodyPr/>
          <a:lstStyle/>
          <a:p>
            <a:r>
              <a:rPr lang="de-DE" sz="4896" dirty="0"/>
              <a:t>Azure Stack Hub deployment information gathering</a:t>
            </a:r>
          </a:p>
        </p:txBody>
      </p:sp>
      <p:pic>
        <p:nvPicPr>
          <p:cNvPr id="11" name="Picture 10">
            <a:extLst>
              <a:ext uri="{FF2B5EF4-FFF2-40B4-BE49-F238E27FC236}">
                <a16:creationId xmlns:a16="http://schemas.microsoft.com/office/drawing/2014/main" id="{4D1AE8D8-9C91-4C51-B985-F425C2BF7E6C}"/>
              </a:ext>
            </a:extLst>
          </p:cNvPr>
          <p:cNvPicPr>
            <a:picLocks noChangeAspect="1"/>
          </p:cNvPicPr>
          <p:nvPr/>
        </p:nvPicPr>
        <p:blipFill>
          <a:blip r:embed="rId4"/>
          <a:stretch>
            <a:fillRect/>
          </a:stretch>
        </p:blipFill>
        <p:spPr>
          <a:xfrm>
            <a:off x="5205195" y="2006494"/>
            <a:ext cx="6316881" cy="4140000"/>
          </a:xfrm>
          <a:prstGeom prst="rect">
            <a:avLst/>
          </a:prstGeom>
        </p:spPr>
      </p:pic>
      <p:pic>
        <p:nvPicPr>
          <p:cNvPr id="9" name="Picture 8">
            <a:extLst>
              <a:ext uri="{FF2B5EF4-FFF2-40B4-BE49-F238E27FC236}">
                <a16:creationId xmlns:a16="http://schemas.microsoft.com/office/drawing/2014/main" id="{B91438B1-4E63-4F9B-AB7C-D99BF05FE1D6}"/>
              </a:ext>
            </a:extLst>
          </p:cNvPr>
          <p:cNvPicPr>
            <a:picLocks noChangeAspect="1"/>
          </p:cNvPicPr>
          <p:nvPr/>
        </p:nvPicPr>
        <p:blipFill>
          <a:blip r:embed="rId5"/>
          <a:stretch>
            <a:fillRect/>
          </a:stretch>
        </p:blipFill>
        <p:spPr>
          <a:xfrm>
            <a:off x="6119590" y="2854525"/>
            <a:ext cx="6316885" cy="4140000"/>
          </a:xfrm>
          <a:prstGeom prst="rect">
            <a:avLst/>
          </a:prstGeom>
        </p:spPr>
      </p:pic>
    </p:spTree>
    <p:extLst>
      <p:ext uri="{BB962C8B-B14F-4D97-AF65-F5344CB8AC3E}">
        <p14:creationId xmlns:p14="http://schemas.microsoft.com/office/powerpoint/2010/main" val="31573544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5481" y="2125662"/>
            <a:ext cx="11885514" cy="2262852"/>
          </a:xfrm>
        </p:spPr>
        <p:txBody>
          <a:bodyPr/>
          <a:lstStyle/>
          <a:p>
            <a:r>
              <a:rPr lang="de-DE" sz="7343" dirty="0"/>
              <a:t>Azure Stack Hub</a:t>
            </a:r>
            <a:br>
              <a:rPr lang="de-DE" sz="7343" dirty="0"/>
            </a:br>
            <a:r>
              <a:rPr lang="de-DE" sz="7343" dirty="0"/>
              <a:t>Deployment Process</a:t>
            </a:r>
            <a:endParaRPr lang="en-US" sz="7343" dirty="0"/>
          </a:p>
        </p:txBody>
      </p:sp>
    </p:spTree>
    <p:extLst>
      <p:ext uri="{BB962C8B-B14F-4D97-AF65-F5344CB8AC3E}">
        <p14:creationId xmlns:p14="http://schemas.microsoft.com/office/powerpoint/2010/main" val="162717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3.xml><?xml version="1.0" encoding="utf-8"?>
<a:theme xmlns:a="http://schemas.openxmlformats.org/drawingml/2006/main" name="1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4.xml><?xml version="1.0" encoding="utf-8"?>
<a:theme xmlns:a="http://schemas.openxmlformats.org/drawingml/2006/main" name="2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5.xml><?xml version="1.0" encoding="utf-8"?>
<a:theme xmlns:a="http://schemas.openxmlformats.org/drawingml/2006/main" name="3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 id="{6336B21B-286E-4D89-961F-9E4332992FFF}" vid="{060FCA3C-862E-4124-82BE-CA82DB02083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26AC6B26662847AE5FCD1475390DF4" ma:contentTypeVersion="8" ma:contentTypeDescription="Create a new document." ma:contentTypeScope="" ma:versionID="d2b09e8addcbbc23426f340e20334088">
  <xsd:schema xmlns:xsd="http://www.w3.org/2001/XMLSchema" xmlns:xs="http://www.w3.org/2001/XMLSchema" xmlns:p="http://schemas.microsoft.com/office/2006/metadata/properties" xmlns:ns1="http://schemas.microsoft.com/sharepoint/v3" xmlns:ns2="baf8eb57-9938-4fa4-a434-ac2f3f33305f" xmlns:ns3="44bc9caf-a09b-4a2d-9779-c78a6c831d2a" targetNamespace="http://schemas.microsoft.com/office/2006/metadata/properties" ma:root="true" ma:fieldsID="7a7f6a6187a45f898f33254b1eefe947" ns1:_="" ns2:_="" ns3:_="">
    <xsd:import namespace="http://schemas.microsoft.com/sharepoint/v3"/>
    <xsd:import namespace="baf8eb57-9938-4fa4-a434-ac2f3f33305f"/>
    <xsd:import namespace="44bc9caf-a09b-4a2d-9779-c78a6c831d2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f8eb57-9938-4fa4-a434-ac2f3f3330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bc9caf-a09b-4a2d-9779-c78a6c831d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8D6417-0157-4588-A70B-5A10BC1C7C2A}">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D171C53-C5A9-4FE7-973A-2FE3C59818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af8eb57-9938-4fa4-a434-ac2f3f33305f"/>
    <ds:schemaRef ds:uri="44bc9caf-a09b-4a2d-9779-c78a6c831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3A9642-2170-414E-B925-D39B7CA5E5C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16-9_Business_BLUE_2017_13</Template>
  <TotalTime>0</TotalTime>
  <Words>2960</Words>
  <Application>Microsoft Office PowerPoint</Application>
  <PresentationFormat>Custom</PresentationFormat>
  <Paragraphs>436</Paragraphs>
  <Slides>36</Slides>
  <Notes>33</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36</vt:i4>
      </vt:variant>
    </vt:vector>
  </HeadingPairs>
  <TitlesOfParts>
    <vt:vector size="49" baseType="lpstr">
      <vt:lpstr>Arial</vt:lpstr>
      <vt:lpstr>Calibri</vt:lpstr>
      <vt:lpstr>Consolas</vt:lpstr>
      <vt:lpstr>Segoe UI</vt:lpstr>
      <vt:lpstr>Segoe UI Light</vt:lpstr>
      <vt:lpstr>Segoe UI Semilight</vt:lpstr>
      <vt:lpstr>segoe-ui_light</vt:lpstr>
      <vt:lpstr>Wingdings</vt:lpstr>
      <vt:lpstr>WHITE TEMPLATE</vt:lpstr>
      <vt:lpstr>DARK GRAY TEMPLATE</vt:lpstr>
      <vt:lpstr>1_WHITE TEMPLATE</vt:lpstr>
      <vt:lpstr>2_WHITE TEMPLATE</vt:lpstr>
      <vt:lpstr>3_WHITE TEMPLATE</vt:lpstr>
      <vt:lpstr>Deploying Microsoft  Azure Stack Hub</vt:lpstr>
      <vt:lpstr>Agenda</vt:lpstr>
      <vt:lpstr>Why is this important?</vt:lpstr>
      <vt:lpstr>Azure Stack Hub Deployment Preparation</vt:lpstr>
      <vt:lpstr>Azure Stack Hub Deployment Journey</vt:lpstr>
      <vt:lpstr>Understanding the OEM deployment process</vt:lpstr>
      <vt:lpstr>Solutions Specifics</vt:lpstr>
      <vt:lpstr>Azure Stack Hub deployment information gathering</vt:lpstr>
      <vt:lpstr>Azure Stack Hub Deployment Process</vt:lpstr>
      <vt:lpstr>PowerPoint Presentation</vt:lpstr>
      <vt:lpstr>PowerPoint Presentation</vt:lpstr>
      <vt:lpstr>PowerPoint Presentation</vt:lpstr>
      <vt:lpstr>PowerPoint Presentation</vt:lpstr>
      <vt:lpstr>Azure Stack Hub Installation Process</vt:lpstr>
      <vt:lpstr>Onsite Deployment</vt:lpstr>
      <vt:lpstr>Install Azure Stack Hub – the beginning</vt:lpstr>
      <vt:lpstr>Install Azure Stack Hub (AAD) – it‘s PowerShell</vt:lpstr>
      <vt:lpstr>Install Azure Stack Hub (with ADFS)</vt:lpstr>
      <vt:lpstr>Install Azure Stack Hub - Parameters</vt:lpstr>
      <vt:lpstr>Install Azure Stack Hub - Restarting</vt:lpstr>
      <vt:lpstr>Post Deployment Tasks</vt:lpstr>
      <vt:lpstr>Post-Deployment Tasks</vt:lpstr>
      <vt:lpstr>Setting Up a Management Environment</vt:lpstr>
      <vt:lpstr>Registration with Azure</vt:lpstr>
      <vt:lpstr>Renewing and Changing Registration</vt:lpstr>
      <vt:lpstr>Additional Resource Providers</vt:lpstr>
      <vt:lpstr>Integration with monitoring solutions</vt:lpstr>
      <vt:lpstr>ITSM integration</vt:lpstr>
      <vt:lpstr>Integration with monitoring solutions</vt:lpstr>
      <vt:lpstr>Foundational Patterns for Azure Stack Hub</vt:lpstr>
      <vt:lpstr>Critical Decisions</vt:lpstr>
      <vt:lpstr>Decisions you may regret later…</vt:lpstr>
      <vt:lpstr>Changes that would force redeployment</vt:lpstr>
      <vt:lpstr>Changes that would be possible but significant</vt:lpstr>
      <vt:lpstr>Questions?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Microsoft  Azure Stack Hub</dc:title>
  <dc:subject/>
  <dc:creator/>
  <cp:keywords/>
  <dc:description/>
  <cp:lastModifiedBy/>
  <cp:revision>12</cp:revision>
  <dcterms:created xsi:type="dcterms:W3CDTF">2019-12-20T20:55:25Z</dcterms:created>
  <dcterms:modified xsi:type="dcterms:W3CDTF">2023-03-03T15:58:19Z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2019-12-20T20:56:11.1114143Z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1b111d2d-c0ea-4ef3-ba5e-a846271c90d7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0x0101002D26AC6B26662847AE5FCD1475390DF4</vt:lpwstr>
  </property>
</Properties>
</file>