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495" r:id="rId5"/>
    <p:sldMasterId id="2147484518" r:id="rId6"/>
    <p:sldMasterId id="2147484544" r:id="rId7"/>
    <p:sldMasterId id="2147484550" r:id="rId8"/>
  </p:sldMasterIdLst>
  <p:notesMasterIdLst>
    <p:notesMasterId r:id="rId60"/>
  </p:notesMasterIdLst>
  <p:handoutMasterIdLst>
    <p:handoutMasterId r:id="rId61"/>
  </p:handoutMasterIdLst>
  <p:sldIdLst>
    <p:sldId id="1489" r:id="rId9"/>
    <p:sldId id="1550" r:id="rId10"/>
    <p:sldId id="1565" r:id="rId11"/>
    <p:sldId id="1637" r:id="rId12"/>
    <p:sldId id="1638" r:id="rId13"/>
    <p:sldId id="1566" r:id="rId14"/>
    <p:sldId id="1640" r:id="rId15"/>
    <p:sldId id="1568" r:id="rId16"/>
    <p:sldId id="1569" r:id="rId17"/>
    <p:sldId id="1570" r:id="rId18"/>
    <p:sldId id="1571" r:id="rId19"/>
    <p:sldId id="1572" r:id="rId20"/>
    <p:sldId id="1573" r:id="rId21"/>
    <p:sldId id="1574" r:id="rId22"/>
    <p:sldId id="1575" r:id="rId23"/>
    <p:sldId id="1576" r:id="rId24"/>
    <p:sldId id="1577" r:id="rId25"/>
    <p:sldId id="1578" r:id="rId26"/>
    <p:sldId id="1579" r:id="rId27"/>
    <p:sldId id="1580" r:id="rId28"/>
    <p:sldId id="1581" r:id="rId29"/>
    <p:sldId id="1582" r:id="rId30"/>
    <p:sldId id="1583" r:id="rId31"/>
    <p:sldId id="1584" r:id="rId32"/>
    <p:sldId id="1585" r:id="rId33"/>
    <p:sldId id="1586" r:id="rId34"/>
    <p:sldId id="1587" r:id="rId35"/>
    <p:sldId id="1588" r:id="rId36"/>
    <p:sldId id="1589" r:id="rId37"/>
    <p:sldId id="1590" r:id="rId38"/>
    <p:sldId id="1591" r:id="rId39"/>
    <p:sldId id="1592" r:id="rId40"/>
    <p:sldId id="1593" r:id="rId41"/>
    <p:sldId id="1594" r:id="rId42"/>
    <p:sldId id="1595" r:id="rId43"/>
    <p:sldId id="1596" r:id="rId44"/>
    <p:sldId id="1597" r:id="rId45"/>
    <p:sldId id="1598" r:id="rId46"/>
    <p:sldId id="1617" r:id="rId47"/>
    <p:sldId id="1618" r:id="rId48"/>
    <p:sldId id="1619" r:id="rId49"/>
    <p:sldId id="1620" r:id="rId50"/>
    <p:sldId id="1621" r:id="rId51"/>
    <p:sldId id="1622" r:id="rId52"/>
    <p:sldId id="1623" r:id="rId53"/>
    <p:sldId id="1881" r:id="rId54"/>
    <p:sldId id="1624" r:id="rId55"/>
    <p:sldId id="1625" r:id="rId56"/>
    <p:sldId id="1626" r:id="rId57"/>
    <p:sldId id="1554" r:id="rId58"/>
    <p:sldId id="1532"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0252C9D-1D6B-42F9-BA63-F39DC4D8B635}">
          <p14:sldIdLst>
            <p14:sldId id="1489"/>
          </p14:sldIdLst>
        </p14:section>
        <p14:section name="Agenda" id="{A073DAE3-B461-442F-A3D3-6642BD875E45}">
          <p14:sldIdLst>
            <p14:sldId id="1550"/>
          </p14:sldIdLst>
        </p14:section>
        <p14:section name="ARM Concepts" id="{0CDF8B4A-9847-459D-8802-E654ABB84590}">
          <p14:sldIdLst>
            <p14:sldId id="1565"/>
            <p14:sldId id="1637"/>
            <p14:sldId id="1638"/>
            <p14:sldId id="1566"/>
            <p14:sldId id="1640"/>
            <p14:sldId id="1568"/>
            <p14:sldId id="1569"/>
            <p14:sldId id="1570"/>
            <p14:sldId id="1571"/>
            <p14:sldId id="1572"/>
            <p14:sldId id="1573"/>
          </p14:sldIdLst>
        </p14:section>
        <p14:section name="Authoring ARM Templates" id="{1F659510-F06C-411C-8E87-51FCB1EBD22F}">
          <p14:sldIdLst>
            <p14:sldId id="1574"/>
            <p14:sldId id="1575"/>
            <p14:sldId id="1576"/>
            <p14:sldId id="1577"/>
            <p14:sldId id="1578"/>
            <p14:sldId id="1579"/>
            <p14:sldId id="1580"/>
            <p14:sldId id="1581"/>
            <p14:sldId id="1582"/>
            <p14:sldId id="1583"/>
            <p14:sldId id="1584"/>
            <p14:sldId id="1585"/>
            <p14:sldId id="1586"/>
            <p14:sldId id="1587"/>
            <p14:sldId id="1588"/>
            <p14:sldId id="1589"/>
            <p14:sldId id="1590"/>
            <p14:sldId id="1591"/>
            <p14:sldId id="1592"/>
            <p14:sldId id="1593"/>
            <p14:sldId id="1594"/>
            <p14:sldId id="1595"/>
            <p14:sldId id="1596"/>
          </p14:sldIdLst>
        </p14:section>
        <p14:section name="ARM Authoring Enviornment" id="{C52681DF-2A1C-428B-A712-1FE22FCD956E}">
          <p14:sldIdLst>
            <p14:sldId id="1597"/>
            <p14:sldId id="1598"/>
          </p14:sldIdLst>
        </p14:section>
        <p14:section name="PowerShell" id="{54DF4D5A-2938-484F-8B78-A6DDCF38D39C}">
          <p14:sldIdLst>
            <p14:sldId id="1617"/>
            <p14:sldId id="1618"/>
            <p14:sldId id="1619"/>
            <p14:sldId id="1620"/>
            <p14:sldId id="1621"/>
          </p14:sldIdLst>
        </p14:section>
        <p14:section name="Troubleshooting" id="{CC47CAB4-5252-4CD8-B9F6-3E0AB3F425AF}">
          <p14:sldIdLst>
            <p14:sldId id="1622"/>
            <p14:sldId id="1623"/>
            <p14:sldId id="1881"/>
            <p14:sldId id="1624"/>
            <p14:sldId id="1625"/>
            <p14:sldId id="1626"/>
          </p14:sldIdLst>
        </p14:section>
        <p14:section name="Conclusion" id="{7EBF7387-3079-4248-89A0-0AA300D33B53}">
          <p14:sldIdLst>
            <p14:sldId id="1554"/>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0078D7"/>
    <a:srgbClr val="353535"/>
    <a:srgbClr val="505050"/>
    <a:srgbClr val="FFFFFF"/>
    <a:srgbClr val="000000"/>
    <a:srgbClr val="FF8C00"/>
    <a:srgbClr val="FFB900"/>
    <a:srgbClr val="107C1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98665-98EF-4814-86D5-405A9768B9CE}" v="2" dt="2020-03-05T18:45:03.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05" autoAdjust="0"/>
    <p:restoredTop sz="61834" autoAdjust="0"/>
  </p:normalViewPr>
  <p:slideViewPr>
    <p:cSldViewPr>
      <p:cViewPr varScale="1">
        <p:scale>
          <a:sx n="59" d="100"/>
          <a:sy n="59" d="100"/>
        </p:scale>
        <p:origin x="1241" y="29"/>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microsoft.com/office/2015/10/relationships/revisionInfo" Target="revisionInfo.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3/3/2023 11:01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3/3/2023 11:01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3/3/2023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9195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86258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2475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6940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3/3/2023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35644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83774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3291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69047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94777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42008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3/3/2023 11:01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084204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5223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44724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1340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1506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248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3629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212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15791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74628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4114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3/3/2023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72718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5646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9903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36508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78528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730699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0332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6538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3/3/2023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4074117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525864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3/3/2023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08035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C79F9-2E34-4CA1-A7E3-C624B27DB1D1}"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89976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3/3/2023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14265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3/3/2023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91648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3/3/2023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52822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3/3/2023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38974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3/3/2023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419973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30903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3/3/2023 11:01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9619175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682077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62809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3/3/2023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85361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78783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D545570-6992-4320-BEFC-9262493433EC}" type="datetime8">
              <a:rPr lang="en-US" smtClean="0"/>
              <a:t>3/3/2023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9637921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3/3/2023 11:01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5510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7113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3/3/2023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89580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503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29618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t="21189" r="15525" b="7567"/>
          <a:stretch/>
        </p:blipFill>
        <p:spPr>
          <a:xfrm>
            <a:off x="0" y="0"/>
            <a:ext cx="12436475" cy="6995517"/>
          </a:xfrm>
          <a:prstGeom prst="rect">
            <a:avLst/>
          </a:prstGeom>
        </p:spPr>
      </p:pic>
      <p:pic>
        <p:nvPicPr>
          <p:cNvPr id="10" name="MS logo gray - EMF"/>
          <p:cNvPicPr>
            <a:picLocks noChangeAspect="1"/>
          </p:cNvPicPr>
          <p:nvPr userDrawn="1"/>
        </p:nvPicPr>
        <p:blipFill>
          <a:blip r:embed="rId3"/>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30939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84808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118012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66528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104847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6215" y="1212850"/>
            <a:ext cx="11704047" cy="1969770"/>
          </a:xfrm>
        </p:spPr>
        <p:txBody>
          <a:bodyPr lIns="164592" rIns="164592"/>
          <a:lstStyle>
            <a:lvl1pPr marL="0" indent="0">
              <a:buNone/>
              <a:defRPr sz="3600">
                <a:gradFill>
                  <a:gsLst>
                    <a:gs pos="1250">
                      <a:schemeClr val="tx2"/>
                    </a:gs>
                    <a:gs pos="99000">
                      <a:schemeClr val="tx2"/>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220447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8332" y="2014299"/>
            <a:ext cx="9049348" cy="2435131"/>
          </a:xfrm>
        </p:spPr>
        <p:txBody>
          <a:bodyPr anchor="ctr">
            <a:noAutofit/>
          </a:bodyPr>
          <a:lstStyle>
            <a:lvl1pPr algn="l">
              <a:defRPr sz="7342"/>
            </a:lvl1pPr>
          </a:lstStyle>
          <a:p>
            <a:r>
              <a:rPr lang="en-US" dirty="0"/>
              <a:t>Title of the talk goes here</a:t>
            </a:r>
          </a:p>
        </p:txBody>
      </p:sp>
      <p:sp>
        <p:nvSpPr>
          <p:cNvPr id="3" name="Subtitle 2"/>
          <p:cNvSpPr>
            <a:spLocks noGrp="1"/>
          </p:cNvSpPr>
          <p:nvPr>
            <p:ph type="subTitle" idx="1" hasCustomPrompt="1"/>
          </p:nvPr>
        </p:nvSpPr>
        <p:spPr>
          <a:xfrm>
            <a:off x="618332" y="5217538"/>
            <a:ext cx="9049348" cy="1323288"/>
          </a:xfrm>
        </p:spPr>
        <p:txBody>
          <a:bodyPr>
            <a:noAutofit/>
          </a:bodyPr>
          <a:lstStyle>
            <a:lvl1pPr marL="0" indent="0" algn="l">
              <a:buNone/>
              <a:defRPr sz="1530">
                <a:solidFill>
                  <a:srgbClr val="00B0F0"/>
                </a:solidFill>
              </a:defRPr>
            </a:lvl1pPr>
            <a:lvl2pPr marL="349677" indent="0" algn="ctr">
              <a:buNone/>
              <a:defRPr sz="1530"/>
            </a:lvl2pPr>
            <a:lvl3pPr marL="699354" indent="0" algn="ctr">
              <a:buNone/>
              <a:defRPr sz="1377"/>
            </a:lvl3pPr>
            <a:lvl4pPr marL="1049031" indent="0" algn="ctr">
              <a:buNone/>
              <a:defRPr sz="1224"/>
            </a:lvl4pPr>
            <a:lvl5pPr marL="1398708" indent="0" algn="ctr">
              <a:buNone/>
              <a:defRPr sz="1224"/>
            </a:lvl5pPr>
            <a:lvl6pPr marL="1748385" indent="0" algn="ctr">
              <a:buNone/>
              <a:defRPr sz="1224"/>
            </a:lvl6pPr>
            <a:lvl7pPr marL="2098063" indent="0" algn="ctr">
              <a:buNone/>
              <a:defRPr sz="1224"/>
            </a:lvl7pPr>
            <a:lvl8pPr marL="2447740" indent="0" algn="ctr">
              <a:buNone/>
              <a:defRPr sz="1224"/>
            </a:lvl8pPr>
            <a:lvl9pPr marL="2797416" indent="0" algn="ctr">
              <a:buNone/>
              <a:defRPr sz="1224"/>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4095212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3"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325"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66216" y="1221161"/>
            <a:ext cx="11704045" cy="2581348"/>
          </a:xfrm>
        </p:spPr>
        <p:txBody>
          <a:bodyPr/>
          <a:lstStyle>
            <a:lvl1pPr marL="0" indent="0">
              <a:buNone/>
              <a:defRPr sz="4267">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1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3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83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71028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332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19526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102996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lvl1pPr>
              <a:defRPr>
                <a:solidFill>
                  <a:srgbClr val="0078D7"/>
                </a:solidFill>
              </a:defRPr>
            </a:lvl1pPr>
          </a:lstStyle>
          <a:p>
            <a:r>
              <a:rPr lang="en-US" dirty="0"/>
              <a:t>Click to edit Master title style</a:t>
            </a:r>
          </a:p>
        </p:txBody>
      </p:sp>
    </p:spTree>
    <p:extLst>
      <p:ext uri="{BB962C8B-B14F-4D97-AF65-F5344CB8AC3E}">
        <p14:creationId xmlns:p14="http://schemas.microsoft.com/office/powerpoint/2010/main" val="20779491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50" r:id="rId2"/>
    <p:sldLayoutId id="2147484299" r:id="rId3"/>
    <p:sldLayoutId id="2147484263" r:id="rId4"/>
    <p:sldLayoutId id="2147484517"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07"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0703085"/>
      </p:ext>
    </p:extLst>
  </p:cSld>
  <p:clrMap bg1="lt1" tx1="dk1" bg2="lt2" tx2="dk2" accent1="accent1" accent2="accent2" accent3="accent3" accent4="accent4" accent5="accent5" accent6="accent6" hlink="hlink" folHlink="folHlink"/>
  <p:sldLayoutIdLst>
    <p:sldLayoutId id="2147484521" r:id="rId1"/>
    <p:sldLayoutId id="2147484522" r:id="rId2"/>
    <p:sldLayoutId id="2147484524" r:id="rId3"/>
    <p:sldLayoutId id="2147484525" r:id="rId4"/>
    <p:sldLayoutId id="2147484529" r:id="rId5"/>
    <p:sldLayoutId id="2147484534" r:id="rId6"/>
    <p:sldLayoutId id="2147484539" r:id="rId7"/>
    <p:sldLayoutId id="2147484541" r:id="rId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6" y="295279"/>
            <a:ext cx="11704045"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66215" y="1212856"/>
            <a:ext cx="11704047" cy="20374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1487416"/>
      </p:ext>
    </p:extLst>
  </p:cSld>
  <p:clrMap bg1="lt1" tx1="dk1" bg2="lt2" tx2="dk2" accent1="accent1" accent2="accent2" accent3="accent3" accent4="accent4" accent5="accent5" accent6="accent6" hlink="hlink" folHlink="folHlink"/>
  <p:sldLayoutIdLst>
    <p:sldLayoutId id="2147484545" r:id="rId1"/>
    <p:sldLayoutId id="2147484549" r:id="rId2"/>
  </p:sldLayoutIdLst>
  <p:transition>
    <p:fade/>
  </p:transition>
  <p:txStyles>
    <p:title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8" pos="3053">
          <p15:clr>
            <a:srgbClr val="5ACBF0"/>
          </p15:clr>
        </p15:guide>
        <p15:guide id="9" pos="3629">
          <p15:clr>
            <a:srgbClr val="5ACBF0"/>
          </p15:clr>
        </p15:guide>
        <p15:guide id="11" pos="4205">
          <p15:clr>
            <a:srgbClr val="5ACBF0"/>
          </p15:clr>
        </p15:guide>
        <p15:guide id="12" pos="4781">
          <p15:clr>
            <a:srgbClr val="5ACBF0"/>
          </p15:clr>
        </p15:guide>
        <p15:guide id="14" pos="5357">
          <p15:clr>
            <a:srgbClr val="5ACBF0"/>
          </p15:clr>
        </p15:guide>
        <p15:guide id="15" pos="5702">
          <p15:clr>
            <a:srgbClr val="5ACBF0"/>
          </p15:clr>
        </p15:guide>
        <p15:guide id="16" pos="288">
          <p15:clr>
            <a:srgbClr val="C35EA4"/>
          </p15:clr>
        </p15:guide>
        <p15:guide id="17" pos="5587">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6" y="295279"/>
            <a:ext cx="11704045"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66215" y="1212855"/>
            <a:ext cx="11704047" cy="265515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2618160"/>
      </p:ext>
    </p:extLst>
  </p:cSld>
  <p:clrMap bg1="lt1" tx1="dk1" bg2="lt2" tx2="dk2" accent1="accent1" accent2="accent2" accent3="accent3" accent4="accent4" accent5="accent5" accent6="accent6" hlink="hlink" folHlink="folHlink"/>
  <p:sldLayoutIdLst>
    <p:sldLayoutId id="2147484558" r:id="rId1"/>
  </p:sldLayoutIdLst>
  <p:transition>
    <p:fade/>
  </p:transition>
  <p:txStyles>
    <p:titleStyle>
      <a:lvl1pPr algn="l" defTabSz="932594" rtl="0" eaLnBrk="1" latinLnBrk="0" hangingPunct="1">
        <a:lnSpc>
          <a:spcPct val="90000"/>
        </a:lnSpc>
        <a:spcBef>
          <a:spcPct val="0"/>
        </a:spcBef>
        <a:buNone/>
        <a:defRPr lang="en-US" sz="5867"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94" rtl="0" eaLnBrk="1" latinLnBrk="0" hangingPunct="1">
        <a:defRPr sz="1800" kern="1200">
          <a:solidFill>
            <a:schemeClr val="tx1"/>
          </a:solidFill>
          <a:latin typeface="+mn-lt"/>
          <a:ea typeface="+mn-ea"/>
          <a:cs typeface="+mn-cs"/>
        </a:defRPr>
      </a:lvl1pPr>
      <a:lvl2pPr marL="466298" algn="l" defTabSz="932594" rtl="0" eaLnBrk="1" latinLnBrk="0" hangingPunct="1">
        <a:defRPr sz="1800" kern="1200">
          <a:solidFill>
            <a:schemeClr val="tx1"/>
          </a:solidFill>
          <a:latin typeface="+mn-lt"/>
          <a:ea typeface="+mn-ea"/>
          <a:cs typeface="+mn-cs"/>
        </a:defRPr>
      </a:lvl2pPr>
      <a:lvl3pPr marL="932594" algn="l" defTabSz="932594" rtl="0" eaLnBrk="1" latinLnBrk="0" hangingPunct="1">
        <a:defRPr sz="1800" kern="1200">
          <a:solidFill>
            <a:schemeClr val="tx1"/>
          </a:solidFill>
          <a:latin typeface="+mn-lt"/>
          <a:ea typeface="+mn-ea"/>
          <a:cs typeface="+mn-cs"/>
        </a:defRPr>
      </a:lvl3pPr>
      <a:lvl4pPr marL="1398892" algn="l" defTabSz="932594" rtl="0" eaLnBrk="1" latinLnBrk="0" hangingPunct="1">
        <a:defRPr sz="1800" kern="1200">
          <a:solidFill>
            <a:schemeClr val="tx1"/>
          </a:solidFill>
          <a:latin typeface="+mn-lt"/>
          <a:ea typeface="+mn-ea"/>
          <a:cs typeface="+mn-cs"/>
        </a:defRPr>
      </a:lvl4pPr>
      <a:lvl5pPr marL="1865188" algn="l" defTabSz="932594" rtl="0" eaLnBrk="1" latinLnBrk="0" hangingPunct="1">
        <a:defRPr sz="1800" kern="1200">
          <a:solidFill>
            <a:schemeClr val="tx1"/>
          </a:solidFill>
          <a:latin typeface="+mn-lt"/>
          <a:ea typeface="+mn-ea"/>
          <a:cs typeface="+mn-cs"/>
        </a:defRPr>
      </a:lvl5pPr>
      <a:lvl6pPr marL="2331487" algn="l" defTabSz="932594" rtl="0" eaLnBrk="1" latinLnBrk="0" hangingPunct="1">
        <a:defRPr sz="1800" kern="1200">
          <a:solidFill>
            <a:schemeClr val="tx1"/>
          </a:solidFill>
          <a:latin typeface="+mn-lt"/>
          <a:ea typeface="+mn-ea"/>
          <a:cs typeface="+mn-cs"/>
        </a:defRPr>
      </a:lvl6pPr>
      <a:lvl7pPr marL="2797783" algn="l" defTabSz="932594" rtl="0" eaLnBrk="1" latinLnBrk="0" hangingPunct="1">
        <a:defRPr sz="1800" kern="1200">
          <a:solidFill>
            <a:schemeClr val="tx1"/>
          </a:solidFill>
          <a:latin typeface="+mn-lt"/>
          <a:ea typeface="+mn-ea"/>
          <a:cs typeface="+mn-cs"/>
        </a:defRPr>
      </a:lvl7pPr>
      <a:lvl8pPr marL="3264080" algn="l" defTabSz="932594" rtl="0" eaLnBrk="1" latinLnBrk="0" hangingPunct="1">
        <a:defRPr sz="1800" kern="1200">
          <a:solidFill>
            <a:schemeClr val="tx1"/>
          </a:solidFill>
          <a:latin typeface="+mn-lt"/>
          <a:ea typeface="+mn-ea"/>
          <a:cs typeface="+mn-cs"/>
        </a:defRPr>
      </a:lvl8pPr>
      <a:lvl9pPr marL="3730379" algn="l" defTabSz="93259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231">
          <p15:clr>
            <a:srgbClr val="5ACBF0"/>
          </p15:clr>
        </p15:guide>
        <p15:guide id="3" pos="999">
          <p15:clr>
            <a:srgbClr val="5ACBF0"/>
          </p15:clr>
        </p15:guide>
        <p15:guide id="4" pos="1767">
          <p15:clr>
            <a:srgbClr val="5ACBF0"/>
          </p15:clr>
        </p15:guide>
        <p15:guide id="5" pos="2535">
          <p15:clr>
            <a:srgbClr val="5ACBF0"/>
          </p15:clr>
        </p15:guide>
        <p15:guide id="6" pos="3303">
          <p15:clr>
            <a:srgbClr val="5ACBF0"/>
          </p15:clr>
        </p15:guide>
        <p15:guide id="8" pos="4070">
          <p15:clr>
            <a:srgbClr val="5ACBF0"/>
          </p15:clr>
        </p15:guide>
        <p15:guide id="9" pos="4838">
          <p15:clr>
            <a:srgbClr val="5ACBF0"/>
          </p15:clr>
        </p15:guide>
        <p15:guide id="11" pos="5606">
          <p15:clr>
            <a:srgbClr val="5ACBF0"/>
          </p15:clr>
        </p15:guide>
        <p15:guide id="12" pos="6374">
          <p15:clr>
            <a:srgbClr val="5ACBF0"/>
          </p15:clr>
        </p15:guide>
        <p15:guide id="14" pos="7142">
          <p15:clr>
            <a:srgbClr val="5ACBF0"/>
          </p15:clr>
        </p15:guide>
        <p15:guide id="15" pos="7602">
          <p15:clr>
            <a:srgbClr val="5ACBF0"/>
          </p15:clr>
        </p15:guide>
        <p15:guide id="16" pos="384">
          <p15:clr>
            <a:srgbClr val="C35EA4"/>
          </p15:clr>
        </p15:guide>
        <p15:guide id="17" pos="7449">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documentation/articles/resource-group-link-resources/"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hyperlink" Target="https://msdn.microsoft.com/library/azure/mt679003.aspx" TargetMode="External"/><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https://resources.azure.com/" TargetMode="External"/><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zure/virtual-machines/extensions/custom-script-linux#troubleshooting" TargetMode="External"/><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Azure/AzureStack-Tools/tree/master/TemplateValidator" TargetMode="External"/><Relationship Id="rId2" Type="http://schemas.openxmlformats.org/officeDocument/2006/relationships/notesSlide" Target="../notesSlides/notesSlide49.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9.jpg"/><Relationship Id="rId4" Type="http://schemas.openxmlformats.org/officeDocument/2006/relationships/image" Target="../media/image8.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05050"/>
                </a:solidFill>
              </a:rPr>
              <a:t>Microsoft Azure Stack Hub</a:t>
            </a:r>
          </a:p>
        </p:txBody>
      </p:sp>
      <p:sp>
        <p:nvSpPr>
          <p:cNvPr id="3" name="Text Placeholder 2"/>
          <p:cNvSpPr>
            <a:spLocks noGrp="1"/>
          </p:cNvSpPr>
          <p:nvPr>
            <p:ph type="body" sz="quarter" idx="14"/>
          </p:nvPr>
        </p:nvSpPr>
        <p:spPr>
          <a:xfrm>
            <a:off x="273050" y="3954463"/>
            <a:ext cx="6402388" cy="609398"/>
          </a:xfrm>
        </p:spPr>
        <p:txBody>
          <a:bodyPr>
            <a:spAutoFit/>
          </a:bodyPr>
          <a:lstStyle/>
          <a:p>
            <a:pPr lvl="0"/>
            <a:r>
              <a:rPr lang="en-US" sz="2800" dirty="0">
                <a:solidFill>
                  <a:srgbClr val="505050"/>
                </a:solidFill>
              </a:rPr>
              <a:t>Azure Resource Manager Templates</a:t>
            </a:r>
          </a:p>
        </p:txBody>
      </p:sp>
      <p:pic>
        <p:nvPicPr>
          <p:cNvPr id="11" name="Picture 10"/>
          <p:cNvPicPr>
            <a:picLocks noChangeAspect="1"/>
          </p:cNvPicPr>
          <p:nvPr/>
        </p:nvPicPr>
        <p:blipFill>
          <a:blip r:embed="rId3">
            <a:duotone>
              <a:schemeClr val="accent5">
                <a:shade val="45000"/>
                <a:satMod val="135000"/>
              </a:schemeClr>
              <a:prstClr val="white"/>
            </a:duotone>
          </a:blip>
          <a:stretch>
            <a:fillRect/>
          </a:stretch>
        </p:blipFill>
        <p:spPr>
          <a:xfrm>
            <a:off x="2255837" y="449262"/>
            <a:ext cx="578704" cy="383248"/>
          </a:xfrm>
          <a:prstGeom prst="rect">
            <a:avLst/>
          </a:prstGeom>
        </p:spPr>
      </p:pic>
      <p:sp>
        <p:nvSpPr>
          <p:cNvPr id="6" name="Rectangle 5">
            <a:extLst>
              <a:ext uri="{FF2B5EF4-FFF2-40B4-BE49-F238E27FC236}">
                <a16:creationId xmlns:a16="http://schemas.microsoft.com/office/drawing/2014/main" id="{39E1D979-2CED-4A2C-86B6-C6F5040C2119}"/>
              </a:ext>
            </a:extLst>
          </p:cNvPr>
          <p:cNvSpPr/>
          <p:nvPr/>
        </p:nvSpPr>
        <p:spPr>
          <a:xfrm>
            <a:off x="273050" y="5097462"/>
            <a:ext cx="621641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73899" y="1654543"/>
            <a:ext cx="6006938" cy="2514747"/>
          </a:xfrm>
        </p:spPr>
        <p:txBody>
          <a:bodyPr>
            <a:normAutofit fontScale="92500"/>
          </a:bodyPr>
          <a:lstStyle/>
          <a:p>
            <a:pPr marL="342900" indent="-342900">
              <a:spcAft>
                <a:spcPts val="600"/>
              </a:spcAft>
              <a:buFont typeface="Arial" panose="020B0604020202020204" pitchFamily="34" charset="0"/>
              <a:buChar char="•"/>
            </a:pPr>
            <a:r>
              <a:rPr lang="en-US" sz="2800" dirty="0">
                <a:solidFill>
                  <a:srgbClr val="505050"/>
                </a:solidFill>
                <a:latin typeface="Segoe UI Light" panose="020B0502040204020203" pitchFamily="34" charset="0"/>
                <a:cs typeface="Segoe UI Light" panose="020B0502040204020203" pitchFamily="34" charset="0"/>
              </a:rPr>
              <a:t>Tightly coupled containers of multiple resources of similar or different types</a:t>
            </a:r>
          </a:p>
          <a:p>
            <a:pPr marL="342900" indent="-342900">
              <a:spcAft>
                <a:spcPts val="600"/>
              </a:spcAft>
              <a:buFont typeface="Arial" panose="020B0604020202020204" pitchFamily="34" charset="0"/>
              <a:buChar char="•"/>
            </a:pPr>
            <a:r>
              <a:rPr lang="en-US" sz="2800" dirty="0">
                <a:solidFill>
                  <a:srgbClr val="505050"/>
                </a:solidFill>
                <a:latin typeface="Segoe UI Light" panose="020B0502040204020203" pitchFamily="34" charset="0"/>
                <a:cs typeface="Segoe UI Light" panose="020B0502040204020203" pitchFamily="34" charset="0"/>
              </a:rPr>
              <a:t>Every resource </a:t>
            </a:r>
            <a:r>
              <a:rPr lang="en-US" sz="2800" b="1" dirty="0">
                <a:solidFill>
                  <a:srgbClr val="505050"/>
                </a:solidFill>
                <a:latin typeface="Segoe UI Light" panose="020B0502040204020203" pitchFamily="34" charset="0"/>
                <a:cs typeface="Segoe UI Light" panose="020B0502040204020203" pitchFamily="34" charset="0"/>
              </a:rPr>
              <a:t>must</a:t>
            </a:r>
            <a:r>
              <a:rPr lang="en-US" sz="2800" dirty="0">
                <a:solidFill>
                  <a:srgbClr val="505050"/>
                </a:solidFill>
                <a:latin typeface="Segoe UI Light" panose="020B0502040204020203" pitchFamily="34" charset="0"/>
                <a:cs typeface="Segoe UI Light" panose="020B0502040204020203" pitchFamily="34" charset="0"/>
              </a:rPr>
              <a:t> exist in </a:t>
            </a:r>
            <a:r>
              <a:rPr lang="en-US" sz="2800" b="1" dirty="0">
                <a:solidFill>
                  <a:srgbClr val="505050"/>
                </a:solidFill>
                <a:latin typeface="Segoe UI Light" panose="020B0502040204020203" pitchFamily="34" charset="0"/>
                <a:cs typeface="Segoe UI Light" panose="020B0502040204020203" pitchFamily="34" charset="0"/>
              </a:rPr>
              <a:t>one and only one</a:t>
            </a:r>
            <a:r>
              <a:rPr lang="en-US" sz="2800" dirty="0">
                <a:solidFill>
                  <a:srgbClr val="505050"/>
                </a:solidFill>
                <a:latin typeface="Segoe UI Light" panose="020B0502040204020203" pitchFamily="34" charset="0"/>
                <a:cs typeface="Segoe UI Light" panose="020B0502040204020203" pitchFamily="34" charset="0"/>
              </a:rPr>
              <a:t> resource group</a:t>
            </a:r>
          </a:p>
          <a:p>
            <a:pPr marL="342900" indent="-342900">
              <a:spcAft>
                <a:spcPts val="600"/>
              </a:spcAft>
              <a:buFont typeface="Arial" panose="020B0604020202020204" pitchFamily="34" charset="0"/>
              <a:buChar char="•"/>
            </a:pPr>
            <a:r>
              <a:rPr lang="en-US" sz="2800" dirty="0">
                <a:solidFill>
                  <a:srgbClr val="505050"/>
                </a:solidFill>
                <a:latin typeface="Segoe UI Light" panose="020B0502040204020203" pitchFamily="34" charset="0"/>
                <a:cs typeface="Segoe UI Light" panose="020B0502040204020203" pitchFamily="34" charset="0"/>
              </a:rPr>
              <a:t>Resource groups can span regions</a:t>
            </a:r>
            <a:endParaRPr lang="en-US" sz="2400" dirty="0">
              <a:solidFill>
                <a:srgbClr val="505050"/>
              </a:solidFill>
            </a:endParaRPr>
          </a:p>
        </p:txBody>
      </p:sp>
      <p:sp>
        <p:nvSpPr>
          <p:cNvPr id="9" name="Freeform 7"/>
          <p:cNvSpPr>
            <a:spLocks/>
          </p:cNvSpPr>
          <p:nvPr/>
        </p:nvSpPr>
        <p:spPr bwMode="auto">
          <a:xfrm>
            <a:off x="1618951" y="2025687"/>
            <a:ext cx="3121229" cy="3119613"/>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0" name="Freeform 8"/>
          <p:cNvSpPr>
            <a:spLocks/>
          </p:cNvSpPr>
          <p:nvPr/>
        </p:nvSpPr>
        <p:spPr bwMode="auto">
          <a:xfrm>
            <a:off x="3177947" y="1973881"/>
            <a:ext cx="129511" cy="144082"/>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1" name="Freeform 9"/>
          <p:cNvSpPr>
            <a:spLocks/>
          </p:cNvSpPr>
          <p:nvPr/>
        </p:nvSpPr>
        <p:spPr bwMode="auto">
          <a:xfrm>
            <a:off x="1625427" y="3061780"/>
            <a:ext cx="152177" cy="150558"/>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2" name="Freeform 10"/>
          <p:cNvSpPr>
            <a:spLocks/>
          </p:cNvSpPr>
          <p:nvPr/>
        </p:nvSpPr>
        <p:spPr bwMode="auto">
          <a:xfrm>
            <a:off x="1227178" y="1821706"/>
            <a:ext cx="1333970" cy="117855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3" name="Freeform 11"/>
          <p:cNvSpPr>
            <a:spLocks/>
          </p:cNvSpPr>
          <p:nvPr/>
        </p:nvSpPr>
        <p:spPr bwMode="auto">
          <a:xfrm>
            <a:off x="1227178" y="1821706"/>
            <a:ext cx="1333970" cy="117855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4" name="Freeform 12"/>
          <p:cNvSpPr>
            <a:spLocks/>
          </p:cNvSpPr>
          <p:nvPr/>
        </p:nvSpPr>
        <p:spPr bwMode="auto">
          <a:xfrm>
            <a:off x="1389069" y="1998166"/>
            <a:ext cx="160271" cy="424151"/>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5" name="Freeform 13"/>
          <p:cNvSpPr>
            <a:spLocks/>
          </p:cNvSpPr>
          <p:nvPr/>
        </p:nvSpPr>
        <p:spPr bwMode="auto">
          <a:xfrm>
            <a:off x="1588192" y="2441742"/>
            <a:ext cx="793259" cy="393392"/>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6" name="Freeform 14"/>
          <p:cNvSpPr>
            <a:spLocks/>
          </p:cNvSpPr>
          <p:nvPr/>
        </p:nvSpPr>
        <p:spPr bwMode="auto">
          <a:xfrm>
            <a:off x="1903877" y="2143865"/>
            <a:ext cx="563375" cy="472718"/>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7" name="Freeform 15"/>
          <p:cNvSpPr>
            <a:spLocks/>
          </p:cNvSpPr>
          <p:nvPr/>
        </p:nvSpPr>
        <p:spPr bwMode="auto">
          <a:xfrm>
            <a:off x="1633521" y="1847608"/>
            <a:ext cx="242834" cy="234740"/>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8" name="Freeform 16"/>
          <p:cNvSpPr>
            <a:spLocks/>
          </p:cNvSpPr>
          <p:nvPr/>
        </p:nvSpPr>
        <p:spPr bwMode="auto">
          <a:xfrm>
            <a:off x="1410113" y="2422316"/>
            <a:ext cx="178078" cy="448434"/>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9" name="Freeform 17"/>
          <p:cNvSpPr>
            <a:spLocks/>
          </p:cNvSpPr>
          <p:nvPr/>
        </p:nvSpPr>
        <p:spPr bwMode="auto">
          <a:xfrm>
            <a:off x="1491058" y="2082348"/>
            <a:ext cx="412818" cy="451672"/>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0" name="Freeform 18"/>
          <p:cNvSpPr>
            <a:spLocks/>
          </p:cNvSpPr>
          <p:nvPr/>
        </p:nvSpPr>
        <p:spPr bwMode="auto">
          <a:xfrm>
            <a:off x="1792174" y="1943122"/>
            <a:ext cx="563375" cy="24931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1" name="Freeform 19"/>
          <p:cNvSpPr>
            <a:spLocks/>
          </p:cNvSpPr>
          <p:nvPr/>
        </p:nvSpPr>
        <p:spPr bwMode="auto">
          <a:xfrm>
            <a:off x="2101381" y="2296041"/>
            <a:ext cx="286544" cy="28492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2" name="Freeform 20"/>
          <p:cNvSpPr>
            <a:spLocks/>
          </p:cNvSpPr>
          <p:nvPr/>
        </p:nvSpPr>
        <p:spPr bwMode="auto">
          <a:xfrm>
            <a:off x="1845595" y="2613346"/>
            <a:ext cx="263880" cy="265499"/>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3" name="Freeform 21"/>
          <p:cNvSpPr>
            <a:spLocks/>
          </p:cNvSpPr>
          <p:nvPr/>
        </p:nvSpPr>
        <p:spPr bwMode="auto">
          <a:xfrm>
            <a:off x="1371261" y="2219953"/>
            <a:ext cx="403105" cy="403106"/>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4" name="Freeform 22"/>
          <p:cNvSpPr>
            <a:spLocks/>
          </p:cNvSpPr>
          <p:nvPr/>
        </p:nvSpPr>
        <p:spPr bwMode="auto">
          <a:xfrm>
            <a:off x="3932351" y="1988453"/>
            <a:ext cx="440340" cy="1006953"/>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5" name="Freeform 23"/>
          <p:cNvSpPr>
            <a:spLocks/>
          </p:cNvSpPr>
          <p:nvPr/>
        </p:nvSpPr>
        <p:spPr bwMode="auto">
          <a:xfrm>
            <a:off x="4367834" y="1988453"/>
            <a:ext cx="445196" cy="1006953"/>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6" name="Oval 24"/>
          <p:cNvSpPr>
            <a:spLocks noChangeArrowheads="1"/>
          </p:cNvSpPr>
          <p:nvPr/>
        </p:nvSpPr>
        <p:spPr bwMode="auto">
          <a:xfrm>
            <a:off x="3932352" y="1829800"/>
            <a:ext cx="880679" cy="3173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7" name="Oval 25"/>
          <p:cNvSpPr>
            <a:spLocks noChangeArrowheads="1"/>
          </p:cNvSpPr>
          <p:nvPr/>
        </p:nvSpPr>
        <p:spPr bwMode="auto">
          <a:xfrm>
            <a:off x="4021391" y="1871891"/>
            <a:ext cx="702600" cy="210456"/>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8" name="Freeform 26"/>
          <p:cNvSpPr>
            <a:spLocks/>
          </p:cNvSpPr>
          <p:nvPr/>
        </p:nvSpPr>
        <p:spPr bwMode="auto">
          <a:xfrm>
            <a:off x="4021391" y="1871892"/>
            <a:ext cx="702600" cy="171603"/>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9" name="Freeform 27"/>
          <p:cNvSpPr>
            <a:spLocks noEditPoints="1"/>
          </p:cNvSpPr>
          <p:nvPr/>
        </p:nvSpPr>
        <p:spPr bwMode="auto">
          <a:xfrm>
            <a:off x="4052150" y="2344608"/>
            <a:ext cx="641082" cy="361014"/>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30" name="Freeform 28"/>
          <p:cNvSpPr>
            <a:spLocks/>
          </p:cNvSpPr>
          <p:nvPr/>
        </p:nvSpPr>
        <p:spPr bwMode="auto">
          <a:xfrm>
            <a:off x="4133096" y="2409364"/>
            <a:ext cx="153795" cy="229884"/>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31" name="Freeform 29"/>
          <p:cNvSpPr>
            <a:spLocks/>
          </p:cNvSpPr>
          <p:nvPr/>
        </p:nvSpPr>
        <p:spPr bwMode="auto">
          <a:xfrm>
            <a:off x="4503821" y="2402890"/>
            <a:ext cx="89040" cy="85801"/>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32" name="Freeform 30"/>
          <p:cNvSpPr>
            <a:spLocks/>
          </p:cNvSpPr>
          <p:nvPr/>
        </p:nvSpPr>
        <p:spPr bwMode="auto">
          <a:xfrm>
            <a:off x="4502203" y="2550208"/>
            <a:ext cx="105229" cy="93896"/>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33" name="Freeform 31"/>
          <p:cNvSpPr>
            <a:spLocks/>
          </p:cNvSpPr>
          <p:nvPr/>
        </p:nvSpPr>
        <p:spPr bwMode="auto">
          <a:xfrm>
            <a:off x="3984156" y="4556022"/>
            <a:ext cx="775451" cy="226645"/>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34" name="Freeform 32"/>
          <p:cNvSpPr>
            <a:spLocks noEditPoints="1"/>
          </p:cNvSpPr>
          <p:nvPr/>
        </p:nvSpPr>
        <p:spPr bwMode="auto">
          <a:xfrm>
            <a:off x="3780176" y="3688292"/>
            <a:ext cx="1186650" cy="867728"/>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35" name="Freeform 33"/>
          <p:cNvSpPr>
            <a:spLocks/>
          </p:cNvSpPr>
          <p:nvPr/>
        </p:nvSpPr>
        <p:spPr bwMode="auto">
          <a:xfrm>
            <a:off x="3869214" y="3778951"/>
            <a:ext cx="1005334" cy="68479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36" name="Freeform 34"/>
          <p:cNvSpPr>
            <a:spLocks/>
          </p:cNvSpPr>
          <p:nvPr/>
        </p:nvSpPr>
        <p:spPr bwMode="auto">
          <a:xfrm>
            <a:off x="3869214" y="3778951"/>
            <a:ext cx="1005334" cy="68479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37" name="Freeform 35"/>
          <p:cNvSpPr>
            <a:spLocks/>
          </p:cNvSpPr>
          <p:nvPr/>
        </p:nvSpPr>
        <p:spPr bwMode="auto">
          <a:xfrm>
            <a:off x="3780175" y="3688292"/>
            <a:ext cx="1113800" cy="867728"/>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38" name="Freeform 36"/>
          <p:cNvSpPr>
            <a:spLocks/>
          </p:cNvSpPr>
          <p:nvPr/>
        </p:nvSpPr>
        <p:spPr bwMode="auto">
          <a:xfrm>
            <a:off x="3869215" y="3778951"/>
            <a:ext cx="919533" cy="68479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39" name="Rectangle 37"/>
          <p:cNvSpPr>
            <a:spLocks noChangeArrowheads="1"/>
          </p:cNvSpPr>
          <p:nvPr/>
        </p:nvSpPr>
        <p:spPr bwMode="auto">
          <a:xfrm>
            <a:off x="3984156" y="4711434"/>
            <a:ext cx="775451" cy="7123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40" name="Oval 38"/>
          <p:cNvSpPr>
            <a:spLocks noChangeArrowheads="1"/>
          </p:cNvSpPr>
          <p:nvPr/>
        </p:nvSpPr>
        <p:spPr bwMode="auto">
          <a:xfrm>
            <a:off x="4351644" y="3720672"/>
            <a:ext cx="32378" cy="33997"/>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41" name="Freeform 39"/>
          <p:cNvSpPr>
            <a:spLocks/>
          </p:cNvSpPr>
          <p:nvPr/>
        </p:nvSpPr>
        <p:spPr bwMode="auto">
          <a:xfrm>
            <a:off x="4157378" y="3858277"/>
            <a:ext cx="427388" cy="250929"/>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42" name="Freeform 40"/>
          <p:cNvSpPr>
            <a:spLocks/>
          </p:cNvSpPr>
          <p:nvPr/>
        </p:nvSpPr>
        <p:spPr bwMode="auto">
          <a:xfrm>
            <a:off x="4128237" y="4028260"/>
            <a:ext cx="220170" cy="375584"/>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43" name="Freeform 41"/>
          <p:cNvSpPr>
            <a:spLocks/>
          </p:cNvSpPr>
          <p:nvPr/>
        </p:nvSpPr>
        <p:spPr bwMode="auto">
          <a:xfrm>
            <a:off x="4395355" y="4029881"/>
            <a:ext cx="220170" cy="373965"/>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44" name="Freeform 42"/>
          <p:cNvSpPr>
            <a:spLocks/>
          </p:cNvSpPr>
          <p:nvPr/>
        </p:nvSpPr>
        <p:spPr bwMode="auto">
          <a:xfrm>
            <a:off x="1325931" y="3924652"/>
            <a:ext cx="1136464" cy="796497"/>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45" name="Freeform 43"/>
          <p:cNvSpPr>
            <a:spLocks/>
          </p:cNvSpPr>
          <p:nvPr/>
        </p:nvSpPr>
        <p:spPr bwMode="auto">
          <a:xfrm>
            <a:off x="1325931" y="3751428"/>
            <a:ext cx="1136464" cy="173222"/>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46" name="Rectangle 44"/>
          <p:cNvSpPr>
            <a:spLocks noChangeArrowheads="1"/>
          </p:cNvSpPr>
          <p:nvPr/>
        </p:nvSpPr>
        <p:spPr bwMode="auto">
          <a:xfrm>
            <a:off x="1661042" y="4172343"/>
            <a:ext cx="210456" cy="1278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47" name="Rectangle 45"/>
          <p:cNvSpPr>
            <a:spLocks noChangeArrowheads="1"/>
          </p:cNvSpPr>
          <p:nvPr/>
        </p:nvSpPr>
        <p:spPr bwMode="auto">
          <a:xfrm>
            <a:off x="1661042" y="4172343"/>
            <a:ext cx="210456" cy="12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48" name="Rectangle 46"/>
          <p:cNvSpPr>
            <a:spLocks noChangeArrowheads="1"/>
          </p:cNvSpPr>
          <p:nvPr/>
        </p:nvSpPr>
        <p:spPr bwMode="auto">
          <a:xfrm>
            <a:off x="1661042" y="4003977"/>
            <a:ext cx="210456" cy="126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49" name="Rectangle 47"/>
          <p:cNvSpPr>
            <a:spLocks noChangeArrowheads="1"/>
          </p:cNvSpPr>
          <p:nvPr/>
        </p:nvSpPr>
        <p:spPr bwMode="auto">
          <a:xfrm>
            <a:off x="1661042" y="4003977"/>
            <a:ext cx="210456" cy="126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50" name="Rectangle 48"/>
          <p:cNvSpPr>
            <a:spLocks noChangeArrowheads="1"/>
          </p:cNvSpPr>
          <p:nvPr/>
        </p:nvSpPr>
        <p:spPr bwMode="auto">
          <a:xfrm>
            <a:off x="1661042" y="4340709"/>
            <a:ext cx="210456" cy="127893"/>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51" name="Rectangle 49"/>
          <p:cNvSpPr>
            <a:spLocks noChangeArrowheads="1"/>
          </p:cNvSpPr>
          <p:nvPr/>
        </p:nvSpPr>
        <p:spPr bwMode="auto">
          <a:xfrm>
            <a:off x="1661042" y="4340709"/>
            <a:ext cx="210456" cy="12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52" name="Rectangle 50"/>
          <p:cNvSpPr>
            <a:spLocks noChangeArrowheads="1"/>
          </p:cNvSpPr>
          <p:nvPr/>
        </p:nvSpPr>
        <p:spPr bwMode="auto">
          <a:xfrm>
            <a:off x="1913590" y="4340709"/>
            <a:ext cx="210456" cy="127893"/>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53" name="Rectangle 51"/>
          <p:cNvSpPr>
            <a:spLocks noChangeArrowheads="1"/>
          </p:cNvSpPr>
          <p:nvPr/>
        </p:nvSpPr>
        <p:spPr bwMode="auto">
          <a:xfrm>
            <a:off x="1913590" y="4172343"/>
            <a:ext cx="210456" cy="1278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54" name="Rectangle 52"/>
          <p:cNvSpPr>
            <a:spLocks noChangeArrowheads="1"/>
          </p:cNvSpPr>
          <p:nvPr/>
        </p:nvSpPr>
        <p:spPr bwMode="auto">
          <a:xfrm>
            <a:off x="1913590" y="4172343"/>
            <a:ext cx="210456" cy="12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55" name="Rectangle 53"/>
          <p:cNvSpPr>
            <a:spLocks noChangeArrowheads="1"/>
          </p:cNvSpPr>
          <p:nvPr/>
        </p:nvSpPr>
        <p:spPr bwMode="auto">
          <a:xfrm>
            <a:off x="1913590" y="4003977"/>
            <a:ext cx="210456" cy="126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56" name="Rectangle 54"/>
          <p:cNvSpPr>
            <a:spLocks noChangeArrowheads="1"/>
          </p:cNvSpPr>
          <p:nvPr/>
        </p:nvSpPr>
        <p:spPr bwMode="auto">
          <a:xfrm>
            <a:off x="1913590" y="4003977"/>
            <a:ext cx="210456" cy="126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57" name="Rectangle 55"/>
          <p:cNvSpPr>
            <a:spLocks noChangeArrowheads="1"/>
          </p:cNvSpPr>
          <p:nvPr/>
        </p:nvSpPr>
        <p:spPr bwMode="auto">
          <a:xfrm>
            <a:off x="1410113" y="4003977"/>
            <a:ext cx="210456" cy="126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58" name="Rectangle 56"/>
          <p:cNvSpPr>
            <a:spLocks noChangeArrowheads="1"/>
          </p:cNvSpPr>
          <p:nvPr/>
        </p:nvSpPr>
        <p:spPr bwMode="auto">
          <a:xfrm>
            <a:off x="1410113" y="4003977"/>
            <a:ext cx="210456" cy="126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59" name="Rectangle 57"/>
          <p:cNvSpPr>
            <a:spLocks noChangeArrowheads="1"/>
          </p:cNvSpPr>
          <p:nvPr/>
        </p:nvSpPr>
        <p:spPr bwMode="auto">
          <a:xfrm>
            <a:off x="1410113" y="4172343"/>
            <a:ext cx="210456" cy="1278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60" name="Rectangle 58"/>
          <p:cNvSpPr>
            <a:spLocks noChangeArrowheads="1"/>
          </p:cNvSpPr>
          <p:nvPr/>
        </p:nvSpPr>
        <p:spPr bwMode="auto">
          <a:xfrm>
            <a:off x="1410113" y="4172343"/>
            <a:ext cx="210456" cy="12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61" name="Rectangle 59"/>
          <p:cNvSpPr>
            <a:spLocks noChangeArrowheads="1"/>
          </p:cNvSpPr>
          <p:nvPr/>
        </p:nvSpPr>
        <p:spPr bwMode="auto">
          <a:xfrm>
            <a:off x="1410113" y="4340709"/>
            <a:ext cx="210456" cy="127893"/>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62" name="Rectangle 60"/>
          <p:cNvSpPr>
            <a:spLocks noChangeArrowheads="1"/>
          </p:cNvSpPr>
          <p:nvPr/>
        </p:nvSpPr>
        <p:spPr bwMode="auto">
          <a:xfrm>
            <a:off x="1410113" y="4340709"/>
            <a:ext cx="210456" cy="12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63" name="Rectangle 61"/>
          <p:cNvSpPr>
            <a:spLocks noChangeArrowheads="1"/>
          </p:cNvSpPr>
          <p:nvPr/>
        </p:nvSpPr>
        <p:spPr bwMode="auto">
          <a:xfrm>
            <a:off x="1410113" y="4510693"/>
            <a:ext cx="210456" cy="12465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64" name="Rectangle 62"/>
          <p:cNvSpPr>
            <a:spLocks noChangeArrowheads="1"/>
          </p:cNvSpPr>
          <p:nvPr/>
        </p:nvSpPr>
        <p:spPr bwMode="auto">
          <a:xfrm>
            <a:off x="1410113" y="4510693"/>
            <a:ext cx="210456" cy="12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65" name="Rectangle 63"/>
          <p:cNvSpPr>
            <a:spLocks noChangeArrowheads="1"/>
          </p:cNvSpPr>
          <p:nvPr/>
        </p:nvSpPr>
        <p:spPr bwMode="auto">
          <a:xfrm>
            <a:off x="1661042" y="4510693"/>
            <a:ext cx="210456" cy="12465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66" name="Rectangle 64"/>
          <p:cNvSpPr>
            <a:spLocks noChangeArrowheads="1"/>
          </p:cNvSpPr>
          <p:nvPr/>
        </p:nvSpPr>
        <p:spPr bwMode="auto">
          <a:xfrm>
            <a:off x="1913590" y="4510693"/>
            <a:ext cx="210456" cy="12465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67" name="Rectangle 65"/>
          <p:cNvSpPr>
            <a:spLocks noChangeArrowheads="1"/>
          </p:cNvSpPr>
          <p:nvPr/>
        </p:nvSpPr>
        <p:spPr bwMode="auto">
          <a:xfrm>
            <a:off x="2167757" y="4340709"/>
            <a:ext cx="210456" cy="127893"/>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68" name="Rectangle 66"/>
          <p:cNvSpPr>
            <a:spLocks noChangeArrowheads="1"/>
          </p:cNvSpPr>
          <p:nvPr/>
        </p:nvSpPr>
        <p:spPr bwMode="auto">
          <a:xfrm>
            <a:off x="2167757" y="4172343"/>
            <a:ext cx="210456" cy="1278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69" name="Rectangle 67"/>
          <p:cNvSpPr>
            <a:spLocks noChangeArrowheads="1"/>
          </p:cNvSpPr>
          <p:nvPr/>
        </p:nvSpPr>
        <p:spPr bwMode="auto">
          <a:xfrm>
            <a:off x="2167757" y="4003977"/>
            <a:ext cx="210456" cy="126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70" name="Rectangle 68"/>
          <p:cNvSpPr>
            <a:spLocks noChangeArrowheads="1"/>
          </p:cNvSpPr>
          <p:nvPr/>
        </p:nvSpPr>
        <p:spPr bwMode="auto">
          <a:xfrm>
            <a:off x="2167757" y="4510693"/>
            <a:ext cx="210456" cy="12465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71" name="Freeform 69"/>
          <p:cNvSpPr>
            <a:spLocks noEditPoints="1"/>
          </p:cNvSpPr>
          <p:nvPr/>
        </p:nvSpPr>
        <p:spPr bwMode="auto">
          <a:xfrm>
            <a:off x="1361547" y="3751429"/>
            <a:ext cx="956767"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72" name="Freeform 70"/>
          <p:cNvSpPr>
            <a:spLocks/>
          </p:cNvSpPr>
          <p:nvPr/>
        </p:nvSpPr>
        <p:spPr bwMode="auto">
          <a:xfrm>
            <a:off x="1627046" y="3751429"/>
            <a:ext cx="37234"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73" name="Freeform 71"/>
          <p:cNvSpPr>
            <a:spLocks/>
          </p:cNvSpPr>
          <p:nvPr/>
        </p:nvSpPr>
        <p:spPr bwMode="auto">
          <a:xfrm>
            <a:off x="1364784" y="4721148"/>
            <a:ext cx="56662"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74" name="Freeform 72"/>
          <p:cNvSpPr>
            <a:spLocks noEditPoints="1"/>
          </p:cNvSpPr>
          <p:nvPr/>
        </p:nvSpPr>
        <p:spPr bwMode="auto">
          <a:xfrm>
            <a:off x="1325932" y="3924652"/>
            <a:ext cx="830493" cy="796497"/>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75" name="Freeform 73"/>
          <p:cNvSpPr>
            <a:spLocks/>
          </p:cNvSpPr>
          <p:nvPr/>
        </p:nvSpPr>
        <p:spPr bwMode="auto">
          <a:xfrm>
            <a:off x="1325932" y="3751428"/>
            <a:ext cx="989145" cy="173222"/>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76" name="Freeform 74"/>
          <p:cNvSpPr>
            <a:spLocks/>
          </p:cNvSpPr>
          <p:nvPr/>
        </p:nvSpPr>
        <p:spPr bwMode="auto">
          <a:xfrm>
            <a:off x="1661042" y="4172343"/>
            <a:ext cx="210456" cy="127893"/>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77" name="Freeform 75"/>
          <p:cNvSpPr>
            <a:spLocks/>
          </p:cNvSpPr>
          <p:nvPr/>
        </p:nvSpPr>
        <p:spPr bwMode="auto">
          <a:xfrm>
            <a:off x="1661042" y="4172343"/>
            <a:ext cx="210456" cy="127893"/>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78" name="Rectangle 76"/>
          <p:cNvSpPr>
            <a:spLocks noChangeArrowheads="1"/>
          </p:cNvSpPr>
          <p:nvPr/>
        </p:nvSpPr>
        <p:spPr bwMode="auto">
          <a:xfrm>
            <a:off x="1661042" y="4003977"/>
            <a:ext cx="210456" cy="126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79" name="Rectangle 77"/>
          <p:cNvSpPr>
            <a:spLocks noChangeArrowheads="1"/>
          </p:cNvSpPr>
          <p:nvPr/>
        </p:nvSpPr>
        <p:spPr bwMode="auto">
          <a:xfrm>
            <a:off x="1661042" y="4003977"/>
            <a:ext cx="210456" cy="126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80" name="Freeform 78"/>
          <p:cNvSpPr>
            <a:spLocks/>
          </p:cNvSpPr>
          <p:nvPr/>
        </p:nvSpPr>
        <p:spPr bwMode="auto">
          <a:xfrm>
            <a:off x="1661043" y="4340708"/>
            <a:ext cx="110085" cy="118180"/>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81" name="Freeform 79"/>
          <p:cNvSpPr>
            <a:spLocks/>
          </p:cNvSpPr>
          <p:nvPr/>
        </p:nvSpPr>
        <p:spPr bwMode="auto">
          <a:xfrm>
            <a:off x="1661043" y="4340708"/>
            <a:ext cx="110085" cy="118180"/>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82" name="Freeform 80"/>
          <p:cNvSpPr>
            <a:spLocks/>
          </p:cNvSpPr>
          <p:nvPr/>
        </p:nvSpPr>
        <p:spPr bwMode="auto">
          <a:xfrm>
            <a:off x="1913591" y="4172343"/>
            <a:ext cx="12951" cy="12951"/>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83" name="Freeform 81"/>
          <p:cNvSpPr>
            <a:spLocks/>
          </p:cNvSpPr>
          <p:nvPr/>
        </p:nvSpPr>
        <p:spPr bwMode="auto">
          <a:xfrm>
            <a:off x="1913591" y="4172343"/>
            <a:ext cx="12951" cy="12951"/>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84" name="Freeform 82"/>
          <p:cNvSpPr>
            <a:spLocks/>
          </p:cNvSpPr>
          <p:nvPr/>
        </p:nvSpPr>
        <p:spPr bwMode="auto">
          <a:xfrm>
            <a:off x="1913590" y="4003977"/>
            <a:ext cx="168366" cy="126274"/>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85" name="Freeform 83"/>
          <p:cNvSpPr>
            <a:spLocks/>
          </p:cNvSpPr>
          <p:nvPr/>
        </p:nvSpPr>
        <p:spPr bwMode="auto">
          <a:xfrm>
            <a:off x="1913590" y="4003977"/>
            <a:ext cx="168366" cy="126274"/>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86" name="Rectangle 84"/>
          <p:cNvSpPr>
            <a:spLocks noChangeArrowheads="1"/>
          </p:cNvSpPr>
          <p:nvPr/>
        </p:nvSpPr>
        <p:spPr bwMode="auto">
          <a:xfrm>
            <a:off x="1410113" y="4003977"/>
            <a:ext cx="210456" cy="126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87" name="Rectangle 85"/>
          <p:cNvSpPr>
            <a:spLocks noChangeArrowheads="1"/>
          </p:cNvSpPr>
          <p:nvPr/>
        </p:nvSpPr>
        <p:spPr bwMode="auto">
          <a:xfrm>
            <a:off x="1410113" y="4003977"/>
            <a:ext cx="210456" cy="126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88" name="Rectangle 86"/>
          <p:cNvSpPr>
            <a:spLocks noChangeArrowheads="1"/>
          </p:cNvSpPr>
          <p:nvPr/>
        </p:nvSpPr>
        <p:spPr bwMode="auto">
          <a:xfrm>
            <a:off x="1410113" y="4172343"/>
            <a:ext cx="210456" cy="1278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89" name="Rectangle 87"/>
          <p:cNvSpPr>
            <a:spLocks noChangeArrowheads="1"/>
          </p:cNvSpPr>
          <p:nvPr/>
        </p:nvSpPr>
        <p:spPr bwMode="auto">
          <a:xfrm>
            <a:off x="1410113" y="4172343"/>
            <a:ext cx="210456" cy="12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90" name="Rectangle 88"/>
          <p:cNvSpPr>
            <a:spLocks noChangeArrowheads="1"/>
          </p:cNvSpPr>
          <p:nvPr/>
        </p:nvSpPr>
        <p:spPr bwMode="auto">
          <a:xfrm>
            <a:off x="1410113" y="4340709"/>
            <a:ext cx="210456" cy="127893"/>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91" name="Rectangle 89"/>
          <p:cNvSpPr>
            <a:spLocks noChangeArrowheads="1"/>
          </p:cNvSpPr>
          <p:nvPr/>
        </p:nvSpPr>
        <p:spPr bwMode="auto">
          <a:xfrm>
            <a:off x="1410113" y="4340709"/>
            <a:ext cx="210456" cy="12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92" name="Freeform 90"/>
          <p:cNvSpPr>
            <a:spLocks/>
          </p:cNvSpPr>
          <p:nvPr/>
        </p:nvSpPr>
        <p:spPr bwMode="auto">
          <a:xfrm>
            <a:off x="1410113" y="4510693"/>
            <a:ext cx="205600" cy="124655"/>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93" name="Freeform 91"/>
          <p:cNvSpPr>
            <a:spLocks/>
          </p:cNvSpPr>
          <p:nvPr/>
        </p:nvSpPr>
        <p:spPr bwMode="auto">
          <a:xfrm>
            <a:off x="1410113" y="4510693"/>
            <a:ext cx="205600" cy="124655"/>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94" name="Rectangle 92"/>
          <p:cNvSpPr>
            <a:spLocks noChangeArrowheads="1"/>
          </p:cNvSpPr>
          <p:nvPr/>
        </p:nvSpPr>
        <p:spPr bwMode="auto">
          <a:xfrm>
            <a:off x="2408973" y="3387178"/>
            <a:ext cx="584421" cy="22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2504" rtl="0" eaLnBrk="0" fontAlgn="base" latinLnBrk="0" hangingPunct="0">
              <a:lnSpc>
                <a:spcPct val="100000"/>
              </a:lnSpc>
              <a:spcBef>
                <a:spcPct val="0"/>
              </a:spcBef>
              <a:spcAft>
                <a:spcPct val="0"/>
              </a:spcAft>
              <a:buClrTx/>
              <a:buSzTx/>
              <a:buFontTx/>
              <a:buNone/>
              <a:tabLst/>
              <a:defRPr/>
            </a:pPr>
            <a:r>
              <a:rPr kumimoji="0" lang="en-US" altLang="en-US" sz="1428" b="1" i="0" u="none" strike="noStrike" kern="0" cap="none" spc="0" normalizeH="0" baseline="0" noProof="0">
                <a:ln>
                  <a:noFill/>
                </a:ln>
                <a:solidFill>
                  <a:srgbClr val="505050"/>
                </a:solidFill>
                <a:effectLst/>
                <a:uLnTx/>
                <a:uFillTx/>
                <a:latin typeface="Segoe UI Semibold" panose="020B0702040204020203" pitchFamily="34" charset="0"/>
                <a:ea typeface="+mn-ea"/>
                <a:cs typeface="+mn-cs"/>
              </a:rPr>
              <a:t>RESOU</a:t>
            </a:r>
            <a:endParaRPr kumimoji="0" lang="en-US" altLang="en-US" sz="1836" b="0" i="0" u="none" strike="noStrike" kern="0" cap="none" spc="0" normalizeH="0" baseline="0" noProof="0">
              <a:ln>
                <a:noFill/>
              </a:ln>
              <a:solidFill>
                <a:srgbClr val="505050"/>
              </a:solidFill>
              <a:effectLst/>
              <a:uLnTx/>
              <a:uFillTx/>
              <a:latin typeface="Arial" panose="020B0604020202020204" pitchFamily="34" charset="0"/>
              <a:ea typeface="+mn-ea"/>
              <a:cs typeface="+mn-cs"/>
            </a:endParaRPr>
          </a:p>
        </p:txBody>
      </p:sp>
      <p:sp>
        <p:nvSpPr>
          <p:cNvPr id="95" name="Rectangle 93"/>
          <p:cNvSpPr>
            <a:spLocks noChangeArrowheads="1"/>
          </p:cNvSpPr>
          <p:nvPr/>
        </p:nvSpPr>
        <p:spPr bwMode="auto">
          <a:xfrm>
            <a:off x="2977203" y="3387178"/>
            <a:ext cx="116560" cy="22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2504" rtl="0" eaLnBrk="0" fontAlgn="base" latinLnBrk="0" hangingPunct="0">
              <a:lnSpc>
                <a:spcPct val="100000"/>
              </a:lnSpc>
              <a:spcBef>
                <a:spcPct val="0"/>
              </a:spcBef>
              <a:spcAft>
                <a:spcPct val="0"/>
              </a:spcAft>
              <a:buClrTx/>
              <a:buSzTx/>
              <a:buFontTx/>
              <a:buNone/>
              <a:tabLst/>
              <a:defRPr/>
            </a:pPr>
            <a:r>
              <a:rPr kumimoji="0" lang="en-US" altLang="en-US" sz="1428" b="1" i="0" u="none" strike="noStrike" kern="0" cap="none" spc="0" normalizeH="0" baseline="0" noProof="0" dirty="0">
                <a:ln>
                  <a:noFill/>
                </a:ln>
                <a:solidFill>
                  <a:srgbClr val="505050"/>
                </a:solidFill>
                <a:effectLst/>
                <a:uLnTx/>
                <a:uFillTx/>
                <a:latin typeface="Segoe UI Semibold" panose="020B0702040204020203" pitchFamily="34" charset="0"/>
                <a:ea typeface="+mn-ea"/>
                <a:cs typeface="+mn-cs"/>
              </a:rPr>
              <a:t>R</a:t>
            </a:r>
            <a:endParaRPr kumimoji="0" lang="en-US" altLang="en-US" sz="1836" b="0" i="0" u="none" strike="noStrike" kern="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96" name="Rectangle 94"/>
          <p:cNvSpPr>
            <a:spLocks noChangeArrowheads="1"/>
          </p:cNvSpPr>
          <p:nvPr/>
        </p:nvSpPr>
        <p:spPr bwMode="auto">
          <a:xfrm>
            <a:off x="3087288" y="3387178"/>
            <a:ext cx="393392" cy="22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2504" rtl="0" eaLnBrk="0" fontAlgn="base" latinLnBrk="0" hangingPunct="0">
              <a:lnSpc>
                <a:spcPct val="100000"/>
              </a:lnSpc>
              <a:spcBef>
                <a:spcPct val="0"/>
              </a:spcBef>
              <a:spcAft>
                <a:spcPct val="0"/>
              </a:spcAft>
              <a:buClrTx/>
              <a:buSzTx/>
              <a:buFontTx/>
              <a:buNone/>
              <a:tabLst/>
              <a:defRPr/>
            </a:pPr>
            <a:r>
              <a:rPr kumimoji="0" lang="en-US" altLang="en-US" sz="1428" b="1" i="0" u="none" strike="noStrike" kern="0" cap="none" spc="0" normalizeH="0" baseline="0" noProof="0" dirty="0">
                <a:ln>
                  <a:noFill/>
                </a:ln>
                <a:solidFill>
                  <a:srgbClr val="505050"/>
                </a:solidFill>
                <a:effectLst/>
                <a:uLnTx/>
                <a:uFillTx/>
                <a:latin typeface="Segoe UI Semibold" panose="020B0702040204020203" pitchFamily="34" charset="0"/>
                <a:ea typeface="+mn-ea"/>
                <a:cs typeface="+mn-cs"/>
              </a:rPr>
              <a:t>CE G</a:t>
            </a:r>
            <a:endParaRPr kumimoji="0" lang="en-US" altLang="en-US" sz="1836" b="0" i="0" u="none" strike="noStrike" kern="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97" name="Rectangle 95"/>
          <p:cNvSpPr>
            <a:spLocks noChangeArrowheads="1"/>
          </p:cNvSpPr>
          <p:nvPr/>
        </p:nvSpPr>
        <p:spPr bwMode="auto">
          <a:xfrm>
            <a:off x="3469347" y="3387178"/>
            <a:ext cx="116560" cy="22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2504" rtl="0" eaLnBrk="0" fontAlgn="base" latinLnBrk="0" hangingPunct="0">
              <a:lnSpc>
                <a:spcPct val="100000"/>
              </a:lnSpc>
              <a:spcBef>
                <a:spcPct val="0"/>
              </a:spcBef>
              <a:spcAft>
                <a:spcPct val="0"/>
              </a:spcAft>
              <a:buClrTx/>
              <a:buSzTx/>
              <a:buFontTx/>
              <a:buNone/>
              <a:tabLst/>
              <a:defRPr/>
            </a:pPr>
            <a:r>
              <a:rPr kumimoji="0" lang="en-US" altLang="en-US" sz="1428" b="1" i="0" u="none" strike="noStrike" kern="0" cap="none" spc="0" normalizeH="0" baseline="0" noProof="0">
                <a:ln>
                  <a:noFill/>
                </a:ln>
                <a:solidFill>
                  <a:srgbClr val="505050"/>
                </a:solidFill>
                <a:effectLst/>
                <a:uLnTx/>
                <a:uFillTx/>
                <a:latin typeface="Segoe UI Semibold" panose="020B0702040204020203" pitchFamily="34" charset="0"/>
                <a:ea typeface="+mn-ea"/>
                <a:cs typeface="+mn-cs"/>
              </a:rPr>
              <a:t>R</a:t>
            </a:r>
            <a:endParaRPr kumimoji="0" lang="en-US" altLang="en-US" sz="1836" b="0" i="0" u="none" strike="noStrike" kern="0" cap="none" spc="0" normalizeH="0" baseline="0" noProof="0">
              <a:ln>
                <a:noFill/>
              </a:ln>
              <a:solidFill>
                <a:srgbClr val="505050"/>
              </a:solidFill>
              <a:effectLst/>
              <a:uLnTx/>
              <a:uFillTx/>
              <a:latin typeface="Arial" panose="020B0604020202020204" pitchFamily="34" charset="0"/>
              <a:ea typeface="+mn-ea"/>
              <a:cs typeface="+mn-cs"/>
            </a:endParaRPr>
          </a:p>
        </p:txBody>
      </p:sp>
      <p:sp>
        <p:nvSpPr>
          <p:cNvPr id="98" name="Rectangle 96"/>
          <p:cNvSpPr>
            <a:spLocks noChangeArrowheads="1"/>
          </p:cNvSpPr>
          <p:nvPr/>
        </p:nvSpPr>
        <p:spPr bwMode="auto">
          <a:xfrm>
            <a:off x="3579433" y="3387178"/>
            <a:ext cx="380440" cy="22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2504" rtl="0" eaLnBrk="0" fontAlgn="base" latinLnBrk="0" hangingPunct="0">
              <a:lnSpc>
                <a:spcPct val="100000"/>
              </a:lnSpc>
              <a:spcBef>
                <a:spcPct val="0"/>
              </a:spcBef>
              <a:spcAft>
                <a:spcPct val="0"/>
              </a:spcAft>
              <a:buClrTx/>
              <a:buSzTx/>
              <a:buFontTx/>
              <a:buNone/>
              <a:tabLst/>
              <a:defRPr/>
            </a:pPr>
            <a:r>
              <a:rPr kumimoji="0" lang="en-US" altLang="en-US" sz="1428" b="1" i="0" u="none" strike="noStrike" kern="0" cap="none" spc="0" normalizeH="0" baseline="0" noProof="0" dirty="0">
                <a:ln>
                  <a:noFill/>
                </a:ln>
                <a:solidFill>
                  <a:srgbClr val="505050"/>
                </a:solidFill>
                <a:effectLst/>
                <a:uLnTx/>
                <a:uFillTx/>
                <a:latin typeface="Segoe UI Semibold" panose="020B0702040204020203" pitchFamily="34" charset="0"/>
                <a:ea typeface="+mn-ea"/>
                <a:cs typeface="+mn-cs"/>
              </a:rPr>
              <a:t>OUP</a:t>
            </a:r>
            <a:endParaRPr kumimoji="0" lang="en-US" altLang="en-US" sz="1836" b="0" i="0" u="none" strike="noStrike" kern="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99" name="Freeform 97"/>
          <p:cNvSpPr>
            <a:spLocks/>
          </p:cNvSpPr>
          <p:nvPr/>
        </p:nvSpPr>
        <p:spPr bwMode="auto">
          <a:xfrm>
            <a:off x="2810458" y="2066159"/>
            <a:ext cx="145700" cy="25903"/>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00" name="Freeform 98"/>
          <p:cNvSpPr>
            <a:spLocks/>
          </p:cNvSpPr>
          <p:nvPr/>
        </p:nvSpPr>
        <p:spPr bwMode="auto">
          <a:xfrm>
            <a:off x="2810459" y="2066159"/>
            <a:ext cx="45329" cy="25903"/>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01" name="Freeform 99"/>
          <p:cNvSpPr>
            <a:spLocks/>
          </p:cNvSpPr>
          <p:nvPr/>
        </p:nvSpPr>
        <p:spPr bwMode="auto">
          <a:xfrm>
            <a:off x="2876833" y="2066159"/>
            <a:ext cx="12951" cy="25903"/>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02" name="Freeform 100"/>
          <p:cNvSpPr>
            <a:spLocks/>
          </p:cNvSpPr>
          <p:nvPr/>
        </p:nvSpPr>
        <p:spPr bwMode="auto">
          <a:xfrm>
            <a:off x="2910830" y="2066159"/>
            <a:ext cx="45329" cy="25903"/>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03" name="Freeform 101"/>
          <p:cNvSpPr>
            <a:spLocks/>
          </p:cNvSpPr>
          <p:nvPr/>
        </p:nvSpPr>
        <p:spPr bwMode="auto">
          <a:xfrm>
            <a:off x="2852549" y="2066159"/>
            <a:ext cx="25903" cy="25903"/>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04" name="Freeform 102"/>
          <p:cNvSpPr>
            <a:spLocks/>
          </p:cNvSpPr>
          <p:nvPr/>
        </p:nvSpPr>
        <p:spPr bwMode="auto">
          <a:xfrm>
            <a:off x="2750558" y="2035400"/>
            <a:ext cx="123036" cy="8904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05" name="Freeform 103"/>
          <p:cNvSpPr>
            <a:spLocks/>
          </p:cNvSpPr>
          <p:nvPr/>
        </p:nvSpPr>
        <p:spPr bwMode="auto">
          <a:xfrm>
            <a:off x="2888166" y="2066159"/>
            <a:ext cx="27521" cy="25903"/>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06" name="Freeform 104"/>
          <p:cNvSpPr>
            <a:spLocks/>
          </p:cNvSpPr>
          <p:nvPr/>
        </p:nvSpPr>
        <p:spPr bwMode="auto">
          <a:xfrm>
            <a:off x="2894641" y="2035400"/>
            <a:ext cx="124655" cy="8904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07" name="Freeform 105"/>
          <p:cNvSpPr>
            <a:spLocks noEditPoints="1"/>
          </p:cNvSpPr>
          <p:nvPr/>
        </p:nvSpPr>
        <p:spPr bwMode="auto">
          <a:xfrm>
            <a:off x="2701992" y="1897794"/>
            <a:ext cx="364251" cy="364251"/>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grpSp>
        <p:nvGrpSpPr>
          <p:cNvPr id="108" name="Group 107"/>
          <p:cNvGrpSpPr>
            <a:grpSpLocks noChangeAspect="1"/>
          </p:cNvGrpSpPr>
          <p:nvPr/>
        </p:nvGrpSpPr>
        <p:grpSpPr bwMode="auto">
          <a:xfrm>
            <a:off x="526398" y="1655819"/>
            <a:ext cx="4751056" cy="4537662"/>
            <a:chOff x="405" y="668"/>
            <a:chExt cx="3117" cy="2977"/>
          </a:xfrm>
        </p:grpSpPr>
        <p:sp>
          <p:nvSpPr>
            <p:cNvPr id="109"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10"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11"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12"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13"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14"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15"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16"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17"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18"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19"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20"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21"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22"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23"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24"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25"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26"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27"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28"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29"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30"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31"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32"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33"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34"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35"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36"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37"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38"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39"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40"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41"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42"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43"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44"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45"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46"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47"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48"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49"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50"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51"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52"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53"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54"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55"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56"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57"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58"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59"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60"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61"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62"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63"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64"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65"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66"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67"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68"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69"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70"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71"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72"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73"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74"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75"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76"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77"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78"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79"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80"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81"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82"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83"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84"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85"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86"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87"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88"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89"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90"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91"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92"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93"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94"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95"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96"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197" name="Rectangle 92"/>
            <p:cNvSpPr>
              <a:spLocks noChangeArrowheads="1"/>
            </p:cNvSpPr>
            <p:nvPr/>
          </p:nvSpPr>
          <p:spPr bwMode="auto">
            <a:xfrm>
              <a:off x="1487" y="2092"/>
              <a:ext cx="36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2504" rtl="0" eaLnBrk="0" fontAlgn="base" latinLnBrk="0" hangingPunct="0">
                <a:lnSpc>
                  <a:spcPct val="100000"/>
                </a:lnSpc>
                <a:spcBef>
                  <a:spcPct val="0"/>
                </a:spcBef>
                <a:spcAft>
                  <a:spcPct val="0"/>
                </a:spcAft>
                <a:buClrTx/>
                <a:buSzTx/>
                <a:buFontTx/>
                <a:buNone/>
                <a:tabLst/>
                <a:defRPr/>
              </a:pPr>
              <a:r>
                <a:rPr kumimoji="0" lang="en-US" altLang="en-US" sz="1428" b="1" i="0" u="none" strike="noStrike" kern="0" cap="none" spc="0" normalizeH="0" baseline="0" noProof="0">
                  <a:ln>
                    <a:noFill/>
                  </a:ln>
                  <a:solidFill>
                    <a:srgbClr val="FFFFFF"/>
                  </a:solidFill>
                  <a:effectLst/>
                  <a:uLnTx/>
                  <a:uFillTx/>
                  <a:latin typeface="Segoe UI Semibold" panose="020B0702040204020203" pitchFamily="34" charset="0"/>
                  <a:ea typeface="+mn-ea"/>
                  <a:cs typeface="+mn-cs"/>
                </a:rPr>
                <a:t>RESOU</a:t>
              </a:r>
              <a:endParaRPr kumimoji="0" lang="en-US" altLang="en-US" sz="1836"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198" name="Rectangle 93"/>
            <p:cNvSpPr>
              <a:spLocks noChangeArrowheads="1"/>
            </p:cNvSpPr>
            <p:nvPr/>
          </p:nvSpPr>
          <p:spPr bwMode="auto">
            <a:xfrm>
              <a:off x="1838"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2504" rtl="0" eaLnBrk="0" fontAlgn="base" latinLnBrk="0" hangingPunct="0">
                <a:lnSpc>
                  <a:spcPct val="100000"/>
                </a:lnSpc>
                <a:spcBef>
                  <a:spcPct val="0"/>
                </a:spcBef>
                <a:spcAft>
                  <a:spcPct val="0"/>
                </a:spcAft>
                <a:buClrTx/>
                <a:buSzTx/>
                <a:buFontTx/>
                <a:buNone/>
                <a:tabLst/>
                <a:defRPr/>
              </a:pPr>
              <a:r>
                <a:rPr kumimoji="0" lang="en-US" altLang="en-US" sz="1428" b="1" i="0" u="none" strike="noStrike" kern="0" cap="none" spc="0" normalizeH="0" baseline="0" noProof="0">
                  <a:ln>
                    <a:noFill/>
                  </a:ln>
                  <a:solidFill>
                    <a:srgbClr val="FFFFFF"/>
                  </a:solidFill>
                  <a:effectLst/>
                  <a:uLnTx/>
                  <a:uFillTx/>
                  <a:latin typeface="Segoe UI Semibold" panose="020B0702040204020203" pitchFamily="34" charset="0"/>
                  <a:ea typeface="+mn-ea"/>
                  <a:cs typeface="+mn-cs"/>
                </a:rPr>
                <a:t>R</a:t>
              </a:r>
              <a:endParaRPr kumimoji="0" lang="en-US" altLang="en-US" sz="1836"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199" name="Rectangle 94"/>
            <p:cNvSpPr>
              <a:spLocks noChangeArrowheads="1"/>
            </p:cNvSpPr>
            <p:nvPr/>
          </p:nvSpPr>
          <p:spPr bwMode="auto">
            <a:xfrm>
              <a:off x="1906" y="2092"/>
              <a:ext cx="24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2504" rtl="0" eaLnBrk="0" fontAlgn="base" latinLnBrk="0" hangingPunct="0">
                <a:lnSpc>
                  <a:spcPct val="100000"/>
                </a:lnSpc>
                <a:spcBef>
                  <a:spcPct val="0"/>
                </a:spcBef>
                <a:spcAft>
                  <a:spcPct val="0"/>
                </a:spcAft>
                <a:buClrTx/>
                <a:buSzTx/>
                <a:buFontTx/>
                <a:buNone/>
                <a:tabLst/>
                <a:defRPr/>
              </a:pPr>
              <a:r>
                <a:rPr kumimoji="0" lang="en-US" altLang="en-US" sz="1428" b="1" i="0" u="none" strike="noStrike" kern="0" cap="none" spc="0" normalizeH="0" baseline="0" noProof="0">
                  <a:ln>
                    <a:noFill/>
                  </a:ln>
                  <a:solidFill>
                    <a:srgbClr val="FFFFFF"/>
                  </a:solidFill>
                  <a:effectLst/>
                  <a:uLnTx/>
                  <a:uFillTx/>
                  <a:latin typeface="Segoe UI Semibold" panose="020B0702040204020203" pitchFamily="34" charset="0"/>
                  <a:ea typeface="+mn-ea"/>
                  <a:cs typeface="+mn-cs"/>
                </a:rPr>
                <a:t>CE G</a:t>
              </a:r>
              <a:endParaRPr kumimoji="0" lang="en-US" altLang="en-US" sz="1836"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00" name="Rectangle 95"/>
            <p:cNvSpPr>
              <a:spLocks noChangeArrowheads="1"/>
            </p:cNvSpPr>
            <p:nvPr/>
          </p:nvSpPr>
          <p:spPr bwMode="auto">
            <a:xfrm>
              <a:off x="2142"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2504" rtl="0" eaLnBrk="0" fontAlgn="base" latinLnBrk="0" hangingPunct="0">
                <a:lnSpc>
                  <a:spcPct val="100000"/>
                </a:lnSpc>
                <a:spcBef>
                  <a:spcPct val="0"/>
                </a:spcBef>
                <a:spcAft>
                  <a:spcPct val="0"/>
                </a:spcAft>
                <a:buClrTx/>
                <a:buSzTx/>
                <a:buFontTx/>
                <a:buNone/>
                <a:tabLst/>
                <a:defRPr/>
              </a:pPr>
              <a:r>
                <a:rPr kumimoji="0" lang="en-US" altLang="en-US" sz="1428" b="1" i="0" u="none" strike="noStrike" kern="0" cap="none" spc="0" normalizeH="0" baseline="0" noProof="0">
                  <a:ln>
                    <a:noFill/>
                  </a:ln>
                  <a:solidFill>
                    <a:srgbClr val="FFFFFF"/>
                  </a:solidFill>
                  <a:effectLst/>
                  <a:uLnTx/>
                  <a:uFillTx/>
                  <a:latin typeface="Segoe UI Semibold" panose="020B0702040204020203" pitchFamily="34" charset="0"/>
                  <a:ea typeface="+mn-ea"/>
                  <a:cs typeface="+mn-cs"/>
                </a:rPr>
                <a:t>R</a:t>
              </a:r>
              <a:endParaRPr kumimoji="0" lang="en-US" altLang="en-US" sz="1836"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01" name="Rectangle 96"/>
            <p:cNvSpPr>
              <a:spLocks noChangeArrowheads="1"/>
            </p:cNvSpPr>
            <p:nvPr/>
          </p:nvSpPr>
          <p:spPr bwMode="auto">
            <a:xfrm>
              <a:off x="2210" y="2092"/>
              <a:ext cx="23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2504" rtl="0" eaLnBrk="0" fontAlgn="base" latinLnBrk="0" hangingPunct="0">
                <a:lnSpc>
                  <a:spcPct val="100000"/>
                </a:lnSpc>
                <a:spcBef>
                  <a:spcPct val="0"/>
                </a:spcBef>
                <a:spcAft>
                  <a:spcPct val="0"/>
                </a:spcAft>
                <a:buClrTx/>
                <a:buSzTx/>
                <a:buFontTx/>
                <a:buNone/>
                <a:tabLst/>
                <a:defRPr/>
              </a:pPr>
              <a:r>
                <a:rPr kumimoji="0" lang="en-US" altLang="en-US" sz="1428" b="1" i="0" u="none" strike="noStrike" kern="0" cap="none" spc="0" normalizeH="0" baseline="0" noProof="0">
                  <a:ln>
                    <a:noFill/>
                  </a:ln>
                  <a:solidFill>
                    <a:srgbClr val="FFFFFF"/>
                  </a:solidFill>
                  <a:effectLst/>
                  <a:uLnTx/>
                  <a:uFillTx/>
                  <a:latin typeface="Segoe UI Semibold" panose="020B0702040204020203" pitchFamily="34" charset="0"/>
                  <a:ea typeface="+mn-ea"/>
                  <a:cs typeface="+mn-cs"/>
                </a:rPr>
                <a:t>OUP</a:t>
              </a:r>
              <a:endParaRPr kumimoji="0" lang="en-US" altLang="en-US" sz="1836"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02"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03"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04"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05"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06"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07"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08"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09"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sp>
          <p:nvSpPr>
            <p:cNvPr id="210"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B0F0"/>
                </a:solidFill>
                <a:effectLst/>
                <a:uLnTx/>
                <a:uFillTx/>
                <a:latin typeface="Segoe UI"/>
                <a:ea typeface="+mn-ea"/>
                <a:cs typeface="+mn-cs"/>
              </a:endParaRPr>
            </a:p>
          </p:txBody>
        </p:sp>
      </p:grpSp>
      <p:sp>
        <p:nvSpPr>
          <p:cNvPr id="213" name="Title 2"/>
          <p:cNvSpPr txBox="1">
            <a:spLocks/>
          </p:cNvSpPr>
          <p:nvPr/>
        </p:nvSpPr>
        <p:spPr>
          <a:xfrm>
            <a:off x="274639" y="270708"/>
            <a:ext cx="11889564" cy="917575"/>
          </a:xfrm>
          <a:prstGeom prst="rect">
            <a:avLst/>
          </a:prstGeom>
        </p:spPr>
        <p:txBody>
          <a:bodyPr vert="horz" wrap="square" lIns="146304" tIns="91440" rIns="146304" bIns="91440" rtlCol="0" anchor="ctr">
            <a:noAutofit/>
          </a:bodyPr>
          <a:lstStyle>
            <a:lvl1pPr algn="l" defTabSz="699463" rtl="0" eaLnBrk="1" latinLnBrk="0" hangingPunct="1">
              <a:lnSpc>
                <a:spcPct val="90000"/>
              </a:lnSpc>
              <a:spcBef>
                <a:spcPct val="0"/>
              </a:spcBef>
              <a:buNone/>
              <a:defRPr lang="en-US" sz="7342" b="0" kern="1200" cap="none" spc="-76"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solidFill>
                  <a:srgbClr val="505050"/>
                </a:solidFill>
              </a:rPr>
              <a:t>Resource groups</a:t>
            </a:r>
          </a:p>
        </p:txBody>
      </p:sp>
    </p:spTree>
    <p:extLst>
      <p:ext uri="{BB962C8B-B14F-4D97-AF65-F5344CB8AC3E}">
        <p14:creationId xmlns:p14="http://schemas.microsoft.com/office/powerpoint/2010/main" val="388262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427037" y="1335909"/>
            <a:ext cx="5338693" cy="1170753"/>
          </a:xfrm>
        </p:spPr>
        <p:txBody>
          <a:bodyPr>
            <a:noAutofit/>
          </a:bodyPr>
          <a:lstStyle/>
          <a:p>
            <a:r>
              <a:rPr lang="en-US" sz="2800" dirty="0">
                <a:solidFill>
                  <a:schemeClr val="tx2"/>
                </a:solidFill>
                <a:latin typeface="Segoe UI Light" panose="020B0502040204020203" pitchFamily="34" charset="0"/>
                <a:cs typeface="Segoe UI Light" panose="020B0502040204020203" pitchFamily="34" charset="0"/>
              </a:rPr>
              <a:t>Question: </a:t>
            </a:r>
          </a:p>
          <a:p>
            <a:r>
              <a:rPr lang="en-US" sz="1800" dirty="0">
                <a:solidFill>
                  <a:srgbClr val="505050"/>
                </a:solidFill>
                <a:latin typeface="Segoe UI Light" panose="020B0502040204020203" pitchFamily="34" charset="0"/>
                <a:cs typeface="Segoe UI Light" panose="020B0502040204020203" pitchFamily="34" charset="0"/>
              </a:rPr>
              <a:t>Should these resources be placed in the same resource group or in separate ones?</a:t>
            </a:r>
          </a:p>
        </p:txBody>
      </p:sp>
      <p:sp>
        <p:nvSpPr>
          <p:cNvPr id="2" name="Title 1"/>
          <p:cNvSpPr>
            <a:spLocks noGrp="1"/>
          </p:cNvSpPr>
          <p:nvPr>
            <p:ph type="title"/>
          </p:nvPr>
        </p:nvSpPr>
        <p:spPr>
          <a:xfrm>
            <a:off x="274637" y="295279"/>
            <a:ext cx="11704045" cy="917575"/>
          </a:xfrm>
        </p:spPr>
        <p:txBody>
          <a:bodyPr/>
          <a:lstStyle/>
          <a:p>
            <a:r>
              <a:rPr lang="en-US" sz="4800" dirty="0">
                <a:solidFill>
                  <a:srgbClr val="505050"/>
                </a:solidFill>
              </a:rPr>
              <a:t>Resource group lifecycle</a:t>
            </a:r>
          </a:p>
        </p:txBody>
      </p:sp>
      <p:sp>
        <p:nvSpPr>
          <p:cNvPr id="5" name="Subtitle 2"/>
          <p:cNvSpPr txBox="1">
            <a:spLocks/>
          </p:cNvSpPr>
          <p:nvPr/>
        </p:nvSpPr>
        <p:spPr>
          <a:xfrm>
            <a:off x="502056" y="2943234"/>
            <a:ext cx="4762470" cy="1486513"/>
          </a:xfrm>
          <a:prstGeom prst="rect">
            <a:avLst/>
          </a:prstGeom>
        </p:spPr>
        <p:txBody>
          <a:bodyPr vert="horz" lIns="93248" tIns="46624" rIns="93248" bIns="4662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09"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Hint: </a:t>
            </a:r>
          </a:p>
          <a:p>
            <a:pPr marL="0" marR="0" lvl="0" indent="0" algn="l" defTabSz="914309"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Do they share a common lifecycle and method of management?</a:t>
            </a:r>
          </a:p>
        </p:txBody>
      </p:sp>
      <p:sp>
        <p:nvSpPr>
          <p:cNvPr id="6" name="Subtitle 2"/>
          <p:cNvSpPr txBox="1">
            <a:spLocks/>
          </p:cNvSpPr>
          <p:nvPr/>
        </p:nvSpPr>
        <p:spPr>
          <a:xfrm>
            <a:off x="502056" y="4391915"/>
            <a:ext cx="4762470" cy="2229547"/>
          </a:xfrm>
          <a:prstGeom prst="rect">
            <a:avLst/>
          </a:prstGeom>
        </p:spPr>
        <p:txBody>
          <a:bodyPr vert="horz" lIns="93248" tIns="46624" rIns="93248" bIns="4662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09"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Answer: </a:t>
            </a:r>
          </a:p>
          <a:p>
            <a:pPr marL="0" marR="0" lvl="0" indent="0" algn="l" defTabSz="914309"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Up to you, or….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In Visual Studio: </a:t>
            </a:r>
          </a:p>
          <a:p>
            <a:pPr>
              <a:defRPr/>
            </a:pPr>
            <a:r>
              <a:rPr kumimoji="0" lang="en-US" sz="18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For </a:t>
            </a:r>
            <a:r>
              <a:rPr kumimoji="0" lang="en-US" sz="1800" b="0" i="0" u="none" strike="noStrike" kern="1200" cap="none" spc="0" normalizeH="0" baseline="0" noProof="0" dirty="0" err="1">
                <a:ln>
                  <a:noFill/>
                </a:ln>
                <a:solidFill>
                  <a:srgbClr val="505050"/>
                </a:solidFill>
                <a:effectLst/>
                <a:uLnTx/>
                <a:uFillTx/>
                <a:latin typeface="Segoe UI Light" panose="020B0502040204020203" pitchFamily="34" charset="0"/>
                <a:ea typeface="+mn-ea"/>
                <a:cs typeface="Segoe UI Light" panose="020B0502040204020203" pitchFamily="34" charset="0"/>
              </a:rPr>
              <a:t>Devs</a:t>
            </a:r>
            <a:r>
              <a:rPr kumimoji="0" lang="en-US" sz="18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 </a:t>
            </a:r>
            <a:r>
              <a:rPr lang="en-US" sz="1800" dirty="0">
                <a:solidFill>
                  <a:srgbClr val="505050"/>
                </a:solidFill>
                <a:sym typeface="Wingdings" panose="05000000000000000000" pitchFamily="2" charset="2"/>
              </a:rPr>
              <a:t></a:t>
            </a:r>
            <a:r>
              <a:rPr kumimoji="0" lang="en-US" sz="18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 it’s an app </a:t>
            </a:r>
          </a:p>
          <a:p>
            <a:pPr>
              <a:defRPr/>
            </a:pPr>
            <a:r>
              <a:rPr lang="en-US" sz="1800" dirty="0">
                <a:solidFill>
                  <a:srgbClr val="505050"/>
                </a:solidFill>
                <a:latin typeface="Segoe UI Light" panose="020B0502040204020203" pitchFamily="34" charset="0"/>
                <a:cs typeface="Segoe UI Light" panose="020B0502040204020203" pitchFamily="34" charset="0"/>
              </a:rPr>
              <a:t>F</a:t>
            </a:r>
            <a:r>
              <a:rPr kumimoji="0" lang="en-US" sz="18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or DevOps </a:t>
            </a:r>
            <a:r>
              <a:rPr lang="en-US" sz="1800" dirty="0">
                <a:solidFill>
                  <a:srgbClr val="505050"/>
                </a:solidFill>
                <a:sym typeface="Wingdings" panose="05000000000000000000" pitchFamily="2" charset="2"/>
              </a:rPr>
              <a:t> </a:t>
            </a:r>
            <a:r>
              <a:rPr lang="en-US" sz="1800" dirty="0">
                <a:solidFill>
                  <a:srgbClr val="505050"/>
                </a:solidFill>
                <a:latin typeface="Segoe UI Light" panose="020B0502040204020203" pitchFamily="34" charset="0"/>
                <a:cs typeface="Segoe UI Light" panose="020B0502040204020203" pitchFamily="34" charset="0"/>
                <a:sym typeface="Wingdings" panose="05000000000000000000" pitchFamily="2" charset="2"/>
              </a:rPr>
              <a:t>it’s</a:t>
            </a:r>
            <a:r>
              <a:rPr lang="en-US" sz="1800" dirty="0">
                <a:solidFill>
                  <a:srgbClr val="505050"/>
                </a:solidFill>
                <a:sym typeface="Wingdings" panose="05000000000000000000" pitchFamily="2" charset="2"/>
              </a:rPr>
              <a:t> </a:t>
            </a:r>
            <a:r>
              <a:rPr kumimoji="0" lang="en-US" sz="18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an environment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4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endParaRPr>
          </a:p>
          <a:p>
            <a:pPr marL="0" marR="0" lvl="0" indent="0" algn="l" defTabSz="914309"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4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endParaRPr>
          </a:p>
        </p:txBody>
      </p:sp>
      <p:pic>
        <p:nvPicPr>
          <p:cNvPr id="244" name="Picture 243"/>
          <p:cNvPicPr>
            <a:picLocks noChangeAspect="1"/>
          </p:cNvPicPr>
          <p:nvPr/>
        </p:nvPicPr>
        <p:blipFill>
          <a:blip r:embed="rId3"/>
          <a:stretch>
            <a:fillRect/>
          </a:stretch>
        </p:blipFill>
        <p:spPr>
          <a:xfrm>
            <a:off x="5837238" y="1335910"/>
            <a:ext cx="6008737" cy="5064035"/>
          </a:xfrm>
          <a:prstGeom prst="rect">
            <a:avLst/>
          </a:prstGeom>
        </p:spPr>
      </p:pic>
    </p:spTree>
    <p:extLst>
      <p:ext uri="{BB962C8B-B14F-4D97-AF65-F5344CB8AC3E}">
        <p14:creationId xmlns:p14="http://schemas.microsoft.com/office/powerpoint/2010/main" val="218129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78673" y="1606259"/>
            <a:ext cx="5106232" cy="27292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ctr" latinLnBrk="0" hangingPunct="1">
              <a:lnSpc>
                <a:spcPct val="10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78D7"/>
                </a:solidFill>
                <a:effectLst/>
                <a:uLnTx/>
                <a:uFillTx/>
                <a:latin typeface="Segoe UI Light"/>
                <a:ea typeface="Segoe UI" pitchFamily="34" charset="0"/>
                <a:cs typeface="Segoe UI" pitchFamily="34" charset="0"/>
              </a:rPr>
              <a:t>Resource groups</a:t>
            </a:r>
          </a:p>
          <a:p>
            <a:pPr marL="228600" marR="0" lvl="0" indent="-228600" algn="l" defTabSz="914400" rtl="0" eaLnBrk="1" fontAlgn="ctr" latinLnBrk="0" hangingPunct="1">
              <a:lnSpc>
                <a:spcPct val="100000"/>
              </a:lnSpc>
              <a:spcBef>
                <a:spcPts val="1000"/>
              </a:spcBef>
              <a:spcAft>
                <a:spcPts val="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a:p>
            <a:pPr marL="228600" marR="0" lvl="0" indent="-228600" algn="l" defTabSz="914400" rtl="0" eaLnBrk="1" fontAlgn="ctr" latinLnBrk="0" hangingPunct="1">
              <a:lnSpc>
                <a:spcPct val="10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rPr>
              <a:t>Tightly coupled to a container of resources </a:t>
            </a:r>
          </a:p>
          <a:p>
            <a:pPr marL="228600" marR="0" lvl="0" indent="-228600" algn="l" defTabSz="914400" rtl="0" eaLnBrk="1" fontAlgn="ctr" latinLnBrk="0" hangingPunct="1">
              <a:lnSpc>
                <a:spcPct val="10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rPr>
              <a:t>Follows RBAC rules</a:t>
            </a:r>
          </a:p>
          <a:p>
            <a:pPr marL="228600" marR="0" lvl="0" indent="-228600" algn="l" defTabSz="914400" rtl="0" eaLnBrk="1" fontAlgn="ctr" latinLnBrk="0" hangingPunct="1">
              <a:lnSpc>
                <a:spcPct val="10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rPr>
              <a:t>1 resource group at a time</a:t>
            </a:r>
          </a:p>
          <a:p>
            <a:pPr marL="228600" marR="0" lvl="0" indent="-228600" algn="l" defTabSz="914400" rtl="0" eaLnBrk="1" fontAlgn="ctr" latinLnBrk="0" hangingPunct="1">
              <a:lnSpc>
                <a:spcPct val="10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rPr>
              <a:t>Scope for billing controls</a:t>
            </a:r>
          </a:p>
        </p:txBody>
      </p:sp>
      <p:sp>
        <p:nvSpPr>
          <p:cNvPr id="7" name="Content Placeholder 2"/>
          <p:cNvSpPr txBox="1">
            <a:spLocks/>
          </p:cNvSpPr>
          <p:nvPr/>
        </p:nvSpPr>
        <p:spPr>
          <a:xfrm>
            <a:off x="6357573" y="1516063"/>
            <a:ext cx="5346364" cy="3200400"/>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157" rtl="0" eaLnBrk="1" fontAlgn="ctr" latinLnBrk="0" hangingPunct="1">
              <a:lnSpc>
                <a:spcPct val="100000"/>
              </a:lnSpc>
              <a:spcBef>
                <a:spcPct val="20000"/>
              </a:spcBef>
              <a:spcAft>
                <a:spcPts val="0"/>
              </a:spcAft>
              <a:buClrTx/>
              <a:buSzTx/>
              <a:buFont typeface="Arial" pitchFamily="34" charset="0"/>
              <a:buNone/>
              <a:tabLst/>
              <a:defRPr/>
            </a:pPr>
            <a:r>
              <a:rPr lang="en-US" sz="2800" dirty="0">
                <a:solidFill>
                  <a:srgbClr val="0078D7"/>
                </a:solidFill>
                <a:latin typeface="Segoe UI Light"/>
                <a:ea typeface="Segoe UI" pitchFamily="34" charset="0"/>
                <a:cs typeface="Segoe UI Light" panose="020B0502040204020203" pitchFamily="34" charset="0"/>
              </a:rPr>
              <a:t>Resource </a:t>
            </a:r>
            <a:r>
              <a:rPr kumimoji="0" lang="en-US" sz="2800" b="0" i="0" u="none" strike="noStrike" kern="1200" cap="none" spc="0" normalizeH="0" baseline="0" noProof="0" dirty="0">
                <a:ln>
                  <a:noFill/>
                </a:ln>
                <a:solidFill>
                  <a:srgbClr val="0078D7"/>
                </a:solidFill>
                <a:effectLst/>
                <a:uLnTx/>
                <a:uFillTx/>
                <a:latin typeface="Segoe UI Light"/>
                <a:ea typeface="Segoe UI" pitchFamily="34" charset="0"/>
                <a:cs typeface="Segoe UI Light" panose="020B0502040204020203" pitchFamily="34" charset="0"/>
              </a:rPr>
              <a:t>tags</a:t>
            </a:r>
          </a:p>
          <a:p>
            <a:pPr marL="342866" marR="0" lvl="1" indent="-342866" algn="l" defTabSz="896157"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a:p>
            <a:pPr marL="228577" marR="0" lvl="1" indent="-228577" algn="l" defTabSz="914309" rtl="0" eaLnBrk="1" fontAlgn="ctr" latinLnBrk="0" hangingPunct="1">
              <a:lnSpc>
                <a:spcPct val="100000"/>
              </a:lnSpc>
              <a:spcBef>
                <a:spcPts val="1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rPr>
              <a:t>Loosely coupled user or system-defined categorization </a:t>
            </a:r>
          </a:p>
          <a:p>
            <a:pPr marL="228577" marR="0" lvl="1" indent="-228577" algn="l" defTabSz="914309" rtl="0" eaLnBrk="1" fontAlgn="ctr" latinLnBrk="0" hangingPunct="1">
              <a:lnSpc>
                <a:spcPct val="100000"/>
              </a:lnSpc>
              <a:spcBef>
                <a:spcPts val="1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rPr>
              <a:t>Arbitrary boundaries</a:t>
            </a:r>
          </a:p>
          <a:p>
            <a:pPr marL="228577" marR="0" lvl="1" indent="-228577" algn="l" defTabSz="914309" rtl="0" eaLnBrk="1" fontAlgn="ctr" latinLnBrk="0" hangingPunct="1">
              <a:lnSpc>
                <a:spcPct val="100000"/>
              </a:lnSpc>
              <a:spcBef>
                <a:spcPts val="1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rPr>
              <a:t>15 tags to use as needed</a:t>
            </a:r>
          </a:p>
          <a:p>
            <a:pPr marL="228577" marR="0" lvl="1" indent="-228577" algn="l" defTabSz="914309" rtl="0" eaLnBrk="1" fontAlgn="ctr" latinLnBrk="0" hangingPunct="1">
              <a:lnSpc>
                <a:spcPct val="100000"/>
              </a:lnSpc>
              <a:spcBef>
                <a:spcPts val="1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rPr>
              <a:t>Defined by platform and user</a:t>
            </a:r>
          </a:p>
        </p:txBody>
      </p:sp>
      <p:sp>
        <p:nvSpPr>
          <p:cNvPr id="8" name="Content Placeholder 2"/>
          <p:cNvSpPr txBox="1">
            <a:spLocks/>
          </p:cNvSpPr>
          <p:nvPr/>
        </p:nvSpPr>
        <p:spPr>
          <a:xfrm>
            <a:off x="2278559" y="5707062"/>
            <a:ext cx="7696200" cy="629193"/>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ctr" defTabSz="896157"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srgbClr val="0078D7"/>
                </a:solidFill>
                <a:effectLst/>
                <a:uLnTx/>
                <a:uFillTx/>
                <a:latin typeface="+mn-lt"/>
                <a:ea typeface="Segoe UI" pitchFamily="34" charset="0"/>
                <a:cs typeface="Segoe UI" pitchFamily="34" charset="0"/>
              </a:rPr>
              <a:t>Resource groups and tags are the building blocks to define applications</a:t>
            </a:r>
          </a:p>
        </p:txBody>
      </p:sp>
      <p:sp>
        <p:nvSpPr>
          <p:cNvPr id="9" name="Title 1">
            <a:extLst>
              <a:ext uri="{FF2B5EF4-FFF2-40B4-BE49-F238E27FC236}">
                <a16:creationId xmlns:a16="http://schemas.microsoft.com/office/drawing/2014/main" id="{86314CE9-9EF9-40AE-9027-EC3642672475}"/>
              </a:ext>
            </a:extLst>
          </p:cNvPr>
          <p:cNvSpPr>
            <a:spLocks noGrp="1"/>
          </p:cNvSpPr>
          <p:nvPr>
            <p:ph type="title"/>
          </p:nvPr>
        </p:nvSpPr>
        <p:spPr>
          <a:xfrm>
            <a:off x="274637" y="295279"/>
            <a:ext cx="11704045" cy="917575"/>
          </a:xfrm>
        </p:spPr>
        <p:txBody>
          <a:bodyPr/>
          <a:lstStyle/>
          <a:p>
            <a:r>
              <a:rPr lang="en-US" sz="4800" dirty="0">
                <a:solidFill>
                  <a:srgbClr val="505050"/>
                </a:solidFill>
              </a:rPr>
              <a:t>Organizational concepts</a:t>
            </a:r>
          </a:p>
        </p:txBody>
      </p:sp>
      <p:cxnSp>
        <p:nvCxnSpPr>
          <p:cNvPr id="10" name="Straight Connector 9"/>
          <p:cNvCxnSpPr>
            <a:cxnSpLocks/>
          </p:cNvCxnSpPr>
          <p:nvPr/>
        </p:nvCxnSpPr>
        <p:spPr>
          <a:xfrm>
            <a:off x="676342" y="2354262"/>
            <a:ext cx="4475095" cy="0"/>
          </a:xfrm>
          <a:prstGeom prst="line">
            <a:avLst/>
          </a:prstGeom>
          <a:ln w="317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6523037" y="2354262"/>
            <a:ext cx="4475095" cy="0"/>
          </a:xfrm>
          <a:prstGeom prst="line">
            <a:avLst/>
          </a:prstGeom>
          <a:ln w="317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96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03237" y="1212850"/>
            <a:ext cx="11185275" cy="5561012"/>
          </a:xfrm>
        </p:spPr>
        <p:txBody>
          <a:bodyPr>
            <a:normAutofit fontScale="77500" lnSpcReduction="20000"/>
          </a:bodyPr>
          <a:lstStyle/>
          <a:p>
            <a:pPr lvl="0">
              <a:lnSpc>
                <a:spcPct val="170000"/>
              </a:lnSpc>
            </a:pPr>
            <a:r>
              <a:rPr lang="en-US" dirty="0"/>
              <a:t>Name-value pairs that can be assigned to resources or resource groups</a:t>
            </a:r>
          </a:p>
          <a:p>
            <a:pPr lvl="0">
              <a:lnSpc>
                <a:spcPct val="170000"/>
              </a:lnSpc>
            </a:pPr>
            <a:r>
              <a:rPr lang="en-US" dirty="0"/>
              <a:t>Can be pre-created to assist with auto-completion for tag consistency</a:t>
            </a:r>
          </a:p>
          <a:p>
            <a:pPr lvl="0">
              <a:lnSpc>
                <a:spcPct val="170000"/>
              </a:lnSpc>
            </a:pPr>
            <a:r>
              <a:rPr lang="en-US" dirty="0"/>
              <a:t>Used for categorization or to add custom metadata</a:t>
            </a:r>
          </a:p>
          <a:p>
            <a:pPr lvl="1">
              <a:lnSpc>
                <a:spcPct val="120000"/>
              </a:lnSpc>
            </a:pPr>
            <a:r>
              <a:rPr lang="en-US" sz="2300" dirty="0">
                <a:solidFill>
                  <a:srgbClr val="505050"/>
                </a:solidFill>
                <a:latin typeface="+mj-lt"/>
              </a:rPr>
              <a:t>Show resources owned by a department or cost center</a:t>
            </a:r>
          </a:p>
          <a:p>
            <a:pPr lvl="1">
              <a:lnSpc>
                <a:spcPct val="120000"/>
              </a:lnSpc>
            </a:pPr>
            <a:r>
              <a:rPr lang="en-US" sz="2300" dirty="0">
                <a:solidFill>
                  <a:srgbClr val="505050"/>
                </a:solidFill>
                <a:latin typeface="+mj-lt"/>
              </a:rPr>
              <a:t>E.g. </a:t>
            </a:r>
            <a:r>
              <a:rPr lang="en-US" sz="2300" dirty="0" err="1">
                <a:solidFill>
                  <a:srgbClr val="505050"/>
                </a:solidFill>
                <a:latin typeface="+mj-lt"/>
              </a:rPr>
              <a:t>tagname</a:t>
            </a:r>
            <a:r>
              <a:rPr lang="en-US" sz="2300" dirty="0">
                <a:solidFill>
                  <a:srgbClr val="505050"/>
                </a:solidFill>
                <a:latin typeface="+mj-lt"/>
              </a:rPr>
              <a:t> = “department” &amp; </a:t>
            </a:r>
            <a:r>
              <a:rPr lang="en-US" sz="2300" dirty="0" err="1">
                <a:solidFill>
                  <a:srgbClr val="505050"/>
                </a:solidFill>
                <a:latin typeface="+mj-lt"/>
              </a:rPr>
              <a:t>tagvalue</a:t>
            </a:r>
            <a:r>
              <a:rPr lang="en-US" sz="2300" dirty="0">
                <a:solidFill>
                  <a:srgbClr val="505050"/>
                </a:solidFill>
                <a:latin typeface="+mj-lt"/>
              </a:rPr>
              <a:t> = “finance”</a:t>
            </a:r>
          </a:p>
          <a:p>
            <a:pPr lvl="2">
              <a:lnSpc>
                <a:spcPct val="120000"/>
              </a:lnSpc>
            </a:pPr>
            <a:endParaRPr lang="en-US" sz="2300" dirty="0">
              <a:solidFill>
                <a:srgbClr val="505050"/>
              </a:solidFill>
              <a:latin typeface="+mj-lt"/>
            </a:endParaRPr>
          </a:p>
          <a:p>
            <a:pPr lvl="0">
              <a:lnSpc>
                <a:spcPct val="120000"/>
              </a:lnSpc>
            </a:pPr>
            <a:r>
              <a:rPr lang="en-US" dirty="0"/>
              <a:t>Management portal will show views of resources organized by tags that will include Monitoring and Billing lenses related to those resources</a:t>
            </a:r>
          </a:p>
        </p:txBody>
      </p:sp>
      <p:sp>
        <p:nvSpPr>
          <p:cNvPr id="2" name="Title 1"/>
          <p:cNvSpPr>
            <a:spLocks noGrp="1"/>
          </p:cNvSpPr>
          <p:nvPr>
            <p:ph type="title"/>
          </p:nvPr>
        </p:nvSpPr>
        <p:spPr>
          <a:xfrm>
            <a:off x="274637" y="295279"/>
            <a:ext cx="11704045" cy="917575"/>
          </a:xfrm>
        </p:spPr>
        <p:txBody>
          <a:bodyPr/>
          <a:lstStyle/>
          <a:p>
            <a:r>
              <a:rPr lang="en-US" sz="4800" dirty="0">
                <a:solidFill>
                  <a:srgbClr val="505050"/>
                </a:solidFill>
              </a:rPr>
              <a:t>Organizing with resource tags</a:t>
            </a:r>
          </a:p>
        </p:txBody>
      </p:sp>
      <p:grpSp>
        <p:nvGrpSpPr>
          <p:cNvPr id="59" name="Group 58"/>
          <p:cNvGrpSpPr/>
          <p:nvPr/>
        </p:nvGrpSpPr>
        <p:grpSpPr>
          <a:xfrm rot="18963827">
            <a:off x="9400420" y="2842993"/>
            <a:ext cx="1602802" cy="1570112"/>
            <a:chOff x="7612857" y="1563208"/>
            <a:chExt cx="2490788" cy="2439988"/>
          </a:xfrm>
        </p:grpSpPr>
        <p:sp>
          <p:nvSpPr>
            <p:cNvPr id="60" name="Freeform 28"/>
            <p:cNvSpPr>
              <a:spLocks noEditPoints="1"/>
            </p:cNvSpPr>
            <p:nvPr/>
          </p:nvSpPr>
          <p:spPr bwMode="auto">
            <a:xfrm>
              <a:off x="7612857" y="1563208"/>
              <a:ext cx="2487613" cy="2436813"/>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29"/>
            <p:cNvSpPr>
              <a:spLocks/>
            </p:cNvSpPr>
            <p:nvPr/>
          </p:nvSpPr>
          <p:spPr bwMode="auto">
            <a:xfrm>
              <a:off x="10009982" y="2993546"/>
              <a:ext cx="60325" cy="73025"/>
            </a:xfrm>
            <a:custGeom>
              <a:avLst/>
              <a:gdLst>
                <a:gd name="T0" fmla="*/ 24 w 24"/>
                <a:gd name="T1" fmla="*/ 0 h 29"/>
                <a:gd name="T2" fmla="*/ 23 w 24"/>
                <a:gd name="T3" fmla="*/ 21 h 29"/>
                <a:gd name="T4" fmla="*/ 16 w 24"/>
                <a:gd name="T5" fmla="*/ 28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1"/>
                    <a:pt x="23" y="21"/>
                    <a:pt x="23" y="21"/>
                  </a:cubicBezTo>
                  <a:cubicBezTo>
                    <a:pt x="23" y="25"/>
                    <a:pt x="20" y="29"/>
                    <a:pt x="16" y="28"/>
                  </a:cubicBezTo>
                  <a:cubicBezTo>
                    <a:pt x="5" y="28"/>
                    <a:pt x="5" y="28"/>
                    <a:pt x="5" y="28"/>
                  </a:cubicBezTo>
                  <a:cubicBezTo>
                    <a:pt x="1" y="28"/>
                    <a:pt x="0" y="25"/>
                    <a:pt x="2" y="22"/>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30"/>
            <p:cNvSpPr>
              <a:spLocks/>
            </p:cNvSpPr>
            <p:nvPr/>
          </p:nvSpPr>
          <p:spPr bwMode="auto">
            <a:xfrm>
              <a:off x="9938544" y="3063396"/>
              <a:ext cx="63500" cy="74613"/>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3" name="Freeform 31"/>
            <p:cNvSpPr>
              <a:spLocks/>
            </p:cNvSpPr>
            <p:nvPr/>
          </p:nvSpPr>
          <p:spPr bwMode="auto">
            <a:xfrm>
              <a:off x="9867107" y="3138008"/>
              <a:ext cx="63500" cy="69850"/>
            </a:xfrm>
            <a:custGeom>
              <a:avLst/>
              <a:gdLst>
                <a:gd name="T0" fmla="*/ 25 w 25"/>
                <a:gd name="T1" fmla="*/ 0 h 28"/>
                <a:gd name="T2" fmla="*/ 24 w 25"/>
                <a:gd name="T3" fmla="*/ 21 h 28"/>
                <a:gd name="T4" fmla="*/ 17 w 25"/>
                <a:gd name="T5" fmla="*/ 28 h 28"/>
                <a:gd name="T6" fmla="*/ 6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6" y="28"/>
                    <a:pt x="6" y="28"/>
                    <a:pt x="6" y="28"/>
                  </a:cubicBezTo>
                  <a:cubicBezTo>
                    <a:pt x="1" y="28"/>
                    <a:pt x="0" y="25"/>
                    <a:pt x="3" y="22"/>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4" name="Freeform 32"/>
            <p:cNvSpPr>
              <a:spLocks/>
            </p:cNvSpPr>
            <p:nvPr/>
          </p:nvSpPr>
          <p:spPr bwMode="auto">
            <a:xfrm>
              <a:off x="9798844" y="3207858"/>
              <a:ext cx="63500" cy="74613"/>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5" name="Freeform 33"/>
            <p:cNvSpPr>
              <a:spLocks/>
            </p:cNvSpPr>
            <p:nvPr/>
          </p:nvSpPr>
          <p:spPr bwMode="auto">
            <a:xfrm>
              <a:off x="9727407" y="3282471"/>
              <a:ext cx="63500" cy="698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6" name="Freeform 34"/>
            <p:cNvSpPr>
              <a:spLocks/>
            </p:cNvSpPr>
            <p:nvPr/>
          </p:nvSpPr>
          <p:spPr bwMode="auto">
            <a:xfrm>
              <a:off x="9659144" y="3352321"/>
              <a:ext cx="61913" cy="730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7" name="Freeform 35"/>
            <p:cNvSpPr>
              <a:spLocks/>
            </p:cNvSpPr>
            <p:nvPr/>
          </p:nvSpPr>
          <p:spPr bwMode="auto">
            <a:xfrm>
              <a:off x="9589294" y="3425346"/>
              <a:ext cx="63500" cy="71438"/>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8" name="Freeform 36"/>
            <p:cNvSpPr>
              <a:spLocks/>
            </p:cNvSpPr>
            <p:nvPr/>
          </p:nvSpPr>
          <p:spPr bwMode="auto">
            <a:xfrm>
              <a:off x="9521032" y="3496783"/>
              <a:ext cx="60325" cy="730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 name="Freeform 37"/>
            <p:cNvSpPr>
              <a:spLocks/>
            </p:cNvSpPr>
            <p:nvPr/>
          </p:nvSpPr>
          <p:spPr bwMode="auto">
            <a:xfrm>
              <a:off x="9449594" y="3568221"/>
              <a:ext cx="63500" cy="73025"/>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0" name="Freeform 38"/>
            <p:cNvSpPr>
              <a:spLocks/>
            </p:cNvSpPr>
            <p:nvPr/>
          </p:nvSpPr>
          <p:spPr bwMode="auto">
            <a:xfrm>
              <a:off x="9381332" y="3641246"/>
              <a:ext cx="60325" cy="73025"/>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1" name="Freeform 39"/>
            <p:cNvSpPr>
              <a:spLocks/>
            </p:cNvSpPr>
            <p:nvPr/>
          </p:nvSpPr>
          <p:spPr bwMode="auto">
            <a:xfrm>
              <a:off x="9309894" y="3712683"/>
              <a:ext cx="63500" cy="73025"/>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2" name="Freeform 40"/>
            <p:cNvSpPr>
              <a:spLocks/>
            </p:cNvSpPr>
            <p:nvPr/>
          </p:nvSpPr>
          <p:spPr bwMode="auto">
            <a:xfrm>
              <a:off x="9241632" y="3785708"/>
              <a:ext cx="60325" cy="730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3" name="Freeform 41"/>
            <p:cNvSpPr>
              <a:spLocks/>
            </p:cNvSpPr>
            <p:nvPr/>
          </p:nvSpPr>
          <p:spPr bwMode="auto">
            <a:xfrm>
              <a:off x="9170194" y="3855558"/>
              <a:ext cx="63500" cy="74613"/>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4" name="Freeform 42"/>
            <p:cNvSpPr>
              <a:spLocks/>
            </p:cNvSpPr>
            <p:nvPr/>
          </p:nvSpPr>
          <p:spPr bwMode="auto">
            <a:xfrm>
              <a:off x="9101932" y="3930171"/>
              <a:ext cx="61913" cy="730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5" name="Freeform 43"/>
            <p:cNvSpPr>
              <a:spLocks noEditPoints="1"/>
            </p:cNvSpPr>
            <p:nvPr/>
          </p:nvSpPr>
          <p:spPr bwMode="auto">
            <a:xfrm>
              <a:off x="7749382" y="1690208"/>
              <a:ext cx="557213" cy="557213"/>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rgbClr val="EE2A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6" name="Freeform 47"/>
            <p:cNvSpPr>
              <a:spLocks/>
            </p:cNvSpPr>
            <p:nvPr/>
          </p:nvSpPr>
          <p:spPr bwMode="auto">
            <a:xfrm>
              <a:off x="9870282" y="1728308"/>
              <a:ext cx="233363" cy="766763"/>
            </a:xfrm>
            <a:custGeom>
              <a:avLst/>
              <a:gdLst>
                <a:gd name="T0" fmla="*/ 92 w 92"/>
                <a:gd name="T1" fmla="*/ 0 h 303"/>
                <a:gd name="T2" fmla="*/ 92 w 92"/>
                <a:gd name="T3" fmla="*/ 303 h 303"/>
                <a:gd name="T4" fmla="*/ 73 w 92"/>
                <a:gd name="T5" fmla="*/ 303 h 303"/>
                <a:gd name="T6" fmla="*/ 73 w 92"/>
                <a:gd name="T7" fmla="*/ 30 h 303"/>
                <a:gd name="T8" fmla="*/ 40 w 92"/>
                <a:gd name="T9" fmla="*/ 54 h 303"/>
                <a:gd name="T10" fmla="*/ 0 w 92"/>
                <a:gd name="T11" fmla="*/ 71 h 303"/>
                <a:gd name="T12" fmla="*/ 0 w 92"/>
                <a:gd name="T13" fmla="*/ 54 h 303"/>
                <a:gd name="T14" fmla="*/ 24 w 92"/>
                <a:gd name="T15" fmla="*/ 44 h 303"/>
                <a:gd name="T16" fmla="*/ 46 w 92"/>
                <a:gd name="T17" fmla="*/ 32 h 303"/>
                <a:gd name="T18" fmla="*/ 66 w 92"/>
                <a:gd name="T19" fmla="*/ 17 h 303"/>
                <a:gd name="T20" fmla="*/ 85 w 92"/>
                <a:gd name="T21" fmla="*/ 0 h 303"/>
                <a:gd name="T22" fmla="*/ 92 w 92"/>
                <a:gd name="T2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03">
                  <a:moveTo>
                    <a:pt x="92" y="0"/>
                  </a:moveTo>
                  <a:cubicBezTo>
                    <a:pt x="92" y="303"/>
                    <a:pt x="92" y="303"/>
                    <a:pt x="92" y="303"/>
                  </a:cubicBezTo>
                  <a:cubicBezTo>
                    <a:pt x="73" y="303"/>
                    <a:pt x="73" y="303"/>
                    <a:pt x="73" y="303"/>
                  </a:cubicBezTo>
                  <a:cubicBezTo>
                    <a:pt x="73" y="30"/>
                    <a:pt x="73" y="30"/>
                    <a:pt x="73" y="30"/>
                  </a:cubicBezTo>
                  <a:cubicBezTo>
                    <a:pt x="63" y="39"/>
                    <a:pt x="52" y="47"/>
                    <a:pt x="40" y="54"/>
                  </a:cubicBezTo>
                  <a:cubicBezTo>
                    <a:pt x="28" y="60"/>
                    <a:pt x="15" y="66"/>
                    <a:pt x="0" y="71"/>
                  </a:cubicBezTo>
                  <a:cubicBezTo>
                    <a:pt x="0" y="54"/>
                    <a:pt x="0" y="54"/>
                    <a:pt x="0" y="54"/>
                  </a:cubicBezTo>
                  <a:cubicBezTo>
                    <a:pt x="9" y="51"/>
                    <a:pt x="17" y="48"/>
                    <a:pt x="24" y="44"/>
                  </a:cubicBezTo>
                  <a:cubicBezTo>
                    <a:pt x="32" y="40"/>
                    <a:pt x="39" y="36"/>
                    <a:pt x="46" y="32"/>
                  </a:cubicBezTo>
                  <a:cubicBezTo>
                    <a:pt x="53" y="28"/>
                    <a:pt x="59" y="23"/>
                    <a:pt x="66" y="17"/>
                  </a:cubicBezTo>
                  <a:cubicBezTo>
                    <a:pt x="72" y="12"/>
                    <a:pt x="79" y="6"/>
                    <a:pt x="85" y="0"/>
                  </a:cubicBezTo>
                  <a:lnTo>
                    <a:pt x="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49"/>
            <p:cNvSpPr>
              <a:spLocks/>
            </p:cNvSpPr>
            <p:nvPr/>
          </p:nvSpPr>
          <p:spPr bwMode="auto">
            <a:xfrm>
              <a:off x="9581357" y="1979133"/>
              <a:ext cx="207963" cy="287338"/>
            </a:xfrm>
            <a:custGeom>
              <a:avLst/>
              <a:gdLst>
                <a:gd name="T0" fmla="*/ 72 w 82"/>
                <a:gd name="T1" fmla="*/ 114 h 114"/>
                <a:gd name="T2" fmla="*/ 46 w 82"/>
                <a:gd name="T3" fmla="*/ 71 h 114"/>
                <a:gd name="T4" fmla="*/ 42 w 82"/>
                <a:gd name="T5" fmla="*/ 63 h 114"/>
                <a:gd name="T6" fmla="*/ 41 w 82"/>
                <a:gd name="T7" fmla="*/ 63 h 114"/>
                <a:gd name="T8" fmla="*/ 37 w 82"/>
                <a:gd name="T9" fmla="*/ 71 h 114"/>
                <a:gd name="T10" fmla="*/ 10 w 82"/>
                <a:gd name="T11" fmla="*/ 114 h 114"/>
                <a:gd name="T12" fmla="*/ 0 w 82"/>
                <a:gd name="T13" fmla="*/ 114 h 114"/>
                <a:gd name="T14" fmla="*/ 36 w 82"/>
                <a:gd name="T15" fmla="*/ 57 h 114"/>
                <a:gd name="T16" fmla="*/ 2 w 82"/>
                <a:gd name="T17" fmla="*/ 0 h 114"/>
                <a:gd name="T18" fmla="*/ 12 w 82"/>
                <a:gd name="T19" fmla="*/ 0 h 114"/>
                <a:gd name="T20" fmla="*/ 38 w 82"/>
                <a:gd name="T21" fmla="*/ 43 h 114"/>
                <a:gd name="T22" fmla="*/ 42 w 82"/>
                <a:gd name="T23" fmla="*/ 51 h 114"/>
                <a:gd name="T24" fmla="*/ 42 w 82"/>
                <a:gd name="T25" fmla="*/ 51 h 114"/>
                <a:gd name="T26" fmla="*/ 46 w 82"/>
                <a:gd name="T27" fmla="*/ 43 h 114"/>
                <a:gd name="T28" fmla="*/ 72 w 82"/>
                <a:gd name="T29" fmla="*/ 0 h 114"/>
                <a:gd name="T30" fmla="*/ 81 w 82"/>
                <a:gd name="T31" fmla="*/ 0 h 114"/>
                <a:gd name="T32" fmla="*/ 47 w 82"/>
                <a:gd name="T33" fmla="*/ 56 h 114"/>
                <a:gd name="T34" fmla="*/ 82 w 82"/>
                <a:gd name="T35" fmla="*/ 114 h 114"/>
                <a:gd name="T36" fmla="*/ 72 w 82"/>
                <a:gd name="T37"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14">
                  <a:moveTo>
                    <a:pt x="72" y="114"/>
                  </a:moveTo>
                  <a:cubicBezTo>
                    <a:pt x="46" y="71"/>
                    <a:pt x="46" y="71"/>
                    <a:pt x="46" y="71"/>
                  </a:cubicBezTo>
                  <a:cubicBezTo>
                    <a:pt x="44" y="68"/>
                    <a:pt x="43" y="65"/>
                    <a:pt x="42" y="63"/>
                  </a:cubicBezTo>
                  <a:cubicBezTo>
                    <a:pt x="41" y="63"/>
                    <a:pt x="41" y="63"/>
                    <a:pt x="41" y="63"/>
                  </a:cubicBezTo>
                  <a:cubicBezTo>
                    <a:pt x="40" y="66"/>
                    <a:pt x="38" y="68"/>
                    <a:pt x="37" y="71"/>
                  </a:cubicBezTo>
                  <a:cubicBezTo>
                    <a:pt x="10" y="114"/>
                    <a:pt x="10" y="114"/>
                    <a:pt x="10" y="114"/>
                  </a:cubicBezTo>
                  <a:cubicBezTo>
                    <a:pt x="0" y="114"/>
                    <a:pt x="0" y="114"/>
                    <a:pt x="0" y="114"/>
                  </a:cubicBezTo>
                  <a:cubicBezTo>
                    <a:pt x="36" y="57"/>
                    <a:pt x="36" y="57"/>
                    <a:pt x="36" y="57"/>
                  </a:cubicBezTo>
                  <a:cubicBezTo>
                    <a:pt x="2" y="0"/>
                    <a:pt x="2" y="0"/>
                    <a:pt x="2" y="0"/>
                  </a:cubicBezTo>
                  <a:cubicBezTo>
                    <a:pt x="12" y="0"/>
                    <a:pt x="12" y="0"/>
                    <a:pt x="12" y="0"/>
                  </a:cubicBezTo>
                  <a:cubicBezTo>
                    <a:pt x="38" y="43"/>
                    <a:pt x="38" y="43"/>
                    <a:pt x="38" y="43"/>
                  </a:cubicBezTo>
                  <a:cubicBezTo>
                    <a:pt x="39" y="45"/>
                    <a:pt x="40" y="48"/>
                    <a:pt x="42" y="51"/>
                  </a:cubicBezTo>
                  <a:cubicBezTo>
                    <a:pt x="42" y="51"/>
                    <a:pt x="42" y="51"/>
                    <a:pt x="42" y="51"/>
                  </a:cubicBezTo>
                  <a:cubicBezTo>
                    <a:pt x="46" y="43"/>
                    <a:pt x="46" y="43"/>
                    <a:pt x="46" y="43"/>
                  </a:cubicBezTo>
                  <a:cubicBezTo>
                    <a:pt x="72" y="0"/>
                    <a:pt x="72" y="0"/>
                    <a:pt x="72" y="0"/>
                  </a:cubicBezTo>
                  <a:cubicBezTo>
                    <a:pt x="81" y="0"/>
                    <a:pt x="81" y="0"/>
                    <a:pt x="81" y="0"/>
                  </a:cubicBezTo>
                  <a:cubicBezTo>
                    <a:pt x="47" y="56"/>
                    <a:pt x="47" y="56"/>
                    <a:pt x="47" y="56"/>
                  </a:cubicBezTo>
                  <a:cubicBezTo>
                    <a:pt x="82" y="114"/>
                    <a:pt x="82" y="114"/>
                    <a:pt x="82" y="114"/>
                  </a:cubicBezTo>
                  <a:lnTo>
                    <a:pt x="72"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8" name="Freeform 50"/>
            <p:cNvSpPr>
              <a:spLocks/>
            </p:cNvSpPr>
            <p:nvPr/>
          </p:nvSpPr>
          <p:spPr bwMode="auto">
            <a:xfrm>
              <a:off x="8301832" y="2109308"/>
              <a:ext cx="463550" cy="463550"/>
            </a:xfrm>
            <a:custGeom>
              <a:avLst/>
              <a:gdLst>
                <a:gd name="T0" fmla="*/ 217 w 292"/>
                <a:gd name="T1" fmla="*/ 91 h 292"/>
                <a:gd name="T2" fmla="*/ 15 w 292"/>
                <a:gd name="T3" fmla="*/ 292 h 292"/>
                <a:gd name="T4" fmla="*/ 0 w 292"/>
                <a:gd name="T5" fmla="*/ 278 h 292"/>
                <a:gd name="T6" fmla="*/ 201 w 292"/>
                <a:gd name="T7" fmla="*/ 77 h 292"/>
                <a:gd name="T8" fmla="*/ 141 w 292"/>
                <a:gd name="T9" fmla="*/ 15 h 292"/>
                <a:gd name="T10" fmla="*/ 153 w 292"/>
                <a:gd name="T11" fmla="*/ 0 h 292"/>
                <a:gd name="T12" fmla="*/ 292 w 292"/>
                <a:gd name="T13" fmla="*/ 139 h 292"/>
                <a:gd name="T14" fmla="*/ 278 w 292"/>
                <a:gd name="T15" fmla="*/ 154 h 292"/>
                <a:gd name="T16" fmla="*/ 217 w 292"/>
                <a:gd name="T17" fmla="*/ 9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292">
                  <a:moveTo>
                    <a:pt x="217" y="91"/>
                  </a:moveTo>
                  <a:lnTo>
                    <a:pt x="15" y="292"/>
                  </a:lnTo>
                  <a:lnTo>
                    <a:pt x="0" y="278"/>
                  </a:lnTo>
                  <a:lnTo>
                    <a:pt x="201" y="77"/>
                  </a:lnTo>
                  <a:lnTo>
                    <a:pt x="141" y="15"/>
                  </a:lnTo>
                  <a:lnTo>
                    <a:pt x="153" y="0"/>
                  </a:lnTo>
                  <a:lnTo>
                    <a:pt x="292" y="139"/>
                  </a:lnTo>
                  <a:lnTo>
                    <a:pt x="278" y="154"/>
                  </a:lnTo>
                  <a:lnTo>
                    <a:pt x="217"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9" name="Freeform 51"/>
            <p:cNvSpPr>
              <a:spLocks noEditPoints="1"/>
            </p:cNvSpPr>
            <p:nvPr/>
          </p:nvSpPr>
          <p:spPr bwMode="auto">
            <a:xfrm>
              <a:off x="8398669" y="2431571"/>
              <a:ext cx="490538" cy="490538"/>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0" name="Freeform 52"/>
            <p:cNvSpPr>
              <a:spLocks/>
            </p:cNvSpPr>
            <p:nvPr/>
          </p:nvSpPr>
          <p:spPr bwMode="auto">
            <a:xfrm>
              <a:off x="8786019" y="2699858"/>
              <a:ext cx="503238" cy="493713"/>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1" name="Freeform 53"/>
            <p:cNvSpPr>
              <a:spLocks/>
            </p:cNvSpPr>
            <p:nvPr/>
          </p:nvSpPr>
          <p:spPr bwMode="auto">
            <a:xfrm>
              <a:off x="9049544" y="2990371"/>
              <a:ext cx="488950" cy="430213"/>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30158377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906331"/>
            <a:ext cx="11887200" cy="1181862"/>
          </a:xfrm>
        </p:spPr>
        <p:txBody>
          <a:bodyPr/>
          <a:lstStyle/>
          <a:p>
            <a:r>
              <a:rPr lang="en-US" dirty="0"/>
              <a:t>Authoring ARM Templates</a:t>
            </a:r>
          </a:p>
        </p:txBody>
      </p:sp>
    </p:spTree>
    <p:extLst>
      <p:ext uri="{BB962C8B-B14F-4D97-AF65-F5344CB8AC3E}">
        <p14:creationId xmlns:p14="http://schemas.microsoft.com/office/powerpoint/2010/main" val="156477075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1984552" y="1777750"/>
            <a:ext cx="4193616" cy="35803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8" name="Text Placeholder 7"/>
          <p:cNvSpPr>
            <a:spLocks noGrp="1"/>
          </p:cNvSpPr>
          <p:nvPr>
            <p:ph type="body" sz="quarter" idx="10"/>
          </p:nvPr>
        </p:nvSpPr>
        <p:spPr>
          <a:xfrm>
            <a:off x="350836" y="1439862"/>
            <a:ext cx="6477001" cy="3545586"/>
          </a:xfrm>
        </p:spPr>
        <p:txBody>
          <a:bodyPr/>
          <a:lstStyle/>
          <a:p>
            <a:pPr>
              <a:lnSpc>
                <a:spcPct val="100000"/>
              </a:lnSpc>
            </a:pPr>
            <a:r>
              <a:rPr lang="en-US" sz="2800" dirty="0">
                <a:solidFill>
                  <a:srgbClr val="505050"/>
                </a:solidFill>
                <a:cs typeface="Segoe UI Light"/>
              </a:rPr>
              <a:t>A declarative, model-based specification of resources and their configuration, code, and extensions</a:t>
            </a:r>
          </a:p>
          <a:p>
            <a:pPr>
              <a:lnSpc>
                <a:spcPct val="100000"/>
              </a:lnSpc>
            </a:pPr>
            <a:r>
              <a:rPr lang="en-US" sz="2800" dirty="0">
                <a:solidFill>
                  <a:srgbClr val="505050"/>
                </a:solidFill>
                <a:cs typeface="Segoe UI Light"/>
              </a:rPr>
              <a:t>Idempotent </a:t>
            </a:r>
          </a:p>
          <a:p>
            <a:pPr>
              <a:lnSpc>
                <a:spcPct val="100000"/>
              </a:lnSpc>
            </a:pPr>
            <a:r>
              <a:rPr lang="en-US" sz="2800" dirty="0">
                <a:solidFill>
                  <a:srgbClr val="505050"/>
                </a:solidFill>
                <a:cs typeface="Segoe UI Light"/>
              </a:rPr>
              <a:t>Consistent deployment</a:t>
            </a:r>
          </a:p>
          <a:p>
            <a:pPr>
              <a:lnSpc>
                <a:spcPct val="100000"/>
              </a:lnSpc>
            </a:pPr>
            <a:r>
              <a:rPr lang="en-US" sz="2800" dirty="0">
                <a:solidFill>
                  <a:srgbClr val="505050"/>
                </a:solidFill>
                <a:cs typeface="Segoe UI Light"/>
              </a:rPr>
              <a:t>Source file, checked-in</a:t>
            </a:r>
          </a:p>
          <a:p>
            <a:pPr>
              <a:lnSpc>
                <a:spcPct val="100000"/>
              </a:lnSpc>
            </a:pPr>
            <a:r>
              <a:rPr lang="en-US" sz="2800" dirty="0">
                <a:solidFill>
                  <a:srgbClr val="505050"/>
                </a:solidFill>
                <a:cs typeface="Segoe UI Light"/>
              </a:rPr>
              <a:t>Parameterized input / output</a:t>
            </a:r>
          </a:p>
        </p:txBody>
      </p:sp>
      <p:sp>
        <p:nvSpPr>
          <p:cNvPr id="3" name="AutoShape 3"/>
          <p:cNvSpPr>
            <a:spLocks noChangeAspect="1" noChangeArrowheads="1" noTextEdit="1"/>
          </p:cNvSpPr>
          <p:nvPr/>
        </p:nvSpPr>
        <p:spPr bwMode="auto">
          <a:xfrm>
            <a:off x="5646518" y="1096849"/>
            <a:ext cx="5110853" cy="433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39" tIns="34969" rIns="69939" bIns="34969" numCol="1" anchor="t" anchorCtr="0" compatLnSpc="1">
            <a:prstTxWarp prst="textNoShape">
              <a:avLst/>
            </a:prstTxWarp>
          </a:bodyPr>
          <a:lstStyle/>
          <a:p>
            <a:pPr marL="0" marR="0" lvl="0" indent="0" algn="l" defTabSz="699382" rtl="0" eaLnBrk="1" fontAlgn="auto" latinLnBrk="0" hangingPunct="1">
              <a:lnSpc>
                <a:spcPct val="100000"/>
              </a:lnSpc>
              <a:spcBef>
                <a:spcPts val="0"/>
              </a:spcBef>
              <a:spcAft>
                <a:spcPts val="0"/>
              </a:spcAft>
              <a:buClrTx/>
              <a:buSzTx/>
              <a:buFontTx/>
              <a:buNone/>
              <a:tabLst/>
              <a:defRPr/>
            </a:pPr>
            <a:endParaRPr kumimoji="0" lang="en-US" sz="1377" b="0" i="0" u="none" strike="noStrike" kern="1200" cap="none" spc="0" normalizeH="0" baseline="0" noProof="0">
              <a:ln>
                <a:noFill/>
              </a:ln>
              <a:solidFill>
                <a:srgbClr val="00B0F0"/>
              </a:solidFill>
              <a:effectLst/>
              <a:uLnTx/>
              <a:uFillTx/>
              <a:latin typeface="Segoe UI"/>
              <a:ea typeface="+mn-ea"/>
              <a:cs typeface="+mn-cs"/>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980237" y="680921"/>
            <a:ext cx="4646012" cy="5774057"/>
          </a:xfrm>
          <a:prstGeom prst="rect">
            <a:avLst/>
          </a:prstGeom>
        </p:spPr>
      </p:pic>
      <p:sp>
        <p:nvSpPr>
          <p:cNvPr id="10" name="Title 1">
            <a:extLst>
              <a:ext uri="{FF2B5EF4-FFF2-40B4-BE49-F238E27FC236}">
                <a16:creationId xmlns:a16="http://schemas.microsoft.com/office/drawing/2014/main" id="{DEEF04D5-4E89-411C-86DD-F9DDE2FAA3E7}"/>
              </a:ext>
            </a:extLst>
          </p:cNvPr>
          <p:cNvSpPr>
            <a:spLocks noGrp="1"/>
          </p:cNvSpPr>
          <p:nvPr>
            <p:ph type="title"/>
          </p:nvPr>
        </p:nvSpPr>
        <p:spPr>
          <a:xfrm>
            <a:off x="274638" y="295280"/>
            <a:ext cx="5181600" cy="801570"/>
          </a:xfrm>
        </p:spPr>
        <p:txBody>
          <a:bodyPr/>
          <a:lstStyle/>
          <a:p>
            <a:r>
              <a:rPr lang="en-US" sz="4800" dirty="0">
                <a:solidFill>
                  <a:srgbClr val="505050"/>
                </a:solidFill>
              </a:rPr>
              <a:t>ARM templates</a:t>
            </a:r>
          </a:p>
        </p:txBody>
      </p:sp>
    </p:spTree>
    <p:extLst>
      <p:ext uri="{BB962C8B-B14F-4D97-AF65-F5344CB8AC3E}">
        <p14:creationId xmlns:p14="http://schemas.microsoft.com/office/powerpoint/2010/main" val="160852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solidFill>
                  <a:srgbClr val="505050"/>
                </a:solidFill>
              </a:rPr>
              <a:t>Template format</a:t>
            </a:r>
            <a:br>
              <a:rPr lang="en-US" dirty="0">
                <a:solidFill>
                  <a:srgbClr val="505050"/>
                </a:solidFill>
              </a:rPr>
            </a:br>
            <a:r>
              <a:rPr lang="en-US" sz="2800" spc="0" dirty="0">
                <a:ln>
                  <a:noFill/>
                </a:ln>
                <a:latin typeface="Segoe UI Light"/>
                <a:cs typeface="+mn-cs"/>
              </a:rPr>
              <a:t>Simplest structure and elements</a:t>
            </a:r>
          </a:p>
        </p:txBody>
      </p:sp>
      <p:pic>
        <p:nvPicPr>
          <p:cNvPr id="5" name="Picture 4"/>
          <p:cNvPicPr>
            <a:picLocks noChangeAspect="1"/>
          </p:cNvPicPr>
          <p:nvPr/>
        </p:nvPicPr>
        <p:blipFill rotWithShape="1">
          <a:blip r:embed="rId3"/>
          <a:srcRect l="3836" t="8237" b="7337"/>
          <a:stretch/>
        </p:blipFill>
        <p:spPr>
          <a:xfrm>
            <a:off x="503238" y="1973262"/>
            <a:ext cx="9548393" cy="3124200"/>
          </a:xfrm>
          <a:prstGeom prst="rect">
            <a:avLst/>
          </a:prstGeom>
        </p:spPr>
      </p:pic>
    </p:spTree>
    <p:extLst>
      <p:ext uri="{BB962C8B-B14F-4D97-AF65-F5344CB8AC3E}">
        <p14:creationId xmlns:p14="http://schemas.microsoft.com/office/powerpoint/2010/main" val="404337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solidFill>
                  <a:srgbClr val="505050"/>
                </a:solidFill>
              </a:rPr>
              <a:t>Template format (continued)</a:t>
            </a:r>
          </a:p>
        </p:txBody>
      </p:sp>
      <p:sp>
        <p:nvSpPr>
          <p:cNvPr id="3" name="AutoShape 3"/>
          <p:cNvSpPr>
            <a:spLocks noChangeAspect="1" noChangeArrowheads="1" noTextEdit="1"/>
          </p:cNvSpPr>
          <p:nvPr/>
        </p:nvSpPr>
        <p:spPr bwMode="auto">
          <a:xfrm>
            <a:off x="5646518" y="1096849"/>
            <a:ext cx="5110853" cy="433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39" tIns="34969" rIns="69939" bIns="34969" numCol="1" anchor="t" anchorCtr="0" compatLnSpc="1">
            <a:prstTxWarp prst="textNoShape">
              <a:avLst/>
            </a:prstTxWarp>
          </a:bodyPr>
          <a:lstStyle/>
          <a:p>
            <a:pPr marL="0" marR="0" lvl="0" indent="0" algn="l" defTabSz="699382" rtl="0" eaLnBrk="1" fontAlgn="auto" latinLnBrk="0" hangingPunct="1">
              <a:lnSpc>
                <a:spcPct val="100000"/>
              </a:lnSpc>
              <a:spcBef>
                <a:spcPts val="0"/>
              </a:spcBef>
              <a:spcAft>
                <a:spcPts val="0"/>
              </a:spcAft>
              <a:buClrTx/>
              <a:buSzTx/>
              <a:buFontTx/>
              <a:buNone/>
              <a:tabLst/>
              <a:defRPr/>
            </a:pPr>
            <a:endParaRPr kumimoji="0" lang="en-US" sz="1377" b="0" i="0" u="none" strike="noStrike" kern="1200" cap="none" spc="0" normalizeH="0" baseline="0" noProof="0">
              <a:ln>
                <a:noFill/>
              </a:ln>
              <a:solidFill>
                <a:srgbClr val="00B0F0"/>
              </a:solidFill>
              <a:effectLst/>
              <a:uLnTx/>
              <a:uFillTx/>
              <a:latin typeface="Segoe UI"/>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3761426591"/>
              </p:ext>
            </p:extLst>
          </p:nvPr>
        </p:nvGraphicFramePr>
        <p:xfrm>
          <a:off x="503237" y="1592262"/>
          <a:ext cx="11235862" cy="4562713"/>
        </p:xfrm>
        <a:graphic>
          <a:graphicData uri="http://schemas.openxmlformats.org/drawingml/2006/table">
            <a:tbl>
              <a:tblPr firstRow="1" bandRow="1">
                <a:tableStyleId>{69012ECD-51FC-41F1-AA8D-1B2483CD663E}</a:tableStyleId>
              </a:tblPr>
              <a:tblGrid>
                <a:gridCol w="2173087">
                  <a:extLst>
                    <a:ext uri="{9D8B030D-6E8A-4147-A177-3AD203B41FA5}">
                      <a16:colId xmlns:a16="http://schemas.microsoft.com/office/drawing/2014/main" val="2123763620"/>
                    </a:ext>
                  </a:extLst>
                </a:gridCol>
                <a:gridCol w="1641290">
                  <a:extLst>
                    <a:ext uri="{9D8B030D-6E8A-4147-A177-3AD203B41FA5}">
                      <a16:colId xmlns:a16="http://schemas.microsoft.com/office/drawing/2014/main" val="4019823695"/>
                    </a:ext>
                  </a:extLst>
                </a:gridCol>
                <a:gridCol w="7421485">
                  <a:extLst>
                    <a:ext uri="{9D8B030D-6E8A-4147-A177-3AD203B41FA5}">
                      <a16:colId xmlns:a16="http://schemas.microsoft.com/office/drawing/2014/main" val="2279109355"/>
                    </a:ext>
                  </a:extLst>
                </a:gridCol>
              </a:tblGrid>
              <a:tr h="533400">
                <a:tc>
                  <a:txBody>
                    <a:bodyPr/>
                    <a:lstStyle/>
                    <a:p>
                      <a:pPr algn="l"/>
                      <a:r>
                        <a:rPr lang="en-US" b="1" dirty="0">
                          <a:latin typeface="Segoe UI Semilight" panose="020B0402040204020203" pitchFamily="34" charset="0"/>
                          <a:cs typeface="Segoe UI Semilight" panose="020B0402040204020203" pitchFamily="34" charset="0"/>
                        </a:rPr>
                        <a:t>Element name</a:t>
                      </a:r>
                    </a:p>
                  </a:txBody>
                  <a:tcPr anchor="ctr">
                    <a:lnL w="12700" cap="flat" cmpd="sng" algn="ctr">
                      <a:solidFill>
                        <a:srgbClr val="0078D7"/>
                      </a:solidFill>
                      <a:prstDash val="solid"/>
                      <a:round/>
                      <a:headEnd type="none" w="med" len="med"/>
                      <a:tailEnd type="none" w="med" len="med"/>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l"/>
                      <a:r>
                        <a:rPr lang="en-US" b="1" dirty="0">
                          <a:latin typeface="Segoe UI Semilight" panose="020B0402040204020203" pitchFamily="34" charset="0"/>
                          <a:cs typeface="Segoe UI Semilight" panose="020B0402040204020203" pitchFamily="34" charset="0"/>
                        </a:rPr>
                        <a:t>Required</a:t>
                      </a:r>
                    </a:p>
                  </a:txBody>
                  <a:tcPr anchor="ctr">
                    <a:lnL>
                      <a:noFill/>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l"/>
                      <a:r>
                        <a:rPr lang="en-US" b="1" dirty="0">
                          <a:latin typeface="Segoe UI Semilight" panose="020B0402040204020203" pitchFamily="34" charset="0"/>
                          <a:cs typeface="Segoe UI Semilight" panose="020B0402040204020203" pitchFamily="34" charset="0"/>
                        </a:rPr>
                        <a:t>Description</a:t>
                      </a:r>
                    </a:p>
                  </a:txBody>
                  <a:tcPr anchor="ctr">
                    <a:lnL>
                      <a:noFill/>
                    </a:lnL>
                    <a:lnR w="12700" cap="flat" cmpd="sng" algn="ctr">
                      <a:solidFill>
                        <a:srgbClr val="0078D7"/>
                      </a:solidFill>
                      <a:prstDash val="solid"/>
                      <a:round/>
                      <a:headEnd type="none" w="med" len="med"/>
                      <a:tailEnd type="none" w="med" len="med"/>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3788619777"/>
                  </a:ext>
                </a:extLst>
              </a:tr>
              <a:tr h="728662">
                <a:tc>
                  <a:txBody>
                    <a:bodyPr/>
                    <a:lstStyle/>
                    <a:p>
                      <a:pPr algn="l"/>
                      <a:r>
                        <a:rPr lang="en-US" sz="1400" b="1" dirty="0">
                          <a:latin typeface="+mn-lt"/>
                        </a:rPr>
                        <a:t>$schema</a:t>
                      </a:r>
                    </a:p>
                  </a:txBody>
                  <a:tcPr anchor="ctr">
                    <a:lnL w="12700" cap="flat" cmpd="sng" algn="ctr">
                      <a:solidFill>
                        <a:srgbClr val="0078D7"/>
                      </a:solidFill>
                      <a:prstDash val="solid"/>
                      <a:round/>
                      <a:headEnd type="none" w="med" len="med"/>
                      <a:tailEnd type="none" w="med" len="med"/>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atin typeface="+mn-lt"/>
                        </a:rPr>
                        <a:t>Yes</a:t>
                      </a:r>
                    </a:p>
                  </a:txBody>
                  <a:tcPr anchor="ctr">
                    <a:lnL>
                      <a:noFill/>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atin typeface="+mn-lt"/>
                        </a:rPr>
                        <a:t>Location of the JSON schema file that describes the version for the template language. You should use the URL</a:t>
                      </a:r>
                    </a:p>
                  </a:txBody>
                  <a:tcPr anchor="ctr">
                    <a:lnL>
                      <a:noFill/>
                    </a:lnL>
                    <a:lnR w="12700" cap="flat" cmpd="sng" algn="ctr">
                      <a:solidFill>
                        <a:srgbClr val="0078D7"/>
                      </a:solidFill>
                      <a:prstDash val="solid"/>
                      <a:round/>
                      <a:headEnd type="none" w="med" len="med"/>
                      <a:tailEnd type="none" w="med" len="med"/>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3107932"/>
                  </a:ext>
                </a:extLst>
              </a:tr>
              <a:tr h="920115">
                <a:tc>
                  <a:txBody>
                    <a:bodyPr/>
                    <a:lstStyle/>
                    <a:p>
                      <a:pPr algn="l"/>
                      <a:r>
                        <a:rPr lang="en-US" sz="1400" b="1" dirty="0" err="1">
                          <a:latin typeface="+mn-lt"/>
                        </a:rPr>
                        <a:t>contentVersion</a:t>
                      </a:r>
                      <a:endParaRPr lang="en-US" sz="1400" b="1" dirty="0">
                        <a:latin typeface="+mn-lt"/>
                      </a:endParaRPr>
                    </a:p>
                  </a:txBody>
                  <a:tcPr anchor="ctr">
                    <a:lnL w="12700" cap="flat" cmpd="sng" algn="ctr">
                      <a:solidFill>
                        <a:srgbClr val="0078D7"/>
                      </a:solidFill>
                      <a:prstDash val="solid"/>
                      <a:round/>
                      <a:headEnd type="none" w="med" len="med"/>
                      <a:tailEnd type="none" w="med" len="med"/>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atin typeface="+mn-lt"/>
                        </a:rPr>
                        <a:t>Yes</a:t>
                      </a:r>
                    </a:p>
                  </a:txBody>
                  <a:tcPr anchor="ctr">
                    <a:lnL>
                      <a:noFill/>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atin typeface="+mn-lt"/>
                        </a:rPr>
                        <a:t>Version of the template. (i.e.1.0.0.0).</a:t>
                      </a:r>
                      <a:r>
                        <a:rPr lang="en-US" sz="1400" b="1" baseline="0" dirty="0">
                          <a:latin typeface="+mn-lt"/>
                        </a:rPr>
                        <a:t> Any value can be provided. When deploying resources using the template, this value ensures that the right template is being used</a:t>
                      </a:r>
                      <a:endParaRPr lang="en-US" sz="1400" b="1" dirty="0">
                        <a:latin typeface="+mn-lt"/>
                      </a:endParaRPr>
                    </a:p>
                  </a:txBody>
                  <a:tcPr anchor="ctr">
                    <a:lnL>
                      <a:noFill/>
                    </a:lnL>
                    <a:lnR w="12700" cap="flat" cmpd="sng" algn="ctr">
                      <a:solidFill>
                        <a:srgbClr val="0078D7"/>
                      </a:solidFill>
                      <a:prstDash val="solid"/>
                      <a:round/>
                      <a:headEnd type="none" w="med" len="med"/>
                      <a:tailEnd type="none" w="med" len="med"/>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7221245"/>
                  </a:ext>
                </a:extLst>
              </a:tr>
              <a:tr h="728662">
                <a:tc>
                  <a:txBody>
                    <a:bodyPr/>
                    <a:lstStyle/>
                    <a:p>
                      <a:pPr algn="l"/>
                      <a:r>
                        <a:rPr lang="en-US" sz="1400" b="1" dirty="0">
                          <a:latin typeface="+mn-lt"/>
                        </a:rPr>
                        <a:t>parameters</a:t>
                      </a:r>
                    </a:p>
                  </a:txBody>
                  <a:tcPr anchor="ctr">
                    <a:lnL w="12700" cap="flat" cmpd="sng" algn="ctr">
                      <a:solidFill>
                        <a:srgbClr val="0078D7"/>
                      </a:solidFill>
                      <a:prstDash val="solid"/>
                      <a:round/>
                      <a:headEnd type="none" w="med" len="med"/>
                      <a:tailEnd type="none" w="med" len="med"/>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atin typeface="+mn-lt"/>
                        </a:rPr>
                        <a:t>No</a:t>
                      </a:r>
                    </a:p>
                  </a:txBody>
                  <a:tcPr anchor="ctr">
                    <a:lnL>
                      <a:noFill/>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atin typeface="+mn-lt"/>
                        </a:rPr>
                        <a:t>Values</a:t>
                      </a:r>
                      <a:r>
                        <a:rPr lang="en-US" sz="1400" b="1" baseline="0" dirty="0">
                          <a:latin typeface="+mn-lt"/>
                        </a:rPr>
                        <a:t> that are provided when deployment is executed to customize resource deployment</a:t>
                      </a:r>
                      <a:endParaRPr lang="en-US" sz="1400" b="1" dirty="0">
                        <a:latin typeface="+mn-lt"/>
                      </a:endParaRPr>
                    </a:p>
                  </a:txBody>
                  <a:tcPr anchor="ctr">
                    <a:lnL>
                      <a:noFill/>
                    </a:lnL>
                    <a:lnR w="12700" cap="flat" cmpd="sng" algn="ctr">
                      <a:solidFill>
                        <a:srgbClr val="0078D7"/>
                      </a:solidFill>
                      <a:prstDash val="solid"/>
                      <a:round/>
                      <a:headEnd type="none" w="med" len="med"/>
                      <a:tailEnd type="none" w="med" len="med"/>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9832475"/>
                  </a:ext>
                </a:extLst>
              </a:tr>
              <a:tr h="728662">
                <a:tc>
                  <a:txBody>
                    <a:bodyPr/>
                    <a:lstStyle/>
                    <a:p>
                      <a:pPr algn="l"/>
                      <a:r>
                        <a:rPr lang="en-US" sz="1400" b="1" dirty="0">
                          <a:latin typeface="+mn-lt"/>
                        </a:rPr>
                        <a:t>variables</a:t>
                      </a:r>
                    </a:p>
                  </a:txBody>
                  <a:tcPr anchor="ctr">
                    <a:lnL w="12700" cap="flat" cmpd="sng" algn="ctr">
                      <a:solidFill>
                        <a:srgbClr val="0078D7"/>
                      </a:solidFill>
                      <a:prstDash val="solid"/>
                      <a:round/>
                      <a:headEnd type="none" w="med" len="med"/>
                      <a:tailEnd type="none" w="med" len="med"/>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atin typeface="+mn-lt"/>
                        </a:rPr>
                        <a:t>No</a:t>
                      </a:r>
                    </a:p>
                  </a:txBody>
                  <a:tcPr anchor="ctr">
                    <a:lnL>
                      <a:noFill/>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atin typeface="+mn-lt"/>
                        </a:rPr>
                        <a:t>Values that</a:t>
                      </a:r>
                      <a:r>
                        <a:rPr lang="en-US" sz="1400" b="1" baseline="0" dirty="0">
                          <a:latin typeface="+mn-lt"/>
                        </a:rPr>
                        <a:t> are used as JSON fragments in the template to simplify template language expressions</a:t>
                      </a:r>
                      <a:endParaRPr lang="en-US" sz="1400" b="1" dirty="0">
                        <a:latin typeface="+mn-lt"/>
                      </a:endParaRPr>
                    </a:p>
                  </a:txBody>
                  <a:tcPr anchor="ctr">
                    <a:lnL>
                      <a:noFill/>
                    </a:lnL>
                    <a:lnR w="12700" cap="flat" cmpd="sng" algn="ctr">
                      <a:solidFill>
                        <a:srgbClr val="0078D7"/>
                      </a:solidFill>
                      <a:prstDash val="solid"/>
                      <a:round/>
                      <a:headEnd type="none" w="med" len="med"/>
                      <a:tailEnd type="none" w="med" len="med"/>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9556820"/>
                  </a:ext>
                </a:extLst>
              </a:tr>
              <a:tr h="510064">
                <a:tc>
                  <a:txBody>
                    <a:bodyPr/>
                    <a:lstStyle/>
                    <a:p>
                      <a:pPr algn="l"/>
                      <a:r>
                        <a:rPr lang="en-US" sz="1400" b="1" dirty="0">
                          <a:latin typeface="+mn-lt"/>
                        </a:rPr>
                        <a:t>resources</a:t>
                      </a:r>
                    </a:p>
                  </a:txBody>
                  <a:tcPr anchor="ctr">
                    <a:lnL w="12700" cap="flat" cmpd="sng" algn="ctr">
                      <a:solidFill>
                        <a:srgbClr val="0078D7"/>
                      </a:solidFill>
                      <a:prstDash val="solid"/>
                      <a:round/>
                      <a:headEnd type="none" w="med" len="med"/>
                      <a:tailEnd type="none" w="med" len="med"/>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atin typeface="+mn-lt"/>
                        </a:rPr>
                        <a:t>Yes</a:t>
                      </a:r>
                    </a:p>
                  </a:txBody>
                  <a:tcPr anchor="ctr">
                    <a:lnL>
                      <a:noFill/>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atin typeface="+mn-lt"/>
                        </a:rPr>
                        <a:t>Resource</a:t>
                      </a:r>
                      <a:r>
                        <a:rPr lang="en-US" sz="1400" b="1" baseline="0" dirty="0">
                          <a:latin typeface="+mn-lt"/>
                        </a:rPr>
                        <a:t> types that are deployed or updated in a resource group</a:t>
                      </a:r>
                      <a:endParaRPr lang="en-US" sz="1400" b="1" dirty="0">
                        <a:latin typeface="+mn-lt"/>
                      </a:endParaRPr>
                    </a:p>
                  </a:txBody>
                  <a:tcPr anchor="ctr">
                    <a:lnL>
                      <a:noFill/>
                    </a:lnL>
                    <a:lnR w="12700" cap="flat" cmpd="sng" algn="ctr">
                      <a:solidFill>
                        <a:srgbClr val="0078D7"/>
                      </a:solidFill>
                      <a:prstDash val="solid"/>
                      <a:round/>
                      <a:headEnd type="none" w="med" len="med"/>
                      <a:tailEnd type="none" w="med" len="med"/>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571075"/>
                  </a:ext>
                </a:extLst>
              </a:tr>
              <a:tr h="413148">
                <a:tc>
                  <a:txBody>
                    <a:bodyPr/>
                    <a:lstStyle/>
                    <a:p>
                      <a:pPr algn="l"/>
                      <a:r>
                        <a:rPr lang="en-US" sz="1400" b="1" dirty="0">
                          <a:latin typeface="+mn-lt"/>
                        </a:rPr>
                        <a:t>outputs</a:t>
                      </a:r>
                    </a:p>
                  </a:txBody>
                  <a:tcPr anchor="ctr">
                    <a:lnL w="12700" cap="flat" cmpd="sng" algn="ctr">
                      <a:solidFill>
                        <a:srgbClr val="0078D7"/>
                      </a:solidFill>
                      <a:prstDash val="solid"/>
                      <a:round/>
                      <a:headEnd type="none" w="med" len="med"/>
                      <a:tailEnd type="none" w="med" len="med"/>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atin typeface="+mn-lt"/>
                        </a:rPr>
                        <a:t>No</a:t>
                      </a:r>
                    </a:p>
                  </a:txBody>
                  <a:tcPr anchor="ctr">
                    <a:lnL>
                      <a:noFill/>
                    </a:lnL>
                    <a:lnR>
                      <a:noFill/>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atin typeface="+mn-lt"/>
                        </a:rPr>
                        <a:t>Values that are returned after deployment</a:t>
                      </a:r>
                    </a:p>
                  </a:txBody>
                  <a:tcPr anchor="ctr">
                    <a:lnL>
                      <a:noFill/>
                    </a:lnL>
                    <a:lnR w="12700" cap="flat" cmpd="sng" algn="ctr">
                      <a:solidFill>
                        <a:srgbClr val="0078D7"/>
                      </a:solidFill>
                      <a:prstDash val="solid"/>
                      <a:round/>
                      <a:headEnd type="none" w="med" len="med"/>
                      <a:tailEnd type="none" w="med" len="med"/>
                    </a:lnR>
                    <a:lnT w="12700" cap="flat" cmpd="sng" algn="ctr">
                      <a:solidFill>
                        <a:srgbClr val="0078D7"/>
                      </a:solidFill>
                      <a:prstDash val="solid"/>
                      <a:round/>
                      <a:headEnd type="none" w="med" len="med"/>
                      <a:tailEnd type="none" w="med" len="med"/>
                    </a:lnT>
                    <a:lnB w="12700" cap="flat" cmpd="sng" algn="ctr">
                      <a:solidFill>
                        <a:srgbClr val="0078D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1238400"/>
                  </a:ext>
                </a:extLst>
              </a:tr>
            </a:tbl>
          </a:graphicData>
        </a:graphic>
      </p:graphicFrame>
    </p:spTree>
    <p:extLst>
      <p:ext uri="{BB962C8B-B14F-4D97-AF65-F5344CB8AC3E}">
        <p14:creationId xmlns:p14="http://schemas.microsoft.com/office/powerpoint/2010/main" val="106092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962" y="1452801"/>
            <a:ext cx="9889875" cy="4545860"/>
          </a:xfrm>
        </p:spPr>
        <p:txBody>
          <a:bodyPr/>
          <a:lstStyle/>
          <a:p>
            <a:r>
              <a:rPr lang="en-US" sz="2800" dirty="0">
                <a:solidFill>
                  <a:srgbClr val="0078D7"/>
                </a:solidFill>
              </a:rPr>
              <a:t>The syntax of the template is JSON.</a:t>
            </a:r>
          </a:p>
          <a:p>
            <a:endParaRPr lang="en-US" sz="2800" dirty="0">
              <a:solidFill>
                <a:srgbClr val="505050"/>
              </a:solidFill>
            </a:endParaRPr>
          </a:p>
          <a:p>
            <a:r>
              <a:rPr lang="en-US" sz="2800" dirty="0">
                <a:solidFill>
                  <a:srgbClr val="0078D7"/>
                </a:solidFill>
              </a:rPr>
              <a:t>Expressions:</a:t>
            </a:r>
          </a:p>
          <a:p>
            <a:pPr marL="285750" indent="-285750">
              <a:spcBef>
                <a:spcPts val="600"/>
              </a:spcBef>
              <a:buFont typeface="Arial" panose="020B0604020202020204" pitchFamily="34" charset="0"/>
              <a:buChar char="•"/>
            </a:pPr>
            <a:r>
              <a:rPr lang="en-US" sz="1800" dirty="0">
                <a:solidFill>
                  <a:srgbClr val="505050"/>
                </a:solidFill>
                <a:cs typeface="Segoe UI Light"/>
              </a:rPr>
              <a:t>Are enclosed with brackets ([ and ])</a:t>
            </a:r>
          </a:p>
          <a:p>
            <a:pPr marL="285750" indent="-285750">
              <a:spcBef>
                <a:spcPts val="1600"/>
              </a:spcBef>
              <a:buFont typeface="Arial" panose="020B0604020202020204" pitchFamily="34" charset="0"/>
              <a:buChar char="•"/>
            </a:pPr>
            <a:r>
              <a:rPr lang="en-US" sz="1800" dirty="0">
                <a:solidFill>
                  <a:srgbClr val="505050"/>
                </a:solidFill>
                <a:cs typeface="Segoe UI Light"/>
              </a:rPr>
              <a:t>Are evaluated when the template is deployed</a:t>
            </a:r>
          </a:p>
          <a:p>
            <a:pPr marL="285750" indent="-285750">
              <a:spcBef>
                <a:spcPts val="1600"/>
              </a:spcBef>
              <a:buFont typeface="Arial" panose="020B0604020202020204" pitchFamily="34" charset="0"/>
              <a:buChar char="•"/>
            </a:pPr>
            <a:r>
              <a:rPr lang="en-US" sz="1800" dirty="0">
                <a:solidFill>
                  <a:srgbClr val="505050"/>
                </a:solidFill>
                <a:cs typeface="Segoe UI Light"/>
              </a:rPr>
              <a:t>Can appear anywhere in a JSON string value</a:t>
            </a:r>
          </a:p>
          <a:p>
            <a:pPr marL="285750" indent="-285750">
              <a:spcBef>
                <a:spcPts val="1600"/>
              </a:spcBef>
              <a:buFont typeface="Arial" panose="020B0604020202020204" pitchFamily="34" charset="0"/>
              <a:buChar char="•"/>
            </a:pPr>
            <a:r>
              <a:rPr lang="en-US" sz="1800" dirty="0">
                <a:solidFill>
                  <a:srgbClr val="505050"/>
                </a:solidFill>
                <a:cs typeface="Segoe UI Light"/>
              </a:rPr>
              <a:t>Always return another JSON value</a:t>
            </a:r>
          </a:p>
          <a:p>
            <a:endParaRPr lang="en-US" sz="2800" dirty="0">
              <a:solidFill>
                <a:srgbClr val="505050"/>
              </a:solidFill>
            </a:endParaRPr>
          </a:p>
          <a:p>
            <a:r>
              <a:rPr lang="en-US" sz="2800" b="1" dirty="0">
                <a:solidFill>
                  <a:srgbClr val="0078D7"/>
                </a:solidFill>
                <a:latin typeface="+mn-lt"/>
              </a:rPr>
              <a:t>Note: If you need to use a literal string that starts with a bracket [, you must use two brackets [[.</a:t>
            </a:r>
          </a:p>
        </p:txBody>
      </p:sp>
      <p:sp>
        <p:nvSpPr>
          <p:cNvPr id="3" name="Title 2"/>
          <p:cNvSpPr>
            <a:spLocks noGrp="1"/>
          </p:cNvSpPr>
          <p:nvPr>
            <p:ph type="title"/>
          </p:nvPr>
        </p:nvSpPr>
        <p:spPr>
          <a:xfrm>
            <a:off x="274639" y="295274"/>
            <a:ext cx="11889564" cy="917575"/>
          </a:xfrm>
        </p:spPr>
        <p:txBody>
          <a:bodyPr/>
          <a:lstStyle/>
          <a:p>
            <a:r>
              <a:rPr lang="en-US" dirty="0">
                <a:solidFill>
                  <a:srgbClr val="505050"/>
                </a:solidFill>
              </a:rPr>
              <a:t>Basic overview</a:t>
            </a:r>
          </a:p>
        </p:txBody>
      </p:sp>
    </p:spTree>
    <p:extLst>
      <p:ext uri="{BB962C8B-B14F-4D97-AF65-F5344CB8AC3E}">
        <p14:creationId xmlns:p14="http://schemas.microsoft.com/office/powerpoint/2010/main" val="32321682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9" y="295274"/>
            <a:ext cx="11889564" cy="917575"/>
          </a:xfrm>
        </p:spPr>
        <p:txBody>
          <a:bodyPr/>
          <a:lstStyle/>
          <a:p>
            <a:r>
              <a:rPr lang="en-US" dirty="0">
                <a:solidFill>
                  <a:srgbClr val="505050"/>
                </a:solidFill>
              </a:rPr>
              <a:t>Parameters</a:t>
            </a:r>
            <a:r>
              <a:rPr lang="en-US" dirty="0"/>
              <a:t>	</a:t>
            </a:r>
          </a:p>
        </p:txBody>
      </p:sp>
      <p:sp>
        <p:nvSpPr>
          <p:cNvPr id="3" name="AutoShape 3"/>
          <p:cNvSpPr>
            <a:spLocks noChangeAspect="1" noChangeArrowheads="1" noTextEdit="1"/>
          </p:cNvSpPr>
          <p:nvPr/>
        </p:nvSpPr>
        <p:spPr bwMode="auto">
          <a:xfrm>
            <a:off x="5646518" y="1096849"/>
            <a:ext cx="5110853" cy="433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39" tIns="34969" rIns="69939" bIns="34969" numCol="1" anchor="t" anchorCtr="0" compatLnSpc="1">
            <a:prstTxWarp prst="textNoShape">
              <a:avLst/>
            </a:prstTxWarp>
          </a:bodyPr>
          <a:lstStyle/>
          <a:p>
            <a:pPr marL="0" marR="0" lvl="0" indent="0" algn="l" defTabSz="699382" rtl="0" eaLnBrk="1" fontAlgn="auto" latinLnBrk="0" hangingPunct="1">
              <a:lnSpc>
                <a:spcPct val="100000"/>
              </a:lnSpc>
              <a:spcBef>
                <a:spcPts val="0"/>
              </a:spcBef>
              <a:spcAft>
                <a:spcPts val="0"/>
              </a:spcAft>
              <a:buClrTx/>
              <a:buSzTx/>
              <a:buFontTx/>
              <a:buNone/>
              <a:tabLst/>
              <a:defRPr/>
            </a:pPr>
            <a:endParaRPr kumimoji="0" lang="en-US" sz="1377" b="0" i="0" u="none" strike="noStrike" kern="1200" cap="none" spc="0" normalizeH="0" baseline="0" noProof="0">
              <a:ln>
                <a:noFill/>
              </a:ln>
              <a:solidFill>
                <a:srgbClr val="00B0F0"/>
              </a:solidFill>
              <a:effectLst/>
              <a:uLnTx/>
              <a:uFillTx/>
              <a:latin typeface="Segoe UI"/>
              <a:ea typeface="+mn-ea"/>
              <a:cs typeface="+mn-cs"/>
            </a:endParaRPr>
          </a:p>
        </p:txBody>
      </p:sp>
      <p:sp>
        <p:nvSpPr>
          <p:cNvPr id="10" name="Text Placeholder 5"/>
          <p:cNvSpPr txBox="1">
            <a:spLocks/>
          </p:cNvSpPr>
          <p:nvPr/>
        </p:nvSpPr>
        <p:spPr>
          <a:xfrm>
            <a:off x="350837" y="1467570"/>
            <a:ext cx="7696200" cy="1572491"/>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kumimoji="0" lang="en-US" sz="1800" b="0" i="0" u="none" strike="noStrike" kern="1200" cap="none" spc="0" normalizeH="0" baseline="0" noProof="0" dirty="0">
                <a:ln>
                  <a:noFill/>
                </a:ln>
                <a:solidFill>
                  <a:srgbClr val="505050"/>
                </a:solidFill>
                <a:effectLst/>
                <a:uLnTx/>
                <a:uFillTx/>
                <a:latin typeface="Segoe UI Light" panose="020B0502040204020203" pitchFamily="34" charset="0"/>
                <a:cs typeface="Segoe UI Light" panose="020B0502040204020203" pitchFamily="34" charset="0"/>
              </a:rPr>
              <a:t>Parameters section of the template</a:t>
            </a:r>
          </a:p>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kumimoji="0" lang="en-US" sz="1800" b="0" i="0" u="none" strike="noStrike" kern="1200" cap="none" spc="0" normalizeH="0" baseline="0" noProof="0" dirty="0">
                <a:ln>
                  <a:noFill/>
                </a:ln>
                <a:solidFill>
                  <a:srgbClr val="505050"/>
                </a:solidFill>
                <a:effectLst/>
                <a:uLnTx/>
                <a:uFillTx/>
                <a:latin typeface="Segoe UI Light" panose="020B0502040204020203" pitchFamily="34" charset="0"/>
                <a:cs typeface="Segoe UI Light" panose="020B0502040204020203" pitchFamily="34" charset="0"/>
              </a:rPr>
              <a:t>Specify which values you can input when deploying the resources</a:t>
            </a:r>
          </a:p>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kumimoji="0" lang="en-US" sz="1800" b="0" i="0" u="none" strike="noStrike" kern="1200" cap="none" spc="0" normalizeH="0" baseline="0" noProof="0" dirty="0">
                <a:ln>
                  <a:noFill/>
                </a:ln>
                <a:solidFill>
                  <a:srgbClr val="505050"/>
                </a:solidFill>
                <a:effectLst/>
                <a:uLnTx/>
                <a:uFillTx/>
                <a:latin typeface="Segoe UI Light" panose="020B0502040204020203" pitchFamily="34" charset="0"/>
                <a:cs typeface="Segoe UI Light" panose="020B0502040204020203" pitchFamily="34" charset="0"/>
              </a:rPr>
              <a:t>Enable you to </a:t>
            </a:r>
            <a:r>
              <a:rPr kumimoji="0" lang="en-US" sz="1800" b="1" i="0" u="none" strike="noStrike" kern="1200" cap="none" spc="0" normalizeH="0" baseline="0" noProof="0" dirty="0">
                <a:ln>
                  <a:noFill/>
                </a:ln>
                <a:solidFill>
                  <a:srgbClr val="505050"/>
                </a:solidFill>
                <a:effectLst/>
                <a:uLnTx/>
                <a:uFillTx/>
                <a:latin typeface="Segoe UI Light" panose="020B0502040204020203" pitchFamily="34" charset="0"/>
                <a:cs typeface="Segoe UI Light" panose="020B0502040204020203" pitchFamily="34" charset="0"/>
              </a:rPr>
              <a:t>customize the deployment</a:t>
            </a:r>
            <a:r>
              <a:rPr kumimoji="0" lang="en-US" sz="1800" b="0" i="0" u="none" strike="noStrike" kern="1200" cap="none" spc="0" normalizeH="0" baseline="0" noProof="0" dirty="0">
                <a:ln>
                  <a:noFill/>
                </a:ln>
                <a:solidFill>
                  <a:srgbClr val="505050"/>
                </a:solidFill>
                <a:effectLst/>
                <a:uLnTx/>
                <a:uFillTx/>
                <a:latin typeface="Segoe UI Light" panose="020B0502040204020203" pitchFamily="34" charset="0"/>
                <a:cs typeface="Segoe UI Light" panose="020B0502040204020203" pitchFamily="34" charset="0"/>
              </a:rPr>
              <a:t> by providing values that are tailored for a particular environment (such as dev, test, and production)</a:t>
            </a:r>
          </a:p>
        </p:txBody>
      </p:sp>
      <p:pic>
        <p:nvPicPr>
          <p:cNvPr id="6" name="Picture 5"/>
          <p:cNvPicPr>
            <a:picLocks noChangeAspect="1"/>
          </p:cNvPicPr>
          <p:nvPr/>
        </p:nvPicPr>
        <p:blipFill rotWithShape="1">
          <a:blip r:embed="rId3"/>
          <a:srcRect l="2308" t="5498" b="6532"/>
          <a:stretch/>
        </p:blipFill>
        <p:spPr>
          <a:xfrm>
            <a:off x="449000" y="4583502"/>
            <a:ext cx="6759837" cy="1942317"/>
          </a:xfrm>
          <a:prstGeom prst="rect">
            <a:avLst/>
          </a:prstGeom>
        </p:spPr>
      </p:pic>
      <p:sp>
        <p:nvSpPr>
          <p:cNvPr id="7" name="Text Placeholder 5">
            <a:extLst>
              <a:ext uri="{FF2B5EF4-FFF2-40B4-BE49-F238E27FC236}">
                <a16:creationId xmlns:a16="http://schemas.microsoft.com/office/drawing/2014/main" id="{A798522C-383B-4C68-A558-A94BB7BA043D}"/>
              </a:ext>
            </a:extLst>
          </p:cNvPr>
          <p:cNvSpPr txBox="1">
            <a:spLocks/>
          </p:cNvSpPr>
          <p:nvPr/>
        </p:nvSpPr>
        <p:spPr>
          <a:xfrm>
            <a:off x="350837" y="3040061"/>
            <a:ext cx="11737166" cy="942109"/>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l" defTabSz="699463" rtl="0" eaLnBrk="1" fontAlgn="auto" latinLnBrk="0" hangingPunct="1">
              <a:lnSpc>
                <a:spcPct val="90000"/>
              </a:lnSpc>
              <a:spcBef>
                <a:spcPct val="20000"/>
              </a:spcBef>
              <a:spcAft>
                <a:spcPts val="0"/>
              </a:spcAft>
              <a:buClrTx/>
              <a:buSzPct val="90000"/>
              <a:buFont typeface="Arial" pitchFamily="34" charset="0"/>
              <a:buNone/>
              <a:tabLst/>
              <a:defRPr/>
            </a:pPr>
            <a:r>
              <a:rPr kumimoji="0" lang="en-US" sz="2800" b="1" i="0" u="none" strike="noStrike" kern="1200" cap="none" spc="0" normalizeH="0" baseline="0" noProof="0" dirty="0">
                <a:ln>
                  <a:noFill/>
                </a:ln>
                <a:solidFill>
                  <a:srgbClr val="0078D7"/>
                </a:solidFill>
                <a:effectLst/>
                <a:uLnTx/>
                <a:uFillTx/>
                <a:latin typeface="+mn-lt"/>
                <a:ea typeface="+mn-ea"/>
                <a:cs typeface="+mn-cs"/>
              </a:rPr>
              <a:t>Note: </a:t>
            </a:r>
            <a:r>
              <a:rPr kumimoji="0" lang="en-US" sz="2800" b="0" i="0" u="none" strike="noStrike" kern="1200" cap="none" spc="0" normalizeH="0" baseline="0" noProof="0" dirty="0">
                <a:ln>
                  <a:noFill/>
                </a:ln>
                <a:solidFill>
                  <a:srgbClr val="0078D7"/>
                </a:solidFill>
                <a:effectLst/>
                <a:uLnTx/>
                <a:uFillTx/>
                <a:latin typeface="+mn-lt"/>
                <a:ea typeface="+mn-ea"/>
                <a:cs typeface="+mn-cs"/>
              </a:rPr>
              <a:t>Parameters are optional. However, without parameters, your template would always deploy the same resources with the same names, locations, and properties.</a:t>
            </a:r>
            <a:endParaRPr kumimoji="0" lang="en-US" sz="2800" b="1" i="0" u="none" strike="noStrike" kern="1200" cap="none" spc="0" normalizeH="0" baseline="0" noProof="0" dirty="0">
              <a:ln>
                <a:noFill/>
              </a:ln>
              <a:solidFill>
                <a:srgbClr val="0078D7"/>
              </a:solidFill>
              <a:effectLst/>
              <a:uLnTx/>
              <a:uFillTx/>
              <a:latin typeface="+mn-lt"/>
              <a:ea typeface="+mn-ea"/>
              <a:cs typeface="+mn-cs"/>
            </a:endParaRPr>
          </a:p>
        </p:txBody>
      </p:sp>
    </p:spTree>
    <p:extLst>
      <p:ext uri="{BB962C8B-B14F-4D97-AF65-F5344CB8AC3E}">
        <p14:creationId xmlns:p14="http://schemas.microsoft.com/office/powerpoint/2010/main" val="415753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505050"/>
                </a:solidFill>
              </a:rPr>
              <a:t>Agenda</a:t>
            </a:r>
          </a:p>
        </p:txBody>
      </p:sp>
      <p:sp>
        <p:nvSpPr>
          <p:cNvPr id="6" name="Text Placeholder 5"/>
          <p:cNvSpPr>
            <a:spLocks noGrp="1"/>
          </p:cNvSpPr>
          <p:nvPr>
            <p:ph type="body" sz="quarter" idx="10"/>
          </p:nvPr>
        </p:nvSpPr>
        <p:spPr>
          <a:xfrm>
            <a:off x="274638" y="1212850"/>
            <a:ext cx="5310117" cy="4659737"/>
          </a:xfrm>
        </p:spPr>
        <p:txBody>
          <a:bodyPr/>
          <a:lstStyle/>
          <a:p>
            <a:r>
              <a:rPr lang="en-US" sz="2400" dirty="0"/>
              <a:t>Overview</a:t>
            </a:r>
          </a:p>
          <a:p>
            <a:endParaRPr lang="en-US" sz="2000" dirty="0">
              <a:solidFill>
                <a:schemeClr val="tx1"/>
              </a:solidFill>
              <a:latin typeface="Segoe UI Light" pitchFamily="34" charset="0"/>
            </a:endParaRPr>
          </a:p>
          <a:p>
            <a:r>
              <a:rPr lang="en-US" sz="2400" dirty="0"/>
              <a:t>ARM concepts</a:t>
            </a:r>
          </a:p>
          <a:p>
            <a:pPr lvl="1" fontAlgn="ctr"/>
            <a:r>
              <a:rPr lang="en-US" dirty="0">
                <a:solidFill>
                  <a:srgbClr val="505050"/>
                </a:solidFill>
                <a:latin typeface="Segoe UI Light" pitchFamily="34" charset="0"/>
              </a:rPr>
              <a:t>ARM API, Resource Groups, Resource Tags</a:t>
            </a:r>
          </a:p>
          <a:p>
            <a:pPr lvl="1" fontAlgn="ctr"/>
            <a:endParaRPr lang="en-US" dirty="0">
              <a:solidFill>
                <a:schemeClr val="tx1"/>
              </a:solidFill>
              <a:latin typeface="Segoe UI Light" pitchFamily="34" charset="0"/>
            </a:endParaRPr>
          </a:p>
          <a:p>
            <a:r>
              <a:rPr lang="en-US" sz="2400" dirty="0"/>
              <a:t>Authoring ARM Templates</a:t>
            </a:r>
          </a:p>
          <a:p>
            <a:pPr lvl="1" fontAlgn="ctr"/>
            <a:r>
              <a:rPr lang="en-US" dirty="0">
                <a:solidFill>
                  <a:srgbClr val="505050"/>
                </a:solidFill>
                <a:latin typeface="Segoe UI Light" pitchFamily="34" charset="0"/>
              </a:rPr>
              <a:t>Template format, syntax, and parameters</a:t>
            </a:r>
          </a:p>
          <a:p>
            <a:pPr lvl="1" fontAlgn="ctr"/>
            <a:endParaRPr lang="en-US" dirty="0">
              <a:solidFill>
                <a:schemeClr val="tx1"/>
              </a:solidFill>
              <a:latin typeface="Segoe UI Light" pitchFamily="34" charset="0"/>
            </a:endParaRPr>
          </a:p>
          <a:p>
            <a:r>
              <a:rPr lang="en-US" sz="2400" dirty="0"/>
              <a:t>Setting up your environment</a:t>
            </a:r>
          </a:p>
          <a:p>
            <a:pPr lvl="1" fontAlgn="ctr"/>
            <a:r>
              <a:rPr lang="en-US" dirty="0">
                <a:solidFill>
                  <a:srgbClr val="505050"/>
                </a:solidFill>
                <a:latin typeface="Segoe UI Light" pitchFamily="34" charset="0"/>
              </a:rPr>
              <a:t>Use tools such as Visual Studio and PowerShell to create and deploy templates</a:t>
            </a:r>
            <a:endParaRPr lang="en-US" dirty="0">
              <a:solidFill>
                <a:srgbClr val="505050"/>
              </a:solidFill>
            </a:endParaRPr>
          </a:p>
          <a:p>
            <a:pPr lvl="1"/>
            <a:br>
              <a:rPr lang="en-US" dirty="0"/>
            </a:br>
            <a:endParaRPr lang="en-US" dirty="0"/>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9" y="295274"/>
            <a:ext cx="11889564" cy="917575"/>
          </a:xfrm>
        </p:spPr>
        <p:txBody>
          <a:bodyPr/>
          <a:lstStyle/>
          <a:p>
            <a:r>
              <a:rPr lang="en-US" dirty="0">
                <a:solidFill>
                  <a:srgbClr val="505050"/>
                </a:solidFill>
              </a:rPr>
              <a:t>Parameters (continued)</a:t>
            </a:r>
          </a:p>
        </p:txBody>
      </p:sp>
      <p:sp>
        <p:nvSpPr>
          <p:cNvPr id="3" name="AutoShape 3"/>
          <p:cNvSpPr>
            <a:spLocks noChangeAspect="1" noChangeArrowheads="1" noTextEdit="1"/>
          </p:cNvSpPr>
          <p:nvPr/>
        </p:nvSpPr>
        <p:spPr bwMode="auto">
          <a:xfrm>
            <a:off x="5646518" y="1096849"/>
            <a:ext cx="5110853" cy="433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39" tIns="34969" rIns="69939" bIns="34969" numCol="1" anchor="t" anchorCtr="0" compatLnSpc="1">
            <a:prstTxWarp prst="textNoShape">
              <a:avLst/>
            </a:prstTxWarp>
          </a:bodyPr>
          <a:lstStyle/>
          <a:p>
            <a:pPr marL="0" marR="0" lvl="0" indent="0" algn="l" defTabSz="699382" rtl="0" eaLnBrk="1" fontAlgn="auto" latinLnBrk="0" hangingPunct="1">
              <a:lnSpc>
                <a:spcPct val="100000"/>
              </a:lnSpc>
              <a:spcBef>
                <a:spcPts val="0"/>
              </a:spcBef>
              <a:spcAft>
                <a:spcPts val="0"/>
              </a:spcAft>
              <a:buClrTx/>
              <a:buSzTx/>
              <a:buFontTx/>
              <a:buNone/>
              <a:tabLst/>
              <a:defRPr/>
            </a:pPr>
            <a:endParaRPr kumimoji="0" lang="en-US" sz="1377" b="0" i="0" u="none" strike="noStrike" kern="1200" cap="none" spc="0" normalizeH="0" baseline="0" noProof="0">
              <a:ln>
                <a:noFill/>
              </a:ln>
              <a:solidFill>
                <a:srgbClr val="00B0F0"/>
              </a:solidFill>
              <a:effectLst/>
              <a:uLnTx/>
              <a:uFillTx/>
              <a:latin typeface="Segoe UI"/>
              <a:ea typeface="+mn-ea"/>
              <a:cs typeface="+mn-cs"/>
            </a:endParaRPr>
          </a:p>
        </p:txBody>
      </p:sp>
      <p:sp>
        <p:nvSpPr>
          <p:cNvPr id="10" name="Text Placeholder 5"/>
          <p:cNvSpPr txBox="1">
            <a:spLocks/>
          </p:cNvSpPr>
          <p:nvPr/>
        </p:nvSpPr>
        <p:spPr>
          <a:xfrm>
            <a:off x="427037" y="1464851"/>
            <a:ext cx="6705600" cy="4566969"/>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lang="en-US" sz="2800" dirty="0">
                <a:solidFill>
                  <a:srgbClr val="505050"/>
                </a:solidFill>
                <a:cs typeface="Segoe UI Light"/>
              </a:rPr>
              <a:t>Used throughout the template to set values for the deployed resources</a:t>
            </a:r>
          </a:p>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lang="en-US" sz="2800" dirty="0">
                <a:solidFill>
                  <a:srgbClr val="505050"/>
                </a:solidFill>
                <a:cs typeface="Segoe UI Light"/>
              </a:rPr>
              <a:t>Only parameters that are declared in the parameters section can be used in other sections of the template</a:t>
            </a:r>
          </a:p>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lang="en-US" sz="2800" dirty="0">
                <a:solidFill>
                  <a:srgbClr val="505050"/>
                </a:solidFill>
                <a:cs typeface="Segoe UI Light"/>
              </a:rPr>
              <a:t>You cannot use a parameter value to construct another parameter value within the parameters section</a:t>
            </a:r>
          </a:p>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lang="en-US" sz="2800" dirty="0">
                <a:solidFill>
                  <a:srgbClr val="505050"/>
                </a:solidFill>
                <a:cs typeface="Segoe UI Light"/>
              </a:rPr>
              <a:t>Construct new values in the variables section of the template</a:t>
            </a:r>
          </a:p>
        </p:txBody>
      </p:sp>
      <p:pic>
        <p:nvPicPr>
          <p:cNvPr id="2" name="Picture 1"/>
          <p:cNvPicPr>
            <a:picLocks noChangeAspect="1"/>
          </p:cNvPicPr>
          <p:nvPr/>
        </p:nvPicPr>
        <p:blipFill rotWithShape="1">
          <a:blip r:embed="rId3"/>
          <a:srcRect l="4305" t="1391" r="5312" b="4122"/>
          <a:stretch/>
        </p:blipFill>
        <p:spPr>
          <a:xfrm>
            <a:off x="8047037" y="910792"/>
            <a:ext cx="3505200" cy="5675086"/>
          </a:xfrm>
          <a:prstGeom prst="rect">
            <a:avLst/>
          </a:prstGeom>
        </p:spPr>
      </p:pic>
    </p:spTree>
    <p:extLst>
      <p:ext uri="{BB962C8B-B14F-4D97-AF65-F5344CB8AC3E}">
        <p14:creationId xmlns:p14="http://schemas.microsoft.com/office/powerpoint/2010/main" val="95358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9" y="295274"/>
            <a:ext cx="11889564" cy="917575"/>
          </a:xfrm>
        </p:spPr>
        <p:txBody>
          <a:bodyPr/>
          <a:lstStyle/>
          <a:p>
            <a:r>
              <a:rPr lang="en-US" dirty="0">
                <a:solidFill>
                  <a:srgbClr val="505050"/>
                </a:solidFill>
              </a:rPr>
              <a:t>Variables</a:t>
            </a:r>
          </a:p>
        </p:txBody>
      </p:sp>
      <p:sp>
        <p:nvSpPr>
          <p:cNvPr id="3" name="AutoShape 3"/>
          <p:cNvSpPr>
            <a:spLocks noChangeAspect="1" noChangeArrowheads="1" noTextEdit="1"/>
          </p:cNvSpPr>
          <p:nvPr/>
        </p:nvSpPr>
        <p:spPr bwMode="auto">
          <a:xfrm>
            <a:off x="5646518" y="1096849"/>
            <a:ext cx="5110853" cy="433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39" tIns="34969" rIns="69939" bIns="34969" numCol="1" anchor="t" anchorCtr="0" compatLnSpc="1">
            <a:prstTxWarp prst="textNoShape">
              <a:avLst/>
            </a:prstTxWarp>
          </a:bodyPr>
          <a:lstStyle/>
          <a:p>
            <a:pPr marL="0" marR="0" lvl="0" indent="0" algn="l" defTabSz="699382" rtl="0" eaLnBrk="1" fontAlgn="auto" latinLnBrk="0" hangingPunct="1">
              <a:lnSpc>
                <a:spcPct val="100000"/>
              </a:lnSpc>
              <a:spcBef>
                <a:spcPts val="0"/>
              </a:spcBef>
              <a:spcAft>
                <a:spcPts val="0"/>
              </a:spcAft>
              <a:buClrTx/>
              <a:buSzTx/>
              <a:buFontTx/>
              <a:buNone/>
              <a:tabLst/>
              <a:defRPr/>
            </a:pPr>
            <a:endParaRPr kumimoji="0" lang="en-US" sz="1377" b="0" i="0" u="none" strike="noStrike" kern="1200" cap="none" spc="0" normalizeH="0" baseline="0" noProof="0">
              <a:ln>
                <a:noFill/>
              </a:ln>
              <a:solidFill>
                <a:srgbClr val="00B0F0"/>
              </a:solidFill>
              <a:effectLst/>
              <a:uLnTx/>
              <a:uFillTx/>
              <a:latin typeface="Segoe UI"/>
              <a:ea typeface="+mn-ea"/>
              <a:cs typeface="+mn-cs"/>
            </a:endParaRPr>
          </a:p>
        </p:txBody>
      </p:sp>
      <p:sp>
        <p:nvSpPr>
          <p:cNvPr id="10" name="Text Placeholder 5"/>
          <p:cNvSpPr txBox="1">
            <a:spLocks/>
          </p:cNvSpPr>
          <p:nvPr/>
        </p:nvSpPr>
        <p:spPr>
          <a:xfrm>
            <a:off x="427037" y="1467570"/>
            <a:ext cx="9525000" cy="2715492"/>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lang="en-US" sz="2800" dirty="0">
                <a:solidFill>
                  <a:srgbClr val="505050"/>
                </a:solidFill>
                <a:cs typeface="Segoe UI Light"/>
              </a:rPr>
              <a:t>Variables section of the template</a:t>
            </a:r>
          </a:p>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lang="en-US" sz="2800" dirty="0">
                <a:solidFill>
                  <a:srgbClr val="505050"/>
                </a:solidFill>
                <a:cs typeface="Segoe UI Light"/>
              </a:rPr>
              <a:t>Construct values that can be used throughout your template</a:t>
            </a:r>
          </a:p>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lang="en-US" sz="2800" dirty="0">
                <a:solidFill>
                  <a:srgbClr val="505050"/>
                </a:solidFill>
                <a:cs typeface="Segoe UI Light"/>
              </a:rPr>
              <a:t>Typically based on values provided from the parameters</a:t>
            </a:r>
          </a:p>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lang="en-US" sz="2800" dirty="0">
                <a:solidFill>
                  <a:srgbClr val="505050"/>
                </a:solidFill>
                <a:cs typeface="Segoe UI Light"/>
              </a:rPr>
              <a:t>Defining variables is optional but can simplify your template by reducing complex expressions</a:t>
            </a:r>
          </a:p>
        </p:txBody>
      </p:sp>
      <p:grpSp>
        <p:nvGrpSpPr>
          <p:cNvPr id="6" name="Group 5"/>
          <p:cNvGrpSpPr/>
          <p:nvPr/>
        </p:nvGrpSpPr>
        <p:grpSpPr>
          <a:xfrm>
            <a:off x="569899" y="4183062"/>
            <a:ext cx="6410336" cy="2456034"/>
            <a:chOff x="578644" y="3421061"/>
            <a:chExt cx="7756507" cy="2971801"/>
          </a:xfrm>
        </p:grpSpPr>
        <p:pic>
          <p:nvPicPr>
            <p:cNvPr id="2" name="Picture 1"/>
            <p:cNvPicPr>
              <a:picLocks noChangeAspect="1"/>
            </p:cNvPicPr>
            <p:nvPr/>
          </p:nvPicPr>
          <p:blipFill rotWithShape="1">
            <a:blip r:embed="rId3"/>
            <a:srcRect l="1586" t="5017" b="4446"/>
            <a:stretch/>
          </p:blipFill>
          <p:spPr>
            <a:xfrm>
              <a:off x="578644" y="3421061"/>
              <a:ext cx="7756507" cy="2971801"/>
            </a:xfrm>
            <a:prstGeom prst="rect">
              <a:avLst/>
            </a:prstGeom>
          </p:spPr>
        </p:pic>
        <p:sp>
          <p:nvSpPr>
            <p:cNvPr id="5" name="Rectangle 4"/>
            <p:cNvSpPr/>
            <p:nvPr/>
          </p:nvSpPr>
          <p:spPr bwMode="auto">
            <a:xfrm>
              <a:off x="7284244" y="3497262"/>
              <a:ext cx="1050907" cy="457200"/>
            </a:xfrm>
            <a:prstGeom prst="rect">
              <a:avLst/>
            </a:prstGeom>
            <a:solidFill>
              <a:srgbClr val="EEEEEE"/>
            </a:solidFill>
            <a:ln>
              <a:solidFill>
                <a:srgbClr val="EEEEE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44759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302220" y="1547189"/>
            <a:ext cx="6063641" cy="4502728"/>
            <a:chOff x="4922044" y="1363661"/>
            <a:chExt cx="6670005" cy="4953001"/>
          </a:xfrm>
        </p:grpSpPr>
        <p:pic>
          <p:nvPicPr>
            <p:cNvPr id="4" name="Picture 3"/>
            <p:cNvPicPr>
              <a:picLocks noChangeAspect="1"/>
            </p:cNvPicPr>
            <p:nvPr/>
          </p:nvPicPr>
          <p:blipFill rotWithShape="1">
            <a:blip r:embed="rId3"/>
            <a:srcRect l="1648" t="2886" b="2336"/>
            <a:stretch/>
          </p:blipFill>
          <p:spPr>
            <a:xfrm>
              <a:off x="4922044" y="1363661"/>
              <a:ext cx="6670005" cy="4953001"/>
            </a:xfrm>
            <a:prstGeom prst="rect">
              <a:avLst/>
            </a:prstGeom>
          </p:spPr>
        </p:pic>
        <p:sp>
          <p:nvSpPr>
            <p:cNvPr id="7" name="Rectangle 6"/>
            <p:cNvSpPr/>
            <p:nvPr/>
          </p:nvSpPr>
          <p:spPr bwMode="auto">
            <a:xfrm>
              <a:off x="10538672" y="1363662"/>
              <a:ext cx="1050907" cy="457200"/>
            </a:xfrm>
            <a:prstGeom prst="rect">
              <a:avLst/>
            </a:prstGeom>
            <a:solidFill>
              <a:srgbClr val="EEEEEE"/>
            </a:solidFill>
            <a:ln>
              <a:solidFill>
                <a:srgbClr val="EEEEE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9" name="Title 1"/>
          <p:cNvSpPr>
            <a:spLocks noGrp="1"/>
          </p:cNvSpPr>
          <p:nvPr>
            <p:ph type="title"/>
          </p:nvPr>
        </p:nvSpPr>
        <p:spPr>
          <a:xfrm>
            <a:off x="274639" y="295274"/>
            <a:ext cx="11889564" cy="917575"/>
          </a:xfrm>
        </p:spPr>
        <p:txBody>
          <a:bodyPr/>
          <a:lstStyle/>
          <a:p>
            <a:r>
              <a:rPr lang="en-US" dirty="0">
                <a:solidFill>
                  <a:srgbClr val="505050"/>
                </a:solidFill>
              </a:rPr>
              <a:t>Variables (continued)</a:t>
            </a:r>
          </a:p>
        </p:txBody>
      </p:sp>
      <p:sp>
        <p:nvSpPr>
          <p:cNvPr id="3" name="AutoShape 3"/>
          <p:cNvSpPr>
            <a:spLocks noChangeAspect="1" noChangeArrowheads="1" noTextEdit="1"/>
          </p:cNvSpPr>
          <p:nvPr/>
        </p:nvSpPr>
        <p:spPr bwMode="auto">
          <a:xfrm>
            <a:off x="5646518" y="1096849"/>
            <a:ext cx="5110853" cy="433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39" tIns="34969" rIns="69939" bIns="34969" numCol="1" anchor="t" anchorCtr="0" compatLnSpc="1">
            <a:prstTxWarp prst="textNoShape">
              <a:avLst/>
            </a:prstTxWarp>
          </a:bodyPr>
          <a:lstStyle/>
          <a:p>
            <a:pPr marL="0" marR="0" lvl="0" indent="0" algn="l" defTabSz="699382" rtl="0" eaLnBrk="1" fontAlgn="auto" latinLnBrk="0" hangingPunct="1">
              <a:lnSpc>
                <a:spcPct val="100000"/>
              </a:lnSpc>
              <a:spcBef>
                <a:spcPts val="0"/>
              </a:spcBef>
              <a:spcAft>
                <a:spcPts val="0"/>
              </a:spcAft>
              <a:buClrTx/>
              <a:buSzTx/>
              <a:buFontTx/>
              <a:buNone/>
              <a:tabLst/>
              <a:defRPr/>
            </a:pPr>
            <a:endParaRPr kumimoji="0" lang="en-US" sz="1377" b="0" i="0" u="none" strike="noStrike" kern="1200" cap="none" spc="0" normalizeH="0" baseline="0" noProof="0">
              <a:ln>
                <a:noFill/>
              </a:ln>
              <a:solidFill>
                <a:srgbClr val="00B0F0"/>
              </a:solidFill>
              <a:effectLst/>
              <a:uLnTx/>
              <a:uFillTx/>
              <a:latin typeface="Segoe UI"/>
              <a:ea typeface="+mn-ea"/>
              <a:cs typeface="+mn-cs"/>
            </a:endParaRPr>
          </a:p>
        </p:txBody>
      </p:sp>
      <p:sp>
        <p:nvSpPr>
          <p:cNvPr id="10" name="Text Placeholder 5"/>
          <p:cNvSpPr txBox="1">
            <a:spLocks/>
          </p:cNvSpPr>
          <p:nvPr/>
        </p:nvSpPr>
        <p:spPr>
          <a:xfrm rot="16200000">
            <a:off x="4363564" y="4414895"/>
            <a:ext cx="2209800" cy="1197102"/>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ctr" defTabSz="699463"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Variables section</a:t>
            </a:r>
            <a:endParaRPr kumimoji="0" lang="en-US" sz="2000" b="1" i="0" u="none" strike="noStrike" kern="1200" cap="none" spc="0" normalizeH="0" baseline="0" noProof="0" dirty="0">
              <a:ln>
                <a:noFill/>
              </a:ln>
              <a:solidFill>
                <a:srgbClr val="0078D7"/>
              </a:solidFill>
              <a:effectLst/>
              <a:uLnTx/>
              <a:uFillTx/>
              <a:latin typeface="Segoe UI Light"/>
              <a:ea typeface="+mn-ea"/>
              <a:cs typeface="+mn-cs"/>
            </a:endParaRPr>
          </a:p>
        </p:txBody>
      </p:sp>
      <p:sp>
        <p:nvSpPr>
          <p:cNvPr id="6" name="Text Placeholder 5"/>
          <p:cNvSpPr txBox="1">
            <a:spLocks/>
          </p:cNvSpPr>
          <p:nvPr/>
        </p:nvSpPr>
        <p:spPr>
          <a:xfrm>
            <a:off x="503237" y="1439862"/>
            <a:ext cx="4114800" cy="4918410"/>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l" defTabSz="699463" rtl="0" eaLnBrk="1" fontAlgn="auto" latinLnBrk="0" hangingPunct="1">
              <a:lnSpc>
                <a:spcPct val="90000"/>
              </a:lnSpc>
              <a:spcBef>
                <a:spcPct val="20000"/>
              </a:spcBef>
              <a:spcAft>
                <a:spcPts val="0"/>
              </a:spcAft>
              <a:buClrTx/>
              <a:buSzPct val="90000"/>
              <a:buFont typeface="Arial" pitchFamily="34" charset="0"/>
              <a:buNone/>
              <a:tabLst/>
              <a:defRPr/>
            </a:pPr>
            <a:r>
              <a:rPr kumimoji="0" lang="en-US" sz="2800" i="0" u="none" strike="noStrike" kern="1200" cap="none" spc="0" normalizeH="0" baseline="0" noProof="0" dirty="0">
                <a:ln>
                  <a:noFill/>
                </a:ln>
                <a:solidFill>
                  <a:srgbClr val="0078D7"/>
                </a:solidFill>
                <a:effectLst/>
                <a:uLnTx/>
                <a:uFillTx/>
                <a:latin typeface="Segoe UI Light"/>
                <a:ea typeface="+mn-ea"/>
                <a:cs typeface="+mn-cs"/>
              </a:rPr>
              <a:t>Example: </a:t>
            </a:r>
            <a:br>
              <a:rPr kumimoji="0" lang="en-US" sz="2800" i="0" u="none" strike="noStrike" kern="1200" cap="none" spc="0" normalizeH="0" baseline="0" noProof="0" dirty="0">
                <a:ln>
                  <a:noFill/>
                </a:ln>
                <a:solidFill>
                  <a:srgbClr val="0078D7"/>
                </a:solidFill>
                <a:effectLst/>
                <a:uLnTx/>
                <a:uFillTx/>
                <a:latin typeface="Segoe UI Light"/>
                <a:ea typeface="+mn-ea"/>
                <a:cs typeface="+mn-cs"/>
              </a:rPr>
            </a:br>
            <a:r>
              <a:rPr kumimoji="0" lang="en-US" sz="1800" i="0" u="none" strike="noStrike" kern="1200" cap="none" spc="0" normalizeH="0" baseline="0" noProof="0" dirty="0">
                <a:ln>
                  <a:noFill/>
                </a:ln>
                <a:solidFill>
                  <a:srgbClr val="353535"/>
                </a:solidFill>
                <a:effectLst/>
                <a:uLnTx/>
                <a:uFillTx/>
                <a:latin typeface="Segoe UI Light"/>
                <a:ea typeface="+mn-ea"/>
                <a:cs typeface="+mn-cs"/>
              </a:rPr>
              <a:t>Variables to create an IaaS Machine</a:t>
            </a:r>
            <a:endParaRPr kumimoji="0" lang="en-US" sz="2800" i="0" u="none" strike="noStrike" kern="1200" cap="none" spc="0" normalizeH="0" baseline="0" noProof="0" dirty="0">
              <a:ln>
                <a:noFill/>
              </a:ln>
              <a:solidFill>
                <a:srgbClr val="353535"/>
              </a:solidFill>
              <a:effectLst/>
              <a:uLnTx/>
              <a:uFillTx/>
              <a:latin typeface="Segoe UI Light"/>
              <a:ea typeface="+mn-ea"/>
              <a:cs typeface="+mn-cs"/>
            </a:endParaRPr>
          </a:p>
        </p:txBody>
      </p:sp>
    </p:spTree>
    <p:extLst>
      <p:ext uri="{BB962C8B-B14F-4D97-AF65-F5344CB8AC3E}">
        <p14:creationId xmlns:p14="http://schemas.microsoft.com/office/powerpoint/2010/main" val="159621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9" y="295274"/>
            <a:ext cx="11889564" cy="917575"/>
          </a:xfrm>
        </p:spPr>
        <p:txBody>
          <a:bodyPr/>
          <a:lstStyle/>
          <a:p>
            <a:r>
              <a:rPr lang="en-US" dirty="0">
                <a:solidFill>
                  <a:srgbClr val="505050"/>
                </a:solidFill>
              </a:rPr>
              <a:t>Resources</a:t>
            </a:r>
          </a:p>
        </p:txBody>
      </p:sp>
      <p:sp>
        <p:nvSpPr>
          <p:cNvPr id="3" name="AutoShape 3"/>
          <p:cNvSpPr>
            <a:spLocks noChangeAspect="1" noChangeArrowheads="1" noTextEdit="1"/>
          </p:cNvSpPr>
          <p:nvPr/>
        </p:nvSpPr>
        <p:spPr bwMode="auto">
          <a:xfrm>
            <a:off x="5646518" y="1096849"/>
            <a:ext cx="5110853" cy="433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39" tIns="34969" rIns="69939" bIns="34969" numCol="1" anchor="t" anchorCtr="0" compatLnSpc="1">
            <a:prstTxWarp prst="textNoShape">
              <a:avLst/>
            </a:prstTxWarp>
          </a:bodyPr>
          <a:lstStyle/>
          <a:p>
            <a:pPr marL="0" marR="0" lvl="0" indent="0" algn="l" defTabSz="699382" rtl="0" eaLnBrk="1" fontAlgn="auto" latinLnBrk="0" hangingPunct="1">
              <a:lnSpc>
                <a:spcPct val="100000"/>
              </a:lnSpc>
              <a:spcBef>
                <a:spcPts val="0"/>
              </a:spcBef>
              <a:spcAft>
                <a:spcPts val="0"/>
              </a:spcAft>
              <a:buClrTx/>
              <a:buSzTx/>
              <a:buFontTx/>
              <a:buNone/>
              <a:tabLst/>
              <a:defRPr/>
            </a:pPr>
            <a:endParaRPr kumimoji="0" lang="en-US" sz="1377" b="0" i="0" u="none" strike="noStrike" kern="1200" cap="none" spc="0" normalizeH="0" baseline="0" noProof="0">
              <a:ln>
                <a:noFill/>
              </a:ln>
              <a:solidFill>
                <a:srgbClr val="00B0F0"/>
              </a:solidFill>
              <a:effectLst/>
              <a:uLnTx/>
              <a:uFillTx/>
              <a:latin typeface="Segoe UI"/>
              <a:ea typeface="+mn-ea"/>
              <a:cs typeface="+mn-cs"/>
            </a:endParaRPr>
          </a:p>
        </p:txBody>
      </p:sp>
      <p:sp>
        <p:nvSpPr>
          <p:cNvPr id="10" name="Text Placeholder 5"/>
          <p:cNvSpPr txBox="1">
            <a:spLocks/>
          </p:cNvSpPr>
          <p:nvPr/>
        </p:nvSpPr>
        <p:spPr>
          <a:xfrm>
            <a:off x="386011" y="1453845"/>
            <a:ext cx="12004426" cy="1181862"/>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lang="en-US" sz="2800">
                <a:solidFill>
                  <a:srgbClr val="505050"/>
                </a:solidFill>
                <a:cs typeface="Segoe UI Light"/>
              </a:rPr>
              <a:t>Resources </a:t>
            </a:r>
            <a:r>
              <a:rPr lang="en-US" sz="2800" dirty="0">
                <a:solidFill>
                  <a:srgbClr val="505050"/>
                </a:solidFill>
                <a:cs typeface="Segoe UI Light"/>
              </a:rPr>
              <a:t>section of the template</a:t>
            </a:r>
          </a:p>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lang="en-US" sz="2800" dirty="0">
                <a:solidFill>
                  <a:srgbClr val="505050"/>
                </a:solidFill>
                <a:cs typeface="Segoe UI Light"/>
              </a:rPr>
              <a:t>Define the resources are deployed or updated</a:t>
            </a:r>
          </a:p>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lang="en-US" sz="2800" dirty="0">
                <a:solidFill>
                  <a:srgbClr val="505050"/>
                </a:solidFill>
                <a:cs typeface="Segoe UI Light"/>
              </a:rPr>
              <a:t>Requires understanding of resource types to provide correct values</a:t>
            </a:r>
          </a:p>
        </p:txBody>
      </p:sp>
      <p:grpSp>
        <p:nvGrpSpPr>
          <p:cNvPr id="6" name="Group 5"/>
          <p:cNvGrpSpPr/>
          <p:nvPr/>
        </p:nvGrpSpPr>
        <p:grpSpPr>
          <a:xfrm>
            <a:off x="690809" y="3344862"/>
            <a:ext cx="6248400" cy="3124200"/>
            <a:chOff x="315270" y="3268662"/>
            <a:chExt cx="6248400" cy="3124200"/>
          </a:xfrm>
        </p:grpSpPr>
        <p:pic>
          <p:nvPicPr>
            <p:cNvPr id="4" name="Picture 3"/>
            <p:cNvPicPr>
              <a:picLocks noChangeAspect="1"/>
            </p:cNvPicPr>
            <p:nvPr/>
          </p:nvPicPr>
          <p:blipFill rotWithShape="1">
            <a:blip r:embed="rId3"/>
            <a:srcRect l="1205" t="2493" b="1649"/>
            <a:stretch/>
          </p:blipFill>
          <p:spPr>
            <a:xfrm>
              <a:off x="315270" y="3268662"/>
              <a:ext cx="6248400" cy="3124200"/>
            </a:xfrm>
            <a:prstGeom prst="rect">
              <a:avLst/>
            </a:prstGeom>
          </p:spPr>
        </p:pic>
        <p:sp>
          <p:nvSpPr>
            <p:cNvPr id="2" name="Rectangle 1"/>
            <p:cNvSpPr/>
            <p:nvPr/>
          </p:nvSpPr>
          <p:spPr bwMode="auto">
            <a:xfrm>
              <a:off x="2026444" y="5402262"/>
              <a:ext cx="457200" cy="3048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p:cNvSpPr txBox="1"/>
            <p:nvPr/>
          </p:nvSpPr>
          <p:spPr>
            <a:xfrm>
              <a:off x="1874044" y="5323829"/>
              <a:ext cx="914400" cy="4893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B47070"/>
                  </a:solidFill>
                  <a:effectLst/>
                  <a:uLnTx/>
                  <a:uFillTx/>
                  <a:latin typeface="Consolas" panose="020B0609020204030204" pitchFamily="49" charset="0"/>
                  <a:ea typeface="+mn-ea"/>
                  <a:cs typeface="+mn-cs"/>
                </a:rPr>
                <a:t>Size</a:t>
              </a:r>
            </a:p>
          </p:txBody>
        </p:sp>
      </p:grpSp>
    </p:spTree>
    <p:extLst>
      <p:ext uri="{BB962C8B-B14F-4D97-AF65-F5344CB8AC3E}">
        <p14:creationId xmlns:p14="http://schemas.microsoft.com/office/powerpoint/2010/main" val="187348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9" y="295274"/>
            <a:ext cx="11889564" cy="917575"/>
          </a:xfrm>
        </p:spPr>
        <p:txBody>
          <a:bodyPr/>
          <a:lstStyle/>
          <a:p>
            <a:r>
              <a:rPr lang="en-US" dirty="0">
                <a:solidFill>
                  <a:srgbClr val="505050"/>
                </a:solidFill>
              </a:rPr>
              <a:t>Resources (continued)</a:t>
            </a:r>
          </a:p>
        </p:txBody>
      </p:sp>
      <p:sp>
        <p:nvSpPr>
          <p:cNvPr id="10" name="Text Placeholder 5"/>
          <p:cNvSpPr txBox="1">
            <a:spLocks/>
          </p:cNvSpPr>
          <p:nvPr/>
        </p:nvSpPr>
        <p:spPr>
          <a:xfrm>
            <a:off x="427037" y="1432968"/>
            <a:ext cx="5634580" cy="1524732"/>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l" defTabSz="699463" rtl="0" eaLnBrk="1" fontAlgn="auto" latinLnBrk="0" hangingPunct="1">
              <a:lnSpc>
                <a:spcPct val="90000"/>
              </a:lnSpc>
              <a:spcBef>
                <a:spcPct val="20000"/>
              </a:spcBef>
              <a:spcAft>
                <a:spcPts val="0"/>
              </a:spcAft>
              <a:buClrTx/>
              <a:buSzPct val="90000"/>
              <a:buFont typeface="Arial" pitchFamily="34" charset="0"/>
              <a:buNone/>
              <a:tabLst/>
              <a:defRPr/>
            </a:pPr>
            <a:r>
              <a:rPr kumimoji="0" lang="en-US" sz="2800" b="0" i="0" u="none" strike="noStrike" kern="1200" cap="none" spc="0" normalizeH="0" baseline="0" noProof="0" dirty="0">
                <a:ln>
                  <a:noFill/>
                </a:ln>
                <a:solidFill>
                  <a:srgbClr val="0078D7"/>
                </a:solidFill>
                <a:effectLst/>
                <a:uLnTx/>
                <a:uFillTx/>
                <a:ea typeface="+mn-ea"/>
                <a:cs typeface="+mn-cs"/>
              </a:rPr>
              <a:t>Structure</a:t>
            </a:r>
            <a:endParaRPr kumimoji="0" lang="en-US" sz="3200" b="0" i="0" u="none" strike="noStrike" kern="1200" cap="none" spc="0" normalizeH="0" baseline="0" noProof="0" dirty="0">
              <a:ln>
                <a:noFill/>
              </a:ln>
              <a:solidFill>
                <a:srgbClr val="0078D7"/>
              </a:solidFill>
              <a:effectLst/>
              <a:uLnTx/>
              <a:uFillTx/>
              <a:ea typeface="+mn-ea"/>
              <a:cs typeface="+mn-cs"/>
            </a:endParaRPr>
          </a:p>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kumimoji="0" lang="en-US" sz="1800" b="0" i="0" u="none" strike="noStrike" kern="1200" cap="none" spc="0" normalizeH="0" baseline="0" noProof="0" dirty="0">
                <a:ln>
                  <a:noFill/>
                </a:ln>
                <a:solidFill>
                  <a:srgbClr val="505050"/>
                </a:solidFill>
                <a:effectLst/>
                <a:uLnTx/>
                <a:uFillTx/>
                <a:ea typeface="+mn-ea"/>
                <a:cs typeface="+mn-cs"/>
              </a:rPr>
              <a:t>Contains an array of the resources to deploy</a:t>
            </a:r>
          </a:p>
          <a:p>
            <a:pPr marL="257141" marR="0" lvl="0" indent="-257141" algn="l" defTabSz="699463" rtl="0" eaLnBrk="1" fontAlgn="auto" latinLnBrk="0" hangingPunct="1">
              <a:lnSpc>
                <a:spcPct val="90000"/>
              </a:lnSpc>
              <a:spcBef>
                <a:spcPct val="20000"/>
              </a:spcBef>
              <a:spcAft>
                <a:spcPts val="600"/>
              </a:spcAft>
              <a:buClrTx/>
              <a:buSzPct val="90000"/>
              <a:buFont typeface="Arial" pitchFamily="34" charset="0"/>
              <a:buChar char="•"/>
              <a:tabLst/>
              <a:defRPr/>
            </a:pPr>
            <a:r>
              <a:rPr kumimoji="0" lang="en-US" sz="1800" b="0" i="0" u="none" strike="noStrike" kern="1200" cap="none" spc="0" normalizeH="0" baseline="0" noProof="0" dirty="0">
                <a:ln>
                  <a:noFill/>
                </a:ln>
                <a:solidFill>
                  <a:srgbClr val="505050"/>
                </a:solidFill>
                <a:effectLst/>
                <a:uLnTx/>
                <a:uFillTx/>
                <a:ea typeface="+mn-ea"/>
                <a:cs typeface="+mn-cs"/>
              </a:rPr>
              <a:t>Can also define an array of child resources for that resources</a:t>
            </a:r>
          </a:p>
        </p:txBody>
      </p:sp>
      <p:pic>
        <p:nvPicPr>
          <p:cNvPr id="2" name="Picture 1"/>
          <p:cNvPicPr>
            <a:picLocks noChangeAspect="1"/>
          </p:cNvPicPr>
          <p:nvPr/>
        </p:nvPicPr>
        <p:blipFill>
          <a:blip r:embed="rId3"/>
          <a:stretch>
            <a:fillRect/>
          </a:stretch>
        </p:blipFill>
        <p:spPr>
          <a:xfrm>
            <a:off x="7285038" y="449262"/>
            <a:ext cx="4457505" cy="6245900"/>
          </a:xfrm>
          <a:prstGeom prst="rect">
            <a:avLst/>
          </a:prstGeom>
        </p:spPr>
      </p:pic>
      <p:sp>
        <p:nvSpPr>
          <p:cNvPr id="6" name="Text Placeholder 5">
            <a:extLst>
              <a:ext uri="{FF2B5EF4-FFF2-40B4-BE49-F238E27FC236}">
                <a16:creationId xmlns:a16="http://schemas.microsoft.com/office/drawing/2014/main" id="{E19C764B-01F3-4597-8742-68AE04E9E987}"/>
              </a:ext>
            </a:extLst>
          </p:cNvPr>
          <p:cNvSpPr txBox="1">
            <a:spLocks/>
          </p:cNvSpPr>
          <p:nvPr/>
        </p:nvSpPr>
        <p:spPr>
          <a:xfrm>
            <a:off x="4618037" y="5859462"/>
            <a:ext cx="2525353" cy="1524732"/>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r" defTabSz="699463"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ea typeface="+mn-ea"/>
                <a:cs typeface="+mn-cs"/>
              </a:rPr>
              <a:t>Example of the </a:t>
            </a:r>
            <a:r>
              <a:rPr kumimoji="0" lang="en-US" sz="2000" i="0" u="none" strike="noStrike" kern="1200" cap="none" spc="0" normalizeH="0" baseline="0" noProof="0" dirty="0">
                <a:ln>
                  <a:noFill/>
                </a:ln>
                <a:solidFill>
                  <a:srgbClr val="0078D7"/>
                </a:solidFill>
                <a:effectLst/>
                <a:uLnTx/>
                <a:uFillTx/>
                <a:latin typeface="+mn-lt"/>
                <a:ea typeface="+mn-ea"/>
                <a:cs typeface="+mn-cs"/>
              </a:rPr>
              <a:t>resources</a:t>
            </a:r>
            <a:r>
              <a:rPr kumimoji="0" lang="en-US" sz="2000" b="0" i="0" u="none" strike="noStrike" kern="1200" cap="none" spc="0" normalizeH="0" baseline="0" noProof="0" dirty="0">
                <a:ln>
                  <a:noFill/>
                </a:ln>
                <a:solidFill>
                  <a:srgbClr val="0078D7"/>
                </a:solidFill>
                <a:effectLst/>
                <a:uLnTx/>
                <a:uFillTx/>
                <a:ea typeface="+mn-ea"/>
                <a:cs typeface="+mn-cs"/>
              </a:rPr>
              <a:t> property</a:t>
            </a:r>
          </a:p>
        </p:txBody>
      </p:sp>
    </p:spTree>
    <p:extLst>
      <p:ext uri="{BB962C8B-B14F-4D97-AF65-F5344CB8AC3E}">
        <p14:creationId xmlns:p14="http://schemas.microsoft.com/office/powerpoint/2010/main" val="29991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9" y="295274"/>
            <a:ext cx="11889564" cy="917575"/>
          </a:xfrm>
        </p:spPr>
        <p:txBody>
          <a:bodyPr/>
          <a:lstStyle/>
          <a:p>
            <a:r>
              <a:rPr lang="en-US" dirty="0">
                <a:solidFill>
                  <a:srgbClr val="505050"/>
                </a:solidFill>
              </a:rPr>
              <a:t>Outputs</a:t>
            </a:r>
          </a:p>
        </p:txBody>
      </p:sp>
      <p:sp>
        <p:nvSpPr>
          <p:cNvPr id="3" name="AutoShape 3"/>
          <p:cNvSpPr>
            <a:spLocks noChangeAspect="1" noChangeArrowheads="1" noTextEdit="1"/>
          </p:cNvSpPr>
          <p:nvPr/>
        </p:nvSpPr>
        <p:spPr bwMode="auto">
          <a:xfrm>
            <a:off x="5646518" y="1096849"/>
            <a:ext cx="5110853" cy="433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39" tIns="34969" rIns="69939" bIns="34969" numCol="1" anchor="t" anchorCtr="0" compatLnSpc="1">
            <a:prstTxWarp prst="textNoShape">
              <a:avLst/>
            </a:prstTxWarp>
          </a:bodyPr>
          <a:lstStyle/>
          <a:p>
            <a:pPr marL="0" marR="0" lvl="0" indent="0" algn="l" defTabSz="699382" rtl="0" eaLnBrk="1" fontAlgn="auto" latinLnBrk="0" hangingPunct="1">
              <a:lnSpc>
                <a:spcPct val="100000"/>
              </a:lnSpc>
              <a:spcBef>
                <a:spcPts val="0"/>
              </a:spcBef>
              <a:spcAft>
                <a:spcPts val="0"/>
              </a:spcAft>
              <a:buClrTx/>
              <a:buSzTx/>
              <a:buFontTx/>
              <a:buNone/>
              <a:tabLst/>
              <a:defRPr/>
            </a:pPr>
            <a:endParaRPr kumimoji="0" lang="en-US" sz="1377" b="0" i="0" u="none" strike="noStrike" kern="1200" cap="none" spc="0" normalizeH="0" baseline="0" noProof="0">
              <a:ln>
                <a:noFill/>
              </a:ln>
              <a:solidFill>
                <a:srgbClr val="00B0F0"/>
              </a:solidFill>
              <a:effectLst/>
              <a:uLnTx/>
              <a:uFillTx/>
              <a:latin typeface="Segoe UI"/>
              <a:ea typeface="+mn-ea"/>
              <a:cs typeface="+mn-cs"/>
            </a:endParaRPr>
          </a:p>
        </p:txBody>
      </p:sp>
      <p:sp>
        <p:nvSpPr>
          <p:cNvPr id="10" name="Text Placeholder 5"/>
          <p:cNvSpPr txBox="1">
            <a:spLocks/>
          </p:cNvSpPr>
          <p:nvPr/>
        </p:nvSpPr>
        <p:spPr>
          <a:xfrm>
            <a:off x="485221" y="1286730"/>
            <a:ext cx="8834981" cy="2820132"/>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l" defTabSz="699463" rtl="0" eaLnBrk="1" fontAlgn="auto" latinLnBrk="0" hangingPunct="1">
              <a:lnSpc>
                <a:spcPct val="90000"/>
              </a:lnSpc>
              <a:spcBef>
                <a:spcPct val="20000"/>
              </a:spcBef>
              <a:spcAft>
                <a:spcPts val="0"/>
              </a:spcAft>
              <a:buClrTx/>
              <a:buSzPct val="90000"/>
              <a:buFont typeface="Arial" pitchFamily="34" charset="0"/>
              <a:buNone/>
              <a:tabLst/>
              <a:defRPr/>
            </a:pPr>
            <a:r>
              <a:rPr kumimoji="0" lang="en-US" sz="2800" b="0" i="0" u="none" strike="noStrike" kern="1200" cap="none" spc="0" normalizeH="0" baseline="0" noProof="0" dirty="0">
                <a:ln>
                  <a:noFill/>
                </a:ln>
                <a:solidFill>
                  <a:srgbClr val="0078D7"/>
                </a:solidFill>
                <a:effectLst/>
                <a:uLnTx/>
                <a:uFillTx/>
                <a:latin typeface="Segoe UI Light"/>
                <a:ea typeface="+mn-ea"/>
                <a:cs typeface="+mn-cs"/>
              </a:rPr>
              <a:t>In the outputs section, you specify values that are returned from deployment. For example, you could return the URI to access a deployed resources. </a:t>
            </a:r>
          </a:p>
          <a:p>
            <a:pPr marL="0" marR="0" lvl="0" indent="0" algn="l" defTabSz="699463" rtl="0" eaLnBrk="1" fontAlgn="auto" latinLnBrk="0" hangingPunct="1">
              <a:lnSpc>
                <a:spcPct val="90000"/>
              </a:lnSpc>
              <a:spcBef>
                <a:spcPct val="20000"/>
              </a:spcBef>
              <a:spcAft>
                <a:spcPts val="0"/>
              </a:spcAft>
              <a:buClrTx/>
              <a:buSzPct val="90000"/>
              <a:buFont typeface="Arial" pitchFamily="34" charset="0"/>
              <a:buNone/>
              <a:tabLst/>
              <a:defRPr/>
            </a:pPr>
            <a:endParaRPr lang="en-US" sz="2800" dirty="0">
              <a:solidFill>
                <a:srgbClr val="0078D7"/>
              </a:solidFill>
              <a:latin typeface="Segoe UI Light"/>
            </a:endParaRPr>
          </a:p>
          <a:p>
            <a:pPr marL="0" marR="0" lvl="0" indent="0" algn="l" defTabSz="699463"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2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a:p>
            <a:pPr marL="0" marR="0" lvl="0" indent="0" algn="l" defTabSz="699463" rtl="0" eaLnBrk="1" fontAlgn="auto" latinLnBrk="0" hangingPunct="1">
              <a:lnSpc>
                <a:spcPct val="90000"/>
              </a:lnSpc>
              <a:spcBef>
                <a:spcPct val="20000"/>
              </a:spcBef>
              <a:spcAft>
                <a:spcPts val="0"/>
              </a:spcAft>
              <a:buClrTx/>
              <a:buSzPct val="90000"/>
              <a:buFont typeface="Arial" pitchFamily="34" charset="0"/>
              <a:buNone/>
              <a:tabLst/>
              <a:defRPr/>
            </a:pPr>
            <a:r>
              <a:rPr kumimoji="0" lang="en-US" sz="2800" b="0" i="0" u="none" strike="noStrike" kern="1200" cap="none" spc="0" normalizeH="0" baseline="0" noProof="0" dirty="0">
                <a:ln>
                  <a:noFill/>
                </a:ln>
                <a:solidFill>
                  <a:srgbClr val="505050"/>
                </a:solidFill>
                <a:effectLst/>
                <a:uLnTx/>
                <a:uFillTx/>
                <a:latin typeface="Segoe UI Light"/>
                <a:ea typeface="+mn-ea"/>
                <a:cs typeface="+mn-cs"/>
              </a:rPr>
              <a:t>Example</a:t>
            </a:r>
          </a:p>
        </p:txBody>
      </p:sp>
      <p:pic>
        <p:nvPicPr>
          <p:cNvPr id="2" name="Picture 1"/>
          <p:cNvPicPr>
            <a:picLocks noChangeAspect="1"/>
          </p:cNvPicPr>
          <p:nvPr/>
        </p:nvPicPr>
        <p:blipFill>
          <a:blip r:embed="rId3"/>
          <a:stretch>
            <a:fillRect/>
          </a:stretch>
        </p:blipFill>
        <p:spPr>
          <a:xfrm>
            <a:off x="485221" y="3954462"/>
            <a:ext cx="5043039" cy="2266176"/>
          </a:xfrm>
          <a:prstGeom prst="rect">
            <a:avLst/>
          </a:prstGeom>
        </p:spPr>
      </p:pic>
    </p:spTree>
    <p:extLst>
      <p:ext uri="{BB962C8B-B14F-4D97-AF65-F5344CB8AC3E}">
        <p14:creationId xmlns:p14="http://schemas.microsoft.com/office/powerpoint/2010/main" val="331497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solidFill>
                  <a:srgbClr val="505050"/>
                </a:solidFill>
              </a:rPr>
              <a:t>Outputs – Example </a:t>
            </a:r>
          </a:p>
        </p:txBody>
      </p:sp>
      <p:sp>
        <p:nvSpPr>
          <p:cNvPr id="3" name="AutoShape 3"/>
          <p:cNvSpPr>
            <a:spLocks noChangeAspect="1" noChangeArrowheads="1" noTextEdit="1"/>
          </p:cNvSpPr>
          <p:nvPr/>
        </p:nvSpPr>
        <p:spPr bwMode="auto">
          <a:xfrm>
            <a:off x="5646518" y="1096849"/>
            <a:ext cx="5110853" cy="433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39" tIns="34969" rIns="69939" bIns="34969" numCol="1" anchor="t" anchorCtr="0" compatLnSpc="1">
            <a:prstTxWarp prst="textNoShape">
              <a:avLst/>
            </a:prstTxWarp>
          </a:bodyPr>
          <a:lstStyle/>
          <a:p>
            <a:pPr marL="0" marR="0" lvl="0" indent="0" algn="l" defTabSz="699382" rtl="0" eaLnBrk="1" fontAlgn="auto" latinLnBrk="0" hangingPunct="1">
              <a:lnSpc>
                <a:spcPct val="100000"/>
              </a:lnSpc>
              <a:spcBef>
                <a:spcPts val="0"/>
              </a:spcBef>
              <a:spcAft>
                <a:spcPts val="0"/>
              </a:spcAft>
              <a:buClrTx/>
              <a:buSzTx/>
              <a:buFontTx/>
              <a:buNone/>
              <a:tabLst/>
              <a:defRPr/>
            </a:pPr>
            <a:endParaRPr kumimoji="0" lang="en-US" sz="1377" b="0" i="0" u="none" strike="noStrike" kern="1200" cap="none" spc="0" normalizeH="0" baseline="0" noProof="0">
              <a:ln>
                <a:noFill/>
              </a:ln>
              <a:solidFill>
                <a:srgbClr val="00B0F0"/>
              </a:solidFill>
              <a:effectLst/>
              <a:uLnTx/>
              <a:uFillTx/>
              <a:latin typeface="Segoe UI"/>
              <a:ea typeface="+mn-ea"/>
              <a:cs typeface="+mn-cs"/>
            </a:endParaRPr>
          </a:p>
        </p:txBody>
      </p:sp>
      <p:sp>
        <p:nvSpPr>
          <p:cNvPr id="10" name="Text Placeholder 5"/>
          <p:cNvSpPr txBox="1">
            <a:spLocks/>
          </p:cNvSpPr>
          <p:nvPr/>
        </p:nvSpPr>
        <p:spPr>
          <a:xfrm>
            <a:off x="433622" y="1423493"/>
            <a:ext cx="11730581" cy="1181862"/>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l" defTabSz="699463" rtl="0" eaLnBrk="1" fontAlgn="auto" latinLnBrk="0" hangingPunct="1">
              <a:lnSpc>
                <a:spcPct val="90000"/>
              </a:lnSpc>
              <a:spcBef>
                <a:spcPct val="20000"/>
              </a:spcBef>
              <a:spcAft>
                <a:spcPts val="0"/>
              </a:spcAft>
              <a:buClrTx/>
              <a:buSzPct val="90000"/>
              <a:buFont typeface="Arial" pitchFamily="34" charset="0"/>
              <a:buNone/>
              <a:tabLst/>
              <a:defRPr/>
            </a:pPr>
            <a:r>
              <a:rPr kumimoji="0" lang="en-US" sz="2800" b="0" i="0" u="none" strike="noStrike" kern="1200" cap="none" spc="0" normalizeH="0" baseline="0" noProof="0" dirty="0">
                <a:ln>
                  <a:noFill/>
                </a:ln>
                <a:solidFill>
                  <a:srgbClr val="0078D7"/>
                </a:solidFill>
                <a:effectLst/>
                <a:uLnTx/>
                <a:uFillTx/>
                <a:latin typeface="Segoe UI Light"/>
                <a:ea typeface="+mn-ea"/>
                <a:cs typeface="+mn-cs"/>
              </a:rPr>
              <a:t>A value returned in the outputs section</a:t>
            </a:r>
          </a:p>
          <a:p>
            <a:pPr marL="257141" marR="0" lvl="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2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a:p>
            <a:pPr marL="0" lvl="0" indent="0" defTabSz="932742">
              <a:lnSpc>
                <a:spcPct val="100000"/>
              </a:lnSpc>
              <a:spcBef>
                <a:spcPts val="0"/>
              </a:spcBef>
              <a:buSzTx/>
              <a:buNone/>
              <a:defRPr/>
            </a:pPr>
            <a:r>
              <a:rPr lang="en-US" sz="2000" b="1" dirty="0">
                <a:solidFill>
                  <a:srgbClr val="8B0000"/>
                </a:solidFill>
                <a:latin typeface="Consolas" panose="020B0609020204030204" pitchFamily="49" charset="0"/>
              </a:rPr>
              <a:t>"outputs": {</a:t>
            </a:r>
          </a:p>
          <a:p>
            <a:pPr marL="0" lvl="0" indent="0" defTabSz="932742">
              <a:lnSpc>
                <a:spcPct val="100000"/>
              </a:lnSpc>
              <a:spcBef>
                <a:spcPts val="0"/>
              </a:spcBef>
              <a:buSzTx/>
              <a:buNone/>
              <a:defRPr/>
            </a:pPr>
            <a:r>
              <a:rPr lang="en-US" sz="2000" b="1" dirty="0">
                <a:solidFill>
                  <a:srgbClr val="8B0000"/>
                </a:solidFill>
                <a:latin typeface="Consolas" panose="020B0609020204030204" pitchFamily="49" charset="0"/>
              </a:rPr>
              <a:t>   "</a:t>
            </a:r>
            <a:r>
              <a:rPr lang="en-US" sz="2000" b="1" dirty="0" err="1">
                <a:solidFill>
                  <a:srgbClr val="8B0000"/>
                </a:solidFill>
                <a:latin typeface="Consolas" panose="020B0609020204030204" pitchFamily="49" charset="0"/>
              </a:rPr>
              <a:t>siteUri</a:t>
            </a:r>
            <a:r>
              <a:rPr lang="en-US" sz="2000" b="1" dirty="0">
                <a:solidFill>
                  <a:srgbClr val="8B0000"/>
                </a:solidFill>
                <a:latin typeface="Consolas" panose="020B0609020204030204" pitchFamily="49" charset="0"/>
              </a:rPr>
              <a:t>" : {</a:t>
            </a:r>
          </a:p>
          <a:p>
            <a:pPr marL="0" lvl="0" indent="0" defTabSz="932742">
              <a:lnSpc>
                <a:spcPct val="100000"/>
              </a:lnSpc>
              <a:spcBef>
                <a:spcPts val="0"/>
              </a:spcBef>
              <a:buSzTx/>
              <a:buNone/>
              <a:defRPr/>
            </a:pPr>
            <a:r>
              <a:rPr lang="en-US" sz="2000" b="1" dirty="0">
                <a:solidFill>
                  <a:srgbClr val="8B0000"/>
                </a:solidFill>
                <a:latin typeface="Consolas" panose="020B0609020204030204" pitchFamily="49" charset="0"/>
              </a:rPr>
              <a:t>     "type" : "string",</a:t>
            </a:r>
          </a:p>
          <a:p>
            <a:pPr marL="0" lvl="0" indent="0" defTabSz="932742">
              <a:lnSpc>
                <a:spcPct val="100000"/>
              </a:lnSpc>
              <a:spcBef>
                <a:spcPts val="0"/>
              </a:spcBef>
              <a:buSzTx/>
              <a:buNone/>
              <a:defRPr/>
            </a:pPr>
            <a:r>
              <a:rPr lang="en-US" sz="2000" b="1" dirty="0">
                <a:solidFill>
                  <a:srgbClr val="8B0000"/>
                </a:solidFill>
                <a:latin typeface="Consolas" panose="020B0609020204030204" pitchFamily="49" charset="0"/>
              </a:rPr>
              <a:t>     "value": "[</a:t>
            </a:r>
            <a:r>
              <a:rPr lang="en-US" sz="2000" b="1" dirty="0" err="1">
                <a:solidFill>
                  <a:srgbClr val="8B0000"/>
                </a:solidFill>
                <a:latin typeface="Consolas" panose="020B0609020204030204" pitchFamily="49" charset="0"/>
              </a:rPr>
              <a:t>concat</a:t>
            </a:r>
            <a:r>
              <a:rPr lang="en-US" sz="2000" b="1" dirty="0">
                <a:solidFill>
                  <a:srgbClr val="8B0000"/>
                </a:solidFill>
                <a:latin typeface="Consolas" panose="020B0609020204030204" pitchFamily="49" charset="0"/>
              </a:rPr>
              <a:t>('http://',reference(</a:t>
            </a:r>
            <a:r>
              <a:rPr lang="en-US" sz="2000" b="1" dirty="0" err="1">
                <a:solidFill>
                  <a:srgbClr val="8B0000"/>
                </a:solidFill>
                <a:latin typeface="Consolas" panose="020B0609020204030204" pitchFamily="49" charset="0"/>
              </a:rPr>
              <a:t>resourceId</a:t>
            </a:r>
            <a:r>
              <a:rPr lang="en-US" sz="2000" b="1" dirty="0">
                <a:solidFill>
                  <a:srgbClr val="8B0000"/>
                </a:solidFill>
                <a:latin typeface="Consolas" panose="020B0609020204030204" pitchFamily="49" charset="0"/>
              </a:rPr>
              <a:t>('</a:t>
            </a:r>
            <a:r>
              <a:rPr lang="en-US" sz="2000" b="1" dirty="0" err="1">
                <a:solidFill>
                  <a:srgbClr val="8B0000"/>
                </a:solidFill>
                <a:latin typeface="Consolas" panose="020B0609020204030204" pitchFamily="49" charset="0"/>
              </a:rPr>
              <a:t>Microsoft.Web</a:t>
            </a:r>
            <a:r>
              <a:rPr lang="en-US" sz="2000" b="1" dirty="0">
                <a:solidFill>
                  <a:srgbClr val="8B0000"/>
                </a:solidFill>
                <a:latin typeface="Consolas" panose="020B0609020204030204" pitchFamily="49" charset="0"/>
              </a:rPr>
              <a:t>/sites', parameters('</a:t>
            </a:r>
            <a:r>
              <a:rPr lang="en-US" sz="2000" b="1" dirty="0" err="1">
                <a:solidFill>
                  <a:srgbClr val="8B0000"/>
                </a:solidFill>
                <a:latin typeface="Consolas" panose="020B0609020204030204" pitchFamily="49" charset="0"/>
              </a:rPr>
              <a:t>siteName</a:t>
            </a:r>
            <a:r>
              <a:rPr lang="en-US" sz="2000" b="1" dirty="0">
                <a:solidFill>
                  <a:srgbClr val="8B0000"/>
                </a:solidFill>
                <a:latin typeface="Consolas" panose="020B0609020204030204" pitchFamily="49" charset="0"/>
              </a:rPr>
              <a:t>'))).</a:t>
            </a:r>
            <a:r>
              <a:rPr lang="en-US" sz="2000" b="1" dirty="0" err="1">
                <a:solidFill>
                  <a:srgbClr val="8B0000"/>
                </a:solidFill>
                <a:latin typeface="Consolas" panose="020B0609020204030204" pitchFamily="49" charset="0"/>
              </a:rPr>
              <a:t>hostNames</a:t>
            </a:r>
            <a:r>
              <a:rPr lang="en-US" sz="2000" b="1" dirty="0">
                <a:solidFill>
                  <a:srgbClr val="8B0000"/>
                </a:solidFill>
                <a:latin typeface="Consolas" panose="020B0609020204030204" pitchFamily="49" charset="0"/>
              </a:rPr>
              <a:t>[0])]"</a:t>
            </a:r>
          </a:p>
          <a:p>
            <a:pPr marL="0" lvl="0" indent="0" defTabSz="932742">
              <a:lnSpc>
                <a:spcPct val="100000"/>
              </a:lnSpc>
              <a:spcBef>
                <a:spcPts val="0"/>
              </a:spcBef>
              <a:buSzTx/>
              <a:buNone/>
              <a:defRPr/>
            </a:pPr>
            <a:r>
              <a:rPr lang="en-US" sz="2000" b="1" dirty="0">
                <a:solidFill>
                  <a:srgbClr val="8B0000"/>
                </a:solidFill>
                <a:latin typeface="Consolas" panose="020B0609020204030204" pitchFamily="49" charset="0"/>
              </a:rPr>
              <a:t>   }</a:t>
            </a:r>
          </a:p>
          <a:p>
            <a:pPr marL="0" lvl="0" indent="0" defTabSz="932742">
              <a:lnSpc>
                <a:spcPct val="100000"/>
              </a:lnSpc>
              <a:spcBef>
                <a:spcPts val="0"/>
              </a:spcBef>
              <a:buSzTx/>
              <a:buNone/>
              <a:defRPr/>
            </a:pPr>
            <a:r>
              <a:rPr lang="en-US" sz="2000" b="1" dirty="0">
                <a:solidFill>
                  <a:srgbClr val="8B0000"/>
                </a:solidFill>
                <a:latin typeface="Consolas" panose="020B0609020204030204" pitchFamily="49" charset="0"/>
              </a:rPr>
              <a:t>}</a:t>
            </a:r>
          </a:p>
          <a:p>
            <a:pPr marL="0" marR="0" lvl="0" indent="0" algn="l" defTabSz="699463"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2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176277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505050"/>
                </a:solidFill>
              </a:rPr>
              <a:t>ARM schemas</a:t>
            </a:r>
          </a:p>
        </p:txBody>
      </p:sp>
      <p:sp>
        <p:nvSpPr>
          <p:cNvPr id="4" name="Text Placeholder 3"/>
          <p:cNvSpPr>
            <a:spLocks noGrp="1"/>
          </p:cNvSpPr>
          <p:nvPr>
            <p:ph type="body" sz="quarter" idx="10"/>
          </p:nvPr>
        </p:nvSpPr>
        <p:spPr>
          <a:xfrm>
            <a:off x="350837" y="1286730"/>
            <a:ext cx="10819640" cy="3530197"/>
          </a:xfrm>
        </p:spPr>
        <p:txBody>
          <a:bodyPr vert="horz" wrap="square" lIns="164592" tIns="91440" rIns="164592" bIns="91440" rtlCol="0" anchor="t">
            <a:spAutoFit/>
          </a:bodyPr>
          <a:lstStyle/>
          <a:p>
            <a:r>
              <a:rPr lang="en-US" sz="2800" dirty="0">
                <a:solidFill>
                  <a:srgbClr val="0078D7"/>
                </a:solidFill>
              </a:rPr>
              <a:t>JSON files use a schema which is referenced at the top of each file. </a:t>
            </a:r>
          </a:p>
          <a:p>
            <a:r>
              <a:rPr lang="en-US" sz="1800" dirty="0">
                <a:solidFill>
                  <a:srgbClr val="505050"/>
                </a:solidFill>
              </a:rPr>
              <a:t>The schema defines what elements are allowed, the types and formats of fields, the possible values of enumerated values, etc.</a:t>
            </a:r>
          </a:p>
          <a:p>
            <a:endParaRPr lang="en-US" sz="2800" dirty="0">
              <a:solidFill>
                <a:srgbClr val="505050"/>
              </a:solidFill>
            </a:endParaRPr>
          </a:p>
          <a:p>
            <a:r>
              <a:rPr lang="en-US" sz="2800" dirty="0">
                <a:solidFill>
                  <a:srgbClr val="0078D7"/>
                </a:solidFill>
              </a:rPr>
              <a:t>Three main ways to explore the schema and properties available:</a:t>
            </a:r>
          </a:p>
          <a:p>
            <a:pPr marL="342900" indent="-342900" fontAlgn="ctr">
              <a:buFont typeface="+mj-lt"/>
              <a:buAutoNum type="arabicPeriod"/>
            </a:pPr>
            <a:r>
              <a:rPr lang="en-US" sz="1800" dirty="0">
                <a:solidFill>
                  <a:srgbClr val="505050"/>
                </a:solidFill>
              </a:rPr>
              <a:t>Published schema files</a:t>
            </a:r>
          </a:p>
          <a:p>
            <a:pPr marL="342900" indent="-342900" fontAlgn="ctr">
              <a:buFont typeface="+mj-lt"/>
              <a:buAutoNum type="arabicPeriod"/>
            </a:pPr>
            <a:r>
              <a:rPr lang="en-US" sz="1800" dirty="0">
                <a:solidFill>
                  <a:srgbClr val="505050"/>
                </a:solidFill>
              </a:rPr>
              <a:t>Example / sample templates</a:t>
            </a:r>
          </a:p>
          <a:p>
            <a:pPr marL="342900" indent="-342900" fontAlgn="ctr">
              <a:buFont typeface="+mj-lt"/>
              <a:buAutoNum type="arabicPeriod"/>
            </a:pPr>
            <a:r>
              <a:rPr lang="en-US" sz="1800" dirty="0">
                <a:solidFill>
                  <a:srgbClr val="505050"/>
                </a:solidFill>
              </a:rPr>
              <a:t>JSON responses from the REST APIs</a:t>
            </a:r>
          </a:p>
          <a:p>
            <a:pPr marL="514350" indent="-514350" fontAlgn="ctr">
              <a:buAutoNum type="arabicPeriod"/>
            </a:pPr>
            <a:endParaRPr lang="en-US" sz="3200" dirty="0">
              <a:solidFill>
                <a:srgbClr val="505050"/>
              </a:solidFill>
            </a:endParaRPr>
          </a:p>
        </p:txBody>
      </p:sp>
    </p:spTree>
    <p:extLst>
      <p:ext uri="{BB962C8B-B14F-4D97-AF65-F5344CB8AC3E}">
        <p14:creationId xmlns:p14="http://schemas.microsoft.com/office/powerpoint/2010/main" val="23858308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505050"/>
                </a:solidFill>
              </a:rPr>
              <a:t>Expressions and functions</a:t>
            </a:r>
          </a:p>
        </p:txBody>
      </p:sp>
      <p:sp>
        <p:nvSpPr>
          <p:cNvPr id="7" name="Text Placeholder 6"/>
          <p:cNvSpPr>
            <a:spLocks noGrp="1"/>
          </p:cNvSpPr>
          <p:nvPr>
            <p:ph type="body" sz="quarter" idx="10"/>
          </p:nvPr>
        </p:nvSpPr>
        <p:spPr>
          <a:xfrm>
            <a:off x="383086" y="1221161"/>
            <a:ext cx="11702551" cy="6013954"/>
          </a:xfrm>
        </p:spPr>
        <p:txBody>
          <a:bodyPr/>
          <a:lstStyle/>
          <a:p>
            <a:pPr marL="457200" indent="-457200">
              <a:spcBef>
                <a:spcPts val="600"/>
              </a:spcBef>
              <a:buFont typeface="Arial" panose="020B0604020202020204" pitchFamily="34" charset="0"/>
              <a:buChar char="•"/>
            </a:pPr>
            <a:r>
              <a:rPr lang="en-US" sz="1800" dirty="0">
                <a:solidFill>
                  <a:srgbClr val="505050"/>
                </a:solidFill>
                <a:latin typeface="+mj-lt"/>
                <a:cs typeface="+mn-cs"/>
              </a:rPr>
              <a:t>Extend the JSON available in the template </a:t>
            </a:r>
          </a:p>
          <a:p>
            <a:pPr marL="457200" indent="-457200">
              <a:spcBef>
                <a:spcPts val="600"/>
              </a:spcBef>
              <a:buFont typeface="Arial" panose="020B0604020202020204" pitchFamily="34" charset="0"/>
              <a:buChar char="•"/>
            </a:pPr>
            <a:r>
              <a:rPr lang="en-US" sz="1800" dirty="0">
                <a:solidFill>
                  <a:srgbClr val="505050"/>
                </a:solidFill>
                <a:latin typeface="+mj-lt"/>
                <a:cs typeface="+mn-cs"/>
              </a:rPr>
              <a:t>Enable you to create values that are not strict literal values</a:t>
            </a:r>
          </a:p>
          <a:p>
            <a:pPr marL="457200" indent="-457200">
              <a:spcBef>
                <a:spcPts val="600"/>
              </a:spcBef>
              <a:buFont typeface="Arial" panose="020B0604020202020204" pitchFamily="34" charset="0"/>
              <a:buChar char="•"/>
            </a:pPr>
            <a:r>
              <a:rPr lang="en-US" sz="1800" dirty="0">
                <a:solidFill>
                  <a:srgbClr val="505050"/>
                </a:solidFill>
                <a:latin typeface="+mj-lt"/>
                <a:cs typeface="+mn-cs"/>
              </a:rPr>
              <a:t>Additionally, expressions:</a:t>
            </a:r>
          </a:p>
          <a:p>
            <a:pPr marL="689453" lvl="1" indent="-342900">
              <a:spcBef>
                <a:spcPts val="600"/>
              </a:spcBef>
              <a:buFont typeface="Arial" panose="020B0604020202020204" pitchFamily="34" charset="0"/>
              <a:buChar char="•"/>
            </a:pPr>
            <a:r>
              <a:rPr lang="en-US" sz="1600" dirty="0">
                <a:solidFill>
                  <a:srgbClr val="505050"/>
                </a:solidFill>
                <a:latin typeface="+mj-lt"/>
                <a:cs typeface="+mn-cs"/>
              </a:rPr>
              <a:t>Are enclosed with brackets ([ and ])</a:t>
            </a:r>
          </a:p>
          <a:p>
            <a:pPr marL="689453" lvl="1" indent="-342900">
              <a:spcBef>
                <a:spcPts val="600"/>
              </a:spcBef>
              <a:buFont typeface="Arial" panose="020B0604020202020204" pitchFamily="34" charset="0"/>
              <a:buChar char="•"/>
            </a:pPr>
            <a:r>
              <a:rPr lang="en-US" sz="1600" dirty="0">
                <a:solidFill>
                  <a:srgbClr val="505050"/>
                </a:solidFill>
                <a:latin typeface="+mj-lt"/>
                <a:cs typeface="+mn-cs"/>
              </a:rPr>
              <a:t>Are evaluated when the template is deployed</a:t>
            </a:r>
          </a:p>
          <a:p>
            <a:pPr marL="689453" lvl="1" indent="-342900">
              <a:spcBef>
                <a:spcPts val="600"/>
              </a:spcBef>
              <a:buFont typeface="Arial" panose="020B0604020202020204" pitchFamily="34" charset="0"/>
              <a:buChar char="•"/>
            </a:pPr>
            <a:r>
              <a:rPr lang="en-US" sz="1600" dirty="0">
                <a:solidFill>
                  <a:srgbClr val="505050"/>
                </a:solidFill>
                <a:latin typeface="+mj-lt"/>
                <a:cs typeface="+mn-cs"/>
              </a:rPr>
              <a:t>Can appear anywhere in a JSON string value and </a:t>
            </a:r>
            <a:r>
              <a:rPr lang="en-US" sz="1600" b="1" dirty="0">
                <a:solidFill>
                  <a:srgbClr val="505050"/>
                </a:solidFill>
                <a:latin typeface="+mj-lt"/>
                <a:cs typeface="+mn-cs"/>
              </a:rPr>
              <a:t>always </a:t>
            </a:r>
            <a:r>
              <a:rPr lang="en-US" sz="1600" dirty="0">
                <a:solidFill>
                  <a:srgbClr val="505050"/>
                </a:solidFill>
                <a:latin typeface="+mj-lt"/>
                <a:cs typeface="+mn-cs"/>
              </a:rPr>
              <a:t>return another JSON value </a:t>
            </a:r>
          </a:p>
          <a:p>
            <a:endParaRPr lang="en-US" sz="2400" dirty="0">
              <a:solidFill>
                <a:srgbClr val="505050"/>
              </a:solidFill>
              <a:latin typeface="+mj-lt"/>
              <a:cs typeface="+mn-cs"/>
            </a:endParaRPr>
          </a:p>
          <a:p>
            <a:r>
              <a:rPr lang="en-US" sz="2800" dirty="0">
                <a:solidFill>
                  <a:srgbClr val="0078D7"/>
                </a:solidFill>
                <a:latin typeface="+mj-lt"/>
                <a:cs typeface="+mn-cs"/>
              </a:rPr>
              <a:t>Typically, you use expressions with functions to perform operations for configuring the deployment. </a:t>
            </a:r>
            <a:endParaRPr lang="en-US" sz="2800" dirty="0">
              <a:solidFill>
                <a:srgbClr val="0078D7"/>
              </a:solidFill>
              <a:latin typeface="+mj-lt"/>
            </a:endParaRPr>
          </a:p>
          <a:p>
            <a:pPr lvl="1"/>
            <a:endParaRPr lang="en-US" sz="2000" dirty="0">
              <a:solidFill>
                <a:srgbClr val="505050"/>
              </a:solidFill>
            </a:endParaRPr>
          </a:p>
          <a:p>
            <a:pPr>
              <a:lnSpc>
                <a:spcPct val="100000"/>
              </a:lnSpc>
              <a:spcBef>
                <a:spcPts val="0"/>
              </a:spcBef>
              <a:buSzTx/>
              <a:defRPr/>
            </a:pPr>
            <a:r>
              <a:rPr lang="en-US" sz="2000" b="1" dirty="0">
                <a:solidFill>
                  <a:srgbClr val="8B0000"/>
                </a:solidFill>
                <a:cs typeface="+mn-cs"/>
              </a:rPr>
              <a:t>"variables": {</a:t>
            </a:r>
          </a:p>
          <a:p>
            <a:pPr>
              <a:lnSpc>
                <a:spcPct val="100000"/>
              </a:lnSpc>
              <a:spcBef>
                <a:spcPts val="0"/>
              </a:spcBef>
              <a:buSzTx/>
              <a:defRPr/>
            </a:pPr>
            <a:r>
              <a:rPr lang="en-US" sz="2000" b="1" dirty="0">
                <a:solidFill>
                  <a:srgbClr val="8B0000"/>
                </a:solidFill>
                <a:cs typeface="+mn-cs"/>
              </a:rPr>
              <a:t>   "location": "[</a:t>
            </a:r>
            <a:r>
              <a:rPr lang="en-US" sz="2000" b="1" dirty="0" err="1">
                <a:solidFill>
                  <a:srgbClr val="8B0000"/>
                </a:solidFill>
                <a:cs typeface="+mn-cs"/>
              </a:rPr>
              <a:t>resourceGroup</a:t>
            </a:r>
            <a:r>
              <a:rPr lang="en-US" sz="2000" b="1" dirty="0">
                <a:solidFill>
                  <a:srgbClr val="8B0000"/>
                </a:solidFill>
                <a:cs typeface="+mn-cs"/>
              </a:rPr>
              <a:t>().location]",</a:t>
            </a:r>
          </a:p>
          <a:p>
            <a:pPr>
              <a:lnSpc>
                <a:spcPct val="100000"/>
              </a:lnSpc>
              <a:spcBef>
                <a:spcPts val="0"/>
              </a:spcBef>
              <a:buSzTx/>
              <a:defRPr/>
            </a:pPr>
            <a:r>
              <a:rPr lang="en-US" sz="2000" b="1" dirty="0">
                <a:solidFill>
                  <a:srgbClr val="8B0000"/>
                </a:solidFill>
                <a:cs typeface="+mn-cs"/>
              </a:rPr>
              <a:t>   "</a:t>
            </a:r>
            <a:r>
              <a:rPr lang="en-US" sz="2000" b="1" dirty="0" err="1">
                <a:solidFill>
                  <a:srgbClr val="8B0000"/>
                </a:solidFill>
                <a:cs typeface="+mn-cs"/>
              </a:rPr>
              <a:t>usernameAndPassword</a:t>
            </a:r>
            <a:r>
              <a:rPr lang="en-US" sz="2000" b="1" dirty="0">
                <a:solidFill>
                  <a:srgbClr val="8B0000"/>
                </a:solidFill>
                <a:cs typeface="+mn-cs"/>
              </a:rPr>
              <a:t>": "[</a:t>
            </a:r>
            <a:r>
              <a:rPr lang="en-US" sz="2000" b="1" dirty="0" err="1">
                <a:solidFill>
                  <a:srgbClr val="8B0000"/>
                </a:solidFill>
                <a:cs typeface="+mn-cs"/>
              </a:rPr>
              <a:t>concat</a:t>
            </a:r>
            <a:r>
              <a:rPr lang="en-US" sz="2000" b="1" dirty="0">
                <a:solidFill>
                  <a:srgbClr val="8B0000"/>
                </a:solidFill>
                <a:cs typeface="+mn-cs"/>
              </a:rPr>
              <a:t>('parameters('username'), ':', parameters('password'))]",</a:t>
            </a:r>
          </a:p>
          <a:p>
            <a:pPr>
              <a:lnSpc>
                <a:spcPct val="100000"/>
              </a:lnSpc>
              <a:spcBef>
                <a:spcPts val="0"/>
              </a:spcBef>
              <a:buSzTx/>
              <a:defRPr/>
            </a:pPr>
            <a:r>
              <a:rPr lang="en-US" sz="2000" b="1" dirty="0">
                <a:solidFill>
                  <a:srgbClr val="8B0000"/>
                </a:solidFill>
                <a:cs typeface="+mn-cs"/>
              </a:rPr>
              <a:t>   "</a:t>
            </a:r>
            <a:r>
              <a:rPr lang="en-US" sz="2000" b="1" dirty="0" err="1">
                <a:solidFill>
                  <a:srgbClr val="8B0000"/>
                </a:solidFill>
                <a:cs typeface="+mn-cs"/>
              </a:rPr>
              <a:t>authorizationHeader</a:t>
            </a:r>
            <a:r>
              <a:rPr lang="en-US" sz="2000" b="1" dirty="0">
                <a:solidFill>
                  <a:srgbClr val="8B0000"/>
                </a:solidFill>
                <a:cs typeface="+mn-cs"/>
              </a:rPr>
              <a:t>": "[</a:t>
            </a:r>
            <a:r>
              <a:rPr lang="en-US" sz="2000" b="1" dirty="0" err="1">
                <a:solidFill>
                  <a:srgbClr val="8B0000"/>
                </a:solidFill>
                <a:cs typeface="+mn-cs"/>
              </a:rPr>
              <a:t>concat</a:t>
            </a:r>
            <a:r>
              <a:rPr lang="en-US" sz="2000" b="1" dirty="0">
                <a:solidFill>
                  <a:srgbClr val="8B0000"/>
                </a:solidFill>
                <a:cs typeface="+mn-cs"/>
              </a:rPr>
              <a:t>('Basic ', base64(variables('</a:t>
            </a:r>
            <a:r>
              <a:rPr lang="en-US" sz="2000" b="1" dirty="0" err="1">
                <a:solidFill>
                  <a:srgbClr val="8B0000"/>
                </a:solidFill>
                <a:cs typeface="+mn-cs"/>
              </a:rPr>
              <a:t>usernameAndPassword</a:t>
            </a:r>
            <a:r>
              <a:rPr lang="en-US" sz="2000" b="1" dirty="0">
                <a:solidFill>
                  <a:srgbClr val="8B0000"/>
                </a:solidFill>
                <a:cs typeface="+mn-cs"/>
              </a:rPr>
              <a:t>')))]"</a:t>
            </a:r>
          </a:p>
          <a:p>
            <a:pPr>
              <a:lnSpc>
                <a:spcPct val="100000"/>
              </a:lnSpc>
              <a:spcBef>
                <a:spcPts val="0"/>
              </a:spcBef>
              <a:buSzTx/>
              <a:defRPr/>
            </a:pPr>
            <a:r>
              <a:rPr lang="en-US" sz="2000" b="1" dirty="0">
                <a:solidFill>
                  <a:srgbClr val="8B0000"/>
                </a:solidFill>
                <a:cs typeface="+mn-cs"/>
              </a:rPr>
              <a:t>}</a:t>
            </a:r>
          </a:p>
          <a:p>
            <a:pPr lvl="1"/>
            <a:endParaRPr lang="en-US" sz="1600" dirty="0">
              <a:solidFill>
                <a:srgbClr val="505050"/>
              </a:solidFill>
              <a:latin typeface="+mn-lt"/>
            </a:endParaRPr>
          </a:p>
        </p:txBody>
      </p:sp>
    </p:spTree>
    <p:extLst>
      <p:ext uri="{BB962C8B-B14F-4D97-AF65-F5344CB8AC3E}">
        <p14:creationId xmlns:p14="http://schemas.microsoft.com/office/powerpoint/2010/main" val="48083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9592" y="1212850"/>
            <a:ext cx="10194675" cy="2948499"/>
          </a:xfrm>
        </p:spPr>
        <p:txBody>
          <a:bodyPr/>
          <a:lstStyle/>
          <a:p>
            <a:r>
              <a:rPr lang="en-US" sz="2800" dirty="0">
                <a:solidFill>
                  <a:srgbClr val="0078D7"/>
                </a:solidFill>
              </a:rPr>
              <a:t>You use expressions with functions to perform operations for configuring the deployment. </a:t>
            </a:r>
          </a:p>
          <a:p>
            <a:pPr marL="457200" indent="-457200">
              <a:spcBef>
                <a:spcPts val="600"/>
              </a:spcBef>
              <a:buFont typeface="Arial" panose="020B0604020202020204" pitchFamily="34" charset="0"/>
              <a:buChar char="•"/>
            </a:pPr>
            <a:r>
              <a:rPr lang="en-US" sz="1800" dirty="0">
                <a:solidFill>
                  <a:srgbClr val="505050"/>
                </a:solidFill>
              </a:rPr>
              <a:t>Function calls are formatted as </a:t>
            </a:r>
            <a:r>
              <a:rPr lang="en-US" sz="1800" b="1" dirty="0" err="1">
                <a:solidFill>
                  <a:srgbClr val="505050"/>
                </a:solidFill>
              </a:rPr>
              <a:t>functionName</a:t>
            </a:r>
            <a:r>
              <a:rPr lang="en-US" sz="1800" b="1" dirty="0">
                <a:solidFill>
                  <a:srgbClr val="505050"/>
                </a:solidFill>
              </a:rPr>
              <a:t>(arg1,arg2,arg3)</a:t>
            </a:r>
            <a:endParaRPr lang="en-US" sz="1800" dirty="0">
              <a:solidFill>
                <a:srgbClr val="505050"/>
              </a:solidFill>
            </a:endParaRPr>
          </a:p>
          <a:p>
            <a:pPr marL="457200" indent="-457200">
              <a:spcBef>
                <a:spcPts val="600"/>
              </a:spcBef>
              <a:buFont typeface="Arial" panose="020B0604020202020204" pitchFamily="34" charset="0"/>
              <a:buChar char="•"/>
            </a:pPr>
            <a:r>
              <a:rPr lang="en-US" sz="1800" dirty="0">
                <a:solidFill>
                  <a:srgbClr val="505050"/>
                </a:solidFill>
              </a:rPr>
              <a:t>You reference properties by using the dot and [index] operators</a:t>
            </a:r>
          </a:p>
          <a:p>
            <a:endParaRPr lang="en-US" sz="2800" dirty="0">
              <a:solidFill>
                <a:srgbClr val="505050"/>
              </a:solidFill>
            </a:endParaRPr>
          </a:p>
          <a:p>
            <a:r>
              <a:rPr lang="en-US" sz="2800" dirty="0">
                <a:solidFill>
                  <a:srgbClr val="0078D7"/>
                </a:solidFill>
              </a:rPr>
              <a:t>The following example shows how to use several functions when constructing values:</a:t>
            </a:r>
          </a:p>
        </p:txBody>
      </p:sp>
      <p:sp>
        <p:nvSpPr>
          <p:cNvPr id="3" name="Title 2"/>
          <p:cNvSpPr>
            <a:spLocks noGrp="1"/>
          </p:cNvSpPr>
          <p:nvPr>
            <p:ph type="title"/>
          </p:nvPr>
        </p:nvSpPr>
        <p:spPr/>
        <p:txBody>
          <a:bodyPr/>
          <a:lstStyle/>
          <a:p>
            <a:r>
              <a:rPr lang="en-US" dirty="0">
                <a:solidFill>
                  <a:srgbClr val="505050"/>
                </a:solidFill>
              </a:rPr>
              <a:t>Using expressions</a:t>
            </a:r>
          </a:p>
        </p:txBody>
      </p:sp>
      <p:sp>
        <p:nvSpPr>
          <p:cNvPr id="5" name="Rectangle 4"/>
          <p:cNvSpPr/>
          <p:nvPr/>
        </p:nvSpPr>
        <p:spPr>
          <a:xfrm>
            <a:off x="274639" y="3878262"/>
            <a:ext cx="12039598" cy="2862322"/>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505050"/>
                </a:solidFill>
                <a:effectLst/>
                <a:uLnTx/>
                <a:uFillTx/>
                <a:latin typeface="Segoe UI"/>
                <a:ea typeface="+mn-ea"/>
                <a:cs typeface="+mn-cs"/>
              </a:rPr>
              <a:t> </a:t>
            </a:r>
            <a:endParaRPr kumimoji="0" lang="en-US" sz="1600" b="0" i="0" u="none" strike="noStrike" kern="1200" cap="none" spc="0" normalizeH="0" baseline="0" noProof="0" dirty="0">
              <a:ln>
                <a:noFill/>
              </a:ln>
              <a:solidFill>
                <a:srgbClr val="505050"/>
              </a:solidFill>
              <a:effectLst/>
              <a:uLnTx/>
              <a:uFillTx/>
              <a:latin typeface="Lucida Console" panose="020B060904050402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B0000"/>
                </a:solidFill>
                <a:effectLst/>
                <a:uLnTx/>
                <a:uFillTx/>
                <a:latin typeface="Consolas" panose="020B0609020204030204" pitchFamily="49" charset="0"/>
              </a:rPr>
              <a:t>"variables"</a:t>
            </a:r>
            <a:r>
              <a:rPr kumimoji="0" lang="en-US" sz="2000" b="1" i="0" u="none" strike="noStrike" kern="1200" cap="none" spc="0" normalizeH="0" baseline="0" noProof="0" dirty="0">
                <a:ln>
                  <a:noFill/>
                </a:ln>
                <a:solidFill>
                  <a:srgbClr val="0000FF"/>
                </a:solidFill>
                <a:effectLst/>
                <a:uLnTx/>
                <a:uFillTx/>
                <a:latin typeface="Consolas" panose="020B0609020204030204" pitchFamily="49" charset="0"/>
              </a:rPr>
              <a:t>:</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1" i="0" u="none" strike="noStrike" kern="1200" cap="none" spc="0" normalizeH="0" baseline="0" noProof="0" dirty="0">
                <a:ln>
                  <a:noFill/>
                </a:ln>
                <a:solidFill>
                  <a:srgbClr val="8B0000"/>
                </a:solidFill>
                <a:effectLst/>
                <a:uLnTx/>
                <a:uFillTx/>
                <a:latin typeface="Consolas" panose="020B0609020204030204" pitchFamily="49" charset="0"/>
              </a:rPr>
              <a:t>"location"</a:t>
            </a:r>
            <a:r>
              <a:rPr kumimoji="0" lang="en-US" sz="2000" b="1" i="0" u="none" strike="noStrike" kern="1200" cap="none" spc="0" normalizeH="0" baseline="0" noProof="0" dirty="0">
                <a:ln>
                  <a:noFill/>
                </a:ln>
                <a:solidFill>
                  <a:srgbClr val="0000FF"/>
                </a:solidFill>
                <a:effectLst/>
                <a:uLnTx/>
                <a:uFillTx/>
                <a:latin typeface="Consolas" panose="020B0609020204030204" pitchFamily="49" charset="0"/>
              </a:rPr>
              <a:t>:</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1" i="0" u="none" strike="noStrike" kern="1200" cap="none" spc="0" normalizeH="0" baseline="0" noProof="0" dirty="0">
                <a:ln>
                  <a:noFill/>
                </a:ln>
                <a:solidFill>
                  <a:srgbClr val="8B0000"/>
                </a:solidFill>
                <a:effectLst/>
                <a:uLnTx/>
                <a:uFillTx/>
                <a:latin typeface="Consolas" panose="020B0609020204030204" pitchFamily="49" charset="0"/>
              </a:rPr>
              <a:t>"[</a:t>
            </a:r>
            <a:r>
              <a:rPr kumimoji="0" lang="en-US" sz="2000" b="1" i="0" u="none" strike="noStrike" kern="1200" cap="none" spc="0" normalizeH="0" baseline="0" noProof="0" dirty="0" err="1">
                <a:ln>
                  <a:noFill/>
                </a:ln>
                <a:solidFill>
                  <a:srgbClr val="8B0000"/>
                </a:solidFill>
                <a:effectLst/>
                <a:uLnTx/>
                <a:uFillTx/>
                <a:latin typeface="Consolas" panose="020B0609020204030204" pitchFamily="49" charset="0"/>
              </a:rPr>
              <a:t>resourceGroup</a:t>
            </a:r>
            <a:r>
              <a:rPr kumimoji="0" lang="en-US" sz="2000" b="1" i="0" u="none" strike="noStrike" kern="1200" cap="none" spc="0" normalizeH="0" baseline="0" noProof="0" dirty="0">
                <a:ln>
                  <a:noFill/>
                </a:ln>
                <a:solidFill>
                  <a:srgbClr val="8B0000"/>
                </a:solidFill>
                <a:effectLst/>
                <a:uLnTx/>
                <a:uFillTx/>
                <a:latin typeface="Consolas" panose="020B0609020204030204" pitchFamily="49" charset="0"/>
              </a:rPr>
              <a:t>().location]"</a:t>
            </a:r>
            <a:r>
              <a:rPr kumimoji="0" lang="en-US" sz="2000" b="1" i="0" u="none" strike="noStrike" kern="1200" cap="none" spc="0" normalizeH="0" baseline="0" noProof="0" dirty="0">
                <a:ln>
                  <a:noFill/>
                </a:ln>
                <a:solidFill>
                  <a:srgbClr val="A9A9A9"/>
                </a:solidFill>
                <a:effectLst/>
                <a:uLnTx/>
                <a:uFillTx/>
                <a:latin typeface="Consolas" panose="020B0609020204030204" pitchFamily="49" charset="0"/>
              </a:rPr>
              <a:t>,</a:t>
            </a:r>
            <a:endParaRPr kumimoji="0" lang="en-US" sz="2000" b="1" i="0" u="none" strike="noStrike" kern="1200" cap="none" spc="0" normalizeH="0" baseline="0" noProof="0" dirty="0">
              <a:ln>
                <a:noFill/>
              </a:ln>
              <a:solidFill>
                <a:prstClr val="black"/>
              </a:solidFill>
              <a:effectLst/>
              <a:uLnTx/>
              <a:uFillTx/>
              <a:latin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1" i="0" u="none" strike="noStrike" kern="1200" cap="none" spc="0" normalizeH="0" baseline="0" noProof="0" dirty="0">
                <a:ln>
                  <a:noFill/>
                </a:ln>
                <a:solidFill>
                  <a:srgbClr val="8B0000"/>
                </a:solidFill>
                <a:effectLst/>
                <a:uLnTx/>
                <a:uFillTx/>
                <a:latin typeface="Consolas" panose="020B0609020204030204" pitchFamily="49" charset="0"/>
              </a:rPr>
              <a:t>"</a:t>
            </a:r>
            <a:r>
              <a:rPr kumimoji="0" lang="en-US" sz="2000" b="1" i="0" u="none" strike="noStrike" kern="1200" cap="none" spc="0" normalizeH="0" baseline="0" noProof="0" dirty="0" err="1">
                <a:ln>
                  <a:noFill/>
                </a:ln>
                <a:solidFill>
                  <a:srgbClr val="8B0000"/>
                </a:solidFill>
                <a:effectLst/>
                <a:uLnTx/>
                <a:uFillTx/>
                <a:latin typeface="Consolas" panose="020B0609020204030204" pitchFamily="49" charset="0"/>
              </a:rPr>
              <a:t>usernameAndPassword</a:t>
            </a:r>
            <a:r>
              <a:rPr kumimoji="0" lang="en-US" sz="2000" b="1" i="0" u="none" strike="noStrike" kern="1200" cap="none" spc="0" normalizeH="0" baseline="0" noProof="0" dirty="0">
                <a:ln>
                  <a:noFill/>
                </a:ln>
                <a:solidFill>
                  <a:srgbClr val="8B0000"/>
                </a:solidFill>
                <a:effectLst/>
                <a:uLnTx/>
                <a:uFillTx/>
                <a:latin typeface="Consolas" panose="020B0609020204030204" pitchFamily="49" charset="0"/>
              </a:rPr>
              <a:t>"</a:t>
            </a:r>
            <a:r>
              <a:rPr kumimoji="0" lang="en-US" sz="2000" b="1" i="0" u="none" strike="noStrike" kern="1200" cap="none" spc="0" normalizeH="0" baseline="0" noProof="0" dirty="0">
                <a:ln>
                  <a:noFill/>
                </a:ln>
                <a:solidFill>
                  <a:srgbClr val="8A2BE2"/>
                </a:solidFill>
                <a:effectLst/>
                <a:uLnTx/>
                <a:uFillTx/>
                <a:latin typeface="Consolas" panose="020B0609020204030204" pitchFamily="49" charset="0"/>
              </a:rPr>
              <a:t>:</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1" i="0" u="none" strike="noStrike" kern="1200" cap="none" spc="0" normalizeH="0" baseline="0" noProof="0" dirty="0">
                <a:ln>
                  <a:noFill/>
                </a:ln>
                <a:solidFill>
                  <a:srgbClr val="8B0000"/>
                </a:solidFill>
                <a:effectLst/>
                <a:uLnTx/>
                <a:uFillTx/>
                <a:latin typeface="Consolas" panose="020B0609020204030204" pitchFamily="49" charset="0"/>
              </a:rPr>
              <a:t>"[</a:t>
            </a:r>
            <a:r>
              <a:rPr kumimoji="0" lang="en-US" sz="2000" b="1" i="0" u="none" strike="noStrike" kern="1200" cap="none" spc="0" normalizeH="0" baseline="0" noProof="0" dirty="0" err="1">
                <a:ln>
                  <a:noFill/>
                </a:ln>
                <a:solidFill>
                  <a:srgbClr val="8B0000"/>
                </a:solidFill>
                <a:effectLst/>
                <a:uLnTx/>
                <a:uFillTx/>
                <a:latin typeface="Consolas" panose="020B0609020204030204" pitchFamily="49" charset="0"/>
              </a:rPr>
              <a:t>concat</a:t>
            </a:r>
            <a:r>
              <a:rPr kumimoji="0" lang="en-US" sz="2000" b="1" i="0" u="none" strike="noStrike" kern="1200" cap="none" spc="0" normalizeH="0" baseline="0" noProof="0" dirty="0">
                <a:ln>
                  <a:noFill/>
                </a:ln>
                <a:solidFill>
                  <a:srgbClr val="8B0000"/>
                </a:solidFill>
                <a:effectLst/>
                <a:uLnTx/>
                <a:uFillTx/>
                <a:latin typeface="Consolas" panose="020B0609020204030204" pitchFamily="49" charset="0"/>
              </a:rPr>
              <a:t>('parameters('username'), ':', parameters('password'))]"</a:t>
            </a:r>
            <a:r>
              <a:rPr kumimoji="0" lang="en-US" sz="2000" b="1" i="0" u="none" strike="noStrike" kern="1200" cap="none" spc="0" normalizeH="0" baseline="0" noProof="0" dirty="0">
                <a:ln>
                  <a:noFill/>
                </a:ln>
                <a:solidFill>
                  <a:srgbClr val="A9A9A9"/>
                </a:solidFill>
                <a:effectLst/>
                <a:uLnTx/>
                <a:uFillTx/>
                <a:latin typeface="Consolas" panose="020B0609020204030204" pitchFamily="49" charset="0"/>
              </a:rPr>
              <a:t>,</a:t>
            </a:r>
            <a:endParaRPr kumimoji="0" lang="en-US" sz="2000" b="1" i="0" u="none" strike="noStrike" kern="1200" cap="none" spc="0" normalizeH="0" baseline="0" noProof="0" dirty="0">
              <a:ln>
                <a:noFill/>
              </a:ln>
              <a:solidFill>
                <a:prstClr val="black"/>
              </a:solidFill>
              <a:effectLst/>
              <a:uLnTx/>
              <a:uFillTx/>
              <a:latin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1" i="0" u="none" strike="noStrike" kern="1200" cap="none" spc="0" normalizeH="0" baseline="0" noProof="0" dirty="0">
                <a:ln>
                  <a:noFill/>
                </a:ln>
                <a:solidFill>
                  <a:srgbClr val="8B0000"/>
                </a:solidFill>
                <a:effectLst/>
                <a:uLnTx/>
                <a:uFillTx/>
                <a:latin typeface="Consolas" panose="020B0609020204030204" pitchFamily="49" charset="0"/>
              </a:rPr>
              <a:t>"</a:t>
            </a:r>
            <a:r>
              <a:rPr kumimoji="0" lang="en-US" sz="2000" b="1" i="0" u="none" strike="noStrike" kern="1200" cap="none" spc="0" normalizeH="0" baseline="0" noProof="0" dirty="0" err="1">
                <a:ln>
                  <a:noFill/>
                </a:ln>
                <a:solidFill>
                  <a:srgbClr val="8B0000"/>
                </a:solidFill>
                <a:effectLst/>
                <a:uLnTx/>
                <a:uFillTx/>
                <a:latin typeface="Consolas" panose="020B0609020204030204" pitchFamily="49" charset="0"/>
              </a:rPr>
              <a:t>authorizationHeader</a:t>
            </a:r>
            <a:r>
              <a:rPr kumimoji="0" lang="en-US" sz="2000" b="1" i="0" u="none" strike="noStrike" kern="1200" cap="none" spc="0" normalizeH="0" baseline="0" noProof="0" dirty="0">
                <a:ln>
                  <a:noFill/>
                </a:ln>
                <a:solidFill>
                  <a:srgbClr val="8B0000"/>
                </a:solidFill>
                <a:effectLst/>
                <a:uLnTx/>
                <a:uFillTx/>
                <a:latin typeface="Consolas" panose="020B0609020204030204" pitchFamily="49" charset="0"/>
              </a:rPr>
              <a:t>"</a:t>
            </a:r>
            <a:r>
              <a:rPr kumimoji="0" lang="en-US" sz="2000" b="1" i="0" u="none" strike="noStrike" kern="1200" cap="none" spc="0" normalizeH="0" baseline="0" noProof="0" dirty="0">
                <a:ln>
                  <a:noFill/>
                </a:ln>
                <a:solidFill>
                  <a:srgbClr val="8A2BE2"/>
                </a:solidFill>
                <a:effectLst/>
                <a:uLnTx/>
                <a:uFillTx/>
                <a:latin typeface="Consolas" panose="020B0609020204030204" pitchFamily="49" charset="0"/>
              </a:rPr>
              <a:t>:</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1" i="0" u="none" strike="noStrike" kern="1200" cap="none" spc="0" normalizeH="0" baseline="0" noProof="0" dirty="0">
                <a:ln>
                  <a:noFill/>
                </a:ln>
                <a:solidFill>
                  <a:srgbClr val="8B0000"/>
                </a:solidFill>
                <a:effectLst/>
                <a:uLnTx/>
                <a:uFillTx/>
                <a:latin typeface="Consolas" panose="020B0609020204030204" pitchFamily="49" charset="0"/>
              </a:rPr>
              <a:t>"[</a:t>
            </a:r>
            <a:r>
              <a:rPr kumimoji="0" lang="en-US" sz="2000" b="1" i="0" u="none" strike="noStrike" kern="1200" cap="none" spc="0" normalizeH="0" baseline="0" noProof="0" dirty="0" err="1">
                <a:ln>
                  <a:noFill/>
                </a:ln>
                <a:solidFill>
                  <a:srgbClr val="8B0000"/>
                </a:solidFill>
                <a:effectLst/>
                <a:uLnTx/>
                <a:uFillTx/>
                <a:latin typeface="Consolas" panose="020B0609020204030204" pitchFamily="49" charset="0"/>
              </a:rPr>
              <a:t>concat</a:t>
            </a:r>
            <a:r>
              <a:rPr kumimoji="0" lang="en-US" sz="2000" b="1" i="0" u="none" strike="noStrike" kern="1200" cap="none" spc="0" normalizeH="0" baseline="0" noProof="0" dirty="0">
                <a:ln>
                  <a:noFill/>
                </a:ln>
                <a:solidFill>
                  <a:srgbClr val="8B0000"/>
                </a:solidFill>
                <a:effectLst/>
                <a:uLnTx/>
                <a:uFillTx/>
                <a:latin typeface="Consolas" panose="020B0609020204030204" pitchFamily="49" charset="0"/>
              </a:rPr>
              <a:t>('Basic ', base64(variables('</a:t>
            </a:r>
            <a:r>
              <a:rPr kumimoji="0" lang="en-US" sz="2000" b="1" i="0" u="none" strike="noStrike" kern="1200" cap="none" spc="0" normalizeH="0" baseline="0" noProof="0" dirty="0" err="1">
                <a:ln>
                  <a:noFill/>
                </a:ln>
                <a:solidFill>
                  <a:srgbClr val="8B0000"/>
                </a:solidFill>
                <a:effectLst/>
                <a:uLnTx/>
                <a:uFillTx/>
                <a:latin typeface="Consolas" panose="020B0609020204030204" pitchFamily="49" charset="0"/>
              </a:rPr>
              <a:t>usernameAndPassword</a:t>
            </a:r>
            <a:r>
              <a:rPr kumimoji="0" lang="en-US" sz="2000" b="1" i="0" u="none" strike="noStrike" kern="1200" cap="none" spc="0" normalizeH="0" baseline="0" noProof="0" dirty="0">
                <a:ln>
                  <a:noFill/>
                </a:ln>
                <a:solidFill>
                  <a:srgbClr val="8B0000"/>
                </a:solidFill>
                <a:effectLst/>
                <a:uLnTx/>
                <a:uFillTx/>
                <a:latin typeface="Consolas" panose="020B0609020204030204" pitchFamily="49" charset="0"/>
              </a:rPr>
              <a:t>')))]"</a:t>
            </a:r>
            <a:endParaRPr kumimoji="0" lang="en-US" sz="2000" b="1" i="0" u="none" strike="noStrike" kern="1200" cap="none" spc="0" normalizeH="0" baseline="0" noProof="0" dirty="0">
              <a:ln>
                <a:noFill/>
              </a:ln>
              <a:solidFill>
                <a:prstClr val="black"/>
              </a:solidFill>
              <a:effectLst/>
              <a:uLnTx/>
              <a:uFillTx/>
              <a:latin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2000" b="1" dirty="0">
                <a:solidFill>
                  <a:srgbClr val="8B0000"/>
                </a:solidFill>
                <a:latin typeface="Consolas" panose="020B0609020204030204" pitchFamily="49" charset="0"/>
              </a:rPr>
              <a:t>} </a:t>
            </a:r>
          </a:p>
        </p:txBody>
      </p:sp>
    </p:spTree>
    <p:extLst>
      <p:ext uri="{BB962C8B-B14F-4D97-AF65-F5344CB8AC3E}">
        <p14:creationId xmlns:p14="http://schemas.microsoft.com/office/powerpoint/2010/main" val="22030256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906331"/>
            <a:ext cx="11887200" cy="2179058"/>
          </a:xfrm>
        </p:spPr>
        <p:txBody>
          <a:bodyPr/>
          <a:lstStyle/>
          <a:p>
            <a:r>
              <a:rPr lang="en-US" dirty="0"/>
              <a:t>Azure Resource Manager (ARM) Concepts</a:t>
            </a:r>
          </a:p>
        </p:txBody>
      </p:sp>
    </p:spTree>
    <p:extLst>
      <p:ext uri="{BB962C8B-B14F-4D97-AF65-F5344CB8AC3E}">
        <p14:creationId xmlns:p14="http://schemas.microsoft.com/office/powerpoint/2010/main" val="386711344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962" y="1212851"/>
            <a:ext cx="11702553" cy="5681555"/>
          </a:xfrm>
        </p:spPr>
        <p:txBody>
          <a:bodyPr/>
          <a:lstStyle/>
          <a:p>
            <a:r>
              <a:rPr lang="en-US" sz="2800" dirty="0">
                <a:solidFill>
                  <a:srgbClr val="0078D7"/>
                </a:solidFill>
              </a:rPr>
              <a:t>From within one Azure Resource Manager Template, you can link to another template which enables you to decompose your deployment into a set of targeted, purpose-specific templates. </a:t>
            </a:r>
          </a:p>
          <a:p>
            <a:endParaRPr lang="en-US" sz="2800" dirty="0"/>
          </a:p>
          <a:p>
            <a:r>
              <a:rPr lang="en-US" sz="2800" dirty="0">
                <a:solidFill>
                  <a:srgbClr val="0078D7"/>
                </a:solidFill>
              </a:rPr>
              <a:t>Link to a parameter file</a:t>
            </a:r>
          </a:p>
          <a:p>
            <a:r>
              <a:rPr lang="en-US" sz="1800" dirty="0">
                <a:solidFill>
                  <a:srgbClr val="505050"/>
                </a:solidFill>
              </a:rPr>
              <a:t>You can pass parameters from a main template to a linked template, and those parameters can directly map to parameters or variables exposed by the calling template.</a:t>
            </a:r>
          </a:p>
          <a:p>
            <a:endParaRPr lang="en-US" sz="2400" dirty="0">
              <a:solidFill>
                <a:srgbClr val="505050"/>
              </a:solidFill>
            </a:endParaRPr>
          </a:p>
          <a:p>
            <a:r>
              <a:rPr lang="en-US" sz="2800" dirty="0">
                <a:solidFill>
                  <a:srgbClr val="0078D7"/>
                </a:solidFill>
              </a:rPr>
              <a:t>Use variables to link templates together</a:t>
            </a:r>
          </a:p>
          <a:p>
            <a:r>
              <a:rPr lang="en-US" sz="1800" dirty="0">
                <a:solidFill>
                  <a:srgbClr val="505050"/>
                </a:solidFill>
              </a:rPr>
              <a:t>The linked </a:t>
            </a:r>
            <a:r>
              <a:rPr lang="en-US" sz="1800" b="1" dirty="0">
                <a:solidFill>
                  <a:srgbClr val="505050"/>
                </a:solidFill>
              </a:rPr>
              <a:t>template</a:t>
            </a:r>
            <a:r>
              <a:rPr lang="en-US" sz="1800" dirty="0">
                <a:solidFill>
                  <a:srgbClr val="505050"/>
                </a:solidFill>
              </a:rPr>
              <a:t> can also pass an output variable back to the source template, enabling a two-way data exchange between templates.</a:t>
            </a:r>
          </a:p>
          <a:p>
            <a:endParaRPr lang="en-US" sz="2800" dirty="0">
              <a:solidFill>
                <a:srgbClr val="505050"/>
              </a:solidFill>
            </a:endParaRPr>
          </a:p>
          <a:p>
            <a:r>
              <a:rPr lang="en-US" sz="2800" b="1" dirty="0">
                <a:solidFill>
                  <a:srgbClr val="0078D7"/>
                </a:solidFill>
                <a:latin typeface="+mn-lt"/>
              </a:rPr>
              <a:t>To document and provide query capability over the relationships between resources, you should instead use </a:t>
            </a:r>
            <a:r>
              <a:rPr lang="en-US" sz="2800" b="1" dirty="0">
                <a:solidFill>
                  <a:srgbClr val="0078D7"/>
                </a:solidFill>
                <a:latin typeface="+mn-lt"/>
                <a:hlinkClick r:id="rId3"/>
              </a:rPr>
              <a:t>resource linking</a:t>
            </a:r>
            <a:r>
              <a:rPr lang="en-US" sz="2800" b="1" dirty="0">
                <a:solidFill>
                  <a:srgbClr val="0078D7"/>
                </a:solidFill>
                <a:latin typeface="+mn-lt"/>
              </a:rPr>
              <a:t>.</a:t>
            </a:r>
          </a:p>
        </p:txBody>
      </p:sp>
      <p:sp>
        <p:nvSpPr>
          <p:cNvPr id="3" name="Title 2"/>
          <p:cNvSpPr>
            <a:spLocks noGrp="1"/>
          </p:cNvSpPr>
          <p:nvPr>
            <p:ph type="title"/>
          </p:nvPr>
        </p:nvSpPr>
        <p:spPr/>
        <p:txBody>
          <a:bodyPr/>
          <a:lstStyle/>
          <a:p>
            <a:r>
              <a:rPr lang="en-US" dirty="0">
                <a:solidFill>
                  <a:srgbClr val="505050"/>
                </a:solidFill>
              </a:rPr>
              <a:t>Linking ARM Templates</a:t>
            </a:r>
          </a:p>
        </p:txBody>
      </p:sp>
    </p:spTree>
    <p:extLst>
      <p:ext uri="{BB962C8B-B14F-4D97-AF65-F5344CB8AC3E}">
        <p14:creationId xmlns:p14="http://schemas.microsoft.com/office/powerpoint/2010/main" val="266444545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505050"/>
                </a:solidFill>
              </a:rPr>
              <a:t>Linking to a template</a:t>
            </a:r>
          </a:p>
        </p:txBody>
      </p:sp>
      <p:sp>
        <p:nvSpPr>
          <p:cNvPr id="7" name="Text Placeholder 6"/>
          <p:cNvSpPr>
            <a:spLocks noGrp="1"/>
          </p:cNvSpPr>
          <p:nvPr>
            <p:ph type="body" sz="quarter" idx="10"/>
          </p:nvPr>
        </p:nvSpPr>
        <p:spPr>
          <a:xfrm>
            <a:off x="443163" y="1221162"/>
            <a:ext cx="4022474" cy="3927229"/>
          </a:xfrm>
        </p:spPr>
        <p:txBody>
          <a:bodyPr/>
          <a:lstStyle/>
          <a:p>
            <a:r>
              <a:rPr lang="en-US" sz="2800" dirty="0">
                <a:solidFill>
                  <a:srgbClr val="0078D7"/>
                </a:solidFill>
                <a:latin typeface="+mj-lt"/>
                <a:cs typeface="+mn-cs"/>
              </a:rPr>
              <a:t>Create a link between two templates:</a:t>
            </a:r>
          </a:p>
          <a:p>
            <a:pPr marL="342900" indent="-342900">
              <a:spcAft>
                <a:spcPts val="1200"/>
              </a:spcAft>
              <a:buFont typeface="Arial" panose="020B0604020202020204" pitchFamily="34" charset="0"/>
              <a:buChar char="•"/>
            </a:pPr>
            <a:r>
              <a:rPr lang="en-US" sz="1800" dirty="0">
                <a:solidFill>
                  <a:srgbClr val="505050"/>
                </a:solidFill>
                <a:latin typeface="+mj-lt"/>
                <a:cs typeface="+mn-cs"/>
              </a:rPr>
              <a:t>Add a deployment resource within the main template that points to the linked template</a:t>
            </a:r>
          </a:p>
          <a:p>
            <a:pPr marL="342900" indent="-342900">
              <a:spcAft>
                <a:spcPts val="1200"/>
              </a:spcAft>
              <a:buFont typeface="Arial" panose="020B0604020202020204" pitchFamily="34" charset="0"/>
              <a:buChar char="•"/>
            </a:pPr>
            <a:r>
              <a:rPr lang="en-US" sz="1800" dirty="0">
                <a:solidFill>
                  <a:srgbClr val="505050"/>
                </a:solidFill>
                <a:latin typeface="+mj-lt"/>
                <a:cs typeface="+mn-cs"/>
              </a:rPr>
              <a:t>Set the </a:t>
            </a:r>
            <a:r>
              <a:rPr lang="en-US" sz="1800" b="1" dirty="0" err="1">
                <a:solidFill>
                  <a:srgbClr val="505050"/>
                </a:solidFill>
                <a:latin typeface="+mj-lt"/>
                <a:cs typeface="+mn-cs"/>
              </a:rPr>
              <a:t>templateLink</a:t>
            </a:r>
            <a:r>
              <a:rPr lang="en-US" sz="1800" dirty="0">
                <a:solidFill>
                  <a:srgbClr val="505050"/>
                </a:solidFill>
                <a:latin typeface="+mj-lt"/>
                <a:cs typeface="+mn-cs"/>
              </a:rPr>
              <a:t> property to the URI of the linked template</a:t>
            </a:r>
          </a:p>
          <a:p>
            <a:pPr marL="342900" indent="-342900">
              <a:spcAft>
                <a:spcPts val="1200"/>
              </a:spcAft>
              <a:buFont typeface="Arial" panose="020B0604020202020204" pitchFamily="34" charset="0"/>
              <a:buChar char="•"/>
            </a:pPr>
            <a:r>
              <a:rPr lang="en-US" sz="1800" dirty="0">
                <a:solidFill>
                  <a:srgbClr val="505050"/>
                </a:solidFill>
                <a:latin typeface="+mj-lt"/>
                <a:cs typeface="+mn-cs"/>
              </a:rPr>
              <a:t>(Optional) Provide parameter values for the linked template either by specifying the values directly in your template or by linking to a </a:t>
            </a:r>
            <a:r>
              <a:rPr lang="en-US" sz="1800" b="1" dirty="0">
                <a:solidFill>
                  <a:srgbClr val="505050"/>
                </a:solidFill>
                <a:latin typeface="+mj-lt"/>
                <a:cs typeface="+mn-cs"/>
              </a:rPr>
              <a:t>parameter</a:t>
            </a:r>
            <a:r>
              <a:rPr lang="en-US" sz="1800" dirty="0">
                <a:solidFill>
                  <a:srgbClr val="505050"/>
                </a:solidFill>
                <a:latin typeface="+mj-lt"/>
                <a:cs typeface="+mn-cs"/>
              </a:rPr>
              <a:t> file</a:t>
            </a:r>
          </a:p>
        </p:txBody>
      </p:sp>
      <p:grpSp>
        <p:nvGrpSpPr>
          <p:cNvPr id="5" name="Group 4"/>
          <p:cNvGrpSpPr/>
          <p:nvPr/>
        </p:nvGrpSpPr>
        <p:grpSpPr>
          <a:xfrm>
            <a:off x="5456238" y="2222041"/>
            <a:ext cx="6256421" cy="3962400"/>
            <a:chOff x="5455444" y="1439862"/>
            <a:chExt cx="6256421" cy="3962400"/>
          </a:xfrm>
        </p:grpSpPr>
        <p:pic>
          <p:nvPicPr>
            <p:cNvPr id="2" name="Picture 1"/>
            <p:cNvPicPr>
              <a:picLocks noChangeAspect="1"/>
            </p:cNvPicPr>
            <p:nvPr/>
          </p:nvPicPr>
          <p:blipFill>
            <a:blip r:embed="rId3"/>
            <a:stretch>
              <a:fillRect/>
            </a:stretch>
          </p:blipFill>
          <p:spPr>
            <a:xfrm>
              <a:off x="5455444" y="1439862"/>
              <a:ext cx="6256421" cy="3962400"/>
            </a:xfrm>
            <a:prstGeom prst="rect">
              <a:avLst/>
            </a:prstGeom>
          </p:spPr>
        </p:pic>
        <p:sp>
          <p:nvSpPr>
            <p:cNvPr id="3" name="Rectangle 2"/>
            <p:cNvSpPr/>
            <p:nvPr/>
          </p:nvSpPr>
          <p:spPr bwMode="auto">
            <a:xfrm>
              <a:off x="10713244" y="1516062"/>
              <a:ext cx="990600" cy="381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 name="Rectangle 5"/>
          <p:cNvSpPr/>
          <p:nvPr/>
        </p:nvSpPr>
        <p:spPr>
          <a:xfrm>
            <a:off x="5329487" y="1211717"/>
            <a:ext cx="6679950" cy="954107"/>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78D7"/>
                </a:solidFill>
                <a:effectLst/>
                <a:uLnTx/>
                <a:uFillTx/>
                <a:latin typeface="Segoe UI Light" panose="020B0502040204020203" pitchFamily="34" charset="0"/>
                <a:cs typeface="Segoe UI Light" panose="020B0502040204020203" pitchFamily="34" charset="0"/>
              </a:rPr>
              <a:t>This example uses the parameters property to specify a parameter value directly.</a:t>
            </a:r>
          </a:p>
        </p:txBody>
      </p:sp>
    </p:spTree>
    <p:extLst>
      <p:ext uri="{BB962C8B-B14F-4D97-AF65-F5344CB8AC3E}">
        <p14:creationId xmlns:p14="http://schemas.microsoft.com/office/powerpoint/2010/main" val="96634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505050"/>
                </a:solidFill>
              </a:rPr>
              <a:t>Linking to a template</a:t>
            </a:r>
          </a:p>
        </p:txBody>
      </p:sp>
      <p:sp>
        <p:nvSpPr>
          <p:cNvPr id="7" name="Text Placeholder 6"/>
          <p:cNvSpPr>
            <a:spLocks noGrp="1"/>
          </p:cNvSpPr>
          <p:nvPr>
            <p:ph type="body" sz="quarter" idx="10"/>
          </p:nvPr>
        </p:nvSpPr>
        <p:spPr>
          <a:xfrm>
            <a:off x="443163" y="1222332"/>
            <a:ext cx="9127874" cy="2145203"/>
          </a:xfrm>
        </p:spPr>
        <p:txBody>
          <a:bodyPr/>
          <a:lstStyle/>
          <a:p>
            <a:r>
              <a:rPr lang="en-US" sz="2800" dirty="0">
                <a:solidFill>
                  <a:srgbClr val="0078D7"/>
                </a:solidFill>
                <a:latin typeface="+mj-lt"/>
                <a:cs typeface="+mn-cs"/>
              </a:rPr>
              <a:t>Requirements:</a:t>
            </a:r>
          </a:p>
          <a:p>
            <a:pPr marL="342900" indent="-342900">
              <a:spcAft>
                <a:spcPts val="1200"/>
              </a:spcAft>
              <a:buFont typeface="Arial" panose="020B0604020202020204" pitchFamily="34" charset="0"/>
              <a:buChar char="•"/>
            </a:pPr>
            <a:r>
              <a:rPr lang="en-US" sz="1800" dirty="0">
                <a:solidFill>
                  <a:srgbClr val="505050"/>
                </a:solidFill>
                <a:latin typeface="+mj-lt"/>
                <a:cs typeface="+mn-cs"/>
              </a:rPr>
              <a:t>The Resource Manager service cannot access a local file or a file that is only available on your local network for the linked template</a:t>
            </a:r>
          </a:p>
          <a:p>
            <a:pPr marL="342900" indent="-342900">
              <a:spcAft>
                <a:spcPts val="1200"/>
              </a:spcAft>
              <a:buFont typeface="Arial" panose="020B0604020202020204" pitchFamily="34" charset="0"/>
              <a:buChar char="•"/>
            </a:pPr>
            <a:r>
              <a:rPr lang="en-US" sz="1800" dirty="0">
                <a:solidFill>
                  <a:srgbClr val="505050"/>
                </a:solidFill>
                <a:latin typeface="+mj-lt"/>
                <a:cs typeface="+mn-cs"/>
              </a:rPr>
              <a:t>You can only provide a URI value that includes either </a:t>
            </a:r>
            <a:r>
              <a:rPr lang="en-US" sz="1800" b="1" dirty="0">
                <a:solidFill>
                  <a:srgbClr val="505050"/>
                </a:solidFill>
                <a:latin typeface="+mj-lt"/>
                <a:cs typeface="+mn-cs"/>
              </a:rPr>
              <a:t>http or https</a:t>
            </a:r>
            <a:endParaRPr lang="en-US" sz="1800" dirty="0">
              <a:solidFill>
                <a:srgbClr val="505050"/>
              </a:solidFill>
              <a:latin typeface="+mj-lt"/>
              <a:cs typeface="+mn-cs"/>
            </a:endParaRPr>
          </a:p>
          <a:p>
            <a:endParaRPr lang="en-US" sz="2400" dirty="0">
              <a:gradFill>
                <a:gsLst>
                  <a:gs pos="1250">
                    <a:schemeClr val="tx1"/>
                  </a:gs>
                  <a:gs pos="100000">
                    <a:schemeClr val="tx1"/>
                  </a:gs>
                </a:gsLst>
                <a:lin ang="5400000" scaled="0"/>
              </a:gradFill>
              <a:latin typeface="+mn-lt"/>
              <a:cs typeface="+mn-cs"/>
            </a:endParaRPr>
          </a:p>
        </p:txBody>
      </p:sp>
      <p:grpSp>
        <p:nvGrpSpPr>
          <p:cNvPr id="2" name="Group 1"/>
          <p:cNvGrpSpPr/>
          <p:nvPr/>
        </p:nvGrpSpPr>
        <p:grpSpPr>
          <a:xfrm>
            <a:off x="401321" y="3410869"/>
            <a:ext cx="11227117" cy="2372393"/>
            <a:chOff x="731044" y="3497262"/>
            <a:chExt cx="10862497" cy="2057400"/>
          </a:xfrm>
        </p:grpSpPr>
        <p:pic>
          <p:nvPicPr>
            <p:cNvPr id="3" name="Picture 2"/>
            <p:cNvPicPr>
              <a:picLocks noChangeAspect="1"/>
            </p:cNvPicPr>
            <p:nvPr/>
          </p:nvPicPr>
          <p:blipFill>
            <a:blip r:embed="rId3"/>
            <a:stretch>
              <a:fillRect/>
            </a:stretch>
          </p:blipFill>
          <p:spPr>
            <a:xfrm>
              <a:off x="731044" y="3497262"/>
              <a:ext cx="10862497" cy="2057400"/>
            </a:xfrm>
            <a:prstGeom prst="rect">
              <a:avLst/>
            </a:prstGeom>
          </p:spPr>
        </p:pic>
        <p:sp>
          <p:nvSpPr>
            <p:cNvPr id="5" name="Rectangle 4"/>
            <p:cNvSpPr/>
            <p:nvPr/>
          </p:nvSpPr>
          <p:spPr bwMode="auto">
            <a:xfrm>
              <a:off x="10103644" y="3725862"/>
              <a:ext cx="1371600" cy="5334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92963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505050"/>
                </a:solidFill>
              </a:rPr>
              <a:t>Linking to a parameter file</a:t>
            </a:r>
          </a:p>
        </p:txBody>
      </p:sp>
      <p:sp>
        <p:nvSpPr>
          <p:cNvPr id="7" name="Text Placeholder 6"/>
          <p:cNvSpPr>
            <a:spLocks noGrp="1"/>
          </p:cNvSpPr>
          <p:nvPr>
            <p:ph type="body" sz="quarter" idx="10"/>
          </p:nvPr>
        </p:nvSpPr>
        <p:spPr>
          <a:xfrm>
            <a:off x="366963" y="1382710"/>
            <a:ext cx="4403474" cy="3459409"/>
          </a:xfrm>
        </p:spPr>
        <p:txBody>
          <a:bodyPr/>
          <a:lstStyle/>
          <a:p>
            <a:r>
              <a:rPr lang="en-US" sz="2800" dirty="0">
                <a:solidFill>
                  <a:srgbClr val="0078D7"/>
                </a:solidFill>
                <a:latin typeface="+mj-lt"/>
                <a:cs typeface="+mn-cs"/>
              </a:rPr>
              <a:t>The next example uses the </a:t>
            </a:r>
            <a:r>
              <a:rPr lang="en-US" sz="2800" b="1" dirty="0" err="1">
                <a:solidFill>
                  <a:srgbClr val="0078D7"/>
                </a:solidFill>
                <a:latin typeface="+mj-lt"/>
                <a:cs typeface="+mn-cs"/>
              </a:rPr>
              <a:t>parametersLink</a:t>
            </a:r>
            <a:r>
              <a:rPr lang="en-US" sz="2800" dirty="0">
                <a:solidFill>
                  <a:srgbClr val="0078D7"/>
                </a:solidFill>
                <a:latin typeface="+mj-lt"/>
                <a:cs typeface="+mn-cs"/>
              </a:rPr>
              <a:t> property to link to a parameter file</a:t>
            </a:r>
          </a:p>
          <a:p>
            <a:endParaRPr lang="en-US" sz="2800" dirty="0">
              <a:solidFill>
                <a:srgbClr val="0078D7"/>
              </a:solidFill>
              <a:latin typeface="+mj-lt"/>
              <a:cs typeface="+mn-cs"/>
            </a:endParaRPr>
          </a:p>
          <a:p>
            <a:r>
              <a:rPr lang="en-US" sz="2800" dirty="0">
                <a:solidFill>
                  <a:srgbClr val="0078D7"/>
                </a:solidFill>
                <a:latin typeface="+mj-lt"/>
                <a:cs typeface="+mn-cs"/>
              </a:rPr>
              <a:t>The URI value for the linked parameter file cannot be a local file, and must include either </a:t>
            </a:r>
            <a:r>
              <a:rPr lang="en-US" sz="2800" b="1" dirty="0">
                <a:solidFill>
                  <a:srgbClr val="0078D7"/>
                </a:solidFill>
                <a:latin typeface="+mj-lt"/>
                <a:cs typeface="+mn-cs"/>
              </a:rPr>
              <a:t>http</a:t>
            </a:r>
            <a:r>
              <a:rPr lang="en-US" sz="2800" dirty="0">
                <a:solidFill>
                  <a:srgbClr val="0078D7"/>
                </a:solidFill>
                <a:latin typeface="+mj-lt"/>
                <a:cs typeface="+mn-cs"/>
              </a:rPr>
              <a:t> or </a:t>
            </a:r>
            <a:r>
              <a:rPr lang="en-US" sz="2800" b="1" dirty="0">
                <a:solidFill>
                  <a:srgbClr val="0078D7"/>
                </a:solidFill>
                <a:latin typeface="+mj-lt"/>
                <a:cs typeface="+mn-cs"/>
              </a:rPr>
              <a:t>https</a:t>
            </a:r>
            <a:endParaRPr lang="en-US" sz="2800" dirty="0">
              <a:solidFill>
                <a:srgbClr val="0078D7"/>
              </a:solidFill>
              <a:latin typeface="+mj-lt"/>
              <a:cs typeface="+mn-cs"/>
            </a:endParaRPr>
          </a:p>
        </p:txBody>
      </p:sp>
      <p:grpSp>
        <p:nvGrpSpPr>
          <p:cNvPr id="3" name="Group 2"/>
          <p:cNvGrpSpPr/>
          <p:nvPr/>
        </p:nvGrpSpPr>
        <p:grpSpPr>
          <a:xfrm>
            <a:off x="4770437" y="1348100"/>
            <a:ext cx="7543800" cy="5273362"/>
            <a:chOff x="3779044" y="1221161"/>
            <a:chExt cx="8153400" cy="5370633"/>
          </a:xfrm>
        </p:grpSpPr>
        <p:pic>
          <p:nvPicPr>
            <p:cNvPr id="2" name="Picture 1"/>
            <p:cNvPicPr>
              <a:picLocks noChangeAspect="1"/>
            </p:cNvPicPr>
            <p:nvPr/>
          </p:nvPicPr>
          <p:blipFill>
            <a:blip r:embed="rId3"/>
            <a:stretch>
              <a:fillRect/>
            </a:stretch>
          </p:blipFill>
          <p:spPr>
            <a:xfrm>
              <a:off x="3779044" y="1221161"/>
              <a:ext cx="8153400" cy="5370633"/>
            </a:xfrm>
            <a:prstGeom prst="rect">
              <a:avLst/>
            </a:prstGeom>
          </p:spPr>
        </p:pic>
        <p:sp>
          <p:nvSpPr>
            <p:cNvPr id="5" name="Rectangle 4"/>
            <p:cNvSpPr/>
            <p:nvPr/>
          </p:nvSpPr>
          <p:spPr bwMode="auto">
            <a:xfrm>
              <a:off x="10637044" y="1439862"/>
              <a:ext cx="1219200" cy="4572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81497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962" y="1212851"/>
            <a:ext cx="10728075" cy="2502223"/>
          </a:xfrm>
        </p:spPr>
        <p:txBody>
          <a:bodyPr/>
          <a:lstStyle/>
          <a:p>
            <a:r>
              <a:rPr lang="en-US" sz="2800" dirty="0">
                <a:solidFill>
                  <a:srgbClr val="0078D7"/>
                </a:solidFill>
              </a:rPr>
              <a:t>ARM templates allow you to define dependencies between resources:</a:t>
            </a:r>
          </a:p>
          <a:p>
            <a:pPr marL="285750" indent="-285750">
              <a:spcAft>
                <a:spcPts val="600"/>
              </a:spcAft>
              <a:buFont typeface="Arial" panose="020B0604020202020204" pitchFamily="34" charset="0"/>
              <a:buChar char="•"/>
            </a:pPr>
            <a:r>
              <a:rPr lang="en-US" sz="1800" b="1" dirty="0">
                <a:solidFill>
                  <a:srgbClr val="505050"/>
                </a:solidFill>
              </a:rPr>
              <a:t>dependsOn </a:t>
            </a:r>
            <a:r>
              <a:rPr lang="en-US" sz="1800" dirty="0">
                <a:solidFill>
                  <a:srgbClr val="505050"/>
                </a:solidFill>
              </a:rPr>
              <a:t>property</a:t>
            </a:r>
          </a:p>
          <a:p>
            <a:pPr marL="285750" indent="-285750">
              <a:spcAft>
                <a:spcPts val="600"/>
              </a:spcAft>
              <a:buFont typeface="Arial" panose="020B0604020202020204" pitchFamily="34" charset="0"/>
              <a:buChar char="•"/>
            </a:pPr>
            <a:r>
              <a:rPr lang="en-US" sz="1800" b="1" dirty="0">
                <a:solidFill>
                  <a:srgbClr val="505050"/>
                </a:solidFill>
              </a:rPr>
              <a:t>resources </a:t>
            </a:r>
            <a:r>
              <a:rPr lang="en-US" sz="1800" dirty="0">
                <a:solidFill>
                  <a:srgbClr val="505050"/>
                </a:solidFill>
              </a:rPr>
              <a:t>property</a:t>
            </a:r>
          </a:p>
          <a:p>
            <a:pPr marL="457200" indent="-457200">
              <a:buFont typeface="Arial" panose="020B0604020202020204" pitchFamily="34" charset="0"/>
              <a:buChar char="•"/>
            </a:pPr>
            <a:endParaRPr lang="en-US" sz="1800" dirty="0">
              <a:solidFill>
                <a:srgbClr val="505050"/>
              </a:solidFill>
            </a:endParaRPr>
          </a:p>
          <a:p>
            <a:r>
              <a:rPr lang="en-US" sz="2800" dirty="0">
                <a:solidFill>
                  <a:srgbClr val="0078D7"/>
                </a:solidFill>
              </a:rPr>
              <a:t>The dependencies between resources are evaluated and resources are deployed in their dependent order.</a:t>
            </a:r>
          </a:p>
        </p:txBody>
      </p:sp>
      <p:sp>
        <p:nvSpPr>
          <p:cNvPr id="3" name="Title 2"/>
          <p:cNvSpPr>
            <a:spLocks noGrp="1"/>
          </p:cNvSpPr>
          <p:nvPr>
            <p:ph type="title"/>
          </p:nvPr>
        </p:nvSpPr>
        <p:spPr/>
        <p:txBody>
          <a:bodyPr/>
          <a:lstStyle/>
          <a:p>
            <a:r>
              <a:rPr lang="en-US" dirty="0">
                <a:solidFill>
                  <a:srgbClr val="505050"/>
                </a:solidFill>
              </a:rPr>
              <a:t>Defining dependencies in ARM Templates</a:t>
            </a:r>
          </a:p>
        </p:txBody>
      </p:sp>
      <p:pic>
        <p:nvPicPr>
          <p:cNvPr id="4" name="Picture 3"/>
          <p:cNvPicPr>
            <a:picLocks noChangeAspect="1"/>
          </p:cNvPicPr>
          <p:nvPr/>
        </p:nvPicPr>
        <p:blipFill>
          <a:blip r:embed="rId3"/>
          <a:stretch>
            <a:fillRect/>
          </a:stretch>
        </p:blipFill>
        <p:spPr>
          <a:xfrm>
            <a:off x="503238" y="3802063"/>
            <a:ext cx="6676579" cy="3020679"/>
          </a:xfrm>
          <a:prstGeom prst="rect">
            <a:avLst/>
          </a:prstGeom>
        </p:spPr>
      </p:pic>
    </p:spTree>
    <p:extLst>
      <p:ext uri="{BB962C8B-B14F-4D97-AF65-F5344CB8AC3E}">
        <p14:creationId xmlns:p14="http://schemas.microsoft.com/office/powerpoint/2010/main" val="340490829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505050"/>
                </a:solidFill>
              </a:rPr>
              <a:t>Property – dependsOn</a:t>
            </a:r>
          </a:p>
        </p:txBody>
      </p:sp>
      <p:sp>
        <p:nvSpPr>
          <p:cNvPr id="7" name="Text Placeholder 6"/>
          <p:cNvSpPr>
            <a:spLocks noGrp="1"/>
          </p:cNvSpPr>
          <p:nvPr>
            <p:ph type="body" sz="quarter" idx="10"/>
          </p:nvPr>
        </p:nvSpPr>
        <p:spPr>
          <a:xfrm>
            <a:off x="366962" y="1439862"/>
            <a:ext cx="10347075" cy="4194995"/>
          </a:xfrm>
        </p:spPr>
        <p:txBody>
          <a:bodyPr/>
          <a:lstStyle/>
          <a:p>
            <a:r>
              <a:rPr lang="en-US" sz="2800" dirty="0">
                <a:solidFill>
                  <a:srgbClr val="0078D7"/>
                </a:solidFill>
                <a:latin typeface="+mj-lt"/>
                <a:cs typeface="+mn-cs"/>
              </a:rPr>
              <a:t>Why use this property?</a:t>
            </a:r>
          </a:p>
          <a:p>
            <a:pPr marL="342900" indent="-342900">
              <a:spcAft>
                <a:spcPts val="600"/>
              </a:spcAft>
              <a:buFont typeface="Arial" panose="020B0604020202020204" pitchFamily="34" charset="0"/>
              <a:buChar char="•"/>
            </a:pPr>
            <a:r>
              <a:rPr lang="en-US" sz="1800" dirty="0">
                <a:solidFill>
                  <a:srgbClr val="505050"/>
                </a:solidFill>
                <a:latin typeface="+mj-lt"/>
                <a:cs typeface="+mn-cs"/>
              </a:rPr>
              <a:t>Provides ability to define dependencies for a resource</a:t>
            </a:r>
          </a:p>
          <a:p>
            <a:pPr marL="689398" lvl="1" indent="-342900">
              <a:spcAft>
                <a:spcPts val="600"/>
              </a:spcAft>
              <a:buFont typeface="Arial" panose="020B0604020202020204" pitchFamily="34" charset="0"/>
              <a:buChar char="•"/>
            </a:pPr>
            <a:r>
              <a:rPr lang="en-US" sz="1600" dirty="0">
                <a:solidFill>
                  <a:srgbClr val="505050"/>
                </a:solidFill>
                <a:latin typeface="+mj-lt"/>
                <a:cs typeface="+mn-cs"/>
              </a:rPr>
              <a:t>Dependence on having a database resource successfully provisioned for a given VM</a:t>
            </a:r>
          </a:p>
          <a:p>
            <a:pPr marL="689398" lvl="1" indent="-342900">
              <a:spcAft>
                <a:spcPts val="600"/>
              </a:spcAft>
              <a:buFont typeface="Arial" panose="020B0604020202020204" pitchFamily="34" charset="0"/>
              <a:buChar char="•"/>
            </a:pPr>
            <a:r>
              <a:rPr lang="en-US" sz="1600" dirty="0">
                <a:solidFill>
                  <a:srgbClr val="505050"/>
                </a:solidFill>
                <a:latin typeface="+mj-lt"/>
                <a:cs typeface="+mn-cs"/>
              </a:rPr>
              <a:t>Dependence for multiple nodes in your cluster to be installed before deploying a VM with the cluster management tool</a:t>
            </a:r>
          </a:p>
          <a:p>
            <a:pPr marL="342900" indent="-342900">
              <a:spcAft>
                <a:spcPts val="600"/>
              </a:spcAft>
              <a:buFont typeface="Arial" panose="020B0604020202020204" pitchFamily="34" charset="0"/>
              <a:buChar char="•"/>
            </a:pPr>
            <a:r>
              <a:rPr lang="en-US" sz="1800" dirty="0">
                <a:solidFill>
                  <a:srgbClr val="505050"/>
                </a:solidFill>
                <a:latin typeface="+mj-lt"/>
                <a:cs typeface="+mn-cs"/>
              </a:rPr>
              <a:t>Evaluates dependences between resources so resources are deployed in their dependent order</a:t>
            </a:r>
          </a:p>
          <a:p>
            <a:pPr marL="342900" indent="-342900">
              <a:buFont typeface="Arial" panose="020B0604020202020204" pitchFamily="34" charset="0"/>
              <a:buChar char="•"/>
            </a:pPr>
            <a:endParaRPr lang="en-US" sz="2000" dirty="0">
              <a:solidFill>
                <a:srgbClr val="505050"/>
              </a:solidFill>
              <a:latin typeface="+mj-lt"/>
              <a:cs typeface="+mn-cs"/>
            </a:endParaRPr>
          </a:p>
          <a:p>
            <a:pPr marL="342900" indent="-342900">
              <a:buFont typeface="Arial" panose="020B0604020202020204" pitchFamily="34" charset="0"/>
              <a:buChar char="•"/>
            </a:pPr>
            <a:endParaRPr lang="en-US" sz="2000" dirty="0">
              <a:solidFill>
                <a:srgbClr val="505050"/>
              </a:solidFill>
              <a:latin typeface="+mj-lt"/>
              <a:cs typeface="+mn-cs"/>
            </a:endParaRPr>
          </a:p>
          <a:p>
            <a:r>
              <a:rPr lang="en-US" sz="2800" dirty="0">
                <a:solidFill>
                  <a:srgbClr val="0078D7"/>
                </a:solidFill>
                <a:latin typeface="+mj-lt"/>
                <a:cs typeface="+mn-cs"/>
              </a:rPr>
              <a:t>Not applicable use cases</a:t>
            </a:r>
          </a:p>
          <a:p>
            <a:pPr marL="342900" indent="-342900">
              <a:spcAft>
                <a:spcPts val="600"/>
              </a:spcAft>
              <a:buFont typeface="Arial" panose="020B0604020202020204" pitchFamily="34" charset="0"/>
              <a:buChar char="•"/>
            </a:pPr>
            <a:r>
              <a:rPr lang="en-US" sz="1800" dirty="0">
                <a:solidFill>
                  <a:srgbClr val="505050"/>
                </a:solidFill>
                <a:latin typeface="+mj-lt"/>
                <a:cs typeface="+mn-cs"/>
              </a:rPr>
              <a:t>Documenting how resources are interconnected,</a:t>
            </a:r>
          </a:p>
          <a:p>
            <a:pPr marL="342900" indent="-342900">
              <a:spcAft>
                <a:spcPts val="600"/>
              </a:spcAft>
              <a:buFont typeface="Arial" panose="020B0604020202020204" pitchFamily="34" charset="0"/>
              <a:buChar char="•"/>
            </a:pPr>
            <a:r>
              <a:rPr lang="en-US" sz="1800" dirty="0">
                <a:solidFill>
                  <a:srgbClr val="505050"/>
                </a:solidFill>
                <a:latin typeface="+mj-lt"/>
                <a:cs typeface="+mn-cs"/>
              </a:rPr>
              <a:t>Risking negative performance impact where you may inadvertently distract the deployment engine from using parallelism where it might have otherwise</a:t>
            </a:r>
          </a:p>
        </p:txBody>
      </p:sp>
    </p:spTree>
    <p:extLst>
      <p:ext uri="{BB962C8B-B14F-4D97-AF65-F5344CB8AC3E}">
        <p14:creationId xmlns:p14="http://schemas.microsoft.com/office/powerpoint/2010/main" val="26181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5"/>
            <a:ext cx="11889564" cy="763588"/>
          </a:xfrm>
        </p:spPr>
        <p:txBody>
          <a:bodyPr/>
          <a:lstStyle/>
          <a:p>
            <a:r>
              <a:rPr lang="en-US" dirty="0">
                <a:solidFill>
                  <a:srgbClr val="505050"/>
                </a:solidFill>
              </a:rPr>
              <a:t>Property resources</a:t>
            </a:r>
          </a:p>
        </p:txBody>
      </p:sp>
      <p:sp>
        <p:nvSpPr>
          <p:cNvPr id="7" name="Text Placeholder 6"/>
          <p:cNvSpPr>
            <a:spLocks noGrp="1"/>
          </p:cNvSpPr>
          <p:nvPr>
            <p:ph type="body" sz="quarter" idx="10"/>
          </p:nvPr>
        </p:nvSpPr>
        <p:spPr>
          <a:xfrm>
            <a:off x="349655" y="1439544"/>
            <a:ext cx="5871650" cy="1514261"/>
          </a:xfrm>
        </p:spPr>
        <p:txBody>
          <a:bodyPr/>
          <a:lstStyle/>
          <a:p>
            <a:r>
              <a:rPr lang="en-US" sz="2400" dirty="0">
                <a:solidFill>
                  <a:srgbClr val="0078D7"/>
                </a:solidFill>
                <a:latin typeface="+mj-lt"/>
                <a:cs typeface="+mn-cs"/>
              </a:rPr>
              <a:t>The </a:t>
            </a:r>
            <a:r>
              <a:rPr lang="en-US" sz="2400" b="1" dirty="0">
                <a:solidFill>
                  <a:srgbClr val="0078D7"/>
                </a:solidFill>
                <a:latin typeface="+mj-lt"/>
                <a:cs typeface="+mn-cs"/>
              </a:rPr>
              <a:t>resources</a:t>
            </a:r>
            <a:r>
              <a:rPr lang="en-US" sz="2400" dirty="0">
                <a:solidFill>
                  <a:srgbClr val="0078D7"/>
                </a:solidFill>
                <a:latin typeface="+mj-lt"/>
                <a:cs typeface="+mn-cs"/>
              </a:rPr>
              <a:t> property allows you to specify child resources that are related to the resource being defined. Child resources can only be defined 5 levels deep</a:t>
            </a:r>
            <a:r>
              <a:rPr lang="en-US" sz="2400" b="1" dirty="0">
                <a:solidFill>
                  <a:srgbClr val="0078D7"/>
                </a:solidFill>
                <a:latin typeface="+mj-lt"/>
                <a:cs typeface="+mn-cs"/>
              </a:rPr>
              <a:t>.</a:t>
            </a:r>
            <a:endParaRPr lang="en-US" sz="2400" dirty="0">
              <a:solidFill>
                <a:srgbClr val="0078D7"/>
              </a:solidFill>
              <a:latin typeface="+mj-lt"/>
              <a:cs typeface="+mn-cs"/>
            </a:endParaRPr>
          </a:p>
        </p:txBody>
      </p:sp>
      <p:pic>
        <p:nvPicPr>
          <p:cNvPr id="5" name="Picture 4"/>
          <p:cNvPicPr>
            <a:picLocks noChangeAspect="1"/>
          </p:cNvPicPr>
          <p:nvPr/>
        </p:nvPicPr>
        <p:blipFill>
          <a:blip r:embed="rId3"/>
          <a:stretch>
            <a:fillRect/>
          </a:stretch>
        </p:blipFill>
        <p:spPr>
          <a:xfrm>
            <a:off x="471687" y="3497262"/>
            <a:ext cx="5822750" cy="2897664"/>
          </a:xfrm>
          <a:prstGeom prst="rect">
            <a:avLst/>
          </a:prstGeom>
        </p:spPr>
      </p:pic>
      <p:sp>
        <p:nvSpPr>
          <p:cNvPr id="6" name="Rectangle 5"/>
          <p:cNvSpPr/>
          <p:nvPr/>
        </p:nvSpPr>
        <p:spPr bwMode="auto">
          <a:xfrm>
            <a:off x="890174" y="4880995"/>
            <a:ext cx="5112659" cy="355046"/>
          </a:xfrm>
          <a:prstGeom prst="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Text Placeholder 6"/>
          <p:cNvSpPr txBox="1">
            <a:spLocks/>
          </p:cNvSpPr>
          <p:nvPr/>
        </p:nvSpPr>
        <p:spPr>
          <a:xfrm>
            <a:off x="6899785" y="1439544"/>
            <a:ext cx="5394076" cy="5195268"/>
          </a:xfrm>
          <a:prstGeom prst="rect">
            <a:avLst/>
          </a:prstGeom>
        </p:spPr>
        <p:txBody>
          <a:bodyPr vert="horz" wrap="square" lIns="146304" tIns="91440" rIns="146304" bIns="91440" rtlCol="0">
            <a:spAutoFit/>
          </a:bodyPr>
          <a:lstStyle>
            <a:lvl1pPr marL="0"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4267"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498"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515"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2667"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434"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831"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94" rtl="0" eaLnBrk="1" fontAlgn="auto" latinLnBrk="0" hangingPunct="1">
              <a:lnSpc>
                <a:spcPct val="90000"/>
              </a:lnSpc>
              <a:spcBef>
                <a:spcPct val="20000"/>
              </a:spcBef>
              <a:spcAft>
                <a:spcPts val="0"/>
              </a:spcAft>
              <a:buClrTx/>
              <a:buSzPct val="90000"/>
              <a:buFont typeface="Arial" pitchFamily="34" charset="0"/>
              <a:buNone/>
              <a:tabLst/>
              <a:defRPr/>
            </a:pPr>
            <a:r>
              <a:rPr kumimoji="0" lang="en-US" sz="2800" b="1" i="0" u="none" strike="noStrike" kern="1200" cap="none" spc="0" normalizeH="0" baseline="0" noProof="0" dirty="0">
                <a:ln>
                  <a:noFill/>
                </a:ln>
                <a:solidFill>
                  <a:srgbClr val="0078D7"/>
                </a:solidFill>
                <a:effectLst/>
                <a:uLnTx/>
                <a:uFillTx/>
                <a:latin typeface="+mn-lt"/>
                <a:ea typeface="+mn-ea"/>
              </a:rPr>
              <a:t>Note: </a:t>
            </a:r>
            <a:r>
              <a:rPr kumimoji="0" lang="en-US" sz="2000" b="0" i="0" u="none" strike="noStrike" kern="1200" cap="none" spc="0" normalizeH="0" baseline="0" noProof="0" dirty="0">
                <a:ln>
                  <a:noFill/>
                </a:ln>
                <a:solidFill>
                  <a:srgbClr val="505050"/>
                </a:solidFill>
                <a:effectLst/>
                <a:uLnTx/>
                <a:uFillTx/>
                <a:latin typeface="+mj-lt"/>
                <a:ea typeface="+mn-ea"/>
              </a:rPr>
              <a:t>If you need the child resource to be deployed after the parent resource, you must explicitly state that dependency with the </a:t>
            </a:r>
            <a:r>
              <a:rPr kumimoji="0" lang="en-US" sz="2000" i="0" u="none" strike="noStrike" kern="1200" cap="none" spc="0" normalizeH="0" baseline="0" noProof="0" dirty="0">
                <a:ln>
                  <a:noFill/>
                </a:ln>
                <a:solidFill>
                  <a:srgbClr val="505050"/>
                </a:solidFill>
                <a:effectLst/>
                <a:uLnTx/>
                <a:uFillTx/>
                <a:latin typeface="+mn-lt"/>
                <a:ea typeface="+mn-ea"/>
              </a:rPr>
              <a:t>dependsOn property. </a:t>
            </a:r>
          </a:p>
          <a:p>
            <a:pPr marL="0" marR="0" lvl="0" indent="0" algn="l" defTabSz="932594"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2000" b="0" i="0" u="none" strike="noStrike" kern="1200" cap="none" spc="0" normalizeH="0" baseline="0" noProof="0" dirty="0">
              <a:ln>
                <a:noFill/>
              </a:ln>
              <a:solidFill>
                <a:srgbClr val="505050"/>
              </a:solidFill>
              <a:effectLst/>
              <a:uLnTx/>
              <a:uFillTx/>
              <a:latin typeface="+mj-lt"/>
              <a:ea typeface="+mn-ea"/>
              <a:cs typeface="+mn-cs"/>
            </a:endParaRPr>
          </a:p>
          <a:p>
            <a:pPr marL="0" marR="0" lvl="0" indent="0" algn="l" defTabSz="932594" rtl="0" eaLnBrk="1" fontAlgn="auto" latinLnBrk="0" hangingPunct="1">
              <a:lnSpc>
                <a:spcPct val="90000"/>
              </a:lnSpc>
              <a:spcBef>
                <a:spcPct val="20000"/>
              </a:spcBef>
              <a:spcAft>
                <a:spcPts val="0"/>
              </a:spcAft>
              <a:buClrTx/>
              <a:buSzPct val="90000"/>
              <a:buFont typeface="Arial" pitchFamily="34" charset="0"/>
              <a:buNone/>
              <a:tabLst/>
              <a:defRPr/>
            </a:pPr>
            <a:r>
              <a:rPr kumimoji="0" lang="en-US" sz="2800" b="0" i="0" u="none" strike="noStrike" kern="1200" cap="none" spc="0" normalizeH="0" baseline="0" noProof="0" dirty="0">
                <a:ln>
                  <a:noFill/>
                </a:ln>
                <a:solidFill>
                  <a:srgbClr val="0078D7"/>
                </a:solidFill>
                <a:effectLst/>
                <a:uLnTx/>
                <a:uFillTx/>
                <a:latin typeface="+mj-lt"/>
                <a:ea typeface="+mn-ea"/>
                <a:cs typeface="+mn-cs"/>
              </a:rPr>
              <a:t>Additional conditions:</a:t>
            </a:r>
          </a:p>
          <a:p>
            <a:pPr marL="342900" marR="0" lvl="0" indent="-342900" algn="l" defTabSz="932594" rtl="0" eaLnBrk="1" fontAlgn="auto" latinLnBrk="0" hangingPunct="1">
              <a:lnSpc>
                <a:spcPct val="90000"/>
              </a:lnSpc>
              <a:spcBef>
                <a:spcPct val="20000"/>
              </a:spcBef>
              <a:spcAft>
                <a:spcPts val="600"/>
              </a:spcAft>
              <a:buClrTx/>
              <a:buSzPct val="90000"/>
              <a:buFont typeface="Arial" pitchFamily="34" charset="0"/>
              <a:buChar char="•"/>
              <a:tabLst/>
              <a:defRPr/>
            </a:pPr>
            <a:r>
              <a:rPr kumimoji="0" lang="en-US" sz="1800" b="0" i="0" u="none" strike="noStrike" kern="1200" cap="none" spc="0" normalizeH="0" baseline="0" noProof="0" dirty="0">
                <a:ln>
                  <a:noFill/>
                </a:ln>
                <a:solidFill>
                  <a:srgbClr val="505050"/>
                </a:solidFill>
                <a:effectLst/>
                <a:uLnTx/>
                <a:uFillTx/>
                <a:latin typeface="+mj-lt"/>
                <a:ea typeface="+mn-ea"/>
                <a:cs typeface="+mn-cs"/>
              </a:rPr>
              <a:t>Each parent resource accepts only certain resource types as child resources</a:t>
            </a:r>
          </a:p>
          <a:p>
            <a:pPr marL="342900" marR="0" lvl="0" indent="-342900" algn="l" defTabSz="932594" rtl="0" eaLnBrk="1" fontAlgn="auto" latinLnBrk="0" hangingPunct="1">
              <a:lnSpc>
                <a:spcPct val="90000"/>
              </a:lnSpc>
              <a:spcBef>
                <a:spcPct val="20000"/>
              </a:spcBef>
              <a:spcAft>
                <a:spcPts val="600"/>
              </a:spcAft>
              <a:buClrTx/>
              <a:buSzPct val="90000"/>
              <a:buFont typeface="Arial" pitchFamily="34" charset="0"/>
              <a:buChar char="•"/>
              <a:tabLst/>
              <a:defRPr/>
            </a:pPr>
            <a:r>
              <a:rPr kumimoji="0" lang="en-US" sz="1800" b="0" i="0" u="none" strike="noStrike" kern="1200" cap="none" spc="0" normalizeH="0" baseline="0" noProof="0" dirty="0">
                <a:ln>
                  <a:noFill/>
                </a:ln>
                <a:solidFill>
                  <a:srgbClr val="505050"/>
                </a:solidFill>
                <a:effectLst/>
                <a:uLnTx/>
                <a:uFillTx/>
                <a:latin typeface="+mj-lt"/>
                <a:ea typeface="+mn-ea"/>
                <a:cs typeface="+mn-cs"/>
              </a:rPr>
              <a:t>Accepted resource types are specified in the template schema of the parent resource</a:t>
            </a:r>
          </a:p>
          <a:p>
            <a:pPr marL="342900" marR="0" lvl="0" indent="-342900" algn="l" defTabSz="932594" rtl="0" eaLnBrk="1" fontAlgn="auto" latinLnBrk="0" hangingPunct="1">
              <a:lnSpc>
                <a:spcPct val="90000"/>
              </a:lnSpc>
              <a:spcBef>
                <a:spcPct val="20000"/>
              </a:spcBef>
              <a:spcAft>
                <a:spcPts val="600"/>
              </a:spcAft>
              <a:buClrTx/>
              <a:buSzPct val="90000"/>
              <a:buFont typeface="Arial" pitchFamily="34" charset="0"/>
              <a:buChar char="•"/>
              <a:tabLst/>
              <a:defRPr/>
            </a:pPr>
            <a:r>
              <a:rPr kumimoji="0" lang="en-US" sz="1800" b="0" i="0" u="none" strike="noStrike" kern="1200" cap="none" spc="0" normalizeH="0" baseline="0" noProof="0" dirty="0">
                <a:ln>
                  <a:noFill/>
                </a:ln>
                <a:solidFill>
                  <a:srgbClr val="505050"/>
                </a:solidFill>
                <a:effectLst/>
                <a:uLnTx/>
                <a:uFillTx/>
                <a:latin typeface="+mj-lt"/>
                <a:ea typeface="+mn-ea"/>
                <a:cs typeface="+mn-cs"/>
              </a:rPr>
              <a:t>The name of child resource type includes the name of the parent resource type, such as </a:t>
            </a:r>
            <a:r>
              <a:rPr kumimoji="0" lang="en-US" sz="1800" i="0" u="none" strike="noStrike" kern="1200" cap="none" spc="0" normalizeH="0" baseline="0" noProof="0" dirty="0" err="1">
                <a:ln>
                  <a:noFill/>
                </a:ln>
                <a:solidFill>
                  <a:srgbClr val="505050"/>
                </a:solidFill>
                <a:effectLst/>
                <a:uLnTx/>
                <a:uFillTx/>
                <a:latin typeface="+mn-lt"/>
                <a:ea typeface="+mn-ea"/>
                <a:cs typeface="+mn-cs"/>
              </a:rPr>
              <a:t>Microsoft.Web</a:t>
            </a:r>
            <a:r>
              <a:rPr kumimoji="0" lang="en-US" sz="1800" i="0" u="none" strike="noStrike" kern="1200" cap="none" spc="0" normalizeH="0" baseline="0" noProof="0" dirty="0">
                <a:ln>
                  <a:noFill/>
                </a:ln>
                <a:solidFill>
                  <a:srgbClr val="505050"/>
                </a:solidFill>
                <a:effectLst/>
                <a:uLnTx/>
                <a:uFillTx/>
                <a:latin typeface="+mn-lt"/>
                <a:ea typeface="+mn-ea"/>
                <a:cs typeface="+mn-cs"/>
              </a:rPr>
              <a:t>/sites/config </a:t>
            </a:r>
            <a:r>
              <a:rPr kumimoji="0" lang="en-US" sz="1800" b="0" i="0" u="none" strike="noStrike" kern="1200" cap="none" spc="0" normalizeH="0" baseline="0" noProof="0" dirty="0">
                <a:ln>
                  <a:noFill/>
                </a:ln>
                <a:solidFill>
                  <a:srgbClr val="505050"/>
                </a:solidFill>
                <a:effectLst/>
                <a:uLnTx/>
                <a:uFillTx/>
                <a:latin typeface="+mj-lt"/>
                <a:ea typeface="+mn-ea"/>
                <a:cs typeface="+mn-cs"/>
              </a:rPr>
              <a:t>and </a:t>
            </a:r>
            <a:r>
              <a:rPr kumimoji="0" lang="en-US" sz="1800" i="0" u="none" strike="noStrike" kern="1200" cap="none" spc="0" normalizeH="0" baseline="0" noProof="0" dirty="0" err="1">
                <a:ln>
                  <a:noFill/>
                </a:ln>
                <a:solidFill>
                  <a:srgbClr val="505050"/>
                </a:solidFill>
                <a:effectLst/>
                <a:uLnTx/>
                <a:uFillTx/>
                <a:latin typeface="+mn-lt"/>
                <a:ea typeface="+mn-ea"/>
                <a:cs typeface="+mn-cs"/>
              </a:rPr>
              <a:t>Microsoft.Web</a:t>
            </a:r>
            <a:r>
              <a:rPr kumimoji="0" lang="en-US" sz="1800" i="0" u="none" strike="noStrike" kern="1200" cap="none" spc="0" normalizeH="0" baseline="0" noProof="0" dirty="0">
                <a:ln>
                  <a:noFill/>
                </a:ln>
                <a:solidFill>
                  <a:srgbClr val="505050"/>
                </a:solidFill>
                <a:effectLst/>
                <a:uLnTx/>
                <a:uFillTx/>
                <a:latin typeface="+mn-lt"/>
                <a:ea typeface="+mn-ea"/>
                <a:cs typeface="+mn-cs"/>
              </a:rPr>
              <a:t>/sites/extensions </a:t>
            </a:r>
            <a:r>
              <a:rPr kumimoji="0" lang="en-US" sz="1800" b="0" i="0" u="none" strike="noStrike" kern="1200" cap="none" spc="0" normalizeH="0" baseline="0" noProof="0" dirty="0">
                <a:ln>
                  <a:noFill/>
                </a:ln>
                <a:solidFill>
                  <a:srgbClr val="505050"/>
                </a:solidFill>
                <a:effectLst/>
                <a:uLnTx/>
                <a:uFillTx/>
                <a:latin typeface="+mj-lt"/>
                <a:ea typeface="+mn-ea"/>
                <a:cs typeface="+mn-cs"/>
              </a:rPr>
              <a:t>are both child resources of the </a:t>
            </a:r>
            <a:r>
              <a:rPr kumimoji="0" lang="en-US" sz="1800" i="0" u="none" strike="noStrike" kern="1200" cap="none" spc="0" normalizeH="0" baseline="0" noProof="0" dirty="0" err="1">
                <a:ln>
                  <a:noFill/>
                </a:ln>
                <a:solidFill>
                  <a:srgbClr val="505050"/>
                </a:solidFill>
                <a:effectLst/>
                <a:uLnTx/>
                <a:uFillTx/>
                <a:latin typeface="+mn-lt"/>
                <a:ea typeface="+mn-ea"/>
                <a:cs typeface="+mn-cs"/>
              </a:rPr>
              <a:t>Microsoft.Web</a:t>
            </a:r>
            <a:r>
              <a:rPr kumimoji="0" lang="en-US" sz="1800" i="0" u="none" strike="noStrike" kern="1200" cap="none" spc="0" normalizeH="0" baseline="0" noProof="0" dirty="0">
                <a:ln>
                  <a:noFill/>
                </a:ln>
                <a:solidFill>
                  <a:srgbClr val="505050"/>
                </a:solidFill>
                <a:effectLst/>
                <a:uLnTx/>
                <a:uFillTx/>
                <a:latin typeface="+mn-lt"/>
                <a:ea typeface="+mn-ea"/>
                <a:cs typeface="+mn-cs"/>
              </a:rPr>
              <a:t>/sites</a:t>
            </a:r>
          </a:p>
          <a:p>
            <a:pPr marL="342900" marR="0" lvl="0" indent="-342900" algn="l" defTabSz="93259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000" b="0" i="0" u="none" strike="noStrike" kern="1200" cap="none" spc="0" normalizeH="0" baseline="0" noProof="0" dirty="0">
              <a:ln>
                <a:noFill/>
              </a:ln>
              <a:solidFill>
                <a:srgbClr val="505050"/>
              </a:solidFill>
              <a:effectLst/>
              <a:uLnTx/>
              <a:uFillTx/>
              <a:latin typeface="+mj-lt"/>
              <a:ea typeface="+mn-ea"/>
              <a:cs typeface="+mn-cs"/>
            </a:endParaRPr>
          </a:p>
        </p:txBody>
      </p:sp>
    </p:spTree>
    <p:extLst>
      <p:ext uri="{BB962C8B-B14F-4D97-AF65-F5344CB8AC3E}">
        <p14:creationId xmlns:p14="http://schemas.microsoft.com/office/powerpoint/2010/main" val="33982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407733"/>
            <a:ext cx="11887200" cy="2179058"/>
          </a:xfrm>
        </p:spPr>
        <p:txBody>
          <a:bodyPr/>
          <a:lstStyle/>
          <a:p>
            <a:r>
              <a:rPr lang="en-US" dirty="0"/>
              <a:t>Setup your ARM Template Authoring Environment</a:t>
            </a:r>
          </a:p>
        </p:txBody>
      </p:sp>
    </p:spTree>
    <p:extLst>
      <p:ext uri="{BB962C8B-B14F-4D97-AF65-F5344CB8AC3E}">
        <p14:creationId xmlns:p14="http://schemas.microsoft.com/office/powerpoint/2010/main" val="89546203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56837" y="4411662"/>
            <a:ext cx="1676400" cy="1458823"/>
          </a:xfrm>
          <a:prstGeom prst="rect">
            <a:avLst/>
          </a:prstGeom>
          <a:noFill/>
        </p:spPr>
        <p:txBody>
          <a:bodyPr wrap="square" lIns="182857" tIns="146285" rIns="182857" bIns="146285"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800" b="0" i="1" u="none" strike="noStrike" kern="1200" cap="none" spc="0" normalizeH="0" baseline="0" noProof="0" dirty="0">
                <a:ln>
                  <a:noFill/>
                </a:ln>
                <a:solidFill>
                  <a:srgbClr val="505050"/>
                </a:solidFill>
                <a:effectLst/>
                <a:uLnTx/>
                <a:uFillTx/>
                <a:latin typeface="+mj-lt"/>
                <a:ea typeface="+mn-ea"/>
                <a:cs typeface="Segoe UI Semilight" panose="020B0402040204020203" pitchFamily="34" charset="0"/>
              </a:rPr>
              <a:t>… or any Text Editor.</a:t>
            </a:r>
          </a:p>
        </p:txBody>
      </p:sp>
      <p:pic>
        <p:nvPicPr>
          <p:cNvPr id="3" name="Picture 2"/>
          <p:cNvPicPr>
            <a:picLocks noChangeAspect="1"/>
          </p:cNvPicPr>
          <p:nvPr/>
        </p:nvPicPr>
        <p:blipFill rotWithShape="1">
          <a:blip r:embed="rId3"/>
          <a:srcRect r="2290"/>
          <a:stretch/>
        </p:blipFill>
        <p:spPr>
          <a:xfrm>
            <a:off x="427037" y="1592262"/>
            <a:ext cx="9753600" cy="4518260"/>
          </a:xfrm>
          <a:prstGeom prst="rect">
            <a:avLst/>
          </a:prstGeom>
        </p:spPr>
      </p:pic>
      <p:sp>
        <p:nvSpPr>
          <p:cNvPr id="2" name="Title 1"/>
          <p:cNvSpPr>
            <a:spLocks noGrp="1"/>
          </p:cNvSpPr>
          <p:nvPr>
            <p:ph type="title"/>
          </p:nvPr>
        </p:nvSpPr>
        <p:spPr/>
        <p:txBody>
          <a:bodyPr/>
          <a:lstStyle/>
          <a:p>
            <a:r>
              <a:rPr lang="en-US" dirty="0">
                <a:solidFill>
                  <a:srgbClr val="505050"/>
                </a:solidFill>
              </a:rPr>
              <a:t>Available development environments</a:t>
            </a:r>
          </a:p>
        </p:txBody>
      </p:sp>
    </p:spTree>
    <p:extLst>
      <p:ext uri="{BB962C8B-B14F-4D97-AF65-F5344CB8AC3E}">
        <p14:creationId xmlns:p14="http://schemas.microsoft.com/office/powerpoint/2010/main" val="369702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407733"/>
            <a:ext cx="11887200" cy="1902059"/>
          </a:xfrm>
        </p:spPr>
        <p:txBody>
          <a:bodyPr/>
          <a:lstStyle/>
          <a:p>
            <a:r>
              <a:rPr lang="en-US" dirty="0"/>
              <a:t>Resource Manager:</a:t>
            </a:r>
            <a:br>
              <a:rPr lang="en-US" dirty="0"/>
            </a:br>
            <a:r>
              <a:rPr lang="en-US" sz="5200" dirty="0"/>
              <a:t>PowerShell</a:t>
            </a:r>
          </a:p>
        </p:txBody>
      </p:sp>
    </p:spTree>
    <p:extLst>
      <p:ext uri="{BB962C8B-B14F-4D97-AF65-F5344CB8AC3E}">
        <p14:creationId xmlns:p14="http://schemas.microsoft.com/office/powerpoint/2010/main" val="20944113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C6BCD95-1DF2-4FAB-AC9A-A486279F2741}"/>
              </a:ext>
            </a:extLst>
          </p:cNvPr>
          <p:cNvSpPr/>
          <p:nvPr/>
        </p:nvSpPr>
        <p:spPr bwMode="auto">
          <a:xfrm>
            <a:off x="5761097" y="446"/>
            <a:ext cx="6674497" cy="69935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a:xfrm>
            <a:off x="274639" y="295274"/>
            <a:ext cx="5181598" cy="917575"/>
          </a:xfrm>
        </p:spPr>
        <p:txBody>
          <a:bodyPr/>
          <a:lstStyle/>
          <a:p>
            <a:r>
              <a:rPr lang="en-US" dirty="0">
                <a:solidFill>
                  <a:srgbClr val="505050"/>
                </a:solidFill>
              </a:rPr>
              <a:t>Azure Resource </a:t>
            </a:r>
            <a:br>
              <a:rPr lang="en-US" dirty="0">
                <a:solidFill>
                  <a:srgbClr val="505050"/>
                </a:solidFill>
              </a:rPr>
            </a:br>
            <a:r>
              <a:rPr lang="en-US" dirty="0">
                <a:solidFill>
                  <a:srgbClr val="505050"/>
                </a:solidFill>
              </a:rPr>
              <a:t>Manager</a:t>
            </a:r>
          </a:p>
        </p:txBody>
      </p:sp>
      <p:sp>
        <p:nvSpPr>
          <p:cNvPr id="3" name="Text Placeholder 2"/>
          <p:cNvSpPr>
            <a:spLocks noGrp="1"/>
          </p:cNvSpPr>
          <p:nvPr>
            <p:ph type="body" sz="quarter" idx="10"/>
          </p:nvPr>
        </p:nvSpPr>
        <p:spPr>
          <a:xfrm>
            <a:off x="351537" y="1840252"/>
            <a:ext cx="5485700" cy="3271665"/>
          </a:xfrm>
        </p:spPr>
        <p:txBody>
          <a:bodyPr/>
          <a:lstStyle/>
          <a:p>
            <a:pPr>
              <a:spcAft>
                <a:spcPts val="600"/>
              </a:spcAft>
            </a:pPr>
            <a:r>
              <a:rPr lang="en-US" sz="2800" dirty="0">
                <a:solidFill>
                  <a:srgbClr val="0078D7"/>
                </a:solidFill>
              </a:rPr>
              <a:t>A declarative, template-driven approach</a:t>
            </a:r>
          </a:p>
          <a:p>
            <a:pPr marL="285750" lvl="1" indent="-285750">
              <a:spcAft>
                <a:spcPts val="600"/>
              </a:spcAft>
              <a:buFont typeface="Arial" panose="020B0604020202020204" pitchFamily="34" charset="0"/>
              <a:buChar char="•"/>
            </a:pPr>
            <a:r>
              <a:rPr lang="en-US" sz="1800" dirty="0">
                <a:solidFill>
                  <a:srgbClr val="505050"/>
                </a:solidFill>
                <a:latin typeface="+mj-lt"/>
              </a:rPr>
              <a:t>Serves to orchestrate deployment </a:t>
            </a:r>
            <a:br>
              <a:rPr lang="en-US" sz="1800" dirty="0">
                <a:solidFill>
                  <a:srgbClr val="505050"/>
                </a:solidFill>
                <a:latin typeface="+mj-lt"/>
              </a:rPr>
            </a:br>
            <a:r>
              <a:rPr lang="en-US" sz="1800" dirty="0">
                <a:solidFill>
                  <a:srgbClr val="505050"/>
                </a:solidFill>
                <a:latin typeface="+mj-lt"/>
              </a:rPr>
              <a:t>across different resources</a:t>
            </a:r>
          </a:p>
          <a:p>
            <a:pPr marL="285750" lvl="1" indent="-285750">
              <a:spcAft>
                <a:spcPts val="600"/>
              </a:spcAft>
              <a:buFont typeface="Arial" panose="020B0604020202020204" pitchFamily="34" charset="0"/>
              <a:buChar char="•"/>
            </a:pPr>
            <a:r>
              <a:rPr lang="en-US" sz="1800" dirty="0">
                <a:solidFill>
                  <a:srgbClr val="505050"/>
                </a:solidFill>
                <a:latin typeface="+mj-lt"/>
              </a:rPr>
              <a:t>Maps configuration to resource settings</a:t>
            </a:r>
          </a:p>
          <a:p>
            <a:pPr marL="285769" lvl="2" indent="-285750">
              <a:spcAft>
                <a:spcPts val="600"/>
              </a:spcAft>
              <a:buClr>
                <a:srgbClr val="505050"/>
              </a:buClr>
              <a:buFont typeface="Arial" panose="020B0604020202020204" pitchFamily="34" charset="0"/>
              <a:buChar char="•"/>
            </a:pPr>
            <a:r>
              <a:rPr lang="en-US" sz="1800" dirty="0">
                <a:solidFill>
                  <a:srgbClr val="505050"/>
                </a:solidFill>
                <a:latin typeface="+mj-lt"/>
              </a:rPr>
              <a:t>Central endpoint to:</a:t>
            </a:r>
          </a:p>
          <a:p>
            <a:pPr marL="514327" lvl="3" indent="-285750">
              <a:spcAft>
                <a:spcPts val="600"/>
              </a:spcAft>
              <a:buClr>
                <a:srgbClr val="505050"/>
              </a:buClr>
              <a:buFont typeface="Arial" panose="020B0604020202020204" pitchFamily="34" charset="0"/>
              <a:buChar char="•"/>
            </a:pPr>
            <a:r>
              <a:rPr lang="en-US" sz="1600" dirty="0">
                <a:solidFill>
                  <a:srgbClr val="505050"/>
                </a:solidFill>
                <a:latin typeface="+mj-lt"/>
              </a:rPr>
              <a:t>Deploy models for cloud service resources</a:t>
            </a:r>
          </a:p>
          <a:p>
            <a:pPr marL="514327" lvl="3" indent="-285750">
              <a:spcAft>
                <a:spcPts val="600"/>
              </a:spcAft>
              <a:buClr>
                <a:srgbClr val="505050"/>
              </a:buClr>
              <a:buFont typeface="Arial" panose="020B0604020202020204" pitchFamily="34" charset="0"/>
              <a:buChar char="•"/>
            </a:pPr>
            <a:r>
              <a:rPr lang="en-US" sz="1600" dirty="0">
                <a:solidFill>
                  <a:srgbClr val="505050"/>
                </a:solidFill>
                <a:latin typeface="+mj-lt"/>
              </a:rPr>
              <a:t>Manage lifetime and global properties of cloud services</a:t>
            </a:r>
          </a:p>
        </p:txBody>
      </p:sp>
      <p:sp>
        <p:nvSpPr>
          <p:cNvPr id="10" name="Rectangle 9"/>
          <p:cNvSpPr/>
          <p:nvPr/>
        </p:nvSpPr>
        <p:spPr bwMode="auto">
          <a:xfrm>
            <a:off x="7516828" y="3237248"/>
            <a:ext cx="3218068" cy="1994982"/>
          </a:xfrm>
          <a:prstGeom prst="rect">
            <a:avLst/>
          </a:prstGeom>
          <a:solidFill>
            <a:schemeClr val="bg1">
              <a:lumMod val="65000"/>
              <a:lumOff val="3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marL="0" marR="0" lvl="0" indent="0" algn="ctr" defTabSz="95085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grpSp>
        <p:nvGrpSpPr>
          <p:cNvPr id="144" name="Group 143"/>
          <p:cNvGrpSpPr/>
          <p:nvPr/>
        </p:nvGrpSpPr>
        <p:grpSpPr>
          <a:xfrm>
            <a:off x="11006773" y="1578692"/>
            <a:ext cx="1200109" cy="1200109"/>
            <a:chOff x="9722025" y="1404658"/>
            <a:chExt cx="1056275" cy="1056275"/>
          </a:xfrm>
        </p:grpSpPr>
        <p:sp>
          <p:nvSpPr>
            <p:cNvPr id="99" name="Rectangle 98"/>
            <p:cNvSpPr/>
            <p:nvPr/>
          </p:nvSpPr>
          <p:spPr bwMode="auto">
            <a:xfrm>
              <a:off x="9722025" y="1404658"/>
              <a:ext cx="1056275" cy="105627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48" tIns="93248" rIns="93248" bIns="93248" numCol="1" rtlCol="0" anchor="t" anchorCtr="0" compatLnSpc="1">
              <a:prstTxWarp prst="textNoShape">
                <a:avLst/>
              </a:prstTxWarp>
            </a:bodyPr>
            <a:lstStyle/>
            <a:p>
              <a:pPr marL="0" marR="0" lvl="0" indent="0" algn="l" defTabSz="932504" rtl="0" eaLnBrk="1" fontAlgn="auto" latinLnBrk="0" hangingPunct="1">
                <a:lnSpc>
                  <a:spcPct val="90000"/>
                </a:lnSpc>
                <a:spcBef>
                  <a:spcPts val="0"/>
                </a:spcBef>
                <a:spcAft>
                  <a:spcPts val="0"/>
                </a:spcAft>
                <a:buClrTx/>
                <a:buSzTx/>
                <a:buFontTx/>
                <a:buNone/>
                <a:tabLst/>
                <a:defRPr/>
              </a:pPr>
              <a:r>
                <a:rPr kumimoji="0" lang="en-US" sz="1428" b="0" i="0" u="none" strike="noStrike" kern="0" cap="none" spc="0" normalizeH="0" baseline="0" noProof="0" dirty="0">
                  <a:ln>
                    <a:noFill/>
                  </a:ln>
                  <a:gradFill>
                    <a:gsLst>
                      <a:gs pos="2917">
                        <a:srgbClr val="FFFFFF"/>
                      </a:gs>
                      <a:gs pos="100000">
                        <a:srgbClr val="FFFFFF"/>
                      </a:gs>
                    </a:gsLst>
                    <a:lin ang="0" scaled="0"/>
                  </a:gradFill>
                  <a:effectLst/>
                  <a:uLnTx/>
                  <a:uFillTx/>
                  <a:latin typeface="Segoe UI Semilight" panose="020B0402040204020203" pitchFamily="34" charset="0"/>
                  <a:ea typeface="+mn-ea"/>
                  <a:cs typeface="Segoe UI Semilight" panose="020B0402040204020203" pitchFamily="34" charset="0"/>
                </a:rPr>
                <a:t>Storage</a:t>
              </a:r>
            </a:p>
          </p:txBody>
        </p:sp>
        <p:sp>
          <p:nvSpPr>
            <p:cNvPr id="86" name="Freeform 35"/>
            <p:cNvSpPr>
              <a:spLocks noChangeAspect="1" noEditPoints="1"/>
            </p:cNvSpPr>
            <p:nvPr/>
          </p:nvSpPr>
          <p:spPr bwMode="auto">
            <a:xfrm>
              <a:off x="10376769" y="2011870"/>
              <a:ext cx="300117" cy="344509"/>
            </a:xfrm>
            <a:custGeom>
              <a:avLst/>
              <a:gdLst>
                <a:gd name="T0" fmla="*/ 730 w 1460"/>
                <a:gd name="T1" fmla="*/ 0 h 1675"/>
                <a:gd name="T2" fmla="*/ 0 w 1460"/>
                <a:gd name="T3" fmla="*/ 256 h 1675"/>
                <a:gd name="T4" fmla="*/ 0 w 1460"/>
                <a:gd name="T5" fmla="*/ 454 h 1675"/>
                <a:gd name="T6" fmla="*/ 0 w 1460"/>
                <a:gd name="T7" fmla="*/ 1231 h 1675"/>
                <a:gd name="T8" fmla="*/ 0 w 1460"/>
                <a:gd name="T9" fmla="*/ 1389 h 1675"/>
                <a:gd name="T10" fmla="*/ 0 w 1460"/>
                <a:gd name="T11" fmla="*/ 1399 h 1675"/>
                <a:gd name="T12" fmla="*/ 0 w 1460"/>
                <a:gd name="T13" fmla="*/ 1419 h 1675"/>
                <a:gd name="T14" fmla="*/ 730 w 1460"/>
                <a:gd name="T15" fmla="*/ 1675 h 1675"/>
                <a:gd name="T16" fmla="*/ 1460 w 1460"/>
                <a:gd name="T17" fmla="*/ 1419 h 1675"/>
                <a:gd name="T18" fmla="*/ 1460 w 1460"/>
                <a:gd name="T19" fmla="*/ 1221 h 1675"/>
                <a:gd name="T20" fmla="*/ 1460 w 1460"/>
                <a:gd name="T21" fmla="*/ 444 h 1675"/>
                <a:gd name="T22" fmla="*/ 1460 w 1460"/>
                <a:gd name="T23" fmla="*/ 285 h 1675"/>
                <a:gd name="T24" fmla="*/ 1460 w 1460"/>
                <a:gd name="T25" fmla="*/ 276 h 1675"/>
                <a:gd name="T26" fmla="*/ 1460 w 1460"/>
                <a:gd name="T27" fmla="*/ 256 h 1675"/>
                <a:gd name="T28" fmla="*/ 730 w 1460"/>
                <a:gd name="T29" fmla="*/ 0 h 1675"/>
                <a:gd name="T30" fmla="*/ 730 w 1460"/>
                <a:gd name="T31" fmla="*/ 451 h 1675"/>
                <a:gd name="T32" fmla="*/ 144 w 1460"/>
                <a:gd name="T33" fmla="*/ 285 h 1675"/>
                <a:gd name="T34" fmla="*/ 730 w 1460"/>
                <a:gd name="T35" fmla="*/ 113 h 1675"/>
                <a:gd name="T36" fmla="*/ 1317 w 1460"/>
                <a:gd name="T37" fmla="*/ 285 h 1675"/>
                <a:gd name="T38" fmla="*/ 730 w 1460"/>
                <a:gd name="T39" fmla="*/ 451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0" h="1675">
                  <a:moveTo>
                    <a:pt x="730" y="0"/>
                  </a:moveTo>
                  <a:cubicBezTo>
                    <a:pt x="346" y="0"/>
                    <a:pt x="30" y="108"/>
                    <a:pt x="0" y="256"/>
                  </a:cubicBezTo>
                  <a:cubicBezTo>
                    <a:pt x="0" y="256"/>
                    <a:pt x="0" y="256"/>
                    <a:pt x="0" y="454"/>
                  </a:cubicBezTo>
                  <a:cubicBezTo>
                    <a:pt x="0" y="454"/>
                    <a:pt x="0" y="454"/>
                    <a:pt x="0" y="1231"/>
                  </a:cubicBezTo>
                  <a:cubicBezTo>
                    <a:pt x="0" y="1281"/>
                    <a:pt x="0" y="1333"/>
                    <a:pt x="0" y="1389"/>
                  </a:cubicBezTo>
                  <a:cubicBezTo>
                    <a:pt x="0" y="1399"/>
                    <a:pt x="0" y="1399"/>
                    <a:pt x="0" y="1399"/>
                  </a:cubicBezTo>
                  <a:cubicBezTo>
                    <a:pt x="0" y="1409"/>
                    <a:pt x="0" y="1409"/>
                    <a:pt x="0" y="1419"/>
                  </a:cubicBezTo>
                  <a:cubicBezTo>
                    <a:pt x="30" y="1567"/>
                    <a:pt x="346" y="1675"/>
                    <a:pt x="730" y="1675"/>
                  </a:cubicBezTo>
                  <a:cubicBezTo>
                    <a:pt x="1115" y="1675"/>
                    <a:pt x="1431" y="1567"/>
                    <a:pt x="1460" y="1419"/>
                  </a:cubicBezTo>
                  <a:cubicBezTo>
                    <a:pt x="1460" y="1419"/>
                    <a:pt x="1460" y="1419"/>
                    <a:pt x="1460" y="1221"/>
                  </a:cubicBezTo>
                  <a:cubicBezTo>
                    <a:pt x="1460" y="1082"/>
                    <a:pt x="1460" y="846"/>
                    <a:pt x="1460" y="444"/>
                  </a:cubicBezTo>
                  <a:cubicBezTo>
                    <a:pt x="1460" y="394"/>
                    <a:pt x="1460" y="341"/>
                    <a:pt x="1460" y="285"/>
                  </a:cubicBezTo>
                  <a:cubicBezTo>
                    <a:pt x="1460" y="276"/>
                    <a:pt x="1460" y="276"/>
                    <a:pt x="1460" y="276"/>
                  </a:cubicBezTo>
                  <a:cubicBezTo>
                    <a:pt x="1460" y="266"/>
                    <a:pt x="1460" y="266"/>
                    <a:pt x="1460" y="256"/>
                  </a:cubicBezTo>
                  <a:cubicBezTo>
                    <a:pt x="1431" y="108"/>
                    <a:pt x="1115" y="0"/>
                    <a:pt x="730" y="0"/>
                  </a:cubicBezTo>
                  <a:close/>
                  <a:moveTo>
                    <a:pt x="730" y="451"/>
                  </a:moveTo>
                  <a:cubicBezTo>
                    <a:pt x="405" y="451"/>
                    <a:pt x="144" y="377"/>
                    <a:pt x="144" y="285"/>
                  </a:cubicBezTo>
                  <a:cubicBezTo>
                    <a:pt x="144" y="193"/>
                    <a:pt x="405" y="113"/>
                    <a:pt x="730" y="113"/>
                  </a:cubicBezTo>
                  <a:cubicBezTo>
                    <a:pt x="1055" y="113"/>
                    <a:pt x="1317" y="193"/>
                    <a:pt x="1317" y="285"/>
                  </a:cubicBezTo>
                  <a:cubicBezTo>
                    <a:pt x="1317" y="377"/>
                    <a:pt x="1055" y="451"/>
                    <a:pt x="730" y="451"/>
                  </a:cubicBezTo>
                  <a:close/>
                </a:path>
              </a:pathLst>
            </a:custGeom>
            <a:solidFill>
              <a:schemeClr val="bg1"/>
            </a:solidFill>
            <a:ln>
              <a:noFill/>
            </a:ln>
          </p:spPr>
          <p:txBody>
            <a:bodyPr vert="horz" wrap="square" lIns="93235" tIns="0" rIns="93235" bIns="0" numCol="1" anchor="ctr" anchorCtr="0" compatLnSpc="1">
              <a:prstTxWarp prst="textNoShape">
                <a:avLst/>
              </a:prstTxWarp>
            </a:bodyPr>
            <a:lstStyle/>
            <a:p>
              <a:pPr marL="0" marR="0" lvl="0" indent="0" algn="l" defTabSz="932470" rtl="0" eaLnBrk="1" fontAlgn="auto" latinLnBrk="0" hangingPunct="1">
                <a:lnSpc>
                  <a:spcPct val="90000"/>
                </a:lnSpc>
                <a:spcBef>
                  <a:spcPts val="0"/>
                </a:spcBef>
                <a:spcAft>
                  <a:spcPts val="0"/>
                </a:spcAft>
                <a:buClrTx/>
                <a:buSzTx/>
                <a:buFontTx/>
                <a:buNone/>
                <a:tabLst/>
                <a:defRPr/>
              </a:pPr>
              <a:endParaRPr kumimoji="0" lang="en-US" sz="2040" b="0" i="0" u="none" strike="noStrike" kern="0" cap="none" spc="0" normalizeH="0" baseline="0" noProof="0" dirty="0">
                <a:ln>
                  <a:noFill/>
                </a:ln>
                <a:gradFill>
                  <a:gsLst>
                    <a:gs pos="2917">
                      <a:srgbClr val="FFFFFF"/>
                    </a:gs>
                    <a:gs pos="100000">
                      <a:srgbClr val="FFFFFF"/>
                    </a:gs>
                  </a:gsLst>
                  <a:lin ang="0" scaled="0"/>
                </a:gradFill>
                <a:effectLst/>
                <a:uLnTx/>
                <a:uFillTx/>
                <a:latin typeface="Segoe UI"/>
                <a:ea typeface="+mn-ea"/>
                <a:cs typeface="+mn-cs"/>
              </a:endParaRPr>
            </a:p>
          </p:txBody>
        </p:sp>
      </p:grpSp>
      <p:grpSp>
        <p:nvGrpSpPr>
          <p:cNvPr id="142" name="Group 141"/>
          <p:cNvGrpSpPr/>
          <p:nvPr/>
        </p:nvGrpSpPr>
        <p:grpSpPr>
          <a:xfrm>
            <a:off x="8498335" y="1578692"/>
            <a:ext cx="1200109" cy="1200109"/>
            <a:chOff x="7514225" y="1404658"/>
            <a:chExt cx="1056275" cy="1056275"/>
          </a:xfrm>
        </p:grpSpPr>
        <p:sp>
          <p:nvSpPr>
            <p:cNvPr id="97" name="Rectangle 96"/>
            <p:cNvSpPr/>
            <p:nvPr/>
          </p:nvSpPr>
          <p:spPr bwMode="auto">
            <a:xfrm>
              <a:off x="7514225" y="1404658"/>
              <a:ext cx="1056275" cy="10562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48" tIns="93248" rIns="93248" bIns="93248" numCol="1" rtlCol="0" anchor="t" anchorCtr="0" compatLnSpc="1">
              <a:prstTxWarp prst="textNoShape">
                <a:avLst/>
              </a:prstTxWarp>
            </a:bodyPr>
            <a:lstStyle/>
            <a:p>
              <a:pPr marL="0" marR="0" lvl="0" indent="0" algn="l" defTabSz="932504" rtl="0" eaLnBrk="1" fontAlgn="auto" latinLnBrk="0" hangingPunct="1">
                <a:lnSpc>
                  <a:spcPct val="90000"/>
                </a:lnSpc>
                <a:spcBef>
                  <a:spcPts val="0"/>
                </a:spcBef>
                <a:spcAft>
                  <a:spcPts val="0"/>
                </a:spcAft>
                <a:buClrTx/>
                <a:buSzTx/>
                <a:buFontTx/>
                <a:buNone/>
                <a:tabLst/>
                <a:defRPr/>
              </a:pPr>
              <a:r>
                <a:rPr kumimoji="0" lang="en-US" sz="1428" b="0" i="0" u="none" strike="noStrike" kern="0" cap="none" spc="0" normalizeH="0" baseline="0" noProof="0" dirty="0">
                  <a:ln>
                    <a:noFill/>
                  </a:ln>
                  <a:gradFill>
                    <a:gsLst>
                      <a:gs pos="2917">
                        <a:srgbClr val="FFFFFF"/>
                      </a:gs>
                      <a:gs pos="100000">
                        <a:srgbClr val="FFFFFF"/>
                      </a:gs>
                    </a:gsLst>
                    <a:lin ang="0" scaled="0"/>
                  </a:gradFill>
                  <a:effectLst/>
                  <a:uLnTx/>
                  <a:uFillTx/>
                  <a:latin typeface="Segoe UI Semilight" panose="020B0402040204020203" pitchFamily="34" charset="0"/>
                  <a:ea typeface="+mn-ea"/>
                  <a:cs typeface="Segoe UI Semilight" panose="020B0402040204020203" pitchFamily="34" charset="0"/>
                </a:rPr>
                <a:t>Compute</a:t>
              </a:r>
            </a:p>
          </p:txBody>
        </p:sp>
        <p:sp>
          <p:nvSpPr>
            <p:cNvPr id="89" name="Freeform 5"/>
            <p:cNvSpPr>
              <a:spLocks noEditPoints="1"/>
            </p:cNvSpPr>
            <p:nvPr/>
          </p:nvSpPr>
          <p:spPr bwMode="auto">
            <a:xfrm>
              <a:off x="8111688" y="2021764"/>
              <a:ext cx="356038" cy="325551"/>
            </a:xfrm>
            <a:custGeom>
              <a:avLst/>
              <a:gdLst>
                <a:gd name="T0" fmla="*/ 1238 w 1238"/>
                <a:gd name="T1" fmla="*/ 909 h 1132"/>
                <a:gd name="T2" fmla="*/ 1238 w 1238"/>
                <a:gd name="T3" fmla="*/ 0 h 1132"/>
                <a:gd name="T4" fmla="*/ 0 w 1238"/>
                <a:gd name="T5" fmla="*/ 0 h 1132"/>
                <a:gd name="T6" fmla="*/ 0 w 1238"/>
                <a:gd name="T7" fmla="*/ 909 h 1132"/>
                <a:gd name="T8" fmla="*/ 421 w 1238"/>
                <a:gd name="T9" fmla="*/ 909 h 1132"/>
                <a:gd name="T10" fmla="*/ 421 w 1238"/>
                <a:gd name="T11" fmla="*/ 1061 h 1132"/>
                <a:gd name="T12" fmla="*/ 190 w 1238"/>
                <a:gd name="T13" fmla="*/ 1061 h 1132"/>
                <a:gd name="T14" fmla="*/ 190 w 1238"/>
                <a:gd name="T15" fmla="*/ 1132 h 1132"/>
                <a:gd name="T16" fmla="*/ 1021 w 1238"/>
                <a:gd name="T17" fmla="*/ 1132 h 1132"/>
                <a:gd name="T18" fmla="*/ 1021 w 1238"/>
                <a:gd name="T19" fmla="*/ 1061 h 1132"/>
                <a:gd name="T20" fmla="*/ 791 w 1238"/>
                <a:gd name="T21" fmla="*/ 1061 h 1132"/>
                <a:gd name="T22" fmla="*/ 791 w 1238"/>
                <a:gd name="T23" fmla="*/ 909 h 1132"/>
                <a:gd name="T24" fmla="*/ 1238 w 1238"/>
                <a:gd name="T25" fmla="*/ 909 h 1132"/>
                <a:gd name="T26" fmla="*/ 88 w 1238"/>
                <a:gd name="T27" fmla="*/ 88 h 1132"/>
                <a:gd name="T28" fmla="*/ 1150 w 1238"/>
                <a:gd name="T29" fmla="*/ 88 h 1132"/>
                <a:gd name="T30" fmla="*/ 1150 w 1238"/>
                <a:gd name="T31" fmla="*/ 818 h 1132"/>
                <a:gd name="T32" fmla="*/ 88 w 1238"/>
                <a:gd name="T33" fmla="*/ 818 h 1132"/>
                <a:gd name="T34" fmla="*/ 88 w 1238"/>
                <a:gd name="T35" fmla="*/ 88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8" h="1132">
                  <a:moveTo>
                    <a:pt x="1238" y="909"/>
                  </a:moveTo>
                  <a:lnTo>
                    <a:pt x="1238" y="0"/>
                  </a:lnTo>
                  <a:lnTo>
                    <a:pt x="0" y="0"/>
                  </a:lnTo>
                  <a:lnTo>
                    <a:pt x="0" y="909"/>
                  </a:lnTo>
                  <a:lnTo>
                    <a:pt x="421" y="909"/>
                  </a:lnTo>
                  <a:lnTo>
                    <a:pt x="421" y="1061"/>
                  </a:lnTo>
                  <a:lnTo>
                    <a:pt x="190" y="1061"/>
                  </a:lnTo>
                  <a:lnTo>
                    <a:pt x="190" y="1132"/>
                  </a:lnTo>
                  <a:lnTo>
                    <a:pt x="1021" y="1132"/>
                  </a:lnTo>
                  <a:lnTo>
                    <a:pt x="1021" y="1061"/>
                  </a:lnTo>
                  <a:lnTo>
                    <a:pt x="791" y="1061"/>
                  </a:lnTo>
                  <a:lnTo>
                    <a:pt x="791" y="909"/>
                  </a:lnTo>
                  <a:lnTo>
                    <a:pt x="1238" y="909"/>
                  </a:lnTo>
                  <a:close/>
                  <a:moveTo>
                    <a:pt x="88" y="88"/>
                  </a:moveTo>
                  <a:lnTo>
                    <a:pt x="1150" y="88"/>
                  </a:lnTo>
                  <a:lnTo>
                    <a:pt x="1150" y="818"/>
                  </a:lnTo>
                  <a:lnTo>
                    <a:pt x="88" y="818"/>
                  </a:lnTo>
                  <a:lnTo>
                    <a:pt x="88"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0" rIns="93248" bIns="0" numCol="1" anchor="ctr"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a:ln>
                  <a:noFill/>
                </a:ln>
                <a:gradFill>
                  <a:gsLst>
                    <a:gs pos="2917">
                      <a:srgbClr val="FFFFFF"/>
                    </a:gs>
                    <a:gs pos="100000">
                      <a:srgbClr val="FFFFFF"/>
                    </a:gs>
                  </a:gsLst>
                  <a:lin ang="0" scaled="0"/>
                </a:gradFill>
                <a:effectLst/>
                <a:uLnTx/>
                <a:uFillTx/>
                <a:latin typeface="Segoe UI"/>
                <a:ea typeface="+mn-ea"/>
                <a:cs typeface="+mn-cs"/>
              </a:endParaRPr>
            </a:p>
          </p:txBody>
        </p:sp>
        <p:grpSp>
          <p:nvGrpSpPr>
            <p:cNvPr id="134" name="Group 133"/>
            <p:cNvGrpSpPr/>
            <p:nvPr/>
          </p:nvGrpSpPr>
          <p:grpSpPr>
            <a:xfrm>
              <a:off x="8229317" y="2084746"/>
              <a:ext cx="129123" cy="146384"/>
              <a:chOff x="8229317" y="2084746"/>
              <a:chExt cx="129123" cy="146384"/>
            </a:xfrm>
          </p:grpSpPr>
          <p:sp>
            <p:nvSpPr>
              <p:cNvPr id="90" name="Freeform 6"/>
              <p:cNvSpPr>
                <a:spLocks/>
              </p:cNvSpPr>
              <p:nvPr/>
            </p:nvSpPr>
            <p:spPr bwMode="auto">
              <a:xfrm>
                <a:off x="8233914" y="2084746"/>
                <a:ext cx="118200" cy="68446"/>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0" rIns="93248" bIns="0" numCol="1" anchor="ctr"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a:ln>
                    <a:noFill/>
                  </a:ln>
                  <a:gradFill>
                    <a:gsLst>
                      <a:gs pos="2917">
                        <a:srgbClr val="FFFFFF"/>
                      </a:gs>
                      <a:gs pos="100000">
                        <a:srgbClr val="FFFFFF"/>
                      </a:gs>
                    </a:gsLst>
                    <a:lin ang="0" scaled="0"/>
                  </a:gradFill>
                  <a:effectLst/>
                  <a:uLnTx/>
                  <a:uFillTx/>
                  <a:latin typeface="Segoe UI"/>
                  <a:ea typeface="+mn-ea"/>
                  <a:cs typeface="+mn-cs"/>
                </a:endParaRPr>
              </a:p>
            </p:txBody>
          </p:sp>
          <p:sp>
            <p:nvSpPr>
              <p:cNvPr id="91" name="Freeform 7"/>
              <p:cNvSpPr>
                <a:spLocks/>
              </p:cNvSpPr>
              <p:nvPr/>
            </p:nvSpPr>
            <p:spPr bwMode="auto">
              <a:xfrm>
                <a:off x="8299484" y="2128459"/>
                <a:ext cx="58956" cy="102670"/>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0" rIns="93248" bIns="0" numCol="1" anchor="ctr"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a:ln>
                    <a:noFill/>
                  </a:ln>
                  <a:gradFill>
                    <a:gsLst>
                      <a:gs pos="2917">
                        <a:srgbClr val="FFFFFF"/>
                      </a:gs>
                      <a:gs pos="100000">
                        <a:srgbClr val="FFFFFF"/>
                      </a:gs>
                    </a:gsLst>
                    <a:lin ang="0" scaled="0"/>
                  </a:gradFill>
                  <a:effectLst/>
                  <a:uLnTx/>
                  <a:uFillTx/>
                  <a:latin typeface="Segoe UI"/>
                  <a:ea typeface="+mn-ea"/>
                  <a:cs typeface="+mn-cs"/>
                </a:endParaRPr>
              </a:p>
            </p:txBody>
          </p:sp>
          <p:sp>
            <p:nvSpPr>
              <p:cNvPr id="92" name="Freeform 8"/>
              <p:cNvSpPr>
                <a:spLocks/>
              </p:cNvSpPr>
              <p:nvPr/>
            </p:nvSpPr>
            <p:spPr bwMode="auto">
              <a:xfrm>
                <a:off x="8229317" y="2128460"/>
                <a:ext cx="58668" cy="102670"/>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0" rIns="93248" bIns="0" numCol="1" anchor="ctr"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a:ln>
                    <a:noFill/>
                  </a:ln>
                  <a:gradFill>
                    <a:gsLst>
                      <a:gs pos="2917">
                        <a:srgbClr val="FFFFFF"/>
                      </a:gs>
                      <a:gs pos="100000">
                        <a:srgbClr val="FFFFFF"/>
                      </a:gs>
                    </a:gsLst>
                    <a:lin ang="0" scaled="0"/>
                  </a:gradFill>
                  <a:effectLst/>
                  <a:uLnTx/>
                  <a:uFillTx/>
                  <a:latin typeface="Segoe UI"/>
                  <a:ea typeface="+mn-ea"/>
                  <a:cs typeface="+mn-cs"/>
                </a:endParaRPr>
              </a:p>
            </p:txBody>
          </p:sp>
        </p:grpSp>
      </p:grpSp>
      <p:grpSp>
        <p:nvGrpSpPr>
          <p:cNvPr id="143" name="Group 142"/>
          <p:cNvGrpSpPr/>
          <p:nvPr/>
        </p:nvGrpSpPr>
        <p:grpSpPr>
          <a:xfrm>
            <a:off x="9752555" y="1578692"/>
            <a:ext cx="1200109" cy="1200109"/>
            <a:chOff x="8618125" y="1404658"/>
            <a:chExt cx="1056275" cy="1056275"/>
          </a:xfrm>
        </p:grpSpPr>
        <p:sp>
          <p:nvSpPr>
            <p:cNvPr id="98" name="Rectangle 97"/>
            <p:cNvSpPr/>
            <p:nvPr/>
          </p:nvSpPr>
          <p:spPr bwMode="auto">
            <a:xfrm>
              <a:off x="8618125" y="1404658"/>
              <a:ext cx="1056275" cy="1056275"/>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48" tIns="93248" rIns="93248" bIns="93248" numCol="1" rtlCol="0" anchor="t" anchorCtr="0" compatLnSpc="1">
              <a:prstTxWarp prst="textNoShape">
                <a:avLst/>
              </a:prstTxWarp>
            </a:bodyPr>
            <a:lstStyle/>
            <a:p>
              <a:pPr marL="0" marR="0" lvl="0" indent="0" algn="l" defTabSz="932504" rtl="0" eaLnBrk="1" fontAlgn="auto" latinLnBrk="0" hangingPunct="1">
                <a:lnSpc>
                  <a:spcPct val="90000"/>
                </a:lnSpc>
                <a:spcBef>
                  <a:spcPts val="0"/>
                </a:spcBef>
                <a:spcAft>
                  <a:spcPts val="0"/>
                </a:spcAft>
                <a:buClrTx/>
                <a:buSzTx/>
                <a:buFontTx/>
                <a:buNone/>
                <a:tabLst/>
                <a:defRPr/>
              </a:pPr>
              <a:r>
                <a:rPr kumimoji="0" lang="en-US" sz="1428" b="0" i="0" u="none" strike="noStrike" kern="0" cap="none" spc="0" normalizeH="0" baseline="0" noProof="0" dirty="0">
                  <a:ln>
                    <a:noFill/>
                  </a:ln>
                  <a:gradFill>
                    <a:gsLst>
                      <a:gs pos="2917">
                        <a:srgbClr val="FFFFFF"/>
                      </a:gs>
                      <a:gs pos="100000">
                        <a:srgbClr val="FFFFFF"/>
                      </a:gs>
                    </a:gsLst>
                    <a:lin ang="0" scaled="0"/>
                  </a:gradFill>
                  <a:effectLst/>
                  <a:uLnTx/>
                  <a:uFillTx/>
                  <a:latin typeface="Segoe UI Semilight" panose="020B0402040204020203" pitchFamily="34" charset="0"/>
                  <a:ea typeface="+mn-ea"/>
                  <a:cs typeface="Segoe UI Semilight" panose="020B0402040204020203" pitchFamily="34" charset="0"/>
                </a:rPr>
                <a:t>Network</a:t>
              </a:r>
            </a:p>
          </p:txBody>
        </p:sp>
        <p:pic>
          <p:nvPicPr>
            <p:cNvPr id="93" name="Picture 92"/>
            <p:cNvPicPr>
              <a:picLocks noChangeAspect="1"/>
            </p:cNvPicPr>
            <p:nvPr/>
          </p:nvPicPr>
          <p:blipFill>
            <a:blip r:embed="rId3"/>
            <a:stretch>
              <a:fillRect/>
            </a:stretch>
          </p:blipFill>
          <p:spPr>
            <a:xfrm>
              <a:off x="9221591" y="2032000"/>
              <a:ext cx="333625" cy="339185"/>
            </a:xfrm>
            <a:prstGeom prst="rect">
              <a:avLst/>
            </a:prstGeom>
          </p:spPr>
        </p:pic>
      </p:grpSp>
      <p:grpSp>
        <p:nvGrpSpPr>
          <p:cNvPr id="140" name="Group 139"/>
          <p:cNvGrpSpPr/>
          <p:nvPr/>
        </p:nvGrpSpPr>
        <p:grpSpPr>
          <a:xfrm>
            <a:off x="5989897" y="1578692"/>
            <a:ext cx="1200109" cy="1200109"/>
            <a:chOff x="5306425" y="1404658"/>
            <a:chExt cx="1056275" cy="1056275"/>
          </a:xfrm>
        </p:grpSpPr>
        <p:sp>
          <p:nvSpPr>
            <p:cNvPr id="95" name="Rectangle 94"/>
            <p:cNvSpPr/>
            <p:nvPr/>
          </p:nvSpPr>
          <p:spPr bwMode="auto">
            <a:xfrm>
              <a:off x="5306425" y="1404658"/>
              <a:ext cx="1056275" cy="105627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48" tIns="93248" rIns="93248" bIns="93248" numCol="1" rtlCol="0" anchor="t" anchorCtr="0" compatLnSpc="1">
              <a:prstTxWarp prst="textNoShape">
                <a:avLst/>
              </a:prstTxWarp>
            </a:bodyPr>
            <a:lstStyle/>
            <a:p>
              <a:pPr marL="0" marR="0" lvl="0" indent="0" algn="l" defTabSz="932504" rtl="0" eaLnBrk="1" fontAlgn="auto" latinLnBrk="0" hangingPunct="1">
                <a:lnSpc>
                  <a:spcPct val="90000"/>
                </a:lnSpc>
                <a:spcBef>
                  <a:spcPts val="0"/>
                </a:spcBef>
                <a:spcAft>
                  <a:spcPts val="0"/>
                </a:spcAft>
                <a:buClrTx/>
                <a:buSzTx/>
                <a:buFontTx/>
                <a:buNone/>
                <a:tabLst/>
                <a:defRPr/>
              </a:pPr>
              <a:r>
                <a:rPr kumimoji="0" lang="en-US" sz="1428" b="0" i="0" u="none" strike="noStrike" kern="0" cap="none" spc="0" normalizeH="0" baseline="0" noProof="0" dirty="0">
                  <a:ln>
                    <a:noFill/>
                  </a:ln>
                  <a:gradFill>
                    <a:gsLst>
                      <a:gs pos="2917">
                        <a:srgbClr val="FFFFFF"/>
                      </a:gs>
                      <a:gs pos="100000">
                        <a:srgbClr val="FFFFFF"/>
                      </a:gs>
                    </a:gsLst>
                    <a:lin ang="0" scaled="0"/>
                  </a:gradFill>
                  <a:effectLst/>
                  <a:uLnTx/>
                  <a:uFillTx/>
                  <a:latin typeface="Segoe UI Semilight" panose="020B0402040204020203" pitchFamily="34" charset="0"/>
                  <a:ea typeface="+mn-ea"/>
                  <a:cs typeface="Segoe UI Semilight" panose="020B0402040204020203" pitchFamily="34" charset="0"/>
                </a:rPr>
                <a:t>App</a:t>
              </a:r>
            </a:p>
          </p:txBody>
        </p:sp>
        <p:grpSp>
          <p:nvGrpSpPr>
            <p:cNvPr id="135" name="Group 134"/>
            <p:cNvGrpSpPr/>
            <p:nvPr/>
          </p:nvGrpSpPr>
          <p:grpSpPr>
            <a:xfrm>
              <a:off x="5951221" y="2034937"/>
              <a:ext cx="298996" cy="338965"/>
              <a:chOff x="8229317" y="2084746"/>
              <a:chExt cx="129123" cy="146384"/>
            </a:xfrm>
          </p:grpSpPr>
          <p:sp>
            <p:nvSpPr>
              <p:cNvPr id="136" name="Freeform 6"/>
              <p:cNvSpPr>
                <a:spLocks/>
              </p:cNvSpPr>
              <p:nvPr/>
            </p:nvSpPr>
            <p:spPr bwMode="auto">
              <a:xfrm>
                <a:off x="8233914" y="2084746"/>
                <a:ext cx="118200" cy="68446"/>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0" rIns="93248" bIns="0" numCol="1" anchor="ctr"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a:ln>
                    <a:noFill/>
                  </a:ln>
                  <a:gradFill>
                    <a:gsLst>
                      <a:gs pos="2917">
                        <a:srgbClr val="FFFFFF"/>
                      </a:gs>
                      <a:gs pos="100000">
                        <a:srgbClr val="FFFFFF"/>
                      </a:gs>
                    </a:gsLst>
                    <a:lin ang="0" scaled="0"/>
                  </a:gradFill>
                  <a:effectLst/>
                  <a:uLnTx/>
                  <a:uFillTx/>
                  <a:latin typeface="Segoe UI"/>
                  <a:ea typeface="+mn-ea"/>
                  <a:cs typeface="+mn-cs"/>
                </a:endParaRPr>
              </a:p>
            </p:txBody>
          </p:sp>
          <p:sp>
            <p:nvSpPr>
              <p:cNvPr id="137" name="Freeform 7"/>
              <p:cNvSpPr>
                <a:spLocks/>
              </p:cNvSpPr>
              <p:nvPr/>
            </p:nvSpPr>
            <p:spPr bwMode="auto">
              <a:xfrm>
                <a:off x="8299484" y="2128459"/>
                <a:ext cx="58956" cy="102670"/>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0" rIns="93248" bIns="0" numCol="1" anchor="ctr"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a:ln>
                    <a:noFill/>
                  </a:ln>
                  <a:gradFill>
                    <a:gsLst>
                      <a:gs pos="2917">
                        <a:srgbClr val="FFFFFF"/>
                      </a:gs>
                      <a:gs pos="100000">
                        <a:srgbClr val="FFFFFF"/>
                      </a:gs>
                    </a:gsLst>
                    <a:lin ang="0" scaled="0"/>
                  </a:gradFill>
                  <a:effectLst/>
                  <a:uLnTx/>
                  <a:uFillTx/>
                  <a:latin typeface="Segoe UI"/>
                  <a:ea typeface="+mn-ea"/>
                  <a:cs typeface="+mn-cs"/>
                </a:endParaRPr>
              </a:p>
            </p:txBody>
          </p:sp>
          <p:sp>
            <p:nvSpPr>
              <p:cNvPr id="138" name="Freeform 8"/>
              <p:cNvSpPr>
                <a:spLocks/>
              </p:cNvSpPr>
              <p:nvPr/>
            </p:nvSpPr>
            <p:spPr bwMode="auto">
              <a:xfrm>
                <a:off x="8229317" y="2128460"/>
                <a:ext cx="58668" cy="102670"/>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0" rIns="93248" bIns="0" numCol="1" anchor="ctr"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a:ln>
                    <a:noFill/>
                  </a:ln>
                  <a:gradFill>
                    <a:gsLst>
                      <a:gs pos="2917">
                        <a:srgbClr val="FFFFFF"/>
                      </a:gs>
                      <a:gs pos="100000">
                        <a:srgbClr val="FFFFFF"/>
                      </a:gs>
                    </a:gsLst>
                    <a:lin ang="0" scaled="0"/>
                  </a:gradFill>
                  <a:effectLst/>
                  <a:uLnTx/>
                  <a:uFillTx/>
                  <a:latin typeface="Segoe UI"/>
                  <a:ea typeface="+mn-ea"/>
                  <a:cs typeface="+mn-cs"/>
                </a:endParaRPr>
              </a:p>
            </p:txBody>
          </p:sp>
        </p:grpSp>
      </p:grpSp>
      <p:grpSp>
        <p:nvGrpSpPr>
          <p:cNvPr id="141" name="Group 140"/>
          <p:cNvGrpSpPr/>
          <p:nvPr/>
        </p:nvGrpSpPr>
        <p:grpSpPr>
          <a:xfrm>
            <a:off x="7244116" y="1578692"/>
            <a:ext cx="1200109" cy="1200109"/>
            <a:chOff x="6410325" y="1404658"/>
            <a:chExt cx="1056275" cy="1056275"/>
          </a:xfrm>
        </p:grpSpPr>
        <p:sp>
          <p:nvSpPr>
            <p:cNvPr id="96" name="Rectangle 95"/>
            <p:cNvSpPr/>
            <p:nvPr/>
          </p:nvSpPr>
          <p:spPr bwMode="auto">
            <a:xfrm>
              <a:off x="6410325" y="1404658"/>
              <a:ext cx="1056275" cy="105627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48" tIns="93248" rIns="93248" bIns="93248" numCol="1" rtlCol="0" anchor="t" anchorCtr="0" compatLnSpc="1">
              <a:prstTxWarp prst="textNoShape">
                <a:avLst/>
              </a:prstTxWarp>
            </a:bodyPr>
            <a:lstStyle/>
            <a:p>
              <a:pPr marL="0" marR="0" lvl="0" indent="0" algn="l" defTabSz="932504" rtl="0" eaLnBrk="1" fontAlgn="auto" latinLnBrk="0" hangingPunct="1">
                <a:lnSpc>
                  <a:spcPct val="90000"/>
                </a:lnSpc>
                <a:spcBef>
                  <a:spcPts val="0"/>
                </a:spcBef>
                <a:spcAft>
                  <a:spcPts val="0"/>
                </a:spcAft>
                <a:buClrTx/>
                <a:buSzTx/>
                <a:buFontTx/>
                <a:buNone/>
                <a:tabLst/>
                <a:defRPr/>
              </a:pPr>
              <a:r>
                <a:rPr kumimoji="0" lang="en-US" sz="1428" b="0" i="0" u="none" strike="noStrike" kern="0" cap="none" spc="0" normalizeH="0" baseline="0" noProof="0" dirty="0">
                  <a:ln>
                    <a:noFill/>
                  </a:ln>
                  <a:gradFill>
                    <a:gsLst>
                      <a:gs pos="2917">
                        <a:srgbClr val="FFFFFF"/>
                      </a:gs>
                      <a:gs pos="100000">
                        <a:srgbClr val="FFFFFF"/>
                      </a:gs>
                    </a:gsLst>
                    <a:lin ang="0" scaled="0"/>
                  </a:gradFill>
                  <a:effectLst/>
                  <a:uLnTx/>
                  <a:uFillTx/>
                  <a:latin typeface="Segoe UI Semilight" panose="020B0402040204020203" pitchFamily="34" charset="0"/>
                  <a:ea typeface="+mn-ea"/>
                  <a:cs typeface="Segoe UI Semilight" panose="020B0402040204020203" pitchFamily="34" charset="0"/>
                </a:rPr>
                <a:t>Database</a:t>
              </a:r>
            </a:p>
          </p:txBody>
        </p:sp>
        <p:pic>
          <p:nvPicPr>
            <p:cNvPr id="139" name="Picture 138"/>
            <p:cNvPicPr>
              <a:picLocks noChangeAspect="1"/>
            </p:cNvPicPr>
            <p:nvPr/>
          </p:nvPicPr>
          <p:blipFill>
            <a:blip r:embed="rId4"/>
            <a:stretch>
              <a:fillRect/>
            </a:stretch>
          </p:blipFill>
          <p:spPr>
            <a:xfrm>
              <a:off x="6987033" y="2049327"/>
              <a:ext cx="362582" cy="288206"/>
            </a:xfrm>
            <a:prstGeom prst="rect">
              <a:avLst/>
            </a:prstGeom>
          </p:spPr>
        </p:pic>
      </p:grpSp>
      <p:sp>
        <p:nvSpPr>
          <p:cNvPr id="145" name="TextBox 144"/>
          <p:cNvSpPr txBox="1"/>
          <p:nvPr/>
        </p:nvSpPr>
        <p:spPr>
          <a:xfrm>
            <a:off x="6561858" y="610096"/>
            <a:ext cx="1543474" cy="640334"/>
          </a:xfrm>
          <a:prstGeom prst="rect">
            <a:avLst/>
          </a:prstGeom>
          <a:noFill/>
        </p:spPr>
        <p:txBody>
          <a:bodyPr wrap="none" lIns="186497" tIns="149198" rIns="186497" bIns="149198" rtlCol="0">
            <a:spAutoFit/>
          </a:bodyPr>
          <a:lstStyle/>
          <a:p>
            <a:pPr marL="0" marR="0" lvl="0" indent="0" algn="l" defTabSz="932504" rtl="0"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Describe</a:t>
            </a:r>
          </a:p>
        </p:txBody>
      </p:sp>
      <p:sp>
        <p:nvSpPr>
          <p:cNvPr id="146" name="TextBox 145"/>
          <p:cNvSpPr txBox="1"/>
          <p:nvPr/>
        </p:nvSpPr>
        <p:spPr>
          <a:xfrm>
            <a:off x="8425735" y="610096"/>
            <a:ext cx="1331905" cy="640334"/>
          </a:xfrm>
          <a:prstGeom prst="rect">
            <a:avLst/>
          </a:prstGeom>
          <a:noFill/>
        </p:spPr>
        <p:txBody>
          <a:bodyPr wrap="none" lIns="186497" tIns="149198" rIns="186497" bIns="149198" rtlCol="0">
            <a:spAutoFit/>
          </a:bodyPr>
          <a:lstStyle/>
          <a:p>
            <a:pPr marL="0" marR="0" lvl="0" indent="0" algn="l" defTabSz="932504" rtl="0"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Deploy</a:t>
            </a:r>
          </a:p>
        </p:txBody>
      </p:sp>
      <p:sp>
        <p:nvSpPr>
          <p:cNvPr id="147" name="TextBox 146"/>
          <p:cNvSpPr txBox="1"/>
          <p:nvPr/>
        </p:nvSpPr>
        <p:spPr>
          <a:xfrm>
            <a:off x="10232608" y="610096"/>
            <a:ext cx="1374219" cy="640334"/>
          </a:xfrm>
          <a:prstGeom prst="rect">
            <a:avLst/>
          </a:prstGeom>
          <a:noFill/>
        </p:spPr>
        <p:txBody>
          <a:bodyPr wrap="none" lIns="186497" tIns="149198" rIns="186497" bIns="149198" rtlCol="0">
            <a:spAutoFit/>
          </a:bodyPr>
          <a:lstStyle/>
          <a:p>
            <a:pPr marL="0" marR="0" lvl="0" indent="0" algn="l" defTabSz="932504" rtl="0"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Control</a:t>
            </a:r>
          </a:p>
        </p:txBody>
      </p:sp>
      <p:sp>
        <p:nvSpPr>
          <p:cNvPr id="6" name="Freeform 5"/>
          <p:cNvSpPr>
            <a:spLocks noEditPoints="1"/>
          </p:cNvSpPr>
          <p:nvPr/>
        </p:nvSpPr>
        <p:spPr bwMode="auto">
          <a:xfrm>
            <a:off x="8528494" y="5480277"/>
            <a:ext cx="1139789" cy="730324"/>
          </a:xfrm>
          <a:custGeom>
            <a:avLst/>
            <a:gdLst>
              <a:gd name="T0" fmla="*/ 0 w 1032"/>
              <a:gd name="T1" fmla="*/ 619 h 660"/>
              <a:gd name="T2" fmla="*/ 1032 w 1032"/>
              <a:gd name="T3" fmla="*/ 619 h 660"/>
              <a:gd name="T4" fmla="*/ 1032 w 1032"/>
              <a:gd name="T5" fmla="*/ 625 h 660"/>
              <a:gd name="T6" fmla="*/ 990 w 1032"/>
              <a:gd name="T7" fmla="*/ 660 h 660"/>
              <a:gd name="T8" fmla="*/ 41 w 1032"/>
              <a:gd name="T9" fmla="*/ 660 h 660"/>
              <a:gd name="T10" fmla="*/ 0 w 1032"/>
              <a:gd name="T11" fmla="*/ 625 h 660"/>
              <a:gd name="T12" fmla="*/ 0 w 1032"/>
              <a:gd name="T13" fmla="*/ 619 h 660"/>
              <a:gd name="T14" fmla="*/ 140 w 1032"/>
              <a:gd name="T15" fmla="*/ 45 h 660"/>
              <a:gd name="T16" fmla="*/ 140 w 1032"/>
              <a:gd name="T17" fmla="*/ 549 h 660"/>
              <a:gd name="T18" fmla="*/ 891 w 1032"/>
              <a:gd name="T19" fmla="*/ 549 h 660"/>
              <a:gd name="T20" fmla="*/ 891 w 1032"/>
              <a:gd name="T21" fmla="*/ 45 h 660"/>
              <a:gd name="T22" fmla="*/ 140 w 1032"/>
              <a:gd name="T23" fmla="*/ 45 h 660"/>
              <a:gd name="T24" fmla="*/ 116 w 1032"/>
              <a:gd name="T25" fmla="*/ 0 h 660"/>
              <a:gd name="T26" fmla="*/ 916 w 1032"/>
              <a:gd name="T27" fmla="*/ 0 h 660"/>
              <a:gd name="T28" fmla="*/ 944 w 1032"/>
              <a:gd name="T29" fmla="*/ 28 h 660"/>
              <a:gd name="T30" fmla="*/ 944 w 1032"/>
              <a:gd name="T31" fmla="*/ 566 h 660"/>
              <a:gd name="T32" fmla="*/ 916 w 1032"/>
              <a:gd name="T33" fmla="*/ 594 h 660"/>
              <a:gd name="T34" fmla="*/ 116 w 1032"/>
              <a:gd name="T35" fmla="*/ 594 h 660"/>
              <a:gd name="T36" fmla="*/ 87 w 1032"/>
              <a:gd name="T37" fmla="*/ 566 h 660"/>
              <a:gd name="T38" fmla="*/ 87 w 1032"/>
              <a:gd name="T39" fmla="*/ 28 h 660"/>
              <a:gd name="T40" fmla="*/ 116 w 1032"/>
              <a:gd name="T41"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2" h="660">
                <a:moveTo>
                  <a:pt x="0" y="619"/>
                </a:moveTo>
                <a:cubicBezTo>
                  <a:pt x="1032" y="619"/>
                  <a:pt x="1032" y="619"/>
                  <a:pt x="1032" y="619"/>
                </a:cubicBezTo>
                <a:cubicBezTo>
                  <a:pt x="1032" y="625"/>
                  <a:pt x="1032" y="625"/>
                  <a:pt x="1032" y="625"/>
                </a:cubicBezTo>
                <a:cubicBezTo>
                  <a:pt x="1032" y="642"/>
                  <a:pt x="1014" y="660"/>
                  <a:pt x="990" y="660"/>
                </a:cubicBezTo>
                <a:cubicBezTo>
                  <a:pt x="41" y="660"/>
                  <a:pt x="41" y="660"/>
                  <a:pt x="41" y="660"/>
                </a:cubicBezTo>
                <a:cubicBezTo>
                  <a:pt x="17" y="660"/>
                  <a:pt x="0" y="642"/>
                  <a:pt x="0" y="625"/>
                </a:cubicBezTo>
                <a:cubicBezTo>
                  <a:pt x="0" y="619"/>
                  <a:pt x="0" y="619"/>
                  <a:pt x="0" y="619"/>
                </a:cubicBezTo>
                <a:close/>
                <a:moveTo>
                  <a:pt x="140" y="45"/>
                </a:moveTo>
                <a:cubicBezTo>
                  <a:pt x="140" y="549"/>
                  <a:pt x="140" y="549"/>
                  <a:pt x="140" y="549"/>
                </a:cubicBezTo>
                <a:cubicBezTo>
                  <a:pt x="891" y="549"/>
                  <a:pt x="891" y="549"/>
                  <a:pt x="891" y="549"/>
                </a:cubicBezTo>
                <a:cubicBezTo>
                  <a:pt x="891" y="45"/>
                  <a:pt x="891" y="45"/>
                  <a:pt x="891" y="45"/>
                </a:cubicBezTo>
                <a:cubicBezTo>
                  <a:pt x="140" y="45"/>
                  <a:pt x="140" y="45"/>
                  <a:pt x="140" y="45"/>
                </a:cubicBezTo>
                <a:close/>
                <a:moveTo>
                  <a:pt x="116" y="0"/>
                </a:moveTo>
                <a:cubicBezTo>
                  <a:pt x="916" y="0"/>
                  <a:pt x="916" y="0"/>
                  <a:pt x="916" y="0"/>
                </a:cubicBezTo>
                <a:cubicBezTo>
                  <a:pt x="932" y="0"/>
                  <a:pt x="944" y="12"/>
                  <a:pt x="944" y="28"/>
                </a:cubicBezTo>
                <a:cubicBezTo>
                  <a:pt x="944" y="566"/>
                  <a:pt x="944" y="566"/>
                  <a:pt x="944" y="566"/>
                </a:cubicBezTo>
                <a:cubicBezTo>
                  <a:pt x="944" y="581"/>
                  <a:pt x="932" y="594"/>
                  <a:pt x="916" y="594"/>
                </a:cubicBezTo>
                <a:cubicBezTo>
                  <a:pt x="116" y="594"/>
                  <a:pt x="116" y="594"/>
                  <a:pt x="116" y="594"/>
                </a:cubicBezTo>
                <a:cubicBezTo>
                  <a:pt x="100" y="594"/>
                  <a:pt x="87" y="581"/>
                  <a:pt x="87" y="566"/>
                </a:cubicBezTo>
                <a:cubicBezTo>
                  <a:pt x="87" y="28"/>
                  <a:pt x="87" y="28"/>
                  <a:pt x="87" y="28"/>
                </a:cubicBezTo>
                <a:cubicBezTo>
                  <a:pt x="87" y="12"/>
                  <a:pt x="100" y="0"/>
                  <a:pt x="116" y="0"/>
                </a:cubicBezTo>
                <a:close/>
              </a:path>
            </a:pathLst>
          </a:custGeom>
          <a:solidFill>
            <a:srgbClr val="0078D7"/>
          </a:solidFill>
          <a:ln>
            <a:noFill/>
          </a:ln>
        </p:spPr>
        <p:txBody>
          <a:bodyPr vert="horz" wrap="square" lIns="93248" tIns="46624" rIns="93248" bIns="46624"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a:ea typeface="+mn-ea"/>
              <a:cs typeface="+mn-cs"/>
            </a:endParaRPr>
          </a:p>
        </p:txBody>
      </p:sp>
      <p:sp>
        <p:nvSpPr>
          <p:cNvPr id="8" name="Rectangle 7"/>
          <p:cNvSpPr/>
          <p:nvPr/>
        </p:nvSpPr>
        <p:spPr bwMode="auto">
          <a:xfrm>
            <a:off x="7799163" y="3533849"/>
            <a:ext cx="1138077" cy="54574"/>
          </a:xfrm>
          <a:prstGeom prst="rect">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marL="0" marR="0" lvl="0" indent="0" algn="ctr" defTabSz="95085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8" name="Rectangle 37"/>
          <p:cNvSpPr/>
          <p:nvPr/>
        </p:nvSpPr>
        <p:spPr bwMode="auto">
          <a:xfrm>
            <a:off x="7799162" y="3657652"/>
            <a:ext cx="1693953" cy="54574"/>
          </a:xfrm>
          <a:prstGeom prst="rect">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marL="0" marR="0" lvl="0" indent="0" algn="ctr" defTabSz="95085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9" name="Rectangle 38"/>
          <p:cNvSpPr/>
          <p:nvPr/>
        </p:nvSpPr>
        <p:spPr bwMode="auto">
          <a:xfrm>
            <a:off x="7799162" y="3928304"/>
            <a:ext cx="2001943" cy="54574"/>
          </a:xfrm>
          <a:prstGeom prst="rect">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marL="0" marR="0" lvl="0" indent="0" algn="ctr" defTabSz="95085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40" name="Rectangle 39"/>
          <p:cNvSpPr/>
          <p:nvPr/>
        </p:nvSpPr>
        <p:spPr bwMode="auto">
          <a:xfrm>
            <a:off x="7799161" y="4049987"/>
            <a:ext cx="2155940" cy="54574"/>
          </a:xfrm>
          <a:prstGeom prst="rect">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marL="0" marR="0" lvl="0" indent="0" algn="ctr" defTabSz="95085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41" name="Rectangle 40"/>
          <p:cNvSpPr/>
          <p:nvPr/>
        </p:nvSpPr>
        <p:spPr bwMode="auto">
          <a:xfrm>
            <a:off x="7799162" y="4171670"/>
            <a:ext cx="2001943" cy="54574"/>
          </a:xfrm>
          <a:prstGeom prst="rect">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marL="0" marR="0" lvl="0" indent="0" algn="ctr" defTabSz="95085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42" name="Rectangle 41"/>
          <p:cNvSpPr/>
          <p:nvPr/>
        </p:nvSpPr>
        <p:spPr bwMode="auto">
          <a:xfrm>
            <a:off x="7799162" y="4432797"/>
            <a:ext cx="2001943" cy="54574"/>
          </a:xfrm>
          <a:prstGeom prst="rect">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marL="0" marR="0" lvl="0" indent="0" algn="ctr" defTabSz="95085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43" name="Rectangle 42"/>
          <p:cNvSpPr/>
          <p:nvPr/>
        </p:nvSpPr>
        <p:spPr bwMode="auto">
          <a:xfrm>
            <a:off x="7799160" y="4554480"/>
            <a:ext cx="1847948" cy="54574"/>
          </a:xfrm>
          <a:prstGeom prst="rect">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marL="0" marR="0" lvl="0" indent="0" algn="ctr" defTabSz="95085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44" name="Rectangle 43"/>
          <p:cNvSpPr/>
          <p:nvPr/>
        </p:nvSpPr>
        <p:spPr bwMode="auto">
          <a:xfrm>
            <a:off x="7799162" y="4676163"/>
            <a:ext cx="2001943" cy="54574"/>
          </a:xfrm>
          <a:prstGeom prst="rect">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marL="0" marR="0" lvl="0" indent="0" algn="ctr" defTabSz="95085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47" name="Rectangle 46"/>
          <p:cNvSpPr/>
          <p:nvPr/>
        </p:nvSpPr>
        <p:spPr bwMode="auto">
          <a:xfrm>
            <a:off x="7799162" y="4942220"/>
            <a:ext cx="2001943" cy="54574"/>
          </a:xfrm>
          <a:prstGeom prst="rect">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marL="0" marR="0" lvl="0" indent="0" algn="ctr" defTabSz="95085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31195414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defTabSz="932742"/>
            <a:r>
              <a:rPr lang="en-US" sz="4800" spc="-102" dirty="0">
                <a:solidFill>
                  <a:srgbClr val="505050"/>
                </a:solidFill>
              </a:rPr>
              <a:t>Deploy the template</a:t>
            </a:r>
          </a:p>
        </p:txBody>
      </p:sp>
      <p:sp>
        <p:nvSpPr>
          <p:cNvPr id="5" name="Text Placeholder 4"/>
          <p:cNvSpPr>
            <a:spLocks noGrp="1"/>
          </p:cNvSpPr>
          <p:nvPr>
            <p:ph type="body" sz="quarter" idx="10"/>
          </p:nvPr>
        </p:nvSpPr>
        <p:spPr>
          <a:xfrm>
            <a:off x="503237" y="1508130"/>
            <a:ext cx="11184459" cy="4348883"/>
          </a:xfrm>
        </p:spPr>
        <p:txBody>
          <a:bodyPr/>
          <a:lstStyle/>
          <a:p>
            <a:r>
              <a:rPr lang="en-US" sz="2800" dirty="0">
                <a:solidFill>
                  <a:srgbClr val="0078D7"/>
                </a:solidFill>
                <a:latin typeface="+mj-lt"/>
                <a:cs typeface="+mn-cs"/>
              </a:rPr>
              <a:t>Example: </a:t>
            </a:r>
            <a:r>
              <a:rPr lang="en-US" sz="2800" dirty="0">
                <a:solidFill>
                  <a:srgbClr val="505050"/>
                </a:solidFill>
                <a:latin typeface="+mj-lt"/>
                <a:cs typeface="+mn-cs"/>
              </a:rPr>
              <a:t>Use the </a:t>
            </a:r>
            <a:r>
              <a:rPr lang="en-US" sz="2800" b="1" dirty="0">
                <a:solidFill>
                  <a:srgbClr val="505050"/>
                </a:solidFill>
                <a:latin typeface="+mj-lt"/>
                <a:cs typeface="+mn-cs"/>
              </a:rPr>
              <a:t>New-</a:t>
            </a:r>
            <a:r>
              <a:rPr lang="en-US" sz="2800" b="1" dirty="0" err="1">
                <a:solidFill>
                  <a:srgbClr val="505050"/>
                </a:solidFill>
                <a:latin typeface="+mj-lt"/>
                <a:cs typeface="+mn-cs"/>
              </a:rPr>
              <a:t>AzureRmResourceGroupDeployment</a:t>
            </a:r>
            <a:r>
              <a:rPr lang="en-US" sz="2800" b="1" dirty="0">
                <a:solidFill>
                  <a:srgbClr val="505050"/>
                </a:solidFill>
                <a:latin typeface="+mj-lt"/>
                <a:cs typeface="+mn-cs"/>
              </a:rPr>
              <a:t> </a:t>
            </a:r>
            <a:r>
              <a:rPr lang="en-US" sz="2800" dirty="0">
                <a:solidFill>
                  <a:srgbClr val="505050"/>
                </a:solidFill>
                <a:latin typeface="+mj-lt"/>
                <a:cs typeface="+mn-cs"/>
              </a:rPr>
              <a:t>cmdlet</a:t>
            </a:r>
          </a:p>
          <a:p>
            <a:endParaRPr lang="en-US" sz="2800" dirty="0">
              <a:gradFill>
                <a:gsLst>
                  <a:gs pos="1250">
                    <a:schemeClr val="tx1"/>
                  </a:gs>
                  <a:gs pos="100000">
                    <a:schemeClr val="tx1"/>
                  </a:gs>
                </a:gsLst>
                <a:lin ang="5400000" scaled="0"/>
              </a:gradFill>
              <a:latin typeface="+mj-lt"/>
              <a:cs typeface="+mn-cs"/>
            </a:endParaRPr>
          </a:p>
          <a:p>
            <a:r>
              <a:rPr lang="en-US" sz="2400" dirty="0">
                <a:solidFill>
                  <a:srgbClr val="0000FF"/>
                </a:solidFill>
              </a:rPr>
              <a:t>New-</a:t>
            </a:r>
            <a:r>
              <a:rPr lang="en-US" sz="2400" dirty="0" err="1">
                <a:solidFill>
                  <a:srgbClr val="0000FF"/>
                </a:solidFill>
              </a:rPr>
              <a:t>AzureRmResourceGroupDeployment</a:t>
            </a:r>
            <a:r>
              <a:rPr lang="en-US" sz="2400" dirty="0">
                <a:solidFill>
                  <a:prstClr val="black"/>
                </a:solidFill>
              </a:rPr>
              <a:t> `</a:t>
            </a:r>
          </a:p>
          <a:p>
            <a:r>
              <a:rPr lang="en-US" sz="2400" dirty="0">
                <a:solidFill>
                  <a:srgbClr val="000080"/>
                </a:solidFill>
              </a:rPr>
              <a:t>-</a:t>
            </a:r>
            <a:r>
              <a:rPr lang="en-US" sz="2400" dirty="0" err="1">
                <a:solidFill>
                  <a:srgbClr val="000080"/>
                </a:solidFill>
              </a:rPr>
              <a:t>ResourceGroupName</a:t>
            </a:r>
            <a:r>
              <a:rPr lang="en-US" sz="2400" dirty="0">
                <a:solidFill>
                  <a:prstClr val="black"/>
                </a:solidFill>
              </a:rPr>
              <a:t> </a:t>
            </a:r>
            <a:r>
              <a:rPr lang="en-US" sz="2400" dirty="0">
                <a:solidFill>
                  <a:srgbClr val="8A2BE2"/>
                </a:solidFill>
              </a:rPr>
              <a:t>TestRG1</a:t>
            </a:r>
            <a:r>
              <a:rPr lang="en-US" sz="2400" dirty="0">
                <a:solidFill>
                  <a:prstClr val="black"/>
                </a:solidFill>
              </a:rPr>
              <a:t> `</a:t>
            </a:r>
          </a:p>
          <a:p>
            <a:r>
              <a:rPr lang="en-US" sz="2400" dirty="0">
                <a:solidFill>
                  <a:srgbClr val="000080"/>
                </a:solidFill>
              </a:rPr>
              <a:t>-</a:t>
            </a:r>
            <a:r>
              <a:rPr lang="en-US" sz="2400" dirty="0" err="1">
                <a:solidFill>
                  <a:srgbClr val="000080"/>
                </a:solidFill>
              </a:rPr>
              <a:t>TemplateFile</a:t>
            </a:r>
            <a:r>
              <a:rPr lang="en-US" sz="2400" dirty="0">
                <a:solidFill>
                  <a:prstClr val="black"/>
                </a:solidFill>
              </a:rPr>
              <a:t> </a:t>
            </a:r>
            <a:r>
              <a:rPr lang="en-US" sz="2400" dirty="0">
                <a:solidFill>
                  <a:srgbClr val="8A2BE2"/>
                </a:solidFill>
              </a:rPr>
              <a:t>c:\Azure\Templates\azuredeploy.json </a:t>
            </a:r>
          </a:p>
          <a:p>
            <a:pPr lvl="0"/>
            <a:endParaRPr lang="en-US" sz="3200" dirty="0">
              <a:gradFill>
                <a:gsLst>
                  <a:gs pos="1250">
                    <a:schemeClr val="tx1"/>
                  </a:gs>
                  <a:gs pos="100000">
                    <a:schemeClr val="tx1"/>
                  </a:gs>
                </a:gsLst>
                <a:lin ang="5400000" scaled="0"/>
              </a:gradFill>
              <a:latin typeface="+mj-lt"/>
              <a:cs typeface="+mn-cs"/>
            </a:endParaRPr>
          </a:p>
          <a:p>
            <a:r>
              <a:rPr lang="en-US" sz="2800" b="1" dirty="0">
                <a:solidFill>
                  <a:srgbClr val="0078D7"/>
                </a:solidFill>
                <a:latin typeface="+mn-lt"/>
                <a:cs typeface="+mn-cs"/>
              </a:rPr>
              <a:t>Notes:</a:t>
            </a:r>
          </a:p>
          <a:p>
            <a:pPr marL="342900" indent="-342900">
              <a:spcAft>
                <a:spcPts val="600"/>
              </a:spcAft>
              <a:buFont typeface="Arial" panose="020B0604020202020204" pitchFamily="34" charset="0"/>
              <a:buChar char="•"/>
            </a:pPr>
            <a:r>
              <a:rPr lang="en-US" sz="1800" dirty="0">
                <a:solidFill>
                  <a:srgbClr val="505050"/>
                </a:solidFill>
                <a:latin typeface="+mj-lt"/>
                <a:cs typeface="+mn-cs"/>
              </a:rPr>
              <a:t>Specify the resource group and the location of the template</a:t>
            </a:r>
          </a:p>
          <a:p>
            <a:pPr marL="342900" indent="-342900">
              <a:spcAft>
                <a:spcPts val="600"/>
              </a:spcAft>
              <a:buFont typeface="Arial" panose="020B0604020202020204" pitchFamily="34" charset="0"/>
              <a:buChar char="•"/>
            </a:pPr>
            <a:r>
              <a:rPr lang="en-US" sz="1800" dirty="0">
                <a:solidFill>
                  <a:srgbClr val="505050"/>
                </a:solidFill>
                <a:latin typeface="+mj-lt"/>
                <a:cs typeface="+mn-cs"/>
              </a:rPr>
              <a:t>Use the </a:t>
            </a:r>
            <a:r>
              <a:rPr lang="en-US" sz="1800" dirty="0">
                <a:solidFill>
                  <a:srgbClr val="505050"/>
                </a:solidFill>
                <a:latin typeface="+mn-lt"/>
                <a:cs typeface="+mn-cs"/>
              </a:rPr>
              <a:t>-</a:t>
            </a:r>
            <a:r>
              <a:rPr lang="en-US" sz="1800" dirty="0" err="1">
                <a:solidFill>
                  <a:srgbClr val="505050"/>
                </a:solidFill>
                <a:latin typeface="+mn-lt"/>
                <a:cs typeface="+mn-cs"/>
              </a:rPr>
              <a:t>TemplateUri</a:t>
            </a:r>
            <a:r>
              <a:rPr lang="en-US" sz="1800" b="1" dirty="0">
                <a:solidFill>
                  <a:srgbClr val="505050"/>
                </a:solidFill>
                <a:latin typeface="+mj-lt"/>
                <a:cs typeface="+mn-cs"/>
              </a:rPr>
              <a:t> </a:t>
            </a:r>
            <a:r>
              <a:rPr lang="en-US" sz="1800" dirty="0">
                <a:solidFill>
                  <a:srgbClr val="505050"/>
                </a:solidFill>
                <a:latin typeface="+mj-lt"/>
                <a:cs typeface="+mn-cs"/>
              </a:rPr>
              <a:t>parameter to specify a non-local URI for the template</a:t>
            </a:r>
          </a:p>
          <a:p>
            <a:pPr marL="342900" indent="-342900">
              <a:spcAft>
                <a:spcPts val="600"/>
              </a:spcAft>
              <a:buFont typeface="Arial" panose="020B0604020202020204" pitchFamily="34" charset="0"/>
              <a:buChar char="•"/>
            </a:pPr>
            <a:r>
              <a:rPr lang="en-US" sz="1800" dirty="0">
                <a:solidFill>
                  <a:srgbClr val="505050"/>
                </a:solidFill>
                <a:latin typeface="+mj-lt"/>
                <a:cs typeface="+mn-cs"/>
              </a:rPr>
              <a:t>Set the </a:t>
            </a:r>
            <a:r>
              <a:rPr lang="en-US" sz="1800" dirty="0">
                <a:solidFill>
                  <a:srgbClr val="505050"/>
                </a:solidFill>
                <a:latin typeface="+mn-lt"/>
                <a:cs typeface="+mn-cs"/>
              </a:rPr>
              <a:t>-Mode</a:t>
            </a:r>
            <a:r>
              <a:rPr lang="en-US" sz="1800" b="1" dirty="0">
                <a:solidFill>
                  <a:srgbClr val="505050"/>
                </a:solidFill>
                <a:latin typeface="+mj-lt"/>
                <a:cs typeface="+mn-cs"/>
              </a:rPr>
              <a:t> </a:t>
            </a:r>
            <a:r>
              <a:rPr lang="en-US" sz="1800" dirty="0">
                <a:solidFill>
                  <a:srgbClr val="505050"/>
                </a:solidFill>
                <a:latin typeface="+mj-lt"/>
                <a:cs typeface="+mn-cs"/>
              </a:rPr>
              <a:t>parameter to either Incremental or Complete. By default, this parameter is set to incremental</a:t>
            </a:r>
          </a:p>
        </p:txBody>
      </p:sp>
    </p:spTree>
    <p:extLst>
      <p:ext uri="{BB962C8B-B14F-4D97-AF65-F5344CB8AC3E}">
        <p14:creationId xmlns:p14="http://schemas.microsoft.com/office/powerpoint/2010/main" val="418440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fade">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6216" y="295279"/>
            <a:ext cx="11704045" cy="917575"/>
          </a:xfrm>
        </p:spPr>
        <p:txBody>
          <a:bodyPr/>
          <a:lstStyle/>
          <a:p>
            <a:pPr defTabSz="932742"/>
            <a:r>
              <a:rPr lang="en-US" sz="4800" spc="-102" dirty="0">
                <a:solidFill>
                  <a:srgbClr val="505050"/>
                </a:solidFill>
              </a:rPr>
              <a:t>Dynamic template parameters</a:t>
            </a:r>
          </a:p>
        </p:txBody>
      </p:sp>
      <p:sp>
        <p:nvSpPr>
          <p:cNvPr id="5" name="Text Placeholder 4"/>
          <p:cNvSpPr>
            <a:spLocks noGrp="1"/>
          </p:cNvSpPr>
          <p:nvPr>
            <p:ph type="body" sz="quarter" idx="10"/>
          </p:nvPr>
        </p:nvSpPr>
        <p:spPr>
          <a:xfrm>
            <a:off x="503237" y="1508130"/>
            <a:ext cx="10210799" cy="3551742"/>
          </a:xfrm>
        </p:spPr>
        <p:txBody>
          <a:bodyPr/>
          <a:lstStyle/>
          <a:p>
            <a:r>
              <a:rPr lang="en-US" sz="2800" dirty="0">
                <a:solidFill>
                  <a:srgbClr val="0078D7"/>
                </a:solidFill>
                <a:latin typeface="+mj-lt"/>
                <a:cs typeface="+mn-cs"/>
              </a:rPr>
              <a:t>Navigating the template</a:t>
            </a:r>
          </a:p>
          <a:p>
            <a:pPr marL="342900" indent="-342900">
              <a:spcAft>
                <a:spcPts val="600"/>
              </a:spcAft>
              <a:buFont typeface="Arial" panose="020B0604020202020204" pitchFamily="34" charset="0"/>
              <a:buChar char="•"/>
            </a:pPr>
            <a:r>
              <a:rPr lang="en-US" sz="1800" dirty="0">
                <a:solidFill>
                  <a:srgbClr val="505050"/>
                </a:solidFill>
                <a:latin typeface="+mj-lt"/>
                <a:cs typeface="+mn-cs"/>
              </a:rPr>
              <a:t>Cycle through the available parameters for a cmdlet by typing a minus sign (-) and then pressing the TAB key</a:t>
            </a:r>
          </a:p>
          <a:p>
            <a:pPr marL="342900" indent="-342900">
              <a:spcAft>
                <a:spcPts val="600"/>
              </a:spcAft>
              <a:buFont typeface="Arial" panose="020B0604020202020204" pitchFamily="34" charset="0"/>
              <a:buChar char="•"/>
            </a:pPr>
            <a:r>
              <a:rPr lang="en-US" sz="1800" dirty="0">
                <a:solidFill>
                  <a:srgbClr val="505050"/>
                </a:solidFill>
                <a:latin typeface="+mj-lt"/>
                <a:cs typeface="+mn-cs"/>
              </a:rPr>
              <a:t>As soon as you type the template name, the cmdlet fetches the template, parses it, and adds the template parameters to the command</a:t>
            </a:r>
            <a:r>
              <a:rPr lang="en-US" sz="1800" b="1" dirty="0">
                <a:solidFill>
                  <a:srgbClr val="505050"/>
                </a:solidFill>
                <a:latin typeface="+mj-lt"/>
                <a:cs typeface="+mn-cs"/>
              </a:rPr>
              <a:t> dynamically</a:t>
            </a:r>
            <a:endParaRPr lang="en-US" sz="1800" dirty="0">
              <a:solidFill>
                <a:srgbClr val="505050"/>
              </a:solidFill>
              <a:latin typeface="+mj-lt"/>
              <a:cs typeface="+mn-cs"/>
            </a:endParaRPr>
          </a:p>
          <a:p>
            <a:pPr marL="342900" indent="-342900">
              <a:spcAft>
                <a:spcPts val="600"/>
              </a:spcAft>
              <a:buFont typeface="Arial" panose="020B0604020202020204" pitchFamily="34" charset="0"/>
              <a:buChar char="•"/>
            </a:pPr>
            <a:r>
              <a:rPr lang="en-US" sz="1800" dirty="0">
                <a:solidFill>
                  <a:srgbClr val="505050"/>
                </a:solidFill>
                <a:latin typeface="+mj-lt"/>
                <a:cs typeface="+mn-cs"/>
              </a:rPr>
              <a:t>If you forget a required parameter value, PowerShell prompts you for the value</a:t>
            </a:r>
            <a:endParaRPr lang="en-US" sz="1800" dirty="0">
              <a:solidFill>
                <a:srgbClr val="505050"/>
              </a:solidFill>
              <a:latin typeface="+mj-lt"/>
            </a:endParaRPr>
          </a:p>
          <a:p>
            <a:endParaRPr lang="en-US" sz="2000" dirty="0">
              <a:gradFill>
                <a:gsLst>
                  <a:gs pos="1250">
                    <a:schemeClr val="tx1"/>
                  </a:gs>
                  <a:gs pos="100000">
                    <a:schemeClr val="tx1"/>
                  </a:gs>
                </a:gsLst>
                <a:lin ang="5400000" scaled="0"/>
              </a:gradFill>
              <a:latin typeface="+mj-lt"/>
              <a:cs typeface="+mn-cs"/>
            </a:endParaRPr>
          </a:p>
        </p:txBody>
      </p:sp>
      <p:sp>
        <p:nvSpPr>
          <p:cNvPr id="9" name="Text Placeholder 4"/>
          <p:cNvSpPr txBox="1">
            <a:spLocks/>
          </p:cNvSpPr>
          <p:nvPr/>
        </p:nvSpPr>
        <p:spPr>
          <a:xfrm>
            <a:off x="2255837" y="3878262"/>
            <a:ext cx="9144000" cy="2954655"/>
          </a:xfrm>
          <a:prstGeom prst="rect">
            <a:avLst/>
          </a:prstGeom>
        </p:spPr>
        <p:txBody>
          <a:bodyPr vert="horz" wrap="square" lIns="146304" tIns="91440" rIns="146304" bIns="91440" rtlCol="0">
            <a:spAutoFit/>
          </a:bodyPr>
          <a:lstStyle>
            <a:lvl1pPr marL="0"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4267"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498"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515"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2667"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434"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831"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94" rtl="0" eaLnBrk="1" fontAlgn="auto" latinLnBrk="0" hangingPunct="1">
              <a:lnSpc>
                <a:spcPct val="90000"/>
              </a:lnSpc>
              <a:spcBef>
                <a:spcPct val="20000"/>
              </a:spcBef>
              <a:spcAft>
                <a:spcPts val="0"/>
              </a:spcAft>
              <a:buClrTx/>
              <a:buSzPct val="90000"/>
              <a:buFont typeface="Arial" pitchFamily="34" charset="0"/>
              <a:buNone/>
              <a:tabLst/>
              <a:defRPr/>
            </a:pPr>
            <a:r>
              <a:rPr kumimoji="0" lang="en-US" sz="2400" b="0" i="0" u="none" strike="noStrike" kern="1200" cap="none" spc="0" normalizeH="0" baseline="0" noProof="0" dirty="0">
                <a:ln>
                  <a:noFill/>
                </a:ln>
                <a:solidFill>
                  <a:srgbClr val="0000FF"/>
                </a:solidFill>
                <a:effectLst/>
                <a:uLnTx/>
                <a:uFillTx/>
              </a:rPr>
              <a:t>New-</a:t>
            </a:r>
            <a:r>
              <a:rPr kumimoji="0" lang="en-US" sz="2400" b="0" i="0" u="none" strike="noStrike" kern="1200" cap="none" spc="0" normalizeH="0" baseline="0" noProof="0" dirty="0" err="1">
                <a:ln>
                  <a:noFill/>
                </a:ln>
                <a:solidFill>
                  <a:srgbClr val="0000FF"/>
                </a:solidFill>
                <a:effectLst/>
                <a:uLnTx/>
                <a:uFillTx/>
              </a:rPr>
              <a:t>AzureRmResourceGroupDeployment</a:t>
            </a:r>
            <a:r>
              <a:rPr kumimoji="0" lang="en-US" sz="2400" b="0" i="0" u="none" strike="noStrike" kern="1200" cap="none" spc="0" normalizeH="0" baseline="0" noProof="0" dirty="0">
                <a:ln>
                  <a:noFill/>
                </a:ln>
                <a:solidFill>
                  <a:prstClr val="black"/>
                </a:solidFill>
                <a:effectLst/>
                <a:uLnTx/>
                <a:uFillTx/>
              </a:rPr>
              <a:t> `</a:t>
            </a:r>
          </a:p>
          <a:p>
            <a:pPr marL="0" marR="0" lvl="0" indent="0" algn="l" defTabSz="932594" rtl="0" eaLnBrk="1" fontAlgn="auto" latinLnBrk="0" hangingPunct="1">
              <a:lnSpc>
                <a:spcPct val="90000"/>
              </a:lnSpc>
              <a:spcBef>
                <a:spcPct val="20000"/>
              </a:spcBef>
              <a:spcAft>
                <a:spcPts val="0"/>
              </a:spcAft>
              <a:buClrTx/>
              <a:buSzPct val="90000"/>
              <a:buFont typeface="Arial" pitchFamily="34" charset="0"/>
              <a:buNone/>
              <a:tabLst/>
              <a:defRPr/>
            </a:pPr>
            <a:r>
              <a:rPr kumimoji="0" lang="en-US" sz="2400" b="0" i="0" u="none" strike="noStrike" kern="1200" cap="none" spc="0" normalizeH="0" baseline="0" noProof="0" dirty="0">
                <a:ln>
                  <a:noFill/>
                </a:ln>
                <a:solidFill>
                  <a:srgbClr val="000080"/>
                </a:solidFill>
                <a:effectLst/>
                <a:uLnTx/>
                <a:uFillTx/>
              </a:rPr>
              <a:t>-</a:t>
            </a:r>
            <a:r>
              <a:rPr kumimoji="0" lang="en-US" sz="2400" b="0" i="0" u="none" strike="noStrike" kern="1200" cap="none" spc="0" normalizeH="0" baseline="0" noProof="0" dirty="0" err="1">
                <a:ln>
                  <a:noFill/>
                </a:ln>
                <a:solidFill>
                  <a:srgbClr val="000080"/>
                </a:solidFill>
                <a:effectLst/>
                <a:uLnTx/>
                <a:uFillTx/>
              </a:rPr>
              <a:t>ResourceGroupName</a:t>
            </a:r>
            <a:r>
              <a:rPr kumimoji="0" lang="en-US" sz="2400" b="0" i="0" u="none" strike="noStrike" kern="1200" cap="none" spc="0" normalizeH="0" baseline="0" noProof="0" dirty="0">
                <a:ln>
                  <a:noFill/>
                </a:ln>
                <a:solidFill>
                  <a:prstClr val="black"/>
                </a:solidFill>
                <a:effectLst/>
                <a:uLnTx/>
                <a:uFillTx/>
              </a:rPr>
              <a:t> </a:t>
            </a:r>
            <a:r>
              <a:rPr kumimoji="0" lang="en-US" sz="2400" b="0" i="0" u="none" strike="noStrike" kern="1200" cap="none" spc="0" normalizeH="0" baseline="0" noProof="0" dirty="0">
                <a:ln>
                  <a:noFill/>
                </a:ln>
                <a:solidFill>
                  <a:srgbClr val="8A2BE2"/>
                </a:solidFill>
                <a:effectLst/>
                <a:uLnTx/>
                <a:uFillTx/>
              </a:rPr>
              <a:t>TestRG1</a:t>
            </a:r>
            <a:r>
              <a:rPr kumimoji="0" lang="en-US" sz="2400" b="0" i="0" u="none" strike="noStrike" kern="1200" cap="none" spc="0" normalizeH="0" baseline="0" noProof="0" dirty="0">
                <a:ln>
                  <a:noFill/>
                </a:ln>
                <a:solidFill>
                  <a:prstClr val="black"/>
                </a:solidFill>
                <a:effectLst/>
                <a:uLnTx/>
                <a:uFillTx/>
              </a:rPr>
              <a:t> `</a:t>
            </a:r>
          </a:p>
          <a:p>
            <a:pPr marL="0" marR="0" lvl="0" indent="0" algn="l" defTabSz="932594" rtl="0" eaLnBrk="1" fontAlgn="auto" latinLnBrk="0" hangingPunct="1">
              <a:lnSpc>
                <a:spcPct val="90000"/>
              </a:lnSpc>
              <a:spcBef>
                <a:spcPct val="20000"/>
              </a:spcBef>
              <a:spcAft>
                <a:spcPts val="0"/>
              </a:spcAft>
              <a:buClrTx/>
              <a:buSzPct val="90000"/>
              <a:buFont typeface="Arial" pitchFamily="34" charset="0"/>
              <a:buNone/>
              <a:tabLst/>
              <a:defRPr/>
            </a:pPr>
            <a:r>
              <a:rPr kumimoji="0" lang="en-US" sz="2400" b="0" i="0" u="none" strike="noStrike" kern="1200" cap="none" spc="0" normalizeH="0" baseline="0" noProof="0" dirty="0">
                <a:ln>
                  <a:noFill/>
                </a:ln>
                <a:solidFill>
                  <a:srgbClr val="000080"/>
                </a:solidFill>
                <a:effectLst/>
                <a:uLnTx/>
                <a:uFillTx/>
              </a:rPr>
              <a:t>-</a:t>
            </a:r>
            <a:r>
              <a:rPr kumimoji="0" lang="en-US" sz="2400" b="0" i="0" u="none" strike="noStrike" kern="1200" cap="none" spc="0" normalizeH="0" baseline="0" noProof="0" dirty="0" err="1">
                <a:ln>
                  <a:noFill/>
                </a:ln>
                <a:solidFill>
                  <a:srgbClr val="000080"/>
                </a:solidFill>
                <a:effectLst/>
                <a:uLnTx/>
                <a:uFillTx/>
              </a:rPr>
              <a:t>TemplateFile</a:t>
            </a:r>
            <a:r>
              <a:rPr kumimoji="0" lang="en-US" sz="2400" b="0" i="0" u="none" strike="noStrike" kern="1200" cap="none" spc="0" normalizeH="0" baseline="0" noProof="0" dirty="0">
                <a:ln>
                  <a:noFill/>
                </a:ln>
                <a:solidFill>
                  <a:prstClr val="black"/>
                </a:solidFill>
                <a:effectLst/>
                <a:uLnTx/>
                <a:uFillTx/>
              </a:rPr>
              <a:t> </a:t>
            </a:r>
            <a:r>
              <a:rPr kumimoji="0" lang="en-US" sz="2400" b="0" i="0" u="none" strike="noStrike" kern="1200" cap="none" spc="0" normalizeH="0" baseline="0" noProof="0" dirty="0">
                <a:ln>
                  <a:noFill/>
                </a:ln>
                <a:solidFill>
                  <a:srgbClr val="8A2BE2"/>
                </a:solidFill>
                <a:effectLst/>
                <a:uLnTx/>
                <a:uFillTx/>
              </a:rPr>
              <a:t>c:\Azure\Templates\azuredeploy.json</a:t>
            </a:r>
            <a:r>
              <a:rPr kumimoji="0" lang="en-US" sz="2400" b="0" i="0" u="none" strike="noStrike" kern="1200" cap="none" spc="0" normalizeH="0" baseline="0" noProof="0" dirty="0">
                <a:ln>
                  <a:noFill/>
                </a:ln>
                <a:solidFill>
                  <a:prstClr val="black"/>
                </a:solidFill>
                <a:effectLst/>
                <a:uLnTx/>
                <a:uFillTx/>
              </a:rPr>
              <a:t> `</a:t>
            </a:r>
          </a:p>
          <a:p>
            <a:pPr marL="0" marR="0" lvl="0" indent="0" algn="l" defTabSz="932594" rtl="0" eaLnBrk="1" fontAlgn="auto" latinLnBrk="0" hangingPunct="1">
              <a:lnSpc>
                <a:spcPct val="90000"/>
              </a:lnSpc>
              <a:spcBef>
                <a:spcPct val="20000"/>
              </a:spcBef>
              <a:spcAft>
                <a:spcPts val="0"/>
              </a:spcAft>
              <a:buClrTx/>
              <a:buSzPct val="90000"/>
              <a:buFont typeface="Arial" pitchFamily="34" charset="0"/>
              <a:buNone/>
              <a:tabLst/>
              <a:defRPr/>
            </a:pPr>
            <a:r>
              <a:rPr kumimoji="0" lang="en-US" sz="2400" b="0" i="0" u="none" strike="noStrike" kern="1200" cap="none" spc="0" normalizeH="0" baseline="0" noProof="0" dirty="0">
                <a:ln>
                  <a:noFill/>
                </a:ln>
                <a:solidFill>
                  <a:srgbClr val="000080"/>
                </a:solidFill>
                <a:effectLst/>
                <a:uLnTx/>
                <a:uFillTx/>
              </a:rPr>
              <a:t>-</a:t>
            </a:r>
            <a:r>
              <a:rPr kumimoji="0" lang="en-US" sz="2400" b="0" i="0" u="none" strike="noStrike" kern="1200" cap="none" spc="0" normalizeH="0" baseline="0" noProof="0" dirty="0" err="1">
                <a:ln>
                  <a:noFill/>
                </a:ln>
                <a:solidFill>
                  <a:srgbClr val="000080"/>
                </a:solidFill>
                <a:effectLst/>
                <a:uLnTx/>
                <a:uFillTx/>
              </a:rPr>
              <a:t>hostingPlanName</a:t>
            </a:r>
            <a:r>
              <a:rPr kumimoji="0" lang="en-US" sz="2400" b="0" i="0" u="none" strike="noStrike" kern="1200" cap="none" spc="0" normalizeH="0" baseline="0" noProof="0" dirty="0">
                <a:ln>
                  <a:noFill/>
                </a:ln>
                <a:solidFill>
                  <a:prstClr val="black"/>
                </a:solidFill>
                <a:effectLst/>
                <a:uLnTx/>
                <a:uFillTx/>
              </a:rPr>
              <a:t> </a:t>
            </a:r>
            <a:r>
              <a:rPr kumimoji="0" lang="en-US" sz="2400" b="0" i="0" u="none" strike="noStrike" kern="1200" cap="none" spc="0" normalizeH="0" baseline="0" noProof="0" dirty="0" err="1">
                <a:ln>
                  <a:noFill/>
                </a:ln>
                <a:solidFill>
                  <a:srgbClr val="8A2BE2"/>
                </a:solidFill>
                <a:effectLst/>
                <a:uLnTx/>
                <a:uFillTx/>
              </a:rPr>
              <a:t>freeplanwest</a:t>
            </a:r>
            <a:r>
              <a:rPr kumimoji="0" lang="en-US" sz="2400" b="0" i="0" u="none" strike="noStrike" kern="1200" cap="none" spc="0" normalizeH="0" baseline="0" noProof="0" dirty="0">
                <a:ln>
                  <a:noFill/>
                </a:ln>
                <a:solidFill>
                  <a:prstClr val="black"/>
                </a:solidFill>
                <a:effectLst/>
                <a:uLnTx/>
                <a:uFillTx/>
              </a:rPr>
              <a:t> `</a:t>
            </a:r>
          </a:p>
          <a:p>
            <a:pPr marL="0" marR="0" lvl="0" indent="0" algn="l" defTabSz="932594" rtl="0" eaLnBrk="1" fontAlgn="auto" latinLnBrk="0" hangingPunct="1">
              <a:lnSpc>
                <a:spcPct val="90000"/>
              </a:lnSpc>
              <a:spcBef>
                <a:spcPct val="20000"/>
              </a:spcBef>
              <a:spcAft>
                <a:spcPts val="0"/>
              </a:spcAft>
              <a:buClrTx/>
              <a:buSzPct val="90000"/>
              <a:buFont typeface="Arial" pitchFamily="34" charset="0"/>
              <a:buNone/>
              <a:tabLst/>
              <a:defRPr/>
            </a:pPr>
            <a:r>
              <a:rPr kumimoji="0" lang="en-US" sz="2400" b="0" i="0" u="none" strike="noStrike" kern="1200" cap="none" spc="0" normalizeH="0" baseline="0" noProof="0" dirty="0">
                <a:ln>
                  <a:noFill/>
                </a:ln>
                <a:solidFill>
                  <a:srgbClr val="000080"/>
                </a:solidFill>
                <a:effectLst/>
                <a:uLnTx/>
                <a:uFillTx/>
              </a:rPr>
              <a:t>-</a:t>
            </a:r>
            <a:r>
              <a:rPr kumimoji="0" lang="en-US" sz="2400" b="0" i="0" u="none" strike="noStrike" kern="1200" cap="none" spc="0" normalizeH="0" baseline="0" noProof="0" dirty="0" err="1">
                <a:ln>
                  <a:noFill/>
                </a:ln>
                <a:solidFill>
                  <a:srgbClr val="000080"/>
                </a:solidFill>
                <a:effectLst/>
                <a:uLnTx/>
                <a:uFillTx/>
              </a:rPr>
              <a:t>serverName</a:t>
            </a:r>
            <a:r>
              <a:rPr kumimoji="0" lang="en-US" sz="2400" b="0" i="0" u="none" strike="noStrike" kern="1200" cap="none" spc="0" normalizeH="0" baseline="0" noProof="0" dirty="0">
                <a:ln>
                  <a:noFill/>
                </a:ln>
                <a:solidFill>
                  <a:prstClr val="black"/>
                </a:solidFill>
                <a:effectLst/>
                <a:uLnTx/>
                <a:uFillTx/>
              </a:rPr>
              <a:t> </a:t>
            </a:r>
            <a:r>
              <a:rPr kumimoji="0" lang="en-US" sz="2400" b="0" i="0" u="none" strike="noStrike" kern="1200" cap="none" spc="0" normalizeH="0" baseline="0" noProof="0" dirty="0" err="1">
                <a:ln>
                  <a:noFill/>
                </a:ln>
                <a:solidFill>
                  <a:srgbClr val="8A2BE2"/>
                </a:solidFill>
                <a:effectLst/>
                <a:uLnTx/>
                <a:uFillTx/>
              </a:rPr>
              <a:t>exampleserver</a:t>
            </a:r>
            <a:r>
              <a:rPr kumimoji="0" lang="en-US" sz="2400" b="0" i="0" u="none" strike="noStrike" kern="1200" cap="none" spc="0" normalizeH="0" baseline="0" noProof="0" dirty="0">
                <a:ln>
                  <a:noFill/>
                </a:ln>
                <a:solidFill>
                  <a:prstClr val="black"/>
                </a:solidFill>
                <a:effectLst/>
                <a:uLnTx/>
                <a:uFillTx/>
              </a:rPr>
              <a:t> `</a:t>
            </a:r>
          </a:p>
          <a:p>
            <a:pPr marL="0" marR="0" lvl="0" indent="0" algn="l" defTabSz="932594" rtl="0" eaLnBrk="1" fontAlgn="auto" latinLnBrk="0" hangingPunct="1">
              <a:lnSpc>
                <a:spcPct val="90000"/>
              </a:lnSpc>
              <a:spcBef>
                <a:spcPct val="20000"/>
              </a:spcBef>
              <a:spcAft>
                <a:spcPts val="0"/>
              </a:spcAft>
              <a:buClrTx/>
              <a:buSzPct val="90000"/>
              <a:buFont typeface="Arial" pitchFamily="34" charset="0"/>
              <a:buNone/>
              <a:tabLst/>
              <a:defRPr/>
            </a:pPr>
            <a:r>
              <a:rPr kumimoji="0" lang="en-US" sz="2400" b="0" i="0" u="none" strike="noStrike" kern="1200" cap="none" spc="0" normalizeH="0" baseline="0" noProof="0" dirty="0">
                <a:ln>
                  <a:noFill/>
                </a:ln>
                <a:solidFill>
                  <a:srgbClr val="000080"/>
                </a:solidFill>
                <a:effectLst/>
                <a:uLnTx/>
                <a:uFillTx/>
              </a:rPr>
              <a:t>-</a:t>
            </a:r>
            <a:r>
              <a:rPr kumimoji="0" lang="en-US" sz="2400" b="0" i="0" u="none" strike="noStrike" kern="1200" cap="none" spc="0" normalizeH="0" baseline="0" noProof="0" dirty="0" err="1">
                <a:ln>
                  <a:noFill/>
                </a:ln>
                <a:solidFill>
                  <a:srgbClr val="000080"/>
                </a:solidFill>
                <a:effectLst/>
                <a:uLnTx/>
                <a:uFillTx/>
              </a:rPr>
              <a:t>databaseName</a:t>
            </a:r>
            <a:r>
              <a:rPr kumimoji="0" lang="en-US" sz="2400" b="0" i="0" u="none" strike="noStrike" kern="1200" cap="none" spc="0" normalizeH="0" baseline="0" noProof="0" dirty="0">
                <a:ln>
                  <a:noFill/>
                </a:ln>
                <a:solidFill>
                  <a:prstClr val="black"/>
                </a:solidFill>
                <a:effectLst/>
                <a:uLnTx/>
                <a:uFillTx/>
              </a:rPr>
              <a:t> </a:t>
            </a:r>
            <a:r>
              <a:rPr kumimoji="0" lang="en-US" sz="2400" b="0" i="0" u="none" strike="noStrike" kern="1200" cap="none" spc="0" normalizeH="0" baseline="0" noProof="0" dirty="0" err="1">
                <a:ln>
                  <a:noFill/>
                </a:ln>
                <a:solidFill>
                  <a:srgbClr val="8A2BE2"/>
                </a:solidFill>
                <a:effectLst/>
                <a:uLnTx/>
                <a:uFillTx/>
              </a:rPr>
              <a:t>exampledata</a:t>
            </a:r>
            <a:r>
              <a:rPr kumimoji="0" lang="en-US" sz="2400" b="0" i="0" u="none" strike="noStrike" kern="1200" cap="none" spc="0" normalizeH="0" baseline="0" noProof="0" dirty="0">
                <a:ln>
                  <a:noFill/>
                </a:ln>
                <a:solidFill>
                  <a:prstClr val="black"/>
                </a:solidFill>
                <a:effectLst/>
                <a:uLnTx/>
                <a:uFillTx/>
              </a:rPr>
              <a:t> `</a:t>
            </a:r>
          </a:p>
          <a:p>
            <a:pPr marL="0" marR="0" lvl="0" indent="0" algn="l" defTabSz="932594" rtl="0" eaLnBrk="1" fontAlgn="auto" latinLnBrk="0" hangingPunct="1">
              <a:lnSpc>
                <a:spcPct val="90000"/>
              </a:lnSpc>
              <a:spcBef>
                <a:spcPct val="20000"/>
              </a:spcBef>
              <a:spcAft>
                <a:spcPts val="0"/>
              </a:spcAft>
              <a:buClrTx/>
              <a:buSzPct val="90000"/>
              <a:buFont typeface="Arial" pitchFamily="34" charset="0"/>
              <a:buNone/>
              <a:tabLst/>
              <a:defRPr/>
            </a:pPr>
            <a:r>
              <a:rPr kumimoji="0" lang="en-US" sz="2400" b="0" i="0" u="none" strike="noStrike" kern="1200" cap="none" spc="0" normalizeH="0" baseline="0" noProof="0" dirty="0">
                <a:ln>
                  <a:noFill/>
                </a:ln>
                <a:solidFill>
                  <a:srgbClr val="000080"/>
                </a:solidFill>
                <a:effectLst/>
                <a:uLnTx/>
                <a:uFillTx/>
              </a:rPr>
              <a:t>-</a:t>
            </a:r>
            <a:r>
              <a:rPr kumimoji="0" lang="en-US" sz="2400" b="0" i="0" u="none" strike="noStrike" kern="1200" cap="none" spc="0" normalizeH="0" baseline="0" noProof="0" dirty="0" err="1">
                <a:ln>
                  <a:noFill/>
                </a:ln>
                <a:solidFill>
                  <a:srgbClr val="000080"/>
                </a:solidFill>
                <a:effectLst/>
                <a:uLnTx/>
                <a:uFillTx/>
              </a:rPr>
              <a:t>administratorLogin</a:t>
            </a:r>
            <a:r>
              <a:rPr kumimoji="0" lang="en-US" sz="2400" b="0" i="0" u="none" strike="noStrike" kern="1200" cap="none" spc="0" normalizeH="0" baseline="0" noProof="0" dirty="0">
                <a:ln>
                  <a:noFill/>
                </a:ln>
                <a:solidFill>
                  <a:prstClr val="black"/>
                </a:solidFill>
                <a:effectLst/>
                <a:uLnTx/>
                <a:uFillTx/>
              </a:rPr>
              <a:t> </a:t>
            </a:r>
            <a:r>
              <a:rPr kumimoji="0" lang="en-US" sz="2400" b="0" i="0" u="none" strike="noStrike" kern="1200" cap="none" spc="0" normalizeH="0" baseline="0" noProof="0" dirty="0" err="1">
                <a:ln>
                  <a:noFill/>
                </a:ln>
                <a:solidFill>
                  <a:srgbClr val="8A2BE2"/>
                </a:solidFill>
                <a:effectLst/>
                <a:uLnTx/>
                <a:uFillTx/>
              </a:rPr>
              <a:t>exampleadmin</a:t>
            </a:r>
            <a:endParaRPr kumimoji="0" lang="en-US" sz="2400" b="0" i="0" u="none" strike="noStrike" kern="120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8035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6216" y="295279"/>
            <a:ext cx="11704045" cy="917575"/>
          </a:xfrm>
        </p:spPr>
        <p:txBody>
          <a:bodyPr/>
          <a:lstStyle/>
          <a:p>
            <a:pPr defTabSz="932742"/>
            <a:r>
              <a:rPr lang="en-US" sz="4800" spc="-102" dirty="0">
                <a:solidFill>
                  <a:srgbClr val="505050"/>
                </a:solidFill>
              </a:rPr>
              <a:t>Deploy the template</a:t>
            </a:r>
          </a:p>
        </p:txBody>
      </p:sp>
      <p:sp>
        <p:nvSpPr>
          <p:cNvPr id="5" name="Text Placeholder 4"/>
          <p:cNvSpPr>
            <a:spLocks noGrp="1"/>
          </p:cNvSpPr>
          <p:nvPr>
            <p:ph type="body" sz="quarter" idx="10"/>
          </p:nvPr>
        </p:nvSpPr>
        <p:spPr>
          <a:xfrm>
            <a:off x="503237" y="1508130"/>
            <a:ext cx="10667999" cy="5050613"/>
          </a:xfrm>
        </p:spPr>
        <p:txBody>
          <a:bodyPr/>
          <a:lstStyle/>
          <a:p>
            <a:r>
              <a:rPr lang="en-US" sz="3200" dirty="0">
                <a:solidFill>
                  <a:schemeClr val="accent1"/>
                </a:solidFill>
                <a:latin typeface="+mj-lt"/>
                <a:cs typeface="+mn-cs"/>
              </a:rPr>
              <a:t>Parameter: What to watch out for</a:t>
            </a:r>
          </a:p>
          <a:p>
            <a:endParaRPr lang="en-US" sz="3200" dirty="0">
              <a:solidFill>
                <a:schemeClr val="accent1"/>
              </a:solidFill>
              <a:latin typeface="+mj-lt"/>
              <a:cs typeface="+mn-cs"/>
            </a:endParaRPr>
          </a:p>
          <a:p>
            <a:pPr marL="285750" indent="-285750">
              <a:spcAft>
                <a:spcPts val="600"/>
              </a:spcAft>
              <a:buFont typeface="Arial" panose="020B0604020202020204" pitchFamily="34" charset="0"/>
              <a:buChar char="•"/>
            </a:pPr>
            <a:r>
              <a:rPr lang="en-US" sz="2400" dirty="0">
                <a:solidFill>
                  <a:srgbClr val="505050"/>
                </a:solidFill>
                <a:latin typeface="+mj-lt"/>
                <a:cs typeface="+mn-cs"/>
              </a:rPr>
              <a:t>If the template includes a parameter with a name that matches one of the parameters in the command to deploy the template (such as including a parameter named </a:t>
            </a:r>
            <a:r>
              <a:rPr lang="en-US" sz="2400" b="1" dirty="0" err="1">
                <a:solidFill>
                  <a:srgbClr val="505050"/>
                </a:solidFill>
                <a:latin typeface="+mj-lt"/>
                <a:cs typeface="+mn-cs"/>
              </a:rPr>
              <a:t>ResourceGroupName</a:t>
            </a:r>
            <a:r>
              <a:rPr lang="en-US" sz="2400" dirty="0">
                <a:solidFill>
                  <a:srgbClr val="505050"/>
                </a:solidFill>
                <a:latin typeface="+mj-lt"/>
                <a:cs typeface="+mn-cs"/>
              </a:rPr>
              <a:t> in your template which is the same as the</a:t>
            </a:r>
            <a:r>
              <a:rPr lang="en-US" sz="2400" b="1" dirty="0">
                <a:solidFill>
                  <a:srgbClr val="505050"/>
                </a:solidFill>
                <a:latin typeface="+mj-lt"/>
                <a:cs typeface="+mn-cs"/>
              </a:rPr>
              <a:t> </a:t>
            </a:r>
            <a:r>
              <a:rPr lang="en-US" sz="2400" b="1" dirty="0" err="1">
                <a:solidFill>
                  <a:srgbClr val="505050"/>
                </a:solidFill>
                <a:latin typeface="+mj-lt"/>
                <a:cs typeface="+mn-cs"/>
              </a:rPr>
              <a:t>ResourceGroupName</a:t>
            </a:r>
            <a:r>
              <a:rPr lang="en-US" sz="2400" b="1" dirty="0">
                <a:solidFill>
                  <a:srgbClr val="505050"/>
                </a:solidFill>
                <a:latin typeface="+mj-lt"/>
                <a:cs typeface="+mn-cs"/>
              </a:rPr>
              <a:t> </a:t>
            </a:r>
            <a:r>
              <a:rPr lang="en-US" sz="2400" dirty="0">
                <a:solidFill>
                  <a:srgbClr val="505050"/>
                </a:solidFill>
                <a:latin typeface="+mj-lt"/>
                <a:cs typeface="+mn-cs"/>
              </a:rPr>
              <a:t>parameter in the </a:t>
            </a:r>
            <a:r>
              <a:rPr lang="en-US" sz="2400" dirty="0">
                <a:solidFill>
                  <a:srgbClr val="505050"/>
                </a:solidFill>
                <a:latin typeface="+mj-lt"/>
                <a:cs typeface="+mn-cs"/>
                <a:hlinkClick r:id="rId3"/>
              </a:rPr>
              <a:t>New-</a:t>
            </a:r>
            <a:r>
              <a:rPr lang="en-US" sz="2400" dirty="0" err="1">
                <a:solidFill>
                  <a:srgbClr val="505050"/>
                </a:solidFill>
                <a:latin typeface="+mj-lt"/>
                <a:cs typeface="+mn-cs"/>
                <a:hlinkClick r:id="rId3"/>
              </a:rPr>
              <a:t>AzureRmResourceGroupDeployment</a:t>
            </a:r>
            <a:r>
              <a:rPr lang="en-US" sz="2400" dirty="0">
                <a:solidFill>
                  <a:srgbClr val="505050"/>
                </a:solidFill>
                <a:latin typeface="+mj-lt"/>
                <a:cs typeface="+mn-cs"/>
              </a:rPr>
              <a:t> cmdlet), you will be prompted to provide a value for a parameter with the postfix </a:t>
            </a:r>
            <a:r>
              <a:rPr lang="en-US" sz="2400" dirty="0" err="1">
                <a:solidFill>
                  <a:srgbClr val="505050"/>
                </a:solidFill>
                <a:latin typeface="+mj-lt"/>
                <a:cs typeface="+mn-cs"/>
              </a:rPr>
              <a:t>FromTemplate</a:t>
            </a:r>
            <a:r>
              <a:rPr lang="en-US" sz="2400" dirty="0">
                <a:solidFill>
                  <a:srgbClr val="505050"/>
                </a:solidFill>
                <a:latin typeface="+mj-lt"/>
                <a:cs typeface="+mn-cs"/>
              </a:rPr>
              <a:t> (such as </a:t>
            </a:r>
            <a:r>
              <a:rPr lang="en-US" sz="2400" dirty="0" err="1">
                <a:solidFill>
                  <a:srgbClr val="505050"/>
                </a:solidFill>
                <a:latin typeface="+mj-lt"/>
                <a:cs typeface="+mn-cs"/>
              </a:rPr>
              <a:t>ResourceGroupNameFromTemplate</a:t>
            </a:r>
            <a:r>
              <a:rPr lang="en-US" sz="2400" dirty="0">
                <a:solidFill>
                  <a:srgbClr val="505050"/>
                </a:solidFill>
                <a:latin typeface="+mj-lt"/>
                <a:cs typeface="+mn-cs"/>
              </a:rPr>
              <a:t>)</a:t>
            </a:r>
          </a:p>
          <a:p>
            <a:pPr marL="285750" indent="-285750">
              <a:spcAft>
                <a:spcPts val="600"/>
              </a:spcAft>
              <a:buFont typeface="Arial" panose="020B0604020202020204" pitchFamily="34" charset="0"/>
              <a:buChar char="•"/>
            </a:pPr>
            <a:r>
              <a:rPr lang="en-US" sz="2400" dirty="0">
                <a:solidFill>
                  <a:srgbClr val="505050"/>
                </a:solidFill>
                <a:latin typeface="+mj-lt"/>
                <a:cs typeface="+mn-cs"/>
              </a:rPr>
              <a:t>In general, you should avoid this confusion by not naming parameters with the same name as parameters used for deployment operations</a:t>
            </a:r>
          </a:p>
        </p:txBody>
      </p:sp>
    </p:spTree>
    <p:extLst>
      <p:ext uri="{BB962C8B-B14F-4D97-AF65-F5344CB8AC3E}">
        <p14:creationId xmlns:p14="http://schemas.microsoft.com/office/powerpoint/2010/main" val="10097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defTabSz="932742"/>
            <a:r>
              <a:rPr lang="en-US" sz="4800" spc="-102" dirty="0">
                <a:solidFill>
                  <a:srgbClr val="505050"/>
                </a:solidFill>
              </a:rPr>
              <a:t>Deploy the template</a:t>
            </a:r>
          </a:p>
        </p:txBody>
      </p:sp>
      <p:sp>
        <p:nvSpPr>
          <p:cNvPr id="5" name="Text Placeholder 4"/>
          <p:cNvSpPr>
            <a:spLocks noGrp="1"/>
          </p:cNvSpPr>
          <p:nvPr>
            <p:ph type="body" sz="quarter" idx="10"/>
          </p:nvPr>
        </p:nvSpPr>
        <p:spPr>
          <a:xfrm>
            <a:off x="503237" y="1243016"/>
            <a:ext cx="11184459" cy="6241709"/>
          </a:xfrm>
        </p:spPr>
        <p:txBody>
          <a:bodyPr/>
          <a:lstStyle/>
          <a:p>
            <a:r>
              <a:rPr lang="en-US" sz="2800" dirty="0">
                <a:solidFill>
                  <a:srgbClr val="0078D7"/>
                </a:solidFill>
                <a:latin typeface="+mj-lt"/>
                <a:cs typeface="+mn-cs"/>
              </a:rPr>
              <a:t>The command runs and returns messages as the resources are created. Ultimately, you see the result of your deployment.</a:t>
            </a:r>
          </a:p>
          <a:p>
            <a:endParaRPr lang="en-US" sz="2800" dirty="0">
              <a:solidFill>
                <a:srgbClr val="0078D7"/>
              </a:solidFill>
              <a:latin typeface="+mj-lt"/>
              <a:cs typeface="+mn-cs"/>
            </a:endParaRPr>
          </a:p>
          <a:p>
            <a:r>
              <a:rPr lang="en-US" sz="1600" dirty="0" err="1">
                <a:solidFill>
                  <a:srgbClr val="0000FF"/>
                </a:solidFill>
              </a:rPr>
              <a:t>DeploymentName</a:t>
            </a:r>
            <a:r>
              <a:rPr lang="en-US" sz="1600" dirty="0">
                <a:solidFill>
                  <a:prstClr val="black"/>
                </a:solidFill>
              </a:rPr>
              <a:t>    </a:t>
            </a:r>
            <a:r>
              <a:rPr lang="en-US" sz="1600" dirty="0">
                <a:solidFill>
                  <a:srgbClr val="8A2BE2"/>
                </a:solidFill>
              </a:rPr>
              <a:t>:</a:t>
            </a:r>
            <a:r>
              <a:rPr lang="en-US" sz="1600" dirty="0">
                <a:solidFill>
                  <a:prstClr val="black"/>
                </a:solidFill>
              </a:rPr>
              <a:t> </a:t>
            </a:r>
            <a:r>
              <a:rPr lang="en-US" sz="1600" dirty="0" err="1">
                <a:solidFill>
                  <a:srgbClr val="8A2BE2"/>
                </a:solidFill>
              </a:rPr>
              <a:t>azuredeploy</a:t>
            </a:r>
            <a:endParaRPr lang="en-US" sz="1600" dirty="0">
              <a:solidFill>
                <a:prstClr val="black"/>
              </a:solidFill>
            </a:endParaRPr>
          </a:p>
          <a:p>
            <a:r>
              <a:rPr lang="en-US" sz="1600" dirty="0" err="1">
                <a:solidFill>
                  <a:srgbClr val="0000FF"/>
                </a:solidFill>
              </a:rPr>
              <a:t>ResourceGroupName</a:t>
            </a:r>
            <a:r>
              <a:rPr lang="en-US" sz="1600" dirty="0">
                <a:solidFill>
                  <a:prstClr val="black"/>
                </a:solidFill>
              </a:rPr>
              <a:t> </a:t>
            </a:r>
            <a:r>
              <a:rPr lang="en-US" sz="1600" dirty="0">
                <a:solidFill>
                  <a:srgbClr val="8A2BE2"/>
                </a:solidFill>
              </a:rPr>
              <a:t>:</a:t>
            </a:r>
            <a:r>
              <a:rPr lang="en-US" sz="1600" dirty="0">
                <a:solidFill>
                  <a:prstClr val="black"/>
                </a:solidFill>
              </a:rPr>
              <a:t> </a:t>
            </a:r>
            <a:r>
              <a:rPr lang="en-US" sz="1600" dirty="0">
                <a:solidFill>
                  <a:srgbClr val="8A2BE2"/>
                </a:solidFill>
              </a:rPr>
              <a:t>TestRG1</a:t>
            </a:r>
            <a:endParaRPr lang="en-US" sz="1600" dirty="0">
              <a:solidFill>
                <a:prstClr val="black"/>
              </a:solidFill>
            </a:endParaRPr>
          </a:p>
          <a:p>
            <a:r>
              <a:rPr lang="en-US" sz="1600" dirty="0">
                <a:solidFill>
                  <a:srgbClr val="0000FF"/>
                </a:solidFill>
              </a:rPr>
              <a:t>ProvisioningState</a:t>
            </a:r>
            <a:r>
              <a:rPr lang="en-US" sz="1600" dirty="0">
                <a:solidFill>
                  <a:prstClr val="black"/>
                </a:solidFill>
              </a:rPr>
              <a:t> </a:t>
            </a:r>
            <a:r>
              <a:rPr lang="en-US" sz="1600" dirty="0">
                <a:solidFill>
                  <a:srgbClr val="8A2BE2"/>
                </a:solidFill>
              </a:rPr>
              <a:t>:</a:t>
            </a:r>
            <a:r>
              <a:rPr lang="en-US" sz="1600" dirty="0">
                <a:solidFill>
                  <a:prstClr val="black"/>
                </a:solidFill>
              </a:rPr>
              <a:t> </a:t>
            </a:r>
            <a:r>
              <a:rPr lang="en-US" sz="1600" dirty="0">
                <a:solidFill>
                  <a:srgbClr val="8A2BE2"/>
                </a:solidFill>
              </a:rPr>
              <a:t>Succeeded</a:t>
            </a:r>
            <a:endParaRPr lang="en-US" sz="1600" dirty="0">
              <a:solidFill>
                <a:prstClr val="black"/>
              </a:solidFill>
            </a:endParaRPr>
          </a:p>
          <a:p>
            <a:r>
              <a:rPr lang="en-US" sz="1600" dirty="0">
                <a:solidFill>
                  <a:srgbClr val="0000FF"/>
                </a:solidFill>
              </a:rPr>
              <a:t>Timestamp</a:t>
            </a:r>
            <a:r>
              <a:rPr lang="en-US" sz="1600" dirty="0">
                <a:solidFill>
                  <a:prstClr val="black"/>
                </a:solidFill>
              </a:rPr>
              <a:t>         </a:t>
            </a:r>
            <a:r>
              <a:rPr lang="en-US" sz="1600" dirty="0">
                <a:solidFill>
                  <a:srgbClr val="8A2BE2"/>
                </a:solidFill>
              </a:rPr>
              <a:t>:</a:t>
            </a:r>
            <a:r>
              <a:rPr lang="en-US" sz="1600" dirty="0">
                <a:solidFill>
                  <a:prstClr val="black"/>
                </a:solidFill>
              </a:rPr>
              <a:t> </a:t>
            </a:r>
            <a:r>
              <a:rPr lang="en-US" sz="1600" dirty="0">
                <a:solidFill>
                  <a:srgbClr val="8A2BE2"/>
                </a:solidFill>
              </a:rPr>
              <a:t>10/16/2015</a:t>
            </a:r>
            <a:r>
              <a:rPr lang="en-US" sz="1600" dirty="0">
                <a:solidFill>
                  <a:prstClr val="black"/>
                </a:solidFill>
              </a:rPr>
              <a:t> </a:t>
            </a:r>
            <a:r>
              <a:rPr lang="en-US" sz="1600" dirty="0">
                <a:solidFill>
                  <a:srgbClr val="8A2BE2"/>
                </a:solidFill>
              </a:rPr>
              <a:t>12:55:50</a:t>
            </a:r>
            <a:r>
              <a:rPr lang="en-US" sz="1600" dirty="0">
                <a:solidFill>
                  <a:prstClr val="black"/>
                </a:solidFill>
              </a:rPr>
              <a:t> </a:t>
            </a:r>
            <a:r>
              <a:rPr lang="en-US" sz="1600" dirty="0">
                <a:solidFill>
                  <a:srgbClr val="8A2BE2"/>
                </a:solidFill>
              </a:rPr>
              <a:t>AM</a:t>
            </a:r>
            <a:endParaRPr lang="en-US" sz="1600" dirty="0">
              <a:solidFill>
                <a:prstClr val="black"/>
              </a:solidFill>
            </a:endParaRPr>
          </a:p>
          <a:p>
            <a:r>
              <a:rPr lang="en-US" sz="1600" dirty="0">
                <a:solidFill>
                  <a:srgbClr val="0000FF"/>
                </a:solidFill>
              </a:rPr>
              <a:t>Mode</a:t>
            </a:r>
            <a:r>
              <a:rPr lang="en-US" sz="1600" dirty="0">
                <a:solidFill>
                  <a:prstClr val="black"/>
                </a:solidFill>
              </a:rPr>
              <a:t>              </a:t>
            </a:r>
            <a:r>
              <a:rPr lang="en-US" sz="1600" dirty="0">
                <a:solidFill>
                  <a:srgbClr val="8A2BE2"/>
                </a:solidFill>
              </a:rPr>
              <a:t>:</a:t>
            </a:r>
            <a:r>
              <a:rPr lang="en-US" sz="1600" dirty="0">
                <a:solidFill>
                  <a:prstClr val="black"/>
                </a:solidFill>
              </a:rPr>
              <a:t> </a:t>
            </a:r>
            <a:r>
              <a:rPr lang="en-US" sz="1600" dirty="0">
                <a:solidFill>
                  <a:srgbClr val="8A2BE2"/>
                </a:solidFill>
              </a:rPr>
              <a:t>Incremental</a:t>
            </a:r>
            <a:endParaRPr lang="en-US" sz="1600" dirty="0">
              <a:solidFill>
                <a:prstClr val="black"/>
              </a:solidFill>
            </a:endParaRPr>
          </a:p>
          <a:p>
            <a:r>
              <a:rPr lang="en-US" sz="1600" dirty="0" err="1">
                <a:solidFill>
                  <a:srgbClr val="0000FF"/>
                </a:solidFill>
              </a:rPr>
              <a:t>TemplateLink</a:t>
            </a:r>
            <a:r>
              <a:rPr lang="en-US" sz="1600" dirty="0">
                <a:solidFill>
                  <a:prstClr val="black"/>
                </a:solidFill>
              </a:rPr>
              <a:t>      </a:t>
            </a:r>
            <a:r>
              <a:rPr lang="en-US" sz="1600" dirty="0">
                <a:solidFill>
                  <a:srgbClr val="8A2BE2"/>
                </a:solidFill>
              </a:rPr>
              <a:t>:</a:t>
            </a:r>
            <a:endParaRPr lang="en-US" sz="1600" dirty="0">
              <a:solidFill>
                <a:prstClr val="black"/>
              </a:solidFill>
            </a:endParaRPr>
          </a:p>
          <a:p>
            <a:r>
              <a:rPr lang="en-US" sz="1600" dirty="0">
                <a:solidFill>
                  <a:srgbClr val="0000FF"/>
                </a:solidFill>
              </a:rPr>
              <a:t>Parameters</a:t>
            </a:r>
            <a:r>
              <a:rPr lang="en-US" sz="1600" dirty="0">
                <a:solidFill>
                  <a:prstClr val="black"/>
                </a:solidFill>
              </a:rPr>
              <a:t>        </a:t>
            </a:r>
            <a:r>
              <a:rPr lang="en-US" sz="1600" dirty="0">
                <a:solidFill>
                  <a:srgbClr val="8A2BE2"/>
                </a:solidFill>
              </a:rPr>
              <a:t>:</a:t>
            </a:r>
            <a:endParaRPr lang="en-US" sz="1600" dirty="0">
              <a:solidFill>
                <a:prstClr val="black"/>
              </a:solidFill>
            </a:endParaRPr>
          </a:p>
          <a:p>
            <a:r>
              <a:rPr lang="en-US" sz="1600" dirty="0">
                <a:solidFill>
                  <a:prstClr val="black"/>
                </a:solidFill>
              </a:rPr>
              <a:t>                </a:t>
            </a:r>
            <a:r>
              <a:rPr lang="en-US" sz="1600" dirty="0">
                <a:solidFill>
                  <a:srgbClr val="0000FF"/>
                </a:solidFill>
              </a:rPr>
              <a:t>Name</a:t>
            </a:r>
            <a:r>
              <a:rPr lang="en-US" sz="1600" dirty="0">
                <a:solidFill>
                  <a:prstClr val="black"/>
                </a:solidFill>
              </a:rPr>
              <a:t>             </a:t>
            </a:r>
            <a:r>
              <a:rPr lang="en-US" sz="1600" dirty="0">
                <a:solidFill>
                  <a:srgbClr val="8A2BE2"/>
                </a:solidFill>
              </a:rPr>
              <a:t>Type</a:t>
            </a:r>
            <a:r>
              <a:rPr lang="en-US" sz="1600" dirty="0">
                <a:solidFill>
                  <a:prstClr val="black"/>
                </a:solidFill>
              </a:rPr>
              <a:t>                       </a:t>
            </a:r>
            <a:r>
              <a:rPr lang="en-US" sz="1600" dirty="0">
                <a:solidFill>
                  <a:srgbClr val="8A2BE2"/>
                </a:solidFill>
              </a:rPr>
              <a:t>Value</a:t>
            </a:r>
            <a:endParaRPr lang="en-US" sz="1600" dirty="0">
              <a:solidFill>
                <a:prstClr val="black"/>
              </a:solidFill>
            </a:endParaRPr>
          </a:p>
          <a:p>
            <a:r>
              <a:rPr lang="en-US" sz="1600" dirty="0">
                <a:solidFill>
                  <a:prstClr val="black"/>
                </a:solidFill>
              </a:rPr>
              <a:t>                </a:t>
            </a:r>
            <a:r>
              <a:rPr lang="en-US" sz="1600" dirty="0">
                <a:solidFill>
                  <a:srgbClr val="0000FF"/>
                </a:solidFill>
              </a:rPr>
              <a:t>===============</a:t>
            </a:r>
            <a:r>
              <a:rPr lang="en-US" sz="1600" dirty="0">
                <a:solidFill>
                  <a:prstClr val="black"/>
                </a:solidFill>
              </a:rPr>
              <a:t>  </a:t>
            </a:r>
            <a:r>
              <a:rPr lang="en-US" sz="1600" dirty="0">
                <a:solidFill>
                  <a:srgbClr val="8A2BE2"/>
                </a:solidFill>
              </a:rPr>
              <a:t>=========================</a:t>
            </a:r>
            <a:r>
              <a:rPr lang="en-US" sz="1600" dirty="0">
                <a:solidFill>
                  <a:prstClr val="black"/>
                </a:solidFill>
              </a:rPr>
              <a:t>  </a:t>
            </a:r>
            <a:r>
              <a:rPr lang="en-US" sz="1600" dirty="0">
                <a:solidFill>
                  <a:srgbClr val="8A2BE2"/>
                </a:solidFill>
              </a:rPr>
              <a:t>==========</a:t>
            </a:r>
            <a:endParaRPr lang="en-US" sz="1600" dirty="0">
              <a:solidFill>
                <a:prstClr val="black"/>
              </a:solidFill>
            </a:endParaRPr>
          </a:p>
          <a:p>
            <a:r>
              <a:rPr lang="en-US" sz="1600" dirty="0">
                <a:solidFill>
                  <a:prstClr val="black"/>
                </a:solidFill>
              </a:rPr>
              <a:t>                </a:t>
            </a:r>
            <a:r>
              <a:rPr lang="en-US" sz="1600" dirty="0" err="1">
                <a:solidFill>
                  <a:srgbClr val="0000FF"/>
                </a:solidFill>
              </a:rPr>
              <a:t>hostingPlanName</a:t>
            </a:r>
            <a:r>
              <a:rPr lang="en-US" sz="1600" dirty="0">
                <a:solidFill>
                  <a:prstClr val="black"/>
                </a:solidFill>
              </a:rPr>
              <a:t>  </a:t>
            </a:r>
            <a:r>
              <a:rPr lang="en-US" sz="1600" dirty="0">
                <a:solidFill>
                  <a:srgbClr val="8A2BE2"/>
                </a:solidFill>
              </a:rPr>
              <a:t>String</a:t>
            </a:r>
            <a:r>
              <a:rPr lang="en-US" sz="1600" dirty="0">
                <a:solidFill>
                  <a:prstClr val="black"/>
                </a:solidFill>
              </a:rPr>
              <a:t>                     </a:t>
            </a:r>
            <a:r>
              <a:rPr lang="en-US" sz="1600" dirty="0" err="1">
                <a:solidFill>
                  <a:srgbClr val="8A2BE2"/>
                </a:solidFill>
              </a:rPr>
              <a:t>freeplanwest</a:t>
            </a:r>
            <a:endParaRPr lang="en-US" sz="1600" dirty="0">
              <a:solidFill>
                <a:prstClr val="black"/>
              </a:solidFill>
            </a:endParaRPr>
          </a:p>
          <a:p>
            <a:r>
              <a:rPr lang="en-US" sz="1600" dirty="0">
                <a:solidFill>
                  <a:prstClr val="black"/>
                </a:solidFill>
              </a:rPr>
              <a:t>                </a:t>
            </a:r>
            <a:r>
              <a:rPr lang="en-US" sz="1600" dirty="0" err="1">
                <a:solidFill>
                  <a:srgbClr val="0000FF"/>
                </a:solidFill>
              </a:rPr>
              <a:t>serverName</a:t>
            </a:r>
            <a:r>
              <a:rPr lang="en-US" sz="1600" dirty="0">
                <a:solidFill>
                  <a:prstClr val="black"/>
                </a:solidFill>
              </a:rPr>
              <a:t>       </a:t>
            </a:r>
            <a:r>
              <a:rPr lang="en-US" sz="1600" dirty="0">
                <a:solidFill>
                  <a:srgbClr val="8A2BE2"/>
                </a:solidFill>
              </a:rPr>
              <a:t>String</a:t>
            </a:r>
            <a:r>
              <a:rPr lang="en-US" sz="1600" dirty="0">
                <a:solidFill>
                  <a:prstClr val="black"/>
                </a:solidFill>
              </a:rPr>
              <a:t>                     </a:t>
            </a:r>
            <a:r>
              <a:rPr lang="en-US" sz="1600" dirty="0" err="1">
                <a:solidFill>
                  <a:srgbClr val="8A2BE2"/>
                </a:solidFill>
              </a:rPr>
              <a:t>exampleserver</a:t>
            </a:r>
            <a:endParaRPr lang="en-US" sz="1600" dirty="0">
              <a:solidFill>
                <a:prstClr val="black"/>
              </a:solidFill>
            </a:endParaRPr>
          </a:p>
          <a:p>
            <a:r>
              <a:rPr lang="en-US" sz="1600" dirty="0">
                <a:solidFill>
                  <a:prstClr val="black"/>
                </a:solidFill>
              </a:rPr>
              <a:t>                </a:t>
            </a:r>
            <a:r>
              <a:rPr lang="en-US" sz="1600" dirty="0" err="1">
                <a:solidFill>
                  <a:srgbClr val="0000FF"/>
                </a:solidFill>
              </a:rPr>
              <a:t>databaseName</a:t>
            </a:r>
            <a:r>
              <a:rPr lang="en-US" sz="1600" dirty="0">
                <a:solidFill>
                  <a:prstClr val="black"/>
                </a:solidFill>
              </a:rPr>
              <a:t>     </a:t>
            </a:r>
            <a:r>
              <a:rPr lang="en-US" sz="1600" dirty="0">
                <a:solidFill>
                  <a:srgbClr val="8A2BE2"/>
                </a:solidFill>
              </a:rPr>
              <a:t>String</a:t>
            </a:r>
            <a:r>
              <a:rPr lang="en-US" sz="1600" dirty="0">
                <a:solidFill>
                  <a:prstClr val="black"/>
                </a:solidFill>
              </a:rPr>
              <a:t>                     </a:t>
            </a:r>
            <a:r>
              <a:rPr lang="en-US" sz="1600" dirty="0" err="1">
                <a:solidFill>
                  <a:srgbClr val="8A2BE2"/>
                </a:solidFill>
              </a:rPr>
              <a:t>exampledata</a:t>
            </a:r>
            <a:endParaRPr lang="en-US" sz="1600" dirty="0">
              <a:solidFill>
                <a:prstClr val="black"/>
              </a:solidFill>
            </a:endParaRPr>
          </a:p>
          <a:p>
            <a:r>
              <a:rPr lang="en-US" sz="1600" dirty="0">
                <a:solidFill>
                  <a:prstClr val="black"/>
                </a:solidFill>
              </a:rPr>
              <a:t>                </a:t>
            </a:r>
            <a:r>
              <a:rPr lang="en-US" sz="1600" dirty="0" err="1">
                <a:solidFill>
                  <a:srgbClr val="0000FF"/>
                </a:solidFill>
              </a:rPr>
              <a:t>administratorLogin</a:t>
            </a:r>
            <a:r>
              <a:rPr lang="en-US" sz="1600" dirty="0">
                <a:solidFill>
                  <a:prstClr val="black"/>
                </a:solidFill>
              </a:rPr>
              <a:t>  </a:t>
            </a:r>
            <a:r>
              <a:rPr lang="en-US" sz="1600" dirty="0">
                <a:solidFill>
                  <a:srgbClr val="8A2BE2"/>
                </a:solidFill>
              </a:rPr>
              <a:t>String</a:t>
            </a:r>
            <a:r>
              <a:rPr lang="en-US" sz="1600" dirty="0">
                <a:solidFill>
                  <a:prstClr val="black"/>
                </a:solidFill>
              </a:rPr>
              <a:t>                  </a:t>
            </a:r>
            <a:r>
              <a:rPr lang="en-US" sz="1600" dirty="0" err="1">
                <a:solidFill>
                  <a:srgbClr val="8A2BE2"/>
                </a:solidFill>
              </a:rPr>
              <a:t>exampleadmin</a:t>
            </a:r>
            <a:endParaRPr lang="en-US" sz="1600" dirty="0">
              <a:solidFill>
                <a:prstClr val="black"/>
              </a:solidFill>
            </a:endParaRPr>
          </a:p>
          <a:p>
            <a:r>
              <a:rPr lang="en-US" sz="1600" dirty="0">
                <a:solidFill>
                  <a:prstClr val="black"/>
                </a:solidFill>
              </a:rPr>
              <a:t>                </a:t>
            </a:r>
            <a:r>
              <a:rPr lang="en-US" sz="1600" dirty="0" err="1">
                <a:solidFill>
                  <a:srgbClr val="0000FF"/>
                </a:solidFill>
              </a:rPr>
              <a:t>administratorLoginPassword</a:t>
            </a:r>
            <a:r>
              <a:rPr lang="en-US" sz="1600" dirty="0">
                <a:solidFill>
                  <a:prstClr val="black"/>
                </a:solidFill>
              </a:rPr>
              <a:t>  </a:t>
            </a:r>
            <a:r>
              <a:rPr lang="en-US" sz="1600" dirty="0" err="1">
                <a:solidFill>
                  <a:srgbClr val="8A2BE2"/>
                </a:solidFill>
              </a:rPr>
              <a:t>SecureString</a:t>
            </a:r>
            <a:endParaRPr lang="en-US" sz="1600" dirty="0">
              <a:solidFill>
                <a:prstClr val="black"/>
              </a:solidFill>
            </a:endParaRPr>
          </a:p>
          <a:p>
            <a:endParaRPr lang="en-US" sz="1600" dirty="0">
              <a:solidFill>
                <a:prstClr val="black"/>
              </a:solidFill>
            </a:endParaRPr>
          </a:p>
          <a:p>
            <a:r>
              <a:rPr lang="en-US" sz="1600" dirty="0">
                <a:solidFill>
                  <a:srgbClr val="0000FF"/>
                </a:solidFill>
              </a:rPr>
              <a:t>Outputs</a:t>
            </a:r>
            <a:r>
              <a:rPr lang="en-US" sz="1600" dirty="0">
                <a:solidFill>
                  <a:prstClr val="black"/>
                </a:solidFill>
              </a:rPr>
              <a:t>           </a:t>
            </a:r>
            <a:r>
              <a:rPr lang="en-US" sz="1600" dirty="0">
                <a:solidFill>
                  <a:srgbClr val="8A2BE2"/>
                </a:solidFill>
              </a:rPr>
              <a:t>: </a:t>
            </a:r>
          </a:p>
          <a:p>
            <a:endParaRPr lang="en-US" sz="2800" dirty="0">
              <a:gradFill>
                <a:gsLst>
                  <a:gs pos="1250">
                    <a:schemeClr val="tx1"/>
                  </a:gs>
                  <a:gs pos="100000">
                    <a:schemeClr val="tx1"/>
                  </a:gs>
                </a:gsLst>
                <a:lin ang="5400000" scaled="0"/>
              </a:gradFill>
              <a:latin typeface="+mj-lt"/>
              <a:cs typeface="+mn-cs"/>
            </a:endParaRPr>
          </a:p>
        </p:txBody>
      </p:sp>
    </p:spTree>
    <p:extLst>
      <p:ext uri="{BB962C8B-B14F-4D97-AF65-F5344CB8AC3E}">
        <p14:creationId xmlns:p14="http://schemas.microsoft.com/office/powerpoint/2010/main" val="19240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fade">
                                      <p:cBhvr>
                                        <p:cTn id="52" dur="500"/>
                                        <p:tgtEl>
                                          <p:spTgt spid="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Effect transition="in" filter="fade">
                                      <p:cBhvr>
                                        <p:cTn id="57" dur="500"/>
                                        <p:tgtEl>
                                          <p:spTgt spid="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2" end="12"/>
                                            </p:txEl>
                                          </p:spTgt>
                                        </p:tgtEl>
                                        <p:attrNameLst>
                                          <p:attrName>style.visibility</p:attrName>
                                        </p:attrNameLst>
                                      </p:cBhvr>
                                      <p:to>
                                        <p:strVal val="visible"/>
                                      </p:to>
                                    </p:set>
                                    <p:animEffect transition="in" filter="fade">
                                      <p:cBhvr>
                                        <p:cTn id="62" dur="500"/>
                                        <p:tgtEl>
                                          <p:spTgt spid="5">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Effect transition="in" filter="fade">
                                      <p:cBhvr>
                                        <p:cTn id="67" dur="500"/>
                                        <p:tgtEl>
                                          <p:spTgt spid="5">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14" end="14"/>
                                            </p:txEl>
                                          </p:spTgt>
                                        </p:tgtEl>
                                        <p:attrNameLst>
                                          <p:attrName>style.visibility</p:attrName>
                                        </p:attrNameLst>
                                      </p:cBhvr>
                                      <p:to>
                                        <p:strVal val="visible"/>
                                      </p:to>
                                    </p:set>
                                    <p:animEffect transition="in" filter="fade">
                                      <p:cBhvr>
                                        <p:cTn id="72" dur="500"/>
                                        <p:tgtEl>
                                          <p:spTgt spid="5">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15" end="15"/>
                                            </p:txEl>
                                          </p:spTgt>
                                        </p:tgtEl>
                                        <p:attrNameLst>
                                          <p:attrName>style.visibility</p:attrName>
                                        </p:attrNameLst>
                                      </p:cBhvr>
                                      <p:to>
                                        <p:strVal val="visible"/>
                                      </p:to>
                                    </p:set>
                                    <p:animEffect transition="in" filter="fade">
                                      <p:cBhvr>
                                        <p:cTn id="77" dur="500"/>
                                        <p:tgtEl>
                                          <p:spTgt spid="5">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17" end="17"/>
                                            </p:txEl>
                                          </p:spTgt>
                                        </p:tgtEl>
                                        <p:attrNameLst>
                                          <p:attrName>style.visibility</p:attrName>
                                        </p:attrNameLst>
                                      </p:cBhvr>
                                      <p:to>
                                        <p:strVal val="visible"/>
                                      </p:to>
                                    </p:set>
                                    <p:animEffect transition="in" filter="fade">
                                      <p:cBhvr>
                                        <p:cTn id="82"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906331"/>
            <a:ext cx="11887200" cy="1181862"/>
          </a:xfrm>
        </p:spPr>
        <p:txBody>
          <a:bodyPr/>
          <a:lstStyle/>
          <a:p>
            <a:r>
              <a:rPr lang="en-US" dirty="0"/>
              <a:t>ARM Template troubleshooting</a:t>
            </a:r>
          </a:p>
        </p:txBody>
      </p:sp>
    </p:spTree>
    <p:extLst>
      <p:ext uri="{BB962C8B-B14F-4D97-AF65-F5344CB8AC3E}">
        <p14:creationId xmlns:p14="http://schemas.microsoft.com/office/powerpoint/2010/main" val="88853687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505050"/>
                </a:solidFill>
              </a:rPr>
              <a:t>Debugging overview</a:t>
            </a:r>
          </a:p>
        </p:txBody>
      </p:sp>
      <p:sp>
        <p:nvSpPr>
          <p:cNvPr id="4" name="Text Placeholder 3"/>
          <p:cNvSpPr>
            <a:spLocks noGrp="1"/>
          </p:cNvSpPr>
          <p:nvPr>
            <p:ph type="body" sz="quarter" idx="10"/>
          </p:nvPr>
        </p:nvSpPr>
        <p:spPr>
          <a:xfrm>
            <a:off x="503238" y="1508130"/>
            <a:ext cx="11885683" cy="4545860"/>
          </a:xfrm>
        </p:spPr>
        <p:txBody>
          <a:bodyPr/>
          <a:lstStyle/>
          <a:p>
            <a:r>
              <a:rPr lang="en-US" sz="2800" dirty="0">
                <a:solidFill>
                  <a:srgbClr val="0078D7"/>
                </a:solidFill>
              </a:rPr>
              <a:t>Template validation</a:t>
            </a:r>
          </a:p>
          <a:p>
            <a:pPr marL="285750" lvl="1" indent="-285750">
              <a:spcAft>
                <a:spcPts val="600"/>
              </a:spcAft>
              <a:buFont typeface="Arial" panose="020B0604020202020204" pitchFamily="34" charset="0"/>
              <a:buChar char="•"/>
            </a:pPr>
            <a:r>
              <a:rPr lang="en-US" sz="1800" dirty="0">
                <a:solidFill>
                  <a:srgbClr val="505050"/>
                </a:solidFill>
                <a:latin typeface="+mj-lt"/>
              </a:rPr>
              <a:t>Use tool with JSON validation (Examples: Visual Studio, Atom w/ </a:t>
            </a:r>
            <a:r>
              <a:rPr lang="en-US" sz="1800" dirty="0" err="1">
                <a:solidFill>
                  <a:srgbClr val="505050"/>
                </a:solidFill>
                <a:latin typeface="+mj-lt"/>
              </a:rPr>
              <a:t>JSONLint</a:t>
            </a:r>
            <a:r>
              <a:rPr lang="en-US" sz="1800" dirty="0">
                <a:solidFill>
                  <a:srgbClr val="505050"/>
                </a:solidFill>
                <a:latin typeface="+mj-lt"/>
              </a:rPr>
              <a:t>, or others )</a:t>
            </a:r>
          </a:p>
          <a:p>
            <a:pPr marL="285750" lvl="1" indent="-285750">
              <a:spcAft>
                <a:spcPts val="600"/>
              </a:spcAft>
              <a:buFont typeface="Arial" panose="020B0604020202020204" pitchFamily="34" charset="0"/>
              <a:buChar char="•"/>
            </a:pPr>
            <a:r>
              <a:rPr lang="en-US" sz="1800" dirty="0">
                <a:solidFill>
                  <a:srgbClr val="505050"/>
                </a:solidFill>
                <a:latin typeface="+mj-lt"/>
              </a:rPr>
              <a:t>Leverage Test-</a:t>
            </a:r>
            <a:r>
              <a:rPr lang="en-US" sz="1800" dirty="0" err="1">
                <a:solidFill>
                  <a:srgbClr val="505050"/>
                </a:solidFill>
                <a:latin typeface="+mj-lt"/>
              </a:rPr>
              <a:t>AzureResourceGroupTemplate</a:t>
            </a:r>
            <a:r>
              <a:rPr lang="en-US" sz="1800" dirty="0">
                <a:solidFill>
                  <a:srgbClr val="505050"/>
                </a:solidFill>
                <a:latin typeface="+mj-lt"/>
              </a:rPr>
              <a:t> cmdlet</a:t>
            </a:r>
          </a:p>
          <a:p>
            <a:pPr lvl="1"/>
            <a:endParaRPr lang="en-US" sz="2400" dirty="0"/>
          </a:p>
          <a:p>
            <a:r>
              <a:rPr lang="en-US" sz="2800" dirty="0">
                <a:solidFill>
                  <a:srgbClr val="0078D7"/>
                </a:solidFill>
              </a:rPr>
              <a:t>Resource group logging</a:t>
            </a:r>
          </a:p>
          <a:p>
            <a:pPr marL="285750" lvl="1" indent="-285750">
              <a:spcAft>
                <a:spcPts val="600"/>
              </a:spcAft>
              <a:buFont typeface="Arial" panose="020B0604020202020204" pitchFamily="34" charset="0"/>
              <a:buChar char="•"/>
            </a:pPr>
            <a:r>
              <a:rPr lang="en-US" sz="1800" dirty="0">
                <a:solidFill>
                  <a:srgbClr val="505050"/>
                </a:solidFill>
                <a:latin typeface="+mj-lt"/>
              </a:rPr>
              <a:t>Portal: Browse </a:t>
            </a:r>
            <a:r>
              <a:rPr lang="en-US" sz="1800" dirty="0">
                <a:solidFill>
                  <a:srgbClr val="505050"/>
                </a:solidFill>
                <a:latin typeface="+mj-lt"/>
                <a:sym typeface="Wingdings" panose="05000000000000000000" pitchFamily="2" charset="2"/>
              </a:rPr>
              <a:t> Resource Groups  &lt;Group&gt;  Events</a:t>
            </a:r>
          </a:p>
          <a:p>
            <a:pPr marL="285750" lvl="1" indent="-285750">
              <a:spcAft>
                <a:spcPts val="600"/>
              </a:spcAft>
              <a:buFont typeface="Arial" panose="020B0604020202020204" pitchFamily="34" charset="0"/>
              <a:buChar char="•"/>
            </a:pPr>
            <a:r>
              <a:rPr lang="en-US" sz="1800" dirty="0">
                <a:solidFill>
                  <a:srgbClr val="505050"/>
                </a:solidFill>
                <a:latin typeface="+mj-lt"/>
                <a:sym typeface="Wingdings" panose="05000000000000000000" pitchFamily="2" charset="2"/>
              </a:rPr>
              <a:t>PowerShell: Get-</a:t>
            </a:r>
            <a:r>
              <a:rPr lang="en-US" sz="1800" dirty="0" err="1">
                <a:solidFill>
                  <a:srgbClr val="505050"/>
                </a:solidFill>
                <a:latin typeface="+mj-lt"/>
                <a:sym typeface="Wingdings" panose="05000000000000000000" pitchFamily="2" charset="2"/>
              </a:rPr>
              <a:t>AzureResourceGroupLog</a:t>
            </a:r>
            <a:endParaRPr lang="en-US" sz="1800" dirty="0">
              <a:solidFill>
                <a:srgbClr val="505050"/>
              </a:solidFill>
              <a:latin typeface="+mj-lt"/>
              <a:sym typeface="Wingdings" panose="05000000000000000000" pitchFamily="2" charset="2"/>
            </a:endParaRPr>
          </a:p>
          <a:p>
            <a:pPr marL="285750" lvl="1" indent="-285750">
              <a:spcAft>
                <a:spcPts val="600"/>
              </a:spcAft>
              <a:buFont typeface="Arial" panose="020B0604020202020204" pitchFamily="34" charset="0"/>
              <a:buChar char="•"/>
            </a:pPr>
            <a:r>
              <a:rPr lang="en-US" sz="1800" dirty="0">
                <a:solidFill>
                  <a:srgbClr val="505050"/>
                </a:solidFill>
                <a:latin typeface="+mj-lt"/>
                <a:sym typeface="Wingdings" panose="05000000000000000000" pitchFamily="2" charset="2"/>
              </a:rPr>
              <a:t>Azure CLI: Azure group log show</a:t>
            </a:r>
          </a:p>
          <a:p>
            <a:pPr lvl="1"/>
            <a:endParaRPr lang="en-US" sz="2400" dirty="0">
              <a:solidFill>
                <a:srgbClr val="505050"/>
              </a:solidFill>
              <a:sym typeface="Wingdings" panose="05000000000000000000" pitchFamily="2" charset="2"/>
            </a:endParaRPr>
          </a:p>
          <a:p>
            <a:r>
              <a:rPr lang="en-US" sz="2800" dirty="0">
                <a:solidFill>
                  <a:srgbClr val="0078D7"/>
                </a:solidFill>
              </a:rPr>
              <a:t>Azure Rest API Explorer</a:t>
            </a:r>
          </a:p>
          <a:p>
            <a:pPr marL="285750" lvl="1" indent="-285750">
              <a:buFont typeface="Arial" panose="020B0604020202020204" pitchFamily="34" charset="0"/>
              <a:buChar char="•"/>
            </a:pPr>
            <a:r>
              <a:rPr lang="en-US" sz="1800" dirty="0">
                <a:solidFill>
                  <a:srgbClr val="505050"/>
                </a:solidFill>
                <a:latin typeface="+mj-lt"/>
              </a:rPr>
              <a:t>View individual resources as they are deployed: </a:t>
            </a:r>
            <a:r>
              <a:rPr lang="en-US" sz="1800" dirty="0">
                <a:solidFill>
                  <a:srgbClr val="505050"/>
                </a:solidFill>
                <a:latin typeface="+mj-lt"/>
                <a:hlinkClick r:id="rId3"/>
              </a:rPr>
              <a:t>https://resources.azure.com</a:t>
            </a:r>
            <a:r>
              <a:rPr lang="en-US" sz="1800" dirty="0">
                <a:solidFill>
                  <a:srgbClr val="505050"/>
                </a:solidFill>
                <a:latin typeface="+mj-lt"/>
              </a:rPr>
              <a:t> </a:t>
            </a:r>
          </a:p>
        </p:txBody>
      </p:sp>
    </p:spTree>
    <p:extLst>
      <p:ext uri="{BB962C8B-B14F-4D97-AF65-F5344CB8AC3E}">
        <p14:creationId xmlns:p14="http://schemas.microsoft.com/office/powerpoint/2010/main" val="408793674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D915-8769-40A2-853E-EE00084383D6}"/>
              </a:ext>
            </a:extLst>
          </p:cNvPr>
          <p:cNvSpPr>
            <a:spLocks noGrp="1"/>
          </p:cNvSpPr>
          <p:nvPr>
            <p:ph type="title"/>
          </p:nvPr>
        </p:nvSpPr>
        <p:spPr/>
        <p:txBody>
          <a:bodyPr/>
          <a:lstStyle/>
          <a:p>
            <a:r>
              <a:rPr lang="en-US" dirty="0"/>
              <a:t>Debugging the template…</a:t>
            </a:r>
          </a:p>
        </p:txBody>
      </p:sp>
      <p:sp>
        <p:nvSpPr>
          <p:cNvPr id="3" name="Text Placeholder 2">
            <a:extLst>
              <a:ext uri="{FF2B5EF4-FFF2-40B4-BE49-F238E27FC236}">
                <a16:creationId xmlns:a16="http://schemas.microsoft.com/office/drawing/2014/main" id="{94A5EE3E-051A-49A5-BF4B-E64935C5B60F}"/>
              </a:ext>
            </a:extLst>
          </p:cNvPr>
          <p:cNvSpPr>
            <a:spLocks noGrp="1"/>
          </p:cNvSpPr>
          <p:nvPr>
            <p:ph type="body" sz="quarter" idx="10"/>
          </p:nvPr>
        </p:nvSpPr>
        <p:spPr>
          <a:xfrm>
            <a:off x="596711" y="1464075"/>
            <a:ext cx="11237870" cy="5693866"/>
          </a:xfrm>
        </p:spPr>
        <p:txBody>
          <a:bodyPr/>
          <a:lstStyle/>
          <a:p>
            <a:pPr marL="0" indent="0">
              <a:buNone/>
            </a:pPr>
            <a:r>
              <a:rPr lang="en-US" sz="2000" dirty="0"/>
              <a:t>What I do…</a:t>
            </a:r>
          </a:p>
          <a:p>
            <a:r>
              <a:rPr lang="en-US" sz="2000" dirty="0"/>
              <a:t>Error Messages &amp; Deployment Output</a:t>
            </a:r>
          </a:p>
          <a:p>
            <a:pPr lvl="1"/>
            <a:r>
              <a:rPr lang="en-US" sz="2000" dirty="0"/>
              <a:t>Test expressions in deployment outputs</a:t>
            </a:r>
          </a:p>
          <a:p>
            <a:r>
              <a:rPr lang="en-US" sz="2000" dirty="0"/>
              <a:t>Activity Logs (portal)</a:t>
            </a:r>
          </a:p>
          <a:p>
            <a:r>
              <a:rPr lang="en-US" sz="2000" dirty="0"/>
              <a:t>--debug switch</a:t>
            </a:r>
          </a:p>
          <a:p>
            <a:pPr lvl="1"/>
            <a:r>
              <a:rPr lang="en-US" sz="2000" dirty="0"/>
              <a:t>PowerShell / CLI will show the entire REST conversation</a:t>
            </a:r>
          </a:p>
          <a:p>
            <a:r>
              <a:rPr lang="en-US" sz="2000" dirty="0"/>
              <a:t>VM Extension Logs - Custom Script Extension</a:t>
            </a:r>
          </a:p>
          <a:p>
            <a:pPr lvl="2"/>
            <a:r>
              <a:rPr lang="en-US" dirty="0">
                <a:hlinkClick r:id="rId3"/>
              </a:rPr>
              <a:t>https://docs.microsoft.com/en-us/azure/virtual-machines/extensions/custom-script-linux#troubleshooting</a:t>
            </a:r>
            <a:endParaRPr lang="en-US" dirty="0"/>
          </a:p>
          <a:p>
            <a:pPr lvl="2"/>
            <a:r>
              <a:rPr lang="en-US" dirty="0"/>
              <a:t>/var/lib/</a:t>
            </a:r>
            <a:r>
              <a:rPr lang="en-US" dirty="0" err="1"/>
              <a:t>waagent</a:t>
            </a:r>
            <a:r>
              <a:rPr lang="en-US" dirty="0"/>
              <a:t>/custom-script/download - contains the downloaded files and the </a:t>
            </a:r>
            <a:r>
              <a:rPr lang="en-US" dirty="0" err="1"/>
              <a:t>stdout</a:t>
            </a:r>
            <a:r>
              <a:rPr lang="en-US" dirty="0"/>
              <a:t> log</a:t>
            </a:r>
          </a:p>
          <a:p>
            <a:pPr lvl="2"/>
            <a:r>
              <a:rPr lang="en-US" dirty="0"/>
              <a:t>/var/log/azure/custom-script - handler.log</a:t>
            </a:r>
          </a:p>
          <a:p>
            <a:pPr lvl="2"/>
            <a:r>
              <a:rPr lang="en-US" dirty="0"/>
              <a:t>/var/lib/</a:t>
            </a:r>
            <a:r>
              <a:rPr lang="en-US" dirty="0" err="1"/>
              <a:t>waagent</a:t>
            </a:r>
            <a:r>
              <a:rPr lang="en-US" dirty="0"/>
              <a:t>/Microsoft.Azure.Extensions.CustomScript-2.0.6/config/ - 0.settings file - for </a:t>
            </a:r>
            <a:r>
              <a:rPr lang="en-US" dirty="0" err="1"/>
              <a:t>uri's</a:t>
            </a:r>
            <a:r>
              <a:rPr lang="en-US" dirty="0"/>
              <a:t> of downloads</a:t>
            </a:r>
          </a:p>
          <a:p>
            <a:r>
              <a:rPr lang="en-US" sz="2000" dirty="0" err="1"/>
              <a:t>StackOverflow</a:t>
            </a:r>
            <a:r>
              <a:rPr lang="en-US" sz="2000" dirty="0"/>
              <a:t> / MSDN / Docs</a:t>
            </a:r>
          </a:p>
          <a:p>
            <a:endParaRPr lang="en-US" sz="2000" dirty="0"/>
          </a:p>
          <a:p>
            <a:endParaRPr lang="en-US" sz="2000" dirty="0"/>
          </a:p>
        </p:txBody>
      </p:sp>
    </p:spTree>
    <p:extLst>
      <p:ext uri="{BB962C8B-B14F-4D97-AF65-F5344CB8AC3E}">
        <p14:creationId xmlns:p14="http://schemas.microsoft.com/office/powerpoint/2010/main" val="1555004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505050"/>
                </a:solidFill>
              </a:rPr>
              <a:t>-Verbose</a:t>
            </a:r>
          </a:p>
        </p:txBody>
      </p:sp>
      <p:sp>
        <p:nvSpPr>
          <p:cNvPr id="7" name="Text Placeholder 6"/>
          <p:cNvSpPr>
            <a:spLocks noGrp="1"/>
          </p:cNvSpPr>
          <p:nvPr>
            <p:ph type="body" sz="quarter" idx="10"/>
          </p:nvPr>
        </p:nvSpPr>
        <p:spPr>
          <a:xfrm>
            <a:off x="401939" y="1440125"/>
            <a:ext cx="11885682" cy="683264"/>
          </a:xfrm>
        </p:spPr>
        <p:txBody>
          <a:bodyPr/>
          <a:lstStyle/>
          <a:p>
            <a:r>
              <a:rPr lang="en-US" sz="1800" b="1" dirty="0">
                <a:solidFill>
                  <a:srgbClr val="D83B01"/>
                </a:solidFill>
              </a:rPr>
              <a:t>New-</a:t>
            </a:r>
            <a:r>
              <a:rPr lang="en-US" sz="1800" b="1" dirty="0" err="1">
                <a:solidFill>
                  <a:srgbClr val="D83B01"/>
                </a:solidFill>
              </a:rPr>
              <a:t>AzureRmResourceGroupDeployment</a:t>
            </a:r>
            <a:r>
              <a:rPr lang="en-US" sz="1800" b="1" dirty="0">
                <a:solidFill>
                  <a:srgbClr val="D83B01"/>
                </a:solidFill>
              </a:rPr>
              <a:t> -Name test1 -</a:t>
            </a:r>
            <a:r>
              <a:rPr lang="en-US" sz="1800" b="1" dirty="0" err="1">
                <a:solidFill>
                  <a:srgbClr val="D83B01"/>
                </a:solidFill>
              </a:rPr>
              <a:t>ResourceGroupName</a:t>
            </a:r>
            <a:r>
              <a:rPr lang="en-US" sz="1800" b="1" dirty="0">
                <a:solidFill>
                  <a:srgbClr val="D83B01"/>
                </a:solidFill>
              </a:rPr>
              <a:t> $</a:t>
            </a:r>
            <a:r>
              <a:rPr lang="en-US" sz="1800" b="1" dirty="0" err="1">
                <a:solidFill>
                  <a:srgbClr val="D83B01"/>
                </a:solidFill>
              </a:rPr>
              <a:t>resourceGroupName</a:t>
            </a:r>
            <a:r>
              <a:rPr lang="en-US" sz="1800" b="1" dirty="0">
                <a:solidFill>
                  <a:srgbClr val="D83B01"/>
                </a:solidFill>
              </a:rPr>
              <a:t> -</a:t>
            </a:r>
            <a:r>
              <a:rPr lang="en-US" sz="1800" b="1" dirty="0" err="1">
                <a:solidFill>
                  <a:srgbClr val="D83B01"/>
                </a:solidFill>
              </a:rPr>
              <a:t>TemplateFile</a:t>
            </a:r>
            <a:r>
              <a:rPr lang="en-US" sz="1800" b="1" dirty="0">
                <a:solidFill>
                  <a:srgbClr val="D83B01"/>
                </a:solidFill>
              </a:rPr>
              <a:t> $</a:t>
            </a:r>
            <a:r>
              <a:rPr lang="en-US" sz="1800" b="1" dirty="0" err="1">
                <a:solidFill>
                  <a:srgbClr val="D83B01"/>
                </a:solidFill>
              </a:rPr>
              <a:t>templateFile</a:t>
            </a:r>
            <a:r>
              <a:rPr lang="en-US" sz="1800" b="1" dirty="0">
                <a:solidFill>
                  <a:srgbClr val="D83B01"/>
                </a:solidFill>
              </a:rPr>
              <a:t> -</a:t>
            </a:r>
            <a:r>
              <a:rPr lang="en-US" sz="1800" b="1" dirty="0" err="1">
                <a:solidFill>
                  <a:srgbClr val="D83B01"/>
                </a:solidFill>
              </a:rPr>
              <a:t>TemplateParameterFile</a:t>
            </a:r>
            <a:r>
              <a:rPr lang="en-US" sz="1800" b="1" dirty="0">
                <a:solidFill>
                  <a:srgbClr val="D83B01"/>
                </a:solidFill>
              </a:rPr>
              <a:t> $</a:t>
            </a:r>
            <a:r>
              <a:rPr lang="en-US" sz="1800" b="1" dirty="0" err="1">
                <a:solidFill>
                  <a:srgbClr val="D83B01"/>
                </a:solidFill>
              </a:rPr>
              <a:t>templatePrameterFile</a:t>
            </a:r>
            <a:r>
              <a:rPr lang="en-US" sz="1800" b="1" dirty="0">
                <a:solidFill>
                  <a:srgbClr val="D83B01"/>
                </a:solidFill>
              </a:rPr>
              <a:t> -Verbose </a:t>
            </a:r>
          </a:p>
        </p:txBody>
      </p:sp>
      <p:pic>
        <p:nvPicPr>
          <p:cNvPr id="8" name="Picture 7"/>
          <p:cNvPicPr>
            <a:picLocks noChangeAspect="1"/>
          </p:cNvPicPr>
          <p:nvPr/>
        </p:nvPicPr>
        <p:blipFill>
          <a:blip r:embed="rId3"/>
          <a:stretch>
            <a:fillRect/>
          </a:stretch>
        </p:blipFill>
        <p:spPr>
          <a:xfrm>
            <a:off x="3512888" y="2582980"/>
            <a:ext cx="5663785" cy="2904115"/>
          </a:xfrm>
          <a:prstGeom prst="rect">
            <a:avLst/>
          </a:prstGeom>
          <a:effectLst/>
        </p:spPr>
      </p:pic>
      <p:pic>
        <p:nvPicPr>
          <p:cNvPr id="9" name="Picture 8"/>
          <p:cNvPicPr>
            <a:picLocks noChangeAspect="1"/>
          </p:cNvPicPr>
          <p:nvPr/>
        </p:nvPicPr>
        <p:blipFill>
          <a:blip r:embed="rId4"/>
          <a:stretch>
            <a:fillRect/>
          </a:stretch>
        </p:blipFill>
        <p:spPr>
          <a:xfrm>
            <a:off x="503237" y="2368374"/>
            <a:ext cx="10896600" cy="4066566"/>
          </a:xfrm>
          <a:prstGeom prst="rect">
            <a:avLst/>
          </a:prstGeom>
          <a:effectLst/>
        </p:spPr>
      </p:pic>
    </p:spTree>
    <p:extLst>
      <p:ext uri="{BB962C8B-B14F-4D97-AF65-F5344CB8AC3E}">
        <p14:creationId xmlns:p14="http://schemas.microsoft.com/office/powerpoint/2010/main" val="262218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505050"/>
                </a:solidFill>
              </a:rPr>
              <a:t>Common template errors</a:t>
            </a:r>
          </a:p>
        </p:txBody>
      </p:sp>
      <p:sp>
        <p:nvSpPr>
          <p:cNvPr id="6" name="Text Placeholder 5"/>
          <p:cNvSpPr>
            <a:spLocks noGrp="1"/>
          </p:cNvSpPr>
          <p:nvPr>
            <p:ph type="body" sz="quarter" idx="11"/>
          </p:nvPr>
        </p:nvSpPr>
        <p:spPr>
          <a:xfrm>
            <a:off x="503998" y="1488496"/>
            <a:ext cx="5561839" cy="5484521"/>
          </a:xfrm>
        </p:spPr>
        <p:txBody>
          <a:bodyPr/>
          <a:lstStyle/>
          <a:p>
            <a:pPr marL="0" indent="0">
              <a:spcBef>
                <a:spcPts val="432"/>
              </a:spcBef>
              <a:buNone/>
            </a:pPr>
            <a:r>
              <a:rPr lang="en-US" sz="2400" dirty="0">
                <a:solidFill>
                  <a:srgbClr val="0078D7"/>
                </a:solidFill>
              </a:rPr>
              <a:t>Globally unique names / naming collisions</a:t>
            </a:r>
          </a:p>
          <a:p>
            <a:pPr marL="285750" lvl="1" indent="-285750">
              <a:spcBef>
                <a:spcPts val="432"/>
              </a:spcBef>
              <a:spcAft>
                <a:spcPts val="600"/>
              </a:spcAft>
            </a:pPr>
            <a:r>
              <a:rPr lang="en-US" sz="1800" dirty="0">
                <a:solidFill>
                  <a:srgbClr val="505050"/>
                </a:solidFill>
                <a:latin typeface="+mj-lt"/>
              </a:rPr>
              <a:t>Some resource names are globally unique, some are not</a:t>
            </a:r>
          </a:p>
          <a:p>
            <a:pPr marL="0" indent="0">
              <a:spcBef>
                <a:spcPts val="432"/>
              </a:spcBef>
              <a:buNone/>
            </a:pPr>
            <a:r>
              <a:rPr lang="en-US" sz="2400" dirty="0">
                <a:solidFill>
                  <a:srgbClr val="0078D7"/>
                </a:solidFill>
              </a:rPr>
              <a:t>Regex / casing problems in names</a:t>
            </a:r>
          </a:p>
          <a:p>
            <a:pPr marL="285750" lvl="1" indent="-285750">
              <a:spcBef>
                <a:spcPts val="432"/>
              </a:spcBef>
              <a:spcAft>
                <a:spcPts val="600"/>
              </a:spcAft>
            </a:pPr>
            <a:r>
              <a:rPr lang="en-US" sz="1800" dirty="0">
                <a:solidFill>
                  <a:srgbClr val="505050"/>
                </a:solidFill>
                <a:latin typeface="+mj-lt"/>
              </a:rPr>
              <a:t>Globally unique names (e.g. </a:t>
            </a:r>
            <a:r>
              <a:rPr lang="en-US" sz="1800" dirty="0" err="1">
                <a:solidFill>
                  <a:srgbClr val="505050"/>
                </a:solidFill>
                <a:latin typeface="+mj-lt"/>
              </a:rPr>
              <a:t>dns</a:t>
            </a:r>
            <a:r>
              <a:rPr lang="en-US" sz="1800" dirty="0">
                <a:solidFill>
                  <a:srgbClr val="505050"/>
                </a:solidFill>
                <a:latin typeface="+mj-lt"/>
              </a:rPr>
              <a:t>) must conform to a regex (lower case, numbers, dashes)</a:t>
            </a:r>
          </a:p>
          <a:p>
            <a:pPr marL="0" indent="0">
              <a:spcBef>
                <a:spcPts val="432"/>
              </a:spcBef>
              <a:buNone/>
            </a:pPr>
            <a:r>
              <a:rPr lang="en-US" sz="2400" dirty="0">
                <a:solidFill>
                  <a:srgbClr val="0078D7"/>
                </a:solidFill>
              </a:rPr>
              <a:t>Storage account provisioning delay</a:t>
            </a:r>
          </a:p>
          <a:p>
            <a:pPr marL="285750" lvl="1" indent="-285750">
              <a:spcBef>
                <a:spcPts val="432"/>
              </a:spcBef>
              <a:spcAft>
                <a:spcPts val="600"/>
              </a:spcAft>
            </a:pPr>
            <a:r>
              <a:rPr lang="en-US" sz="1800" dirty="0">
                <a:solidFill>
                  <a:srgbClr val="505050"/>
                </a:solidFill>
                <a:latin typeface="+mj-lt"/>
              </a:rPr>
              <a:t>Deleted storage accounts cannot be recreated for 10 mins or so</a:t>
            </a:r>
          </a:p>
          <a:p>
            <a:pPr marL="0" indent="0">
              <a:spcBef>
                <a:spcPts val="432"/>
              </a:spcBef>
              <a:buNone/>
            </a:pPr>
            <a:r>
              <a:rPr lang="en-US" sz="2400" dirty="0">
                <a:solidFill>
                  <a:srgbClr val="0078D7"/>
                </a:solidFill>
              </a:rPr>
              <a:t>Case sensitive URIs</a:t>
            </a:r>
          </a:p>
          <a:p>
            <a:pPr marL="285750" lvl="1" indent="-285750">
              <a:spcBef>
                <a:spcPts val="432"/>
              </a:spcBef>
              <a:spcAft>
                <a:spcPts val="600"/>
              </a:spcAft>
            </a:pPr>
            <a:r>
              <a:rPr lang="en-US" sz="1800" dirty="0">
                <a:solidFill>
                  <a:srgbClr val="505050"/>
                </a:solidFill>
                <a:latin typeface="+mj-lt"/>
              </a:rPr>
              <a:t>Parameters values that refer to URIs are case sensitive (dsc.zip vs. DSC.zip)</a:t>
            </a:r>
          </a:p>
          <a:p>
            <a:pPr marL="0" indent="0">
              <a:spcBef>
                <a:spcPts val="432"/>
              </a:spcBef>
              <a:buNone/>
            </a:pPr>
            <a:r>
              <a:rPr lang="en-US" sz="2400" dirty="0">
                <a:solidFill>
                  <a:srgbClr val="0078D7"/>
                </a:solidFill>
              </a:rPr>
              <a:t>JSON syntax (quotes, brackets, </a:t>
            </a:r>
            <a:r>
              <a:rPr lang="en-US" sz="2400" dirty="0" err="1">
                <a:solidFill>
                  <a:srgbClr val="0078D7"/>
                </a:solidFill>
              </a:rPr>
              <a:t>parens</a:t>
            </a:r>
            <a:r>
              <a:rPr lang="en-US" sz="2400" dirty="0">
                <a:solidFill>
                  <a:srgbClr val="0078D7"/>
                </a:solidFill>
              </a:rPr>
              <a:t>)</a:t>
            </a:r>
          </a:p>
          <a:p>
            <a:pPr marL="285750" lvl="1" indent="-285750">
              <a:spcBef>
                <a:spcPts val="432"/>
              </a:spcBef>
              <a:spcAft>
                <a:spcPts val="600"/>
              </a:spcAft>
            </a:pPr>
            <a:r>
              <a:rPr lang="en-US" sz="1800" dirty="0">
                <a:solidFill>
                  <a:srgbClr val="505050"/>
                </a:solidFill>
                <a:latin typeface="+mj-lt"/>
              </a:rPr>
              <a:t>Test-</a:t>
            </a:r>
            <a:r>
              <a:rPr lang="en-US" sz="1800" dirty="0" err="1">
                <a:solidFill>
                  <a:srgbClr val="505050"/>
                </a:solidFill>
                <a:latin typeface="+mj-lt"/>
              </a:rPr>
              <a:t>AzureResourceGroupTemplate</a:t>
            </a:r>
            <a:r>
              <a:rPr lang="en-US" sz="1800" dirty="0">
                <a:solidFill>
                  <a:srgbClr val="505050"/>
                </a:solidFill>
                <a:latin typeface="+mj-lt"/>
              </a:rPr>
              <a:t> or deployment validation</a:t>
            </a:r>
            <a:endParaRPr lang="en-US" sz="2000" dirty="0">
              <a:solidFill>
                <a:srgbClr val="505050"/>
              </a:solidFill>
              <a:latin typeface="+mj-lt"/>
            </a:endParaRPr>
          </a:p>
          <a:p>
            <a:pPr lvl="1"/>
            <a:endParaRPr lang="en-US" sz="1400" dirty="0">
              <a:solidFill>
                <a:srgbClr val="505050"/>
              </a:solidFill>
            </a:endParaRPr>
          </a:p>
        </p:txBody>
      </p:sp>
      <p:sp>
        <p:nvSpPr>
          <p:cNvPr id="3" name="Rectangle 2"/>
          <p:cNvSpPr/>
          <p:nvPr/>
        </p:nvSpPr>
        <p:spPr>
          <a:xfrm>
            <a:off x="6599237" y="1488204"/>
            <a:ext cx="5181600" cy="4027769"/>
          </a:xfrm>
          <a:prstGeom prst="rect">
            <a:avLst/>
          </a:prstGeom>
        </p:spPr>
        <p:txBody>
          <a:bodyPr wrap="square">
            <a:spAutoFit/>
          </a:bodyPr>
          <a:lstStyle/>
          <a:p>
            <a:pPr>
              <a:lnSpc>
                <a:spcPct val="90000"/>
              </a:lnSpc>
              <a:spcBef>
                <a:spcPts val="432"/>
              </a:spcBef>
              <a:buSzPct val="90000"/>
            </a:pPr>
            <a:r>
              <a:rPr lang="en-US" sz="2400" dirty="0">
                <a:solidFill>
                  <a:srgbClr val="0078D7"/>
                </a:solidFill>
                <a:latin typeface="+mj-lt"/>
              </a:rPr>
              <a:t>DSC Errors</a:t>
            </a:r>
          </a:p>
          <a:p>
            <a:pPr marL="285750" lvl="1" indent="-285750">
              <a:spcBef>
                <a:spcPts val="432"/>
              </a:spcBef>
              <a:spcAft>
                <a:spcPts val="600"/>
              </a:spcAft>
              <a:buFont typeface="Arial" panose="020B0604020202020204" pitchFamily="34" charset="0"/>
              <a:buChar char="•"/>
            </a:pPr>
            <a:r>
              <a:rPr lang="en-US" dirty="0">
                <a:solidFill>
                  <a:srgbClr val="505050"/>
                </a:solidFill>
                <a:latin typeface="+mj-lt"/>
              </a:rPr>
              <a:t>Debugging DSC via local logs (c:\WindowsAzure on the VM)</a:t>
            </a:r>
          </a:p>
          <a:p>
            <a:pPr>
              <a:lnSpc>
                <a:spcPct val="90000"/>
              </a:lnSpc>
              <a:spcBef>
                <a:spcPts val="432"/>
              </a:spcBef>
              <a:buSzPct val="90000"/>
            </a:pPr>
            <a:r>
              <a:rPr lang="en-US" sz="2400" dirty="0">
                <a:solidFill>
                  <a:srgbClr val="0078D7"/>
                </a:solidFill>
                <a:latin typeface="+mj-lt"/>
              </a:rPr>
              <a:t>Location/Region conflicts</a:t>
            </a:r>
          </a:p>
          <a:p>
            <a:pPr marL="285750" lvl="1" indent="-285750">
              <a:spcBef>
                <a:spcPts val="432"/>
              </a:spcBef>
              <a:spcAft>
                <a:spcPts val="600"/>
              </a:spcAft>
              <a:buFont typeface="Arial" panose="020B0604020202020204" pitchFamily="34" charset="0"/>
              <a:buChar char="•"/>
            </a:pPr>
            <a:r>
              <a:rPr lang="en-US" dirty="0">
                <a:solidFill>
                  <a:srgbClr val="505050"/>
                </a:solidFill>
                <a:latin typeface="+mj-lt"/>
              </a:rPr>
              <a:t>Resource Group exist in another location (command line deployments)</a:t>
            </a:r>
          </a:p>
          <a:p>
            <a:pPr marL="285750" lvl="1" indent="-285750">
              <a:spcBef>
                <a:spcPts val="432"/>
              </a:spcBef>
              <a:spcAft>
                <a:spcPts val="600"/>
              </a:spcAft>
              <a:buFont typeface="Arial" panose="020B0604020202020204" pitchFamily="34" charset="0"/>
              <a:buChar char="•"/>
            </a:pPr>
            <a:r>
              <a:rPr lang="en-US" dirty="0">
                <a:solidFill>
                  <a:srgbClr val="505050"/>
                </a:solidFill>
                <a:latin typeface="+mj-lt"/>
              </a:rPr>
              <a:t>Locations and RP availability (this is becoming more and more rare)</a:t>
            </a:r>
          </a:p>
          <a:p>
            <a:pPr marL="285750" lvl="1" indent="-285750">
              <a:spcBef>
                <a:spcPts val="432"/>
              </a:spcBef>
              <a:spcAft>
                <a:spcPts val="600"/>
              </a:spcAft>
              <a:buFont typeface="Arial" panose="020B0604020202020204" pitchFamily="34" charset="0"/>
              <a:buChar char="•"/>
            </a:pPr>
            <a:r>
              <a:rPr lang="en-US" dirty="0">
                <a:solidFill>
                  <a:srgbClr val="505050"/>
                </a:solidFill>
                <a:latin typeface="+mj-lt"/>
              </a:rPr>
              <a:t>Switch-</a:t>
            </a:r>
            <a:r>
              <a:rPr lang="en-US" dirty="0" err="1">
                <a:solidFill>
                  <a:srgbClr val="505050"/>
                </a:solidFill>
                <a:latin typeface="+mj-lt"/>
              </a:rPr>
              <a:t>AzureMode</a:t>
            </a:r>
            <a:r>
              <a:rPr lang="en-US" dirty="0">
                <a:solidFill>
                  <a:srgbClr val="505050"/>
                </a:solidFill>
                <a:latin typeface="+mj-lt"/>
              </a:rPr>
              <a:t>, then Get-</a:t>
            </a:r>
            <a:r>
              <a:rPr lang="en-US" dirty="0" err="1">
                <a:solidFill>
                  <a:srgbClr val="505050"/>
                </a:solidFill>
                <a:latin typeface="+mj-lt"/>
              </a:rPr>
              <a:t>AzureLocation</a:t>
            </a:r>
            <a:endParaRPr lang="en-US" dirty="0">
              <a:solidFill>
                <a:srgbClr val="505050"/>
              </a:solidFill>
              <a:latin typeface="+mj-lt"/>
            </a:endParaRPr>
          </a:p>
          <a:p>
            <a:pPr>
              <a:lnSpc>
                <a:spcPct val="90000"/>
              </a:lnSpc>
              <a:spcBef>
                <a:spcPts val="432"/>
              </a:spcBef>
              <a:buSzPct val="90000"/>
            </a:pPr>
            <a:r>
              <a:rPr lang="en-US" sz="2400" dirty="0">
                <a:solidFill>
                  <a:srgbClr val="0078D7"/>
                </a:solidFill>
                <a:latin typeface="+mj-lt"/>
              </a:rPr>
              <a:t>Incremental deployments</a:t>
            </a:r>
          </a:p>
          <a:p>
            <a:pPr>
              <a:lnSpc>
                <a:spcPct val="90000"/>
              </a:lnSpc>
              <a:spcBef>
                <a:spcPts val="432"/>
              </a:spcBef>
              <a:buSzPct val="90000"/>
            </a:pPr>
            <a:r>
              <a:rPr lang="en-US" sz="2400" dirty="0">
                <a:solidFill>
                  <a:srgbClr val="0078D7"/>
                </a:solidFill>
                <a:latin typeface="+mj-lt"/>
              </a:rPr>
              <a:t>Artifacts location empty / null</a:t>
            </a:r>
          </a:p>
        </p:txBody>
      </p:sp>
    </p:spTree>
    <p:extLst>
      <p:ext uri="{BB962C8B-B14F-4D97-AF65-F5344CB8AC3E}">
        <p14:creationId xmlns:p14="http://schemas.microsoft.com/office/powerpoint/2010/main" val="156562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05050"/>
                </a:solidFill>
              </a:rPr>
              <a:t>Azure Stack Hub Template Validator</a:t>
            </a:r>
          </a:p>
        </p:txBody>
      </p:sp>
      <p:sp>
        <p:nvSpPr>
          <p:cNvPr id="3" name="Text Placeholder 2"/>
          <p:cNvSpPr>
            <a:spLocks noGrp="1"/>
          </p:cNvSpPr>
          <p:nvPr>
            <p:ph type="body" sz="quarter" idx="10"/>
          </p:nvPr>
        </p:nvSpPr>
        <p:spPr>
          <a:xfrm>
            <a:off x="256668" y="1212849"/>
            <a:ext cx="10228769" cy="1264962"/>
          </a:xfrm>
        </p:spPr>
        <p:txBody>
          <a:bodyPr/>
          <a:lstStyle/>
          <a:p>
            <a:r>
              <a:rPr lang="en-US" sz="2800" dirty="0">
                <a:solidFill>
                  <a:srgbClr val="0078D7"/>
                </a:solidFill>
              </a:rPr>
              <a:t>Tool to verify a working template for compatible resource types, API versions, URIs, etc.</a:t>
            </a:r>
          </a:p>
          <a:p>
            <a:r>
              <a:rPr lang="en-US" sz="1800" dirty="0">
                <a:latin typeface="+mn-lt"/>
                <a:hlinkClick r:id="rId3"/>
              </a:rPr>
              <a:t>https://github.com/Azure/AzureStack-Tools/tree/master/TemplateValidator</a:t>
            </a:r>
            <a:r>
              <a:rPr lang="en-US" sz="1800" dirty="0">
                <a:latin typeface="+mn-lt"/>
              </a:rPr>
              <a:t> </a:t>
            </a:r>
          </a:p>
        </p:txBody>
      </p:sp>
      <p:sp>
        <p:nvSpPr>
          <p:cNvPr id="5" name="Rectangle 4"/>
          <p:cNvSpPr/>
          <p:nvPr/>
        </p:nvSpPr>
        <p:spPr>
          <a:xfrm>
            <a:off x="345378" y="5478462"/>
            <a:ext cx="11506199" cy="1323439"/>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4500"/>
                </a:solidFill>
                <a:effectLst/>
                <a:uLnTx/>
                <a:uFillTx/>
                <a:latin typeface="Consolas" panose="020B0609020204030204" pitchFamily="49" charset="0"/>
              </a:rPr>
              <a:t>$</a:t>
            </a:r>
            <a:r>
              <a:rPr kumimoji="0" lang="en-US" sz="2000" b="0" i="0" u="none" strike="noStrike" kern="1200" cap="none" spc="0" normalizeH="0" baseline="0" noProof="0" dirty="0" err="1">
                <a:ln>
                  <a:noFill/>
                </a:ln>
                <a:solidFill>
                  <a:srgbClr val="FF4500"/>
                </a:solidFill>
                <a:effectLst/>
                <a:uLnTx/>
                <a:uFillTx/>
                <a:latin typeface="Consolas" panose="020B0609020204030204" pitchFamily="49" charset="0"/>
              </a:rPr>
              <a:t>TemplatePath</a:t>
            </a: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0" i="0" u="none" strike="noStrike" kern="1200" cap="none" spc="0" normalizeH="0" baseline="0" noProof="0" dirty="0">
                <a:ln>
                  <a:noFill/>
                </a:ln>
                <a:solidFill>
                  <a:srgbClr val="A9A9A9"/>
                </a:solidFill>
                <a:effectLst/>
                <a:uLnTx/>
                <a:uFillTx/>
                <a:latin typeface="Consolas" panose="020B0609020204030204" pitchFamily="49" charset="0"/>
              </a:rPr>
              <a:t>=</a:t>
            </a: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0" i="0" u="none" strike="noStrike" kern="1200" cap="none" spc="0" normalizeH="0" baseline="0" noProof="0" dirty="0">
                <a:ln>
                  <a:noFill/>
                </a:ln>
                <a:solidFill>
                  <a:srgbClr val="8B0000"/>
                </a:solidFill>
                <a:effectLst/>
                <a:uLnTx/>
                <a:uFillTx/>
                <a:latin typeface="Consolas" panose="020B0609020204030204" pitchFamily="49" charset="0"/>
              </a:rPr>
              <a:t>"&lt;Provide Template(s) Path&gt;"</a:t>
            </a: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4500"/>
                </a:solidFill>
                <a:effectLst/>
                <a:uLnTx/>
                <a:uFillTx/>
                <a:latin typeface="Consolas" panose="020B0609020204030204" pitchFamily="49" charset="0"/>
              </a:rPr>
              <a:t>$</a:t>
            </a:r>
            <a:r>
              <a:rPr kumimoji="0" lang="en-US" sz="2000" b="0" i="0" u="none" strike="noStrike" kern="1200" cap="none" spc="0" normalizeH="0" baseline="0" noProof="0" dirty="0" err="1">
                <a:ln>
                  <a:noFill/>
                </a:ln>
                <a:solidFill>
                  <a:srgbClr val="FF4500"/>
                </a:solidFill>
                <a:effectLst/>
                <a:uLnTx/>
                <a:uFillTx/>
                <a:latin typeface="Consolas" panose="020B0609020204030204" pitchFamily="49" charset="0"/>
              </a:rPr>
              <a:t>CapabilitiesPath</a:t>
            </a: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0" i="0" u="none" strike="noStrike" kern="1200" cap="none" spc="0" normalizeH="0" baseline="0" noProof="0" dirty="0">
                <a:ln>
                  <a:noFill/>
                </a:ln>
                <a:solidFill>
                  <a:srgbClr val="A9A9A9"/>
                </a:solidFill>
                <a:effectLst/>
                <a:uLnTx/>
                <a:uFillTx/>
                <a:latin typeface="Consolas" panose="020B0609020204030204" pitchFamily="49" charset="0"/>
              </a:rPr>
              <a:t>=</a:t>
            </a: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0" i="0" u="none" strike="noStrike" kern="1200" cap="none" spc="0" normalizeH="0" baseline="0" noProof="0" dirty="0">
                <a:ln>
                  <a:noFill/>
                </a:ln>
                <a:solidFill>
                  <a:srgbClr val="8B0000"/>
                </a:solidFill>
                <a:effectLst/>
                <a:uLnTx/>
                <a:uFillTx/>
                <a:latin typeface="Consolas" panose="020B0609020204030204" pitchFamily="49" charset="0"/>
              </a:rPr>
              <a:t>".\AzureStackCapabilities_TP2.json"</a:t>
            </a: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latin typeface="Consolas" panose="020B0609020204030204" pitchFamily="49" charset="0"/>
              </a:rPr>
              <a:t>Test-</a:t>
            </a:r>
            <a:r>
              <a:rPr kumimoji="0" lang="en-US" sz="2000" b="0" i="0" u="none" strike="noStrike" kern="1200" cap="none" spc="0" normalizeH="0" baseline="0" noProof="0" dirty="0" err="1">
                <a:ln>
                  <a:noFill/>
                </a:ln>
                <a:solidFill>
                  <a:srgbClr val="0000FF"/>
                </a:solidFill>
                <a:effectLst/>
                <a:uLnTx/>
                <a:uFillTx/>
                <a:latin typeface="Consolas" panose="020B0609020204030204" pitchFamily="49" charset="0"/>
              </a:rPr>
              <a:t>AzureRMTemplate</a:t>
            </a: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0" i="0" u="none" strike="noStrike" kern="1200" cap="none" spc="0" normalizeH="0" baseline="0" noProof="0" dirty="0">
                <a:ln>
                  <a:noFill/>
                </a:ln>
                <a:solidFill>
                  <a:srgbClr val="000080"/>
                </a:solidFill>
                <a:effectLst/>
                <a:uLnTx/>
                <a:uFillTx/>
                <a:latin typeface="Consolas" panose="020B0609020204030204" pitchFamily="49" charset="0"/>
              </a:rPr>
              <a:t>-</a:t>
            </a:r>
            <a:r>
              <a:rPr kumimoji="0" lang="en-US" sz="2000" b="0" i="0" u="none" strike="noStrike" kern="1200" cap="none" spc="0" normalizeH="0" baseline="0" noProof="0" dirty="0" err="1">
                <a:ln>
                  <a:noFill/>
                </a:ln>
                <a:solidFill>
                  <a:srgbClr val="000080"/>
                </a:solidFill>
                <a:effectLst/>
                <a:uLnTx/>
                <a:uFillTx/>
                <a:latin typeface="Consolas" panose="020B0609020204030204" pitchFamily="49" charset="0"/>
              </a:rPr>
              <a:t>TemplatePath</a:t>
            </a: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0" i="0" u="none" strike="noStrike" kern="1200" cap="none" spc="0" normalizeH="0" baseline="0" noProof="0" dirty="0">
                <a:ln>
                  <a:noFill/>
                </a:ln>
                <a:solidFill>
                  <a:srgbClr val="FF4500"/>
                </a:solidFill>
                <a:effectLst/>
                <a:uLnTx/>
                <a:uFillTx/>
                <a:latin typeface="Consolas" panose="020B0609020204030204" pitchFamily="49" charset="0"/>
              </a:rPr>
              <a:t>$</a:t>
            </a:r>
            <a:r>
              <a:rPr kumimoji="0" lang="en-US" sz="2000" b="0" i="0" u="none" strike="noStrike" kern="1200" cap="none" spc="0" normalizeH="0" baseline="0" noProof="0" dirty="0" err="1">
                <a:ln>
                  <a:noFill/>
                </a:ln>
                <a:solidFill>
                  <a:srgbClr val="FF4500"/>
                </a:solidFill>
                <a:effectLst/>
                <a:uLnTx/>
                <a:uFillTx/>
                <a:latin typeface="Consolas" panose="020B0609020204030204" pitchFamily="49" charset="0"/>
              </a:rPr>
              <a:t>TemplatePath</a:t>
            </a: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0" i="0" u="none" strike="noStrike" kern="1200" cap="none" spc="0" normalizeH="0" baseline="0" noProof="0" dirty="0">
                <a:ln>
                  <a:noFill/>
                </a:ln>
                <a:solidFill>
                  <a:srgbClr val="000080"/>
                </a:solidFill>
                <a:effectLst/>
                <a:uLnTx/>
                <a:uFillTx/>
                <a:latin typeface="Consolas" panose="020B0609020204030204" pitchFamily="49" charset="0"/>
              </a:rPr>
              <a:t>-</a:t>
            </a:r>
            <a:r>
              <a:rPr kumimoji="0" lang="en-US" sz="2000" b="0" i="0" u="none" strike="noStrike" kern="1200" cap="none" spc="0" normalizeH="0" baseline="0" noProof="0" dirty="0" err="1">
                <a:ln>
                  <a:noFill/>
                </a:ln>
                <a:solidFill>
                  <a:srgbClr val="000080"/>
                </a:solidFill>
                <a:effectLst/>
                <a:uLnTx/>
                <a:uFillTx/>
                <a:latin typeface="Consolas" panose="020B0609020204030204" pitchFamily="49" charset="0"/>
              </a:rPr>
              <a:t>CapabilitiesPath</a:t>
            </a: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0" i="0" u="none" strike="noStrike" kern="1200" cap="none" spc="0" normalizeH="0" baseline="0" noProof="0" dirty="0">
                <a:ln>
                  <a:noFill/>
                </a:ln>
                <a:solidFill>
                  <a:srgbClr val="FF4500"/>
                </a:solidFill>
                <a:effectLst/>
                <a:uLnTx/>
                <a:uFillTx/>
                <a:latin typeface="Consolas" panose="020B0609020204030204" pitchFamily="49" charset="0"/>
              </a:rPr>
              <a:t>$</a:t>
            </a:r>
            <a:r>
              <a:rPr kumimoji="0" lang="en-US" sz="2000" b="0" i="0" u="none" strike="noStrike" kern="1200" cap="none" spc="0" normalizeH="0" baseline="0" noProof="0" dirty="0" err="1">
                <a:ln>
                  <a:noFill/>
                </a:ln>
                <a:solidFill>
                  <a:srgbClr val="FF4500"/>
                </a:solidFill>
                <a:effectLst/>
                <a:uLnTx/>
                <a:uFillTx/>
                <a:latin typeface="Consolas" panose="020B0609020204030204" pitchFamily="49" charset="0"/>
              </a:rPr>
              <a:t>CapabilitiesPath</a:t>
            </a: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0" i="0" u="none" strike="noStrike" kern="1200" cap="none" spc="0" normalizeH="0" baseline="0" noProof="0" dirty="0">
                <a:ln>
                  <a:noFill/>
                </a:ln>
                <a:solidFill>
                  <a:srgbClr val="000080"/>
                </a:solidFill>
                <a:effectLst/>
                <a:uLnTx/>
                <a:uFillTx/>
                <a:latin typeface="Consolas" panose="020B0609020204030204" pitchFamily="49" charset="0"/>
              </a:rPr>
              <a:t>-Verbose</a:t>
            </a: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 </a:t>
            </a:r>
            <a:r>
              <a:rPr kumimoji="0" lang="en-US" sz="2000" b="0" i="0" u="none" strike="noStrike" kern="1200" cap="none" spc="0" normalizeH="0" baseline="0" noProof="0" dirty="0">
                <a:ln>
                  <a:noFill/>
                </a:ln>
                <a:solidFill>
                  <a:srgbClr val="006400"/>
                </a:solidFill>
                <a:effectLst/>
                <a:uLnTx/>
                <a:uFillTx/>
                <a:latin typeface="Consolas" panose="020B0609020204030204" pitchFamily="49" charset="0"/>
              </a:rPr>
              <a:t>#-</a:t>
            </a:r>
            <a:r>
              <a:rPr kumimoji="0" lang="en-US" sz="2000" b="0" i="0" u="none" strike="noStrike" kern="1200" cap="none" spc="0" normalizeH="0" baseline="0" noProof="0" dirty="0" err="1">
                <a:ln>
                  <a:noFill/>
                </a:ln>
                <a:solidFill>
                  <a:srgbClr val="006400"/>
                </a:solidFill>
                <a:effectLst/>
                <a:uLnTx/>
                <a:uFillTx/>
                <a:latin typeface="Consolas" panose="020B0609020204030204" pitchFamily="49" charset="0"/>
              </a:rPr>
              <a:t>IncludeComputeCapabilities</a:t>
            </a:r>
            <a:r>
              <a:rPr kumimoji="0" lang="en-US" sz="2000" b="0" i="0" u="none" strike="noStrike" kern="1200" cap="none" spc="0" normalizeH="0" baseline="0" noProof="0" dirty="0">
                <a:ln>
                  <a:noFill/>
                </a:ln>
                <a:solidFill>
                  <a:srgbClr val="006400"/>
                </a:solidFill>
                <a:effectLst/>
                <a:uLnTx/>
                <a:uFillTx/>
                <a:latin typeface="Consolas" panose="020B0609020204030204" pitchFamily="49" charset="0"/>
              </a:rPr>
              <a:t> </a:t>
            </a:r>
          </a:p>
        </p:txBody>
      </p:sp>
      <p:pic>
        <p:nvPicPr>
          <p:cNvPr id="6" name="Picture 5"/>
          <p:cNvPicPr>
            <a:picLocks noChangeAspect="1"/>
          </p:cNvPicPr>
          <p:nvPr/>
        </p:nvPicPr>
        <p:blipFill>
          <a:blip r:embed="rId4"/>
          <a:stretch>
            <a:fillRect/>
          </a:stretch>
        </p:blipFill>
        <p:spPr>
          <a:xfrm>
            <a:off x="376175" y="2582862"/>
            <a:ext cx="6860366" cy="2498942"/>
          </a:xfrm>
          <a:prstGeom prst="rect">
            <a:avLst/>
          </a:prstGeom>
        </p:spPr>
      </p:pic>
    </p:spTree>
    <p:extLst>
      <p:ext uri="{BB962C8B-B14F-4D97-AF65-F5344CB8AC3E}">
        <p14:creationId xmlns:p14="http://schemas.microsoft.com/office/powerpoint/2010/main" val="36013704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58753" y="1601537"/>
            <a:ext cx="3793738" cy="2166135"/>
          </a:xfrm>
          <a:prstGeom prst="rect">
            <a:avLst/>
          </a:prstGeom>
          <a:blipFill dpi="0" rotWithShape="1">
            <a:blip r:embed="rId3"/>
            <a:srcRect/>
            <a:stretch>
              <a:fillRect/>
            </a:stretch>
          </a:blipFill>
          <a:ln w="190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126"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52" name="Rectangle 51"/>
          <p:cNvSpPr/>
          <p:nvPr/>
        </p:nvSpPr>
        <p:spPr bwMode="auto">
          <a:xfrm>
            <a:off x="4299739" y="1601537"/>
            <a:ext cx="3793738" cy="2166135"/>
          </a:xfrm>
          <a:prstGeom prst="rect">
            <a:avLst/>
          </a:prstGeom>
          <a:blipFill dpi="0" rotWithShape="1">
            <a:blip r:embed="rId4"/>
            <a:srcRect/>
            <a:stretch>
              <a:fillRect l="-1248" t="-3945" r="-6810" b="-12908"/>
            </a:stretch>
          </a:blipFill>
          <a:ln w="190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126"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53" name="Rectangle 52"/>
          <p:cNvSpPr/>
          <p:nvPr/>
        </p:nvSpPr>
        <p:spPr bwMode="auto">
          <a:xfrm>
            <a:off x="8140724" y="1601537"/>
            <a:ext cx="3793738" cy="2166135"/>
          </a:xfrm>
          <a:prstGeom prst="rect">
            <a:avLst/>
          </a:prstGeom>
          <a:blipFill dpi="0" rotWithShape="1">
            <a:blip r:embed="rId5"/>
            <a:srcRect/>
            <a:tile tx="0" ty="-412750" sx="37000" sy="37000" flip="none" algn="tl"/>
          </a:blipFill>
          <a:ln w="190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126"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49" name="Rectangle 48"/>
          <p:cNvSpPr/>
          <p:nvPr/>
        </p:nvSpPr>
        <p:spPr bwMode="auto">
          <a:xfrm>
            <a:off x="458753" y="3837664"/>
            <a:ext cx="3793738" cy="2729765"/>
          </a:xfrm>
          <a:prstGeom prst="rect">
            <a:avLst/>
          </a:prstGeom>
          <a:noFill/>
          <a:ln w="19050" cap="flat" cmpd="sng" algn="ctr">
            <a:noFill/>
            <a:prstDash val="solid"/>
            <a:headEnd type="none" w="med" len="med"/>
            <a:tailEnd type="none" w="med" len="med"/>
          </a:ln>
          <a:effectLst/>
        </p:spPr>
        <p:txBody>
          <a:bodyPr rot="0" spcFirstLastPara="0" vertOverflow="overflow" horzOverflow="overflow" vert="horz" wrap="square" lIns="186470" tIns="149177" rIns="186470" bIns="149177" numCol="1" spcCol="0" rtlCol="0" fromWordArt="0" anchor="t" anchorCtr="0" forceAA="0" compatLnSpc="1">
            <a:prstTxWarp prst="textNoShape">
              <a:avLst/>
            </a:prstTxWarp>
            <a:noAutofit/>
          </a:bodyPr>
          <a:lstStyle/>
          <a:p>
            <a:pPr marL="0" marR="0" lvl="0" indent="0" algn="l" defTabSz="932470" rtl="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Segoe UI Light"/>
                <a:ea typeface="+mn-ea"/>
                <a:cs typeface="+mn-cs"/>
              </a:rPr>
              <a:t>Describe</a:t>
            </a:r>
          </a:p>
          <a:p>
            <a:pPr marL="0" marR="0" lvl="0" indent="0" algn="l" defTabSz="932470"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505050"/>
                </a:solidFill>
                <a:effectLst/>
                <a:uLnTx/>
                <a:uFillTx/>
                <a:ea typeface="+mn-ea"/>
                <a:cs typeface="Segoe UI Semibold" panose="020B0702040204020203" pitchFamily="34" charset="0"/>
              </a:rPr>
              <a:t>Where</a:t>
            </a:r>
            <a:br>
              <a:rPr kumimoji="0" lang="en-US" sz="2000" b="0" i="0" u="none" strike="noStrike" kern="0" cap="none" spc="0" normalizeH="0" baseline="0" noProof="0" dirty="0">
                <a:ln>
                  <a:noFill/>
                </a:ln>
                <a:solidFill>
                  <a:srgbClr val="505050"/>
                </a:solidFill>
                <a:effectLst/>
                <a:uLnTx/>
                <a:uFillTx/>
                <a:latin typeface="+mj-lt"/>
                <a:ea typeface="+mn-ea"/>
                <a:cs typeface="+mn-cs"/>
              </a:rPr>
            </a:br>
            <a:r>
              <a:rPr kumimoji="0" lang="en-US" sz="2000" b="0" i="0" u="none" strike="noStrike" kern="0" cap="none" spc="0" normalizeH="0" baseline="0" noProof="0" dirty="0">
                <a:ln>
                  <a:noFill/>
                </a:ln>
                <a:solidFill>
                  <a:srgbClr val="505050"/>
                </a:solidFill>
                <a:effectLst/>
                <a:uLnTx/>
                <a:uFillTx/>
                <a:latin typeface="+mj-lt"/>
                <a:ea typeface="+mn-ea"/>
                <a:cs typeface="+mn-cs"/>
              </a:rPr>
              <a:t>Resource inventory</a:t>
            </a:r>
          </a:p>
          <a:p>
            <a:pPr marL="0" marR="0" lvl="0" indent="0" algn="l" defTabSz="685600"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505050"/>
                </a:solidFill>
                <a:effectLst/>
                <a:uLnTx/>
                <a:uFillTx/>
                <a:ea typeface="+mn-ea"/>
                <a:cs typeface="Segoe UI Semibold" panose="020B0702040204020203" pitchFamily="34" charset="0"/>
              </a:rPr>
              <a:t>What</a:t>
            </a:r>
            <a:br>
              <a:rPr kumimoji="0" lang="en-US" sz="2000" b="0" i="0" u="none" strike="noStrike" kern="0" cap="none" spc="0" normalizeH="0" baseline="0" noProof="0" dirty="0">
                <a:ln>
                  <a:noFill/>
                </a:ln>
                <a:solidFill>
                  <a:srgbClr val="505050"/>
                </a:solidFill>
                <a:effectLst/>
                <a:uLnTx/>
                <a:uFillTx/>
                <a:latin typeface="+mj-lt"/>
                <a:ea typeface="+mn-ea"/>
                <a:cs typeface="+mn-cs"/>
              </a:rPr>
            </a:br>
            <a:r>
              <a:rPr kumimoji="0" lang="en-US" sz="2000" b="0" i="0" u="none" strike="noStrike" kern="0" cap="none" spc="0" normalizeH="0" baseline="0" noProof="0" dirty="0">
                <a:ln>
                  <a:noFill/>
                </a:ln>
                <a:solidFill>
                  <a:srgbClr val="505050"/>
                </a:solidFill>
                <a:effectLst/>
                <a:uLnTx/>
                <a:uFillTx/>
                <a:latin typeface="+mj-lt"/>
                <a:ea typeface="+mn-ea"/>
                <a:cs typeface="+mn-cs"/>
              </a:rPr>
              <a:t>Component relationships</a:t>
            </a:r>
          </a:p>
          <a:p>
            <a:pPr marL="0" marR="0" lvl="0" indent="0" algn="l" defTabSz="932470"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505050"/>
                </a:solidFill>
                <a:effectLst/>
                <a:uLnTx/>
                <a:uFillTx/>
                <a:ea typeface="+mn-ea"/>
                <a:cs typeface="Segoe UI Semibold" panose="020B0702040204020203" pitchFamily="34" charset="0"/>
              </a:rPr>
              <a:t>How</a:t>
            </a:r>
            <a:br>
              <a:rPr kumimoji="0" lang="en-US" sz="2000" b="0" i="0" u="none" strike="noStrike" kern="0" cap="none" spc="0" normalizeH="0" baseline="0" noProof="0" dirty="0">
                <a:ln>
                  <a:noFill/>
                </a:ln>
                <a:solidFill>
                  <a:srgbClr val="505050"/>
                </a:solidFill>
                <a:effectLst/>
                <a:uLnTx/>
                <a:uFillTx/>
                <a:latin typeface="+mj-lt"/>
                <a:ea typeface="+mn-ea"/>
                <a:cs typeface="+mn-cs"/>
              </a:rPr>
            </a:br>
            <a:r>
              <a:rPr kumimoji="0" lang="en-US" sz="2000" b="0" i="0" u="none" strike="noStrike" kern="0" cap="none" spc="0" normalizeH="0" baseline="0" noProof="0" dirty="0">
                <a:ln>
                  <a:noFill/>
                </a:ln>
                <a:solidFill>
                  <a:srgbClr val="505050"/>
                </a:solidFill>
                <a:effectLst/>
                <a:uLnTx/>
                <a:uFillTx/>
                <a:latin typeface="+mj-lt"/>
                <a:ea typeface="+mn-ea"/>
                <a:cs typeface="+mn-cs"/>
              </a:rPr>
              <a:t>Tags + links + groups</a:t>
            </a:r>
          </a:p>
        </p:txBody>
      </p:sp>
      <p:sp>
        <p:nvSpPr>
          <p:cNvPr id="50" name="Rectangle 49"/>
          <p:cNvSpPr/>
          <p:nvPr/>
        </p:nvSpPr>
        <p:spPr bwMode="auto">
          <a:xfrm>
            <a:off x="8140724" y="3837664"/>
            <a:ext cx="3793738" cy="2729765"/>
          </a:xfrm>
          <a:prstGeom prst="rect">
            <a:avLst/>
          </a:prstGeom>
          <a:noFill/>
          <a:ln w="19050" cap="flat" cmpd="sng" algn="ctr">
            <a:noFill/>
            <a:prstDash val="solid"/>
            <a:headEnd type="none" w="med" len="med"/>
            <a:tailEnd type="none" w="med" len="med"/>
          </a:ln>
          <a:effectLst/>
        </p:spPr>
        <p:txBody>
          <a:bodyPr rot="0" spcFirstLastPara="0" vertOverflow="overflow" horzOverflow="overflow" vert="horz" wrap="square" lIns="186470" tIns="149177" rIns="186470" bIns="149177" numCol="1" spcCol="0" rtlCol="0" fromWordArt="0" anchor="t" anchorCtr="0" forceAA="0" compatLnSpc="1">
            <a:prstTxWarp prst="textNoShape">
              <a:avLst/>
            </a:prstTxWarp>
            <a:noAutofit/>
          </a:bodyPr>
          <a:lstStyle/>
          <a:p>
            <a:pPr marL="0" marR="0" lvl="0" indent="0" algn="l" defTabSz="932470" rtl="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Segoe UI Light"/>
                <a:ea typeface="+mn-ea"/>
                <a:cs typeface="+mn-cs"/>
              </a:rPr>
              <a:t>Control</a:t>
            </a:r>
          </a:p>
          <a:p>
            <a:pPr marL="0" marR="0" lvl="0" indent="0" algn="l" defTabSz="932470"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505050"/>
                </a:solidFill>
                <a:effectLst/>
                <a:uLnTx/>
                <a:uFillTx/>
                <a:ea typeface="+mn-ea"/>
                <a:cs typeface="Segoe UI Semibold" panose="020B0702040204020203" pitchFamily="34" charset="0"/>
              </a:rPr>
              <a:t>Who</a:t>
            </a:r>
            <a:br>
              <a:rPr kumimoji="0" lang="en-US" sz="2000" b="0" i="0" u="none" strike="noStrike" kern="0" cap="none" spc="0" normalizeH="0" baseline="0" noProof="0" dirty="0">
                <a:ln>
                  <a:noFill/>
                </a:ln>
                <a:solidFill>
                  <a:srgbClr val="505050"/>
                </a:solidFill>
                <a:effectLst/>
                <a:uLnTx/>
                <a:uFillTx/>
                <a:latin typeface="+mj-lt"/>
                <a:ea typeface="+mn-ea"/>
                <a:cs typeface="+mn-cs"/>
              </a:rPr>
            </a:br>
            <a:r>
              <a:rPr kumimoji="0" lang="en-US" sz="2000" b="0" i="0" u="none" strike="noStrike" kern="0" cap="none" spc="0" normalizeH="0" baseline="0" noProof="0" dirty="0">
                <a:ln>
                  <a:noFill/>
                </a:ln>
                <a:solidFill>
                  <a:srgbClr val="505050"/>
                </a:solidFill>
                <a:effectLst/>
                <a:uLnTx/>
                <a:uFillTx/>
                <a:latin typeface="+mj-lt"/>
                <a:ea typeface="+mn-ea"/>
                <a:cs typeface="+mn-cs"/>
              </a:rPr>
              <a:t>Access control</a:t>
            </a:r>
          </a:p>
          <a:p>
            <a:pPr marL="0" marR="0" lvl="0" indent="0" algn="l" defTabSz="932470"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505050"/>
                </a:solidFill>
                <a:effectLst/>
                <a:uLnTx/>
                <a:uFillTx/>
                <a:ea typeface="+mn-ea"/>
                <a:cs typeface="Segoe UI Semibold" panose="020B0702040204020203" pitchFamily="34" charset="0"/>
              </a:rPr>
              <a:t>What</a:t>
            </a:r>
            <a:br>
              <a:rPr kumimoji="0" lang="en-US" sz="2000" b="0" i="0" u="none" strike="noStrike" kern="0" cap="none" spc="0" normalizeH="0" baseline="0" noProof="0" dirty="0">
                <a:ln>
                  <a:noFill/>
                </a:ln>
                <a:solidFill>
                  <a:srgbClr val="505050"/>
                </a:solidFill>
                <a:effectLst/>
                <a:uLnTx/>
                <a:uFillTx/>
                <a:latin typeface="+mj-lt"/>
                <a:ea typeface="+mn-ea"/>
                <a:cs typeface="+mn-cs"/>
              </a:rPr>
            </a:br>
            <a:r>
              <a:rPr kumimoji="0" lang="en-US" sz="2000" b="0" i="0" u="none" strike="noStrike" kern="0" cap="none" spc="0" normalizeH="0" baseline="0" noProof="0" dirty="0">
                <a:ln>
                  <a:noFill/>
                </a:ln>
                <a:solidFill>
                  <a:srgbClr val="505050"/>
                </a:solidFill>
                <a:effectLst/>
                <a:uLnTx/>
                <a:uFillTx/>
                <a:latin typeface="+mj-lt"/>
                <a:ea typeface="+mn-ea"/>
                <a:cs typeface="+mn-cs"/>
              </a:rPr>
              <a:t>Changes</a:t>
            </a:r>
          </a:p>
          <a:p>
            <a:pPr marL="0" marR="0" lvl="0" indent="0" algn="l" defTabSz="932470"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505050"/>
                </a:solidFill>
                <a:effectLst/>
                <a:uLnTx/>
                <a:uFillTx/>
                <a:ea typeface="+mn-ea"/>
                <a:cs typeface="Segoe UI Semibold" panose="020B0702040204020203" pitchFamily="34" charset="0"/>
              </a:rPr>
              <a:t>How</a:t>
            </a:r>
            <a:br>
              <a:rPr kumimoji="0" lang="en-US" sz="2000" b="0" i="0" u="none" strike="noStrike" kern="0" cap="none" spc="0" normalizeH="0" baseline="0" noProof="0" dirty="0">
                <a:ln>
                  <a:noFill/>
                </a:ln>
                <a:solidFill>
                  <a:srgbClr val="505050"/>
                </a:solidFill>
                <a:effectLst/>
                <a:uLnTx/>
                <a:uFillTx/>
                <a:latin typeface="+mj-lt"/>
                <a:ea typeface="+mn-ea"/>
                <a:cs typeface="+mn-cs"/>
              </a:rPr>
            </a:br>
            <a:r>
              <a:rPr kumimoji="0" lang="en-US" sz="2000" b="0" i="0" u="none" strike="noStrike" kern="0" cap="none" spc="0" normalizeH="0" baseline="0" noProof="0" dirty="0">
                <a:ln>
                  <a:noFill/>
                </a:ln>
                <a:solidFill>
                  <a:srgbClr val="505050"/>
                </a:solidFill>
                <a:effectLst/>
                <a:uLnTx/>
                <a:uFillTx/>
                <a:latin typeface="+mj-lt"/>
                <a:ea typeface="+mn-ea"/>
                <a:cs typeface="+mn-cs"/>
              </a:rPr>
              <a:t>RBAC, subscriptions, and locks</a:t>
            </a:r>
          </a:p>
        </p:txBody>
      </p:sp>
      <p:sp>
        <p:nvSpPr>
          <p:cNvPr id="51" name="Rectangle 50"/>
          <p:cNvSpPr/>
          <p:nvPr/>
        </p:nvSpPr>
        <p:spPr bwMode="auto">
          <a:xfrm>
            <a:off x="4299739" y="3837664"/>
            <a:ext cx="3793738" cy="2729765"/>
          </a:xfrm>
          <a:prstGeom prst="rect">
            <a:avLst/>
          </a:prstGeom>
          <a:noFill/>
          <a:ln w="19050" cap="flat" cmpd="sng" algn="ctr">
            <a:noFill/>
            <a:prstDash val="solid"/>
            <a:headEnd type="none" w="med" len="med"/>
            <a:tailEnd type="none" w="med" len="med"/>
          </a:ln>
          <a:effectLst/>
        </p:spPr>
        <p:txBody>
          <a:bodyPr rot="0" spcFirstLastPara="0" vertOverflow="overflow" horzOverflow="overflow" vert="horz" wrap="square" lIns="186470" tIns="149177" rIns="186470" bIns="149177" numCol="1" spcCol="0" rtlCol="0" fromWordArt="0" anchor="t" anchorCtr="0" forceAA="0" compatLnSpc="1">
            <a:prstTxWarp prst="textNoShape">
              <a:avLst/>
            </a:prstTxWarp>
            <a:noAutofit/>
          </a:bodyPr>
          <a:lstStyle/>
          <a:p>
            <a:pPr marL="0" marR="0" lvl="0" indent="0" algn="l" defTabSz="932470" rtl="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Segoe UI Light"/>
                <a:ea typeface="+mn-ea"/>
                <a:cs typeface="+mn-cs"/>
              </a:rPr>
              <a:t>Provision</a:t>
            </a:r>
          </a:p>
          <a:p>
            <a:pPr marL="0" marR="0" lvl="0" indent="0" algn="l" defTabSz="932470"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505050"/>
                </a:solidFill>
                <a:effectLst/>
                <a:uLnTx/>
                <a:uFillTx/>
                <a:ea typeface="+mn-ea"/>
                <a:cs typeface="Segoe UI Semibold" panose="020B0702040204020203" pitchFamily="34" charset="0"/>
              </a:rPr>
              <a:t>Where</a:t>
            </a:r>
            <a:br>
              <a:rPr kumimoji="0" lang="en-US" sz="2000" b="0" i="0" u="none" strike="noStrike" kern="0" cap="none" spc="0" normalizeH="0" baseline="0" noProof="0" dirty="0">
                <a:ln>
                  <a:noFill/>
                </a:ln>
                <a:solidFill>
                  <a:srgbClr val="505050"/>
                </a:solidFill>
                <a:effectLst/>
                <a:uLnTx/>
                <a:uFillTx/>
                <a:latin typeface="+mj-lt"/>
                <a:ea typeface="+mn-ea"/>
                <a:cs typeface="+mn-cs"/>
              </a:rPr>
            </a:br>
            <a:r>
              <a:rPr kumimoji="0" lang="en-US" sz="2000" b="0" i="0" u="none" strike="noStrike" kern="0" cap="none" spc="0" normalizeH="0" baseline="0" noProof="0" dirty="0">
                <a:ln>
                  <a:noFill/>
                </a:ln>
                <a:solidFill>
                  <a:srgbClr val="505050"/>
                </a:solidFill>
                <a:effectLst/>
                <a:uLnTx/>
                <a:uFillTx/>
                <a:latin typeface="+mj-lt"/>
                <a:ea typeface="+mn-ea"/>
                <a:cs typeface="+mn-cs"/>
              </a:rPr>
              <a:t>Across regions</a:t>
            </a:r>
          </a:p>
          <a:p>
            <a:pPr marL="0" marR="0" lvl="0" indent="0" algn="l" defTabSz="932470"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505050"/>
                </a:solidFill>
                <a:effectLst/>
                <a:uLnTx/>
                <a:uFillTx/>
                <a:ea typeface="+mn-ea"/>
                <a:cs typeface="Segoe UI Semibold" panose="020B0702040204020203" pitchFamily="34" charset="0"/>
              </a:rPr>
              <a:t>What</a:t>
            </a:r>
            <a:br>
              <a:rPr kumimoji="0" lang="en-US" sz="2000" b="0" i="0" u="none" strike="noStrike" kern="0" cap="none" spc="0" normalizeH="0" baseline="0" noProof="0" dirty="0">
                <a:ln>
                  <a:noFill/>
                </a:ln>
                <a:solidFill>
                  <a:srgbClr val="505050"/>
                </a:solidFill>
                <a:effectLst/>
                <a:uLnTx/>
                <a:uFillTx/>
                <a:latin typeface="+mj-lt"/>
                <a:ea typeface="+mn-ea"/>
                <a:cs typeface="+mn-cs"/>
              </a:rPr>
            </a:br>
            <a:r>
              <a:rPr kumimoji="0" lang="en-US" sz="2000" b="0" i="0" u="none" strike="noStrike" kern="0" cap="none" spc="0" normalizeH="0" baseline="0" noProof="0" dirty="0">
                <a:ln>
                  <a:noFill/>
                </a:ln>
                <a:solidFill>
                  <a:srgbClr val="505050"/>
                </a:solidFill>
                <a:effectLst/>
                <a:uLnTx/>
                <a:uFillTx/>
                <a:latin typeface="+mj-lt"/>
                <a:ea typeface="+mn-ea"/>
                <a:cs typeface="+mn-cs"/>
              </a:rPr>
              <a:t>Across resources </a:t>
            </a:r>
          </a:p>
          <a:p>
            <a:pPr marL="0" marR="0" lvl="0" indent="0" algn="l" defTabSz="932470"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505050"/>
                </a:solidFill>
                <a:effectLst/>
                <a:uLnTx/>
                <a:uFillTx/>
                <a:ea typeface="+mn-ea"/>
                <a:cs typeface="Segoe UI Semibold" panose="020B0702040204020203" pitchFamily="34" charset="0"/>
              </a:rPr>
              <a:t>How</a:t>
            </a:r>
            <a:br>
              <a:rPr kumimoji="0" lang="en-US" sz="2000" b="0" i="0" u="none" strike="noStrike" kern="0" cap="none" spc="0" normalizeH="0" baseline="0" noProof="0" dirty="0">
                <a:ln>
                  <a:noFill/>
                </a:ln>
                <a:solidFill>
                  <a:srgbClr val="505050"/>
                </a:solidFill>
                <a:effectLst/>
                <a:uLnTx/>
                <a:uFillTx/>
                <a:latin typeface="+mj-lt"/>
                <a:ea typeface="+mn-ea"/>
                <a:cs typeface="+mn-cs"/>
              </a:rPr>
            </a:br>
            <a:r>
              <a:rPr kumimoji="0" lang="en-US" sz="2000" b="0" i="0" u="none" strike="noStrike" kern="0" cap="none" spc="0" normalizeH="0" baseline="0" noProof="0" dirty="0">
                <a:ln>
                  <a:noFill/>
                </a:ln>
                <a:solidFill>
                  <a:srgbClr val="505050"/>
                </a:solidFill>
                <a:effectLst/>
                <a:uLnTx/>
                <a:uFillTx/>
                <a:latin typeface="+mj-lt"/>
                <a:ea typeface="+mn-ea"/>
                <a:cs typeface="+mn-cs"/>
              </a:rPr>
              <a:t>In service and in guest </a:t>
            </a:r>
          </a:p>
        </p:txBody>
      </p:sp>
      <p:sp>
        <p:nvSpPr>
          <p:cNvPr id="5" name="Title 4"/>
          <p:cNvSpPr>
            <a:spLocks noGrp="1"/>
          </p:cNvSpPr>
          <p:nvPr>
            <p:ph type="title"/>
          </p:nvPr>
        </p:nvSpPr>
        <p:spPr/>
        <p:txBody>
          <a:bodyPr/>
          <a:lstStyle/>
          <a:p>
            <a:r>
              <a:rPr lang="en-US" dirty="0">
                <a:solidFill>
                  <a:srgbClr val="505050"/>
                </a:solidFill>
              </a:rPr>
              <a:t>Azure Resource Manager</a:t>
            </a:r>
          </a:p>
        </p:txBody>
      </p:sp>
    </p:spTree>
    <p:extLst>
      <p:ext uri="{BB962C8B-B14F-4D97-AF65-F5344CB8AC3E}">
        <p14:creationId xmlns:p14="http://schemas.microsoft.com/office/powerpoint/2010/main" val="1600072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64" presetClass="path" presetSubtype="0" decel="100000" fill="hold" grpId="1" nodeType="withEffect">
                                  <p:stCondLst>
                                    <p:cond delay="500"/>
                                  </p:stCondLst>
                                  <p:childTnLst>
                                    <p:animMotion origin="layout" path="M -1.56242E-6 0.04903 L -1.56242E-6 -1.5842E-6 " pathEditMode="relative" rAng="0" ptsTypes="AA">
                                      <p:cBhvr>
                                        <p:cTn id="9" dur="500" fill="hold"/>
                                        <p:tgtEl>
                                          <p:spTgt spid="8"/>
                                        </p:tgtEl>
                                        <p:attrNameLst>
                                          <p:attrName>ppt_x</p:attrName>
                                          <p:attrName>ppt_y</p:attrName>
                                        </p:attrNameLst>
                                      </p:cBhvr>
                                      <p:rCtr x="0" y="-2451"/>
                                    </p:animMotion>
                                  </p:childTnLst>
                                </p:cTn>
                              </p:par>
                              <p:par>
                                <p:cTn id="10" presetID="10" presetClass="entr" presetSubtype="0" fill="hold" grpId="0" nodeType="withEffect">
                                  <p:stCondLst>
                                    <p:cond delay="60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par>
                                <p:cTn id="13" presetID="64" presetClass="path" presetSubtype="0" decel="100000" fill="hold" grpId="1" nodeType="withEffect">
                                  <p:stCondLst>
                                    <p:cond delay="600"/>
                                  </p:stCondLst>
                                  <p:childTnLst>
                                    <p:animMotion origin="layout" path="M -1.56242E-6 0.04903 L -1.56242E-6 -1.5842E-6 " pathEditMode="relative" rAng="0" ptsTypes="AA">
                                      <p:cBhvr>
                                        <p:cTn id="14" dur="500" fill="hold"/>
                                        <p:tgtEl>
                                          <p:spTgt spid="49"/>
                                        </p:tgtEl>
                                        <p:attrNameLst>
                                          <p:attrName>ppt_x</p:attrName>
                                          <p:attrName>ppt_y</p:attrName>
                                        </p:attrNameLst>
                                      </p:cBhvr>
                                      <p:rCtr x="0" y="-2451"/>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64" presetClass="path" presetSubtype="0" decel="100000" fill="hold" grpId="1" nodeType="withEffect">
                                  <p:stCondLst>
                                    <p:cond delay="0"/>
                                  </p:stCondLst>
                                  <p:childTnLst>
                                    <p:animMotion origin="layout" path="M -1.56242E-6 0.04903 L -1.56242E-6 -1.5842E-6 " pathEditMode="relative" rAng="0" ptsTypes="AA">
                                      <p:cBhvr>
                                        <p:cTn id="21" dur="500" fill="hold"/>
                                        <p:tgtEl>
                                          <p:spTgt spid="52"/>
                                        </p:tgtEl>
                                        <p:attrNameLst>
                                          <p:attrName>ppt_x</p:attrName>
                                          <p:attrName>ppt_y</p:attrName>
                                        </p:attrNameLst>
                                      </p:cBhvr>
                                      <p:rCtr x="0" y="-2451"/>
                                    </p:animMotion>
                                  </p:childTnLst>
                                </p:cTn>
                              </p:par>
                              <p:par>
                                <p:cTn id="22" presetID="10" presetClass="entr" presetSubtype="0" fill="hold" grpId="0" nodeType="withEffect">
                                  <p:stCondLst>
                                    <p:cond delay="10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64" presetClass="path" presetSubtype="0" decel="100000" fill="hold" grpId="1" nodeType="withEffect">
                                  <p:stCondLst>
                                    <p:cond delay="100"/>
                                  </p:stCondLst>
                                  <p:childTnLst>
                                    <p:animMotion origin="layout" path="M -1.56242E-6 0.04903 L -1.56242E-6 -1.5842E-6 " pathEditMode="relative" rAng="0" ptsTypes="AA">
                                      <p:cBhvr>
                                        <p:cTn id="26" dur="500" fill="hold"/>
                                        <p:tgtEl>
                                          <p:spTgt spid="51"/>
                                        </p:tgtEl>
                                        <p:attrNameLst>
                                          <p:attrName>ppt_x</p:attrName>
                                          <p:attrName>ppt_y</p:attrName>
                                        </p:attrNameLst>
                                      </p:cBhvr>
                                      <p:rCtr x="0" y="-2451"/>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64" presetClass="path" presetSubtype="0" decel="100000" fill="hold" grpId="1" nodeType="withEffect">
                                  <p:stCondLst>
                                    <p:cond delay="0"/>
                                  </p:stCondLst>
                                  <p:childTnLst>
                                    <p:animMotion origin="layout" path="M -1.56242E-6 0.04903 L -1.56242E-6 -1.5842E-6 " pathEditMode="relative" rAng="0" ptsTypes="AA">
                                      <p:cBhvr>
                                        <p:cTn id="33" dur="500" fill="hold"/>
                                        <p:tgtEl>
                                          <p:spTgt spid="53"/>
                                        </p:tgtEl>
                                        <p:attrNameLst>
                                          <p:attrName>ppt_x</p:attrName>
                                          <p:attrName>ppt_y</p:attrName>
                                        </p:attrNameLst>
                                      </p:cBhvr>
                                      <p:rCtr x="0" y="-2451"/>
                                    </p:animMotion>
                                  </p:childTnLst>
                                </p:cTn>
                              </p:par>
                              <p:par>
                                <p:cTn id="34" presetID="10" presetClass="entr" presetSubtype="0" fill="hold" grpId="0" nodeType="withEffect">
                                  <p:stCondLst>
                                    <p:cond delay="10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par>
                                <p:cTn id="37" presetID="64" presetClass="path" presetSubtype="0" decel="100000" fill="hold" grpId="1" nodeType="withEffect">
                                  <p:stCondLst>
                                    <p:cond delay="100"/>
                                  </p:stCondLst>
                                  <p:childTnLst>
                                    <p:animMotion origin="layout" path="M -1.56242E-6 0.04903 L -1.56242E-6 -1.5842E-6 " pathEditMode="relative" rAng="0" ptsTypes="AA">
                                      <p:cBhvr>
                                        <p:cTn id="38" dur="500" fill="hold"/>
                                        <p:tgtEl>
                                          <p:spTgt spid="50"/>
                                        </p:tgtEl>
                                        <p:attrNameLst>
                                          <p:attrName>ppt_x</p:attrName>
                                          <p:attrName>ppt_y</p:attrName>
                                        </p:attrNameLst>
                                      </p:cBhvr>
                                      <p:rCtr x="0" y="-2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52" grpId="0" animBg="1"/>
      <p:bldP spid="52" grpId="1" animBg="1"/>
      <p:bldP spid="53" grpId="0" animBg="1"/>
      <p:bldP spid="53" grpId="1" animBg="1"/>
      <p:bldP spid="49" grpId="0"/>
      <p:bldP spid="49" grpId="1"/>
      <p:bldP spid="50" grpId="0"/>
      <p:bldP spid="50" grpId="1"/>
      <p:bldP spid="51" grpId="0"/>
      <p:bldP spid="51" grpId="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9" y="2906331"/>
            <a:ext cx="10056812" cy="1181862"/>
          </a:xfrm>
        </p:spPr>
        <p:txBody>
          <a:bodyPr/>
          <a:lstStyle/>
          <a:p>
            <a:r>
              <a:rPr lang="en-US" dirty="0"/>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427037" y="1516063"/>
            <a:ext cx="11702553" cy="4724399"/>
          </a:xfrm>
        </p:spPr>
        <p:txBody>
          <a:bodyPr>
            <a:normAutofit/>
          </a:bodyPr>
          <a:lstStyle/>
          <a:p>
            <a:r>
              <a:rPr lang="en-US" sz="2800" dirty="0">
                <a:solidFill>
                  <a:srgbClr val="0078D7"/>
                </a:solidFill>
              </a:rPr>
              <a:t>Application lifecycle container</a:t>
            </a:r>
          </a:p>
          <a:p>
            <a:pPr>
              <a:lnSpc>
                <a:spcPct val="110000"/>
              </a:lnSpc>
            </a:pPr>
            <a:r>
              <a:rPr lang="en-US" sz="1800" dirty="0">
                <a:solidFill>
                  <a:srgbClr val="505050"/>
                </a:solidFill>
              </a:rPr>
              <a:t>Deploy and manage your application (or resources) as you see fit</a:t>
            </a:r>
            <a:br>
              <a:rPr lang="en-US" sz="1800" dirty="0">
                <a:solidFill>
                  <a:srgbClr val="505050"/>
                </a:solidFill>
              </a:rPr>
            </a:br>
            <a:endParaRPr lang="en-US" sz="1800" dirty="0">
              <a:solidFill>
                <a:srgbClr val="505050"/>
              </a:solidFill>
            </a:endParaRPr>
          </a:p>
          <a:p>
            <a:pPr>
              <a:lnSpc>
                <a:spcPct val="110000"/>
              </a:lnSpc>
            </a:pPr>
            <a:r>
              <a:rPr lang="en-US" sz="2800" dirty="0">
                <a:solidFill>
                  <a:srgbClr val="0078D7"/>
                </a:solidFill>
              </a:rPr>
              <a:t>Declarative solution for provisioning and configuration</a:t>
            </a:r>
          </a:p>
          <a:p>
            <a:pPr>
              <a:lnSpc>
                <a:spcPct val="110000"/>
              </a:lnSpc>
            </a:pPr>
            <a:r>
              <a:rPr lang="en-US" sz="1800" dirty="0">
                <a:solidFill>
                  <a:srgbClr val="505050"/>
                </a:solidFill>
              </a:rPr>
              <a:t>Simplified deployment of multiple instantiations of your application via JSON templates</a:t>
            </a:r>
            <a:br>
              <a:rPr lang="en-US" sz="1800" dirty="0">
                <a:solidFill>
                  <a:srgbClr val="505050"/>
                </a:solidFill>
              </a:rPr>
            </a:br>
            <a:endParaRPr lang="en-US" sz="1800" dirty="0">
              <a:solidFill>
                <a:srgbClr val="505050"/>
              </a:solidFill>
            </a:endParaRPr>
          </a:p>
          <a:p>
            <a:pPr>
              <a:lnSpc>
                <a:spcPct val="110000"/>
              </a:lnSpc>
            </a:pPr>
            <a:r>
              <a:rPr lang="en-US" sz="2800" dirty="0">
                <a:solidFill>
                  <a:srgbClr val="0078D7"/>
                </a:solidFill>
              </a:rPr>
              <a:t>Consistent management Layer</a:t>
            </a:r>
          </a:p>
          <a:p>
            <a:pPr>
              <a:lnSpc>
                <a:spcPct val="110000"/>
              </a:lnSpc>
            </a:pPr>
            <a:r>
              <a:rPr lang="en-US" sz="1800" dirty="0">
                <a:solidFill>
                  <a:srgbClr val="505050"/>
                </a:solidFill>
              </a:rPr>
              <a:t>Same deployment and management experience from the Portal, PowerShell, </a:t>
            </a:r>
            <a:r>
              <a:rPr lang="en-US" sz="1800" dirty="0" err="1">
                <a:solidFill>
                  <a:srgbClr val="505050"/>
                </a:solidFill>
              </a:rPr>
              <a:t>xPlat</a:t>
            </a:r>
            <a:r>
              <a:rPr lang="en-US" sz="1800" dirty="0">
                <a:solidFill>
                  <a:srgbClr val="505050"/>
                </a:solidFill>
              </a:rPr>
              <a:t> CLI, and Visual Studio</a:t>
            </a:r>
            <a:br>
              <a:rPr lang="en-US" sz="1800" dirty="0">
                <a:solidFill>
                  <a:srgbClr val="505050"/>
                </a:solidFill>
              </a:rPr>
            </a:br>
            <a:endParaRPr lang="en-US" sz="1800" dirty="0">
              <a:solidFill>
                <a:srgbClr val="505050"/>
              </a:solidFill>
            </a:endParaRPr>
          </a:p>
          <a:p>
            <a:pPr>
              <a:lnSpc>
                <a:spcPct val="110000"/>
              </a:lnSpc>
            </a:pPr>
            <a:r>
              <a:rPr lang="en-US" sz="2800" dirty="0">
                <a:solidFill>
                  <a:srgbClr val="0078D7"/>
                </a:solidFill>
              </a:rPr>
              <a:t>Azure Resource Manager capabilities</a:t>
            </a:r>
          </a:p>
          <a:p>
            <a:pPr>
              <a:lnSpc>
                <a:spcPct val="110000"/>
              </a:lnSpc>
            </a:pPr>
            <a:r>
              <a:rPr lang="en-US" sz="1800" dirty="0">
                <a:solidFill>
                  <a:srgbClr val="505050"/>
                </a:solidFill>
              </a:rPr>
              <a:t>Centralized auditing, simple tagging, and grouping and RBAC</a:t>
            </a:r>
          </a:p>
        </p:txBody>
      </p:sp>
      <p:sp>
        <p:nvSpPr>
          <p:cNvPr id="7" name="Title 4">
            <a:extLst>
              <a:ext uri="{FF2B5EF4-FFF2-40B4-BE49-F238E27FC236}">
                <a16:creationId xmlns:a16="http://schemas.microsoft.com/office/drawing/2014/main" id="{4AF064ED-A6B3-4C25-9C0C-99EDDD23DEF2}"/>
              </a:ext>
            </a:extLst>
          </p:cNvPr>
          <p:cNvSpPr>
            <a:spLocks noGrp="1"/>
          </p:cNvSpPr>
          <p:nvPr>
            <p:ph type="title"/>
          </p:nvPr>
        </p:nvSpPr>
        <p:spPr>
          <a:xfrm>
            <a:off x="274639" y="295274"/>
            <a:ext cx="11889564" cy="917575"/>
          </a:xfrm>
        </p:spPr>
        <p:txBody>
          <a:bodyPr/>
          <a:lstStyle/>
          <a:p>
            <a:r>
              <a:rPr lang="en-US" dirty="0">
                <a:solidFill>
                  <a:srgbClr val="505050"/>
                </a:solidFill>
              </a:rPr>
              <a:t>Azure Resource Manager</a:t>
            </a:r>
          </a:p>
        </p:txBody>
      </p:sp>
    </p:spTree>
    <p:extLst>
      <p:ext uri="{BB962C8B-B14F-4D97-AF65-F5344CB8AC3E}">
        <p14:creationId xmlns:p14="http://schemas.microsoft.com/office/powerpoint/2010/main" val="192771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428A-D14C-48B4-9740-2154B8D4A205}"/>
              </a:ext>
            </a:extLst>
          </p:cNvPr>
          <p:cNvSpPr>
            <a:spLocks noGrp="1"/>
          </p:cNvSpPr>
          <p:nvPr>
            <p:ph type="title"/>
          </p:nvPr>
        </p:nvSpPr>
        <p:spPr/>
        <p:txBody>
          <a:bodyPr/>
          <a:lstStyle/>
          <a:p>
            <a:r>
              <a:rPr lang="en-US" dirty="0"/>
              <a:t>Management using Azure Resource Manager</a:t>
            </a:r>
          </a:p>
        </p:txBody>
      </p:sp>
      <p:sp>
        <p:nvSpPr>
          <p:cNvPr id="3" name="Text Placeholder 2">
            <a:extLst>
              <a:ext uri="{FF2B5EF4-FFF2-40B4-BE49-F238E27FC236}">
                <a16:creationId xmlns:a16="http://schemas.microsoft.com/office/drawing/2014/main" id="{6703931D-3045-45D8-A173-1B929AF8C07C}"/>
              </a:ext>
            </a:extLst>
          </p:cNvPr>
          <p:cNvSpPr>
            <a:spLocks noGrp="1"/>
          </p:cNvSpPr>
          <p:nvPr>
            <p:ph type="body" sz="quarter" idx="10"/>
          </p:nvPr>
        </p:nvSpPr>
        <p:spPr>
          <a:xfrm>
            <a:off x="274638" y="1212850"/>
            <a:ext cx="6561189" cy="4899803"/>
          </a:xfrm>
        </p:spPr>
        <p:txBody>
          <a:bodyPr/>
          <a:lstStyle/>
          <a:p>
            <a:r>
              <a:rPr lang="en-US" sz="3200" dirty="0">
                <a:solidFill>
                  <a:schemeClr val="tx1"/>
                </a:solidFill>
              </a:rPr>
              <a:t>Management and provisioning of ARM resources can be performed using:</a:t>
            </a:r>
          </a:p>
          <a:p>
            <a:pPr marL="582873" indent="-582873">
              <a:buFont typeface="Arial" panose="020B0604020202020204" pitchFamily="34" charset="0"/>
              <a:buChar char="•"/>
            </a:pPr>
            <a:r>
              <a:rPr lang="en-US" sz="2800" dirty="0">
                <a:solidFill>
                  <a:schemeClr val="tx1"/>
                </a:solidFill>
              </a:rPr>
              <a:t>REST API</a:t>
            </a:r>
          </a:p>
          <a:p>
            <a:pPr marL="582873" indent="-582873">
              <a:buFont typeface="Arial" panose="020B0604020202020204" pitchFamily="34" charset="0"/>
              <a:buChar char="•"/>
            </a:pPr>
            <a:r>
              <a:rPr lang="en-US" sz="2800" dirty="0">
                <a:solidFill>
                  <a:schemeClr val="tx1"/>
                </a:solidFill>
              </a:rPr>
              <a:t>Management Portal</a:t>
            </a:r>
          </a:p>
          <a:p>
            <a:pPr marL="582873" indent="-582873">
              <a:buFont typeface="Arial" panose="020B0604020202020204" pitchFamily="34" charset="0"/>
              <a:buChar char="•"/>
            </a:pPr>
            <a:r>
              <a:rPr lang="en-US" sz="2800" dirty="0">
                <a:solidFill>
                  <a:schemeClr val="tx1"/>
                </a:solidFill>
              </a:rPr>
              <a:t>PowerShell</a:t>
            </a:r>
          </a:p>
          <a:p>
            <a:pPr marL="582873" indent="-582873">
              <a:buFont typeface="Arial" panose="020B0604020202020204" pitchFamily="34" charset="0"/>
              <a:buChar char="•"/>
            </a:pPr>
            <a:r>
              <a:rPr lang="en-US" sz="2800" dirty="0" err="1">
                <a:solidFill>
                  <a:schemeClr val="tx1"/>
                </a:solidFill>
              </a:rPr>
              <a:t>Xplat</a:t>
            </a:r>
            <a:r>
              <a:rPr lang="en-US" sz="2800" dirty="0">
                <a:solidFill>
                  <a:schemeClr val="tx1"/>
                </a:solidFill>
              </a:rPr>
              <a:t> CLI</a:t>
            </a:r>
          </a:p>
          <a:p>
            <a:pPr marL="582873" indent="-582873">
              <a:buFont typeface="Arial" panose="020B0604020202020204" pitchFamily="34" charset="0"/>
              <a:buChar char="•"/>
            </a:pPr>
            <a:r>
              <a:rPr lang="en-US" sz="2800" dirty="0">
                <a:solidFill>
                  <a:schemeClr val="tx1"/>
                </a:solidFill>
              </a:rPr>
              <a:t>ARM Templates</a:t>
            </a:r>
          </a:p>
          <a:p>
            <a:pPr marL="582873" indent="-582873">
              <a:buFont typeface="Arial" panose="020B0604020202020204" pitchFamily="34" charset="0"/>
              <a:buChar char="•"/>
            </a:pPr>
            <a:r>
              <a:rPr lang="en-US" sz="2800" dirty="0">
                <a:solidFill>
                  <a:schemeClr val="tx1"/>
                </a:solidFill>
              </a:rPr>
              <a:t>Azure CLI</a:t>
            </a:r>
          </a:p>
          <a:p>
            <a:r>
              <a:rPr lang="en-US" sz="3200" dirty="0">
                <a:solidFill>
                  <a:schemeClr val="tx1"/>
                </a:solidFill>
              </a:rPr>
              <a:t>Each mechanism uses the ARM API </a:t>
            </a:r>
          </a:p>
        </p:txBody>
      </p:sp>
      <p:grpSp>
        <p:nvGrpSpPr>
          <p:cNvPr id="4" name="Group 3">
            <a:extLst>
              <a:ext uri="{FF2B5EF4-FFF2-40B4-BE49-F238E27FC236}">
                <a16:creationId xmlns:a16="http://schemas.microsoft.com/office/drawing/2014/main" id="{24C659D1-E6A7-478E-A002-E9F9F3067F62}"/>
              </a:ext>
            </a:extLst>
          </p:cNvPr>
          <p:cNvGrpSpPr>
            <a:grpSpLocks noChangeAspect="1"/>
          </p:cNvGrpSpPr>
          <p:nvPr/>
        </p:nvGrpSpPr>
        <p:grpSpPr bwMode="auto">
          <a:xfrm>
            <a:off x="7533066" y="2005012"/>
            <a:ext cx="3303195" cy="3153819"/>
            <a:chOff x="404" y="668"/>
            <a:chExt cx="3118" cy="2977"/>
          </a:xfrm>
        </p:grpSpPr>
        <p:sp>
          <p:nvSpPr>
            <p:cNvPr id="5" name="AutoShape 3">
              <a:extLst>
                <a:ext uri="{FF2B5EF4-FFF2-40B4-BE49-F238E27FC236}">
                  <a16:creationId xmlns:a16="http://schemas.microsoft.com/office/drawing/2014/main" id="{7EFAA187-2FAF-4BBE-AAFB-008A90DCF053}"/>
                </a:ext>
              </a:extLst>
            </p:cNvPr>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6" name="Freeform 5">
              <a:extLst>
                <a:ext uri="{FF2B5EF4-FFF2-40B4-BE49-F238E27FC236}">
                  <a16:creationId xmlns:a16="http://schemas.microsoft.com/office/drawing/2014/main" id="{8E46A4C4-CC1E-4920-B3F2-1EC0E3669C8B}"/>
                </a:ext>
              </a:extLst>
            </p:cNvPr>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7" name="Freeform 6">
              <a:extLst>
                <a:ext uri="{FF2B5EF4-FFF2-40B4-BE49-F238E27FC236}">
                  <a16:creationId xmlns:a16="http://schemas.microsoft.com/office/drawing/2014/main" id="{6F22A9B2-05DA-4888-AF85-E5C243247914}"/>
                </a:ext>
              </a:extLst>
            </p:cNvPr>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8" name="Freeform 7">
              <a:extLst>
                <a:ext uri="{FF2B5EF4-FFF2-40B4-BE49-F238E27FC236}">
                  <a16:creationId xmlns:a16="http://schemas.microsoft.com/office/drawing/2014/main" id="{4A886617-435A-483B-91C2-93BC23008CE5}"/>
                </a:ext>
              </a:extLst>
            </p:cNvPr>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9" name="Freeform 8">
              <a:extLst>
                <a:ext uri="{FF2B5EF4-FFF2-40B4-BE49-F238E27FC236}">
                  <a16:creationId xmlns:a16="http://schemas.microsoft.com/office/drawing/2014/main" id="{47034704-B6D1-4B7D-B8F5-A24D7BD7DF22}"/>
                </a:ext>
              </a:extLst>
            </p:cNvPr>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0" name="Freeform 9">
              <a:extLst>
                <a:ext uri="{FF2B5EF4-FFF2-40B4-BE49-F238E27FC236}">
                  <a16:creationId xmlns:a16="http://schemas.microsoft.com/office/drawing/2014/main" id="{BAF7170D-7780-4BF3-9A95-A512CB8900B5}"/>
                </a:ext>
              </a:extLst>
            </p:cNvPr>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1" name="Freeform 10">
              <a:extLst>
                <a:ext uri="{FF2B5EF4-FFF2-40B4-BE49-F238E27FC236}">
                  <a16:creationId xmlns:a16="http://schemas.microsoft.com/office/drawing/2014/main" id="{1412049D-5BDC-4492-94F8-B9862DB712CD}"/>
                </a:ext>
              </a:extLst>
            </p:cNvPr>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2" name="Freeform 11">
              <a:extLst>
                <a:ext uri="{FF2B5EF4-FFF2-40B4-BE49-F238E27FC236}">
                  <a16:creationId xmlns:a16="http://schemas.microsoft.com/office/drawing/2014/main" id="{EFC53F41-6E8A-4027-A85E-B928118FE0BD}"/>
                </a:ext>
              </a:extLst>
            </p:cNvPr>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3" name="Freeform 12">
              <a:extLst>
                <a:ext uri="{FF2B5EF4-FFF2-40B4-BE49-F238E27FC236}">
                  <a16:creationId xmlns:a16="http://schemas.microsoft.com/office/drawing/2014/main" id="{EE5F4A43-F17E-495A-A5C6-B477B8D6786A}"/>
                </a:ext>
              </a:extLst>
            </p:cNvPr>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4" name="Freeform 13">
              <a:extLst>
                <a:ext uri="{FF2B5EF4-FFF2-40B4-BE49-F238E27FC236}">
                  <a16:creationId xmlns:a16="http://schemas.microsoft.com/office/drawing/2014/main" id="{F3954DEB-508A-4DE5-BA87-C4323D711017}"/>
                </a:ext>
              </a:extLst>
            </p:cNvPr>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5" name="Freeform 14">
              <a:extLst>
                <a:ext uri="{FF2B5EF4-FFF2-40B4-BE49-F238E27FC236}">
                  <a16:creationId xmlns:a16="http://schemas.microsoft.com/office/drawing/2014/main" id="{F69D1F16-9DCF-465E-92EF-A29AF7FEA5BF}"/>
                </a:ext>
              </a:extLst>
            </p:cNvPr>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6" name="Freeform 15">
              <a:extLst>
                <a:ext uri="{FF2B5EF4-FFF2-40B4-BE49-F238E27FC236}">
                  <a16:creationId xmlns:a16="http://schemas.microsoft.com/office/drawing/2014/main" id="{53D817C4-F067-496C-884A-4210BD7E15CF}"/>
                </a:ext>
              </a:extLst>
            </p:cNvPr>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7" name="Freeform 16">
              <a:extLst>
                <a:ext uri="{FF2B5EF4-FFF2-40B4-BE49-F238E27FC236}">
                  <a16:creationId xmlns:a16="http://schemas.microsoft.com/office/drawing/2014/main" id="{493055CE-C9E1-4AD8-A68F-07181A8DB050}"/>
                </a:ext>
              </a:extLst>
            </p:cNvPr>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8" name="Freeform 17">
              <a:extLst>
                <a:ext uri="{FF2B5EF4-FFF2-40B4-BE49-F238E27FC236}">
                  <a16:creationId xmlns:a16="http://schemas.microsoft.com/office/drawing/2014/main" id="{240DC9E3-DCD7-42CD-8768-D5F61C913555}"/>
                </a:ext>
              </a:extLst>
            </p:cNvPr>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9" name="Freeform 18">
              <a:extLst>
                <a:ext uri="{FF2B5EF4-FFF2-40B4-BE49-F238E27FC236}">
                  <a16:creationId xmlns:a16="http://schemas.microsoft.com/office/drawing/2014/main" id="{5A9E98F1-4863-481C-9C26-D94EBD680E0C}"/>
                </a:ext>
              </a:extLst>
            </p:cNvPr>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20" name="Freeform 19">
              <a:extLst>
                <a:ext uri="{FF2B5EF4-FFF2-40B4-BE49-F238E27FC236}">
                  <a16:creationId xmlns:a16="http://schemas.microsoft.com/office/drawing/2014/main" id="{8E41B497-AEE2-4D1B-9A86-4A1A76D59D45}"/>
                </a:ext>
              </a:extLst>
            </p:cNvPr>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21" name="Freeform 20">
              <a:extLst>
                <a:ext uri="{FF2B5EF4-FFF2-40B4-BE49-F238E27FC236}">
                  <a16:creationId xmlns:a16="http://schemas.microsoft.com/office/drawing/2014/main" id="{02373B6F-0B08-4AF3-9918-48D3A62C7247}"/>
                </a:ext>
              </a:extLst>
            </p:cNvPr>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22" name="Freeform 21">
              <a:extLst>
                <a:ext uri="{FF2B5EF4-FFF2-40B4-BE49-F238E27FC236}">
                  <a16:creationId xmlns:a16="http://schemas.microsoft.com/office/drawing/2014/main" id="{AB41ACC4-A8E6-4161-A498-1C645EC247AF}"/>
                </a:ext>
              </a:extLst>
            </p:cNvPr>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23" name="Freeform 22">
              <a:extLst>
                <a:ext uri="{FF2B5EF4-FFF2-40B4-BE49-F238E27FC236}">
                  <a16:creationId xmlns:a16="http://schemas.microsoft.com/office/drawing/2014/main" id="{B3CFBA75-1AE8-4B78-A359-37C6078CE98C}"/>
                </a:ext>
              </a:extLst>
            </p:cNvPr>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24" name="Freeform 23">
              <a:extLst>
                <a:ext uri="{FF2B5EF4-FFF2-40B4-BE49-F238E27FC236}">
                  <a16:creationId xmlns:a16="http://schemas.microsoft.com/office/drawing/2014/main" id="{90F77A25-6103-409C-9FBE-94DE148CEAA6}"/>
                </a:ext>
              </a:extLst>
            </p:cNvPr>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25" name="Oval 24">
              <a:extLst>
                <a:ext uri="{FF2B5EF4-FFF2-40B4-BE49-F238E27FC236}">
                  <a16:creationId xmlns:a16="http://schemas.microsoft.com/office/drawing/2014/main" id="{03B18EB8-B45D-4535-9717-81AB1DD8ABB5}"/>
                </a:ext>
              </a:extLst>
            </p:cNvPr>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26" name="Oval 25">
              <a:extLst>
                <a:ext uri="{FF2B5EF4-FFF2-40B4-BE49-F238E27FC236}">
                  <a16:creationId xmlns:a16="http://schemas.microsoft.com/office/drawing/2014/main" id="{99D8B316-4386-4CD1-81EE-37B0212AB8AD}"/>
                </a:ext>
              </a:extLst>
            </p:cNvPr>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27" name="Freeform 26">
              <a:extLst>
                <a:ext uri="{FF2B5EF4-FFF2-40B4-BE49-F238E27FC236}">
                  <a16:creationId xmlns:a16="http://schemas.microsoft.com/office/drawing/2014/main" id="{D74FCB5B-5251-4063-B527-0782FD0FA4E7}"/>
                </a:ext>
              </a:extLst>
            </p:cNvPr>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28" name="Freeform 27">
              <a:extLst>
                <a:ext uri="{FF2B5EF4-FFF2-40B4-BE49-F238E27FC236}">
                  <a16:creationId xmlns:a16="http://schemas.microsoft.com/office/drawing/2014/main" id="{17ECDABB-AB40-4F3C-8C11-9B834AC0941F}"/>
                </a:ext>
              </a:extLst>
            </p:cNvPr>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29" name="Freeform 28">
              <a:extLst>
                <a:ext uri="{FF2B5EF4-FFF2-40B4-BE49-F238E27FC236}">
                  <a16:creationId xmlns:a16="http://schemas.microsoft.com/office/drawing/2014/main" id="{BDAE3D81-976D-4913-B1DA-4ED1CFEFA505}"/>
                </a:ext>
              </a:extLst>
            </p:cNvPr>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30" name="Freeform 29">
              <a:extLst>
                <a:ext uri="{FF2B5EF4-FFF2-40B4-BE49-F238E27FC236}">
                  <a16:creationId xmlns:a16="http://schemas.microsoft.com/office/drawing/2014/main" id="{C3A63B7B-45CD-4931-8FC4-95C8222059AE}"/>
                </a:ext>
              </a:extLst>
            </p:cNvPr>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31" name="Freeform 30">
              <a:extLst>
                <a:ext uri="{FF2B5EF4-FFF2-40B4-BE49-F238E27FC236}">
                  <a16:creationId xmlns:a16="http://schemas.microsoft.com/office/drawing/2014/main" id="{7C894454-6FEE-4498-A67A-8A98F6574309}"/>
                </a:ext>
              </a:extLst>
            </p:cNvPr>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32" name="Freeform 31">
              <a:extLst>
                <a:ext uri="{FF2B5EF4-FFF2-40B4-BE49-F238E27FC236}">
                  <a16:creationId xmlns:a16="http://schemas.microsoft.com/office/drawing/2014/main" id="{A7A5F899-F7D8-4141-A5E3-6CCE0D59312E}"/>
                </a:ext>
              </a:extLst>
            </p:cNvPr>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33" name="Freeform 32">
              <a:extLst>
                <a:ext uri="{FF2B5EF4-FFF2-40B4-BE49-F238E27FC236}">
                  <a16:creationId xmlns:a16="http://schemas.microsoft.com/office/drawing/2014/main" id="{46656639-EF7D-46A7-9AE7-C840DFE87B98}"/>
                </a:ext>
              </a:extLst>
            </p:cNvPr>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34" name="Freeform 33">
              <a:extLst>
                <a:ext uri="{FF2B5EF4-FFF2-40B4-BE49-F238E27FC236}">
                  <a16:creationId xmlns:a16="http://schemas.microsoft.com/office/drawing/2014/main" id="{4B27B28D-3CDB-4DC7-8ADE-72871A73EDB3}"/>
                </a:ext>
              </a:extLst>
            </p:cNvPr>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35" name="Freeform 34">
              <a:extLst>
                <a:ext uri="{FF2B5EF4-FFF2-40B4-BE49-F238E27FC236}">
                  <a16:creationId xmlns:a16="http://schemas.microsoft.com/office/drawing/2014/main" id="{36E3D5C7-E0CE-48CA-8A3F-FF42EB632132}"/>
                </a:ext>
              </a:extLst>
            </p:cNvPr>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36" name="Freeform 35">
              <a:extLst>
                <a:ext uri="{FF2B5EF4-FFF2-40B4-BE49-F238E27FC236}">
                  <a16:creationId xmlns:a16="http://schemas.microsoft.com/office/drawing/2014/main" id="{168589BA-8DBE-4D9A-84EF-7130113C5BE2}"/>
                </a:ext>
              </a:extLst>
            </p:cNvPr>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37" name="Freeform 36">
              <a:extLst>
                <a:ext uri="{FF2B5EF4-FFF2-40B4-BE49-F238E27FC236}">
                  <a16:creationId xmlns:a16="http://schemas.microsoft.com/office/drawing/2014/main" id="{AF87D0CD-CD99-4314-9849-769A6830A2AC}"/>
                </a:ext>
              </a:extLst>
            </p:cNvPr>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38" name="Rectangle 37">
              <a:extLst>
                <a:ext uri="{FF2B5EF4-FFF2-40B4-BE49-F238E27FC236}">
                  <a16:creationId xmlns:a16="http://schemas.microsoft.com/office/drawing/2014/main" id="{3BEFB8F5-5985-48E5-85F2-0A7ADE2466CB}"/>
                </a:ext>
              </a:extLst>
            </p:cNvPr>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39" name="Oval 38">
              <a:extLst>
                <a:ext uri="{FF2B5EF4-FFF2-40B4-BE49-F238E27FC236}">
                  <a16:creationId xmlns:a16="http://schemas.microsoft.com/office/drawing/2014/main" id="{F12DF8B2-4E5D-4441-8329-E93A0D77B707}"/>
                </a:ext>
              </a:extLst>
            </p:cNvPr>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40" name="Freeform 39">
              <a:extLst>
                <a:ext uri="{FF2B5EF4-FFF2-40B4-BE49-F238E27FC236}">
                  <a16:creationId xmlns:a16="http://schemas.microsoft.com/office/drawing/2014/main" id="{637D1C77-03E9-4621-B73D-4793D2E76F76}"/>
                </a:ext>
              </a:extLst>
            </p:cNvPr>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41" name="Freeform 40">
              <a:extLst>
                <a:ext uri="{FF2B5EF4-FFF2-40B4-BE49-F238E27FC236}">
                  <a16:creationId xmlns:a16="http://schemas.microsoft.com/office/drawing/2014/main" id="{2BE93623-90A2-4D06-8E15-7F15FA8809F7}"/>
                </a:ext>
              </a:extLst>
            </p:cNvPr>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42" name="Freeform 41">
              <a:extLst>
                <a:ext uri="{FF2B5EF4-FFF2-40B4-BE49-F238E27FC236}">
                  <a16:creationId xmlns:a16="http://schemas.microsoft.com/office/drawing/2014/main" id="{DA738EB9-764F-4F79-8063-5F262AA8FD70}"/>
                </a:ext>
              </a:extLst>
            </p:cNvPr>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43" name="Freeform 42">
              <a:extLst>
                <a:ext uri="{FF2B5EF4-FFF2-40B4-BE49-F238E27FC236}">
                  <a16:creationId xmlns:a16="http://schemas.microsoft.com/office/drawing/2014/main" id="{15AFDBFE-21CE-4CC5-B1A2-67E8D7635EFE}"/>
                </a:ext>
              </a:extLst>
            </p:cNvPr>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44" name="Freeform 43">
              <a:extLst>
                <a:ext uri="{FF2B5EF4-FFF2-40B4-BE49-F238E27FC236}">
                  <a16:creationId xmlns:a16="http://schemas.microsoft.com/office/drawing/2014/main" id="{B5B0316E-A119-4859-9877-8BC6D7BA4202}"/>
                </a:ext>
              </a:extLst>
            </p:cNvPr>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45" name="Rectangle 44">
              <a:extLst>
                <a:ext uri="{FF2B5EF4-FFF2-40B4-BE49-F238E27FC236}">
                  <a16:creationId xmlns:a16="http://schemas.microsoft.com/office/drawing/2014/main" id="{CE332F81-543B-4E64-B630-F1BA92747DD3}"/>
                </a:ext>
              </a:extLst>
            </p:cNvPr>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46" name="Rectangle 45">
              <a:extLst>
                <a:ext uri="{FF2B5EF4-FFF2-40B4-BE49-F238E27FC236}">
                  <a16:creationId xmlns:a16="http://schemas.microsoft.com/office/drawing/2014/main" id="{30A53FC4-1893-4C27-93D6-E7B2B260DC2F}"/>
                </a:ext>
              </a:extLst>
            </p:cNvPr>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47" name="Rectangle 46">
              <a:extLst>
                <a:ext uri="{FF2B5EF4-FFF2-40B4-BE49-F238E27FC236}">
                  <a16:creationId xmlns:a16="http://schemas.microsoft.com/office/drawing/2014/main" id="{E4967F6D-38CA-4607-B86D-BC74F5A38340}"/>
                </a:ext>
              </a:extLst>
            </p:cNvPr>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48" name="Rectangle 47">
              <a:extLst>
                <a:ext uri="{FF2B5EF4-FFF2-40B4-BE49-F238E27FC236}">
                  <a16:creationId xmlns:a16="http://schemas.microsoft.com/office/drawing/2014/main" id="{DFEE197F-BB17-4819-B334-7F0FA56F8E17}"/>
                </a:ext>
              </a:extLst>
            </p:cNvPr>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49" name="Rectangle 48">
              <a:extLst>
                <a:ext uri="{FF2B5EF4-FFF2-40B4-BE49-F238E27FC236}">
                  <a16:creationId xmlns:a16="http://schemas.microsoft.com/office/drawing/2014/main" id="{33724BA3-8D9F-4642-A726-D4BD3F9A2A4A}"/>
                </a:ext>
              </a:extLst>
            </p:cNvPr>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50" name="Rectangle 49">
              <a:extLst>
                <a:ext uri="{FF2B5EF4-FFF2-40B4-BE49-F238E27FC236}">
                  <a16:creationId xmlns:a16="http://schemas.microsoft.com/office/drawing/2014/main" id="{F266CE03-C616-4F55-8CE6-2E84641D2EAA}"/>
                </a:ext>
              </a:extLst>
            </p:cNvPr>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51" name="Rectangle 50">
              <a:extLst>
                <a:ext uri="{FF2B5EF4-FFF2-40B4-BE49-F238E27FC236}">
                  <a16:creationId xmlns:a16="http://schemas.microsoft.com/office/drawing/2014/main" id="{C46EBE3C-13B2-40FC-9094-88B751B21548}"/>
                </a:ext>
              </a:extLst>
            </p:cNvPr>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52" name="Rectangle 51">
              <a:extLst>
                <a:ext uri="{FF2B5EF4-FFF2-40B4-BE49-F238E27FC236}">
                  <a16:creationId xmlns:a16="http://schemas.microsoft.com/office/drawing/2014/main" id="{1F8B3EB3-ED9F-4655-BA82-25278F2655BB}"/>
                </a:ext>
              </a:extLst>
            </p:cNvPr>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53" name="Rectangle 52">
              <a:extLst>
                <a:ext uri="{FF2B5EF4-FFF2-40B4-BE49-F238E27FC236}">
                  <a16:creationId xmlns:a16="http://schemas.microsoft.com/office/drawing/2014/main" id="{79390ABE-0046-47EC-A69E-892D292E8340}"/>
                </a:ext>
              </a:extLst>
            </p:cNvPr>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54" name="Rectangle 53">
              <a:extLst>
                <a:ext uri="{FF2B5EF4-FFF2-40B4-BE49-F238E27FC236}">
                  <a16:creationId xmlns:a16="http://schemas.microsoft.com/office/drawing/2014/main" id="{159F32F5-106E-468F-B8E8-8B144D5C1E0A}"/>
                </a:ext>
              </a:extLst>
            </p:cNvPr>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55" name="Rectangle 54">
              <a:extLst>
                <a:ext uri="{FF2B5EF4-FFF2-40B4-BE49-F238E27FC236}">
                  <a16:creationId xmlns:a16="http://schemas.microsoft.com/office/drawing/2014/main" id="{8D60A76F-B552-47E4-AD00-820F8EDB3A11}"/>
                </a:ext>
              </a:extLst>
            </p:cNvPr>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56" name="Rectangle 55">
              <a:extLst>
                <a:ext uri="{FF2B5EF4-FFF2-40B4-BE49-F238E27FC236}">
                  <a16:creationId xmlns:a16="http://schemas.microsoft.com/office/drawing/2014/main" id="{979174FA-E24D-4633-9847-4672F201922F}"/>
                </a:ext>
              </a:extLst>
            </p:cNvPr>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57" name="Rectangle 56">
              <a:extLst>
                <a:ext uri="{FF2B5EF4-FFF2-40B4-BE49-F238E27FC236}">
                  <a16:creationId xmlns:a16="http://schemas.microsoft.com/office/drawing/2014/main" id="{7ABE0FE3-1B25-4905-BBD5-59101EF244F6}"/>
                </a:ext>
              </a:extLst>
            </p:cNvPr>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58" name="Rectangle 57">
              <a:extLst>
                <a:ext uri="{FF2B5EF4-FFF2-40B4-BE49-F238E27FC236}">
                  <a16:creationId xmlns:a16="http://schemas.microsoft.com/office/drawing/2014/main" id="{2077BD56-E893-44B7-BE9A-1430F9BE576E}"/>
                </a:ext>
              </a:extLst>
            </p:cNvPr>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59" name="Rectangle 58">
              <a:extLst>
                <a:ext uri="{FF2B5EF4-FFF2-40B4-BE49-F238E27FC236}">
                  <a16:creationId xmlns:a16="http://schemas.microsoft.com/office/drawing/2014/main" id="{3F917213-2774-4341-8CF2-371E4DD62859}"/>
                </a:ext>
              </a:extLst>
            </p:cNvPr>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60" name="Rectangle 59">
              <a:extLst>
                <a:ext uri="{FF2B5EF4-FFF2-40B4-BE49-F238E27FC236}">
                  <a16:creationId xmlns:a16="http://schemas.microsoft.com/office/drawing/2014/main" id="{6D0CA03E-FC00-43D3-9E80-D36D433386E3}"/>
                </a:ext>
              </a:extLst>
            </p:cNvPr>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61" name="Rectangle 60">
              <a:extLst>
                <a:ext uri="{FF2B5EF4-FFF2-40B4-BE49-F238E27FC236}">
                  <a16:creationId xmlns:a16="http://schemas.microsoft.com/office/drawing/2014/main" id="{6A0D6466-A492-43C4-830B-7539C37D4805}"/>
                </a:ext>
              </a:extLst>
            </p:cNvPr>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62" name="Rectangle 61">
              <a:extLst>
                <a:ext uri="{FF2B5EF4-FFF2-40B4-BE49-F238E27FC236}">
                  <a16:creationId xmlns:a16="http://schemas.microsoft.com/office/drawing/2014/main" id="{022C1125-36AF-43C0-9D24-3C47577CDC0F}"/>
                </a:ext>
              </a:extLst>
            </p:cNvPr>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63" name="Rectangle 62">
              <a:extLst>
                <a:ext uri="{FF2B5EF4-FFF2-40B4-BE49-F238E27FC236}">
                  <a16:creationId xmlns:a16="http://schemas.microsoft.com/office/drawing/2014/main" id="{C7F78131-D26C-4A65-8C2A-729B4B1694BB}"/>
                </a:ext>
              </a:extLst>
            </p:cNvPr>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64" name="Rectangle 63">
              <a:extLst>
                <a:ext uri="{FF2B5EF4-FFF2-40B4-BE49-F238E27FC236}">
                  <a16:creationId xmlns:a16="http://schemas.microsoft.com/office/drawing/2014/main" id="{2E45B64B-125E-4726-B283-50FE3DC8EA3A}"/>
                </a:ext>
              </a:extLst>
            </p:cNvPr>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65" name="Rectangle 64">
              <a:extLst>
                <a:ext uri="{FF2B5EF4-FFF2-40B4-BE49-F238E27FC236}">
                  <a16:creationId xmlns:a16="http://schemas.microsoft.com/office/drawing/2014/main" id="{3F0A34A4-0311-4D2B-B77A-5BD05E2813CD}"/>
                </a:ext>
              </a:extLst>
            </p:cNvPr>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66" name="Rectangle 65">
              <a:extLst>
                <a:ext uri="{FF2B5EF4-FFF2-40B4-BE49-F238E27FC236}">
                  <a16:creationId xmlns:a16="http://schemas.microsoft.com/office/drawing/2014/main" id="{03CE3D05-A771-471B-A0AB-9CA8D480D6E2}"/>
                </a:ext>
              </a:extLst>
            </p:cNvPr>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67" name="Rectangle 66">
              <a:extLst>
                <a:ext uri="{FF2B5EF4-FFF2-40B4-BE49-F238E27FC236}">
                  <a16:creationId xmlns:a16="http://schemas.microsoft.com/office/drawing/2014/main" id="{D3D5F0D2-BAF1-4A6E-8317-BC208EE2E919}"/>
                </a:ext>
              </a:extLst>
            </p:cNvPr>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68" name="Rectangle 67">
              <a:extLst>
                <a:ext uri="{FF2B5EF4-FFF2-40B4-BE49-F238E27FC236}">
                  <a16:creationId xmlns:a16="http://schemas.microsoft.com/office/drawing/2014/main" id="{A4887CF0-FA17-4FF3-B5A8-A2AA80EC227E}"/>
                </a:ext>
              </a:extLst>
            </p:cNvPr>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69" name="Rectangle 68">
              <a:extLst>
                <a:ext uri="{FF2B5EF4-FFF2-40B4-BE49-F238E27FC236}">
                  <a16:creationId xmlns:a16="http://schemas.microsoft.com/office/drawing/2014/main" id="{AA5EFEC7-EC47-4A0F-9B38-329225C54DF6}"/>
                </a:ext>
              </a:extLst>
            </p:cNvPr>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70" name="Freeform 69">
              <a:extLst>
                <a:ext uri="{FF2B5EF4-FFF2-40B4-BE49-F238E27FC236}">
                  <a16:creationId xmlns:a16="http://schemas.microsoft.com/office/drawing/2014/main" id="{6BED3C04-C652-4076-9235-8EE407665247}"/>
                </a:ext>
              </a:extLst>
            </p:cNvPr>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71" name="Freeform 70">
              <a:extLst>
                <a:ext uri="{FF2B5EF4-FFF2-40B4-BE49-F238E27FC236}">
                  <a16:creationId xmlns:a16="http://schemas.microsoft.com/office/drawing/2014/main" id="{6683BDE4-4B09-4002-937A-3E0C28B1C14C}"/>
                </a:ext>
              </a:extLst>
            </p:cNvPr>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72" name="Freeform 71">
              <a:extLst>
                <a:ext uri="{FF2B5EF4-FFF2-40B4-BE49-F238E27FC236}">
                  <a16:creationId xmlns:a16="http://schemas.microsoft.com/office/drawing/2014/main" id="{91481CE6-88E2-46E9-8B12-944DBBB08964}"/>
                </a:ext>
              </a:extLst>
            </p:cNvPr>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73" name="Freeform 72">
              <a:extLst>
                <a:ext uri="{FF2B5EF4-FFF2-40B4-BE49-F238E27FC236}">
                  <a16:creationId xmlns:a16="http://schemas.microsoft.com/office/drawing/2014/main" id="{AA1EA3AD-BA2A-41A9-B11B-9849F34C95AB}"/>
                </a:ext>
              </a:extLst>
            </p:cNvPr>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74" name="Freeform 73">
              <a:extLst>
                <a:ext uri="{FF2B5EF4-FFF2-40B4-BE49-F238E27FC236}">
                  <a16:creationId xmlns:a16="http://schemas.microsoft.com/office/drawing/2014/main" id="{B30F99BB-CA8A-49C4-BF76-3286D2070791}"/>
                </a:ext>
              </a:extLst>
            </p:cNvPr>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75" name="Freeform 74">
              <a:extLst>
                <a:ext uri="{FF2B5EF4-FFF2-40B4-BE49-F238E27FC236}">
                  <a16:creationId xmlns:a16="http://schemas.microsoft.com/office/drawing/2014/main" id="{A20976FC-49DE-4552-997B-A1A394888315}"/>
                </a:ext>
              </a:extLst>
            </p:cNvPr>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76" name="Freeform 75">
              <a:extLst>
                <a:ext uri="{FF2B5EF4-FFF2-40B4-BE49-F238E27FC236}">
                  <a16:creationId xmlns:a16="http://schemas.microsoft.com/office/drawing/2014/main" id="{961D4154-D2F1-4E8C-A03B-102800C74950}"/>
                </a:ext>
              </a:extLst>
            </p:cNvPr>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77" name="Rectangle 76">
              <a:extLst>
                <a:ext uri="{FF2B5EF4-FFF2-40B4-BE49-F238E27FC236}">
                  <a16:creationId xmlns:a16="http://schemas.microsoft.com/office/drawing/2014/main" id="{3F8BD38C-FB06-4FBD-B396-42640D3DDD55}"/>
                </a:ext>
              </a:extLst>
            </p:cNvPr>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78" name="Rectangle 77">
              <a:extLst>
                <a:ext uri="{FF2B5EF4-FFF2-40B4-BE49-F238E27FC236}">
                  <a16:creationId xmlns:a16="http://schemas.microsoft.com/office/drawing/2014/main" id="{BA2E9582-9F9B-4A7C-BC17-89D3C9E12A70}"/>
                </a:ext>
              </a:extLst>
            </p:cNvPr>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79" name="Freeform 78">
              <a:extLst>
                <a:ext uri="{FF2B5EF4-FFF2-40B4-BE49-F238E27FC236}">
                  <a16:creationId xmlns:a16="http://schemas.microsoft.com/office/drawing/2014/main" id="{7C383BE7-CBBD-4436-81D6-86BB2D35A561}"/>
                </a:ext>
              </a:extLst>
            </p:cNvPr>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80" name="Freeform 79">
              <a:extLst>
                <a:ext uri="{FF2B5EF4-FFF2-40B4-BE49-F238E27FC236}">
                  <a16:creationId xmlns:a16="http://schemas.microsoft.com/office/drawing/2014/main" id="{4F0A9D5F-B5E7-4718-8E2B-0CB512AE3520}"/>
                </a:ext>
              </a:extLst>
            </p:cNvPr>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81" name="Freeform 80">
              <a:extLst>
                <a:ext uri="{FF2B5EF4-FFF2-40B4-BE49-F238E27FC236}">
                  <a16:creationId xmlns:a16="http://schemas.microsoft.com/office/drawing/2014/main" id="{AD7AF374-CFB7-4968-89AE-AB7204BC43CC}"/>
                </a:ext>
              </a:extLst>
            </p:cNvPr>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82" name="Freeform 81">
              <a:extLst>
                <a:ext uri="{FF2B5EF4-FFF2-40B4-BE49-F238E27FC236}">
                  <a16:creationId xmlns:a16="http://schemas.microsoft.com/office/drawing/2014/main" id="{23509D40-4DA7-4859-A05C-50B2FDD3183D}"/>
                </a:ext>
              </a:extLst>
            </p:cNvPr>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83" name="Freeform 82">
              <a:extLst>
                <a:ext uri="{FF2B5EF4-FFF2-40B4-BE49-F238E27FC236}">
                  <a16:creationId xmlns:a16="http://schemas.microsoft.com/office/drawing/2014/main" id="{14C41C1C-7973-4911-B730-2290B03C0B07}"/>
                </a:ext>
              </a:extLst>
            </p:cNvPr>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84" name="Freeform 83">
              <a:extLst>
                <a:ext uri="{FF2B5EF4-FFF2-40B4-BE49-F238E27FC236}">
                  <a16:creationId xmlns:a16="http://schemas.microsoft.com/office/drawing/2014/main" id="{EE0A9C4B-D458-4A33-81B1-6E1629C95868}"/>
                </a:ext>
              </a:extLst>
            </p:cNvPr>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85" name="Rectangle 84">
              <a:extLst>
                <a:ext uri="{FF2B5EF4-FFF2-40B4-BE49-F238E27FC236}">
                  <a16:creationId xmlns:a16="http://schemas.microsoft.com/office/drawing/2014/main" id="{B8D664E1-7B25-47E0-8126-DC013FDAEAF1}"/>
                </a:ext>
              </a:extLst>
            </p:cNvPr>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86" name="Rectangle 85">
              <a:extLst>
                <a:ext uri="{FF2B5EF4-FFF2-40B4-BE49-F238E27FC236}">
                  <a16:creationId xmlns:a16="http://schemas.microsoft.com/office/drawing/2014/main" id="{1958FD9B-786B-4768-AAC9-3493013CD388}"/>
                </a:ext>
              </a:extLst>
            </p:cNvPr>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87" name="Rectangle 86">
              <a:extLst>
                <a:ext uri="{FF2B5EF4-FFF2-40B4-BE49-F238E27FC236}">
                  <a16:creationId xmlns:a16="http://schemas.microsoft.com/office/drawing/2014/main" id="{63A28C19-CDEC-4B64-B924-C84B87401216}"/>
                </a:ext>
              </a:extLst>
            </p:cNvPr>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88" name="Rectangle 87">
              <a:extLst>
                <a:ext uri="{FF2B5EF4-FFF2-40B4-BE49-F238E27FC236}">
                  <a16:creationId xmlns:a16="http://schemas.microsoft.com/office/drawing/2014/main" id="{62559654-3822-4ACB-B216-69E22936D9E4}"/>
                </a:ext>
              </a:extLst>
            </p:cNvPr>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89" name="Rectangle 88">
              <a:extLst>
                <a:ext uri="{FF2B5EF4-FFF2-40B4-BE49-F238E27FC236}">
                  <a16:creationId xmlns:a16="http://schemas.microsoft.com/office/drawing/2014/main" id="{92EADFF2-E4D1-4ADC-9FA2-CD5A8C4EF66E}"/>
                </a:ext>
              </a:extLst>
            </p:cNvPr>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90" name="Rectangle 89">
              <a:extLst>
                <a:ext uri="{FF2B5EF4-FFF2-40B4-BE49-F238E27FC236}">
                  <a16:creationId xmlns:a16="http://schemas.microsoft.com/office/drawing/2014/main" id="{95182E8F-766F-436D-B113-2D9658653EC6}"/>
                </a:ext>
              </a:extLst>
            </p:cNvPr>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91" name="Freeform 90">
              <a:extLst>
                <a:ext uri="{FF2B5EF4-FFF2-40B4-BE49-F238E27FC236}">
                  <a16:creationId xmlns:a16="http://schemas.microsoft.com/office/drawing/2014/main" id="{89980B67-EBA9-4A43-9299-535BF06820DD}"/>
                </a:ext>
              </a:extLst>
            </p:cNvPr>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92" name="Freeform 91">
              <a:extLst>
                <a:ext uri="{FF2B5EF4-FFF2-40B4-BE49-F238E27FC236}">
                  <a16:creationId xmlns:a16="http://schemas.microsoft.com/office/drawing/2014/main" id="{1CB12852-DA81-49BB-A529-4E4A6187C378}"/>
                </a:ext>
              </a:extLst>
            </p:cNvPr>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93" name="Rectangle 92">
              <a:extLst>
                <a:ext uri="{FF2B5EF4-FFF2-40B4-BE49-F238E27FC236}">
                  <a16:creationId xmlns:a16="http://schemas.microsoft.com/office/drawing/2014/main" id="{9B3A11F9-B82B-4EE0-B77D-0D68A40D26DB}"/>
                </a:ext>
              </a:extLst>
            </p:cNvPr>
            <p:cNvSpPr>
              <a:spLocks noChangeArrowheads="1"/>
            </p:cNvSpPr>
            <p:nvPr/>
          </p:nvSpPr>
          <p:spPr bwMode="auto">
            <a:xfrm>
              <a:off x="404" y="3416"/>
              <a:ext cx="311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99253"/>
              <a:r>
                <a:rPr lang="en-US" altLang="en-US" sz="1071" b="1" kern="0" dirty="0">
                  <a:solidFill>
                    <a:srgbClr val="FFFFFF"/>
                  </a:solidFill>
                  <a:latin typeface="Segoe UI Semibold" panose="020B0702040204020203" pitchFamily="34" charset="0"/>
                </a:rPr>
                <a:t>Azure Service</a:t>
              </a:r>
              <a:endParaRPr lang="en-US" altLang="en-US" sz="1377" kern="0" dirty="0">
                <a:solidFill>
                  <a:srgbClr val="00B0F0"/>
                </a:solidFill>
              </a:endParaRPr>
            </a:p>
          </p:txBody>
        </p:sp>
        <p:sp>
          <p:nvSpPr>
            <p:cNvPr id="94" name="Rectangle 95">
              <a:extLst>
                <a:ext uri="{FF2B5EF4-FFF2-40B4-BE49-F238E27FC236}">
                  <a16:creationId xmlns:a16="http://schemas.microsoft.com/office/drawing/2014/main" id="{41C9853C-88D9-4CE6-AC10-6571A72CE127}"/>
                </a:ext>
              </a:extLst>
            </p:cNvPr>
            <p:cNvSpPr>
              <a:spLocks noChangeArrowheads="1"/>
            </p:cNvSpPr>
            <p:nvPr/>
          </p:nvSpPr>
          <p:spPr bwMode="auto">
            <a:xfrm>
              <a:off x="2142" y="2092"/>
              <a:ext cx="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99253"/>
              <a:endParaRPr lang="en-US" altLang="en-US" sz="1377" kern="0" dirty="0">
                <a:solidFill>
                  <a:srgbClr val="00B0F0"/>
                </a:solidFill>
              </a:endParaRPr>
            </a:p>
          </p:txBody>
        </p:sp>
        <p:sp>
          <p:nvSpPr>
            <p:cNvPr id="95" name="Freeform 97">
              <a:extLst>
                <a:ext uri="{FF2B5EF4-FFF2-40B4-BE49-F238E27FC236}">
                  <a16:creationId xmlns:a16="http://schemas.microsoft.com/office/drawing/2014/main" id="{31D34321-0075-4986-A286-BE2A728AC5FF}"/>
                </a:ext>
              </a:extLst>
            </p:cNvPr>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96" name="Freeform 98">
              <a:extLst>
                <a:ext uri="{FF2B5EF4-FFF2-40B4-BE49-F238E27FC236}">
                  <a16:creationId xmlns:a16="http://schemas.microsoft.com/office/drawing/2014/main" id="{FE612355-ECA8-40EF-8FF0-601609FB7323}"/>
                </a:ext>
              </a:extLst>
            </p:cNvPr>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97" name="Freeform 99">
              <a:extLst>
                <a:ext uri="{FF2B5EF4-FFF2-40B4-BE49-F238E27FC236}">
                  <a16:creationId xmlns:a16="http://schemas.microsoft.com/office/drawing/2014/main" id="{AFD151A4-B8FC-4E9D-B23F-060E7DD56BA6}"/>
                </a:ext>
              </a:extLst>
            </p:cNvPr>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98" name="Freeform 100">
              <a:extLst>
                <a:ext uri="{FF2B5EF4-FFF2-40B4-BE49-F238E27FC236}">
                  <a16:creationId xmlns:a16="http://schemas.microsoft.com/office/drawing/2014/main" id="{FB49D8FD-6082-4E96-8357-8DECD84511C4}"/>
                </a:ext>
              </a:extLst>
            </p:cNvPr>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99" name="Freeform 101">
              <a:extLst>
                <a:ext uri="{FF2B5EF4-FFF2-40B4-BE49-F238E27FC236}">
                  <a16:creationId xmlns:a16="http://schemas.microsoft.com/office/drawing/2014/main" id="{C1B33610-8304-411E-ADD6-BFF487A7B236}"/>
                </a:ext>
              </a:extLst>
            </p:cNvPr>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00" name="Freeform 102">
              <a:extLst>
                <a:ext uri="{FF2B5EF4-FFF2-40B4-BE49-F238E27FC236}">
                  <a16:creationId xmlns:a16="http://schemas.microsoft.com/office/drawing/2014/main" id="{7ECB17DD-2A5A-47FC-9DA8-B4C6C9856A25}"/>
                </a:ext>
              </a:extLst>
            </p:cNvPr>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01" name="Freeform 103">
              <a:extLst>
                <a:ext uri="{FF2B5EF4-FFF2-40B4-BE49-F238E27FC236}">
                  <a16:creationId xmlns:a16="http://schemas.microsoft.com/office/drawing/2014/main" id="{828F0B8D-0382-4E55-B46B-9F4AA8C56589}"/>
                </a:ext>
              </a:extLst>
            </p:cNvPr>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02" name="Freeform 104">
              <a:extLst>
                <a:ext uri="{FF2B5EF4-FFF2-40B4-BE49-F238E27FC236}">
                  <a16:creationId xmlns:a16="http://schemas.microsoft.com/office/drawing/2014/main" id="{E1E63534-2460-4043-9911-91231575456C}"/>
                </a:ext>
              </a:extLst>
            </p:cNvPr>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03" name="Freeform 105">
              <a:extLst>
                <a:ext uri="{FF2B5EF4-FFF2-40B4-BE49-F238E27FC236}">
                  <a16:creationId xmlns:a16="http://schemas.microsoft.com/office/drawing/2014/main" id="{4F65922A-6DC6-4179-883F-F7DAA8B163C4}"/>
                </a:ext>
              </a:extLst>
            </p:cNvPr>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grpSp>
      <p:sp>
        <p:nvSpPr>
          <p:cNvPr id="104" name="AutoShape 3">
            <a:extLst>
              <a:ext uri="{FF2B5EF4-FFF2-40B4-BE49-F238E27FC236}">
                <a16:creationId xmlns:a16="http://schemas.microsoft.com/office/drawing/2014/main" id="{9A4E9909-D086-486A-8DFF-FD5B6434802D}"/>
              </a:ext>
            </a:extLst>
          </p:cNvPr>
          <p:cNvSpPr>
            <a:spLocks noChangeAspect="1" noChangeArrowheads="1" noTextEdit="1"/>
          </p:cNvSpPr>
          <p:nvPr/>
        </p:nvSpPr>
        <p:spPr bwMode="auto">
          <a:xfrm>
            <a:off x="7089198" y="1209405"/>
            <a:ext cx="3301076" cy="315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928" tIns="34963" rIns="69928" bIns="34963" numCol="1" anchor="t" anchorCtr="0" compatLnSpc="1">
            <a:prstTxWarp prst="textNoShape">
              <a:avLst/>
            </a:prstTxWarp>
          </a:bodyPr>
          <a:lstStyle/>
          <a:p>
            <a:pPr defTabSz="699253"/>
            <a:endParaRPr lang="en-US" sz="1377" kern="0">
              <a:solidFill>
                <a:srgbClr val="00B0F0"/>
              </a:solidFill>
            </a:endParaRPr>
          </a:p>
        </p:txBody>
      </p:sp>
      <p:sp>
        <p:nvSpPr>
          <p:cNvPr id="105" name="Freeform 5">
            <a:extLst>
              <a:ext uri="{FF2B5EF4-FFF2-40B4-BE49-F238E27FC236}">
                <a16:creationId xmlns:a16="http://schemas.microsoft.com/office/drawing/2014/main" id="{5E5A5AF6-E0D9-4155-A9F4-B00E799B89A4}"/>
              </a:ext>
            </a:extLst>
          </p:cNvPr>
          <p:cNvSpPr>
            <a:spLocks/>
          </p:cNvSpPr>
          <p:nvPr/>
        </p:nvSpPr>
        <p:spPr bwMode="auto">
          <a:xfrm>
            <a:off x="6897272" y="2026729"/>
            <a:ext cx="587964" cy="3137928"/>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chemeClr val="accent1"/>
          </a:solidFill>
          <a:ln>
            <a:noFill/>
          </a:ln>
        </p:spPr>
        <p:txBody>
          <a:bodyPr vert="horz" wrap="square" lIns="69928" tIns="34963" rIns="69928" bIns="34963" numCol="1" anchor="t" anchorCtr="0" compatLnSpc="1">
            <a:prstTxWarp prst="textNoShape">
              <a:avLst/>
            </a:prstTxWarp>
          </a:bodyPr>
          <a:lstStyle/>
          <a:p>
            <a:pPr defTabSz="699253"/>
            <a:endParaRPr lang="en-US" sz="1377" kern="0" dirty="0">
              <a:solidFill>
                <a:srgbClr val="00B0F0"/>
              </a:solidFill>
            </a:endParaRPr>
          </a:p>
        </p:txBody>
      </p:sp>
      <p:sp>
        <p:nvSpPr>
          <p:cNvPr id="106" name="Freeform 5">
            <a:extLst>
              <a:ext uri="{FF2B5EF4-FFF2-40B4-BE49-F238E27FC236}">
                <a16:creationId xmlns:a16="http://schemas.microsoft.com/office/drawing/2014/main" id="{261703AE-48F8-4432-AE11-A06374788255}"/>
              </a:ext>
            </a:extLst>
          </p:cNvPr>
          <p:cNvSpPr>
            <a:spLocks/>
          </p:cNvSpPr>
          <p:nvPr/>
        </p:nvSpPr>
        <p:spPr bwMode="auto">
          <a:xfrm>
            <a:off x="10893026" y="2020904"/>
            <a:ext cx="587964" cy="3137928"/>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chemeClr val="accent1"/>
          </a:solidFill>
          <a:ln>
            <a:noFill/>
          </a:ln>
        </p:spPr>
        <p:txBody>
          <a:bodyPr vert="horz" wrap="square" lIns="69928" tIns="34963" rIns="69928" bIns="34963" numCol="1" anchor="t" anchorCtr="0" compatLnSpc="1">
            <a:prstTxWarp prst="textNoShape">
              <a:avLst/>
            </a:prstTxWarp>
          </a:bodyPr>
          <a:lstStyle/>
          <a:p>
            <a:pPr defTabSz="699253"/>
            <a:endParaRPr lang="en-US" sz="1377" kern="0" dirty="0">
              <a:solidFill>
                <a:srgbClr val="00B0F0"/>
              </a:solidFill>
            </a:endParaRPr>
          </a:p>
        </p:txBody>
      </p:sp>
      <p:sp>
        <p:nvSpPr>
          <p:cNvPr id="107" name="Freeform 5">
            <a:extLst>
              <a:ext uri="{FF2B5EF4-FFF2-40B4-BE49-F238E27FC236}">
                <a16:creationId xmlns:a16="http://schemas.microsoft.com/office/drawing/2014/main" id="{4EAC9B2F-4726-4AB3-9BEC-2E918B00E3C2}"/>
              </a:ext>
            </a:extLst>
          </p:cNvPr>
          <p:cNvSpPr>
            <a:spLocks/>
          </p:cNvSpPr>
          <p:nvPr/>
        </p:nvSpPr>
        <p:spPr bwMode="auto">
          <a:xfrm rot="16200000">
            <a:off x="8893636" y="-610452"/>
            <a:ext cx="587964" cy="4586748"/>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chemeClr val="accent3">
              <a:lumMod val="75000"/>
            </a:schemeClr>
          </a:solidFill>
          <a:ln>
            <a:noFill/>
          </a:ln>
        </p:spPr>
        <p:txBody>
          <a:bodyPr vert="horz" wrap="square" lIns="69928" tIns="34963" rIns="69928" bIns="34963" numCol="1" anchor="t" anchorCtr="0" compatLnSpc="1">
            <a:prstTxWarp prst="textNoShape">
              <a:avLst/>
            </a:prstTxWarp>
          </a:bodyPr>
          <a:lstStyle/>
          <a:p>
            <a:pPr defTabSz="699253"/>
            <a:endParaRPr lang="en-US" sz="1377" kern="0" dirty="0">
              <a:solidFill>
                <a:srgbClr val="00B0F0"/>
              </a:solidFill>
            </a:endParaRPr>
          </a:p>
        </p:txBody>
      </p:sp>
      <p:sp>
        <p:nvSpPr>
          <p:cNvPr id="108" name="Freeform 5">
            <a:extLst>
              <a:ext uri="{FF2B5EF4-FFF2-40B4-BE49-F238E27FC236}">
                <a16:creationId xmlns:a16="http://schemas.microsoft.com/office/drawing/2014/main" id="{135562E7-A9BD-4098-BC3D-41783602BA26}"/>
              </a:ext>
            </a:extLst>
          </p:cNvPr>
          <p:cNvSpPr>
            <a:spLocks/>
          </p:cNvSpPr>
          <p:nvPr/>
        </p:nvSpPr>
        <p:spPr bwMode="auto">
          <a:xfrm rot="16200000">
            <a:off x="8897764" y="3191519"/>
            <a:ext cx="587964" cy="457849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chemeClr val="accent3">
              <a:lumMod val="75000"/>
            </a:schemeClr>
          </a:solidFill>
          <a:ln>
            <a:noFill/>
          </a:ln>
        </p:spPr>
        <p:txBody>
          <a:bodyPr vert="horz" wrap="square" lIns="69928" tIns="34963" rIns="69928" bIns="34963" numCol="1" anchor="t" anchorCtr="0" compatLnSpc="1">
            <a:prstTxWarp prst="textNoShape">
              <a:avLst/>
            </a:prstTxWarp>
          </a:bodyPr>
          <a:lstStyle/>
          <a:p>
            <a:pPr defTabSz="699253"/>
            <a:endParaRPr lang="en-US" sz="1377" kern="0" dirty="0">
              <a:solidFill>
                <a:srgbClr val="00B0F0"/>
              </a:solidFill>
            </a:endParaRPr>
          </a:p>
        </p:txBody>
      </p:sp>
      <p:sp>
        <p:nvSpPr>
          <p:cNvPr id="109" name="Rectangle 92">
            <a:extLst>
              <a:ext uri="{FF2B5EF4-FFF2-40B4-BE49-F238E27FC236}">
                <a16:creationId xmlns:a16="http://schemas.microsoft.com/office/drawing/2014/main" id="{657FEBD8-6F40-4263-B577-BBB2B67B2B91}"/>
              </a:ext>
            </a:extLst>
          </p:cNvPr>
          <p:cNvSpPr>
            <a:spLocks noChangeArrowheads="1"/>
          </p:cNvSpPr>
          <p:nvPr/>
        </p:nvSpPr>
        <p:spPr bwMode="auto">
          <a:xfrm>
            <a:off x="6898930" y="1569070"/>
            <a:ext cx="4569788" cy="25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99253"/>
            <a:r>
              <a:rPr lang="en-US" altLang="en-US" sz="1632" b="1" kern="0" dirty="0">
                <a:solidFill>
                  <a:schemeClr val="bg1"/>
                </a:solidFill>
                <a:latin typeface="Segoe UI Semibold" panose="020B0702040204020203" pitchFamily="34" charset="0"/>
              </a:rPr>
              <a:t>MANGAGEMENT PORTAL</a:t>
            </a:r>
            <a:endParaRPr lang="en-US" altLang="en-US" sz="2040" kern="0" dirty="0">
              <a:solidFill>
                <a:schemeClr val="bg1"/>
              </a:solidFill>
            </a:endParaRPr>
          </a:p>
        </p:txBody>
      </p:sp>
      <p:sp>
        <p:nvSpPr>
          <p:cNvPr id="110" name="Rectangle 92">
            <a:extLst>
              <a:ext uri="{FF2B5EF4-FFF2-40B4-BE49-F238E27FC236}">
                <a16:creationId xmlns:a16="http://schemas.microsoft.com/office/drawing/2014/main" id="{C15A94FC-6095-470B-A552-56F297401539}"/>
              </a:ext>
            </a:extLst>
          </p:cNvPr>
          <p:cNvSpPr>
            <a:spLocks noChangeArrowheads="1"/>
          </p:cNvSpPr>
          <p:nvPr/>
        </p:nvSpPr>
        <p:spPr bwMode="auto">
          <a:xfrm>
            <a:off x="6825611" y="5342061"/>
            <a:ext cx="4569788" cy="25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99253"/>
            <a:r>
              <a:rPr lang="en-US" altLang="en-US" sz="1632" b="1" kern="0" dirty="0">
                <a:solidFill>
                  <a:schemeClr val="bg1"/>
                </a:solidFill>
                <a:latin typeface="Segoe UI Semibold" panose="020B0702040204020203" pitchFamily="34" charset="0"/>
              </a:rPr>
              <a:t>REST API</a:t>
            </a:r>
            <a:endParaRPr lang="en-US" altLang="en-US" sz="2040" kern="0" dirty="0">
              <a:solidFill>
                <a:schemeClr val="bg1"/>
              </a:solidFill>
            </a:endParaRPr>
          </a:p>
        </p:txBody>
      </p:sp>
      <p:sp>
        <p:nvSpPr>
          <p:cNvPr id="111" name="Rectangle 92">
            <a:extLst>
              <a:ext uri="{FF2B5EF4-FFF2-40B4-BE49-F238E27FC236}">
                <a16:creationId xmlns:a16="http://schemas.microsoft.com/office/drawing/2014/main" id="{326796B2-7417-4658-AE76-6226BF98ED08}"/>
              </a:ext>
            </a:extLst>
          </p:cNvPr>
          <p:cNvSpPr>
            <a:spLocks noChangeArrowheads="1"/>
          </p:cNvSpPr>
          <p:nvPr/>
        </p:nvSpPr>
        <p:spPr bwMode="auto">
          <a:xfrm rot="5400000">
            <a:off x="9630294" y="3474141"/>
            <a:ext cx="3098389" cy="25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99253"/>
            <a:r>
              <a:rPr lang="en-US" altLang="en-US" sz="1632" b="1" kern="0" dirty="0">
                <a:solidFill>
                  <a:schemeClr val="bg1"/>
                </a:solidFill>
                <a:latin typeface="Segoe UI Semibold" panose="020B0702040204020203" pitchFamily="34" charset="0"/>
              </a:rPr>
              <a:t>POWERSHELL &amp; XPLAT CLI</a:t>
            </a:r>
            <a:endParaRPr lang="en-US" altLang="en-US" sz="2040" kern="0" dirty="0">
              <a:solidFill>
                <a:schemeClr val="bg1"/>
              </a:solidFill>
            </a:endParaRPr>
          </a:p>
        </p:txBody>
      </p:sp>
      <p:sp>
        <p:nvSpPr>
          <p:cNvPr id="112" name="Rectangle 92">
            <a:extLst>
              <a:ext uri="{FF2B5EF4-FFF2-40B4-BE49-F238E27FC236}">
                <a16:creationId xmlns:a16="http://schemas.microsoft.com/office/drawing/2014/main" id="{D0CDF6C2-4C44-4337-93D0-4DEDAFA62D5C}"/>
              </a:ext>
            </a:extLst>
          </p:cNvPr>
          <p:cNvSpPr>
            <a:spLocks noChangeArrowheads="1"/>
          </p:cNvSpPr>
          <p:nvPr/>
        </p:nvSpPr>
        <p:spPr bwMode="auto">
          <a:xfrm rot="5400000">
            <a:off x="5637662" y="3461788"/>
            <a:ext cx="3098389" cy="25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99253"/>
            <a:r>
              <a:rPr lang="en-US" altLang="en-US" sz="1632" b="1" kern="0" dirty="0">
                <a:solidFill>
                  <a:schemeClr val="bg1"/>
                </a:solidFill>
                <a:latin typeface="Segoe UI Semibold" panose="020B0702040204020203" pitchFamily="34" charset="0"/>
              </a:rPr>
              <a:t>ARM TEMPLATE</a:t>
            </a:r>
            <a:endParaRPr lang="en-US" altLang="en-US" sz="2040" kern="0" dirty="0">
              <a:solidFill>
                <a:schemeClr val="bg1"/>
              </a:solidFill>
            </a:endParaRPr>
          </a:p>
        </p:txBody>
      </p:sp>
    </p:spTree>
    <p:extLst>
      <p:ext uri="{BB962C8B-B14F-4D97-AF65-F5344CB8AC3E}">
        <p14:creationId xmlns:p14="http://schemas.microsoft.com/office/powerpoint/2010/main" val="2124924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fade">
                                      <p:cBhvr>
                                        <p:cTn id="10" dur="500"/>
                                        <p:tgtEl>
                                          <p:spTgt spid="1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fade">
                                      <p:cBhvr>
                                        <p:cTn id="13" dur="500"/>
                                        <p:tgtEl>
                                          <p:spTgt spid="10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1"/>
                                        </p:tgtEl>
                                        <p:attrNameLst>
                                          <p:attrName>style.visibility</p:attrName>
                                        </p:attrNameLst>
                                      </p:cBhvr>
                                      <p:to>
                                        <p:strVal val="visible"/>
                                      </p:to>
                                    </p:set>
                                    <p:animEffect transition="in" filter="fade">
                                      <p:cBhvr>
                                        <p:cTn id="21" dur="500"/>
                                        <p:tgtEl>
                                          <p:spTgt spid="1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fade">
                                      <p:cBhvr>
                                        <p:cTn id="25" dur="500"/>
                                        <p:tgtEl>
                                          <p:spTgt spid="10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12"/>
                                        </p:tgtEl>
                                        <p:attrNameLst>
                                          <p:attrName>style.visibility</p:attrName>
                                        </p:attrNameLst>
                                      </p:cBhvr>
                                      <p:to>
                                        <p:strVal val="visible"/>
                                      </p:to>
                                    </p:set>
                                    <p:animEffect transition="in" filter="fade">
                                      <p:cBhvr>
                                        <p:cTn id="29" dur="500"/>
                                        <p:tgtEl>
                                          <p:spTgt spid="11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07"/>
                                        </p:tgtEl>
                                        <p:attrNameLst>
                                          <p:attrName>style.visibility</p:attrName>
                                        </p:attrNameLst>
                                      </p:cBhvr>
                                      <p:to>
                                        <p:strVal val="visible"/>
                                      </p:to>
                                    </p:set>
                                    <p:animEffect transition="in" filter="fade">
                                      <p:cBhvr>
                                        <p:cTn id="33"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P spid="107" grpId="0" animBg="1"/>
      <p:bldP spid="108" grpId="0" animBg="1"/>
      <p:bldP spid="109" grpId="0"/>
      <p:bldP spid="110" grpId="0"/>
      <p:bldP spid="111" grpId="0"/>
      <p:bldP spid="1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05050"/>
                </a:solidFill>
              </a:rPr>
              <a:t>Resource providers</a:t>
            </a:r>
          </a:p>
        </p:txBody>
      </p:sp>
      <p:sp>
        <p:nvSpPr>
          <p:cNvPr id="3" name="Text Placeholder 2"/>
          <p:cNvSpPr>
            <a:spLocks noGrp="1"/>
          </p:cNvSpPr>
          <p:nvPr>
            <p:ph type="body" sz="quarter" idx="10"/>
          </p:nvPr>
        </p:nvSpPr>
        <p:spPr>
          <a:xfrm>
            <a:off x="381556" y="1441424"/>
            <a:ext cx="5608081" cy="3804118"/>
          </a:xfrm>
        </p:spPr>
        <p:txBody>
          <a:bodyPr/>
          <a:lstStyle/>
          <a:p>
            <a:r>
              <a:rPr lang="en-US" sz="2800" dirty="0">
                <a:solidFill>
                  <a:srgbClr val="0078D7"/>
                </a:solidFill>
              </a:rPr>
              <a:t>A resource provider is a service that supplies the resources you can deploy and manage through Resource Manager.</a:t>
            </a:r>
          </a:p>
          <a:p>
            <a:endParaRPr lang="en-US" sz="2800" dirty="0">
              <a:solidFill>
                <a:srgbClr val="0078D7"/>
              </a:solidFill>
            </a:endParaRPr>
          </a:p>
          <a:p>
            <a:r>
              <a:rPr lang="en-US" sz="2800" dirty="0">
                <a:solidFill>
                  <a:srgbClr val="0078D7"/>
                </a:solidFill>
              </a:rPr>
              <a:t>Example:</a:t>
            </a:r>
          </a:p>
          <a:p>
            <a:r>
              <a:rPr lang="en-US" sz="1800" dirty="0">
                <a:solidFill>
                  <a:srgbClr val="505050"/>
                </a:solidFill>
              </a:rPr>
              <a:t>If you want to deploy an Azure Key Vault for storing keys and secrets, you will work with the </a:t>
            </a:r>
            <a:r>
              <a:rPr lang="en-US" sz="1800" b="1" dirty="0" err="1">
                <a:solidFill>
                  <a:srgbClr val="505050"/>
                </a:solidFill>
              </a:rPr>
              <a:t>Microsoft.KeyVault</a:t>
            </a:r>
            <a:r>
              <a:rPr lang="en-US" sz="1800" dirty="0">
                <a:solidFill>
                  <a:srgbClr val="505050"/>
                </a:solidFill>
              </a:rPr>
              <a:t> resource provider. </a:t>
            </a:r>
          </a:p>
        </p:txBody>
      </p:sp>
      <p:sp>
        <p:nvSpPr>
          <p:cNvPr id="4" name="Text Placeholder 3"/>
          <p:cNvSpPr>
            <a:spLocks noGrp="1"/>
          </p:cNvSpPr>
          <p:nvPr>
            <p:ph type="body" sz="quarter" idx="11"/>
          </p:nvPr>
        </p:nvSpPr>
        <p:spPr>
          <a:xfrm>
            <a:off x="6477556" y="1439862"/>
            <a:ext cx="5608081" cy="3597908"/>
          </a:xfrm>
        </p:spPr>
        <p:txBody>
          <a:bodyPr/>
          <a:lstStyle/>
          <a:p>
            <a:r>
              <a:rPr lang="en-US" sz="2800" dirty="0">
                <a:solidFill>
                  <a:srgbClr val="0078D7"/>
                </a:solidFill>
              </a:rPr>
              <a:t>To deploy and manage your infrastructure, you will need to know details about the resource providers:</a:t>
            </a:r>
          </a:p>
          <a:p>
            <a:pPr marL="285750" indent="-285750">
              <a:buFont typeface="Arial" panose="020B0604020202020204" pitchFamily="34" charset="0"/>
              <a:buChar char="•"/>
            </a:pPr>
            <a:r>
              <a:rPr lang="en-US" sz="1800" dirty="0">
                <a:solidFill>
                  <a:srgbClr val="505050"/>
                </a:solidFill>
              </a:rPr>
              <a:t>What resource types it offers</a:t>
            </a:r>
          </a:p>
          <a:p>
            <a:pPr marL="285750" indent="-285750">
              <a:buFont typeface="Arial" panose="020B0604020202020204" pitchFamily="34" charset="0"/>
              <a:buChar char="•"/>
            </a:pPr>
            <a:r>
              <a:rPr lang="en-US" sz="1800" dirty="0">
                <a:solidFill>
                  <a:srgbClr val="505050"/>
                </a:solidFill>
              </a:rPr>
              <a:t>Version numbers of the REST API operations</a:t>
            </a:r>
          </a:p>
          <a:p>
            <a:pPr marL="285750" indent="-285750">
              <a:buFont typeface="Arial" panose="020B0604020202020204" pitchFamily="34" charset="0"/>
              <a:buChar char="•"/>
            </a:pPr>
            <a:r>
              <a:rPr lang="en-US" sz="1800" dirty="0">
                <a:solidFill>
                  <a:srgbClr val="505050"/>
                </a:solidFill>
              </a:rPr>
              <a:t>Operations the resource provider supports</a:t>
            </a:r>
          </a:p>
          <a:p>
            <a:pPr marL="285750" indent="-285750">
              <a:buFont typeface="Arial" panose="020B0604020202020204" pitchFamily="34" charset="0"/>
              <a:buChar char="•"/>
            </a:pPr>
            <a:r>
              <a:rPr lang="en-US" sz="1800" dirty="0">
                <a:solidFill>
                  <a:srgbClr val="505050"/>
                </a:solidFill>
              </a:rPr>
              <a:t>Schema to use when setting the values of the resource type to create</a:t>
            </a:r>
          </a:p>
        </p:txBody>
      </p:sp>
    </p:spTree>
    <p:extLst>
      <p:ext uri="{BB962C8B-B14F-4D97-AF65-F5344CB8AC3E}">
        <p14:creationId xmlns:p14="http://schemas.microsoft.com/office/powerpoint/2010/main" val="38009248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3237" y="1212851"/>
            <a:ext cx="10972800" cy="5429179"/>
          </a:xfrm>
        </p:spPr>
        <p:txBody>
          <a:bodyPr/>
          <a:lstStyle/>
          <a:p>
            <a:r>
              <a:rPr lang="en-US" sz="2800" dirty="0">
                <a:solidFill>
                  <a:srgbClr val="0078D7"/>
                </a:solidFill>
              </a:rPr>
              <a:t>ARM uses REST API to manage resources:</a:t>
            </a:r>
          </a:p>
          <a:p>
            <a:pPr marL="571500" indent="-571500">
              <a:buFont typeface="Arial" panose="020B0604020202020204" pitchFamily="34" charset="0"/>
              <a:buChar char="•"/>
            </a:pPr>
            <a:r>
              <a:rPr lang="en-US" sz="1800" dirty="0">
                <a:solidFill>
                  <a:srgbClr val="505050"/>
                </a:solidFill>
              </a:rPr>
              <a:t>Linked Resources</a:t>
            </a:r>
          </a:p>
          <a:p>
            <a:pPr marL="571500" indent="-571500">
              <a:buFont typeface="Arial" panose="020B0604020202020204" pitchFamily="34" charset="0"/>
              <a:buChar char="•"/>
            </a:pPr>
            <a:r>
              <a:rPr lang="en-US" sz="1800" dirty="0">
                <a:solidFill>
                  <a:srgbClr val="505050"/>
                </a:solidFill>
              </a:rPr>
              <a:t>Management Locks</a:t>
            </a:r>
          </a:p>
          <a:p>
            <a:pPr marL="571500" indent="-571500">
              <a:buFont typeface="Arial" panose="020B0604020202020204" pitchFamily="34" charset="0"/>
              <a:buChar char="•"/>
            </a:pPr>
            <a:r>
              <a:rPr lang="en-US" sz="1800" dirty="0">
                <a:solidFill>
                  <a:srgbClr val="505050"/>
                </a:solidFill>
              </a:rPr>
              <a:t>Policy Assignments</a:t>
            </a:r>
          </a:p>
          <a:p>
            <a:pPr marL="571500" indent="-571500">
              <a:buFont typeface="Arial" panose="020B0604020202020204" pitchFamily="34" charset="0"/>
              <a:buChar char="•"/>
            </a:pPr>
            <a:r>
              <a:rPr lang="en-US" sz="1800" dirty="0">
                <a:solidFill>
                  <a:srgbClr val="505050"/>
                </a:solidFill>
              </a:rPr>
              <a:t>Policy Definitions</a:t>
            </a:r>
          </a:p>
          <a:p>
            <a:pPr marL="571500" indent="-571500">
              <a:buFont typeface="Arial" panose="020B0604020202020204" pitchFamily="34" charset="0"/>
              <a:buChar char="•"/>
            </a:pPr>
            <a:r>
              <a:rPr lang="en-US" sz="1800" dirty="0">
                <a:solidFill>
                  <a:srgbClr val="505050"/>
                </a:solidFill>
              </a:rPr>
              <a:t>Resources</a:t>
            </a:r>
          </a:p>
          <a:p>
            <a:pPr marL="571500" indent="-571500">
              <a:buFont typeface="Arial" panose="020B0604020202020204" pitchFamily="34" charset="0"/>
              <a:buChar char="•"/>
            </a:pPr>
            <a:r>
              <a:rPr lang="en-US" sz="1800" dirty="0">
                <a:solidFill>
                  <a:srgbClr val="505050"/>
                </a:solidFill>
              </a:rPr>
              <a:t>Resource Groups</a:t>
            </a:r>
          </a:p>
          <a:p>
            <a:pPr marL="571500" indent="-571500">
              <a:buFont typeface="Arial" panose="020B0604020202020204" pitchFamily="34" charset="0"/>
              <a:buChar char="•"/>
            </a:pPr>
            <a:r>
              <a:rPr lang="en-US" sz="1800" dirty="0">
                <a:solidFill>
                  <a:srgbClr val="505050"/>
                </a:solidFill>
              </a:rPr>
              <a:t>Resource Providers</a:t>
            </a:r>
          </a:p>
          <a:p>
            <a:pPr marL="571500" indent="-571500">
              <a:buFont typeface="Arial" panose="020B0604020202020204" pitchFamily="34" charset="0"/>
              <a:buChar char="•"/>
            </a:pPr>
            <a:r>
              <a:rPr lang="en-US" sz="1800" dirty="0">
                <a:solidFill>
                  <a:srgbClr val="505050"/>
                </a:solidFill>
              </a:rPr>
              <a:t>Role-based Access Control</a:t>
            </a:r>
          </a:p>
          <a:p>
            <a:pPr marL="571500" indent="-571500">
              <a:buFont typeface="Arial" panose="020B0604020202020204" pitchFamily="34" charset="0"/>
              <a:buChar char="•"/>
            </a:pPr>
            <a:r>
              <a:rPr lang="en-US" sz="1800" dirty="0">
                <a:solidFill>
                  <a:srgbClr val="505050"/>
                </a:solidFill>
              </a:rPr>
              <a:t>Subscriptions</a:t>
            </a:r>
          </a:p>
          <a:p>
            <a:pPr marL="571500" indent="-571500">
              <a:buFont typeface="Arial" panose="020B0604020202020204" pitchFamily="34" charset="0"/>
              <a:buChar char="•"/>
            </a:pPr>
            <a:r>
              <a:rPr lang="en-US" sz="1800" dirty="0">
                <a:solidFill>
                  <a:srgbClr val="505050"/>
                </a:solidFill>
              </a:rPr>
              <a:t>Tags</a:t>
            </a:r>
          </a:p>
          <a:p>
            <a:pPr marL="571500" indent="-571500">
              <a:buFont typeface="Arial" panose="020B0604020202020204" pitchFamily="34" charset="0"/>
              <a:buChar char="•"/>
            </a:pPr>
            <a:r>
              <a:rPr lang="en-US" sz="1800" dirty="0">
                <a:solidFill>
                  <a:srgbClr val="505050"/>
                </a:solidFill>
              </a:rPr>
              <a:t>Template Deployments</a:t>
            </a:r>
          </a:p>
          <a:p>
            <a:pPr marL="571500" indent="-571500">
              <a:buFont typeface="Arial" panose="020B0604020202020204" pitchFamily="34" charset="0"/>
              <a:buChar char="•"/>
            </a:pPr>
            <a:r>
              <a:rPr lang="en-US" sz="1800" dirty="0">
                <a:solidFill>
                  <a:srgbClr val="505050"/>
                </a:solidFill>
              </a:rPr>
              <a:t>Tenants</a:t>
            </a:r>
          </a:p>
          <a:p>
            <a:pPr marL="571500" indent="-571500">
              <a:buFont typeface="Arial" panose="020B0604020202020204" pitchFamily="34" charset="0"/>
              <a:buChar char="•"/>
            </a:pPr>
            <a:endParaRPr lang="en-US" sz="2000" dirty="0">
              <a:solidFill>
                <a:schemeClr val="tx1"/>
              </a:solidFill>
              <a:latin typeface="+mn-lt"/>
            </a:endParaRPr>
          </a:p>
          <a:p>
            <a:r>
              <a:rPr lang="en-US" sz="2800" b="1" dirty="0">
                <a:solidFill>
                  <a:srgbClr val="0078D7"/>
                </a:solidFill>
                <a:latin typeface="+mn-lt"/>
              </a:rPr>
              <a:t>You are responsible for making sure these requests are secure (i.e. use service principals)</a:t>
            </a:r>
          </a:p>
        </p:txBody>
      </p:sp>
      <p:sp>
        <p:nvSpPr>
          <p:cNvPr id="3" name="Title 2"/>
          <p:cNvSpPr>
            <a:spLocks noGrp="1"/>
          </p:cNvSpPr>
          <p:nvPr>
            <p:ph type="title"/>
          </p:nvPr>
        </p:nvSpPr>
        <p:spPr/>
        <p:txBody>
          <a:bodyPr/>
          <a:lstStyle/>
          <a:p>
            <a:r>
              <a:rPr lang="en-US" dirty="0"/>
              <a:t>The Representational State Transfer (</a:t>
            </a:r>
            <a:r>
              <a:rPr lang="en-US" dirty="0">
                <a:solidFill>
                  <a:srgbClr val="505050"/>
                </a:solidFill>
              </a:rPr>
              <a:t>REST) API </a:t>
            </a:r>
          </a:p>
        </p:txBody>
      </p:sp>
      <p:pic>
        <p:nvPicPr>
          <p:cNvPr id="4" name="Picture 3"/>
          <p:cNvPicPr>
            <a:picLocks noChangeAspect="1"/>
          </p:cNvPicPr>
          <p:nvPr/>
        </p:nvPicPr>
        <p:blipFill>
          <a:blip r:embed="rId3"/>
          <a:stretch>
            <a:fillRect/>
          </a:stretch>
        </p:blipFill>
        <p:spPr>
          <a:xfrm>
            <a:off x="6904037" y="1744662"/>
            <a:ext cx="5010727" cy="3758045"/>
          </a:xfrm>
          <a:prstGeom prst="rect">
            <a:avLst/>
          </a:prstGeom>
        </p:spPr>
      </p:pic>
    </p:spTree>
    <p:extLst>
      <p:ext uri="{BB962C8B-B14F-4D97-AF65-F5344CB8AC3E}">
        <p14:creationId xmlns:p14="http://schemas.microsoft.com/office/powerpoint/2010/main" val="1781237527"/>
      </p:ext>
    </p:extLst>
  </p:cSld>
  <p:clrMapOvr>
    <a:masterClrMapping/>
  </p:clrMapOvr>
  <p:transition>
    <p:fade/>
  </p:transition>
</p:sld>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1EE7FF6B-7C85-492F-933D-8CFD82A3F953}"/>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2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1.potx" id="{2479A365-5F86-44F1-95C5-AAC83CDF10D8}" vid="{B5FCCD00-9C93-45F5-8968-284BEE40A553}"/>
    </a:ext>
  </a:extLst>
</a:theme>
</file>

<file path=ppt/theme/theme5.xml><?xml version="1.0" encoding="utf-8"?>
<a:theme xmlns:a="http://schemas.openxmlformats.org/drawingml/2006/main" name="3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potx" id="{B9317E7A-7966-40DE-8E74-E9E00A42FB17}" vid="{04E2243D-3930-4B3C-B0FF-01FE84D1912F}"/>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26AC6B26662847AE5FCD1475390DF4" ma:contentTypeVersion="8" ma:contentTypeDescription="Create a new document." ma:contentTypeScope="" ma:versionID="d2b09e8addcbbc23426f340e20334088">
  <xsd:schema xmlns:xsd="http://www.w3.org/2001/XMLSchema" xmlns:xs="http://www.w3.org/2001/XMLSchema" xmlns:p="http://schemas.microsoft.com/office/2006/metadata/properties" xmlns:ns1="http://schemas.microsoft.com/sharepoint/v3" xmlns:ns2="baf8eb57-9938-4fa4-a434-ac2f3f33305f" xmlns:ns3="44bc9caf-a09b-4a2d-9779-c78a6c831d2a" targetNamespace="http://schemas.microsoft.com/office/2006/metadata/properties" ma:root="true" ma:fieldsID="7a7f6a6187a45f898f33254b1eefe947" ns1:_="" ns2:_="" ns3:_="">
    <xsd:import namespace="http://schemas.microsoft.com/sharepoint/v3"/>
    <xsd:import namespace="baf8eb57-9938-4fa4-a434-ac2f3f33305f"/>
    <xsd:import namespace="44bc9caf-a09b-4a2d-9779-c78a6c831d2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f8eb57-9938-4fa4-a434-ac2f3f3330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bc9caf-a09b-4a2d-9779-c78a6c831d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E696E1-4F6F-45CD-B410-2595AF80E035}">
  <ds:schemaRefs>
    <ds:schemaRef ds:uri="http://schemas.microsoft.com/sharepoint/v3/contenttype/forms"/>
  </ds:schemaRefs>
</ds:datastoreItem>
</file>

<file path=customXml/itemProps2.xml><?xml version="1.0" encoding="utf-8"?>
<ds:datastoreItem xmlns:ds="http://schemas.openxmlformats.org/officeDocument/2006/customXml" ds:itemID="{AAD70375-74F0-474E-83BE-68E5D1583EC9}">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4E1EE9A-E075-441F-AC64-C62F67B8DF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af8eb57-9938-4fa4-a434-ac2f3f33305f"/>
    <ds:schemaRef ds:uri="44bc9caf-a09b-4a2d-9779-c78a6c831d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16-9_Business_BLUE_2017_13</Template>
  <TotalTime>0</TotalTime>
  <Words>5089</Words>
  <Application>Microsoft Office PowerPoint</Application>
  <PresentationFormat>Custom</PresentationFormat>
  <Paragraphs>531</Paragraphs>
  <Slides>51</Slides>
  <Notes>51</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51</vt:i4>
      </vt:variant>
    </vt:vector>
  </HeadingPairs>
  <TitlesOfParts>
    <vt:vector size="65" baseType="lpstr">
      <vt:lpstr>Arial</vt:lpstr>
      <vt:lpstr>Calibri</vt:lpstr>
      <vt:lpstr>Consolas</vt:lpstr>
      <vt:lpstr>Lucida Console</vt:lpstr>
      <vt:lpstr>Segoe UI</vt:lpstr>
      <vt:lpstr>Segoe UI Light</vt:lpstr>
      <vt:lpstr>Segoe UI Semibold</vt:lpstr>
      <vt:lpstr>Segoe UI Semilight</vt:lpstr>
      <vt:lpstr>Wingdings</vt:lpstr>
      <vt:lpstr>WHITE TEMPLATE</vt:lpstr>
      <vt:lpstr>DARK GRAY TEMPLATE</vt:lpstr>
      <vt:lpstr>1_WHITE TEMPLATE</vt:lpstr>
      <vt:lpstr>2_WHITE TEMPLATE</vt:lpstr>
      <vt:lpstr>3_WHITE TEMPLATE</vt:lpstr>
      <vt:lpstr>Microsoft Azure Stack Hub</vt:lpstr>
      <vt:lpstr>Agenda</vt:lpstr>
      <vt:lpstr>Azure Resource Manager (ARM) Concepts</vt:lpstr>
      <vt:lpstr>Azure Resource  Manager</vt:lpstr>
      <vt:lpstr>Azure Resource Manager</vt:lpstr>
      <vt:lpstr>Azure Resource Manager</vt:lpstr>
      <vt:lpstr>Management using Azure Resource Manager</vt:lpstr>
      <vt:lpstr>Resource providers</vt:lpstr>
      <vt:lpstr>The Representational State Transfer (REST) API </vt:lpstr>
      <vt:lpstr>PowerPoint Presentation</vt:lpstr>
      <vt:lpstr>Resource group lifecycle</vt:lpstr>
      <vt:lpstr>Organizational concepts</vt:lpstr>
      <vt:lpstr>Organizing with resource tags</vt:lpstr>
      <vt:lpstr>Authoring ARM Templates</vt:lpstr>
      <vt:lpstr>ARM templates</vt:lpstr>
      <vt:lpstr>Template format Simplest structure and elements</vt:lpstr>
      <vt:lpstr>Template format (continued)</vt:lpstr>
      <vt:lpstr>Basic overview</vt:lpstr>
      <vt:lpstr>Parameters </vt:lpstr>
      <vt:lpstr>Parameters (continued)</vt:lpstr>
      <vt:lpstr>Variables</vt:lpstr>
      <vt:lpstr>Variables (continued)</vt:lpstr>
      <vt:lpstr>Resources</vt:lpstr>
      <vt:lpstr>Resources (continued)</vt:lpstr>
      <vt:lpstr>Outputs</vt:lpstr>
      <vt:lpstr>Outputs – Example </vt:lpstr>
      <vt:lpstr>ARM schemas</vt:lpstr>
      <vt:lpstr>Expressions and functions</vt:lpstr>
      <vt:lpstr>Using expressions</vt:lpstr>
      <vt:lpstr>Linking ARM Templates</vt:lpstr>
      <vt:lpstr>Linking to a template</vt:lpstr>
      <vt:lpstr>Linking to a template</vt:lpstr>
      <vt:lpstr>Linking to a parameter file</vt:lpstr>
      <vt:lpstr>Defining dependencies in ARM Templates</vt:lpstr>
      <vt:lpstr>Property – dependsOn</vt:lpstr>
      <vt:lpstr>Property resources</vt:lpstr>
      <vt:lpstr>Setup your ARM Template Authoring Environment</vt:lpstr>
      <vt:lpstr>Available development environments</vt:lpstr>
      <vt:lpstr>Resource Manager: PowerShell</vt:lpstr>
      <vt:lpstr>Deploy the template</vt:lpstr>
      <vt:lpstr>Dynamic template parameters</vt:lpstr>
      <vt:lpstr>Deploy the template</vt:lpstr>
      <vt:lpstr>Deploy the template</vt:lpstr>
      <vt:lpstr>ARM Template troubleshooting</vt:lpstr>
      <vt:lpstr>Debugging overview</vt:lpstr>
      <vt:lpstr>Debugging the template…</vt:lpstr>
      <vt:lpstr>-Verbose</vt:lpstr>
      <vt:lpstr>Common template errors</vt:lpstr>
      <vt:lpstr>Azure Stack Hub Template Validator</vt:lpstr>
      <vt:lpstr>Questions?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2019-12-20T21:20:28Z</dcterms:created>
  <dcterms:modified xsi:type="dcterms:W3CDTF">2023-03-03T16:03:35Z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2019-12-20T21:20:40.6291293Z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b91365c5-c618-4544-b927-a45e00a7b651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0x0101002D26AC6B26662847AE5FCD1475390DF4</vt:lpwstr>
  </property>
</Properties>
</file>