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95" r:id="rId5"/>
    <p:sldMasterId id="2147484552" r:id="rId6"/>
    <p:sldMasterId id="2147484561" r:id="rId7"/>
  </p:sldMasterIdLst>
  <p:notesMasterIdLst>
    <p:notesMasterId r:id="rId38"/>
  </p:notesMasterIdLst>
  <p:handoutMasterIdLst>
    <p:handoutMasterId r:id="rId39"/>
  </p:handoutMasterIdLst>
  <p:sldIdLst>
    <p:sldId id="1489" r:id="rId8"/>
    <p:sldId id="1709" r:id="rId9"/>
    <p:sldId id="1720" r:id="rId10"/>
    <p:sldId id="1721" r:id="rId11"/>
    <p:sldId id="1725" r:id="rId12"/>
    <p:sldId id="1710" r:id="rId13"/>
    <p:sldId id="1711" r:id="rId14"/>
    <p:sldId id="1563" r:id="rId15"/>
    <p:sldId id="1712" r:id="rId16"/>
    <p:sldId id="1726" r:id="rId17"/>
    <p:sldId id="1670" r:id="rId18"/>
    <p:sldId id="1717" r:id="rId19"/>
    <p:sldId id="1714" r:id="rId20"/>
    <p:sldId id="1647" r:id="rId21"/>
    <p:sldId id="1646" r:id="rId22"/>
    <p:sldId id="1648" r:id="rId23"/>
    <p:sldId id="1649" r:id="rId24"/>
    <p:sldId id="1715" r:id="rId25"/>
    <p:sldId id="1666" r:id="rId26"/>
    <p:sldId id="1655" r:id="rId27"/>
    <p:sldId id="1656" r:id="rId28"/>
    <p:sldId id="1657" r:id="rId29"/>
    <p:sldId id="1658" r:id="rId30"/>
    <p:sldId id="1659" r:id="rId31"/>
    <p:sldId id="1660" r:id="rId32"/>
    <p:sldId id="1661" r:id="rId33"/>
    <p:sldId id="1662" r:id="rId34"/>
    <p:sldId id="1663" r:id="rId35"/>
    <p:sldId id="1716" r:id="rId36"/>
    <p:sldId id="1532"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709"/>
          </p14:sldIdLst>
        </p14:section>
        <p14:section name="Azure Automation" id="{C65941C9-4A74-46D7-A463-51F006961ED0}">
          <p14:sldIdLst>
            <p14:sldId id="1720"/>
            <p14:sldId id="1721"/>
            <p14:sldId id="1725"/>
          </p14:sldIdLst>
        </p14:section>
        <p14:section name="Azure Automation" id="{2C688818-2656-4364-857A-562840DDD80C}">
          <p14:sldIdLst>
            <p14:sldId id="1710"/>
            <p14:sldId id="1711"/>
            <p14:sldId id="1563"/>
            <p14:sldId id="1712"/>
            <p14:sldId id="1726"/>
            <p14:sldId id="1670"/>
            <p14:sldId id="1717"/>
          </p14:sldIdLst>
        </p14:section>
        <p14:section name="Hybrid Automation" id="{C7652BD8-5154-4087-A63B-16F8444E4262}">
          <p14:sldIdLst>
            <p14:sldId id="1714"/>
            <p14:sldId id="1647"/>
            <p14:sldId id="1646"/>
            <p14:sldId id="1648"/>
            <p14:sldId id="1649"/>
          </p14:sldIdLst>
        </p14:section>
        <p14:section name="Other automation options" id="{0BFBC93F-92E7-49EA-8FE7-21C4F8FCB6C9}">
          <p14:sldIdLst>
            <p14:sldId id="1715"/>
            <p14:sldId id="1666"/>
            <p14:sldId id="1655"/>
            <p14:sldId id="1656"/>
            <p14:sldId id="1657"/>
            <p14:sldId id="1658"/>
            <p14:sldId id="1659"/>
            <p14:sldId id="1660"/>
            <p14:sldId id="1661"/>
            <p14:sldId id="1662"/>
            <p14:sldId id="1663"/>
          </p14:sldIdLst>
        </p14:section>
        <p14:section name="Conclusion" id="{7EBF7387-3079-4248-89A0-0AA300D33B53}">
          <p14:sldIdLst>
            <p14:sldId id="171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353535"/>
    <a:srgbClr val="FFFFFF"/>
    <a:srgbClr val="0078D7"/>
    <a:srgbClr val="500050"/>
    <a:srgbClr val="000000"/>
    <a:srgbClr val="FF8C00"/>
    <a:srgbClr val="D83B01"/>
    <a:srgbClr val="FFB90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5DB49-1428-4EA3-9E43-C552A4D65957}" v="2" dt="2020-03-05T18:39:27.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84429" autoAdjust="0"/>
  </p:normalViewPr>
  <p:slideViewPr>
    <p:cSldViewPr>
      <p:cViewPr varScale="1">
        <p:scale>
          <a:sx n="80" d="100"/>
          <a:sy n="80" d="100"/>
        </p:scale>
        <p:origin x="530" y="4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3/3/2023 11:03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3/3/2023 11:03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3/3/2023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197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3/3/2023</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739417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3/3/2023</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7237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630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5371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solidFill>
                  <a:prstClr val="black"/>
                </a:solidFill>
              </a:rPr>
              <a:t>SMSG Readiness</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3/3/2023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62605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a:t>
            </a:fld>
            <a:endParaRPr kumimoji="0" lang="en-US" sz="1800" b="0" i="0" u="none" strike="noStrike" kern="0" cap="none" spc="0" normalizeH="0" baseline="0" noProof="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8367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0257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31790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2722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716932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6569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E59303-D1C0-4984-A95B-08354400170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54747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b="1" kern="1200" baseline="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EC64DE5-4A80-4049-BDC7-E36CCA81128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62025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890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6045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6724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29502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8212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01482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4666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77556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3/3/2023 11:03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3/3/2023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7680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3/3/2023</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2944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8935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145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535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3/3/2023 11:03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07392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212852"/>
            <a:ext cx="11704047" cy="1935915"/>
          </a:xfrm>
        </p:spPr>
        <p:txBody>
          <a:bodyPr wrap="square">
            <a:spAutoFit/>
          </a:bodyPr>
          <a:lstStyle>
            <a:lvl1pPr>
              <a:defRPr sz="36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4800">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1618526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78958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6366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8"/>
            <a:ext cx="5486399" cy="1798637"/>
          </a:xfrm>
        </p:spPr>
        <p:txBody>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2"/>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a:p>
        </p:txBody>
      </p:sp>
    </p:spTree>
    <p:extLst>
      <p:ext uri="{BB962C8B-B14F-4D97-AF65-F5344CB8AC3E}">
        <p14:creationId xmlns:p14="http://schemas.microsoft.com/office/powerpoint/2010/main" val="27518768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hidden="1"/>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1" r:id="rId3"/>
    <p:sldLayoutId id="2147484247" r:id="rId4"/>
    <p:sldLayoutId id="2147484251" r:id="rId5"/>
    <p:sldLayoutId id="2147484299" r:id="rId6"/>
    <p:sldLayoutId id="2147484263" r:id="rId7"/>
    <p:sldLayoutId id="2147484517" r:id="rId8"/>
    <p:sldLayoutId id="2147484518" r:id="rId9"/>
    <p:sldLayoutId id="2147484519"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46576"/>
      </p:ext>
    </p:extLst>
  </p:cSld>
  <p:clrMap bg1="lt1" tx1="dk1" bg2="lt2" tx2="dk2" accent1="accent1" accent2="accent2" accent3="accent3" accent4="accent4" accent5="accent5" accent6="accent6" hlink="hlink" folHlink="folHlink"/>
  <p:sldLayoutIdLst>
    <p:sldLayoutId id="214748455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891650"/>
      </p:ext>
    </p:extLst>
  </p:cSld>
  <p:clrMap bg1="lt1" tx1="dk1" bg2="lt2" tx2="dk2" accent1="accent1" accent2="accent2" accent3="accent3" accent4="accent4" accent5="accent5" accent6="accent6" hlink="hlink" folHlink="folHlink"/>
  <p:sldLayoutIdLst>
    <p:sldLayoutId id="214748456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zure/Automation/Hybrid"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utomation/automation-hybrid-runbook-worker#starting-runbooks-on-hybrid-runbook-worker"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zure/webhooks"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https://azure.microsoft.com/en-us/documentation/articles/automation-dsc-cd-chocolatey/" TargetMode="External"/><Relationship Id="rId4" Type="http://schemas.openxmlformats.org/officeDocument/2006/relationships/hyperlink" Target="https://azure.microsoft.com/en-us/documentation/articles/automation-dsc-overview/"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openclipart.org/detail/192629/gear-tools-by-ben-19262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hyperlink" Target="http://azure.microsoft.com/blog/2014/12/15/authoring-integration-modules-for-azure-automation/"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19.emf"/><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4.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t>Azure Stack Hub Automation</a:t>
            </a: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505050"/>
                </a:solidFill>
              </a:rPr>
              <a:t>Azure Automation</a:t>
            </a:r>
          </a:p>
        </p:txBody>
      </p:sp>
      <p:sp>
        <p:nvSpPr>
          <p:cNvPr id="4" name="Rectangle 3">
            <a:extLst>
              <a:ext uri="{FF2B5EF4-FFF2-40B4-BE49-F238E27FC236}">
                <a16:creationId xmlns:a16="http://schemas.microsoft.com/office/drawing/2014/main" id="{0881B40C-7FF5-4115-A724-B8471BA9E883}"/>
              </a:ext>
            </a:extLst>
          </p:cNvPr>
          <p:cNvSpPr/>
          <p:nvPr/>
        </p:nvSpPr>
        <p:spPr>
          <a:xfrm>
            <a:off x="427037" y="1820862"/>
            <a:ext cx="11277600" cy="4278094"/>
          </a:xfrm>
          <a:prstGeom prst="rect">
            <a:avLst/>
          </a:prstGeom>
        </p:spPr>
        <p:txBody>
          <a:bodyPr wrap="square" anchor="t">
            <a:spAutoFit/>
          </a:bodyPr>
          <a:lstStyle/>
          <a:p>
            <a:pPr marL="466090" lvl="1">
              <a:spcAft>
                <a:spcPts val="600"/>
              </a:spcAft>
            </a:pPr>
            <a:r>
              <a:rPr lang="en-US" sz="2800" dirty="0">
                <a:gradFill>
                  <a:gsLst>
                    <a:gs pos="1250">
                      <a:schemeClr val="tx2"/>
                    </a:gs>
                    <a:gs pos="99000">
                      <a:schemeClr val="tx2"/>
                    </a:gs>
                  </a:gsLst>
                  <a:lin ang="5400000" scaled="0"/>
                </a:gradFill>
              </a:rPr>
              <a:t>It is not an Azure Stack Hub service but may be a future capability.</a:t>
            </a:r>
            <a:endParaRPr lang="en-US" dirty="0"/>
          </a:p>
          <a:p>
            <a:pPr marL="466090" lvl="1">
              <a:spcAft>
                <a:spcPts val="600"/>
              </a:spcAft>
            </a:pPr>
            <a:endParaRPr lang="en-US" sz="2800" dirty="0">
              <a:gradFill>
                <a:gsLst>
                  <a:gs pos="1250">
                    <a:schemeClr val="tx2"/>
                  </a:gs>
                  <a:gs pos="99000">
                    <a:schemeClr val="tx2"/>
                  </a:gs>
                </a:gsLst>
                <a:lin ang="5400000" scaled="0"/>
              </a:gradFill>
              <a:cs typeface="Segoe UI Semilight"/>
            </a:endParaRPr>
          </a:p>
          <a:p>
            <a:pPr marL="466090" lvl="1">
              <a:spcAft>
                <a:spcPts val="600"/>
              </a:spcAft>
            </a:pPr>
            <a:r>
              <a:rPr lang="en-US" sz="2800" dirty="0"/>
              <a:t>For “connected” Azure Stack Hub implementation running Azure Automation while targeting Azure Stack Hub can be used as an automation pattern in hybrid scenarios. (More detail coming up!)</a:t>
            </a:r>
            <a:endParaRPr lang="en-US" sz="2800" dirty="0">
              <a:cs typeface="Segoe UI Semilight"/>
            </a:endParaRPr>
          </a:p>
          <a:p>
            <a:pPr marL="466090" lvl="1">
              <a:spcAft>
                <a:spcPts val="600"/>
              </a:spcAft>
            </a:pPr>
            <a:endParaRPr lang="en-US" sz="2800" dirty="0">
              <a:gradFill>
                <a:gsLst>
                  <a:gs pos="1250">
                    <a:schemeClr val="tx2"/>
                  </a:gs>
                  <a:gs pos="99000">
                    <a:schemeClr val="tx2"/>
                  </a:gs>
                </a:gsLst>
                <a:lin ang="5400000" scaled="0"/>
              </a:gradFill>
              <a:cs typeface="Segoe UI Semilight"/>
            </a:endParaRPr>
          </a:p>
          <a:p>
            <a:pPr marL="466090" lvl="1">
              <a:spcAft>
                <a:spcPts val="600"/>
              </a:spcAft>
            </a:pPr>
            <a:r>
              <a:rPr lang="en-US" sz="2800" dirty="0">
                <a:gradFill>
                  <a:gsLst>
                    <a:gs pos="1250">
                      <a:schemeClr val="tx2"/>
                    </a:gs>
                    <a:gs pos="99000">
                      <a:schemeClr val="tx2"/>
                    </a:gs>
                  </a:gsLst>
                  <a:lin ang="5400000" scaled="0"/>
                </a:gradFill>
              </a:rPr>
              <a:t>For “disconnected” Azure Stack Hub implementation Service Management Automation (SMA) can be used as an IaaS workload to host runbooks.</a:t>
            </a:r>
            <a:endParaRPr lang="en-US" sz="2800" dirty="0">
              <a:gradFill>
                <a:gsLst>
                  <a:gs pos="1250">
                    <a:schemeClr val="tx2"/>
                  </a:gs>
                  <a:gs pos="99000">
                    <a:schemeClr val="tx2"/>
                  </a:gs>
                </a:gsLst>
                <a:lin ang="5400000" scaled="0"/>
              </a:gradFill>
              <a:cs typeface="Segoe UI Semilight"/>
            </a:endParaRPr>
          </a:p>
        </p:txBody>
      </p:sp>
    </p:spTree>
    <p:extLst>
      <p:ext uri="{BB962C8B-B14F-4D97-AF65-F5344CB8AC3E}">
        <p14:creationId xmlns:p14="http://schemas.microsoft.com/office/powerpoint/2010/main" val="2603042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04261" y="5781693"/>
            <a:ext cx="3821072" cy="113448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pPr marL="6473" lvl="1" defTabSz="950666" fontAlgn="base">
              <a:lnSpc>
                <a:spcPct val="90000"/>
              </a:lnSpc>
              <a:spcBef>
                <a:spcPts val="715"/>
              </a:spcBef>
              <a:spcAft>
                <a:spcPct val="0"/>
              </a:spcAft>
              <a:buClr>
                <a:srgbClr val="D83B01"/>
              </a:buClr>
            </a:pPr>
            <a:r>
              <a:rPr lang="en-US" sz="1200" dirty="0">
                <a:solidFill>
                  <a:srgbClr val="505050"/>
                </a:solidFill>
                <a:latin typeface="+mj-lt"/>
                <a:ea typeface="Segoe UI" panose="020B0502040204020203" pitchFamily="34" charset="0"/>
                <a:cs typeface="Segoe UI" panose="020B0502040204020203" pitchFamily="34" charset="0"/>
              </a:rPr>
              <a:t>Integrate into existing systems with PowerShell integration modules</a:t>
            </a:r>
          </a:p>
          <a:p>
            <a:pPr marL="6473" lvl="1" defTabSz="950666" fontAlgn="base">
              <a:lnSpc>
                <a:spcPct val="90000"/>
              </a:lnSpc>
              <a:spcBef>
                <a:spcPts val="715"/>
              </a:spcBef>
              <a:spcAft>
                <a:spcPct val="0"/>
              </a:spcAft>
              <a:buClr>
                <a:srgbClr val="D83B01"/>
              </a:buClr>
            </a:pPr>
            <a:r>
              <a:rPr lang="en-US" sz="1200" dirty="0">
                <a:solidFill>
                  <a:srgbClr val="505050"/>
                </a:solidFill>
                <a:latin typeface="+mj-lt"/>
                <a:ea typeface="Segoe UI" panose="020B0502040204020203" pitchFamily="34" charset="0"/>
                <a:cs typeface="Segoe UI" panose="020B0502040204020203" pitchFamily="34" charset="0"/>
              </a:rPr>
              <a:t>Extend by building PS modules to enable integrating into other systems</a:t>
            </a:r>
          </a:p>
          <a:p>
            <a:pPr marL="6473" lvl="1" defTabSz="950666" fontAlgn="base">
              <a:lnSpc>
                <a:spcPct val="90000"/>
              </a:lnSpc>
              <a:spcBef>
                <a:spcPts val="715"/>
              </a:spcBef>
              <a:spcAft>
                <a:spcPct val="0"/>
              </a:spcAft>
              <a:buClr>
                <a:srgbClr val="D83B01"/>
              </a:buClr>
            </a:pPr>
            <a:endParaRPr lang="en-US" sz="1200" dirty="0">
              <a:solidFill>
                <a:srgbClr val="505050"/>
              </a:solidFill>
              <a:latin typeface="+mj-lt"/>
              <a:ea typeface="Segoe UI" panose="020B0502040204020203" pitchFamily="34" charset="0"/>
              <a:cs typeface="Segoe UI" panose="020B0502040204020203" pitchFamily="34" charset="0"/>
            </a:endParaRPr>
          </a:p>
          <a:p>
            <a:pPr marL="6473" lvl="1" defTabSz="950666" fontAlgn="base">
              <a:lnSpc>
                <a:spcPct val="90000"/>
              </a:lnSpc>
              <a:spcBef>
                <a:spcPts val="715"/>
              </a:spcBef>
              <a:spcAft>
                <a:spcPct val="0"/>
              </a:spcAft>
              <a:buClr>
                <a:srgbClr val="D83B01"/>
              </a:buClr>
            </a:pPr>
            <a:endParaRPr lang="en-US" sz="1200" dirty="0">
              <a:solidFill>
                <a:srgbClr val="505050"/>
              </a:solidFill>
              <a:latin typeface="+mj-lt"/>
              <a:ea typeface="Segoe UI" panose="020B0502040204020203" pitchFamily="34" charset="0"/>
              <a:cs typeface="Segoe UI" panose="020B0502040204020203" pitchFamily="34" charset="0"/>
            </a:endParaRPr>
          </a:p>
        </p:txBody>
      </p:sp>
      <p:sp>
        <p:nvSpPr>
          <p:cNvPr id="3" name="Rectangle 2"/>
          <p:cNvSpPr/>
          <p:nvPr/>
        </p:nvSpPr>
        <p:spPr bwMode="auto">
          <a:xfrm>
            <a:off x="1489682" y="4930651"/>
            <a:ext cx="2267372" cy="957211"/>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r>
              <a:rPr lang="en-US" sz="1599" dirty="0">
                <a:solidFill>
                  <a:srgbClr val="0078D7"/>
                </a:solidFill>
                <a:latin typeface="+mj-lt"/>
              </a:rPr>
              <a:t>Optimize and extend existing processes </a:t>
            </a:r>
          </a:p>
        </p:txBody>
      </p:sp>
      <p:sp>
        <p:nvSpPr>
          <p:cNvPr id="4" name="Rectangle 3"/>
          <p:cNvSpPr/>
          <p:nvPr/>
        </p:nvSpPr>
        <p:spPr bwMode="auto">
          <a:xfrm>
            <a:off x="355077" y="4540990"/>
            <a:ext cx="1553701" cy="95984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endParaRPr lang="en-US" sz="1801">
              <a:solidFill>
                <a:schemeClr val="tx1"/>
              </a:solidFill>
              <a:latin typeface="+mj-lt"/>
            </a:endParaRPr>
          </a:p>
        </p:txBody>
      </p:sp>
      <p:sp>
        <p:nvSpPr>
          <p:cNvPr id="5" name="Rectangle 4"/>
          <p:cNvSpPr/>
          <p:nvPr/>
        </p:nvSpPr>
        <p:spPr bwMode="auto">
          <a:xfrm>
            <a:off x="4304518" y="5781693"/>
            <a:ext cx="3827444" cy="1134483"/>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pPr marL="6473" lvl="1" defTabSz="950666" fontAlgn="base">
              <a:lnSpc>
                <a:spcPct val="90000"/>
              </a:lnSpc>
              <a:spcBef>
                <a:spcPts val="715"/>
              </a:spcBef>
              <a:spcAft>
                <a:spcPct val="0"/>
              </a:spcAft>
              <a:buClr>
                <a:srgbClr val="D83B01"/>
              </a:buClr>
            </a:pPr>
            <a:r>
              <a:rPr lang="en-US" sz="1200" dirty="0">
                <a:solidFill>
                  <a:srgbClr val="505050"/>
                </a:solidFill>
                <a:latin typeface="+mj-lt"/>
                <a:ea typeface="Segoe UI" panose="020B0502040204020203" pitchFamily="34" charset="0"/>
                <a:cs typeface="Segoe UI" panose="020B0502040204020203" pitchFamily="34" charset="0"/>
              </a:rPr>
              <a:t>Accelerate time to value with flexible process workflows</a:t>
            </a:r>
          </a:p>
          <a:p>
            <a:pPr marL="6473" lvl="1" defTabSz="950666" fontAlgn="base">
              <a:lnSpc>
                <a:spcPct val="90000"/>
              </a:lnSpc>
              <a:spcBef>
                <a:spcPts val="715"/>
              </a:spcBef>
              <a:spcAft>
                <a:spcPct val="0"/>
              </a:spcAft>
              <a:buClr>
                <a:srgbClr val="D83B01"/>
              </a:buClr>
            </a:pPr>
            <a:r>
              <a:rPr lang="en-US" sz="1200" dirty="0">
                <a:solidFill>
                  <a:srgbClr val="505050"/>
                </a:solidFill>
                <a:latin typeface="+mj-lt"/>
                <a:ea typeface="Segoe UI" panose="020B0502040204020203" pitchFamily="34" charset="0"/>
                <a:cs typeface="Segoe UI" panose="020B0502040204020203" pitchFamily="34" charset="0"/>
              </a:rPr>
              <a:t>Improve service reliability across multiple tools, systems, and department silos</a:t>
            </a:r>
          </a:p>
          <a:p>
            <a:pPr marL="6473" lvl="1" defTabSz="950666" fontAlgn="base">
              <a:lnSpc>
                <a:spcPct val="90000"/>
              </a:lnSpc>
              <a:spcBef>
                <a:spcPts val="715"/>
              </a:spcBef>
              <a:spcAft>
                <a:spcPct val="0"/>
              </a:spcAft>
              <a:buClr>
                <a:srgbClr val="D83B01"/>
              </a:buClr>
            </a:pPr>
            <a:endParaRPr lang="en-US" sz="1200" dirty="0">
              <a:solidFill>
                <a:srgbClr val="505050"/>
              </a:solidFill>
              <a:latin typeface="+mj-lt"/>
              <a:ea typeface="Segoe UI" panose="020B0502040204020203" pitchFamily="34" charset="0"/>
              <a:cs typeface="Segoe UI" panose="020B0502040204020203" pitchFamily="34" charset="0"/>
            </a:endParaRPr>
          </a:p>
        </p:txBody>
      </p:sp>
      <p:sp>
        <p:nvSpPr>
          <p:cNvPr id="6" name="Rectangle 5"/>
          <p:cNvSpPr/>
          <p:nvPr/>
        </p:nvSpPr>
        <p:spPr bwMode="auto">
          <a:xfrm>
            <a:off x="5401972" y="4930651"/>
            <a:ext cx="2273777" cy="94874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r>
              <a:rPr lang="en-US" sz="1599" dirty="0">
                <a:solidFill>
                  <a:srgbClr val="0078D7"/>
                </a:solidFill>
                <a:latin typeface="+mj-lt"/>
              </a:rPr>
              <a:t>Deliver flexible and reliable services</a:t>
            </a:r>
          </a:p>
        </p:txBody>
      </p:sp>
      <p:sp>
        <p:nvSpPr>
          <p:cNvPr id="7" name="Rectangle 6"/>
          <p:cNvSpPr/>
          <p:nvPr/>
        </p:nvSpPr>
        <p:spPr bwMode="auto">
          <a:xfrm>
            <a:off x="4304516" y="4543618"/>
            <a:ext cx="1553701" cy="94958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endParaRPr lang="en-US" sz="1801">
              <a:solidFill>
                <a:schemeClr val="tx1"/>
              </a:solidFill>
              <a:latin typeface="+mj-lt"/>
            </a:endParaRPr>
          </a:p>
        </p:txBody>
      </p:sp>
      <p:sp>
        <p:nvSpPr>
          <p:cNvPr id="8" name="Rectangle 7"/>
          <p:cNvSpPr/>
          <p:nvPr/>
        </p:nvSpPr>
        <p:spPr bwMode="auto">
          <a:xfrm>
            <a:off x="8311147" y="5781693"/>
            <a:ext cx="3636175" cy="1134483"/>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pPr marL="6473" lvl="1" defTabSz="950666" fontAlgn="base">
              <a:lnSpc>
                <a:spcPct val="90000"/>
              </a:lnSpc>
              <a:spcBef>
                <a:spcPts val="715"/>
              </a:spcBef>
              <a:spcAft>
                <a:spcPct val="0"/>
              </a:spcAft>
              <a:buClr>
                <a:srgbClr val="D83B01"/>
              </a:buClr>
            </a:pPr>
            <a:r>
              <a:rPr lang="en-US" sz="1200">
                <a:solidFill>
                  <a:srgbClr val="505050"/>
                </a:solidFill>
                <a:latin typeface="+mj-lt"/>
                <a:cs typeface="Segoe UI" panose="020B0502040204020203" pitchFamily="34" charset="0"/>
              </a:rPr>
              <a:t>Enable operations to focus on work that adds business value</a:t>
            </a:r>
          </a:p>
          <a:p>
            <a:pPr marL="6473" lvl="1" defTabSz="950666" fontAlgn="base">
              <a:lnSpc>
                <a:spcPct val="90000"/>
              </a:lnSpc>
              <a:spcBef>
                <a:spcPts val="715"/>
              </a:spcBef>
              <a:spcAft>
                <a:spcPct val="0"/>
              </a:spcAft>
              <a:buClr>
                <a:srgbClr val="D83B01"/>
              </a:buClr>
            </a:pPr>
            <a:r>
              <a:rPr lang="en-US" sz="1200">
                <a:solidFill>
                  <a:srgbClr val="505050"/>
                </a:solidFill>
                <a:latin typeface="+mj-lt"/>
                <a:cs typeface="Segoe UI" panose="020B0502040204020203" pitchFamily="34" charset="0"/>
              </a:rPr>
              <a:t>Reduce error-prone manual activities while lowering costs</a:t>
            </a:r>
          </a:p>
        </p:txBody>
      </p:sp>
      <p:sp>
        <p:nvSpPr>
          <p:cNvPr id="9" name="Rectangle 8"/>
          <p:cNvSpPr/>
          <p:nvPr/>
        </p:nvSpPr>
        <p:spPr bwMode="auto">
          <a:xfrm>
            <a:off x="9266237" y="4922713"/>
            <a:ext cx="2263616" cy="931256"/>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r>
              <a:rPr lang="en-US" sz="1599" dirty="0">
                <a:solidFill>
                  <a:srgbClr val="0078D7"/>
                </a:solidFill>
                <a:latin typeface="+mj-lt"/>
              </a:rPr>
              <a:t>Lower costs and </a:t>
            </a:r>
            <a:br>
              <a:rPr lang="en-US" sz="1599" dirty="0">
                <a:solidFill>
                  <a:srgbClr val="0078D7"/>
                </a:solidFill>
                <a:latin typeface="+mj-lt"/>
              </a:rPr>
            </a:br>
            <a:r>
              <a:rPr lang="en-US" sz="1599" dirty="0">
                <a:solidFill>
                  <a:srgbClr val="0078D7"/>
                </a:solidFill>
                <a:latin typeface="+mj-lt"/>
              </a:rPr>
              <a:t>improve predictability </a:t>
            </a:r>
          </a:p>
        </p:txBody>
      </p:sp>
      <p:sp>
        <p:nvSpPr>
          <p:cNvPr id="10" name="Rectangle 9"/>
          <p:cNvSpPr/>
          <p:nvPr/>
        </p:nvSpPr>
        <p:spPr bwMode="auto">
          <a:xfrm>
            <a:off x="8311144" y="4533359"/>
            <a:ext cx="1546566" cy="959840"/>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endParaRPr lang="en-US" sz="1801">
              <a:solidFill>
                <a:schemeClr val="tx1"/>
              </a:solidFill>
              <a:latin typeface="+mj-lt"/>
            </a:endParaRPr>
          </a:p>
        </p:txBody>
      </p:sp>
      <p:sp>
        <p:nvSpPr>
          <p:cNvPr id="12" name="Freeform 78"/>
          <p:cNvSpPr>
            <a:spLocks noChangeAspect="1" noEditPoints="1"/>
          </p:cNvSpPr>
          <p:nvPr/>
        </p:nvSpPr>
        <p:spPr bwMode="black">
          <a:xfrm>
            <a:off x="540739" y="5025127"/>
            <a:ext cx="824064" cy="52266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2"/>
          </a:solidFill>
          <a:ln>
            <a:noFill/>
          </a:ln>
        </p:spPr>
        <p:txBody>
          <a:bodyPr vert="horz" wrap="square" lIns="69108" tIns="34555" rIns="69108" bIns="34555" numCol="1" anchor="t" anchorCtr="0" compatLnSpc="1">
            <a:prstTxWarp prst="textNoShape">
              <a:avLst/>
            </a:prstTxWarp>
          </a:bodyPr>
          <a:lstStyle/>
          <a:p>
            <a:endParaRPr lang="en-US" sz="1327">
              <a:latin typeface="+mj-lt"/>
            </a:endParaRPr>
          </a:p>
        </p:txBody>
      </p:sp>
      <p:sp>
        <p:nvSpPr>
          <p:cNvPr id="13" name="Freeform 14"/>
          <p:cNvSpPr>
            <a:spLocks noChangeAspect="1" noEditPoints="1"/>
          </p:cNvSpPr>
          <p:nvPr/>
        </p:nvSpPr>
        <p:spPr bwMode="black">
          <a:xfrm>
            <a:off x="4533889" y="5061027"/>
            <a:ext cx="737797" cy="488839"/>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tx2"/>
          </a:solidFill>
          <a:ln>
            <a:noFill/>
          </a:ln>
        </p:spPr>
        <p:txBody>
          <a:bodyPr vert="horz" wrap="square" lIns="69108" tIns="34555" rIns="69108" bIns="34555" numCol="1" anchor="t" anchorCtr="0" compatLnSpc="1">
            <a:prstTxWarp prst="textNoShape">
              <a:avLst/>
            </a:prstTxWarp>
          </a:bodyPr>
          <a:lstStyle/>
          <a:p>
            <a:endParaRPr lang="en-US" sz="1327">
              <a:latin typeface="+mj-lt"/>
            </a:endParaRPr>
          </a:p>
        </p:txBody>
      </p:sp>
      <p:grpSp>
        <p:nvGrpSpPr>
          <p:cNvPr id="14" name="Group 278"/>
          <p:cNvGrpSpPr>
            <a:grpSpLocks noChangeAspect="1"/>
          </p:cNvGrpSpPr>
          <p:nvPr/>
        </p:nvGrpSpPr>
        <p:grpSpPr bwMode="auto">
          <a:xfrm>
            <a:off x="8542681" y="5077854"/>
            <a:ext cx="544120" cy="490472"/>
            <a:chOff x="-130" y="-1898"/>
            <a:chExt cx="859" cy="956"/>
          </a:xfrm>
          <a:solidFill>
            <a:schemeClr val="tx2"/>
          </a:solidFill>
        </p:grpSpPr>
        <p:sp>
          <p:nvSpPr>
            <p:cNvPr id="15" name="Freeform 279"/>
            <p:cNvSpPr>
              <a:spLocks noEditPoints="1"/>
            </p:cNvSpPr>
            <p:nvPr/>
          </p:nvSpPr>
          <p:spPr bwMode="auto">
            <a:xfrm>
              <a:off x="-130" y="-1804"/>
              <a:ext cx="859" cy="862"/>
            </a:xfrm>
            <a:custGeom>
              <a:avLst/>
              <a:gdLst>
                <a:gd name="T0" fmla="*/ 182 w 364"/>
                <a:gd name="T1" fmla="*/ 365 h 365"/>
                <a:gd name="T2" fmla="*/ 0 w 364"/>
                <a:gd name="T3" fmla="*/ 183 h 365"/>
                <a:gd name="T4" fmla="*/ 182 w 364"/>
                <a:gd name="T5" fmla="*/ 0 h 365"/>
                <a:gd name="T6" fmla="*/ 364 w 364"/>
                <a:gd name="T7" fmla="*/ 183 h 365"/>
                <a:gd name="T8" fmla="*/ 182 w 364"/>
                <a:gd name="T9" fmla="*/ 365 h 365"/>
                <a:gd name="T10" fmla="*/ 182 w 364"/>
                <a:gd name="T11" fmla="*/ 23 h 365"/>
                <a:gd name="T12" fmla="*/ 22 w 364"/>
                <a:gd name="T13" fmla="*/ 182 h 365"/>
                <a:gd name="T14" fmla="*/ 182 w 364"/>
                <a:gd name="T15" fmla="*/ 342 h 365"/>
                <a:gd name="T16" fmla="*/ 342 w 364"/>
                <a:gd name="T17" fmla="*/ 182 h 365"/>
                <a:gd name="T18" fmla="*/ 182 w 364"/>
                <a:gd name="T19" fmla="*/ 2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5">
                  <a:moveTo>
                    <a:pt x="182" y="365"/>
                  </a:moveTo>
                  <a:cubicBezTo>
                    <a:pt x="81" y="365"/>
                    <a:pt x="0" y="283"/>
                    <a:pt x="0" y="183"/>
                  </a:cubicBezTo>
                  <a:cubicBezTo>
                    <a:pt x="0" y="82"/>
                    <a:pt x="81" y="0"/>
                    <a:pt x="182" y="0"/>
                  </a:cubicBezTo>
                  <a:cubicBezTo>
                    <a:pt x="283" y="0"/>
                    <a:pt x="364" y="82"/>
                    <a:pt x="364" y="183"/>
                  </a:cubicBezTo>
                  <a:cubicBezTo>
                    <a:pt x="364" y="283"/>
                    <a:pt x="283" y="365"/>
                    <a:pt x="182" y="365"/>
                  </a:cubicBezTo>
                  <a:close/>
                  <a:moveTo>
                    <a:pt x="182" y="23"/>
                  </a:moveTo>
                  <a:cubicBezTo>
                    <a:pt x="94" y="23"/>
                    <a:pt x="22" y="94"/>
                    <a:pt x="22" y="182"/>
                  </a:cubicBezTo>
                  <a:cubicBezTo>
                    <a:pt x="22" y="271"/>
                    <a:pt x="94" y="342"/>
                    <a:pt x="182" y="342"/>
                  </a:cubicBezTo>
                  <a:cubicBezTo>
                    <a:pt x="270" y="342"/>
                    <a:pt x="342" y="271"/>
                    <a:pt x="342" y="182"/>
                  </a:cubicBezTo>
                  <a:cubicBezTo>
                    <a:pt x="342" y="94"/>
                    <a:pt x="270" y="23"/>
                    <a:pt x="182" y="23"/>
                  </a:cubicBezTo>
                  <a:close/>
                </a:path>
              </a:pathLst>
            </a:custGeom>
            <a:grpFill/>
            <a:ln w="9525">
              <a:noFill/>
              <a:round/>
              <a:headEnd/>
              <a:tailEnd/>
            </a:ln>
          </p:spPr>
          <p:txBody>
            <a:bodyPr vert="horz" wrap="square" lIns="93235" tIns="46617" rIns="93235" bIns="46617" numCol="1" anchor="t" anchorCtr="0" compatLnSpc="1">
              <a:prstTxWarp prst="textNoShape">
                <a:avLst/>
              </a:prstTxWarp>
            </a:bodyPr>
            <a:lstStyle/>
            <a:p>
              <a:pPr defTabSz="767819"/>
              <a:endParaRPr lang="en-US" sz="1836">
                <a:latin typeface="+mj-lt"/>
              </a:endParaRPr>
            </a:p>
          </p:txBody>
        </p:sp>
        <p:sp>
          <p:nvSpPr>
            <p:cNvPr id="16" name="Freeform 280"/>
            <p:cNvSpPr>
              <a:spLocks/>
            </p:cNvSpPr>
            <p:nvPr/>
          </p:nvSpPr>
          <p:spPr bwMode="auto">
            <a:xfrm>
              <a:off x="274" y="-1723"/>
              <a:ext cx="52" cy="385"/>
            </a:xfrm>
            <a:custGeom>
              <a:avLst/>
              <a:gdLst>
                <a:gd name="T0" fmla="*/ 22 w 22"/>
                <a:gd name="T1" fmla="*/ 149 h 163"/>
                <a:gd name="T2" fmla="*/ 22 w 22"/>
                <a:gd name="T3" fmla="*/ 15 h 163"/>
                <a:gd name="T4" fmla="*/ 0 w 22"/>
                <a:gd name="T5" fmla="*/ 15 h 163"/>
                <a:gd name="T6" fmla="*/ 0 w 22"/>
                <a:gd name="T7" fmla="*/ 149 h 163"/>
                <a:gd name="T8" fmla="*/ 22 w 22"/>
                <a:gd name="T9" fmla="*/ 149 h 163"/>
              </a:gdLst>
              <a:ahLst/>
              <a:cxnLst>
                <a:cxn ang="0">
                  <a:pos x="T0" y="T1"/>
                </a:cxn>
                <a:cxn ang="0">
                  <a:pos x="T2" y="T3"/>
                </a:cxn>
                <a:cxn ang="0">
                  <a:pos x="T4" y="T5"/>
                </a:cxn>
                <a:cxn ang="0">
                  <a:pos x="T6" y="T7"/>
                </a:cxn>
                <a:cxn ang="0">
                  <a:pos x="T8" y="T9"/>
                </a:cxn>
              </a:cxnLst>
              <a:rect l="0" t="0" r="r" b="b"/>
              <a:pathLst>
                <a:path w="22" h="163">
                  <a:moveTo>
                    <a:pt x="22" y="149"/>
                  </a:moveTo>
                  <a:cubicBezTo>
                    <a:pt x="22" y="104"/>
                    <a:pt x="22" y="59"/>
                    <a:pt x="22" y="15"/>
                  </a:cubicBezTo>
                  <a:cubicBezTo>
                    <a:pt x="22" y="0"/>
                    <a:pt x="0" y="0"/>
                    <a:pt x="0" y="15"/>
                  </a:cubicBezTo>
                  <a:cubicBezTo>
                    <a:pt x="0" y="59"/>
                    <a:pt x="0" y="104"/>
                    <a:pt x="0" y="149"/>
                  </a:cubicBezTo>
                  <a:cubicBezTo>
                    <a:pt x="0" y="163"/>
                    <a:pt x="22" y="163"/>
                    <a:pt x="22" y="149"/>
                  </a:cubicBezTo>
                  <a:close/>
                </a:path>
              </a:pathLst>
            </a:custGeom>
            <a:grpFill/>
            <a:ln w="9525">
              <a:noFill/>
              <a:round/>
              <a:headEnd/>
              <a:tailEnd/>
            </a:ln>
          </p:spPr>
          <p:txBody>
            <a:bodyPr vert="horz" wrap="square" lIns="93235" tIns="46617" rIns="93235" bIns="46617" numCol="1" anchor="t" anchorCtr="0" compatLnSpc="1">
              <a:prstTxWarp prst="textNoShape">
                <a:avLst/>
              </a:prstTxWarp>
            </a:bodyPr>
            <a:lstStyle/>
            <a:p>
              <a:pPr defTabSz="767819"/>
              <a:endParaRPr lang="en-US" sz="1836">
                <a:latin typeface="+mj-lt"/>
              </a:endParaRPr>
            </a:p>
          </p:txBody>
        </p:sp>
        <p:sp>
          <p:nvSpPr>
            <p:cNvPr id="17" name="Freeform 281"/>
            <p:cNvSpPr>
              <a:spLocks/>
            </p:cNvSpPr>
            <p:nvPr/>
          </p:nvSpPr>
          <p:spPr bwMode="auto">
            <a:xfrm>
              <a:off x="-50" y="-1400"/>
              <a:ext cx="385" cy="54"/>
            </a:xfrm>
            <a:custGeom>
              <a:avLst/>
              <a:gdLst>
                <a:gd name="T0" fmla="*/ 148 w 163"/>
                <a:gd name="T1" fmla="*/ 0 h 23"/>
                <a:gd name="T2" fmla="*/ 14 w 163"/>
                <a:gd name="T3" fmla="*/ 0 h 23"/>
                <a:gd name="T4" fmla="*/ 14 w 163"/>
                <a:gd name="T5" fmla="*/ 23 h 23"/>
                <a:gd name="T6" fmla="*/ 148 w 163"/>
                <a:gd name="T7" fmla="*/ 23 h 23"/>
                <a:gd name="T8" fmla="*/ 148 w 163"/>
                <a:gd name="T9" fmla="*/ 0 h 23"/>
              </a:gdLst>
              <a:ahLst/>
              <a:cxnLst>
                <a:cxn ang="0">
                  <a:pos x="T0" y="T1"/>
                </a:cxn>
                <a:cxn ang="0">
                  <a:pos x="T2" y="T3"/>
                </a:cxn>
                <a:cxn ang="0">
                  <a:pos x="T4" y="T5"/>
                </a:cxn>
                <a:cxn ang="0">
                  <a:pos x="T6" y="T7"/>
                </a:cxn>
                <a:cxn ang="0">
                  <a:pos x="T8" y="T9"/>
                </a:cxn>
              </a:cxnLst>
              <a:rect l="0" t="0" r="r" b="b"/>
              <a:pathLst>
                <a:path w="163" h="23">
                  <a:moveTo>
                    <a:pt x="148" y="0"/>
                  </a:moveTo>
                  <a:cubicBezTo>
                    <a:pt x="103" y="0"/>
                    <a:pt x="59" y="0"/>
                    <a:pt x="14" y="0"/>
                  </a:cubicBezTo>
                  <a:cubicBezTo>
                    <a:pt x="0" y="0"/>
                    <a:pt x="0" y="23"/>
                    <a:pt x="14" y="23"/>
                  </a:cubicBezTo>
                  <a:cubicBezTo>
                    <a:pt x="59" y="23"/>
                    <a:pt x="103" y="23"/>
                    <a:pt x="148" y="23"/>
                  </a:cubicBezTo>
                  <a:cubicBezTo>
                    <a:pt x="163" y="23"/>
                    <a:pt x="163" y="0"/>
                    <a:pt x="148" y="0"/>
                  </a:cubicBezTo>
                  <a:close/>
                </a:path>
              </a:pathLst>
            </a:custGeom>
            <a:grpFill/>
            <a:ln w="9525">
              <a:noFill/>
              <a:round/>
              <a:headEnd/>
              <a:tailEnd/>
            </a:ln>
          </p:spPr>
          <p:txBody>
            <a:bodyPr vert="horz" wrap="square" lIns="93235" tIns="46617" rIns="93235" bIns="46617" numCol="1" anchor="t" anchorCtr="0" compatLnSpc="1">
              <a:prstTxWarp prst="textNoShape">
                <a:avLst/>
              </a:prstTxWarp>
            </a:bodyPr>
            <a:lstStyle/>
            <a:p>
              <a:pPr defTabSz="767819"/>
              <a:endParaRPr lang="en-US" sz="1836">
                <a:latin typeface="+mj-lt"/>
              </a:endParaRPr>
            </a:p>
          </p:txBody>
        </p:sp>
        <p:sp>
          <p:nvSpPr>
            <p:cNvPr id="18" name="Freeform 282"/>
            <p:cNvSpPr>
              <a:spLocks/>
            </p:cNvSpPr>
            <p:nvPr/>
          </p:nvSpPr>
          <p:spPr bwMode="auto">
            <a:xfrm>
              <a:off x="-92" y="-1898"/>
              <a:ext cx="316" cy="231"/>
            </a:xfrm>
            <a:custGeom>
              <a:avLst/>
              <a:gdLst>
                <a:gd name="T0" fmla="*/ 5 w 134"/>
                <a:gd name="T1" fmla="*/ 75 h 98"/>
                <a:gd name="T2" fmla="*/ 12 w 134"/>
                <a:gd name="T3" fmla="*/ 98 h 98"/>
                <a:gd name="T4" fmla="*/ 134 w 134"/>
                <a:gd name="T5" fmla="*/ 31 h 98"/>
                <a:gd name="T6" fmla="*/ 116 w 134"/>
                <a:gd name="T7" fmla="*/ 11 h 98"/>
                <a:gd name="T8" fmla="*/ 116 w 134"/>
                <a:gd name="T9" fmla="*/ 11 h 98"/>
                <a:gd name="T10" fmla="*/ 48 w 134"/>
                <a:gd name="T11" fmla="*/ 22 h 98"/>
                <a:gd name="T12" fmla="*/ 5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5" y="75"/>
                  </a:moveTo>
                  <a:cubicBezTo>
                    <a:pt x="12" y="98"/>
                    <a:pt x="12" y="98"/>
                    <a:pt x="12" y="98"/>
                  </a:cubicBezTo>
                  <a:cubicBezTo>
                    <a:pt x="44" y="63"/>
                    <a:pt x="86" y="39"/>
                    <a:pt x="134" y="31"/>
                  </a:cubicBezTo>
                  <a:cubicBezTo>
                    <a:pt x="116" y="11"/>
                    <a:pt x="116" y="11"/>
                    <a:pt x="116" y="11"/>
                  </a:cubicBezTo>
                  <a:cubicBezTo>
                    <a:pt x="116" y="11"/>
                    <a:pt x="116" y="11"/>
                    <a:pt x="116" y="11"/>
                  </a:cubicBezTo>
                  <a:cubicBezTo>
                    <a:pt x="107" y="0"/>
                    <a:pt x="78" y="5"/>
                    <a:pt x="48" y="22"/>
                  </a:cubicBezTo>
                  <a:cubicBezTo>
                    <a:pt x="19" y="39"/>
                    <a:pt x="0" y="62"/>
                    <a:pt x="5" y="75"/>
                  </a:cubicBezTo>
                  <a:close/>
                </a:path>
              </a:pathLst>
            </a:custGeom>
            <a:grpFill/>
            <a:ln w="9525">
              <a:noFill/>
              <a:round/>
              <a:headEnd/>
              <a:tailEnd/>
            </a:ln>
          </p:spPr>
          <p:txBody>
            <a:bodyPr vert="horz" wrap="square" lIns="93235" tIns="46617" rIns="93235" bIns="46617" numCol="1" anchor="t" anchorCtr="0" compatLnSpc="1">
              <a:prstTxWarp prst="textNoShape">
                <a:avLst/>
              </a:prstTxWarp>
            </a:bodyPr>
            <a:lstStyle/>
            <a:p>
              <a:pPr defTabSz="767819"/>
              <a:endParaRPr lang="en-US" sz="1836">
                <a:latin typeface="+mj-lt"/>
              </a:endParaRPr>
            </a:p>
          </p:txBody>
        </p:sp>
        <p:sp>
          <p:nvSpPr>
            <p:cNvPr id="19" name="Freeform 283"/>
            <p:cNvSpPr>
              <a:spLocks/>
            </p:cNvSpPr>
            <p:nvPr/>
          </p:nvSpPr>
          <p:spPr bwMode="auto">
            <a:xfrm>
              <a:off x="375" y="-1898"/>
              <a:ext cx="317" cy="231"/>
            </a:xfrm>
            <a:custGeom>
              <a:avLst/>
              <a:gdLst>
                <a:gd name="T0" fmla="*/ 129 w 134"/>
                <a:gd name="T1" fmla="*/ 75 h 98"/>
                <a:gd name="T2" fmla="*/ 122 w 134"/>
                <a:gd name="T3" fmla="*/ 98 h 98"/>
                <a:gd name="T4" fmla="*/ 0 w 134"/>
                <a:gd name="T5" fmla="*/ 31 h 98"/>
                <a:gd name="T6" fmla="*/ 18 w 134"/>
                <a:gd name="T7" fmla="*/ 11 h 98"/>
                <a:gd name="T8" fmla="*/ 18 w 134"/>
                <a:gd name="T9" fmla="*/ 11 h 98"/>
                <a:gd name="T10" fmla="*/ 86 w 134"/>
                <a:gd name="T11" fmla="*/ 22 h 98"/>
                <a:gd name="T12" fmla="*/ 129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129" y="75"/>
                  </a:moveTo>
                  <a:cubicBezTo>
                    <a:pt x="122" y="98"/>
                    <a:pt x="122" y="98"/>
                    <a:pt x="122" y="98"/>
                  </a:cubicBezTo>
                  <a:cubicBezTo>
                    <a:pt x="90" y="63"/>
                    <a:pt x="48" y="39"/>
                    <a:pt x="0" y="31"/>
                  </a:cubicBezTo>
                  <a:cubicBezTo>
                    <a:pt x="18" y="11"/>
                    <a:pt x="18" y="11"/>
                    <a:pt x="18" y="11"/>
                  </a:cubicBezTo>
                  <a:cubicBezTo>
                    <a:pt x="18" y="11"/>
                    <a:pt x="18" y="11"/>
                    <a:pt x="18" y="11"/>
                  </a:cubicBezTo>
                  <a:cubicBezTo>
                    <a:pt x="27" y="0"/>
                    <a:pt x="56" y="5"/>
                    <a:pt x="86" y="22"/>
                  </a:cubicBezTo>
                  <a:cubicBezTo>
                    <a:pt x="115" y="39"/>
                    <a:pt x="134" y="62"/>
                    <a:pt x="129" y="75"/>
                  </a:cubicBezTo>
                  <a:close/>
                </a:path>
              </a:pathLst>
            </a:custGeom>
            <a:grpFill/>
            <a:ln w="9525">
              <a:noFill/>
              <a:round/>
              <a:headEnd/>
              <a:tailEnd/>
            </a:ln>
          </p:spPr>
          <p:txBody>
            <a:bodyPr vert="horz" wrap="square" lIns="93235" tIns="46617" rIns="93235" bIns="46617" numCol="1" anchor="t" anchorCtr="0" compatLnSpc="1">
              <a:prstTxWarp prst="textNoShape">
                <a:avLst/>
              </a:prstTxWarp>
            </a:bodyPr>
            <a:lstStyle/>
            <a:p>
              <a:pPr defTabSz="767819"/>
              <a:endParaRPr lang="en-US" sz="1836">
                <a:latin typeface="+mj-lt"/>
              </a:endParaRPr>
            </a:p>
          </p:txBody>
        </p:sp>
      </p:grpSp>
      <p:grpSp>
        <p:nvGrpSpPr>
          <p:cNvPr id="20" name="Group 51"/>
          <p:cNvGrpSpPr/>
          <p:nvPr/>
        </p:nvGrpSpPr>
        <p:grpSpPr>
          <a:xfrm>
            <a:off x="3462881" y="982662"/>
            <a:ext cx="4796694" cy="3195604"/>
            <a:chOff x="6514859" y="1283057"/>
            <a:chExt cx="3463227" cy="3222786"/>
          </a:xfrm>
          <a:solidFill>
            <a:srgbClr val="0078D7"/>
          </a:solidFill>
        </p:grpSpPr>
        <p:sp>
          <p:nvSpPr>
            <p:cNvPr id="21" name="Freeform 10"/>
            <p:cNvSpPr>
              <a:spLocks noEditPoints="1"/>
            </p:cNvSpPr>
            <p:nvPr/>
          </p:nvSpPr>
          <p:spPr bwMode="auto">
            <a:xfrm>
              <a:off x="6514859" y="1283057"/>
              <a:ext cx="3463227" cy="3222786"/>
            </a:xfrm>
            <a:custGeom>
              <a:avLst/>
              <a:gdLst>
                <a:gd name="T0" fmla="*/ 259 w 1474"/>
                <a:gd name="T1" fmla="*/ 369 h 1005"/>
                <a:gd name="T2" fmla="*/ 259 w 1474"/>
                <a:gd name="T3" fmla="*/ 362 h 1005"/>
                <a:gd name="T4" fmla="*/ 621 w 1474"/>
                <a:gd name="T5" fmla="*/ 0 h 1005"/>
                <a:gd name="T6" fmla="*/ 931 w 1474"/>
                <a:gd name="T7" fmla="*/ 175 h 1005"/>
                <a:gd name="T8" fmla="*/ 1061 w 1474"/>
                <a:gd name="T9" fmla="*/ 132 h 1005"/>
                <a:gd name="T10" fmla="*/ 1278 w 1474"/>
                <a:gd name="T11" fmla="*/ 329 h 1005"/>
                <a:gd name="T12" fmla="*/ 967 w 1474"/>
                <a:gd name="T13" fmla="*/ 486 h 1005"/>
                <a:gd name="T14" fmla="*/ 720 w 1474"/>
                <a:gd name="T15" fmla="*/ 348 h 1005"/>
                <a:gd name="T16" fmla="*/ 474 w 1474"/>
                <a:gd name="T17" fmla="*/ 485 h 1005"/>
                <a:gd name="T18" fmla="*/ 259 w 1474"/>
                <a:gd name="T19" fmla="*/ 369 h 1005"/>
                <a:gd name="T20" fmla="*/ 1292 w 1474"/>
                <a:gd name="T21" fmla="*/ 367 h 1005"/>
                <a:gd name="T22" fmla="*/ 986 w 1474"/>
                <a:gd name="T23" fmla="*/ 522 h 1005"/>
                <a:gd name="T24" fmla="*/ 1006 w 1474"/>
                <a:gd name="T25" fmla="*/ 590 h 1005"/>
                <a:gd name="T26" fmla="*/ 1066 w 1474"/>
                <a:gd name="T27" fmla="*/ 583 h 1005"/>
                <a:gd name="T28" fmla="*/ 996 w 1474"/>
                <a:gd name="T29" fmla="*/ 671 h 1005"/>
                <a:gd name="T30" fmla="*/ 907 w 1474"/>
                <a:gd name="T31" fmla="*/ 601 h 1005"/>
                <a:gd name="T32" fmla="*/ 966 w 1474"/>
                <a:gd name="T33" fmla="*/ 594 h 1005"/>
                <a:gd name="T34" fmla="*/ 946 w 1474"/>
                <a:gd name="T35" fmla="*/ 531 h 1005"/>
                <a:gd name="T36" fmla="*/ 944 w 1474"/>
                <a:gd name="T37" fmla="*/ 526 h 1005"/>
                <a:gd name="T38" fmla="*/ 720 w 1474"/>
                <a:gd name="T39" fmla="*/ 388 h 1005"/>
                <a:gd name="T40" fmla="*/ 500 w 1474"/>
                <a:gd name="T41" fmla="*/ 519 h 1005"/>
                <a:gd name="T42" fmla="*/ 499 w 1474"/>
                <a:gd name="T43" fmla="*/ 520 h 1005"/>
                <a:gd name="T44" fmla="*/ 479 w 1474"/>
                <a:gd name="T45" fmla="*/ 571 h 1005"/>
                <a:gd name="T46" fmla="*/ 439 w 1474"/>
                <a:gd name="T47" fmla="*/ 564 h 1005"/>
                <a:gd name="T48" fmla="*/ 455 w 1474"/>
                <a:gd name="T49" fmla="*/ 521 h 1005"/>
                <a:gd name="T50" fmla="*/ 232 w 1474"/>
                <a:gd name="T51" fmla="*/ 400 h 1005"/>
                <a:gd name="T52" fmla="*/ 0 w 1474"/>
                <a:gd name="T53" fmla="*/ 698 h 1005"/>
                <a:gd name="T54" fmla="*/ 308 w 1474"/>
                <a:gd name="T55" fmla="*/ 1005 h 1005"/>
                <a:gd name="T56" fmla="*/ 308 w 1474"/>
                <a:gd name="T57" fmla="*/ 1005 h 1005"/>
                <a:gd name="T58" fmla="*/ 717 w 1474"/>
                <a:gd name="T59" fmla="*/ 1005 h 1005"/>
                <a:gd name="T60" fmla="*/ 717 w 1474"/>
                <a:gd name="T61" fmla="*/ 929 h 1005"/>
                <a:gd name="T62" fmla="*/ 438 w 1474"/>
                <a:gd name="T63" fmla="*/ 706 h 1005"/>
                <a:gd name="T64" fmla="*/ 380 w 1474"/>
                <a:gd name="T65" fmla="*/ 711 h 1005"/>
                <a:gd name="T66" fmla="*/ 452 w 1474"/>
                <a:gd name="T67" fmla="*/ 624 h 1005"/>
                <a:gd name="T68" fmla="*/ 539 w 1474"/>
                <a:gd name="T69" fmla="*/ 697 h 1005"/>
                <a:gd name="T70" fmla="*/ 478 w 1474"/>
                <a:gd name="T71" fmla="*/ 702 h 1005"/>
                <a:gd name="T72" fmla="*/ 720 w 1474"/>
                <a:gd name="T73" fmla="*/ 889 h 1005"/>
                <a:gd name="T74" fmla="*/ 960 w 1474"/>
                <a:gd name="T75" fmla="*/ 709 h 1005"/>
                <a:gd name="T76" fmla="*/ 1000 w 1474"/>
                <a:gd name="T77" fmla="*/ 716 h 1005"/>
                <a:gd name="T78" fmla="*/ 757 w 1474"/>
                <a:gd name="T79" fmla="*/ 927 h 1005"/>
                <a:gd name="T80" fmla="*/ 757 w 1474"/>
                <a:gd name="T81" fmla="*/ 1005 h 1005"/>
                <a:gd name="T82" fmla="*/ 1136 w 1474"/>
                <a:gd name="T83" fmla="*/ 1005 h 1005"/>
                <a:gd name="T84" fmla="*/ 1474 w 1474"/>
                <a:gd name="T85" fmla="*/ 667 h 1005"/>
                <a:gd name="T86" fmla="*/ 1292 w 1474"/>
                <a:gd name="T87" fmla="*/ 36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4" h="1005">
                  <a:moveTo>
                    <a:pt x="259" y="369"/>
                  </a:moveTo>
                  <a:cubicBezTo>
                    <a:pt x="259" y="367"/>
                    <a:pt x="259" y="365"/>
                    <a:pt x="259" y="362"/>
                  </a:cubicBezTo>
                  <a:cubicBezTo>
                    <a:pt x="259" y="162"/>
                    <a:pt x="421" y="0"/>
                    <a:pt x="621" y="0"/>
                  </a:cubicBezTo>
                  <a:cubicBezTo>
                    <a:pt x="753" y="0"/>
                    <a:pt x="868" y="70"/>
                    <a:pt x="931" y="175"/>
                  </a:cubicBezTo>
                  <a:cubicBezTo>
                    <a:pt x="968" y="148"/>
                    <a:pt x="1013" y="132"/>
                    <a:pt x="1061" y="132"/>
                  </a:cubicBezTo>
                  <a:cubicBezTo>
                    <a:pt x="1175" y="132"/>
                    <a:pt x="1268" y="219"/>
                    <a:pt x="1278" y="329"/>
                  </a:cubicBezTo>
                  <a:cubicBezTo>
                    <a:pt x="967" y="486"/>
                    <a:pt x="967" y="486"/>
                    <a:pt x="967" y="486"/>
                  </a:cubicBezTo>
                  <a:cubicBezTo>
                    <a:pt x="916" y="404"/>
                    <a:pt x="824" y="348"/>
                    <a:pt x="720" y="348"/>
                  </a:cubicBezTo>
                  <a:cubicBezTo>
                    <a:pt x="616" y="348"/>
                    <a:pt x="525" y="403"/>
                    <a:pt x="474" y="485"/>
                  </a:cubicBezTo>
                  <a:lnTo>
                    <a:pt x="259" y="369"/>
                  </a:lnTo>
                  <a:close/>
                  <a:moveTo>
                    <a:pt x="1292" y="367"/>
                  </a:moveTo>
                  <a:cubicBezTo>
                    <a:pt x="986" y="522"/>
                    <a:pt x="986" y="522"/>
                    <a:pt x="986" y="522"/>
                  </a:cubicBezTo>
                  <a:cubicBezTo>
                    <a:pt x="995" y="543"/>
                    <a:pt x="1002" y="566"/>
                    <a:pt x="1006" y="590"/>
                  </a:cubicBezTo>
                  <a:cubicBezTo>
                    <a:pt x="1066" y="583"/>
                    <a:pt x="1066" y="583"/>
                    <a:pt x="1066" y="583"/>
                  </a:cubicBezTo>
                  <a:cubicBezTo>
                    <a:pt x="996" y="671"/>
                    <a:pt x="996" y="671"/>
                    <a:pt x="996" y="671"/>
                  </a:cubicBezTo>
                  <a:cubicBezTo>
                    <a:pt x="907" y="601"/>
                    <a:pt x="907" y="601"/>
                    <a:pt x="907" y="601"/>
                  </a:cubicBezTo>
                  <a:cubicBezTo>
                    <a:pt x="966" y="594"/>
                    <a:pt x="966" y="594"/>
                    <a:pt x="966" y="594"/>
                  </a:cubicBezTo>
                  <a:cubicBezTo>
                    <a:pt x="962" y="572"/>
                    <a:pt x="955" y="551"/>
                    <a:pt x="946" y="531"/>
                  </a:cubicBezTo>
                  <a:cubicBezTo>
                    <a:pt x="944" y="526"/>
                    <a:pt x="944" y="526"/>
                    <a:pt x="944" y="526"/>
                  </a:cubicBezTo>
                  <a:cubicBezTo>
                    <a:pt x="902" y="445"/>
                    <a:pt x="818" y="388"/>
                    <a:pt x="720" y="388"/>
                  </a:cubicBezTo>
                  <a:cubicBezTo>
                    <a:pt x="625" y="388"/>
                    <a:pt x="543" y="441"/>
                    <a:pt x="500" y="519"/>
                  </a:cubicBezTo>
                  <a:cubicBezTo>
                    <a:pt x="499" y="520"/>
                    <a:pt x="499" y="520"/>
                    <a:pt x="499" y="520"/>
                  </a:cubicBezTo>
                  <a:cubicBezTo>
                    <a:pt x="491" y="536"/>
                    <a:pt x="484" y="553"/>
                    <a:pt x="479" y="571"/>
                  </a:cubicBezTo>
                  <a:cubicBezTo>
                    <a:pt x="439" y="564"/>
                    <a:pt x="439" y="564"/>
                    <a:pt x="439" y="564"/>
                  </a:cubicBezTo>
                  <a:cubicBezTo>
                    <a:pt x="443" y="549"/>
                    <a:pt x="449" y="535"/>
                    <a:pt x="455" y="521"/>
                  </a:cubicBezTo>
                  <a:cubicBezTo>
                    <a:pt x="232" y="400"/>
                    <a:pt x="232" y="400"/>
                    <a:pt x="232" y="400"/>
                  </a:cubicBezTo>
                  <a:cubicBezTo>
                    <a:pt x="99" y="434"/>
                    <a:pt x="0" y="554"/>
                    <a:pt x="0" y="698"/>
                  </a:cubicBezTo>
                  <a:cubicBezTo>
                    <a:pt x="0" y="868"/>
                    <a:pt x="138" y="1005"/>
                    <a:pt x="308" y="1005"/>
                  </a:cubicBezTo>
                  <a:cubicBezTo>
                    <a:pt x="308" y="1005"/>
                    <a:pt x="308" y="1005"/>
                    <a:pt x="308" y="1005"/>
                  </a:cubicBezTo>
                  <a:cubicBezTo>
                    <a:pt x="717" y="1005"/>
                    <a:pt x="717" y="1005"/>
                    <a:pt x="717" y="1005"/>
                  </a:cubicBezTo>
                  <a:cubicBezTo>
                    <a:pt x="717" y="929"/>
                    <a:pt x="717" y="929"/>
                    <a:pt x="717" y="929"/>
                  </a:cubicBezTo>
                  <a:cubicBezTo>
                    <a:pt x="582" y="928"/>
                    <a:pt x="468" y="833"/>
                    <a:pt x="438" y="706"/>
                  </a:cubicBezTo>
                  <a:cubicBezTo>
                    <a:pt x="380" y="711"/>
                    <a:pt x="380" y="711"/>
                    <a:pt x="380" y="711"/>
                  </a:cubicBezTo>
                  <a:cubicBezTo>
                    <a:pt x="452" y="624"/>
                    <a:pt x="452" y="624"/>
                    <a:pt x="452" y="624"/>
                  </a:cubicBezTo>
                  <a:cubicBezTo>
                    <a:pt x="539" y="697"/>
                    <a:pt x="539" y="697"/>
                    <a:pt x="539" y="697"/>
                  </a:cubicBezTo>
                  <a:cubicBezTo>
                    <a:pt x="478" y="702"/>
                    <a:pt x="478" y="702"/>
                    <a:pt x="478" y="702"/>
                  </a:cubicBezTo>
                  <a:cubicBezTo>
                    <a:pt x="506" y="810"/>
                    <a:pt x="604" y="889"/>
                    <a:pt x="720" y="889"/>
                  </a:cubicBezTo>
                  <a:cubicBezTo>
                    <a:pt x="834" y="889"/>
                    <a:pt x="930" y="813"/>
                    <a:pt x="960" y="709"/>
                  </a:cubicBezTo>
                  <a:cubicBezTo>
                    <a:pt x="1000" y="716"/>
                    <a:pt x="1000" y="716"/>
                    <a:pt x="1000" y="716"/>
                  </a:cubicBezTo>
                  <a:cubicBezTo>
                    <a:pt x="969" y="827"/>
                    <a:pt x="874" y="912"/>
                    <a:pt x="757" y="927"/>
                  </a:cubicBezTo>
                  <a:cubicBezTo>
                    <a:pt x="757" y="1005"/>
                    <a:pt x="757" y="1005"/>
                    <a:pt x="757" y="1005"/>
                  </a:cubicBezTo>
                  <a:cubicBezTo>
                    <a:pt x="1136" y="1005"/>
                    <a:pt x="1136" y="1005"/>
                    <a:pt x="1136" y="1005"/>
                  </a:cubicBezTo>
                  <a:cubicBezTo>
                    <a:pt x="1323" y="1005"/>
                    <a:pt x="1474" y="854"/>
                    <a:pt x="1474" y="667"/>
                  </a:cubicBezTo>
                  <a:cubicBezTo>
                    <a:pt x="1474" y="537"/>
                    <a:pt x="1400" y="424"/>
                    <a:pt x="1292" y="367"/>
                  </a:cubicBezTo>
                  <a:close/>
                </a:path>
              </a:pathLst>
            </a:custGeom>
            <a:grpFill/>
            <a:ln>
              <a:noFill/>
            </a:ln>
          </p:spPr>
          <p:style>
            <a:lnRef idx="1">
              <a:schemeClr val="dk1"/>
            </a:lnRef>
            <a:fillRef idx="2">
              <a:schemeClr val="dk1"/>
            </a:fillRef>
            <a:effectRef idx="1">
              <a:schemeClr val="dk1"/>
            </a:effectRef>
            <a:fontRef idx="minor">
              <a:schemeClr val="dk1"/>
            </a:fontRef>
          </p:style>
          <p:txBody>
            <a:bodyPr vert="horz" wrap="square" lIns="89604" tIns="44802" rIns="89604" bIns="44802" numCol="1" anchor="t" anchorCtr="0" compatLnSpc="1">
              <a:prstTxWarp prst="textNoShape">
                <a:avLst/>
              </a:prstTxWarp>
            </a:bodyPr>
            <a:lstStyle/>
            <a:p>
              <a:pPr defTabSz="932457"/>
              <a:endParaRPr lang="en-US" sz="1801">
                <a:solidFill>
                  <a:schemeClr val="tx1"/>
                </a:solidFill>
                <a:latin typeface="+mj-lt"/>
              </a:endParaRPr>
            </a:p>
          </p:txBody>
        </p:sp>
        <p:sp>
          <p:nvSpPr>
            <p:cNvPr id="22" name="TextBox 53"/>
            <p:cNvSpPr txBox="1"/>
            <p:nvPr/>
          </p:nvSpPr>
          <p:spPr>
            <a:xfrm>
              <a:off x="7630295" y="3385297"/>
              <a:ext cx="1227964" cy="661452"/>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lIns="179211" tIns="143370" rIns="179211" bIns="143370" rtlCol="0">
              <a:spAutoFit/>
            </a:bodyPr>
            <a:lstStyle/>
            <a:p>
              <a:pPr algn="ctr" defTabSz="932457">
                <a:lnSpc>
                  <a:spcPct val="90000"/>
                </a:lnSpc>
                <a:spcAft>
                  <a:spcPts val="601"/>
                </a:spcAft>
              </a:pPr>
              <a:r>
                <a:rPr lang="en-US" sz="1836" b="1" dirty="0">
                  <a:solidFill>
                    <a:schemeClr val="bg1"/>
                  </a:solidFill>
                  <a:latin typeface="+mj-lt"/>
                </a:rPr>
                <a:t>Automation</a:t>
              </a:r>
            </a:p>
          </p:txBody>
        </p:sp>
      </p:grpSp>
      <p:sp>
        <p:nvSpPr>
          <p:cNvPr id="23" name="Rectangle 22"/>
          <p:cNvSpPr/>
          <p:nvPr/>
        </p:nvSpPr>
        <p:spPr>
          <a:xfrm>
            <a:off x="5336898" y="1671357"/>
            <a:ext cx="865943" cy="374846"/>
          </a:xfrm>
          <a:prstGeom prst="rect">
            <a:avLst/>
          </a:prstGeom>
        </p:spPr>
        <p:txBody>
          <a:bodyPr wrap="none">
            <a:spAutoFit/>
          </a:bodyPr>
          <a:lstStyle/>
          <a:p>
            <a:r>
              <a:rPr lang="en-US" sz="1836" b="1">
                <a:solidFill>
                  <a:schemeClr val="bg1"/>
                </a:solidFill>
                <a:latin typeface="+mj-lt"/>
              </a:rPr>
              <a:t>Author</a:t>
            </a:r>
          </a:p>
        </p:txBody>
      </p:sp>
      <p:sp>
        <p:nvSpPr>
          <p:cNvPr id="24" name="Rectangle 23"/>
          <p:cNvSpPr/>
          <p:nvPr/>
        </p:nvSpPr>
        <p:spPr>
          <a:xfrm>
            <a:off x="7174182" y="2879685"/>
            <a:ext cx="998991" cy="374846"/>
          </a:xfrm>
          <a:prstGeom prst="rect">
            <a:avLst/>
          </a:prstGeom>
        </p:spPr>
        <p:txBody>
          <a:bodyPr wrap="none">
            <a:spAutoFit/>
          </a:bodyPr>
          <a:lstStyle/>
          <a:p>
            <a:pPr algn="ctr"/>
            <a:r>
              <a:rPr lang="en-US" sz="1836" b="1">
                <a:solidFill>
                  <a:schemeClr val="bg1"/>
                </a:solidFill>
                <a:latin typeface="+mj-lt"/>
              </a:rPr>
              <a:t>Operate</a:t>
            </a:r>
          </a:p>
        </p:txBody>
      </p:sp>
      <p:sp>
        <p:nvSpPr>
          <p:cNvPr id="25" name="Rectangle 24"/>
          <p:cNvSpPr/>
          <p:nvPr/>
        </p:nvSpPr>
        <p:spPr>
          <a:xfrm>
            <a:off x="3533857" y="2930309"/>
            <a:ext cx="1071127" cy="374846"/>
          </a:xfrm>
          <a:prstGeom prst="rect">
            <a:avLst/>
          </a:prstGeom>
        </p:spPr>
        <p:txBody>
          <a:bodyPr wrap="none">
            <a:spAutoFit/>
          </a:bodyPr>
          <a:lstStyle/>
          <a:p>
            <a:pPr algn="just"/>
            <a:r>
              <a:rPr lang="en-US" sz="1836" b="1">
                <a:solidFill>
                  <a:schemeClr val="bg1"/>
                </a:solidFill>
                <a:latin typeface="+mj-lt"/>
              </a:rPr>
              <a:t>Integrate</a:t>
            </a:r>
          </a:p>
        </p:txBody>
      </p:sp>
      <p:sp>
        <p:nvSpPr>
          <p:cNvPr id="26" name="TextBox 25"/>
          <p:cNvSpPr txBox="1"/>
          <p:nvPr/>
        </p:nvSpPr>
        <p:spPr>
          <a:xfrm>
            <a:off x="355077" y="2082705"/>
            <a:ext cx="1913290" cy="1384995"/>
          </a:xfrm>
          <a:prstGeom prst="rect">
            <a:avLst/>
          </a:prstGeom>
          <a:noFill/>
        </p:spPr>
        <p:txBody>
          <a:bodyPr wrap="square" rtlCol="0">
            <a:spAutoFit/>
          </a:bodyPr>
          <a:lstStyle/>
          <a:p>
            <a:r>
              <a:rPr lang="en-US" sz="2800" dirty="0">
                <a:solidFill>
                  <a:srgbClr val="0078D7"/>
                </a:solidFill>
                <a:latin typeface="+mj-lt"/>
              </a:rPr>
              <a:t>Automate operational</a:t>
            </a:r>
          </a:p>
          <a:p>
            <a:r>
              <a:rPr lang="en-US" sz="2800" dirty="0">
                <a:solidFill>
                  <a:srgbClr val="0078D7"/>
                </a:solidFill>
                <a:latin typeface="+mj-lt"/>
              </a:rPr>
              <a:t>tasks</a:t>
            </a:r>
          </a:p>
        </p:txBody>
      </p:sp>
      <p:sp>
        <p:nvSpPr>
          <p:cNvPr id="27" name="TextBox 26"/>
          <p:cNvSpPr txBox="1"/>
          <p:nvPr/>
        </p:nvSpPr>
        <p:spPr>
          <a:xfrm>
            <a:off x="9973860" y="2082705"/>
            <a:ext cx="2384158" cy="1384995"/>
          </a:xfrm>
          <a:prstGeom prst="rect">
            <a:avLst/>
          </a:prstGeom>
          <a:noFill/>
        </p:spPr>
        <p:txBody>
          <a:bodyPr wrap="square" rtlCol="0">
            <a:spAutoFit/>
          </a:bodyPr>
          <a:lstStyle/>
          <a:p>
            <a:r>
              <a:rPr lang="en-US" sz="2800" dirty="0">
                <a:solidFill>
                  <a:srgbClr val="0078D7"/>
                </a:solidFill>
                <a:latin typeface="+mj-lt"/>
              </a:rPr>
              <a:t>Achieve</a:t>
            </a:r>
          </a:p>
          <a:p>
            <a:r>
              <a:rPr lang="en-US" sz="2800" dirty="0">
                <a:solidFill>
                  <a:srgbClr val="0078D7"/>
                </a:solidFill>
                <a:latin typeface="+mj-lt"/>
              </a:rPr>
              <a:t>on-demand delivery</a:t>
            </a:r>
          </a:p>
        </p:txBody>
      </p:sp>
      <p:sp>
        <p:nvSpPr>
          <p:cNvPr id="29" name="Right Arrow 28"/>
          <p:cNvSpPr/>
          <p:nvPr/>
        </p:nvSpPr>
        <p:spPr>
          <a:xfrm>
            <a:off x="8708688" y="2535045"/>
            <a:ext cx="1003061" cy="295702"/>
          </a:xfrm>
          <a:prstGeom prst="rightArrow">
            <a:avLst/>
          </a:prstGeom>
          <a:solidFill>
            <a:srgbClr val="0078D7"/>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836">
              <a:solidFill>
                <a:schemeClr val="tx1"/>
              </a:solidFill>
              <a:latin typeface="+mj-lt"/>
            </a:endParaRPr>
          </a:p>
        </p:txBody>
      </p:sp>
      <p:sp>
        <p:nvSpPr>
          <p:cNvPr id="30" name="Rectangle 29"/>
          <p:cNvSpPr/>
          <p:nvPr/>
        </p:nvSpPr>
        <p:spPr>
          <a:xfrm>
            <a:off x="426199" y="4335462"/>
            <a:ext cx="1917513" cy="480131"/>
          </a:xfrm>
          <a:prstGeom prst="rect">
            <a:avLst/>
          </a:prstGeom>
        </p:spPr>
        <p:txBody>
          <a:bodyPr wrap="none">
            <a:spAutoFit/>
          </a:bodyPr>
          <a:lstStyle/>
          <a:p>
            <a:pPr>
              <a:lnSpc>
                <a:spcPct val="90000"/>
              </a:lnSpc>
              <a:spcAft>
                <a:spcPts val="420"/>
              </a:spcAft>
            </a:pPr>
            <a:r>
              <a:rPr lang="en-US" sz="2800" dirty="0">
                <a:solidFill>
                  <a:srgbClr val="353535"/>
                </a:solidFill>
                <a:latin typeface="+mj-lt"/>
              </a:rPr>
              <a:t>Integration </a:t>
            </a:r>
          </a:p>
        </p:txBody>
      </p:sp>
      <p:sp>
        <p:nvSpPr>
          <p:cNvPr id="31" name="Rectangle 30"/>
          <p:cNvSpPr/>
          <p:nvPr/>
        </p:nvSpPr>
        <p:spPr>
          <a:xfrm>
            <a:off x="4304516" y="4335462"/>
            <a:ext cx="2221314" cy="480131"/>
          </a:xfrm>
          <a:prstGeom prst="rect">
            <a:avLst/>
          </a:prstGeom>
        </p:spPr>
        <p:txBody>
          <a:bodyPr wrap="none">
            <a:spAutoFit/>
          </a:bodyPr>
          <a:lstStyle/>
          <a:p>
            <a:pPr>
              <a:lnSpc>
                <a:spcPct val="90000"/>
              </a:lnSpc>
              <a:spcAft>
                <a:spcPts val="420"/>
              </a:spcAft>
            </a:pPr>
            <a:r>
              <a:rPr lang="en-US" sz="2800" dirty="0">
                <a:solidFill>
                  <a:srgbClr val="353535"/>
                </a:solidFill>
                <a:latin typeface="+mj-lt"/>
              </a:rPr>
              <a:t>Orchestration</a:t>
            </a:r>
          </a:p>
        </p:txBody>
      </p:sp>
      <p:sp>
        <p:nvSpPr>
          <p:cNvPr id="32" name="Rectangle 31"/>
          <p:cNvSpPr/>
          <p:nvPr/>
        </p:nvSpPr>
        <p:spPr>
          <a:xfrm>
            <a:off x="8398918" y="4335462"/>
            <a:ext cx="1960793" cy="480131"/>
          </a:xfrm>
          <a:prstGeom prst="rect">
            <a:avLst/>
          </a:prstGeom>
        </p:spPr>
        <p:txBody>
          <a:bodyPr wrap="none">
            <a:spAutoFit/>
          </a:bodyPr>
          <a:lstStyle/>
          <a:p>
            <a:pPr>
              <a:lnSpc>
                <a:spcPct val="90000"/>
              </a:lnSpc>
              <a:spcAft>
                <a:spcPts val="420"/>
              </a:spcAft>
            </a:pPr>
            <a:r>
              <a:rPr lang="en-US" sz="2800" dirty="0">
                <a:solidFill>
                  <a:srgbClr val="353535"/>
                </a:solidFill>
                <a:latin typeface="+mj-lt"/>
              </a:rPr>
              <a:t>Automation</a:t>
            </a:r>
          </a:p>
        </p:txBody>
      </p:sp>
      <p:grpSp>
        <p:nvGrpSpPr>
          <p:cNvPr id="35" name="Group 34"/>
          <p:cNvGrpSpPr/>
          <p:nvPr/>
        </p:nvGrpSpPr>
        <p:grpSpPr>
          <a:xfrm>
            <a:off x="5402601" y="2555087"/>
            <a:ext cx="734534" cy="488845"/>
            <a:chOff x="5837237" y="488457"/>
            <a:chExt cx="5565103" cy="4553743"/>
          </a:xfrm>
          <a:noFill/>
        </p:grpSpPr>
        <p:pic>
          <p:nvPicPr>
            <p:cNvPr id="36" name="Picture 35"/>
            <p:cNvPicPr>
              <a:picLocks noChangeAspect="1"/>
            </p:cNvPicPr>
            <p:nvPr/>
          </p:nvPicPr>
          <p:blipFill>
            <a:blip r:embed="rId3" cstate="screen">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5837237" y="488457"/>
              <a:ext cx="5565103" cy="4553743"/>
            </a:xfrm>
            <a:prstGeom prst="rect">
              <a:avLst/>
            </a:prstGeom>
            <a:grpFill/>
          </p:spPr>
        </p:pic>
        <p:pic>
          <p:nvPicPr>
            <p:cNvPr id="37" name="Picture 36"/>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6446673" y="525462"/>
              <a:ext cx="4953164" cy="4516738"/>
            </a:xfrm>
            <a:prstGeom prst="rect">
              <a:avLst/>
            </a:prstGeom>
            <a:grpFill/>
          </p:spPr>
        </p:pic>
      </p:grpSp>
      <p:sp>
        <p:nvSpPr>
          <p:cNvPr id="39" name="Rectangle 38"/>
          <p:cNvSpPr/>
          <p:nvPr/>
        </p:nvSpPr>
        <p:spPr bwMode="auto">
          <a:xfrm>
            <a:off x="8311148" y="4561943"/>
            <a:ext cx="1546566" cy="925036"/>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6444" tIns="149155" rIns="186444" bIns="149155" numCol="1" spcCol="0" rtlCol="0" fromWordArt="0" anchor="t" anchorCtr="0" forceAA="0" compatLnSpc="1">
            <a:prstTxWarp prst="textNoShape">
              <a:avLst/>
            </a:prstTxWarp>
            <a:noAutofit/>
          </a:bodyPr>
          <a:lstStyle/>
          <a:p>
            <a:endParaRPr lang="en-US" sz="1801">
              <a:solidFill>
                <a:schemeClr val="tx1">
                  <a:lumMod val="50000"/>
                </a:schemeClr>
              </a:solidFill>
              <a:latin typeface="+mj-lt"/>
            </a:endParaRPr>
          </a:p>
        </p:txBody>
      </p:sp>
      <p:sp>
        <p:nvSpPr>
          <p:cNvPr id="40" name="Title 16"/>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rgbClr val="505050"/>
                </a:solidFill>
              </a:rPr>
              <a:t>Azure Automation</a:t>
            </a:r>
          </a:p>
        </p:txBody>
      </p:sp>
      <p:cxnSp>
        <p:nvCxnSpPr>
          <p:cNvPr id="33" name="Straight Connector 32"/>
          <p:cNvCxnSpPr/>
          <p:nvPr/>
        </p:nvCxnSpPr>
        <p:spPr>
          <a:xfrm>
            <a:off x="461102" y="5707062"/>
            <a:ext cx="3420831" cy="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40374" y="5707062"/>
            <a:ext cx="3420831" cy="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58192" y="5707062"/>
            <a:ext cx="3420831" cy="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Right Arrow 28"/>
          <p:cNvSpPr/>
          <p:nvPr/>
        </p:nvSpPr>
        <p:spPr>
          <a:xfrm>
            <a:off x="2276083" y="2535045"/>
            <a:ext cx="1003061" cy="295702"/>
          </a:xfrm>
          <a:prstGeom prst="rightArrow">
            <a:avLst/>
          </a:prstGeom>
          <a:solidFill>
            <a:srgbClr val="0078D7"/>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836">
              <a:solidFill>
                <a:schemeClr val="tx1"/>
              </a:solidFill>
              <a:latin typeface="+mj-lt"/>
            </a:endParaRPr>
          </a:p>
        </p:txBody>
      </p:sp>
    </p:spTree>
    <p:extLst>
      <p:ext uri="{BB962C8B-B14F-4D97-AF65-F5344CB8AC3E}">
        <p14:creationId xmlns:p14="http://schemas.microsoft.com/office/powerpoint/2010/main" val="30126136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Typical automation scenarios</a:t>
            </a:r>
          </a:p>
        </p:txBody>
      </p:sp>
      <p:sp>
        <p:nvSpPr>
          <p:cNvPr id="5" name="Rectangle 4"/>
          <p:cNvSpPr/>
          <p:nvPr/>
        </p:nvSpPr>
        <p:spPr bwMode="auto">
          <a:xfrm>
            <a:off x="274639" y="1807147"/>
            <a:ext cx="10058398" cy="13853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Patch Azure IaaS VMs without downtime, leveraging Traffic Manager</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Enable regeneration of storage account keys while avoiding downtime in the application</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SQL backup on a schedule</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Backup and restore IaaS VMs</a:t>
            </a:r>
          </a:p>
          <a:p>
            <a:endParaRPr lang="en-US" sz="1801" dirty="0">
              <a:solidFill>
                <a:srgbClr val="353535"/>
              </a:solidFill>
              <a:latin typeface="+mj-lt"/>
            </a:endParaRPr>
          </a:p>
        </p:txBody>
      </p:sp>
      <p:sp>
        <p:nvSpPr>
          <p:cNvPr id="6" name="Rectangle 5"/>
          <p:cNvSpPr/>
          <p:nvPr/>
        </p:nvSpPr>
        <p:spPr bwMode="auto">
          <a:xfrm>
            <a:off x="274639" y="3642964"/>
            <a:ext cx="11582400" cy="1295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Deploy a VM on an Azure/on-premises cloud and enable monitoring for the VM</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Deploy a new service to Azure and configure the end points for CPU and memory alerts</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Deploy application from Git, run validation tests, and swap to production if tests pass</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Monitor SharePoint online for an approval to update a service and update the service once approved</a:t>
            </a:r>
          </a:p>
        </p:txBody>
      </p:sp>
      <p:sp>
        <p:nvSpPr>
          <p:cNvPr id="8" name="Rectangle 7"/>
          <p:cNvSpPr/>
          <p:nvPr/>
        </p:nvSpPr>
        <p:spPr bwMode="auto">
          <a:xfrm>
            <a:off x="274639" y="1371159"/>
            <a:ext cx="7215829" cy="9831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800" dirty="0">
                <a:solidFill>
                  <a:srgbClr val="0078D7"/>
                </a:solidFill>
                <a:latin typeface="+mj-lt"/>
                <a:ea typeface="Segoe UI" pitchFamily="34" charset="0"/>
                <a:cs typeface="Segoe UI" pitchFamily="34" charset="0"/>
              </a:rPr>
              <a:t>Patch/update/backup orchestration</a:t>
            </a:r>
          </a:p>
        </p:txBody>
      </p:sp>
      <p:sp>
        <p:nvSpPr>
          <p:cNvPr id="9" name="Rectangle 8"/>
          <p:cNvSpPr/>
          <p:nvPr/>
        </p:nvSpPr>
        <p:spPr bwMode="auto">
          <a:xfrm>
            <a:off x="274639" y="3192462"/>
            <a:ext cx="6781798" cy="5894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51304"/>
            <a:r>
              <a:rPr lang="en-US" sz="2800" dirty="0">
                <a:solidFill>
                  <a:srgbClr val="0078D7"/>
                </a:solidFill>
                <a:latin typeface="+mj-lt"/>
              </a:rPr>
              <a:t>Change control and provisioning</a:t>
            </a:r>
          </a:p>
        </p:txBody>
      </p:sp>
      <p:sp>
        <p:nvSpPr>
          <p:cNvPr id="11" name="Rectangle 10"/>
          <p:cNvSpPr/>
          <p:nvPr/>
        </p:nvSpPr>
        <p:spPr bwMode="auto">
          <a:xfrm>
            <a:off x="274639" y="5478462"/>
            <a:ext cx="11582400" cy="1295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Alert on a VM then turn on tracing, collect logs, upload to Azure Storage, and make available in</a:t>
            </a:r>
            <a:br>
              <a:rPr lang="en-US" dirty="0">
                <a:gradFill>
                  <a:gsLst>
                    <a:gs pos="1250">
                      <a:srgbClr val="353535"/>
                    </a:gs>
                    <a:gs pos="100000">
                      <a:srgbClr val="353535"/>
                    </a:gs>
                  </a:gsLst>
                  <a:lin ang="5400000" scaled="0"/>
                </a:gradFill>
                <a:latin typeface="Segoe UI Light"/>
              </a:rPr>
            </a:br>
            <a:r>
              <a:rPr lang="en-US" dirty="0">
                <a:gradFill>
                  <a:gsLst>
                    <a:gs pos="1250">
                      <a:srgbClr val="353535"/>
                    </a:gs>
                    <a:gs pos="100000">
                      <a:srgbClr val="353535"/>
                    </a:gs>
                  </a:gsLst>
                  <a:lin ang="5400000" scaled="0"/>
                </a:gradFill>
                <a:latin typeface="Segoe UI Light"/>
              </a:rPr>
              <a:t>Visual Studio for troubleshooting</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Monitor for when a new service gets created, and configure it for the right tracing/backup policy </a:t>
            </a:r>
          </a:p>
          <a:p>
            <a:pPr marL="341312" lvl="1" indent="-285750">
              <a:lnSpc>
                <a:spcPct val="90000"/>
              </a:lnSpc>
              <a:spcBef>
                <a:spcPct val="0"/>
              </a:spcBef>
              <a:spcAft>
                <a:spcPts val="600"/>
              </a:spcAft>
              <a:buSzPct val="90000"/>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Notify users of a subscription who have underutilized VMs and perform remediation</a:t>
            </a:r>
          </a:p>
        </p:txBody>
      </p:sp>
      <p:sp>
        <p:nvSpPr>
          <p:cNvPr id="12" name="Rectangle 11"/>
          <p:cNvSpPr/>
          <p:nvPr/>
        </p:nvSpPr>
        <p:spPr bwMode="auto">
          <a:xfrm>
            <a:off x="274639" y="5027960"/>
            <a:ext cx="6781798" cy="5894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51304"/>
            <a:r>
              <a:rPr lang="en-US" sz="2800" dirty="0">
                <a:solidFill>
                  <a:srgbClr val="0078D7"/>
                </a:solidFill>
                <a:latin typeface="+mj-lt"/>
              </a:rPr>
              <a:t>Monitoring and remediation</a:t>
            </a:r>
          </a:p>
        </p:txBody>
      </p:sp>
    </p:spTree>
    <p:extLst>
      <p:ext uri="{BB962C8B-B14F-4D97-AF65-F5344CB8AC3E}">
        <p14:creationId xmlns:p14="http://schemas.microsoft.com/office/powerpoint/2010/main" val="18845532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68562"/>
            <a:ext cx="11887200" cy="3176254"/>
          </a:xfrm>
        </p:spPr>
        <p:txBody>
          <a:bodyPr/>
          <a:lstStyle/>
          <a:p>
            <a:r>
              <a:rPr lang="en-US" i="1" dirty="0"/>
              <a:t>Hybrid</a:t>
            </a:r>
            <a:r>
              <a:rPr lang="en-US" dirty="0"/>
              <a:t> automation </a:t>
            </a:r>
            <a:br>
              <a:rPr lang="en-US" dirty="0"/>
            </a:br>
            <a:r>
              <a:rPr lang="en-US" dirty="0"/>
              <a:t>using Azure Automation</a:t>
            </a:r>
            <a:br>
              <a:rPr lang="en-US" dirty="0"/>
            </a:br>
            <a:endParaRPr lang="en-US" dirty="0"/>
          </a:p>
        </p:txBody>
      </p:sp>
    </p:spTree>
    <p:extLst>
      <p:ext uri="{BB962C8B-B14F-4D97-AF65-F5344CB8AC3E}">
        <p14:creationId xmlns:p14="http://schemas.microsoft.com/office/powerpoint/2010/main" val="8583267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962" y="1212852"/>
            <a:ext cx="9204075" cy="4542782"/>
          </a:xfrm>
        </p:spPr>
        <p:txBody>
          <a:bodyPr/>
          <a:lstStyle/>
          <a:p>
            <a:pPr marL="0" indent="0">
              <a:spcAft>
                <a:spcPts val="600"/>
              </a:spcAft>
              <a:buNone/>
            </a:pPr>
            <a:r>
              <a:rPr lang="en-US" sz="2800" dirty="0"/>
              <a:t>What?</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Runbooks stored and managed in Azure Automation</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Delivered and run against on-premises services including Azure Stack Hub</a:t>
            </a:r>
            <a:br>
              <a:rPr lang="en-US" sz="1800" dirty="0">
                <a:gradFill>
                  <a:gsLst>
                    <a:gs pos="1250">
                      <a:srgbClr val="353535"/>
                    </a:gs>
                    <a:gs pos="100000">
                      <a:srgbClr val="353535"/>
                    </a:gs>
                  </a:gsLst>
                  <a:lin ang="5400000" scaled="0"/>
                </a:gradFill>
                <a:latin typeface="Segoe UI Light"/>
              </a:rPr>
            </a:br>
            <a:endParaRPr lang="en-US" sz="1800" dirty="0">
              <a:gradFill>
                <a:gsLst>
                  <a:gs pos="1250">
                    <a:srgbClr val="353535"/>
                  </a:gs>
                  <a:gs pos="100000">
                    <a:srgbClr val="353535"/>
                  </a:gs>
                </a:gsLst>
                <a:lin ang="5400000" scaled="0"/>
              </a:gradFill>
              <a:latin typeface="Segoe UI Light"/>
            </a:endParaRPr>
          </a:p>
          <a:p>
            <a:pPr marL="0" indent="0">
              <a:spcAft>
                <a:spcPts val="600"/>
              </a:spcAft>
              <a:buNone/>
            </a:pPr>
            <a:r>
              <a:rPr lang="en-US" sz="2800" dirty="0"/>
              <a:t>Why?</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Single management solution for all resources: Azure, 3rd party cloud, or on-premises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Removes the need for on-premises management products. E.g., Orchestrator, Service Management Automation, etc.</a:t>
            </a:r>
            <a:br>
              <a:rPr lang="en-US" sz="1800" dirty="0">
                <a:gradFill>
                  <a:gsLst>
                    <a:gs pos="1250">
                      <a:srgbClr val="353535"/>
                    </a:gs>
                    <a:gs pos="100000">
                      <a:srgbClr val="353535"/>
                    </a:gs>
                  </a:gsLst>
                  <a:lin ang="5400000" scaled="0"/>
                </a:gradFill>
                <a:latin typeface="Segoe UI Light"/>
              </a:rPr>
            </a:br>
            <a:endParaRPr lang="en-US" sz="1800" dirty="0">
              <a:gradFill>
                <a:gsLst>
                  <a:gs pos="1250">
                    <a:srgbClr val="353535"/>
                  </a:gs>
                  <a:gs pos="100000">
                    <a:srgbClr val="353535"/>
                  </a:gs>
                </a:gsLst>
                <a:lin ang="5400000" scaled="0"/>
              </a:gradFill>
              <a:latin typeface="Segoe UI Light"/>
            </a:endParaRPr>
          </a:p>
          <a:p>
            <a:pPr marL="55562" lvl="1" indent="0">
              <a:spcBef>
                <a:spcPct val="0"/>
              </a:spcBef>
              <a:spcAft>
                <a:spcPts val="600"/>
              </a:spcAft>
              <a:buNone/>
              <a:defRPr/>
            </a:pPr>
            <a:r>
              <a:rPr lang="en-US" sz="2800" dirty="0">
                <a:gradFill>
                  <a:gsLst>
                    <a:gs pos="1250">
                      <a:schemeClr val="tx2"/>
                    </a:gs>
                    <a:gs pos="99000">
                      <a:schemeClr val="tx2"/>
                    </a:gs>
                  </a:gsLst>
                  <a:lin ang="5400000" scaled="0"/>
                </a:gradFill>
                <a:latin typeface="+mj-lt"/>
              </a:rPr>
              <a:t>How? </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Runs on Windows Server 2012 and later</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Uses Operations Management Suite (OMS), MS Management Agent (MMA) Channel, </a:t>
            </a:r>
            <a:br>
              <a:rPr lang="en-US" sz="1800" dirty="0">
                <a:gradFill>
                  <a:gsLst>
                    <a:gs pos="1250">
                      <a:srgbClr val="353535"/>
                    </a:gs>
                    <a:gs pos="100000">
                      <a:srgbClr val="353535"/>
                    </a:gs>
                  </a:gsLst>
                  <a:lin ang="5400000" scaled="0"/>
                </a:gradFill>
                <a:latin typeface="Segoe UI Light"/>
              </a:rPr>
            </a:br>
            <a:r>
              <a:rPr lang="en-US" sz="1800" dirty="0">
                <a:gradFill>
                  <a:gsLst>
                    <a:gs pos="1250">
                      <a:srgbClr val="353535"/>
                    </a:gs>
                    <a:gs pos="100000">
                      <a:srgbClr val="353535"/>
                    </a:gs>
                  </a:gsLst>
                  <a:lin ang="5400000" scaled="0"/>
                </a:gradFill>
                <a:latin typeface="Segoe UI Light"/>
              </a:rPr>
              <a:t>and Intelligence Pack Solution channel to deliver the runbook</a:t>
            </a:r>
          </a:p>
        </p:txBody>
      </p:sp>
      <p:sp>
        <p:nvSpPr>
          <p:cNvPr id="3" name="Title 2"/>
          <p:cNvSpPr>
            <a:spLocks noGrp="1"/>
          </p:cNvSpPr>
          <p:nvPr>
            <p:ph type="title"/>
          </p:nvPr>
        </p:nvSpPr>
        <p:spPr/>
        <p:txBody>
          <a:bodyPr/>
          <a:lstStyle/>
          <a:p>
            <a:r>
              <a:rPr lang="en-US" dirty="0"/>
              <a:t>Hybrid automation using Azure Automation</a:t>
            </a:r>
          </a:p>
        </p:txBody>
      </p:sp>
    </p:spTree>
    <p:extLst>
      <p:ext uri="{BB962C8B-B14F-4D97-AF65-F5344CB8AC3E}">
        <p14:creationId xmlns:p14="http://schemas.microsoft.com/office/powerpoint/2010/main" val="661140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Hybrid Runbook Workers</a:t>
            </a:r>
          </a:p>
        </p:txBody>
      </p:sp>
      <p:sp>
        <p:nvSpPr>
          <p:cNvPr id="5" name="Rectangle 4"/>
          <p:cNvSpPr/>
          <p:nvPr/>
        </p:nvSpPr>
        <p:spPr>
          <a:xfrm>
            <a:off x="2610469" y="6205865"/>
            <a:ext cx="7238072" cy="523220"/>
          </a:xfrm>
          <a:prstGeom prst="rect">
            <a:avLst/>
          </a:prstGeom>
        </p:spPr>
        <p:txBody>
          <a:bodyPr wrap="none">
            <a:spAutoFit/>
          </a:bodyPr>
          <a:lstStyle/>
          <a:p>
            <a:r>
              <a:rPr lang="en-US" sz="2800" b="1">
                <a:latin typeface="Segoe UI" panose="020B0502040204020203" pitchFamily="34" charset="0"/>
                <a:cs typeface="Segoe UI" panose="020B0502040204020203" pitchFamily="34" charset="0"/>
                <a:hlinkClick r:id="rId3"/>
              </a:rPr>
              <a:t>http://aka.ms/Azure/Automation/Hybrid</a:t>
            </a:r>
            <a:r>
              <a:rPr lang="en-US" sz="2800" b="1">
                <a:latin typeface="Segoe UI" panose="020B0502040204020203" pitchFamily="34" charset="0"/>
                <a:cs typeface="Segoe UI" panose="020B0502040204020203" pitchFamily="34" charset="0"/>
              </a:rPr>
              <a:t> </a:t>
            </a:r>
          </a:p>
        </p:txBody>
      </p:sp>
      <p:pic>
        <p:nvPicPr>
          <p:cNvPr id="6" name="Picture 5"/>
          <p:cNvPicPr>
            <a:picLocks noChangeAspect="1"/>
          </p:cNvPicPr>
          <p:nvPr/>
        </p:nvPicPr>
        <p:blipFill>
          <a:blip r:embed="rId4"/>
          <a:stretch>
            <a:fillRect/>
          </a:stretch>
        </p:blipFill>
        <p:spPr>
          <a:xfrm>
            <a:off x="503237" y="1606363"/>
            <a:ext cx="11584766" cy="4255099"/>
          </a:xfrm>
          <a:prstGeom prst="rect">
            <a:avLst/>
          </a:prstGeom>
        </p:spPr>
      </p:pic>
    </p:spTree>
    <p:extLst>
      <p:ext uri="{BB962C8B-B14F-4D97-AF65-F5344CB8AC3E}">
        <p14:creationId xmlns:p14="http://schemas.microsoft.com/office/powerpoint/2010/main" val="40449048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962" y="1212852"/>
            <a:ext cx="11025732" cy="5450723"/>
          </a:xfrm>
        </p:spPr>
        <p:txBody>
          <a:bodyPr/>
          <a:lstStyle/>
          <a:p>
            <a:pPr marL="0" indent="0">
              <a:spcBef>
                <a:spcPts val="0"/>
              </a:spcBef>
              <a:spcAft>
                <a:spcPts val="600"/>
              </a:spcAft>
              <a:buNone/>
            </a:pPr>
            <a:r>
              <a:rPr lang="en-US" sz="3200" dirty="0"/>
              <a:t>Hybrid Runbook Worker groups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Every Hybrid Runbook Worker is part of a group</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Define multiple workers for high availability</a:t>
            </a:r>
          </a:p>
          <a:p>
            <a:pPr marL="0" indent="0">
              <a:spcBef>
                <a:spcPts val="0"/>
              </a:spcBef>
              <a:spcAft>
                <a:spcPts val="600"/>
              </a:spcAft>
              <a:buNone/>
            </a:pPr>
            <a:r>
              <a:rPr lang="en-US" sz="3200" dirty="0"/>
              <a:t>Modules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Must import modules that integrate with resources</a:t>
            </a:r>
          </a:p>
          <a:p>
            <a:pPr marL="0" indent="0">
              <a:spcBef>
                <a:spcPts val="0"/>
              </a:spcBef>
              <a:spcAft>
                <a:spcPts val="600"/>
              </a:spcAft>
              <a:buNone/>
            </a:pPr>
            <a:r>
              <a:rPr lang="en-US" sz="3200" dirty="0"/>
              <a:t>Assets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Can use the cloud assets: variables, credentials, connections, and certs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Scheduling (Jobs) not currently supported. Mitigation is to use a cloud runbook, </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schedule it and call Start-</a:t>
            </a:r>
            <a:r>
              <a:rPr lang="en-US" sz="1800" dirty="0" err="1">
                <a:gradFill>
                  <a:gsLst>
                    <a:gs pos="1250">
                      <a:srgbClr val="353535"/>
                    </a:gs>
                    <a:gs pos="100000">
                      <a:srgbClr val="353535"/>
                    </a:gs>
                  </a:gsLst>
                  <a:lin ang="5400000" scaled="0"/>
                </a:gradFill>
                <a:latin typeface="Segoe UI Light"/>
              </a:rPr>
              <a:t>AzureRMAutomationRunbook</a:t>
            </a:r>
            <a:endParaRPr lang="en-US" sz="1800" dirty="0">
              <a:gradFill>
                <a:gsLst>
                  <a:gs pos="1250">
                    <a:srgbClr val="353535"/>
                  </a:gs>
                  <a:gs pos="100000">
                    <a:srgbClr val="353535"/>
                  </a:gs>
                </a:gsLst>
                <a:lin ang="5400000" scaled="0"/>
              </a:gradFill>
              <a:latin typeface="Segoe UI Light"/>
            </a:endParaRPr>
          </a:p>
          <a:p>
            <a:pPr marL="0" indent="0">
              <a:spcBef>
                <a:spcPts val="0"/>
              </a:spcBef>
              <a:spcAft>
                <a:spcPts val="600"/>
              </a:spcAft>
              <a:buNone/>
            </a:pPr>
            <a:r>
              <a:rPr lang="en-US" sz="3200" dirty="0"/>
              <a:t>Permissions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Hybrid Runbooks execute under Local System Account</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Must provide your own authentication for non-Azure resources</a:t>
            </a: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rPr>
              <a:t>Use a credential asset and retrieve at runtime using Get-</a:t>
            </a:r>
            <a:r>
              <a:rPr lang="en-US" sz="1800" dirty="0" err="1">
                <a:gradFill>
                  <a:gsLst>
                    <a:gs pos="1250">
                      <a:srgbClr val="353535"/>
                    </a:gs>
                    <a:gs pos="100000">
                      <a:srgbClr val="353535"/>
                    </a:gs>
                  </a:gsLst>
                  <a:lin ang="5400000" scaled="0"/>
                </a:gradFill>
                <a:latin typeface="Segoe UI Light"/>
              </a:rPr>
              <a:t>AzureRMAutomationCredential</a:t>
            </a:r>
            <a:endParaRPr lang="en-US" sz="1800" dirty="0">
              <a:gradFill>
                <a:gsLst>
                  <a:gs pos="1250">
                    <a:srgbClr val="353535"/>
                  </a:gs>
                  <a:gs pos="100000">
                    <a:srgbClr val="353535"/>
                  </a:gs>
                </a:gsLst>
                <a:lin ang="5400000" scaled="0"/>
              </a:gradFill>
              <a:latin typeface="Segoe UI Light"/>
            </a:endParaRPr>
          </a:p>
          <a:p>
            <a:pPr marL="341312" lvl="1" indent="-285750">
              <a:spcBef>
                <a:spcPct val="0"/>
              </a:spcBef>
              <a:spcAft>
                <a:spcPts val="600"/>
              </a:spcAft>
              <a:buFont typeface="Arial" panose="020B0604020202020204" pitchFamily="34" charset="0"/>
              <a:buChar char="•"/>
              <a:defRPr/>
            </a:pPr>
            <a:r>
              <a:rPr lang="en-US" sz="1800" dirty="0">
                <a:gradFill>
                  <a:gsLst>
                    <a:gs pos="1250">
                      <a:srgbClr val="353535"/>
                    </a:gs>
                    <a:gs pos="100000">
                      <a:srgbClr val="353535"/>
                    </a:gs>
                  </a:gsLst>
                  <a:lin ang="5400000" scaled="0"/>
                </a:gradFill>
                <a:latin typeface="Segoe UI Light"/>
                <a:hlinkClick r:id="rId3"/>
              </a:rPr>
              <a:t>Read more</a:t>
            </a:r>
            <a:endParaRPr lang="en-US" sz="1800" dirty="0">
              <a:gradFill>
                <a:gsLst>
                  <a:gs pos="1250">
                    <a:srgbClr val="353535"/>
                  </a:gs>
                  <a:gs pos="100000">
                    <a:srgbClr val="353535"/>
                  </a:gs>
                </a:gsLst>
                <a:lin ang="5400000" scaled="0"/>
              </a:gradFill>
              <a:latin typeface="Segoe UI Light"/>
            </a:endParaRPr>
          </a:p>
        </p:txBody>
      </p:sp>
      <p:sp>
        <p:nvSpPr>
          <p:cNvPr id="3" name="Title 2"/>
          <p:cNvSpPr>
            <a:spLocks noGrp="1"/>
          </p:cNvSpPr>
          <p:nvPr>
            <p:ph type="title"/>
          </p:nvPr>
        </p:nvSpPr>
        <p:spPr/>
        <p:txBody>
          <a:bodyPr/>
          <a:lstStyle/>
          <a:p>
            <a:r>
              <a:rPr lang="en-US" dirty="0"/>
              <a:t>Hybrid Runbook Worker notes</a:t>
            </a:r>
          </a:p>
        </p:txBody>
      </p:sp>
    </p:spTree>
    <p:extLst>
      <p:ext uri="{BB962C8B-B14F-4D97-AF65-F5344CB8AC3E}">
        <p14:creationId xmlns:p14="http://schemas.microsoft.com/office/powerpoint/2010/main" val="37044834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962" y="1212851"/>
            <a:ext cx="10651875" cy="4893647"/>
          </a:xfrm>
        </p:spPr>
        <p:txBody>
          <a:bodyPr/>
          <a:lstStyle/>
          <a:p>
            <a:pPr marL="0" indent="0">
              <a:buNone/>
            </a:pPr>
            <a:r>
              <a:rPr lang="en-US" sz="3200" dirty="0"/>
              <a:t>Azure Scheduler</a:t>
            </a:r>
          </a:p>
          <a:p>
            <a:pPr marL="0" indent="0">
              <a:spcBef>
                <a:spcPts val="0"/>
              </a:spcBef>
              <a:spcAft>
                <a:spcPts val="600"/>
              </a:spcAft>
              <a:buNone/>
            </a:pPr>
            <a:r>
              <a:rPr lang="en-US" sz="1800" dirty="0">
                <a:gradFill>
                  <a:gsLst>
                    <a:gs pos="1250">
                      <a:srgbClr val="353535"/>
                    </a:gs>
                    <a:gs pos="100000">
                      <a:srgbClr val="353535"/>
                    </a:gs>
                  </a:gsLst>
                  <a:lin ang="5400000" scaled="0"/>
                </a:gradFill>
                <a:latin typeface="Segoe UI Light"/>
              </a:rPr>
              <a:t>Provides more control over when runbooks run. E.g., on a specific day or in minute increments</a:t>
            </a:r>
          </a:p>
          <a:p>
            <a:pPr marL="0" indent="0">
              <a:buNone/>
            </a:pPr>
            <a:endParaRPr lang="en-US" sz="1800" dirty="0"/>
          </a:p>
          <a:p>
            <a:pPr marL="0" indent="0">
              <a:buNone/>
            </a:pPr>
            <a:r>
              <a:rPr lang="en-US" sz="3200" dirty="0"/>
              <a:t>Automation </a:t>
            </a:r>
            <a:r>
              <a:rPr lang="en-US" sz="3200" dirty="0" err="1"/>
              <a:t>WebHooks</a:t>
            </a:r>
            <a:endParaRPr lang="en-US" sz="3200" dirty="0"/>
          </a:p>
          <a:p>
            <a:pPr marL="0" indent="0">
              <a:spcBef>
                <a:spcPts val="0"/>
              </a:spcBef>
              <a:spcAft>
                <a:spcPts val="600"/>
              </a:spcAft>
              <a:buNone/>
            </a:pPr>
            <a:r>
              <a:rPr lang="en-US" sz="1800" dirty="0">
                <a:gradFill>
                  <a:gsLst>
                    <a:gs pos="1250">
                      <a:srgbClr val="353535"/>
                    </a:gs>
                    <a:gs pos="100000">
                      <a:srgbClr val="353535"/>
                    </a:gs>
                  </a:gsLst>
                  <a:lin ang="5400000" scaled="0"/>
                </a:gradFill>
                <a:latin typeface="Segoe UI Light"/>
              </a:rPr>
              <a:t>Start a runbook in response to an HTTP Request. </a:t>
            </a:r>
            <a:r>
              <a:rPr lang="en-US" sz="1800" dirty="0">
                <a:gradFill>
                  <a:gsLst>
                    <a:gs pos="1250">
                      <a:srgbClr val="353535"/>
                    </a:gs>
                    <a:gs pos="100000">
                      <a:srgbClr val="353535"/>
                    </a:gs>
                  </a:gsLst>
                  <a:lin ang="5400000" scaled="0"/>
                </a:gradFill>
                <a:latin typeface="Segoe UI Light"/>
                <a:hlinkClick r:id="rId3"/>
              </a:rPr>
              <a:t>Read more</a:t>
            </a:r>
            <a:endParaRPr lang="en-US" sz="1800" dirty="0">
              <a:gradFill>
                <a:gsLst>
                  <a:gs pos="1250">
                    <a:srgbClr val="353535"/>
                  </a:gs>
                  <a:gs pos="100000">
                    <a:srgbClr val="353535"/>
                  </a:gs>
                </a:gsLst>
                <a:lin ang="5400000" scaled="0"/>
              </a:gradFill>
              <a:latin typeface="Segoe UI Light"/>
            </a:endParaRPr>
          </a:p>
          <a:p>
            <a:pPr marL="0" indent="0">
              <a:buNone/>
            </a:pPr>
            <a:endParaRPr lang="en-US" sz="1800" dirty="0"/>
          </a:p>
          <a:p>
            <a:pPr marL="0" indent="0">
              <a:buNone/>
            </a:pPr>
            <a:r>
              <a:rPr lang="en-US" sz="3200" dirty="0"/>
              <a:t>Azure Automation DSC</a:t>
            </a:r>
          </a:p>
          <a:p>
            <a:pPr marL="0" indent="0">
              <a:spcBef>
                <a:spcPts val="0"/>
              </a:spcBef>
              <a:spcAft>
                <a:spcPts val="600"/>
              </a:spcAft>
              <a:buNone/>
            </a:pPr>
            <a:r>
              <a:rPr lang="en-US" sz="1800" dirty="0">
                <a:gradFill>
                  <a:gsLst>
                    <a:gs pos="1250">
                      <a:srgbClr val="353535"/>
                    </a:gs>
                    <a:gs pos="100000">
                      <a:srgbClr val="353535"/>
                    </a:gs>
                  </a:gsLst>
                  <a:lin ang="5400000" scaled="0"/>
                </a:gradFill>
                <a:latin typeface="Segoe UI Light"/>
              </a:rPr>
              <a:t>Consistently deploy, reliably monitor, and automatically update the desired state of all your IaaS resources. </a:t>
            </a:r>
            <a:r>
              <a:rPr lang="en-US" sz="1800" dirty="0">
                <a:gradFill>
                  <a:gsLst>
                    <a:gs pos="1250">
                      <a:srgbClr val="353535"/>
                    </a:gs>
                    <a:gs pos="100000">
                      <a:srgbClr val="353535"/>
                    </a:gs>
                  </a:gsLst>
                  <a:lin ang="5400000" scaled="0"/>
                </a:gradFill>
                <a:latin typeface="Segoe UI Light"/>
                <a:hlinkClick r:id="rId4"/>
              </a:rPr>
              <a:t>Read More</a:t>
            </a:r>
            <a:endParaRPr lang="en-US" sz="1800" dirty="0">
              <a:gradFill>
                <a:gsLst>
                  <a:gs pos="1250">
                    <a:srgbClr val="353535"/>
                  </a:gs>
                  <a:gs pos="100000">
                    <a:srgbClr val="353535"/>
                  </a:gs>
                </a:gsLst>
                <a:lin ang="5400000" scaled="0"/>
              </a:gradFill>
              <a:latin typeface="Segoe UI Light"/>
            </a:endParaRPr>
          </a:p>
          <a:p>
            <a:pPr marL="0" indent="0">
              <a:buNone/>
            </a:pPr>
            <a:endParaRPr lang="en-US" sz="1800" dirty="0"/>
          </a:p>
          <a:p>
            <a:pPr marL="0" indent="0">
              <a:buNone/>
            </a:pPr>
            <a:r>
              <a:rPr lang="en-US" sz="3200" dirty="0"/>
              <a:t>Continuous deployment using Chocolatey</a:t>
            </a:r>
          </a:p>
          <a:p>
            <a:pPr marL="0" indent="0">
              <a:spcBef>
                <a:spcPts val="0"/>
              </a:spcBef>
              <a:spcAft>
                <a:spcPts val="600"/>
              </a:spcAft>
              <a:buNone/>
            </a:pPr>
            <a:r>
              <a:rPr lang="en-US" sz="1800" dirty="0">
                <a:gradFill>
                  <a:gsLst>
                    <a:gs pos="1250">
                      <a:srgbClr val="353535"/>
                    </a:gs>
                    <a:gs pos="100000">
                      <a:srgbClr val="353535"/>
                    </a:gs>
                  </a:gsLst>
                  <a:lin ang="5400000" scaled="0"/>
                </a:gradFill>
                <a:latin typeface="Segoe UI Light"/>
              </a:rPr>
              <a:t>Allows you to install packages from a central repository of packages into a Windows system using the command line. </a:t>
            </a:r>
            <a:r>
              <a:rPr lang="en-US" sz="1800" dirty="0">
                <a:gradFill>
                  <a:gsLst>
                    <a:gs pos="1250">
                      <a:srgbClr val="353535"/>
                    </a:gs>
                    <a:gs pos="100000">
                      <a:srgbClr val="353535"/>
                    </a:gs>
                  </a:gsLst>
                  <a:lin ang="5400000" scaled="0"/>
                </a:gradFill>
                <a:latin typeface="Segoe UI Light"/>
                <a:hlinkClick r:id="rId5"/>
              </a:rPr>
              <a:t>Read More</a:t>
            </a:r>
            <a:endParaRPr lang="en-US" sz="1800" dirty="0">
              <a:gradFill>
                <a:gsLst>
                  <a:gs pos="1250">
                    <a:srgbClr val="353535"/>
                  </a:gs>
                  <a:gs pos="100000">
                    <a:srgbClr val="353535"/>
                  </a:gs>
                </a:gsLst>
                <a:lin ang="5400000" scaled="0"/>
              </a:gradFill>
              <a:latin typeface="Segoe UI Light"/>
            </a:endParaRPr>
          </a:p>
        </p:txBody>
      </p:sp>
      <p:sp>
        <p:nvSpPr>
          <p:cNvPr id="17" name="Title 16"/>
          <p:cNvSpPr>
            <a:spLocks noGrp="1"/>
          </p:cNvSpPr>
          <p:nvPr>
            <p:ph type="title"/>
          </p:nvPr>
        </p:nvSpPr>
        <p:spPr/>
        <p:txBody>
          <a:bodyPr/>
          <a:lstStyle/>
          <a:p>
            <a:r>
              <a:rPr lang="en-US" dirty="0"/>
              <a:t>Additional fine points</a:t>
            </a:r>
          </a:p>
        </p:txBody>
      </p:sp>
    </p:spTree>
    <p:extLst>
      <p:ext uri="{BB962C8B-B14F-4D97-AF65-F5344CB8AC3E}">
        <p14:creationId xmlns:p14="http://schemas.microsoft.com/office/powerpoint/2010/main" val="152032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07733"/>
            <a:ext cx="11887200" cy="2179058"/>
          </a:xfrm>
        </p:spPr>
        <p:txBody>
          <a:bodyPr/>
          <a:lstStyle/>
          <a:p>
            <a:r>
              <a:rPr lang="en-US" dirty="0"/>
              <a:t>Other Options for Automating IaaS VM Configuration</a:t>
            </a:r>
          </a:p>
        </p:txBody>
      </p:sp>
    </p:spTree>
    <p:extLst>
      <p:ext uri="{BB962C8B-B14F-4D97-AF65-F5344CB8AC3E}">
        <p14:creationId xmlns:p14="http://schemas.microsoft.com/office/powerpoint/2010/main" val="17366329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49C98A-A98B-4C9B-8B96-1D74B18AA163}"/>
              </a:ext>
            </a:extLst>
          </p:cNvPr>
          <p:cNvSpPr>
            <a:spLocks noGrp="1"/>
          </p:cNvSpPr>
          <p:nvPr>
            <p:ph type="body" sz="quarter" idx="10"/>
          </p:nvPr>
        </p:nvSpPr>
        <p:spPr>
          <a:xfrm>
            <a:off x="460156" y="1820862"/>
            <a:ext cx="11704047" cy="3370153"/>
          </a:xfrm>
        </p:spPr>
        <p:txBody>
          <a:bodyPr/>
          <a:lstStyle/>
          <a:p>
            <a:pPr marL="0" indent="0">
              <a:spcAft>
                <a:spcPts val="600"/>
              </a:spcAft>
              <a:buNone/>
            </a:pPr>
            <a:r>
              <a:rPr lang="en-US" sz="2800" dirty="0">
                <a:solidFill>
                  <a:srgbClr val="0078D7"/>
                </a:solidFill>
              </a:rPr>
              <a:t>Desired State Configuration (DSC)</a:t>
            </a:r>
          </a:p>
          <a:p>
            <a:pPr marL="0" indent="0">
              <a:spcAft>
                <a:spcPts val="600"/>
              </a:spcAft>
              <a:buNone/>
            </a:pPr>
            <a:r>
              <a:rPr lang="en-US" sz="2800" dirty="0">
                <a:solidFill>
                  <a:srgbClr val="0078D7"/>
                </a:solidFill>
              </a:rPr>
              <a:t>Custom script extensions</a:t>
            </a:r>
          </a:p>
          <a:p>
            <a:pPr marL="0" indent="0">
              <a:spcAft>
                <a:spcPts val="600"/>
              </a:spcAft>
              <a:buNone/>
            </a:pPr>
            <a:r>
              <a:rPr lang="en-US" sz="2800" dirty="0">
                <a:solidFill>
                  <a:srgbClr val="0078D7"/>
                </a:solidFill>
              </a:rPr>
              <a:t>Custom data integration (Linux Workloads)</a:t>
            </a:r>
          </a:p>
          <a:p>
            <a:pPr marL="0" indent="0">
              <a:spcAft>
                <a:spcPts val="600"/>
              </a:spcAft>
              <a:buNone/>
            </a:pPr>
            <a:r>
              <a:rPr lang="en-US" sz="2800" dirty="0">
                <a:solidFill>
                  <a:srgbClr val="0078D7"/>
                </a:solidFill>
              </a:rPr>
              <a:t>3</a:t>
            </a:r>
            <a:r>
              <a:rPr lang="en-US" sz="2800" baseline="30000" dirty="0">
                <a:solidFill>
                  <a:srgbClr val="0078D7"/>
                </a:solidFill>
              </a:rPr>
              <a:t>rd</a:t>
            </a:r>
            <a:r>
              <a:rPr lang="en-US" sz="2800" dirty="0">
                <a:solidFill>
                  <a:srgbClr val="0078D7"/>
                </a:solidFill>
              </a:rPr>
              <a:t> party tools</a:t>
            </a:r>
          </a:p>
          <a:p>
            <a:pPr>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Chef</a:t>
            </a:r>
          </a:p>
          <a:p>
            <a:pPr>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Puppet </a:t>
            </a:r>
          </a:p>
          <a:p>
            <a:pPr>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Ansible</a:t>
            </a:r>
          </a:p>
        </p:txBody>
      </p:sp>
      <p:sp>
        <p:nvSpPr>
          <p:cNvPr id="3" name="Title 2">
            <a:extLst>
              <a:ext uri="{FF2B5EF4-FFF2-40B4-BE49-F238E27FC236}">
                <a16:creationId xmlns:a16="http://schemas.microsoft.com/office/drawing/2014/main" id="{4CB92AD5-3006-4395-803B-7F87D6A0482D}"/>
              </a:ext>
            </a:extLst>
          </p:cNvPr>
          <p:cNvSpPr>
            <a:spLocks noGrp="1"/>
          </p:cNvSpPr>
          <p:nvPr>
            <p:ph type="title"/>
          </p:nvPr>
        </p:nvSpPr>
        <p:spPr/>
        <p:txBody>
          <a:bodyPr/>
          <a:lstStyle/>
          <a:p>
            <a:r>
              <a:rPr lang="en-US" dirty="0"/>
              <a:t>Tools to automate activities in Azure Stack Hub</a:t>
            </a:r>
          </a:p>
        </p:txBody>
      </p:sp>
      <p:pic>
        <p:nvPicPr>
          <p:cNvPr id="5" name="Picture 4">
            <a:extLst>
              <a:ext uri="{FF2B5EF4-FFF2-40B4-BE49-F238E27FC236}">
                <a16:creationId xmlns:a16="http://schemas.microsoft.com/office/drawing/2014/main" id="{1B7CEF71-31DE-4F0C-B431-AA2DDAF6EB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361237" y="1439862"/>
            <a:ext cx="4945063" cy="4945063"/>
          </a:xfrm>
          <a:prstGeom prst="rect">
            <a:avLst/>
          </a:prstGeom>
        </p:spPr>
      </p:pic>
    </p:spTree>
    <p:extLst>
      <p:ext uri="{BB962C8B-B14F-4D97-AF65-F5344CB8AC3E}">
        <p14:creationId xmlns:p14="http://schemas.microsoft.com/office/powerpoint/2010/main" val="33340374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5050"/>
                </a:solidFill>
              </a:rPr>
              <a:t>Agenda</a:t>
            </a:r>
          </a:p>
        </p:txBody>
      </p:sp>
      <p:sp>
        <p:nvSpPr>
          <p:cNvPr id="6" name="Text Placeholder 5"/>
          <p:cNvSpPr>
            <a:spLocks noGrp="1"/>
          </p:cNvSpPr>
          <p:nvPr>
            <p:ph type="body" sz="quarter" idx="10"/>
          </p:nvPr>
        </p:nvSpPr>
        <p:spPr>
          <a:xfrm>
            <a:off x="274638" y="1212850"/>
            <a:ext cx="6747361" cy="3207032"/>
          </a:xfrm>
        </p:spPr>
        <p:txBody>
          <a:bodyPr vert="horz" wrap="square" lIns="146304" tIns="91440" rIns="146304" bIns="91440" rtlCol="0" anchor="t">
            <a:spAutoFit/>
          </a:bodyPr>
          <a:lstStyle/>
          <a:p>
            <a:endParaRPr lang="en-US" sz="2800" dirty="0">
              <a:solidFill>
                <a:srgbClr val="0078D7"/>
              </a:solidFill>
            </a:endParaRPr>
          </a:p>
          <a:p>
            <a:r>
              <a:rPr lang="en-US" sz="2800" dirty="0">
                <a:solidFill>
                  <a:srgbClr val="0078D7"/>
                </a:solidFill>
              </a:rPr>
              <a:t>Azure Automation </a:t>
            </a:r>
          </a:p>
          <a:p>
            <a:r>
              <a:rPr lang="en-US" sz="2800" dirty="0">
                <a:solidFill>
                  <a:srgbClr val="0078D7"/>
                </a:solidFill>
              </a:rPr>
              <a:t>Automation with Azure Stack Hub</a:t>
            </a:r>
          </a:p>
          <a:p>
            <a:r>
              <a:rPr lang="en-US" sz="2800" dirty="0">
                <a:solidFill>
                  <a:srgbClr val="0078D7"/>
                </a:solidFill>
              </a:rPr>
              <a:t>Hybrid automation</a:t>
            </a:r>
          </a:p>
          <a:p>
            <a:r>
              <a:rPr lang="en-US" sz="2800" dirty="0">
                <a:solidFill>
                  <a:srgbClr val="0078D7"/>
                </a:solidFill>
              </a:rPr>
              <a:t>Other automation options</a:t>
            </a:r>
          </a:p>
          <a:p>
            <a:br>
              <a:rPr lang="en-US" sz="2400" dirty="0">
                <a:solidFill>
                  <a:srgbClr val="0078D7"/>
                </a:solidFill>
              </a:rPr>
            </a:br>
            <a:endParaRPr lang="en-US" sz="2400" dirty="0">
              <a:solidFill>
                <a:srgbClr val="0078D7"/>
              </a:solidFill>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3318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PowerShell Desired State Configuration</a:t>
            </a:r>
          </a:p>
        </p:txBody>
      </p:sp>
      <p:pic>
        <p:nvPicPr>
          <p:cNvPr id="6" name="Picture 5"/>
          <p:cNvPicPr>
            <a:picLocks noChangeAspect="1"/>
          </p:cNvPicPr>
          <p:nvPr/>
        </p:nvPicPr>
        <p:blipFill>
          <a:blip r:embed="rId4"/>
          <a:stretch>
            <a:fillRect/>
          </a:stretch>
        </p:blipFill>
        <p:spPr>
          <a:xfrm>
            <a:off x="4922837" y="1287043"/>
            <a:ext cx="7240897" cy="5410619"/>
          </a:xfrm>
          <a:prstGeom prst="rect">
            <a:avLst/>
          </a:prstGeom>
        </p:spPr>
      </p:pic>
      <p:sp>
        <p:nvSpPr>
          <p:cNvPr id="7" name="Rectangle 6"/>
          <p:cNvSpPr/>
          <p:nvPr/>
        </p:nvSpPr>
        <p:spPr>
          <a:xfrm>
            <a:off x="350837" y="1206498"/>
            <a:ext cx="5530232" cy="1938992"/>
          </a:xfrm>
          <a:prstGeom prst="rect">
            <a:avLst/>
          </a:prstGeom>
        </p:spPr>
        <p:txBody>
          <a:bodyPr wrap="square">
            <a:spAutoFit/>
          </a:bodyPr>
          <a:lstStyle/>
          <a:p>
            <a:pPr defTabSz="914400">
              <a:spcAft>
                <a:spcPts val="600"/>
              </a:spcAft>
              <a:defRPr/>
            </a:pPr>
            <a:r>
              <a:rPr lang="en-US" sz="2800" dirty="0">
                <a:gradFill>
                  <a:gsLst>
                    <a:gs pos="1250">
                      <a:schemeClr val="tx2"/>
                    </a:gs>
                    <a:gs pos="99000">
                      <a:schemeClr val="tx2"/>
                    </a:gs>
                  </a:gsLst>
                  <a:lin ang="5400000" scaled="0"/>
                </a:gradFill>
                <a:latin typeface="+mj-lt"/>
              </a:rPr>
              <a:t>Simplifies configuration</a:t>
            </a:r>
          </a:p>
          <a:p>
            <a:pPr marL="342900" indent="-342900" defTabSz="914400">
              <a:spcAft>
                <a:spcPts val="600"/>
              </a:spcAft>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Prevents configuration drift</a:t>
            </a:r>
          </a:p>
          <a:p>
            <a:pPr marL="342900" indent="-342900" defTabSz="914400">
              <a:spcAft>
                <a:spcPts val="600"/>
              </a:spcAft>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Flexible deployment options</a:t>
            </a:r>
          </a:p>
          <a:p>
            <a:pPr marL="342900" indent="-342900" defTabSz="914400">
              <a:spcAft>
                <a:spcPts val="600"/>
              </a:spcAft>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Enables continuous deployment</a:t>
            </a:r>
          </a:p>
          <a:p>
            <a:pPr marL="342900" indent="-342900" defTabSz="914400">
              <a:spcAft>
                <a:spcPts val="600"/>
              </a:spcAft>
              <a:buFont typeface="Arial" panose="020B0604020202020204" pitchFamily="34" charset="0"/>
              <a:buChar char="•"/>
              <a:defRPr/>
            </a:pPr>
            <a:r>
              <a:rPr lang="en-US" dirty="0">
                <a:gradFill>
                  <a:gsLst>
                    <a:gs pos="1250">
                      <a:srgbClr val="353535"/>
                    </a:gs>
                    <a:gs pos="100000">
                      <a:srgbClr val="353535"/>
                    </a:gs>
                  </a:gsLst>
                  <a:lin ang="5400000" scaled="0"/>
                </a:gradFill>
                <a:latin typeface="Segoe UI Light"/>
              </a:rPr>
              <a:t>Modules available from PS Gallery</a:t>
            </a:r>
          </a:p>
        </p:txBody>
      </p:sp>
      <p:sp>
        <p:nvSpPr>
          <p:cNvPr id="8" name="Oval 7"/>
          <p:cNvSpPr/>
          <p:nvPr/>
        </p:nvSpPr>
        <p:spPr bwMode="auto">
          <a:xfrm>
            <a:off x="12163444" y="144890"/>
            <a:ext cx="76190" cy="76190"/>
          </a:xfrm>
          <a:prstGeom prst="ellipse">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kern="0">
              <a:gradFill>
                <a:gsLst>
                  <a:gs pos="16814">
                    <a:srgbClr val="FFFFFF"/>
                  </a:gs>
                  <a:gs pos="46000">
                    <a:srgbClr val="FFFFFF"/>
                  </a:gs>
                </a:gsLst>
                <a:lin ang="5400000" scaled="0"/>
              </a:gradFill>
            </a:endParaRPr>
          </a:p>
        </p:txBody>
      </p:sp>
    </p:spTree>
    <p:custDataLst>
      <p:tags r:id="rId1"/>
    </p:custDataLst>
    <p:extLst>
      <p:ext uri="{BB962C8B-B14F-4D97-AF65-F5344CB8AC3E}">
        <p14:creationId xmlns:p14="http://schemas.microsoft.com/office/powerpoint/2010/main" val="40410035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enables…</a:t>
            </a:r>
          </a:p>
        </p:txBody>
      </p:sp>
      <p:sp>
        <p:nvSpPr>
          <p:cNvPr id="4" name="Rectangle 3">
            <a:extLst>
              <a:ext uri="{FF2B5EF4-FFF2-40B4-BE49-F238E27FC236}">
                <a16:creationId xmlns:a16="http://schemas.microsoft.com/office/drawing/2014/main" id="{BC9526C3-EF89-468B-9EF7-3BF73B3EFF37}"/>
              </a:ext>
            </a:extLst>
          </p:cNvPr>
          <p:cNvSpPr/>
          <p:nvPr/>
        </p:nvSpPr>
        <p:spPr bwMode="auto">
          <a:xfrm>
            <a:off x="149525" y="1445962"/>
            <a:ext cx="2944512" cy="148606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r>
              <a:rPr lang="en-US" sz="2800" dirty="0">
                <a:solidFill>
                  <a:srgbClr val="0078D7"/>
                </a:solidFill>
                <a:latin typeface="+mj-lt"/>
              </a:rPr>
              <a:t>Cloud scale</a:t>
            </a:r>
          </a:p>
        </p:txBody>
      </p:sp>
      <p:sp>
        <p:nvSpPr>
          <p:cNvPr id="6" name="Rectangle 5">
            <a:extLst>
              <a:ext uri="{FF2B5EF4-FFF2-40B4-BE49-F238E27FC236}">
                <a16:creationId xmlns:a16="http://schemas.microsoft.com/office/drawing/2014/main" id="{7FF4A04B-C63B-4474-BE63-B42DFE826970}"/>
              </a:ext>
            </a:extLst>
          </p:cNvPr>
          <p:cNvSpPr/>
          <p:nvPr/>
        </p:nvSpPr>
        <p:spPr bwMode="auto">
          <a:xfrm>
            <a:off x="3246437" y="1445962"/>
            <a:ext cx="8380812" cy="148606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466341" lvl="1" defTabSz="932411" fontAlgn="base">
              <a:spcBef>
                <a:spcPct val="0"/>
              </a:spcBef>
              <a:spcAft>
                <a:spcPct val="0"/>
              </a:spcAft>
            </a:pPr>
            <a:r>
              <a:rPr lang="en-US" dirty="0">
                <a:solidFill>
                  <a:srgbClr val="353535"/>
                </a:solidFill>
                <a:latin typeface="+mj-lt"/>
              </a:rPr>
              <a:t>Reduced complexity – all VMs get the same configuration</a:t>
            </a:r>
            <a:endParaRPr lang="en-US" b="1" u="sng" dirty="0">
              <a:solidFill>
                <a:srgbClr val="0078D7"/>
              </a:solidFill>
              <a:latin typeface="+mj-lt"/>
            </a:endParaRPr>
          </a:p>
          <a:p>
            <a:pPr marL="466341" lvl="1" defTabSz="932411" fontAlgn="base">
              <a:spcBef>
                <a:spcPct val="0"/>
              </a:spcBef>
              <a:spcAft>
                <a:spcPct val="0"/>
              </a:spcAft>
            </a:pPr>
            <a:r>
              <a:rPr lang="en-US" dirty="0">
                <a:solidFill>
                  <a:srgbClr val="353535"/>
                </a:solidFill>
                <a:latin typeface="+mj-lt"/>
              </a:rPr>
              <a:t>On-demand system creation and tear down</a:t>
            </a:r>
            <a:endParaRPr lang="en-US" b="1" u="sng" dirty="0">
              <a:solidFill>
                <a:srgbClr val="0078D7"/>
              </a:solidFill>
              <a:latin typeface="+mj-lt"/>
            </a:endParaRPr>
          </a:p>
        </p:txBody>
      </p:sp>
      <p:sp>
        <p:nvSpPr>
          <p:cNvPr id="7" name="Rectangle 6">
            <a:extLst>
              <a:ext uri="{FF2B5EF4-FFF2-40B4-BE49-F238E27FC236}">
                <a16:creationId xmlns:a16="http://schemas.microsoft.com/office/drawing/2014/main" id="{F7FC4823-21CE-4F40-A699-44DFAAF6FBFA}"/>
              </a:ext>
            </a:extLst>
          </p:cNvPr>
          <p:cNvSpPr/>
          <p:nvPr/>
        </p:nvSpPr>
        <p:spPr bwMode="auto">
          <a:xfrm>
            <a:off x="149525" y="3031931"/>
            <a:ext cx="2944512" cy="14741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r>
              <a:rPr lang="en-US" sz="2800" dirty="0">
                <a:solidFill>
                  <a:srgbClr val="0078D7"/>
                </a:solidFill>
                <a:latin typeface="+mj-lt"/>
              </a:rPr>
              <a:t>Configuration as code</a:t>
            </a:r>
          </a:p>
        </p:txBody>
      </p:sp>
      <p:sp>
        <p:nvSpPr>
          <p:cNvPr id="8" name="Rectangle 7">
            <a:extLst>
              <a:ext uri="{FF2B5EF4-FFF2-40B4-BE49-F238E27FC236}">
                <a16:creationId xmlns:a16="http://schemas.microsoft.com/office/drawing/2014/main" id="{A58D050D-7CAE-46B4-8EB1-633FA7EDF99C}"/>
              </a:ext>
            </a:extLst>
          </p:cNvPr>
          <p:cNvSpPr/>
          <p:nvPr/>
        </p:nvSpPr>
        <p:spPr bwMode="auto">
          <a:xfrm>
            <a:off x="3246437" y="3031929"/>
            <a:ext cx="8380812" cy="146815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466341" lvl="1" defTabSz="932411" fontAlgn="base">
              <a:spcBef>
                <a:spcPct val="0"/>
              </a:spcBef>
              <a:spcAft>
                <a:spcPct val="0"/>
              </a:spcAft>
            </a:pPr>
            <a:r>
              <a:rPr lang="en-US" dirty="0">
                <a:solidFill>
                  <a:srgbClr val="353535"/>
                </a:solidFill>
                <a:latin typeface="+mj-lt"/>
              </a:rPr>
              <a:t>Conflict detection – non-conforming systems identified</a:t>
            </a:r>
          </a:p>
          <a:p>
            <a:pPr marL="466341" lvl="1" defTabSz="932411" fontAlgn="base">
              <a:spcBef>
                <a:spcPct val="0"/>
              </a:spcBef>
              <a:spcAft>
                <a:spcPct val="0"/>
              </a:spcAft>
            </a:pPr>
            <a:r>
              <a:rPr lang="en-US" dirty="0">
                <a:solidFill>
                  <a:srgbClr val="353535"/>
                </a:solidFill>
                <a:latin typeface="+mj-lt"/>
              </a:rPr>
              <a:t>Single source, multiple environment – can pull from ONE place</a:t>
            </a:r>
          </a:p>
        </p:txBody>
      </p:sp>
      <p:sp>
        <p:nvSpPr>
          <p:cNvPr id="9" name="Rectangle 8">
            <a:extLst>
              <a:ext uri="{FF2B5EF4-FFF2-40B4-BE49-F238E27FC236}">
                <a16:creationId xmlns:a16="http://schemas.microsoft.com/office/drawing/2014/main" id="{841600D8-2164-47FE-AC29-483B05C779A5}"/>
              </a:ext>
            </a:extLst>
          </p:cNvPr>
          <p:cNvSpPr/>
          <p:nvPr/>
        </p:nvSpPr>
        <p:spPr bwMode="auto">
          <a:xfrm>
            <a:off x="149525" y="4608191"/>
            <a:ext cx="2944512" cy="163188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r>
              <a:rPr lang="en-US" sz="2800" dirty="0">
                <a:solidFill>
                  <a:srgbClr val="0078D7"/>
                </a:solidFill>
                <a:latin typeface="+mj-lt"/>
              </a:rPr>
              <a:t>DevOps</a:t>
            </a:r>
          </a:p>
        </p:txBody>
      </p:sp>
      <p:sp>
        <p:nvSpPr>
          <p:cNvPr id="10" name="Rectangle 9">
            <a:extLst>
              <a:ext uri="{FF2B5EF4-FFF2-40B4-BE49-F238E27FC236}">
                <a16:creationId xmlns:a16="http://schemas.microsoft.com/office/drawing/2014/main" id="{F8B892C6-C6DD-4BBB-92B8-091A97E914D0}"/>
              </a:ext>
            </a:extLst>
          </p:cNvPr>
          <p:cNvSpPr/>
          <p:nvPr/>
        </p:nvSpPr>
        <p:spPr bwMode="auto">
          <a:xfrm>
            <a:off x="3246437" y="4608190"/>
            <a:ext cx="8380812" cy="162586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466341" lvl="1" defTabSz="932411" fontAlgn="base">
              <a:spcBef>
                <a:spcPct val="0"/>
              </a:spcBef>
              <a:spcAft>
                <a:spcPct val="0"/>
              </a:spcAft>
            </a:pPr>
            <a:r>
              <a:rPr lang="en-US" dirty="0">
                <a:solidFill>
                  <a:srgbClr val="353535"/>
                </a:solidFill>
                <a:latin typeface="+mj-lt"/>
              </a:rPr>
              <a:t>Apply Dev practices to Operations – </a:t>
            </a:r>
            <a:r>
              <a:rPr lang="en-US" dirty="0" err="1">
                <a:solidFill>
                  <a:srgbClr val="353535"/>
                </a:solidFill>
                <a:latin typeface="+mj-lt"/>
              </a:rPr>
              <a:t>Devs</a:t>
            </a:r>
            <a:r>
              <a:rPr lang="en-US" dirty="0">
                <a:solidFill>
                  <a:srgbClr val="353535"/>
                </a:solidFill>
                <a:latin typeface="+mj-lt"/>
              </a:rPr>
              <a:t> can specify DSC policy</a:t>
            </a:r>
          </a:p>
          <a:p>
            <a:pPr marL="466341" lvl="1" defTabSz="932411" fontAlgn="base">
              <a:spcBef>
                <a:spcPct val="0"/>
              </a:spcBef>
              <a:spcAft>
                <a:spcPct val="0"/>
              </a:spcAft>
            </a:pPr>
            <a:r>
              <a:rPr lang="en-US" dirty="0">
                <a:solidFill>
                  <a:srgbClr val="353535"/>
                </a:solidFill>
                <a:latin typeface="+mj-lt"/>
              </a:rPr>
              <a:t>Continuous deployment</a:t>
            </a:r>
          </a:p>
        </p:txBody>
      </p:sp>
      <p:cxnSp>
        <p:nvCxnSpPr>
          <p:cNvPr id="11" name="Straight Connector 10">
            <a:extLst>
              <a:ext uri="{FF2B5EF4-FFF2-40B4-BE49-F238E27FC236}">
                <a16:creationId xmlns:a16="http://schemas.microsoft.com/office/drawing/2014/main" id="{E12FEFAF-B7EE-41FD-A4FF-5734ACA1486A}"/>
              </a:ext>
            </a:extLst>
          </p:cNvPr>
          <p:cNvCxnSpPr/>
          <p:nvPr/>
        </p:nvCxnSpPr>
        <p:spPr>
          <a:xfrm>
            <a:off x="3094037" y="3205604"/>
            <a:ext cx="0" cy="1126832"/>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98EE81-05A2-45B9-A6C4-1BA194F4E7E2}"/>
              </a:ext>
            </a:extLst>
          </p:cNvPr>
          <p:cNvCxnSpPr/>
          <p:nvPr/>
        </p:nvCxnSpPr>
        <p:spPr>
          <a:xfrm>
            <a:off x="3094037" y="1625579"/>
            <a:ext cx="0" cy="1126832"/>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580EC9-0348-4F3F-8ADA-A59833957BE6}"/>
              </a:ext>
            </a:extLst>
          </p:cNvPr>
          <p:cNvCxnSpPr/>
          <p:nvPr/>
        </p:nvCxnSpPr>
        <p:spPr>
          <a:xfrm>
            <a:off x="3094037" y="4860716"/>
            <a:ext cx="0" cy="1126832"/>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029006"/>
      </p:ext>
    </p:extLst>
  </p:cSld>
  <p:clrMapOvr>
    <a:masterClrMapping/>
  </p:clrMapOvr>
  <p:transition advTm="113526">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1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18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18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18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18000">
                                          <p:cBhvr additive="base">
                                            <p:cTn id="11" dur="500" fill="hold"/>
                                            <p:tgtEl>
                                              <p:spTgt spid="6"/>
                                            </p:tgtEl>
                                            <p:attrNameLst>
                                              <p:attrName>ppt_x</p:attrName>
                                            </p:attrNameLst>
                                          </p:cBhvr>
                                          <p:tavLst>
                                            <p:tav tm="0">
                                              <p:val>
                                                <p:strVal val="0-#ppt_w/2"/>
                                              </p:val>
                                            </p:tav>
                                            <p:tav tm="100000">
                                              <p:val>
                                                <p:strVal val="#ppt_x"/>
                                              </p:val>
                                            </p:tav>
                                          </p:tavLst>
                                        </p:anim>
                                        <p:anim calcmode="lin" valueType="num" p14:bounceEnd="18000">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14:presetBounceEnd="18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18000">
                                          <p:cBhvr additive="base">
                                            <p:cTn id="17" dur="500" fill="hold"/>
                                            <p:tgtEl>
                                              <p:spTgt spid="8"/>
                                            </p:tgtEl>
                                            <p:attrNameLst>
                                              <p:attrName>ppt_x</p:attrName>
                                            </p:attrNameLst>
                                          </p:cBhvr>
                                          <p:tavLst>
                                            <p:tav tm="0">
                                              <p:val>
                                                <p:strVal val="0-#ppt_w/2"/>
                                              </p:val>
                                            </p:tav>
                                            <p:tav tm="100000">
                                              <p:val>
                                                <p:strVal val="#ppt_x"/>
                                              </p:val>
                                            </p:tav>
                                          </p:tavLst>
                                        </p:anim>
                                        <p:anim calcmode="lin" valueType="num" p14:bounceEnd="18000">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14:presetBounceEnd="18000">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14:bounceEnd="18000">
                                          <p:cBhvr additive="base">
                                            <p:cTn id="21" dur="500" fill="hold"/>
                                            <p:tgtEl>
                                              <p:spTgt spid="7"/>
                                            </p:tgtEl>
                                            <p:attrNameLst>
                                              <p:attrName>ppt_x</p:attrName>
                                            </p:attrNameLst>
                                          </p:cBhvr>
                                          <p:tavLst>
                                            <p:tav tm="0">
                                              <p:val>
                                                <p:strVal val="0-#ppt_w/2"/>
                                              </p:val>
                                            </p:tav>
                                            <p:tav tm="100000">
                                              <p:val>
                                                <p:strVal val="#ppt_x"/>
                                              </p:val>
                                            </p:tav>
                                          </p:tavLst>
                                        </p:anim>
                                        <p:anim calcmode="lin" valueType="num" p14:bounceEnd="18000">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14:presetBounceEnd="18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18000">
                                          <p:cBhvr additive="base">
                                            <p:cTn id="27" dur="500" fill="hold"/>
                                            <p:tgtEl>
                                              <p:spTgt spid="10"/>
                                            </p:tgtEl>
                                            <p:attrNameLst>
                                              <p:attrName>ppt_x</p:attrName>
                                            </p:attrNameLst>
                                          </p:cBhvr>
                                          <p:tavLst>
                                            <p:tav tm="0">
                                              <p:val>
                                                <p:strVal val="0-#ppt_w/2"/>
                                              </p:val>
                                            </p:tav>
                                            <p:tav tm="100000">
                                              <p:val>
                                                <p:strVal val="#ppt_x"/>
                                              </p:val>
                                            </p:tav>
                                          </p:tavLst>
                                        </p:anim>
                                        <p:anim calcmode="lin" valueType="num" p14:bounceEnd="18000">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18000">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14:bounceEnd="18000">
                                          <p:cBhvr additive="base">
                                            <p:cTn id="31" dur="500" fill="hold"/>
                                            <p:tgtEl>
                                              <p:spTgt spid="9"/>
                                            </p:tgtEl>
                                            <p:attrNameLst>
                                              <p:attrName>ppt_x</p:attrName>
                                            </p:attrNameLst>
                                          </p:cBhvr>
                                          <p:tavLst>
                                            <p:tav tm="0">
                                              <p:val>
                                                <p:strVal val="0-#ppt_w/2"/>
                                              </p:val>
                                            </p:tav>
                                            <p:tav tm="100000">
                                              <p:val>
                                                <p:strVal val="#ppt_x"/>
                                              </p:val>
                                            </p:tav>
                                          </p:tavLst>
                                        </p:anim>
                                        <p:anim calcmode="lin" valueType="num" p14:bounceEnd="18000">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0837" y="1243011"/>
            <a:ext cx="11032876" cy="4382738"/>
          </a:xfrm>
        </p:spPr>
        <p:txBody>
          <a:bodyPr/>
          <a:lstStyle/>
          <a:p>
            <a:pPr marL="0" indent="0">
              <a:spcBef>
                <a:spcPts val="0"/>
              </a:spcBef>
              <a:spcAft>
                <a:spcPts val="600"/>
              </a:spcAft>
              <a:buNone/>
            </a:pPr>
            <a:r>
              <a:rPr lang="en-US" sz="2800" dirty="0"/>
              <a:t>Configure systems with PowerShell DSC</a:t>
            </a:r>
          </a:p>
          <a:p>
            <a:pPr>
              <a:spcBef>
                <a:spcPts val="0"/>
              </a:spcBef>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DSC resource modules enable configuration of your system using the Automation DSC pull service</a:t>
            </a:r>
          </a:p>
          <a:p>
            <a:pPr marL="0" indent="0">
              <a:spcBef>
                <a:spcPts val="0"/>
              </a:spcBef>
              <a:spcAft>
                <a:spcPts val="600"/>
              </a:spcAft>
              <a:buNone/>
            </a:pPr>
            <a:endParaRPr lang="en-US" sz="1800" dirty="0"/>
          </a:p>
          <a:p>
            <a:pPr marL="0" indent="0">
              <a:spcBef>
                <a:spcPts val="0"/>
              </a:spcBef>
              <a:spcAft>
                <a:spcPts val="600"/>
              </a:spcAft>
              <a:buNone/>
            </a:pPr>
            <a:r>
              <a:rPr lang="en-US" sz="2800" dirty="0"/>
              <a:t>Integrate into 3rd party systems</a:t>
            </a:r>
          </a:p>
          <a:p>
            <a:pPr>
              <a:spcBef>
                <a:spcPts val="0"/>
              </a:spcBef>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Dozens of 1st + 3rd party PowerShell modules exist today</a:t>
            </a:r>
          </a:p>
          <a:p>
            <a:pPr>
              <a:spcBef>
                <a:spcPts val="0"/>
              </a:spcBef>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Automation Integration Module = PowerShell Module + one extra optional file</a:t>
            </a:r>
          </a:p>
          <a:p>
            <a:pPr marL="0" indent="0">
              <a:spcBef>
                <a:spcPts val="0"/>
              </a:spcBef>
              <a:spcAft>
                <a:spcPts val="600"/>
              </a:spcAft>
              <a:buNone/>
            </a:pPr>
            <a:endParaRPr lang="en-US" sz="1800" dirty="0"/>
          </a:p>
          <a:p>
            <a:pPr marL="0" indent="0">
              <a:spcBef>
                <a:spcPts val="0"/>
              </a:spcBef>
              <a:spcAft>
                <a:spcPts val="600"/>
              </a:spcAft>
              <a:buNone/>
            </a:pPr>
            <a:r>
              <a:rPr lang="en-US" sz="2800" dirty="0"/>
              <a:t>Write your own modules</a:t>
            </a:r>
          </a:p>
          <a:p>
            <a:pPr>
              <a:spcBef>
                <a:spcPts val="0"/>
              </a:spcBef>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Write Automation modules for custom solutions</a:t>
            </a:r>
          </a:p>
          <a:p>
            <a:pPr lvl="1">
              <a:spcBef>
                <a:spcPts val="0"/>
              </a:spcBef>
              <a:spcAft>
                <a:spcPts val="600"/>
              </a:spcAft>
              <a:buFont typeface="Arial" panose="020B0604020202020204" pitchFamily="34" charset="0"/>
              <a:buChar char="•"/>
            </a:pPr>
            <a:r>
              <a:rPr lang="en-US" sz="1600" dirty="0">
                <a:gradFill>
                  <a:gsLst>
                    <a:gs pos="1250">
                      <a:srgbClr val="353535"/>
                    </a:gs>
                    <a:gs pos="100000">
                      <a:srgbClr val="353535"/>
                    </a:gs>
                  </a:gsLst>
                  <a:lin ang="5400000" scaled="0"/>
                </a:gradFill>
                <a:latin typeface="Segoe UI Light"/>
              </a:rPr>
              <a:t>Simply by writing PowerShell modules in C# or PowerShell </a:t>
            </a:r>
          </a:p>
          <a:p>
            <a:pPr lvl="1">
              <a:spcBef>
                <a:spcPts val="0"/>
              </a:spcBef>
              <a:spcAft>
                <a:spcPts val="600"/>
              </a:spcAft>
              <a:buFont typeface="Arial" panose="020B0604020202020204" pitchFamily="34" charset="0"/>
              <a:buChar char="•"/>
            </a:pPr>
            <a:r>
              <a:rPr lang="en-US" sz="1600" dirty="0">
                <a:gradFill>
                  <a:gsLst>
                    <a:gs pos="1250">
                      <a:srgbClr val="353535"/>
                    </a:gs>
                    <a:gs pos="100000">
                      <a:srgbClr val="353535"/>
                    </a:gs>
                  </a:gsLst>
                  <a:lin ang="5400000" scaled="0"/>
                </a:gradFill>
                <a:latin typeface="Segoe UI Light"/>
              </a:rPr>
              <a:t>Can convert anything with a REST API</a:t>
            </a:r>
          </a:p>
          <a:p>
            <a:pPr>
              <a:spcBef>
                <a:spcPts val="0"/>
              </a:spcBef>
              <a:spcAft>
                <a:spcPts val="600"/>
              </a:spcAft>
              <a:buFont typeface="Arial" panose="020B0604020202020204" pitchFamily="34" charset="0"/>
              <a:buChar char="•"/>
            </a:pPr>
            <a:r>
              <a:rPr lang="en-US" sz="1800" dirty="0">
                <a:gradFill>
                  <a:gsLst>
                    <a:gs pos="1250">
                      <a:srgbClr val="353535"/>
                    </a:gs>
                    <a:gs pos="100000">
                      <a:srgbClr val="353535"/>
                    </a:gs>
                  </a:gsLst>
                  <a:lin ang="5400000" scaled="0"/>
                </a:gradFill>
                <a:latin typeface="Segoe UI Light"/>
              </a:rPr>
              <a:t>Some </a:t>
            </a:r>
            <a:r>
              <a:rPr lang="en-US" sz="1800" dirty="0">
                <a:gradFill>
                  <a:gsLst>
                    <a:gs pos="1250">
                      <a:srgbClr val="353535"/>
                    </a:gs>
                    <a:gs pos="100000">
                      <a:srgbClr val="353535"/>
                    </a:gs>
                  </a:gsLst>
                  <a:lin ang="5400000" scaled="0"/>
                </a:gradFill>
                <a:latin typeface="Segoe UI Light"/>
                <a:hlinkClick r:id="rId3"/>
              </a:rPr>
              <a:t>best practices </a:t>
            </a:r>
            <a:r>
              <a:rPr lang="en-US" sz="1800" dirty="0">
                <a:gradFill>
                  <a:gsLst>
                    <a:gs pos="1250">
                      <a:srgbClr val="353535"/>
                    </a:gs>
                    <a:gs pos="100000">
                      <a:srgbClr val="353535"/>
                    </a:gs>
                  </a:gsLst>
                  <a:lin ang="5400000" scaled="0"/>
                </a:gradFill>
                <a:latin typeface="Segoe UI Light"/>
              </a:rPr>
              <a:t>to make your modules light up in Automation</a:t>
            </a:r>
          </a:p>
        </p:txBody>
      </p:sp>
      <p:sp>
        <p:nvSpPr>
          <p:cNvPr id="5" name="Title 4"/>
          <p:cNvSpPr>
            <a:spLocks noGrp="1"/>
          </p:cNvSpPr>
          <p:nvPr>
            <p:ph type="title"/>
          </p:nvPr>
        </p:nvSpPr>
        <p:spPr/>
        <p:txBody>
          <a:bodyPr/>
          <a:lstStyle/>
          <a:p>
            <a:r>
              <a:rPr lang="en-US" dirty="0"/>
              <a:t>Extending automation with modules</a:t>
            </a:r>
          </a:p>
        </p:txBody>
      </p:sp>
    </p:spTree>
    <p:extLst>
      <p:ext uri="{BB962C8B-B14F-4D97-AF65-F5344CB8AC3E}">
        <p14:creationId xmlns:p14="http://schemas.microsoft.com/office/powerpoint/2010/main" val="24416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962" y="1212851"/>
            <a:ext cx="9737476" cy="5478423"/>
          </a:xfrm>
        </p:spPr>
        <p:txBody>
          <a:bodyPr/>
          <a:lstStyle/>
          <a:p>
            <a:pPr marL="0" indent="0">
              <a:spcBef>
                <a:spcPts val="0"/>
              </a:spcBef>
              <a:spcAft>
                <a:spcPts val="600"/>
              </a:spcAft>
              <a:buNone/>
            </a:pPr>
            <a:r>
              <a:rPr lang="en-US" sz="2800" dirty="0"/>
              <a:t>PS DSC pull/reporting service hosted in the cloud</a:t>
            </a:r>
          </a:p>
          <a:p>
            <a:pPr marL="228600" lvl="1">
              <a:spcBef>
                <a:spcPts val="0"/>
              </a:spcBef>
              <a:spcAft>
                <a:spcPts val="600"/>
              </a:spcAft>
              <a:buFont typeface="Arial" panose="020B0604020202020204" pitchFamily="34" charset="0"/>
              <a:buChar char="•"/>
              <a:defRPr/>
            </a:pPr>
            <a:r>
              <a:rPr lang="en-US" sz="1800" dirty="0">
                <a:solidFill>
                  <a:srgbClr val="505050"/>
                </a:solidFill>
                <a:latin typeface="+mj-lt"/>
              </a:rPr>
              <a:t>Manage physical hosts and VMs in any cloud or on-premises</a:t>
            </a:r>
          </a:p>
          <a:p>
            <a:pPr marL="228600" lvl="1">
              <a:spcBef>
                <a:spcPts val="0"/>
              </a:spcBef>
              <a:spcAft>
                <a:spcPts val="600"/>
              </a:spcAft>
              <a:buFont typeface="Arial" panose="020B0604020202020204" pitchFamily="34" charset="0"/>
              <a:buChar char="•"/>
              <a:defRPr/>
            </a:pPr>
            <a:r>
              <a:rPr lang="en-US" sz="1800" dirty="0">
                <a:solidFill>
                  <a:srgbClr val="505050"/>
                </a:solidFill>
                <a:latin typeface="+mj-lt"/>
              </a:rPr>
              <a:t>Windows or Linux</a:t>
            </a:r>
          </a:p>
          <a:p>
            <a:pPr marL="0" indent="0">
              <a:spcBef>
                <a:spcPts val="0"/>
              </a:spcBef>
              <a:spcAft>
                <a:spcPts val="600"/>
              </a:spcAft>
              <a:buNone/>
            </a:pPr>
            <a:endParaRPr lang="en-US" sz="1800" dirty="0"/>
          </a:p>
          <a:p>
            <a:pPr marL="0" indent="0">
              <a:spcBef>
                <a:spcPts val="0"/>
              </a:spcBef>
              <a:spcAft>
                <a:spcPts val="600"/>
              </a:spcAft>
              <a:buNone/>
            </a:pPr>
            <a:r>
              <a:rPr lang="en-US" sz="2800" dirty="0"/>
              <a:t>Part of the Azure Automation service</a:t>
            </a:r>
          </a:p>
          <a:p>
            <a:pPr marL="0" indent="0">
              <a:spcBef>
                <a:spcPts val="0"/>
              </a:spcBef>
              <a:spcAft>
                <a:spcPts val="600"/>
              </a:spcAft>
              <a:buNone/>
            </a:pPr>
            <a:endParaRPr lang="en-US" sz="1800" dirty="0"/>
          </a:p>
          <a:p>
            <a:pPr marL="0" indent="0">
              <a:spcBef>
                <a:spcPts val="0"/>
              </a:spcBef>
              <a:spcAft>
                <a:spcPts val="600"/>
              </a:spcAft>
              <a:buNone/>
            </a:pPr>
            <a:r>
              <a:rPr lang="en-US" sz="2800" dirty="0"/>
              <a:t>PS DSC configuration, node configuration, node,</a:t>
            </a:r>
            <a:br>
              <a:rPr lang="en-US" sz="2800" dirty="0"/>
            </a:br>
            <a:r>
              <a:rPr lang="en-US" sz="2800" dirty="0"/>
              <a:t>and resource management</a:t>
            </a:r>
          </a:p>
          <a:p>
            <a:pPr>
              <a:spcBef>
                <a:spcPts val="0"/>
              </a:spcBef>
              <a:spcAft>
                <a:spcPts val="600"/>
              </a:spcAft>
              <a:buFont typeface="Arial" panose="020B0604020202020204" pitchFamily="34" charset="0"/>
              <a:buChar char="•"/>
            </a:pPr>
            <a:r>
              <a:rPr lang="en-US" sz="1800" dirty="0">
                <a:solidFill>
                  <a:srgbClr val="505050"/>
                </a:solidFill>
              </a:rPr>
              <a:t>Import</a:t>
            </a:r>
          </a:p>
          <a:p>
            <a:pPr>
              <a:spcBef>
                <a:spcPts val="0"/>
              </a:spcBef>
              <a:spcAft>
                <a:spcPts val="600"/>
              </a:spcAft>
              <a:buFont typeface="Arial" panose="020B0604020202020204" pitchFamily="34" charset="0"/>
              <a:buChar char="•"/>
            </a:pPr>
            <a:r>
              <a:rPr lang="en-US" sz="1800" dirty="0">
                <a:solidFill>
                  <a:srgbClr val="505050"/>
                </a:solidFill>
              </a:rPr>
              <a:t>Authoring</a:t>
            </a:r>
          </a:p>
          <a:p>
            <a:pPr>
              <a:spcBef>
                <a:spcPts val="0"/>
              </a:spcBef>
              <a:spcAft>
                <a:spcPts val="600"/>
              </a:spcAft>
              <a:buFont typeface="Arial" panose="020B0604020202020204" pitchFamily="34" charset="0"/>
              <a:buChar char="•"/>
            </a:pPr>
            <a:r>
              <a:rPr lang="en-US" sz="1800" dirty="0">
                <a:solidFill>
                  <a:srgbClr val="505050"/>
                </a:solidFill>
              </a:rPr>
              <a:t>Compiling</a:t>
            </a:r>
          </a:p>
          <a:p>
            <a:pPr>
              <a:spcBef>
                <a:spcPts val="0"/>
              </a:spcBef>
              <a:spcAft>
                <a:spcPts val="600"/>
              </a:spcAft>
              <a:buFont typeface="Arial" panose="020B0604020202020204" pitchFamily="34" charset="0"/>
              <a:buChar char="•"/>
            </a:pPr>
            <a:r>
              <a:rPr lang="en-US" sz="1800" dirty="0">
                <a:solidFill>
                  <a:srgbClr val="505050"/>
                </a:solidFill>
              </a:rPr>
              <a:t>Versioning</a:t>
            </a:r>
          </a:p>
          <a:p>
            <a:pPr>
              <a:spcBef>
                <a:spcPts val="0"/>
              </a:spcBef>
              <a:spcAft>
                <a:spcPts val="600"/>
              </a:spcAft>
              <a:buFont typeface="Arial" panose="020B0604020202020204" pitchFamily="34" charset="0"/>
              <a:buChar char="•"/>
            </a:pPr>
            <a:r>
              <a:rPr lang="en-US" sz="1800" dirty="0">
                <a:solidFill>
                  <a:srgbClr val="505050"/>
                </a:solidFill>
                <a:latin typeface="+mj-lt"/>
              </a:rPr>
              <a:t>Distribution to nodes</a:t>
            </a:r>
          </a:p>
          <a:p>
            <a:pPr>
              <a:spcBef>
                <a:spcPts val="0"/>
              </a:spcBef>
              <a:spcAft>
                <a:spcPts val="600"/>
              </a:spcAft>
              <a:buFont typeface="Arial" panose="020B0604020202020204" pitchFamily="34" charset="0"/>
              <a:buChar char="•"/>
            </a:pPr>
            <a:r>
              <a:rPr lang="en-US" sz="1800" dirty="0">
                <a:solidFill>
                  <a:srgbClr val="505050"/>
                </a:solidFill>
              </a:rPr>
              <a:t>Reporting</a:t>
            </a:r>
          </a:p>
          <a:p>
            <a:pPr>
              <a:spcBef>
                <a:spcPts val="0"/>
              </a:spcBef>
              <a:spcAft>
                <a:spcPts val="600"/>
              </a:spcAft>
              <a:buFont typeface="Arial" panose="020B0604020202020204" pitchFamily="34" charset="0"/>
              <a:buChar char="•"/>
            </a:pPr>
            <a:r>
              <a:rPr lang="en-US" sz="1800" dirty="0">
                <a:solidFill>
                  <a:srgbClr val="505050"/>
                </a:solidFill>
                <a:latin typeface="+mj-lt"/>
              </a:rPr>
              <a:t>Easy node onboarding</a:t>
            </a:r>
          </a:p>
        </p:txBody>
      </p:sp>
      <p:sp>
        <p:nvSpPr>
          <p:cNvPr id="17" name="Title 16"/>
          <p:cNvSpPr>
            <a:spLocks noGrp="1"/>
          </p:cNvSpPr>
          <p:nvPr>
            <p:ph type="title"/>
          </p:nvPr>
        </p:nvSpPr>
        <p:spPr/>
        <p:txBody>
          <a:bodyPr/>
          <a:lstStyle/>
          <a:p>
            <a:r>
              <a:rPr lang="en-US"/>
              <a:t>Azure Automation + DSC</a:t>
            </a: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62857" y="3281891"/>
            <a:ext cx="3173510" cy="3173915"/>
          </a:xfrm>
          <a:prstGeom prst="rect">
            <a:avLst/>
          </a:prstGeom>
        </p:spPr>
      </p:pic>
    </p:spTree>
    <p:extLst>
      <p:ext uri="{BB962C8B-B14F-4D97-AF65-F5344CB8AC3E}">
        <p14:creationId xmlns:p14="http://schemas.microsoft.com/office/powerpoint/2010/main" val="304199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Automation + DSC</a:t>
            </a:r>
          </a:p>
        </p:txBody>
      </p:sp>
      <p:cxnSp>
        <p:nvCxnSpPr>
          <p:cNvPr id="70" name="Straight Connector 69"/>
          <p:cNvCxnSpPr/>
          <p:nvPr/>
        </p:nvCxnSpPr>
        <p:spPr>
          <a:xfrm>
            <a:off x="6990644" y="3511002"/>
            <a:ext cx="2188181" cy="47696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1" name="Cloud 70"/>
          <p:cNvSpPr/>
          <p:nvPr/>
        </p:nvSpPr>
        <p:spPr>
          <a:xfrm>
            <a:off x="21736" y="1338162"/>
            <a:ext cx="7182163" cy="5590581"/>
          </a:xfrm>
          <a:prstGeom prst="cloud">
            <a:avLst/>
          </a:prstGeom>
          <a:solidFill>
            <a:schemeClr val="bg1">
              <a:lumMod val="75000"/>
              <a:alpha val="33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932563">
              <a:defRPr/>
            </a:pPr>
            <a:endParaRPr lang="en-US" sz="1836" kern="0">
              <a:solidFill>
                <a:srgbClr val="505050"/>
              </a:solidFill>
              <a:latin typeface="+mj-lt"/>
            </a:endParaRPr>
          </a:p>
        </p:txBody>
      </p:sp>
      <p:sp>
        <p:nvSpPr>
          <p:cNvPr id="72" name="Title 1"/>
          <p:cNvSpPr txBox="1">
            <a:spLocks/>
          </p:cNvSpPr>
          <p:nvPr/>
        </p:nvSpPr>
        <p:spPr>
          <a:xfrm>
            <a:off x="1763" y="-1"/>
            <a:ext cx="0" cy="0"/>
          </a:xfrm>
          <a:prstGeom prst="rect">
            <a:avLst/>
          </a:prstGeom>
        </p:spPr>
        <p:txBody>
          <a:bodyPr lIns="91407" tIns="45703" rIns="91407" bIns="45703"/>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57112">
              <a:defRPr/>
            </a:pPr>
            <a:endParaRPr lang="en-US" sz="5983">
              <a:solidFill>
                <a:srgbClr val="FFFFFF"/>
              </a:solidFill>
            </a:endParaRPr>
          </a:p>
        </p:txBody>
      </p:sp>
      <p:sp>
        <p:nvSpPr>
          <p:cNvPr id="73" name="Vertical Scroll 72"/>
          <p:cNvSpPr/>
          <p:nvPr/>
        </p:nvSpPr>
        <p:spPr>
          <a:xfrm>
            <a:off x="947786" y="2420567"/>
            <a:ext cx="2177154" cy="1803339"/>
          </a:xfrm>
          <a:prstGeom prst="verticalScroll">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dirty="0">
                <a:solidFill>
                  <a:schemeClr val="bg1"/>
                </a:solidFill>
                <a:latin typeface="+mj-lt"/>
              </a:rPr>
              <a:t>Configuration</a:t>
            </a:r>
          </a:p>
          <a:p>
            <a:pPr algn="ctr" defTabSz="932563">
              <a:defRPr/>
            </a:pPr>
            <a:r>
              <a:rPr lang="en-US" sz="1836" kern="0" dirty="0">
                <a:solidFill>
                  <a:schemeClr val="bg1"/>
                </a:solidFill>
                <a:latin typeface="+mj-lt"/>
              </a:rPr>
              <a:t>(script)</a:t>
            </a:r>
          </a:p>
        </p:txBody>
      </p:sp>
      <p:sp>
        <p:nvSpPr>
          <p:cNvPr id="74" name="Flowchart: Multidocument 73"/>
          <p:cNvSpPr/>
          <p:nvPr/>
        </p:nvSpPr>
        <p:spPr>
          <a:xfrm>
            <a:off x="1044757" y="4461528"/>
            <a:ext cx="1766537" cy="1742001"/>
          </a:xfrm>
          <a:prstGeom prst="flowChartMultidocumen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dirty="0">
                <a:solidFill>
                  <a:srgbClr val="FFFFFF"/>
                </a:solidFill>
                <a:latin typeface="+mj-lt"/>
              </a:rPr>
              <a:t>DSC</a:t>
            </a:r>
          </a:p>
          <a:p>
            <a:pPr algn="ctr" defTabSz="932563">
              <a:defRPr/>
            </a:pPr>
            <a:r>
              <a:rPr lang="en-US" sz="1836" kern="0" dirty="0">
                <a:solidFill>
                  <a:srgbClr val="FFFFFF"/>
                </a:solidFill>
                <a:latin typeface="+mj-lt"/>
              </a:rPr>
              <a:t>resources</a:t>
            </a:r>
          </a:p>
        </p:txBody>
      </p:sp>
      <p:sp>
        <p:nvSpPr>
          <p:cNvPr id="75" name="TextBox 74"/>
          <p:cNvSpPr txBox="1"/>
          <p:nvPr/>
        </p:nvSpPr>
        <p:spPr>
          <a:xfrm>
            <a:off x="1506718" y="1967430"/>
            <a:ext cx="1170513" cy="374846"/>
          </a:xfrm>
          <a:prstGeom prst="rect">
            <a:avLst/>
          </a:prstGeom>
          <a:noFill/>
          <a:ln>
            <a:noFill/>
          </a:ln>
        </p:spPr>
        <p:txBody>
          <a:bodyPr wrap="none" rtlCol="0">
            <a:spAutoFit/>
          </a:bodyPr>
          <a:lstStyle/>
          <a:p>
            <a:pPr defTabSz="932563">
              <a:defRPr/>
            </a:pPr>
            <a:r>
              <a:rPr lang="en-US" sz="1836" kern="0">
                <a:solidFill>
                  <a:srgbClr val="0078D7">
                    <a:lumMod val="75000"/>
                  </a:srgbClr>
                </a:solidFill>
                <a:latin typeface="+mj-lt"/>
              </a:rPr>
              <a:t>Authoring</a:t>
            </a:r>
          </a:p>
        </p:txBody>
      </p:sp>
      <p:pic>
        <p:nvPicPr>
          <p:cNvPr id="76" name="Picture 75"/>
          <p:cNvPicPr>
            <a:picLocks noChangeAspect="1"/>
          </p:cNvPicPr>
          <p:nvPr/>
        </p:nvPicPr>
        <p:blipFill>
          <a:blip r:embed="rId3"/>
          <a:stretch>
            <a:fillRect/>
          </a:stretch>
        </p:blipFill>
        <p:spPr>
          <a:xfrm>
            <a:off x="6454272" y="5172216"/>
            <a:ext cx="801975" cy="1097516"/>
          </a:xfrm>
          <a:prstGeom prst="rect">
            <a:avLst/>
          </a:prstGeom>
        </p:spPr>
      </p:pic>
      <p:pic>
        <p:nvPicPr>
          <p:cNvPr id="77" name="Picture 76"/>
          <p:cNvPicPr>
            <a:picLocks noChangeAspect="1"/>
          </p:cNvPicPr>
          <p:nvPr/>
        </p:nvPicPr>
        <p:blipFill>
          <a:blip r:embed="rId4"/>
          <a:stretch>
            <a:fillRect/>
          </a:stretch>
        </p:blipFill>
        <p:spPr>
          <a:xfrm>
            <a:off x="8071407" y="5193224"/>
            <a:ext cx="801975" cy="1097516"/>
          </a:xfrm>
          <a:prstGeom prst="rect">
            <a:avLst/>
          </a:prstGeom>
        </p:spPr>
      </p:pic>
      <p:pic>
        <p:nvPicPr>
          <p:cNvPr id="78" name="Picture 77"/>
          <p:cNvPicPr>
            <a:picLocks noChangeAspect="1"/>
          </p:cNvPicPr>
          <p:nvPr/>
        </p:nvPicPr>
        <p:blipFill>
          <a:blip r:embed="rId5"/>
          <a:stretch>
            <a:fillRect/>
          </a:stretch>
        </p:blipFill>
        <p:spPr>
          <a:xfrm>
            <a:off x="11304767" y="5184405"/>
            <a:ext cx="801975" cy="1158489"/>
          </a:xfrm>
          <a:prstGeom prst="rect">
            <a:avLst/>
          </a:prstGeom>
        </p:spPr>
      </p:pic>
      <p:sp>
        <p:nvSpPr>
          <p:cNvPr id="79" name="TextBox 78"/>
          <p:cNvSpPr txBox="1"/>
          <p:nvPr/>
        </p:nvSpPr>
        <p:spPr>
          <a:xfrm>
            <a:off x="6013938" y="6286122"/>
            <a:ext cx="1189959" cy="374846"/>
          </a:xfrm>
          <a:prstGeom prst="rect">
            <a:avLst/>
          </a:prstGeom>
          <a:noFill/>
        </p:spPr>
        <p:txBody>
          <a:bodyPr wrap="square" rtlCol="0">
            <a:spAutoFit/>
          </a:bodyPr>
          <a:lstStyle/>
          <a:p>
            <a:pPr algn="ctr" defTabSz="932563">
              <a:defRPr/>
            </a:pPr>
            <a:r>
              <a:rPr lang="en-US" sz="1836" kern="0" dirty="0">
                <a:latin typeface="+mj-lt"/>
              </a:rPr>
              <a:t>Azure VM</a:t>
            </a:r>
          </a:p>
        </p:txBody>
      </p:sp>
      <p:sp>
        <p:nvSpPr>
          <p:cNvPr id="80" name="TextBox 79"/>
          <p:cNvSpPr txBox="1"/>
          <p:nvPr/>
        </p:nvSpPr>
        <p:spPr>
          <a:xfrm>
            <a:off x="7814537" y="6289061"/>
            <a:ext cx="1143442" cy="670445"/>
          </a:xfrm>
          <a:prstGeom prst="rect">
            <a:avLst/>
          </a:prstGeom>
          <a:noFill/>
        </p:spPr>
        <p:txBody>
          <a:bodyPr wrap="square" rtlCol="0">
            <a:spAutoFit/>
          </a:bodyPr>
          <a:lstStyle/>
          <a:p>
            <a:pPr algn="ctr" defTabSz="932563">
              <a:defRPr/>
            </a:pPr>
            <a:r>
              <a:rPr lang="en-US" sz="1836" kern="0" dirty="0">
                <a:latin typeface="+mj-lt"/>
              </a:rPr>
              <a:t>Physical server</a:t>
            </a:r>
          </a:p>
        </p:txBody>
      </p:sp>
      <p:sp>
        <p:nvSpPr>
          <p:cNvPr id="81" name="TextBox 80"/>
          <p:cNvSpPr txBox="1"/>
          <p:nvPr/>
        </p:nvSpPr>
        <p:spPr>
          <a:xfrm>
            <a:off x="10626813" y="6277303"/>
            <a:ext cx="1602653" cy="670445"/>
          </a:xfrm>
          <a:prstGeom prst="rect">
            <a:avLst/>
          </a:prstGeom>
          <a:noFill/>
        </p:spPr>
        <p:txBody>
          <a:bodyPr wrap="square" rtlCol="0">
            <a:spAutoFit/>
          </a:bodyPr>
          <a:lstStyle/>
          <a:p>
            <a:pPr algn="ctr" defTabSz="932563">
              <a:defRPr/>
            </a:pPr>
            <a:r>
              <a:rPr lang="en-US" sz="1836" kern="0" dirty="0">
                <a:latin typeface="+mj-lt"/>
              </a:rPr>
              <a:t>On-premises</a:t>
            </a:r>
          </a:p>
          <a:p>
            <a:pPr algn="ctr" defTabSz="932563">
              <a:defRPr/>
            </a:pPr>
            <a:r>
              <a:rPr lang="en-US" sz="1836" kern="0" dirty="0">
                <a:latin typeface="+mj-lt"/>
              </a:rPr>
              <a:t>VM</a:t>
            </a:r>
          </a:p>
        </p:txBody>
      </p:sp>
      <p:grpSp>
        <p:nvGrpSpPr>
          <p:cNvPr id="82" name="Group 81"/>
          <p:cNvGrpSpPr/>
          <p:nvPr/>
        </p:nvGrpSpPr>
        <p:grpSpPr>
          <a:xfrm>
            <a:off x="3979279" y="2053388"/>
            <a:ext cx="1710135" cy="1414662"/>
            <a:chOff x="4502684" y="2055031"/>
            <a:chExt cx="1677230" cy="1387442"/>
          </a:xfrm>
          <a:solidFill>
            <a:schemeClr val="accent3"/>
          </a:solidFill>
        </p:grpSpPr>
        <p:sp>
          <p:nvSpPr>
            <p:cNvPr id="83" name="Flowchart: Document 82"/>
            <p:cNvSpPr/>
            <p:nvPr/>
          </p:nvSpPr>
          <p:spPr>
            <a:xfrm>
              <a:off x="4772221" y="2055031"/>
              <a:ext cx="1407693" cy="1130968"/>
            </a:xfrm>
            <a:prstGeom prst="flowChartDocumen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MOF</a:t>
              </a:r>
            </a:p>
          </p:txBody>
        </p:sp>
        <p:sp>
          <p:nvSpPr>
            <p:cNvPr id="84" name="Flowchart: Document 83"/>
            <p:cNvSpPr/>
            <p:nvPr/>
          </p:nvSpPr>
          <p:spPr>
            <a:xfrm>
              <a:off x="4618542" y="2175126"/>
              <a:ext cx="1407693" cy="1130968"/>
            </a:xfrm>
            <a:prstGeom prst="flowChartDocumen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MOF</a:t>
              </a:r>
            </a:p>
          </p:txBody>
        </p:sp>
        <p:sp>
          <p:nvSpPr>
            <p:cNvPr id="85" name="Flowchart: Document 84"/>
            <p:cNvSpPr/>
            <p:nvPr/>
          </p:nvSpPr>
          <p:spPr>
            <a:xfrm>
              <a:off x="4502684" y="2311505"/>
              <a:ext cx="1677229" cy="1130968"/>
            </a:xfrm>
            <a:prstGeom prst="flowChartDocumen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Node configuration</a:t>
              </a:r>
            </a:p>
            <a:p>
              <a:pPr algn="ctr" defTabSz="932563">
                <a:defRPr/>
              </a:pPr>
              <a:r>
                <a:rPr lang="en-US" sz="1836" kern="0">
                  <a:solidFill>
                    <a:srgbClr val="FFFFFF"/>
                  </a:solidFill>
                  <a:latin typeface="+mj-lt"/>
                </a:rPr>
                <a:t>(MOF)</a:t>
              </a:r>
            </a:p>
          </p:txBody>
        </p:sp>
      </p:grpSp>
      <p:grpSp>
        <p:nvGrpSpPr>
          <p:cNvPr id="86" name="Group 85"/>
          <p:cNvGrpSpPr/>
          <p:nvPr/>
        </p:nvGrpSpPr>
        <p:grpSpPr>
          <a:xfrm>
            <a:off x="3981047" y="4430836"/>
            <a:ext cx="1710077" cy="1537044"/>
            <a:chOff x="4462462" y="3718394"/>
            <a:chExt cx="1677174" cy="1507470"/>
          </a:xfrm>
          <a:solidFill>
            <a:schemeClr val="accent3"/>
          </a:solidFill>
        </p:grpSpPr>
        <p:sp>
          <p:nvSpPr>
            <p:cNvPr id="87" name="Flowchart: Magnetic Disk 86"/>
            <p:cNvSpPr/>
            <p:nvPr/>
          </p:nvSpPr>
          <p:spPr>
            <a:xfrm>
              <a:off x="4731943" y="3718394"/>
              <a:ext cx="1407693" cy="1239252"/>
            </a:xfrm>
            <a:prstGeom prst="flowChartMagneticDisk">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Zip</a:t>
              </a:r>
            </a:p>
          </p:txBody>
        </p:sp>
        <p:sp>
          <p:nvSpPr>
            <p:cNvPr id="88" name="Flowchart: Magnetic Disk 87"/>
            <p:cNvSpPr/>
            <p:nvPr/>
          </p:nvSpPr>
          <p:spPr>
            <a:xfrm>
              <a:off x="4588794" y="3846487"/>
              <a:ext cx="1407693" cy="1239252"/>
            </a:xfrm>
            <a:prstGeom prst="flowChartMagneticDisk">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Zip</a:t>
              </a:r>
            </a:p>
          </p:txBody>
        </p:sp>
        <p:sp>
          <p:nvSpPr>
            <p:cNvPr id="89" name="Flowchart: Magnetic Disk 88"/>
            <p:cNvSpPr/>
            <p:nvPr/>
          </p:nvSpPr>
          <p:spPr>
            <a:xfrm>
              <a:off x="4462462" y="3986612"/>
              <a:ext cx="1407693" cy="1239252"/>
            </a:xfrm>
            <a:prstGeom prst="flowChartMagneticDisk">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r>
                <a:rPr lang="en-US" sz="1836" kern="0">
                  <a:solidFill>
                    <a:srgbClr val="FFFFFF"/>
                  </a:solidFill>
                  <a:latin typeface="+mj-lt"/>
                </a:rPr>
                <a:t>Zip</a:t>
              </a:r>
            </a:p>
          </p:txBody>
        </p:sp>
      </p:grpSp>
      <p:sp>
        <p:nvSpPr>
          <p:cNvPr id="90" name="Oval 89"/>
          <p:cNvSpPr/>
          <p:nvPr/>
        </p:nvSpPr>
        <p:spPr>
          <a:xfrm>
            <a:off x="9105219" y="3987968"/>
            <a:ext cx="147211" cy="147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kern="0">
              <a:solidFill>
                <a:srgbClr val="FFFFFF"/>
              </a:solidFill>
              <a:latin typeface="+mj-lt"/>
            </a:endParaRPr>
          </a:p>
        </p:txBody>
      </p:sp>
      <p:sp>
        <p:nvSpPr>
          <p:cNvPr id="91" name="TextBox 90"/>
          <p:cNvSpPr txBox="1"/>
          <p:nvPr/>
        </p:nvSpPr>
        <p:spPr>
          <a:xfrm>
            <a:off x="9252430" y="3862983"/>
            <a:ext cx="1545616" cy="374846"/>
          </a:xfrm>
          <a:prstGeom prst="rect">
            <a:avLst/>
          </a:prstGeom>
          <a:noFill/>
        </p:spPr>
        <p:txBody>
          <a:bodyPr wrap="none" rtlCol="0">
            <a:spAutoFit/>
          </a:bodyPr>
          <a:lstStyle/>
          <a:p>
            <a:pPr defTabSz="932563">
              <a:defRPr/>
            </a:pPr>
            <a:r>
              <a:rPr lang="en-US" sz="1836" kern="0">
                <a:latin typeface="+mj-lt"/>
              </a:rPr>
              <a:t>Rest endpoint</a:t>
            </a:r>
          </a:p>
        </p:txBody>
      </p:sp>
      <p:cxnSp>
        <p:nvCxnSpPr>
          <p:cNvPr id="92" name="Straight Arrow Connector 91"/>
          <p:cNvCxnSpPr>
            <a:stCxn id="76" idx="0"/>
            <a:endCxn id="90" idx="3"/>
          </p:cNvCxnSpPr>
          <p:nvPr/>
        </p:nvCxnSpPr>
        <p:spPr>
          <a:xfrm flipV="1">
            <a:off x="6855260" y="4113620"/>
            <a:ext cx="2271518" cy="105859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a:stCxn id="77" idx="0"/>
            <a:endCxn id="90" idx="4"/>
          </p:cNvCxnSpPr>
          <p:nvPr/>
        </p:nvCxnSpPr>
        <p:spPr>
          <a:xfrm flipV="1">
            <a:off x="8472395" y="4135179"/>
            <a:ext cx="706430" cy="1058045"/>
          </a:xfrm>
          <a:prstGeom prst="straightConnector1">
            <a:avLst/>
          </a:prstGeom>
          <a:ln w="1905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p:cNvCxnSpPr>
            <a:stCxn id="78" idx="0"/>
            <a:endCxn id="90" idx="5"/>
          </p:cNvCxnSpPr>
          <p:nvPr/>
        </p:nvCxnSpPr>
        <p:spPr>
          <a:xfrm flipH="1" flipV="1">
            <a:off x="9230871" y="4113620"/>
            <a:ext cx="2474884" cy="107078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TextBox 94"/>
          <p:cNvSpPr txBox="1"/>
          <p:nvPr/>
        </p:nvSpPr>
        <p:spPr>
          <a:xfrm>
            <a:off x="4956640" y="1601863"/>
            <a:ext cx="926857" cy="374846"/>
          </a:xfrm>
          <a:prstGeom prst="rect">
            <a:avLst/>
          </a:prstGeom>
          <a:noFill/>
          <a:ln>
            <a:noFill/>
          </a:ln>
        </p:spPr>
        <p:txBody>
          <a:bodyPr wrap="none" rtlCol="0">
            <a:spAutoFit/>
          </a:bodyPr>
          <a:lstStyle/>
          <a:p>
            <a:pPr defTabSz="932563">
              <a:defRPr/>
            </a:pPr>
            <a:r>
              <a:rPr lang="en-US" sz="1836" kern="0">
                <a:solidFill>
                  <a:srgbClr val="0078D7">
                    <a:lumMod val="75000"/>
                  </a:srgbClr>
                </a:solidFill>
                <a:latin typeface="+mj-lt"/>
              </a:rPr>
              <a:t>Staging</a:t>
            </a:r>
          </a:p>
        </p:txBody>
      </p:sp>
      <p:cxnSp>
        <p:nvCxnSpPr>
          <p:cNvPr id="96" name="Straight Connector 95"/>
          <p:cNvCxnSpPr>
            <a:stCxn id="71" idx="3"/>
          </p:cNvCxnSpPr>
          <p:nvPr/>
        </p:nvCxnSpPr>
        <p:spPr>
          <a:xfrm>
            <a:off x="3612816" y="1657811"/>
            <a:ext cx="0" cy="5299091"/>
          </a:xfrm>
          <a:prstGeom prst="line">
            <a:avLst/>
          </a:prstGeom>
          <a:ln w="190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Right Arrow 96"/>
          <p:cNvSpPr/>
          <p:nvPr/>
        </p:nvSpPr>
        <p:spPr>
          <a:xfrm>
            <a:off x="3080414" y="3558657"/>
            <a:ext cx="1174237" cy="85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kern="0">
              <a:solidFill>
                <a:srgbClr val="FFFFFF"/>
              </a:solidFill>
              <a:latin typeface="+mj-lt"/>
            </a:endParaRPr>
          </a:p>
        </p:txBody>
      </p:sp>
      <p:sp>
        <p:nvSpPr>
          <p:cNvPr id="98" name="TextBox 97"/>
          <p:cNvSpPr txBox="1"/>
          <p:nvPr/>
        </p:nvSpPr>
        <p:spPr>
          <a:xfrm>
            <a:off x="2764119" y="5720975"/>
            <a:ext cx="1734769" cy="845744"/>
          </a:xfrm>
          <a:prstGeom prst="rect">
            <a:avLst/>
          </a:prstGeom>
          <a:noFill/>
          <a:ln>
            <a:noFill/>
          </a:ln>
        </p:spPr>
        <p:txBody>
          <a:bodyPr wrap="none" rtlCol="0">
            <a:spAutoFit/>
          </a:bodyPr>
          <a:lstStyle/>
          <a:p>
            <a:pPr algn="ctr" defTabSz="932563">
              <a:defRPr/>
            </a:pPr>
            <a:r>
              <a:rPr lang="en-US" sz="2448" kern="0">
                <a:ln w="6600">
                  <a:solidFill>
                    <a:srgbClr val="0078D7"/>
                  </a:solidFill>
                  <a:prstDash val="solid"/>
                </a:ln>
                <a:latin typeface="+mj-lt"/>
              </a:rPr>
              <a:t>Azure</a:t>
            </a:r>
          </a:p>
          <a:p>
            <a:pPr algn="ctr" defTabSz="932563">
              <a:defRPr/>
            </a:pPr>
            <a:r>
              <a:rPr lang="en-US" sz="2448" kern="0">
                <a:ln w="6600">
                  <a:solidFill>
                    <a:srgbClr val="0078D7"/>
                  </a:solidFill>
                  <a:prstDash val="solid"/>
                </a:ln>
                <a:latin typeface="+mj-lt"/>
              </a:rPr>
              <a:t>Automation</a:t>
            </a:r>
          </a:p>
        </p:txBody>
      </p:sp>
      <p:sp>
        <p:nvSpPr>
          <p:cNvPr id="99" name="Flowchart: Card 98"/>
          <p:cNvSpPr/>
          <p:nvPr/>
        </p:nvSpPr>
        <p:spPr>
          <a:xfrm>
            <a:off x="5784978" y="3167219"/>
            <a:ext cx="1091439" cy="1164531"/>
          </a:xfrm>
          <a:prstGeom prst="flowChartPunchedCard">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563">
              <a:defRPr/>
            </a:pPr>
            <a:r>
              <a:rPr lang="en-US" sz="1836" kern="0">
                <a:solidFill>
                  <a:srgbClr val="FFFFFF"/>
                </a:solidFill>
                <a:latin typeface="+mj-lt"/>
              </a:rPr>
              <a:t>Reports</a:t>
            </a:r>
          </a:p>
        </p:txBody>
      </p:sp>
      <p:sp>
        <p:nvSpPr>
          <p:cNvPr id="100" name="Rectangle 99"/>
          <p:cNvSpPr/>
          <p:nvPr/>
        </p:nvSpPr>
        <p:spPr bwMode="auto">
          <a:xfrm>
            <a:off x="4207152" y="3588677"/>
            <a:ext cx="1136214" cy="186046"/>
          </a:xfrm>
          <a:prstGeom prst="rect">
            <a:avLst/>
          </a:prstGeom>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58" fontAlgn="base">
              <a:spcBef>
                <a:spcPct val="0"/>
              </a:spcBef>
              <a:spcAft>
                <a:spcPct val="0"/>
              </a:spcAft>
              <a:defRPr/>
            </a:pPr>
            <a:endParaRPr lang="en-US" sz="1398" kern="0">
              <a:gradFill>
                <a:gsLst>
                  <a:gs pos="16814">
                    <a:srgbClr val="FFFFFF"/>
                  </a:gs>
                  <a:gs pos="46000">
                    <a:srgbClr val="FFFFFF"/>
                  </a:gs>
                </a:gsLst>
                <a:lin ang="5400000" scaled="0"/>
              </a:gradFill>
              <a:latin typeface="+mj-lt"/>
            </a:endParaRPr>
          </a:p>
        </p:txBody>
      </p:sp>
      <p:sp>
        <p:nvSpPr>
          <p:cNvPr id="101" name="Rectangle 100"/>
          <p:cNvSpPr/>
          <p:nvPr/>
        </p:nvSpPr>
        <p:spPr bwMode="auto">
          <a:xfrm>
            <a:off x="4160885" y="3505634"/>
            <a:ext cx="1136214" cy="186046"/>
          </a:xfrm>
          <a:prstGeom prst="rect">
            <a:avLst/>
          </a:prstGeom>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58" fontAlgn="base">
              <a:spcBef>
                <a:spcPct val="0"/>
              </a:spcBef>
              <a:spcAft>
                <a:spcPct val="0"/>
              </a:spcAft>
              <a:defRPr/>
            </a:pPr>
            <a:r>
              <a:rPr lang="en-US" sz="1398" kern="0">
                <a:gradFill>
                  <a:gsLst>
                    <a:gs pos="16814">
                      <a:srgbClr val="FFFFFF"/>
                    </a:gs>
                    <a:gs pos="46000">
                      <a:srgbClr val="FFFFFF"/>
                    </a:gs>
                  </a:gsLst>
                  <a:lin ang="5400000" scaled="0"/>
                </a:gradFill>
                <a:latin typeface="+mj-lt"/>
              </a:rPr>
              <a:t>checksum</a:t>
            </a:r>
          </a:p>
        </p:txBody>
      </p:sp>
      <p:pic>
        <p:nvPicPr>
          <p:cNvPr id="39" name="Picture 38">
            <a:extLst>
              <a:ext uri="{FF2B5EF4-FFF2-40B4-BE49-F238E27FC236}">
                <a16:creationId xmlns:a16="http://schemas.microsoft.com/office/drawing/2014/main" id="{34DDF5DA-22AF-4475-8337-DBCE8B082B7D}"/>
              </a:ext>
            </a:extLst>
          </p:cNvPr>
          <p:cNvPicPr>
            <a:picLocks noChangeAspect="1"/>
          </p:cNvPicPr>
          <p:nvPr/>
        </p:nvPicPr>
        <p:blipFill>
          <a:blip r:embed="rId5"/>
          <a:stretch>
            <a:fillRect/>
          </a:stretch>
        </p:blipFill>
        <p:spPr>
          <a:xfrm>
            <a:off x="9726947" y="5180305"/>
            <a:ext cx="801975" cy="1158489"/>
          </a:xfrm>
          <a:prstGeom prst="rect">
            <a:avLst/>
          </a:prstGeom>
        </p:spPr>
      </p:pic>
      <p:sp>
        <p:nvSpPr>
          <p:cNvPr id="40" name="TextBox 39">
            <a:extLst>
              <a:ext uri="{FF2B5EF4-FFF2-40B4-BE49-F238E27FC236}">
                <a16:creationId xmlns:a16="http://schemas.microsoft.com/office/drawing/2014/main" id="{30E57312-398D-4A25-B054-F2C1EA41563A}"/>
              </a:ext>
            </a:extLst>
          </p:cNvPr>
          <p:cNvSpPr txBox="1"/>
          <p:nvPr/>
        </p:nvSpPr>
        <p:spPr>
          <a:xfrm>
            <a:off x="9024160" y="6286122"/>
            <a:ext cx="1602653" cy="939873"/>
          </a:xfrm>
          <a:prstGeom prst="rect">
            <a:avLst/>
          </a:prstGeom>
          <a:noFill/>
        </p:spPr>
        <p:txBody>
          <a:bodyPr wrap="square" rtlCol="0">
            <a:spAutoFit/>
          </a:bodyPr>
          <a:lstStyle/>
          <a:p>
            <a:pPr algn="ctr" defTabSz="932563">
              <a:defRPr/>
            </a:pPr>
            <a:r>
              <a:rPr lang="en-US" sz="1836" kern="0" dirty="0">
                <a:latin typeface="+mj-lt"/>
              </a:rPr>
              <a:t>Azure Stack Hub</a:t>
            </a:r>
          </a:p>
          <a:p>
            <a:pPr algn="ctr" defTabSz="932563">
              <a:defRPr/>
            </a:pPr>
            <a:r>
              <a:rPr lang="en-US" sz="1836" kern="0" dirty="0">
                <a:latin typeface="+mj-lt"/>
              </a:rPr>
              <a:t>VM</a:t>
            </a:r>
          </a:p>
        </p:txBody>
      </p:sp>
      <p:cxnSp>
        <p:nvCxnSpPr>
          <p:cNvPr id="41" name="Straight Arrow Connector 40">
            <a:extLst>
              <a:ext uri="{FF2B5EF4-FFF2-40B4-BE49-F238E27FC236}">
                <a16:creationId xmlns:a16="http://schemas.microsoft.com/office/drawing/2014/main" id="{7F0A36DA-A771-4329-A74A-27B3CB7490B2}"/>
              </a:ext>
            </a:extLst>
          </p:cNvPr>
          <p:cNvCxnSpPr>
            <a:cxnSpLocks/>
            <a:stCxn id="39" idx="0"/>
            <a:endCxn id="90" idx="4"/>
          </p:cNvCxnSpPr>
          <p:nvPr/>
        </p:nvCxnSpPr>
        <p:spPr>
          <a:xfrm flipH="1" flipV="1">
            <a:off x="9178825" y="4135179"/>
            <a:ext cx="949110" cy="104512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15088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961" y="1212852"/>
            <a:ext cx="11642476" cy="5241435"/>
          </a:xfrm>
        </p:spPr>
        <p:txBody>
          <a:bodyPr/>
          <a:lstStyle/>
          <a:p>
            <a:pPr marL="0" indent="0">
              <a:spcBef>
                <a:spcPts val="0"/>
              </a:spcBef>
              <a:spcAft>
                <a:spcPts val="600"/>
              </a:spcAft>
              <a:buNone/>
            </a:pPr>
            <a:r>
              <a:rPr lang="en-US" sz="2800" dirty="0"/>
              <a:t>Use PS DSC to declaratively configure VMs/physical hosts</a:t>
            </a:r>
          </a:p>
          <a:p>
            <a:pPr marL="0" indent="0">
              <a:spcBef>
                <a:spcPts val="0"/>
              </a:spcBef>
              <a:spcAft>
                <a:spcPts val="600"/>
              </a:spcAft>
              <a:buNone/>
            </a:pPr>
            <a:endParaRPr lang="en-US" sz="1800" dirty="0"/>
          </a:p>
          <a:p>
            <a:pPr marL="0" indent="0">
              <a:spcBef>
                <a:spcPts val="0"/>
              </a:spcBef>
              <a:spcAft>
                <a:spcPts val="600"/>
              </a:spcAft>
              <a:buNone/>
            </a:pPr>
            <a:r>
              <a:rPr lang="en-US" sz="2800" dirty="0"/>
              <a:t>Use runbooks to orchestrate complex processes across systems</a:t>
            </a:r>
          </a:p>
          <a:p>
            <a:pPr marL="0" indent="0">
              <a:spcBef>
                <a:spcPts val="0"/>
              </a:spcBef>
              <a:spcAft>
                <a:spcPts val="600"/>
              </a:spcAft>
              <a:buNone/>
            </a:pPr>
            <a:endParaRPr lang="en-US" sz="1800" dirty="0"/>
          </a:p>
          <a:p>
            <a:pPr marL="0" indent="0">
              <a:spcBef>
                <a:spcPts val="0"/>
              </a:spcBef>
              <a:spcAft>
                <a:spcPts val="600"/>
              </a:spcAft>
              <a:buNone/>
            </a:pPr>
            <a:r>
              <a:rPr lang="en-US" sz="2800" dirty="0"/>
              <a:t>Use PS DSC within Azure Automation runbooks to configure machines as part of larger processes</a:t>
            </a:r>
          </a:p>
          <a:p>
            <a:pPr marL="0" lvl="1" indent="0" fontAlgn="ctr">
              <a:spcBef>
                <a:spcPts val="0"/>
              </a:spcBef>
              <a:spcAft>
                <a:spcPts val="600"/>
              </a:spcAft>
              <a:buNone/>
              <a:defRPr/>
            </a:pPr>
            <a:r>
              <a:rPr lang="en-US" sz="1800" dirty="0">
                <a:latin typeface="+mj-lt"/>
              </a:rPr>
              <a:t>Ex: The multi-step process of deploying new DSC configurations to production servers:</a:t>
            </a:r>
          </a:p>
          <a:p>
            <a:pPr marL="338661" lvl="1" indent="-342900" fontAlgn="ctr">
              <a:spcBef>
                <a:spcPts val="0"/>
              </a:spcBef>
              <a:spcAft>
                <a:spcPts val="600"/>
              </a:spcAft>
              <a:buClr>
                <a:srgbClr val="0078D7"/>
              </a:buClr>
              <a:buFont typeface="+mj-lt"/>
              <a:buAutoNum type="arabicPeriod"/>
              <a:defRPr/>
            </a:pPr>
            <a:r>
              <a:rPr lang="en-US" sz="1800" dirty="0">
                <a:latin typeface="+mj-lt"/>
              </a:rPr>
              <a:t>Monitor source control for new commits to DSC repository of an organization</a:t>
            </a:r>
          </a:p>
          <a:p>
            <a:pPr marL="338661" lvl="1" indent="-342900" fontAlgn="ctr">
              <a:spcBef>
                <a:spcPts val="0"/>
              </a:spcBef>
              <a:spcAft>
                <a:spcPts val="600"/>
              </a:spcAft>
              <a:buClr>
                <a:srgbClr val="0078D7"/>
              </a:buClr>
              <a:buFont typeface="+mj-lt"/>
              <a:buAutoNum type="arabicPeriod"/>
              <a:defRPr/>
            </a:pPr>
            <a:r>
              <a:rPr lang="en-US" sz="1800" dirty="0">
                <a:latin typeface="+mj-lt"/>
              </a:rPr>
              <a:t>When new commit, store the DSC in Azure Automation DSC, set up to be pulled by the stage environment VMs</a:t>
            </a:r>
          </a:p>
          <a:p>
            <a:pPr marL="338661" lvl="1" indent="-342900" fontAlgn="ctr">
              <a:spcBef>
                <a:spcPts val="0"/>
              </a:spcBef>
              <a:spcAft>
                <a:spcPts val="600"/>
              </a:spcAft>
              <a:buClr>
                <a:srgbClr val="0078D7"/>
              </a:buClr>
              <a:buFont typeface="+mj-lt"/>
              <a:buAutoNum type="arabicPeriod"/>
              <a:defRPr/>
            </a:pPr>
            <a:r>
              <a:rPr lang="en-US" sz="1800" dirty="0">
                <a:latin typeface="+mj-lt"/>
              </a:rPr>
              <a:t>Run test suite to confirm service in stage environment is functioning properly</a:t>
            </a:r>
          </a:p>
          <a:p>
            <a:pPr marL="338661" lvl="1" indent="-342900" fontAlgn="ctr">
              <a:spcBef>
                <a:spcPts val="0"/>
              </a:spcBef>
              <a:spcAft>
                <a:spcPts val="600"/>
              </a:spcAft>
              <a:buClr>
                <a:srgbClr val="0078D7"/>
              </a:buClr>
              <a:buFont typeface="+mj-lt"/>
              <a:buAutoNum type="arabicPeriod"/>
              <a:defRPr/>
            </a:pPr>
            <a:r>
              <a:rPr lang="en-US" sz="1800" dirty="0">
                <a:latin typeface="+mj-lt"/>
              </a:rPr>
              <a:t>If tests fail, alert developers</a:t>
            </a:r>
          </a:p>
          <a:p>
            <a:pPr marL="338661" lvl="1" indent="-342900" fontAlgn="ctr">
              <a:spcBef>
                <a:spcPts val="0"/>
              </a:spcBef>
              <a:spcAft>
                <a:spcPts val="600"/>
              </a:spcAft>
              <a:buClr>
                <a:srgbClr val="0078D7"/>
              </a:buClr>
              <a:buFont typeface="+mj-lt"/>
              <a:buAutoNum type="arabicPeriod"/>
              <a:defRPr/>
            </a:pPr>
            <a:r>
              <a:rPr lang="en-US" sz="1800" dirty="0">
                <a:latin typeface="+mj-lt"/>
              </a:rPr>
              <a:t>If tests pass, wait for maintenance window and then set up the DSC in Azure Automation to be pulled by production VMs, in a way that maintains service availability</a:t>
            </a:r>
          </a:p>
          <a:p>
            <a:pPr lvl="2"/>
            <a:endParaRPr lang="en-US" dirty="0">
              <a:latin typeface="+mj-lt"/>
            </a:endParaRPr>
          </a:p>
        </p:txBody>
      </p:sp>
      <p:sp>
        <p:nvSpPr>
          <p:cNvPr id="2" name="Title 1"/>
          <p:cNvSpPr>
            <a:spLocks noGrp="1"/>
          </p:cNvSpPr>
          <p:nvPr>
            <p:ph type="title"/>
          </p:nvPr>
        </p:nvSpPr>
        <p:spPr/>
        <p:txBody>
          <a:bodyPr/>
          <a:lstStyle/>
          <a:p>
            <a:r>
              <a:rPr lang="en-US"/>
              <a:t>DSC and runbooks – Better together</a:t>
            </a:r>
          </a:p>
        </p:txBody>
      </p:sp>
    </p:spTree>
    <p:custDataLst>
      <p:tags r:id="rId1"/>
    </p:custDataLst>
    <p:extLst>
      <p:ext uri="{BB962C8B-B14F-4D97-AF65-F5344CB8AC3E}">
        <p14:creationId xmlns:p14="http://schemas.microsoft.com/office/powerpoint/2010/main" val="13241597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55637" y="1839568"/>
            <a:ext cx="11702553" cy="2320635"/>
          </a:xfrm>
        </p:spPr>
        <p:txBody>
          <a:bodyPr/>
          <a:lstStyle/>
          <a:p>
            <a:pPr marL="0" indent="0">
              <a:buNone/>
            </a:pPr>
            <a:r>
              <a:rPr lang="en-US" sz="3200" dirty="0"/>
              <a:t>Reporting</a:t>
            </a:r>
          </a:p>
          <a:p>
            <a:pPr marL="0" indent="0">
              <a:buNone/>
            </a:pPr>
            <a:endParaRPr lang="en-US" sz="3200" dirty="0"/>
          </a:p>
          <a:p>
            <a:pPr marL="341312" lvl="1" indent="-285750">
              <a:spcBef>
                <a:spcPct val="0"/>
              </a:spcBef>
              <a:spcAft>
                <a:spcPts val="600"/>
              </a:spcAft>
              <a:buFont typeface="Arial" panose="020B0604020202020204" pitchFamily="34" charset="0"/>
              <a:buChar char="•"/>
              <a:defRPr/>
            </a:pPr>
            <a:r>
              <a:rPr lang="en-US" sz="2400" dirty="0">
                <a:gradFill>
                  <a:gsLst>
                    <a:gs pos="1250">
                      <a:srgbClr val="353535"/>
                    </a:gs>
                    <a:gs pos="100000">
                      <a:srgbClr val="353535"/>
                    </a:gs>
                  </a:gsLst>
                  <a:lin ang="5400000" scaled="0"/>
                </a:gradFill>
                <a:latin typeface="Segoe UI Light"/>
              </a:rPr>
              <a:t>Compliance status</a:t>
            </a:r>
          </a:p>
          <a:p>
            <a:pPr marL="341312" lvl="1" indent="-285750">
              <a:spcBef>
                <a:spcPct val="0"/>
              </a:spcBef>
              <a:spcAft>
                <a:spcPts val="600"/>
              </a:spcAft>
              <a:buFont typeface="Arial" panose="020B0604020202020204" pitchFamily="34" charset="0"/>
              <a:buChar char="•"/>
              <a:defRPr/>
            </a:pPr>
            <a:r>
              <a:rPr lang="en-US" sz="2400" dirty="0">
                <a:gradFill>
                  <a:gsLst>
                    <a:gs pos="1250">
                      <a:srgbClr val="353535"/>
                    </a:gs>
                    <a:gs pos="100000">
                      <a:srgbClr val="353535"/>
                    </a:gs>
                  </a:gsLst>
                  <a:lin ang="5400000" scaled="0"/>
                </a:gradFill>
                <a:latin typeface="Segoe UI Light"/>
              </a:rPr>
              <a:t>Improved reporting</a:t>
            </a:r>
          </a:p>
          <a:p>
            <a:pPr marL="341312" lvl="1" indent="-285750">
              <a:spcBef>
                <a:spcPct val="0"/>
              </a:spcBef>
              <a:spcAft>
                <a:spcPts val="600"/>
              </a:spcAft>
              <a:buFont typeface="Arial" panose="020B0604020202020204" pitchFamily="34" charset="0"/>
              <a:buChar char="•"/>
              <a:defRPr/>
            </a:pPr>
            <a:r>
              <a:rPr lang="en-US" sz="2400" dirty="0">
                <a:gradFill>
                  <a:gsLst>
                    <a:gs pos="1250">
                      <a:srgbClr val="353535"/>
                    </a:gs>
                    <a:gs pos="100000">
                      <a:srgbClr val="353535"/>
                    </a:gs>
                  </a:gsLst>
                  <a:lin ang="5400000" scaled="0"/>
                </a:gradFill>
                <a:latin typeface="Segoe UI Light"/>
              </a:rPr>
              <a:t>Support for report-only endpoint</a:t>
            </a:r>
          </a:p>
        </p:txBody>
      </p:sp>
      <p:sp>
        <p:nvSpPr>
          <p:cNvPr id="2" name="Title 1"/>
          <p:cNvSpPr>
            <a:spLocks noGrp="1"/>
          </p:cNvSpPr>
          <p:nvPr>
            <p:ph type="title"/>
          </p:nvPr>
        </p:nvSpPr>
        <p:spPr/>
        <p:txBody>
          <a:bodyPr/>
          <a:lstStyle/>
          <a:p>
            <a:r>
              <a:rPr lang="en-US" dirty="0"/>
              <a:t>Azure Automation DSC</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13869" y="2130426"/>
            <a:ext cx="5470648" cy="4308102"/>
          </a:xfrm>
          <a:prstGeom prst="rect">
            <a:avLst/>
          </a:prstGeom>
          <a:ln w="12700">
            <a:solidFill>
              <a:schemeClr val="tx1"/>
            </a:solidFill>
          </a:ln>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764442" y="3983076"/>
            <a:ext cx="3351140" cy="2638386"/>
          </a:xfrm>
          <a:prstGeom prst="rect">
            <a:avLst/>
          </a:prstGeom>
          <a:ln w="12700">
            <a:solidFill>
              <a:schemeClr val="tx1"/>
            </a:solidFill>
          </a:ln>
        </p:spPr>
      </p:pic>
      <p:pic>
        <p:nvPicPr>
          <p:cNvPr id="7" name="Picture 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837292" y="1151985"/>
            <a:ext cx="5847226" cy="1933301"/>
          </a:xfrm>
          <a:prstGeom prst="rect">
            <a:avLst/>
          </a:prstGeom>
          <a:ln w="12700">
            <a:solidFill>
              <a:schemeClr val="tx1"/>
            </a:solidFill>
          </a:ln>
        </p:spPr>
      </p:pic>
    </p:spTree>
    <p:extLst>
      <p:ext uri="{BB962C8B-B14F-4D97-AF65-F5344CB8AC3E}">
        <p14:creationId xmlns:p14="http://schemas.microsoft.com/office/powerpoint/2010/main" val="1095107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DSC push model</a:t>
            </a:r>
          </a:p>
        </p:txBody>
      </p:sp>
      <p:sp>
        <p:nvSpPr>
          <p:cNvPr id="7" name="Rectangle 6"/>
          <p:cNvSpPr/>
          <p:nvPr/>
        </p:nvSpPr>
        <p:spPr>
          <a:xfrm>
            <a:off x="8692858" y="1728243"/>
            <a:ext cx="2678208" cy="31515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defTabSz="914400">
              <a:defRPr/>
            </a:pPr>
            <a:endParaRPr lang="en-US" sz="1835" kern="0">
              <a:solidFill>
                <a:srgbClr val="FFFFFF"/>
              </a:solidFill>
              <a:latin typeface="+mj-lt"/>
            </a:endParaRPr>
          </a:p>
        </p:txBody>
      </p:sp>
      <p:sp>
        <p:nvSpPr>
          <p:cNvPr id="8" name="Rectangle 7"/>
          <p:cNvSpPr/>
          <p:nvPr/>
        </p:nvSpPr>
        <p:spPr>
          <a:xfrm>
            <a:off x="4371188" y="3156601"/>
            <a:ext cx="2550061" cy="16319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defRPr/>
            </a:pPr>
            <a:r>
              <a:rPr lang="en-US" sz="2039" b="1" kern="0">
                <a:solidFill>
                  <a:srgbClr val="FFFFFF"/>
                </a:solidFill>
                <a:latin typeface="+mj-lt"/>
              </a:rPr>
              <a:t>Configuration Staging Area</a:t>
            </a:r>
          </a:p>
          <a:p>
            <a:pPr algn="ctr" defTabSz="914400">
              <a:defRPr/>
            </a:pPr>
            <a:r>
              <a:rPr lang="en-US" sz="1835" kern="0">
                <a:solidFill>
                  <a:srgbClr val="FFFFFF"/>
                </a:solidFill>
                <a:latin typeface="+mj-lt"/>
              </a:rPr>
              <a:t>(Contains DSC data)</a:t>
            </a:r>
          </a:p>
        </p:txBody>
      </p:sp>
      <p:sp>
        <p:nvSpPr>
          <p:cNvPr id="9" name="Rectangle 8"/>
          <p:cNvSpPr/>
          <p:nvPr/>
        </p:nvSpPr>
        <p:spPr>
          <a:xfrm>
            <a:off x="663716" y="3878158"/>
            <a:ext cx="1735602" cy="8478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1835" kern="0">
                <a:solidFill>
                  <a:srgbClr val="FFFFFF"/>
                </a:solidFill>
                <a:latin typeface="+mj-lt"/>
              </a:rPr>
              <a:t>3</a:t>
            </a:r>
            <a:r>
              <a:rPr lang="en-US" sz="1835" kern="0" baseline="30000">
                <a:solidFill>
                  <a:srgbClr val="FFFFFF"/>
                </a:solidFill>
                <a:latin typeface="+mj-lt"/>
              </a:rPr>
              <a:t>rd</a:t>
            </a:r>
            <a:r>
              <a:rPr lang="en-US" sz="1835" kern="0">
                <a:solidFill>
                  <a:srgbClr val="FFFFFF"/>
                </a:solidFill>
                <a:latin typeface="+mj-lt"/>
              </a:rPr>
              <a:t> party languages and tools</a:t>
            </a:r>
          </a:p>
        </p:txBody>
      </p:sp>
      <p:sp>
        <p:nvSpPr>
          <p:cNvPr id="10" name="TextBox 9"/>
          <p:cNvSpPr txBox="1"/>
          <p:nvPr/>
        </p:nvSpPr>
        <p:spPr>
          <a:xfrm>
            <a:off x="495379" y="1472820"/>
            <a:ext cx="3016449" cy="1087990"/>
          </a:xfrm>
          <a:prstGeom prst="rect">
            <a:avLst/>
          </a:prstGeom>
          <a:noFill/>
        </p:spPr>
        <p:txBody>
          <a:bodyPr wrap="square" rtlCol="0">
            <a:spAutoFit/>
          </a:bodyPr>
          <a:lstStyle/>
          <a:p>
            <a:pPr defTabSz="914400">
              <a:defRPr/>
            </a:pPr>
            <a:r>
              <a:rPr lang="en-US" sz="2800" i="1" kern="0" dirty="0">
                <a:solidFill>
                  <a:srgbClr val="0078D7"/>
                </a:solidFill>
                <a:latin typeface="+mj-lt"/>
              </a:rPr>
              <a:t>Authoring Phase</a:t>
            </a:r>
          </a:p>
          <a:p>
            <a:pPr defTabSz="914400">
              <a:defRPr/>
            </a:pPr>
            <a:r>
              <a:rPr lang="en-US" kern="0" dirty="0">
                <a:latin typeface="+mj-lt"/>
              </a:rPr>
              <a:t>(May include imperative as well as declarative code)</a:t>
            </a:r>
          </a:p>
        </p:txBody>
      </p:sp>
      <p:sp>
        <p:nvSpPr>
          <p:cNvPr id="11" name="TextBox 10"/>
          <p:cNvSpPr txBox="1"/>
          <p:nvPr/>
        </p:nvSpPr>
        <p:spPr>
          <a:xfrm>
            <a:off x="4320580" y="1142287"/>
            <a:ext cx="3800781" cy="1908215"/>
          </a:xfrm>
          <a:prstGeom prst="rect">
            <a:avLst/>
          </a:prstGeom>
          <a:noFill/>
        </p:spPr>
        <p:txBody>
          <a:bodyPr wrap="square" rtlCol="0">
            <a:spAutoFit/>
          </a:bodyPr>
          <a:lstStyle/>
          <a:p>
            <a:pPr defTabSz="914400">
              <a:defRPr/>
            </a:pPr>
            <a:r>
              <a:rPr lang="en-US" sz="2800" i="1" kern="0" dirty="0">
                <a:solidFill>
                  <a:srgbClr val="0078D7"/>
                </a:solidFill>
                <a:latin typeface="+mj-lt"/>
              </a:rPr>
              <a:t>Staging Phase</a:t>
            </a:r>
          </a:p>
          <a:p>
            <a:pPr marL="342900" indent="-342900" defTabSz="914400">
              <a:buFont typeface="Arial" panose="020B0604020202020204" pitchFamily="34" charset="0"/>
              <a:buChar char="•"/>
              <a:defRPr/>
            </a:pPr>
            <a:r>
              <a:rPr lang="en-US" kern="0" dirty="0">
                <a:latin typeface="+mj-lt"/>
              </a:rPr>
              <a:t>Fully declarative configuration representation using DMTF standard MOF instances</a:t>
            </a:r>
          </a:p>
          <a:p>
            <a:pPr marL="342900" indent="-342900" defTabSz="914400">
              <a:buFont typeface="Arial" panose="020B0604020202020204" pitchFamily="34" charset="0"/>
              <a:buChar char="•"/>
              <a:defRPr/>
            </a:pPr>
            <a:r>
              <a:rPr lang="en-US" kern="0" dirty="0">
                <a:latin typeface="+mj-lt"/>
              </a:rPr>
              <a:t>Configuration is calculated</a:t>
            </a:r>
            <a:br>
              <a:rPr lang="en-US" kern="0" dirty="0">
                <a:latin typeface="+mj-lt"/>
              </a:rPr>
            </a:br>
            <a:r>
              <a:rPr lang="en-US" kern="0" dirty="0">
                <a:latin typeface="+mj-lt"/>
              </a:rPr>
              <a:t> for all nodes</a:t>
            </a:r>
          </a:p>
        </p:txBody>
      </p:sp>
      <p:sp>
        <p:nvSpPr>
          <p:cNvPr id="12" name="Rectangle 11"/>
          <p:cNvSpPr/>
          <p:nvPr/>
        </p:nvSpPr>
        <p:spPr>
          <a:xfrm>
            <a:off x="663716" y="2679369"/>
            <a:ext cx="1735602" cy="657289"/>
          </a:xfrm>
          <a:prstGeom prst="rect">
            <a:avLst/>
          </a:prstGeom>
          <a:solidFill>
            <a:srgbClr val="FF8C00"/>
          </a:solidFill>
        </p:spPr>
        <p:style>
          <a:lnRef idx="1">
            <a:schemeClr val="accent6"/>
          </a:lnRef>
          <a:fillRef idx="3">
            <a:schemeClr val="accent6"/>
          </a:fillRef>
          <a:effectRef idx="2">
            <a:schemeClr val="accent6"/>
          </a:effectRef>
          <a:fontRef idx="minor">
            <a:schemeClr val="lt1"/>
          </a:fontRef>
        </p:style>
        <p:txBody>
          <a:bodyPr rtlCol="0" anchor="ctr"/>
          <a:lstStyle/>
          <a:p>
            <a:pPr algn="ctr" defTabSz="914400">
              <a:defRPr/>
            </a:pPr>
            <a:r>
              <a:rPr lang="en-US" sz="1835" kern="0" dirty="0">
                <a:solidFill>
                  <a:schemeClr val="bg1"/>
                </a:solidFill>
                <a:latin typeface="+mj-lt"/>
              </a:rPr>
              <a:t>PowerShell</a:t>
            </a:r>
          </a:p>
        </p:txBody>
      </p:sp>
      <p:cxnSp>
        <p:nvCxnSpPr>
          <p:cNvPr id="14" name="Straight Arrow Connector 13"/>
          <p:cNvCxnSpPr>
            <a:stCxn id="9" idx="3"/>
            <a:endCxn id="8" idx="1"/>
          </p:cNvCxnSpPr>
          <p:nvPr/>
        </p:nvCxnSpPr>
        <p:spPr>
          <a:xfrm flipV="1">
            <a:off x="2399318" y="3972573"/>
            <a:ext cx="1971870" cy="329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a:endCxn id="8" idx="1"/>
          </p:cNvCxnSpPr>
          <p:nvPr/>
        </p:nvCxnSpPr>
        <p:spPr>
          <a:xfrm>
            <a:off x="2399318" y="3008014"/>
            <a:ext cx="1971870" cy="9645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894374" y="3758056"/>
            <a:ext cx="0"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18" name="TextBox 17"/>
          <p:cNvSpPr txBox="1"/>
          <p:nvPr/>
        </p:nvSpPr>
        <p:spPr>
          <a:xfrm>
            <a:off x="8613318" y="480251"/>
            <a:ext cx="3622449" cy="1087990"/>
          </a:xfrm>
          <a:prstGeom prst="rect">
            <a:avLst/>
          </a:prstGeom>
          <a:noFill/>
        </p:spPr>
        <p:txBody>
          <a:bodyPr wrap="square" rtlCol="0">
            <a:spAutoFit/>
          </a:bodyPr>
          <a:lstStyle/>
          <a:p>
            <a:pPr defTabSz="914400">
              <a:defRPr/>
            </a:pPr>
            <a:r>
              <a:rPr lang="en-US" sz="2800" i="1" kern="0" dirty="0">
                <a:solidFill>
                  <a:srgbClr val="0078D7"/>
                </a:solidFill>
                <a:latin typeface="+mj-lt"/>
              </a:rPr>
              <a:t>“Make it So” Phase</a:t>
            </a:r>
          </a:p>
          <a:p>
            <a:pPr defTabSz="914400">
              <a:defRPr/>
            </a:pPr>
            <a:r>
              <a:rPr lang="en-US" kern="0" dirty="0">
                <a:latin typeface="+mj-lt"/>
              </a:rPr>
              <a:t>(Declarative configuration is reified through imperative providers)</a:t>
            </a:r>
          </a:p>
        </p:txBody>
      </p:sp>
      <p:sp>
        <p:nvSpPr>
          <p:cNvPr id="19" name="Rectangle 18"/>
          <p:cNvSpPr/>
          <p:nvPr/>
        </p:nvSpPr>
        <p:spPr>
          <a:xfrm>
            <a:off x="8833228" y="1818898"/>
            <a:ext cx="2678208" cy="31899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defTabSz="914400">
              <a:defRPr/>
            </a:pPr>
            <a:endParaRPr lang="en-US" sz="1835" kern="0">
              <a:solidFill>
                <a:srgbClr val="FFFFFF"/>
              </a:solidFill>
              <a:latin typeface="+mj-lt"/>
            </a:endParaRPr>
          </a:p>
        </p:txBody>
      </p:sp>
      <p:sp>
        <p:nvSpPr>
          <p:cNvPr id="20" name="Rectangle 19"/>
          <p:cNvSpPr/>
          <p:nvPr/>
        </p:nvSpPr>
        <p:spPr>
          <a:xfrm>
            <a:off x="8988559" y="1974226"/>
            <a:ext cx="2678208" cy="32903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defTabSz="914400">
              <a:defRPr/>
            </a:pPr>
            <a:endParaRPr lang="en-US" sz="1835" kern="0">
              <a:solidFill>
                <a:srgbClr val="FFFFFF"/>
              </a:solidFill>
              <a:latin typeface="+mj-lt"/>
            </a:endParaRPr>
          </a:p>
        </p:txBody>
      </p:sp>
      <p:sp>
        <p:nvSpPr>
          <p:cNvPr id="21" name="Rectangle 20"/>
          <p:cNvSpPr/>
          <p:nvPr/>
        </p:nvSpPr>
        <p:spPr>
          <a:xfrm>
            <a:off x="9143890" y="2129556"/>
            <a:ext cx="2678208" cy="32903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defTabSz="914400">
              <a:defRPr/>
            </a:pPr>
            <a:endParaRPr lang="en-US" sz="1835" kern="0">
              <a:solidFill>
                <a:srgbClr val="FFFFFF"/>
              </a:solidFill>
              <a:latin typeface="+mj-lt"/>
            </a:endParaRPr>
          </a:p>
        </p:txBody>
      </p:sp>
      <p:sp>
        <p:nvSpPr>
          <p:cNvPr id="22" name="Rectangle 21"/>
          <p:cNvSpPr/>
          <p:nvPr/>
        </p:nvSpPr>
        <p:spPr>
          <a:xfrm>
            <a:off x="9502989" y="3422684"/>
            <a:ext cx="2008451" cy="77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1835" kern="0">
                <a:solidFill>
                  <a:srgbClr val="FFFFFF"/>
                </a:solidFill>
                <a:latin typeface="+mj-lt"/>
              </a:rPr>
              <a:t>Parser and dispatcher</a:t>
            </a:r>
          </a:p>
        </p:txBody>
      </p:sp>
      <p:sp>
        <p:nvSpPr>
          <p:cNvPr id="24" name="Rectangle 23"/>
          <p:cNvSpPr/>
          <p:nvPr/>
        </p:nvSpPr>
        <p:spPr>
          <a:xfrm>
            <a:off x="9511499" y="4569278"/>
            <a:ext cx="1970509" cy="679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1835" kern="0">
                <a:solidFill>
                  <a:srgbClr val="FFFFFF"/>
                </a:solidFill>
                <a:latin typeface="+mj-lt"/>
              </a:rPr>
              <a:t>Resources</a:t>
            </a:r>
          </a:p>
        </p:txBody>
      </p:sp>
      <p:sp>
        <p:nvSpPr>
          <p:cNvPr id="26" name="TextBox 25"/>
          <p:cNvSpPr txBox="1"/>
          <p:nvPr/>
        </p:nvSpPr>
        <p:spPr>
          <a:xfrm>
            <a:off x="430393" y="5478462"/>
            <a:ext cx="5562484" cy="1372683"/>
          </a:xfrm>
          <a:prstGeom prst="rect">
            <a:avLst/>
          </a:prstGeom>
          <a:noFill/>
        </p:spPr>
        <p:txBody>
          <a:bodyPr wrap="square" rtlCol="0">
            <a:spAutoFit/>
          </a:bodyPr>
          <a:lstStyle/>
          <a:p>
            <a:pPr defTabSz="914400">
              <a:defRPr/>
            </a:pPr>
            <a:r>
              <a:rPr lang="en-US" sz="2800" kern="0" dirty="0">
                <a:solidFill>
                  <a:srgbClr val="0078D7"/>
                </a:solidFill>
                <a:latin typeface="+mj-lt"/>
              </a:rPr>
              <a:t>When authoring in PowerShell:</a:t>
            </a:r>
          </a:p>
          <a:p>
            <a:pPr marL="290828" indent="-291231" defTabSz="914400">
              <a:buFont typeface="Arial" panose="020B0604020202020204" pitchFamily="34" charset="0"/>
              <a:buChar char="•"/>
              <a:defRPr/>
            </a:pPr>
            <a:r>
              <a:rPr lang="en-US" kern="0" dirty="0">
                <a:latin typeface="+mj-lt"/>
              </a:rPr>
              <a:t>Declarative syntax extensions</a:t>
            </a:r>
          </a:p>
          <a:p>
            <a:pPr marL="290828" indent="-291231" defTabSz="914400">
              <a:buFont typeface="Arial" panose="020B0604020202020204" pitchFamily="34" charset="0"/>
              <a:buChar char="•"/>
              <a:defRPr/>
            </a:pPr>
            <a:r>
              <a:rPr lang="en-US" kern="0" dirty="0">
                <a:latin typeface="+mj-lt"/>
              </a:rPr>
              <a:t>Schema-driven </a:t>
            </a:r>
            <a:r>
              <a:rPr lang="en-US" kern="0" dirty="0" err="1">
                <a:latin typeface="+mj-lt"/>
              </a:rPr>
              <a:t>Intellisense</a:t>
            </a:r>
            <a:endParaRPr lang="en-US" kern="0" dirty="0">
              <a:latin typeface="+mj-lt"/>
            </a:endParaRPr>
          </a:p>
          <a:p>
            <a:pPr marL="290828" indent="-291231" defTabSz="914400">
              <a:buFont typeface="Arial" panose="020B0604020202020204" pitchFamily="34" charset="0"/>
              <a:buChar char="•"/>
              <a:defRPr/>
            </a:pPr>
            <a:r>
              <a:rPr lang="en-US" kern="0" dirty="0">
                <a:latin typeface="+mj-lt"/>
              </a:rPr>
              <a:t>Schema validation (early-binding)</a:t>
            </a:r>
          </a:p>
        </p:txBody>
      </p:sp>
      <p:sp>
        <p:nvSpPr>
          <p:cNvPr id="27" name="TextBox 26"/>
          <p:cNvSpPr txBox="1"/>
          <p:nvPr/>
        </p:nvSpPr>
        <p:spPr>
          <a:xfrm>
            <a:off x="7110395" y="5478462"/>
            <a:ext cx="4802208" cy="1370375"/>
          </a:xfrm>
          <a:prstGeom prst="rect">
            <a:avLst/>
          </a:prstGeom>
          <a:noFill/>
        </p:spPr>
        <p:txBody>
          <a:bodyPr wrap="square" rtlCol="0">
            <a:spAutoFit/>
          </a:bodyPr>
          <a:lstStyle/>
          <a:p>
            <a:pPr algn="r" defTabSz="914400">
              <a:defRPr/>
            </a:pPr>
            <a:r>
              <a:rPr lang="en-US" sz="2800" kern="0" dirty="0">
                <a:solidFill>
                  <a:srgbClr val="0078D7"/>
                </a:solidFill>
                <a:latin typeface="+mj-lt"/>
              </a:rPr>
              <a:t>Resources implement changes:</a:t>
            </a:r>
          </a:p>
          <a:p>
            <a:pPr marL="342900" indent="-342900" defTabSz="914400">
              <a:buFont typeface="Arial" panose="020B0604020202020204" pitchFamily="34" charset="0"/>
              <a:buChar char="•"/>
              <a:defRPr/>
            </a:pPr>
            <a:r>
              <a:rPr lang="en-US" sz="1835" kern="0" dirty="0">
                <a:latin typeface="+mj-lt"/>
              </a:rPr>
              <a:t>Monotonic</a:t>
            </a:r>
          </a:p>
          <a:p>
            <a:pPr marL="342900" indent="-342900" defTabSz="914400">
              <a:buFont typeface="Arial" panose="020B0604020202020204" pitchFamily="34" charset="0"/>
              <a:buChar char="•"/>
              <a:defRPr/>
            </a:pPr>
            <a:r>
              <a:rPr lang="en-US" sz="1835" kern="0" dirty="0">
                <a:latin typeface="+mj-lt"/>
              </a:rPr>
              <a:t>Imperative</a:t>
            </a:r>
          </a:p>
          <a:p>
            <a:pPr marL="342900" indent="-342900" defTabSz="914400">
              <a:buFont typeface="Arial" panose="020B0604020202020204" pitchFamily="34" charset="0"/>
              <a:buChar char="•"/>
              <a:defRPr/>
            </a:pPr>
            <a:r>
              <a:rPr lang="en-US" sz="1835" kern="0" dirty="0">
                <a:latin typeface="+mj-lt"/>
              </a:rPr>
              <a:t>Idempotent </a:t>
            </a:r>
          </a:p>
        </p:txBody>
      </p:sp>
      <p:sp>
        <p:nvSpPr>
          <p:cNvPr id="28" name="Rectangle 27"/>
          <p:cNvSpPr/>
          <p:nvPr/>
        </p:nvSpPr>
        <p:spPr>
          <a:xfrm>
            <a:off x="9351081" y="2324435"/>
            <a:ext cx="2357737" cy="857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1835" kern="0">
                <a:solidFill>
                  <a:srgbClr val="FFFFFF"/>
                </a:solidFill>
                <a:latin typeface="+mj-lt"/>
              </a:rPr>
              <a:t>Local configuration store</a:t>
            </a:r>
          </a:p>
        </p:txBody>
      </p:sp>
      <p:sp>
        <p:nvSpPr>
          <p:cNvPr id="29" name="Rectangle 28"/>
          <p:cNvSpPr/>
          <p:nvPr/>
        </p:nvSpPr>
        <p:spPr>
          <a:xfrm>
            <a:off x="4378394" y="3160719"/>
            <a:ext cx="2550061" cy="163194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defTabSz="914400">
              <a:defRPr/>
            </a:pPr>
            <a:r>
              <a:rPr lang="en-US" sz="2039" b="1" kern="0" dirty="0">
                <a:solidFill>
                  <a:srgbClr val="FFFFFF"/>
                </a:solidFill>
                <a:latin typeface="+mj-lt"/>
              </a:rPr>
              <a:t>Pull Server</a:t>
            </a:r>
          </a:p>
          <a:p>
            <a:pPr algn="ctr" defTabSz="914400">
              <a:defRPr/>
            </a:pPr>
            <a:r>
              <a:rPr lang="en-US" sz="1835" kern="0" dirty="0">
                <a:solidFill>
                  <a:srgbClr val="FFFFFF"/>
                </a:solidFill>
                <a:latin typeface="+mj-lt"/>
              </a:rPr>
              <a:t>(Contains DSC data and modules)</a:t>
            </a:r>
          </a:p>
        </p:txBody>
      </p:sp>
      <p:cxnSp>
        <p:nvCxnSpPr>
          <p:cNvPr id="30" name="Straight Arrow Connector 29"/>
          <p:cNvCxnSpPr/>
          <p:nvPr/>
        </p:nvCxnSpPr>
        <p:spPr>
          <a:xfrm flipV="1">
            <a:off x="6921250" y="3484840"/>
            <a:ext cx="1692069" cy="1"/>
          </a:xfrm>
          <a:prstGeom prst="straightConnector1">
            <a:avLst/>
          </a:prstGeom>
          <a:ln w="50800">
            <a:solidFill>
              <a:srgbClr val="FF8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663763" y="1141994"/>
            <a:ext cx="0" cy="4080758"/>
          </a:xfrm>
          <a:prstGeom prst="line">
            <a:avLst/>
          </a:prstGeom>
          <a:ln w="38100">
            <a:solidFill>
              <a:srgbClr val="D96219"/>
            </a:solidFill>
            <a:prstDash val="sysDot"/>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136034" y="1183801"/>
            <a:ext cx="0" cy="4080758"/>
          </a:xfrm>
          <a:prstGeom prst="line">
            <a:avLst/>
          </a:prstGeom>
          <a:ln w="38100">
            <a:solidFill>
              <a:srgbClr val="D96219"/>
            </a:solidFill>
            <a:prstDash val="sysDot"/>
          </a:ln>
        </p:spPr>
        <p:style>
          <a:lnRef idx="2">
            <a:schemeClr val="accent1"/>
          </a:lnRef>
          <a:fillRef idx="0">
            <a:schemeClr val="accent1"/>
          </a:fillRef>
          <a:effectRef idx="1">
            <a:schemeClr val="accent1"/>
          </a:effectRef>
          <a:fontRef idx="minor">
            <a:schemeClr val="tx1"/>
          </a:fontRef>
        </p:style>
      </p:cxnSp>
      <p:sp>
        <p:nvSpPr>
          <p:cNvPr id="34" name="Oval 33"/>
          <p:cNvSpPr/>
          <p:nvPr/>
        </p:nvSpPr>
        <p:spPr bwMode="auto">
          <a:xfrm>
            <a:off x="12163444" y="144890"/>
            <a:ext cx="76190" cy="76190"/>
          </a:xfrm>
          <a:prstGeom prst="ellipse">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kern="0">
              <a:gradFill>
                <a:gsLst>
                  <a:gs pos="16814">
                    <a:srgbClr val="FFFFFF"/>
                  </a:gs>
                  <a:gs pos="46000">
                    <a:srgbClr val="FFFFFF"/>
                  </a:gs>
                </a:gsLst>
                <a:lin ang="5400000" scaled="0"/>
              </a:gradFill>
              <a:latin typeface="+mj-lt"/>
            </a:endParaRPr>
          </a:p>
        </p:txBody>
      </p:sp>
      <p:sp>
        <p:nvSpPr>
          <p:cNvPr id="31" name="Title 1">
            <a:extLst>
              <a:ext uri="{FF2B5EF4-FFF2-40B4-BE49-F238E27FC236}">
                <a16:creationId xmlns:a16="http://schemas.microsoft.com/office/drawing/2014/main" id="{EBC0F008-72E6-43E9-92FC-749C9FBD8731}"/>
              </a:ext>
            </a:extLst>
          </p:cNvPr>
          <p:cNvSpPr txBox="1">
            <a:spLocks/>
          </p:cNvSpPr>
          <p:nvPr/>
        </p:nvSpPr>
        <p:spPr>
          <a:xfrm>
            <a:off x="4244139" y="4813425"/>
            <a:ext cx="2826995" cy="58246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b="1" dirty="0">
                <a:solidFill>
                  <a:srgbClr val="0078D7"/>
                </a:solidFill>
              </a:rPr>
              <a:t>DSC Pull </a:t>
            </a:r>
            <a:r>
              <a:rPr lang="en-US" sz="3200" b="1" dirty="0">
                <a:solidFill>
                  <a:srgbClr val="525252"/>
                </a:solidFill>
              </a:rPr>
              <a:t>Model</a:t>
            </a:r>
          </a:p>
        </p:txBody>
      </p:sp>
    </p:spTree>
    <p:extLst>
      <p:ext uri="{BB962C8B-B14F-4D97-AF65-F5344CB8AC3E}">
        <p14:creationId xmlns:p14="http://schemas.microsoft.com/office/powerpoint/2010/main" val="200983495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8"/>
                                        </p:tgtEl>
                                      </p:cBhvr>
                                    </p:animEffect>
                                    <p:set>
                                      <p:cBhvr>
                                        <p:cTn id="10" dur="1" fill="hold">
                                          <p:stCondLst>
                                            <p:cond delay="999"/>
                                          </p:stCondLst>
                                        </p:cTn>
                                        <p:tgtEl>
                                          <p:spTgt spid="8"/>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29" grpId="0" animBg="1"/>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terms and processes</a:t>
            </a:r>
          </a:p>
        </p:txBody>
      </p:sp>
      <p:sp>
        <p:nvSpPr>
          <p:cNvPr id="6" name="TextBox 5"/>
          <p:cNvSpPr txBox="1"/>
          <p:nvPr/>
        </p:nvSpPr>
        <p:spPr>
          <a:xfrm>
            <a:off x="394377" y="1487598"/>
            <a:ext cx="2903359" cy="461665"/>
          </a:xfrm>
          <a:prstGeom prst="rect">
            <a:avLst/>
          </a:prstGeom>
          <a:noFill/>
        </p:spPr>
        <p:txBody>
          <a:bodyPr wrap="none" rtlCol="0">
            <a:spAutoFit/>
          </a:bodyPr>
          <a:lstStyle/>
          <a:p>
            <a:pPr defTabSz="914400">
              <a:defRPr/>
            </a:pPr>
            <a:r>
              <a:rPr lang="en-US" sz="2400" kern="0">
                <a:solidFill>
                  <a:srgbClr val="0078D7"/>
                </a:solidFill>
                <a:latin typeface="+mj-lt"/>
              </a:rPr>
              <a:t>Configuration scripts:</a:t>
            </a:r>
          </a:p>
        </p:txBody>
      </p:sp>
      <p:pic>
        <p:nvPicPr>
          <p:cNvPr id="9" name="Picture 8"/>
          <p:cNvPicPr>
            <a:picLocks noChangeAspect="1"/>
          </p:cNvPicPr>
          <p:nvPr/>
        </p:nvPicPr>
        <p:blipFill>
          <a:blip r:embed="rId4"/>
          <a:stretch>
            <a:fillRect/>
          </a:stretch>
        </p:blipFill>
        <p:spPr>
          <a:xfrm>
            <a:off x="394375" y="2030339"/>
            <a:ext cx="3127708" cy="3603663"/>
          </a:xfrm>
          <a:prstGeom prst="rect">
            <a:avLst/>
          </a:prstGeom>
          <a:ln w="12700">
            <a:solidFill>
              <a:schemeClr val="tx1"/>
            </a:solidFill>
          </a:ln>
        </p:spPr>
      </p:pic>
      <p:cxnSp>
        <p:nvCxnSpPr>
          <p:cNvPr id="4" name="Straight Arrow Connector 3"/>
          <p:cNvCxnSpPr/>
          <p:nvPr/>
        </p:nvCxnSpPr>
        <p:spPr>
          <a:xfrm>
            <a:off x="3653907" y="3697082"/>
            <a:ext cx="1218335" cy="8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629331" y="3284654"/>
            <a:ext cx="1309974" cy="374846"/>
          </a:xfrm>
          <a:prstGeom prst="rect">
            <a:avLst/>
          </a:prstGeom>
          <a:noFill/>
        </p:spPr>
        <p:txBody>
          <a:bodyPr wrap="none" rtlCol="0">
            <a:spAutoFit/>
          </a:bodyPr>
          <a:lstStyle/>
          <a:p>
            <a:pPr defTabSz="914400">
              <a:defRPr/>
            </a:pPr>
            <a:r>
              <a:rPr lang="en-US" sz="1836" kern="0">
                <a:solidFill>
                  <a:srgbClr val="353535"/>
                </a:solidFill>
                <a:latin typeface="+mj-lt"/>
              </a:rPr>
              <a:t>Applied to:</a:t>
            </a:r>
          </a:p>
        </p:txBody>
      </p:sp>
      <p:sp>
        <p:nvSpPr>
          <p:cNvPr id="14" name="Rectangle 13"/>
          <p:cNvSpPr/>
          <p:nvPr/>
        </p:nvSpPr>
        <p:spPr>
          <a:xfrm>
            <a:off x="5263863" y="2610998"/>
            <a:ext cx="1173931" cy="111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36" kern="0">
              <a:solidFill>
                <a:srgbClr val="FFFFFF"/>
              </a:solidFill>
              <a:latin typeface="+mj-lt"/>
            </a:endParaRPr>
          </a:p>
        </p:txBody>
      </p:sp>
      <p:sp>
        <p:nvSpPr>
          <p:cNvPr id="15" name="TextBox 14"/>
          <p:cNvSpPr txBox="1"/>
          <p:nvPr/>
        </p:nvSpPr>
        <p:spPr>
          <a:xfrm>
            <a:off x="4963511" y="1487598"/>
            <a:ext cx="3337773" cy="830997"/>
          </a:xfrm>
          <a:prstGeom prst="rect">
            <a:avLst/>
          </a:prstGeom>
          <a:noFill/>
        </p:spPr>
        <p:txBody>
          <a:bodyPr wrap="none" rtlCol="0">
            <a:spAutoFit/>
          </a:bodyPr>
          <a:lstStyle/>
          <a:p>
            <a:pPr defTabSz="914400">
              <a:defRPr/>
            </a:pPr>
            <a:r>
              <a:rPr lang="en-US" sz="2400" kern="0">
                <a:solidFill>
                  <a:srgbClr val="0078D7"/>
                </a:solidFill>
                <a:latin typeface="+mj-lt"/>
              </a:rPr>
              <a:t>Node Configurations </a:t>
            </a:r>
          </a:p>
          <a:p>
            <a:pPr defTabSz="914400">
              <a:defRPr/>
            </a:pPr>
            <a:r>
              <a:rPr lang="en-US" sz="2400" kern="0">
                <a:solidFill>
                  <a:srgbClr val="0078D7"/>
                </a:solidFill>
                <a:latin typeface="+mj-lt"/>
              </a:rPr>
              <a:t>(.MOF </a:t>
            </a:r>
            <a:r>
              <a:rPr lang="en-US" sz="2400" kern="0" err="1">
                <a:solidFill>
                  <a:srgbClr val="0078D7"/>
                </a:solidFill>
                <a:latin typeface="+mj-lt"/>
              </a:rPr>
              <a:t>config</a:t>
            </a:r>
            <a:r>
              <a:rPr lang="en-US" sz="2400" kern="0">
                <a:solidFill>
                  <a:srgbClr val="0078D7"/>
                </a:solidFill>
                <a:latin typeface="+mj-lt"/>
              </a:rPr>
              <a:t> document)</a:t>
            </a:r>
          </a:p>
        </p:txBody>
      </p:sp>
      <p:sp>
        <p:nvSpPr>
          <p:cNvPr id="16" name="Rectangle 15"/>
          <p:cNvSpPr/>
          <p:nvPr/>
        </p:nvSpPr>
        <p:spPr>
          <a:xfrm>
            <a:off x="5689434" y="3051326"/>
            <a:ext cx="1173931" cy="111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36" kern="0">
              <a:solidFill>
                <a:srgbClr val="FFFFFF"/>
              </a:solidFill>
              <a:latin typeface="+mj-lt"/>
            </a:endParaRPr>
          </a:p>
        </p:txBody>
      </p:sp>
      <p:sp>
        <p:nvSpPr>
          <p:cNvPr id="17" name="Rectangle 16"/>
          <p:cNvSpPr/>
          <p:nvPr/>
        </p:nvSpPr>
        <p:spPr>
          <a:xfrm>
            <a:off x="6196993" y="3485971"/>
            <a:ext cx="1173931" cy="111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36" kern="0">
              <a:solidFill>
                <a:srgbClr val="FFFFFF"/>
              </a:solidFill>
              <a:latin typeface="+mj-lt"/>
            </a:endParaRPr>
          </a:p>
        </p:txBody>
      </p:sp>
      <p:cxnSp>
        <p:nvCxnSpPr>
          <p:cNvPr id="18" name="Straight Arrow Connector 17"/>
          <p:cNvCxnSpPr/>
          <p:nvPr/>
        </p:nvCxnSpPr>
        <p:spPr>
          <a:xfrm>
            <a:off x="7668741" y="3693351"/>
            <a:ext cx="1218335" cy="8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652517" y="3297652"/>
            <a:ext cx="1133644" cy="374846"/>
          </a:xfrm>
          <a:prstGeom prst="rect">
            <a:avLst/>
          </a:prstGeom>
          <a:noFill/>
        </p:spPr>
        <p:txBody>
          <a:bodyPr wrap="none" rtlCol="0">
            <a:spAutoFit/>
          </a:bodyPr>
          <a:lstStyle/>
          <a:p>
            <a:pPr defTabSz="914400">
              <a:defRPr/>
            </a:pPr>
            <a:r>
              <a:rPr lang="en-US" sz="1836" kern="0" dirty="0">
                <a:solidFill>
                  <a:srgbClr val="353535"/>
                </a:solidFill>
                <a:latin typeface="+mj-lt"/>
              </a:rPr>
              <a:t>Compiled</a:t>
            </a:r>
          </a:p>
        </p:txBody>
      </p:sp>
      <p:sp>
        <p:nvSpPr>
          <p:cNvPr id="20" name="TextBox 19"/>
          <p:cNvSpPr txBox="1"/>
          <p:nvPr/>
        </p:nvSpPr>
        <p:spPr>
          <a:xfrm>
            <a:off x="9428515" y="1487598"/>
            <a:ext cx="1024639" cy="461665"/>
          </a:xfrm>
          <a:prstGeom prst="rect">
            <a:avLst/>
          </a:prstGeom>
          <a:noFill/>
        </p:spPr>
        <p:txBody>
          <a:bodyPr wrap="none" rtlCol="0">
            <a:spAutoFit/>
          </a:bodyPr>
          <a:lstStyle/>
          <a:p>
            <a:pPr defTabSz="914400">
              <a:defRPr/>
            </a:pPr>
            <a:r>
              <a:rPr lang="en-US" sz="2400" kern="0">
                <a:solidFill>
                  <a:srgbClr val="0078D7"/>
                </a:solidFill>
                <a:latin typeface="+mj-lt"/>
              </a:rPr>
              <a:t>Nodes</a:t>
            </a:r>
          </a:p>
        </p:txBody>
      </p:sp>
      <p:pic>
        <p:nvPicPr>
          <p:cNvPr id="21" name="Picture 20"/>
          <p:cNvPicPr>
            <a:picLocks noChangeAspect="1"/>
          </p:cNvPicPr>
          <p:nvPr/>
        </p:nvPicPr>
        <p:blipFill>
          <a:blip r:embed="rId5"/>
          <a:stretch>
            <a:fillRect/>
          </a:stretch>
        </p:blipFill>
        <p:spPr>
          <a:xfrm>
            <a:off x="9434163" y="2348850"/>
            <a:ext cx="631369" cy="981051"/>
          </a:xfrm>
          <a:prstGeom prst="rect">
            <a:avLst/>
          </a:prstGeom>
        </p:spPr>
      </p:pic>
      <p:pic>
        <p:nvPicPr>
          <p:cNvPr id="22" name="Picture 21"/>
          <p:cNvPicPr>
            <a:picLocks noChangeAspect="1"/>
          </p:cNvPicPr>
          <p:nvPr/>
        </p:nvPicPr>
        <p:blipFill>
          <a:blip r:embed="rId5"/>
          <a:stretch>
            <a:fillRect/>
          </a:stretch>
        </p:blipFill>
        <p:spPr>
          <a:xfrm>
            <a:off x="10349396" y="2348850"/>
            <a:ext cx="631369" cy="981051"/>
          </a:xfrm>
          <a:prstGeom prst="rect">
            <a:avLst/>
          </a:prstGeom>
        </p:spPr>
      </p:pic>
      <p:pic>
        <p:nvPicPr>
          <p:cNvPr id="23" name="Picture 22"/>
          <p:cNvPicPr>
            <a:picLocks noChangeAspect="1"/>
          </p:cNvPicPr>
          <p:nvPr/>
        </p:nvPicPr>
        <p:blipFill>
          <a:blip r:embed="rId5"/>
          <a:stretch>
            <a:fillRect/>
          </a:stretch>
        </p:blipFill>
        <p:spPr>
          <a:xfrm>
            <a:off x="9434163" y="3658325"/>
            <a:ext cx="631369" cy="981051"/>
          </a:xfrm>
          <a:prstGeom prst="rect">
            <a:avLst/>
          </a:prstGeom>
        </p:spPr>
      </p:pic>
      <p:pic>
        <p:nvPicPr>
          <p:cNvPr id="24" name="Picture 23"/>
          <p:cNvPicPr>
            <a:picLocks noChangeAspect="1"/>
          </p:cNvPicPr>
          <p:nvPr/>
        </p:nvPicPr>
        <p:blipFill>
          <a:blip r:embed="rId5"/>
          <a:stretch>
            <a:fillRect/>
          </a:stretch>
        </p:blipFill>
        <p:spPr>
          <a:xfrm>
            <a:off x="10349395" y="3658325"/>
            <a:ext cx="631369" cy="981051"/>
          </a:xfrm>
          <a:prstGeom prst="rect">
            <a:avLst/>
          </a:prstGeom>
        </p:spPr>
      </p:pic>
      <p:sp>
        <p:nvSpPr>
          <p:cNvPr id="26" name="TextBox 25"/>
          <p:cNvSpPr txBox="1"/>
          <p:nvPr/>
        </p:nvSpPr>
        <p:spPr>
          <a:xfrm>
            <a:off x="394375" y="5800105"/>
            <a:ext cx="591829" cy="374846"/>
          </a:xfrm>
          <a:prstGeom prst="rect">
            <a:avLst/>
          </a:prstGeom>
          <a:noFill/>
        </p:spPr>
        <p:txBody>
          <a:bodyPr wrap="none" rtlCol="0">
            <a:spAutoFit/>
          </a:bodyPr>
          <a:lstStyle/>
          <a:p>
            <a:pPr defTabSz="914400">
              <a:defRPr/>
            </a:pPr>
            <a:r>
              <a:rPr lang="en-US" sz="1836" kern="0">
                <a:solidFill>
                  <a:srgbClr val="0078D7"/>
                </a:solidFill>
                <a:latin typeface="+mj-lt"/>
              </a:rPr>
              <a:t>1…N</a:t>
            </a:r>
          </a:p>
        </p:txBody>
      </p:sp>
      <p:sp>
        <p:nvSpPr>
          <p:cNvPr id="27" name="TextBox 26"/>
          <p:cNvSpPr txBox="1"/>
          <p:nvPr/>
        </p:nvSpPr>
        <p:spPr>
          <a:xfrm>
            <a:off x="5415089" y="5517630"/>
            <a:ext cx="2076209" cy="657359"/>
          </a:xfrm>
          <a:prstGeom prst="rect">
            <a:avLst/>
          </a:prstGeom>
          <a:noFill/>
        </p:spPr>
        <p:txBody>
          <a:bodyPr wrap="none" rtlCol="0">
            <a:spAutoFit/>
          </a:bodyPr>
          <a:lstStyle/>
          <a:p>
            <a:pPr defTabSz="914400">
              <a:defRPr/>
            </a:pPr>
            <a:r>
              <a:rPr lang="en-US" sz="1836" kern="0">
                <a:solidFill>
                  <a:srgbClr val="0078D7"/>
                </a:solidFill>
                <a:latin typeface="+mj-lt"/>
              </a:rPr>
              <a:t>1…N per</a:t>
            </a:r>
          </a:p>
          <a:p>
            <a:pPr defTabSz="914400">
              <a:defRPr/>
            </a:pPr>
            <a:r>
              <a:rPr lang="en-US" sz="1836" kern="0">
                <a:solidFill>
                  <a:srgbClr val="0078D7"/>
                </a:solidFill>
                <a:latin typeface="+mj-lt"/>
              </a:rPr>
              <a:t>configuration script</a:t>
            </a:r>
          </a:p>
        </p:txBody>
      </p:sp>
      <p:sp>
        <p:nvSpPr>
          <p:cNvPr id="28" name="TextBox 27"/>
          <p:cNvSpPr txBox="1"/>
          <p:nvPr/>
        </p:nvSpPr>
        <p:spPr>
          <a:xfrm>
            <a:off x="9267137" y="5517630"/>
            <a:ext cx="2061783" cy="657359"/>
          </a:xfrm>
          <a:prstGeom prst="rect">
            <a:avLst/>
          </a:prstGeom>
          <a:noFill/>
        </p:spPr>
        <p:txBody>
          <a:bodyPr wrap="none" rtlCol="0">
            <a:spAutoFit/>
          </a:bodyPr>
          <a:lstStyle/>
          <a:p>
            <a:pPr defTabSz="914400">
              <a:defRPr/>
            </a:pPr>
            <a:r>
              <a:rPr lang="en-US" sz="1836" kern="0">
                <a:solidFill>
                  <a:srgbClr val="0078D7"/>
                </a:solidFill>
                <a:latin typeface="+mj-lt"/>
              </a:rPr>
              <a:t>1…N per</a:t>
            </a:r>
          </a:p>
          <a:p>
            <a:pPr defTabSz="914400">
              <a:defRPr/>
            </a:pPr>
            <a:r>
              <a:rPr lang="en-US" sz="1836" kern="0">
                <a:solidFill>
                  <a:srgbClr val="0078D7"/>
                </a:solidFill>
                <a:latin typeface="+mj-lt"/>
              </a:rPr>
              <a:t>node configuration</a:t>
            </a:r>
          </a:p>
        </p:txBody>
      </p:sp>
      <p:pic>
        <p:nvPicPr>
          <p:cNvPr id="29" name="Picture 28"/>
          <p:cNvPicPr>
            <a:picLocks noChangeAspect="1"/>
          </p:cNvPicPr>
          <p:nvPr/>
        </p:nvPicPr>
        <p:blipFill>
          <a:blip r:embed="rId5"/>
          <a:stretch>
            <a:fillRect/>
          </a:stretch>
        </p:blipFill>
        <p:spPr>
          <a:xfrm>
            <a:off x="11382475" y="3707538"/>
            <a:ext cx="631369" cy="981051"/>
          </a:xfrm>
          <a:prstGeom prst="rect">
            <a:avLst/>
          </a:prstGeom>
        </p:spPr>
      </p:pic>
      <p:pic>
        <p:nvPicPr>
          <p:cNvPr id="30" name="Picture 29"/>
          <p:cNvPicPr>
            <a:picLocks noChangeAspect="1"/>
          </p:cNvPicPr>
          <p:nvPr/>
        </p:nvPicPr>
        <p:blipFill>
          <a:blip r:embed="rId5"/>
          <a:stretch>
            <a:fillRect/>
          </a:stretch>
        </p:blipFill>
        <p:spPr>
          <a:xfrm>
            <a:off x="11382474" y="2354380"/>
            <a:ext cx="631369" cy="981051"/>
          </a:xfrm>
          <a:prstGeom prst="rect">
            <a:avLst/>
          </a:prstGeom>
        </p:spPr>
      </p:pic>
      <p:sp>
        <p:nvSpPr>
          <p:cNvPr id="31" name="TextBox 30"/>
          <p:cNvSpPr txBox="1"/>
          <p:nvPr/>
        </p:nvSpPr>
        <p:spPr>
          <a:xfrm>
            <a:off x="7822782" y="3726665"/>
            <a:ext cx="886781" cy="531812"/>
          </a:xfrm>
          <a:prstGeom prst="rect">
            <a:avLst/>
          </a:prstGeom>
          <a:noFill/>
        </p:spPr>
        <p:txBody>
          <a:bodyPr wrap="none" rtlCol="0">
            <a:spAutoFit/>
          </a:bodyPr>
          <a:lstStyle/>
          <a:p>
            <a:pPr defTabSz="914400">
              <a:defRPr/>
            </a:pPr>
            <a:r>
              <a:rPr lang="en-US" sz="1428" kern="0">
                <a:solidFill>
                  <a:srgbClr val="353535"/>
                </a:solidFill>
                <a:latin typeface="+mj-lt"/>
              </a:rPr>
              <a:t>via push </a:t>
            </a:r>
          </a:p>
          <a:p>
            <a:pPr defTabSz="914400">
              <a:defRPr/>
            </a:pPr>
            <a:r>
              <a:rPr lang="en-US" sz="1428" kern="0">
                <a:solidFill>
                  <a:srgbClr val="353535"/>
                </a:solidFill>
                <a:latin typeface="+mj-lt"/>
              </a:rPr>
              <a:t>or pull</a:t>
            </a:r>
          </a:p>
        </p:txBody>
      </p:sp>
    </p:spTree>
    <p:custDataLst>
      <p:tags r:id="rId1"/>
    </p:custDataLst>
    <p:extLst>
      <p:ext uri="{BB962C8B-B14F-4D97-AF65-F5344CB8AC3E}">
        <p14:creationId xmlns:p14="http://schemas.microsoft.com/office/powerpoint/2010/main" val="10896545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906331"/>
            <a:ext cx="11887200" cy="1181862"/>
          </a:xfrm>
        </p:spPr>
        <p:txBody>
          <a:bodyPr/>
          <a:lstStyle/>
          <a:p>
            <a:r>
              <a:rPr lang="en-US" dirty="0"/>
              <a:t>Questions?</a:t>
            </a:r>
          </a:p>
        </p:txBody>
      </p:sp>
    </p:spTree>
    <p:extLst>
      <p:ext uri="{BB962C8B-B14F-4D97-AF65-F5344CB8AC3E}">
        <p14:creationId xmlns:p14="http://schemas.microsoft.com/office/powerpoint/2010/main" val="1087121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962" y="1212851"/>
            <a:ext cx="11702553" cy="4102662"/>
          </a:xfrm>
        </p:spPr>
        <p:txBody>
          <a:bodyPr/>
          <a:lstStyle/>
          <a:p>
            <a:pPr marL="0" indent="0">
              <a:buNone/>
            </a:pPr>
            <a:r>
              <a:rPr lang="en-US" dirty="0"/>
              <a:t>Automation as a service</a:t>
            </a:r>
          </a:p>
          <a:p>
            <a:pPr marL="285750" lvl="1" indent="-285750" fontAlgn="ctr"/>
            <a:r>
              <a:rPr lang="en-US" sz="1800" dirty="0"/>
              <a:t>Think Orchestrator or Azure Pack Service Automation, but in Azure</a:t>
            </a:r>
          </a:p>
          <a:p>
            <a:pPr marL="285750" lvl="1" indent="-285750" fontAlgn="ctr"/>
            <a:r>
              <a:rPr lang="en-US" sz="1800" dirty="0"/>
              <a:t>Automate repetitive or long-running processes</a:t>
            </a:r>
          </a:p>
          <a:p>
            <a:pPr marL="0" indent="0">
              <a:buNone/>
            </a:pPr>
            <a:r>
              <a:rPr lang="en-US" dirty="0"/>
              <a:t>Script authoring environment</a:t>
            </a:r>
          </a:p>
          <a:p>
            <a:pPr marL="285750" lvl="1" indent="-285750" fontAlgn="ctr"/>
            <a:r>
              <a:rPr lang="en-US" sz="1800" dirty="0"/>
              <a:t>Uses PowerShell workflows</a:t>
            </a:r>
          </a:p>
          <a:p>
            <a:pPr marL="285750" lvl="1" indent="-285750" fontAlgn="ctr"/>
            <a:r>
              <a:rPr lang="en-US" sz="1800" dirty="0"/>
              <a:t>Combination of PowerShell 4.0 and WF</a:t>
            </a:r>
          </a:p>
          <a:p>
            <a:pPr marL="285750" lvl="1" indent="-285750" fontAlgn="ctr"/>
            <a:r>
              <a:rPr lang="en-US" sz="1800" dirty="0"/>
              <a:t>Uses integration modules, very similar to PowerShell Modules</a:t>
            </a:r>
          </a:p>
          <a:p>
            <a:pPr marL="0" indent="0">
              <a:buNone/>
            </a:pPr>
            <a:r>
              <a:rPr lang="en-US" dirty="0"/>
              <a:t>Scheduling and monitoring</a:t>
            </a:r>
          </a:p>
          <a:p>
            <a:pPr marL="285750" lvl="1" indent="-285750" fontAlgn="ctr"/>
            <a:r>
              <a:rPr lang="en-US" sz="1800" dirty="0"/>
              <a:t>Execute scripts on a schedule</a:t>
            </a:r>
          </a:p>
          <a:p>
            <a:pPr marL="285750" lvl="1" indent="-285750" fontAlgn="ctr"/>
            <a:r>
              <a:rPr lang="en-US" sz="1800" dirty="0"/>
              <a:t>Review execution status on a dashboard</a:t>
            </a:r>
          </a:p>
        </p:txBody>
      </p:sp>
      <p:sp>
        <p:nvSpPr>
          <p:cNvPr id="17" name="Title 16"/>
          <p:cNvSpPr>
            <a:spLocks noGrp="1"/>
          </p:cNvSpPr>
          <p:nvPr>
            <p:ph type="title"/>
          </p:nvPr>
        </p:nvSpPr>
        <p:spPr/>
        <p:txBody>
          <a:bodyPr/>
          <a:lstStyle/>
          <a:p>
            <a:r>
              <a:rPr lang="en-US"/>
              <a:t>Azure Automation</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229639" y="2948630"/>
            <a:ext cx="3839947" cy="3840437"/>
          </a:xfrm>
          <a:prstGeom prst="rect">
            <a:avLst/>
          </a:prstGeom>
        </p:spPr>
      </p:pic>
    </p:spTree>
    <p:extLst>
      <p:ext uri="{BB962C8B-B14F-4D97-AF65-F5344CB8AC3E}">
        <p14:creationId xmlns:p14="http://schemas.microsoft.com/office/powerpoint/2010/main" val="3024008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anim calcmode="lin" valueType="num">
                                      <p:cBhvr>
                                        <p:cTn id="4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1000"/>
                                        <p:tgtEl>
                                          <p:spTgt spid="6">
                                            <p:txEl>
                                              <p:pRg st="7" end="7"/>
                                            </p:txEl>
                                          </p:spTgt>
                                        </p:tgtEl>
                                      </p:cBhvr>
                                    </p:animEffect>
                                    <p:anim calcmode="lin" valueType="num">
                                      <p:cBhvr>
                                        <p:cTn id="4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fade">
                                      <p:cBhvr>
                                        <p:cTn id="51" dur="1000"/>
                                        <p:tgtEl>
                                          <p:spTgt spid="6">
                                            <p:txEl>
                                              <p:pRg st="8" end="8"/>
                                            </p:txEl>
                                          </p:spTgt>
                                        </p:tgtEl>
                                      </p:cBhvr>
                                    </p:animEffect>
                                    <p:anim calcmode="lin" valueType="num">
                                      <p:cBhvr>
                                        <p:cTn id="5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fade">
                                      <p:cBhvr>
                                        <p:cTn id="56" dur="1000"/>
                                        <p:tgtEl>
                                          <p:spTgt spid="6">
                                            <p:txEl>
                                              <p:pRg st="9" end="9"/>
                                            </p:txEl>
                                          </p:spTgt>
                                        </p:tgtEl>
                                      </p:cBhvr>
                                    </p:animEffect>
                                    <p:anim calcmode="lin" valueType="num">
                                      <p:cBhvr>
                                        <p:cTn id="5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962" y="1212851"/>
            <a:ext cx="11702553" cy="3991862"/>
          </a:xfrm>
        </p:spPr>
        <p:txBody>
          <a:bodyPr/>
          <a:lstStyle/>
          <a:p>
            <a:pPr marL="0" indent="0">
              <a:buNone/>
            </a:pPr>
            <a:r>
              <a:rPr lang="en-US" dirty="0"/>
              <a:t>What?</a:t>
            </a:r>
          </a:p>
          <a:p>
            <a:pPr marL="285750" lvl="1" indent="-285750" fontAlgn="ctr"/>
            <a:r>
              <a:rPr lang="en-US" sz="1800" dirty="0"/>
              <a:t>Orchestrate and automate time consuming repetitive tasks across multiple systems, including systems external to Azure platform</a:t>
            </a:r>
          </a:p>
          <a:p>
            <a:pPr marL="285750" lvl="1" indent="-285750" fontAlgn="ctr"/>
            <a:r>
              <a:rPr lang="en-US" sz="1800" dirty="0"/>
              <a:t>Perform development, testing, deployment, and management of automation resources from within Azure environment. There is no need for on-premises installation and configuration of infrastructure components</a:t>
            </a:r>
          </a:p>
          <a:p>
            <a:pPr lvl="1"/>
            <a:endParaRPr lang="en-US" dirty="0"/>
          </a:p>
          <a:p>
            <a:pPr marL="0" indent="0">
              <a:buNone/>
            </a:pPr>
            <a:r>
              <a:rPr lang="en-US" dirty="0"/>
              <a:t>How?</a:t>
            </a:r>
          </a:p>
          <a:p>
            <a:pPr marL="285750" lvl="1" indent="-285750" fontAlgn="ctr"/>
            <a:r>
              <a:rPr lang="en-US" sz="1800" dirty="0"/>
              <a:t>Leverages PowerShell workflow </a:t>
            </a:r>
          </a:p>
          <a:p>
            <a:pPr marL="285750" lvl="1" indent="-285750" fontAlgn="ctr"/>
            <a:r>
              <a:rPr lang="en-US" sz="1800" dirty="0"/>
              <a:t>Supports integration modules to connect to Azure and external systems </a:t>
            </a:r>
          </a:p>
          <a:p>
            <a:pPr marL="285750" lvl="1" indent="-285750" fontAlgn="ctr"/>
            <a:r>
              <a:rPr lang="en-US" sz="1800" dirty="0"/>
              <a:t>Overall architecture and design of automation service stems out of SMA (Service Management Automation)</a:t>
            </a:r>
          </a:p>
          <a:p>
            <a:pPr lvl="1"/>
            <a:endParaRPr lang="en-US" dirty="0"/>
          </a:p>
        </p:txBody>
      </p:sp>
      <p:sp>
        <p:nvSpPr>
          <p:cNvPr id="17" name="Title 16"/>
          <p:cNvSpPr>
            <a:spLocks noGrp="1"/>
          </p:cNvSpPr>
          <p:nvPr>
            <p:ph type="title"/>
          </p:nvPr>
        </p:nvSpPr>
        <p:spPr/>
        <p:txBody>
          <a:bodyPr/>
          <a:lstStyle/>
          <a:p>
            <a:r>
              <a:rPr lang="en-US" dirty="0"/>
              <a:t>Azure Automation</a:t>
            </a:r>
          </a:p>
        </p:txBody>
      </p:sp>
    </p:spTree>
    <p:extLst>
      <p:ext uri="{BB962C8B-B14F-4D97-AF65-F5344CB8AC3E}">
        <p14:creationId xmlns:p14="http://schemas.microsoft.com/office/powerpoint/2010/main" val="55106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63" y="295279"/>
            <a:ext cx="11702551" cy="917575"/>
          </a:xfrm>
        </p:spPr>
        <p:txBody>
          <a:bodyPr/>
          <a:lstStyle/>
          <a:p>
            <a:r>
              <a:rPr lang="en-US"/>
              <a:t>Azure Automation capabilities </a:t>
            </a:r>
          </a:p>
        </p:txBody>
      </p:sp>
      <p:sp>
        <p:nvSpPr>
          <p:cNvPr id="99" name="Oval 98"/>
          <p:cNvSpPr/>
          <p:nvPr/>
        </p:nvSpPr>
        <p:spPr bwMode="auto">
          <a:xfrm>
            <a:off x="3640561" y="2702600"/>
            <a:ext cx="4306850" cy="4065710"/>
          </a:xfrm>
          <a:prstGeom prst="ellipse">
            <a:avLst/>
          </a:prstGeom>
          <a:solidFill>
            <a:schemeClr val="tx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3236" tIns="46618" rIns="93236" bIns="46618" numCol="1" rtlCol="0" anchor="ctr" anchorCtr="0" compatLnSpc="1">
            <a:prstTxWarp prst="textNoShape">
              <a:avLst/>
            </a:prstTxWarp>
          </a:bodyPr>
          <a:lstStyle/>
          <a:p>
            <a:pPr algn="ctr" defTabSz="932014"/>
            <a:endParaRPr lang="en-US" sz="900">
              <a:solidFill>
                <a:srgbClr val="FFFFFF">
                  <a:alpha val="98824"/>
                </a:srgbClr>
              </a:solidFill>
              <a:latin typeface="+mj-lt"/>
              <a:ea typeface="Segoe UI" pitchFamily="34" charset="0"/>
              <a:cs typeface="Segoe UI" pitchFamily="34" charset="0"/>
            </a:endParaRPr>
          </a:p>
        </p:txBody>
      </p:sp>
      <p:sp>
        <p:nvSpPr>
          <p:cNvPr id="100" name="Rectangle 99"/>
          <p:cNvSpPr/>
          <p:nvPr/>
        </p:nvSpPr>
        <p:spPr>
          <a:xfrm>
            <a:off x="8796173" y="2811462"/>
            <a:ext cx="1268420" cy="700218"/>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3" rIns="93264" bIns="46633" rtlCol="0" anchor="ctr"/>
          <a:lstStyle/>
          <a:p>
            <a:pPr algn="ctr" defTabSz="929851"/>
            <a:endParaRPr lang="en-US" sz="1801">
              <a:solidFill>
                <a:prstClr val="white"/>
              </a:solidFill>
              <a:latin typeface="+mj-lt"/>
            </a:endParaRPr>
          </a:p>
        </p:txBody>
      </p:sp>
      <p:sp>
        <p:nvSpPr>
          <p:cNvPr id="101" name="TextBox 100"/>
          <p:cNvSpPr txBox="1"/>
          <p:nvPr/>
        </p:nvSpPr>
        <p:spPr>
          <a:xfrm>
            <a:off x="9233704" y="3053667"/>
            <a:ext cx="438838" cy="215315"/>
          </a:xfrm>
          <a:prstGeom prst="rect">
            <a:avLst/>
          </a:prstGeom>
          <a:noFill/>
        </p:spPr>
        <p:txBody>
          <a:bodyPr wrap="none" lIns="0" tIns="0" rIns="0" bIns="0" rtlCol="0">
            <a:spAutoFit/>
          </a:bodyPr>
          <a:lstStyle/>
          <a:p>
            <a:pPr defTabSz="929851"/>
            <a:r>
              <a:rPr lang="en-US" sz="1399" b="1" dirty="0">
                <a:solidFill>
                  <a:prstClr val="white"/>
                </a:solidFill>
                <a:latin typeface="+mj-lt"/>
              </a:rPr>
              <a:t>Azure</a:t>
            </a:r>
          </a:p>
        </p:txBody>
      </p:sp>
      <p:sp>
        <p:nvSpPr>
          <p:cNvPr id="102" name="Rectangle 101"/>
          <p:cNvSpPr/>
          <p:nvPr/>
        </p:nvSpPr>
        <p:spPr>
          <a:xfrm>
            <a:off x="8796173" y="3846772"/>
            <a:ext cx="1268420" cy="700218"/>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3" rIns="93264" bIns="46633" rtlCol="0" anchor="ctr"/>
          <a:lstStyle/>
          <a:p>
            <a:pPr algn="ctr" defTabSz="929851"/>
            <a:r>
              <a:rPr lang="en-US" sz="1400" b="1" dirty="0">
                <a:solidFill>
                  <a:prstClr val="white"/>
                </a:solidFill>
              </a:rPr>
              <a:t>Monitoring </a:t>
            </a:r>
          </a:p>
          <a:p>
            <a:pPr algn="ctr" defTabSz="929851"/>
            <a:r>
              <a:rPr lang="en-US" sz="1400" b="1" dirty="0">
                <a:solidFill>
                  <a:prstClr val="white"/>
                </a:solidFill>
              </a:rPr>
              <a:t>systems</a:t>
            </a:r>
          </a:p>
        </p:txBody>
      </p:sp>
      <p:sp>
        <p:nvSpPr>
          <p:cNvPr id="104" name="Rectangle 103"/>
          <p:cNvSpPr/>
          <p:nvPr/>
        </p:nvSpPr>
        <p:spPr>
          <a:xfrm>
            <a:off x="8772747" y="4915378"/>
            <a:ext cx="1291846" cy="700218"/>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3" rIns="93264" bIns="46633" rtlCol="0" anchor="ctr"/>
          <a:lstStyle/>
          <a:p>
            <a:pPr algn="ctr" defTabSz="929851"/>
            <a:r>
              <a:rPr lang="en-US" sz="1400" b="1" dirty="0">
                <a:solidFill>
                  <a:prstClr val="white"/>
                </a:solidFill>
              </a:rPr>
              <a:t>Change </a:t>
            </a:r>
          </a:p>
          <a:p>
            <a:pPr algn="ctr" defTabSz="929851"/>
            <a:r>
              <a:rPr lang="en-US" sz="1400" b="1" dirty="0">
                <a:solidFill>
                  <a:prstClr val="white"/>
                </a:solidFill>
              </a:rPr>
              <a:t>control</a:t>
            </a:r>
          </a:p>
          <a:p>
            <a:pPr algn="ctr" defTabSz="929851"/>
            <a:r>
              <a:rPr lang="en-US" sz="1400" b="1" dirty="0">
                <a:solidFill>
                  <a:prstClr val="white"/>
                </a:solidFill>
              </a:rPr>
              <a:t> systems</a:t>
            </a:r>
          </a:p>
        </p:txBody>
      </p:sp>
      <p:sp>
        <p:nvSpPr>
          <p:cNvPr id="106" name="Rectangle 105"/>
          <p:cNvSpPr/>
          <p:nvPr/>
        </p:nvSpPr>
        <p:spPr>
          <a:xfrm>
            <a:off x="8796173" y="5999027"/>
            <a:ext cx="1268420" cy="700218"/>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3" rIns="93264" bIns="46633" rtlCol="0" anchor="ctr"/>
          <a:lstStyle/>
          <a:p>
            <a:pPr algn="ctr" defTabSz="929851"/>
            <a:r>
              <a:rPr lang="en-US" sz="1400" b="1" dirty="0">
                <a:solidFill>
                  <a:prstClr val="white"/>
                </a:solidFill>
              </a:rPr>
              <a:t>Anything </a:t>
            </a:r>
            <a:r>
              <a:rPr lang="en-US" sz="1400" b="1" dirty="0">
                <a:solidFill>
                  <a:prstClr val="white"/>
                </a:solidFill>
                <a:sym typeface="Wingdings" panose="05000000000000000000" pitchFamily="2" charset="2"/>
              </a:rPr>
              <a:t></a:t>
            </a:r>
            <a:endParaRPr lang="en-US" sz="1400" b="1" dirty="0">
              <a:solidFill>
                <a:prstClr val="white"/>
              </a:solidFill>
            </a:endParaRPr>
          </a:p>
        </p:txBody>
      </p:sp>
      <p:sp>
        <p:nvSpPr>
          <p:cNvPr id="109" name="TextBox 108"/>
          <p:cNvSpPr txBox="1"/>
          <p:nvPr/>
        </p:nvSpPr>
        <p:spPr>
          <a:xfrm>
            <a:off x="4602863" y="3787027"/>
            <a:ext cx="2832770" cy="630814"/>
          </a:xfrm>
          <a:prstGeom prst="rect">
            <a:avLst/>
          </a:prstGeom>
          <a:noFill/>
        </p:spPr>
        <p:txBody>
          <a:bodyPr wrap="square" lIns="0" tIns="0" rIns="0" bIns="0" rtlCol="0">
            <a:spAutoFit/>
          </a:bodyPr>
          <a:lstStyle/>
          <a:p>
            <a:pPr defTabSz="929851"/>
            <a:r>
              <a:rPr lang="en-US" sz="4099">
                <a:solidFill>
                  <a:schemeClr val="bg1"/>
                </a:solidFill>
                <a:latin typeface="+mj-lt"/>
              </a:rPr>
              <a:t>Automation</a:t>
            </a:r>
          </a:p>
        </p:txBody>
      </p:sp>
      <p:pic>
        <p:nvPicPr>
          <p:cNvPr id="110" name="Picture 3" descr="C:\Users\eamono\AppData\Local\Microsoft\Windows\Temporary Internet Files\Content.IE5\O2UOOMGV\MC900014716[1].wmf"/>
          <p:cNvPicPr>
            <a:picLocks noChangeAspect="1" noChangeArrowheads="1"/>
          </p:cNvPicPr>
          <p:nvPr/>
        </p:nvPicPr>
        <p:blipFill>
          <a:blip r:embed="rId3" cstate="screen">
            <a:lum bright="70000" contrast="-70000"/>
            <a:extLst>
              <a:ext uri="{28A0092B-C50C-407E-A947-70E740481C1C}">
                <a14:useLocalDpi xmlns:a14="http://schemas.microsoft.com/office/drawing/2010/main"/>
              </a:ext>
            </a:extLst>
          </a:blip>
          <a:srcRect/>
          <a:stretch>
            <a:fillRect/>
          </a:stretch>
        </p:blipFill>
        <p:spPr bwMode="auto">
          <a:xfrm>
            <a:off x="5239741" y="3029622"/>
            <a:ext cx="1154978" cy="786036"/>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eamono\AppData\Local\Microsoft\Windows\Temporary Internet Files\Content.IE5\O2UOOMGV\MC900014716[1].wmf"/>
          <p:cNvPicPr>
            <a:picLocks noChangeAspect="1" noChangeArrowheads="1"/>
          </p:cNvPicPr>
          <p:nvPr/>
        </p:nvPicPr>
        <p:blipFill>
          <a:blip r:embed="rId3" cstate="screen">
            <a:lum bright="70000" contrast="-70000"/>
            <a:extLst>
              <a:ext uri="{28A0092B-C50C-407E-A947-70E740481C1C}">
                <a14:useLocalDpi xmlns:a14="http://schemas.microsoft.com/office/drawing/2010/main"/>
              </a:ext>
            </a:extLst>
          </a:blip>
          <a:srcRect/>
          <a:stretch>
            <a:fillRect/>
          </a:stretch>
        </p:blipFill>
        <p:spPr bwMode="auto">
          <a:xfrm>
            <a:off x="5295300" y="5303717"/>
            <a:ext cx="1964713" cy="1337116"/>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3713979" y="4436034"/>
            <a:ext cx="4214911" cy="931302"/>
            <a:chOff x="3229380" y="3264587"/>
            <a:chExt cx="4693063" cy="1069287"/>
          </a:xfrm>
          <a:solidFill>
            <a:srgbClr val="3AA0CC"/>
          </a:solidFill>
        </p:grpSpPr>
        <p:sp>
          <p:nvSpPr>
            <p:cNvPr id="113" name="Oval 112"/>
            <p:cNvSpPr/>
            <p:nvPr/>
          </p:nvSpPr>
          <p:spPr bwMode="auto">
            <a:xfrm>
              <a:off x="3229380"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32014"/>
              <a:r>
                <a:rPr lang="en-US" sz="800">
                  <a:solidFill>
                    <a:srgbClr val="FFFFFF">
                      <a:alpha val="98824"/>
                    </a:srgbClr>
                  </a:solidFill>
                  <a:latin typeface="+mj-lt"/>
                  <a:ea typeface="Segoe UI" pitchFamily="34" charset="0"/>
                  <a:cs typeface="Segoe UI" pitchFamily="34" charset="0"/>
                </a:rPr>
                <a:t>Backup SQL Azure on a schedule</a:t>
              </a:r>
            </a:p>
          </p:txBody>
        </p:sp>
        <p:sp>
          <p:nvSpPr>
            <p:cNvPr id="114" name="Oval 113"/>
            <p:cNvSpPr/>
            <p:nvPr/>
          </p:nvSpPr>
          <p:spPr bwMode="auto">
            <a:xfrm>
              <a:off x="682398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32014"/>
              <a:r>
                <a:rPr lang="en-US" sz="800">
                  <a:solidFill>
                    <a:srgbClr val="FFFFFF">
                      <a:alpha val="98824"/>
                    </a:srgbClr>
                  </a:solidFill>
                  <a:latin typeface="+mj-lt"/>
                  <a:ea typeface="Segoe UI" pitchFamily="34" charset="0"/>
                  <a:cs typeface="Segoe UI" pitchFamily="34" charset="0"/>
                </a:rPr>
                <a:t>Staged deployment of a service</a:t>
              </a:r>
            </a:p>
          </p:txBody>
        </p:sp>
        <p:sp>
          <p:nvSpPr>
            <p:cNvPr id="115" name="Oval 114"/>
            <p:cNvSpPr/>
            <p:nvPr/>
          </p:nvSpPr>
          <p:spPr bwMode="auto">
            <a:xfrm>
              <a:off x="5619135"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32014"/>
              <a:r>
                <a:rPr lang="en-US" sz="800">
                  <a:solidFill>
                    <a:srgbClr val="FFFFFF">
                      <a:alpha val="98824"/>
                    </a:srgbClr>
                  </a:solidFill>
                  <a:latin typeface="+mj-lt"/>
                  <a:ea typeface="Segoe UI" pitchFamily="34" charset="0"/>
                  <a:cs typeface="Segoe UI" pitchFamily="34" charset="0"/>
                </a:rPr>
                <a:t>Remediate alert on a service</a:t>
              </a:r>
            </a:p>
          </p:txBody>
        </p:sp>
        <p:sp>
          <p:nvSpPr>
            <p:cNvPr id="116" name="Oval 115"/>
            <p:cNvSpPr/>
            <p:nvPr/>
          </p:nvSpPr>
          <p:spPr bwMode="auto">
            <a:xfrm>
              <a:off x="4424256"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32014"/>
              <a:r>
                <a:rPr lang="en-US" sz="800">
                  <a:solidFill>
                    <a:srgbClr val="FFFFFF">
                      <a:alpha val="98824"/>
                    </a:srgbClr>
                  </a:solidFill>
                  <a:latin typeface="+mj-lt"/>
                  <a:ea typeface="Segoe UI" pitchFamily="34" charset="0"/>
                  <a:cs typeface="Segoe UI" pitchFamily="34" charset="0"/>
                </a:rPr>
                <a:t>Patch Azure VMs without downtime </a:t>
              </a:r>
            </a:p>
          </p:txBody>
        </p:sp>
      </p:grpSp>
      <p:pic>
        <p:nvPicPr>
          <p:cNvPr id="119" name="Picture 118"/>
          <p:cNvPicPr>
            <a:picLocks noChangeAspect="1"/>
          </p:cNvPicPr>
          <p:nvPr/>
        </p:nvPicPr>
        <p:blipFill>
          <a:blip r:embed="rId4"/>
          <a:stretch>
            <a:fillRect/>
          </a:stretch>
        </p:blipFill>
        <p:spPr>
          <a:xfrm>
            <a:off x="1265237" y="4815505"/>
            <a:ext cx="0" cy="0"/>
          </a:xfrm>
          <a:prstGeom prst="rect">
            <a:avLst/>
          </a:prstGeom>
        </p:spPr>
      </p:pic>
      <p:sp>
        <p:nvSpPr>
          <p:cNvPr id="141" name="Bent Arrow 140"/>
          <p:cNvSpPr/>
          <p:nvPr/>
        </p:nvSpPr>
        <p:spPr bwMode="auto">
          <a:xfrm>
            <a:off x="3170237" y="4735456"/>
            <a:ext cx="543745" cy="1597718"/>
          </a:xfrm>
          <a:prstGeom prst="bentArrow">
            <a:avLst>
              <a:gd name="adj1" fmla="val 39757"/>
              <a:gd name="adj2" fmla="val 25000"/>
              <a:gd name="adj3" fmla="val 25000"/>
              <a:gd name="adj4" fmla="val 4375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4" tIns="46633" rIns="46633" bIns="93264"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42" name="Bent Arrow 141"/>
          <p:cNvSpPr>
            <a:spLocks/>
          </p:cNvSpPr>
          <p:nvPr/>
        </p:nvSpPr>
        <p:spPr bwMode="auto">
          <a:xfrm>
            <a:off x="7970837" y="2995071"/>
            <a:ext cx="801910" cy="2766518"/>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36000" bIns="72000"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45" name="Bent Arrow 144"/>
          <p:cNvSpPr/>
          <p:nvPr/>
        </p:nvSpPr>
        <p:spPr bwMode="auto">
          <a:xfrm flipV="1">
            <a:off x="7970837" y="4868862"/>
            <a:ext cx="783459" cy="1728526"/>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4" tIns="46633" rIns="46633" bIns="93264"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7903" y="3206755"/>
            <a:ext cx="2902334" cy="3252486"/>
          </a:xfrm>
          <a:prstGeom prst="rect">
            <a:avLst/>
          </a:prstGeom>
        </p:spPr>
      </p:pic>
      <p:sp>
        <p:nvSpPr>
          <p:cNvPr id="33" name="Rectangle 32"/>
          <p:cNvSpPr/>
          <p:nvPr/>
        </p:nvSpPr>
        <p:spPr>
          <a:xfrm>
            <a:off x="4541837" y="1394282"/>
            <a:ext cx="3429000" cy="1096967"/>
          </a:xfrm>
          <a:prstGeom prst="rect">
            <a:avLst/>
          </a:prstGeom>
        </p:spPr>
        <p:txBody>
          <a:bodyPr wrap="square" lIns="146304" tIns="9144" rIns="146304" bIns="9144">
            <a:spAutoFit/>
          </a:bodyPr>
          <a:lstStyle/>
          <a:p>
            <a:pPr defTabSz="699150" fontAlgn="base">
              <a:lnSpc>
                <a:spcPct val="90000"/>
              </a:lnSpc>
              <a:spcBef>
                <a:spcPts val="225"/>
              </a:spcBef>
              <a:spcAft>
                <a:spcPts val="450"/>
              </a:spcAft>
              <a:defRPr/>
            </a:pPr>
            <a:r>
              <a:rPr lang="en-US" sz="2000" dirty="0">
                <a:gradFill>
                  <a:gsLst>
                    <a:gs pos="1250">
                      <a:schemeClr val="tx2"/>
                    </a:gs>
                    <a:gs pos="99000">
                      <a:schemeClr val="tx2"/>
                    </a:gs>
                  </a:gsLst>
                  <a:lin ang="5400000" scaled="0"/>
                </a:gradFill>
                <a:latin typeface="+mj-lt"/>
              </a:rPr>
              <a:t>Highly available engine:</a:t>
            </a:r>
          </a:p>
          <a:p>
            <a:pPr marL="0" lvl="1" defTabSz="932594" fontAlgn="ctr">
              <a:lnSpc>
                <a:spcPct val="90000"/>
              </a:lnSpc>
              <a:spcBef>
                <a:spcPct val="20000"/>
              </a:spcBef>
              <a:spcAft>
                <a:spcPts val="450"/>
              </a:spcAft>
              <a:buSzPct val="90000"/>
              <a:defRPr/>
            </a:pPr>
            <a:r>
              <a:rPr lang="en-US" sz="1400" dirty="0">
                <a:gradFill>
                  <a:gsLst>
                    <a:gs pos="1250">
                      <a:schemeClr val="tx1"/>
                    </a:gs>
                    <a:gs pos="100000">
                      <a:schemeClr val="tx1"/>
                    </a:gs>
                  </a:gsLst>
                  <a:lin ang="5400000" scaled="0"/>
                </a:gradFill>
              </a:rPr>
              <a:t>Support requirements for scale and H/A</a:t>
            </a:r>
          </a:p>
          <a:p>
            <a:pPr marL="0" lvl="1" defTabSz="932594" fontAlgn="ctr">
              <a:lnSpc>
                <a:spcPct val="90000"/>
              </a:lnSpc>
              <a:spcBef>
                <a:spcPct val="20000"/>
              </a:spcBef>
              <a:spcAft>
                <a:spcPts val="450"/>
              </a:spcAft>
              <a:buSzPct val="90000"/>
              <a:defRPr/>
            </a:pPr>
            <a:r>
              <a:rPr lang="en-US" sz="1400" dirty="0">
                <a:gradFill>
                  <a:gsLst>
                    <a:gs pos="1250">
                      <a:schemeClr val="tx1"/>
                    </a:gs>
                    <a:gs pos="100000">
                      <a:schemeClr val="tx1"/>
                    </a:gs>
                  </a:gsLst>
                  <a:lin ang="5400000" scaled="0"/>
                </a:gradFill>
              </a:rPr>
              <a:t>Built on PowerShell workflow. Isolation for runbook jobs</a:t>
            </a:r>
          </a:p>
        </p:txBody>
      </p:sp>
      <p:sp>
        <p:nvSpPr>
          <p:cNvPr id="32" name="Rectangle 31"/>
          <p:cNvSpPr/>
          <p:nvPr/>
        </p:nvSpPr>
        <p:spPr>
          <a:xfrm>
            <a:off x="366962" y="1394281"/>
            <a:ext cx="3412875" cy="984372"/>
          </a:xfrm>
          <a:prstGeom prst="rect">
            <a:avLst/>
          </a:prstGeom>
        </p:spPr>
        <p:txBody>
          <a:bodyPr wrap="square" lIns="146304" tIns="9144" rIns="146304" bIns="9144">
            <a:spAutoFit/>
          </a:bodyPr>
          <a:lstStyle/>
          <a:p>
            <a:pPr defTabSz="699150" fontAlgn="base">
              <a:lnSpc>
                <a:spcPct val="90000"/>
              </a:lnSpc>
              <a:spcBef>
                <a:spcPts val="225"/>
              </a:spcBef>
              <a:spcAft>
                <a:spcPts val="450"/>
              </a:spcAft>
              <a:defRPr/>
            </a:pPr>
            <a:r>
              <a:rPr lang="en-US" sz="2000" dirty="0">
                <a:gradFill>
                  <a:gsLst>
                    <a:gs pos="1250">
                      <a:schemeClr val="tx2"/>
                    </a:gs>
                    <a:gs pos="99000">
                      <a:schemeClr val="tx2"/>
                    </a:gs>
                  </a:gsLst>
                  <a:lin ang="5400000" scaled="0"/>
                </a:gradFill>
                <a:latin typeface="+mj-lt"/>
              </a:rPr>
              <a:t>Runbook authoring in Azure:</a:t>
            </a:r>
          </a:p>
          <a:p>
            <a:pPr marL="0" lvl="1" defTabSz="932594" fontAlgn="ctr">
              <a:lnSpc>
                <a:spcPct val="90000"/>
              </a:lnSpc>
              <a:spcBef>
                <a:spcPct val="20000"/>
              </a:spcBef>
              <a:buSzPct val="90000"/>
              <a:defRPr/>
            </a:pPr>
            <a:r>
              <a:rPr lang="en-US" sz="1400" dirty="0">
                <a:gradFill>
                  <a:gsLst>
                    <a:gs pos="1250">
                      <a:schemeClr val="tx1"/>
                    </a:gs>
                    <a:gs pos="100000">
                      <a:schemeClr val="tx1"/>
                    </a:gs>
                  </a:gsLst>
                  <a:lin ang="5400000" scaled="0"/>
                </a:gradFill>
              </a:rPr>
              <a:t>Create runbooks to automate all aspects of cloud operations, from deployment, monitoring, and optimizations</a:t>
            </a:r>
          </a:p>
        </p:txBody>
      </p:sp>
      <p:sp>
        <p:nvSpPr>
          <p:cNvPr id="34" name="Rectangle 33"/>
          <p:cNvSpPr/>
          <p:nvPr/>
        </p:nvSpPr>
        <p:spPr>
          <a:xfrm>
            <a:off x="8656637" y="1394281"/>
            <a:ext cx="3581400" cy="989758"/>
          </a:xfrm>
          <a:prstGeom prst="rect">
            <a:avLst/>
          </a:prstGeom>
        </p:spPr>
        <p:txBody>
          <a:bodyPr wrap="square" lIns="146304" tIns="9144" rIns="146304" bIns="9144">
            <a:spAutoFit/>
          </a:bodyPr>
          <a:lstStyle/>
          <a:p>
            <a:pPr defTabSz="699150" fontAlgn="base">
              <a:lnSpc>
                <a:spcPct val="90000"/>
              </a:lnSpc>
              <a:spcBef>
                <a:spcPts val="225"/>
              </a:spcBef>
              <a:spcAft>
                <a:spcPts val="450"/>
              </a:spcAft>
              <a:defRPr/>
            </a:pPr>
            <a:r>
              <a:rPr lang="en-US" sz="2000" dirty="0">
                <a:gradFill>
                  <a:gsLst>
                    <a:gs pos="1250">
                      <a:schemeClr val="tx2"/>
                    </a:gs>
                    <a:gs pos="99000">
                      <a:schemeClr val="tx2"/>
                    </a:gs>
                  </a:gsLst>
                  <a:lin ang="5400000" scaled="0"/>
                </a:gradFill>
                <a:latin typeface="+mj-lt"/>
              </a:rPr>
              <a:t>Integration into other systems:</a:t>
            </a:r>
          </a:p>
          <a:p>
            <a:pPr marL="0" lvl="1" defTabSz="932594" fontAlgn="ctr">
              <a:lnSpc>
                <a:spcPct val="90000"/>
              </a:lnSpc>
              <a:spcBef>
                <a:spcPct val="20000"/>
              </a:spcBef>
              <a:spcAft>
                <a:spcPts val="450"/>
              </a:spcAft>
              <a:buSzPct val="90000"/>
              <a:defRPr/>
            </a:pPr>
            <a:r>
              <a:rPr lang="en-US" sz="1400" dirty="0">
                <a:gradFill>
                  <a:gsLst>
                    <a:gs pos="1250">
                      <a:schemeClr val="tx1"/>
                    </a:gs>
                    <a:gs pos="100000">
                      <a:schemeClr val="tx1"/>
                    </a:gs>
                  </a:gsLst>
                  <a:lin ang="5400000" scaled="0"/>
                </a:gradFill>
              </a:rPr>
              <a:t>Import PS modules and create additional modules and runbooks for Azure services or to connect into 3rd party systems</a:t>
            </a:r>
          </a:p>
        </p:txBody>
      </p:sp>
      <p:sp>
        <p:nvSpPr>
          <p:cNvPr id="35" name="Rectangle 34">
            <a:extLst>
              <a:ext uri="{FF2B5EF4-FFF2-40B4-BE49-F238E27FC236}">
                <a16:creationId xmlns:a16="http://schemas.microsoft.com/office/drawing/2014/main" id="{C7B1C2CE-BF57-4BF1-A394-191A7D5F7540}"/>
              </a:ext>
            </a:extLst>
          </p:cNvPr>
          <p:cNvSpPr/>
          <p:nvPr/>
        </p:nvSpPr>
        <p:spPr>
          <a:xfrm>
            <a:off x="10790237" y="3275313"/>
            <a:ext cx="1171230" cy="666632"/>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2" rIns="93264" bIns="46632" rtlCol="0" anchor="ctr"/>
          <a:lstStyle/>
          <a:p>
            <a:pPr algn="ctr" defTabSz="929851"/>
            <a:r>
              <a:rPr lang="en-US" sz="1400" dirty="0">
                <a:solidFill>
                  <a:prstClr val="white"/>
                </a:solidFill>
              </a:rPr>
              <a:t>CMDB</a:t>
            </a:r>
          </a:p>
        </p:txBody>
      </p:sp>
      <p:sp>
        <p:nvSpPr>
          <p:cNvPr id="36" name="Bent Arrow 141">
            <a:extLst>
              <a:ext uri="{FF2B5EF4-FFF2-40B4-BE49-F238E27FC236}">
                <a16:creationId xmlns:a16="http://schemas.microsoft.com/office/drawing/2014/main" id="{DC865224-99A3-4FED-BF12-59BECEA8CF1D}"/>
              </a:ext>
            </a:extLst>
          </p:cNvPr>
          <p:cNvSpPr>
            <a:spLocks/>
          </p:cNvSpPr>
          <p:nvPr/>
        </p:nvSpPr>
        <p:spPr bwMode="auto">
          <a:xfrm>
            <a:off x="7970837" y="3471085"/>
            <a:ext cx="2743200" cy="794828"/>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36000" bIns="72000"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7" name="Bent Arrow 141">
            <a:extLst>
              <a:ext uri="{FF2B5EF4-FFF2-40B4-BE49-F238E27FC236}">
                <a16:creationId xmlns:a16="http://schemas.microsoft.com/office/drawing/2014/main" id="{6266DBAB-B46D-4EED-9E03-F26851EDE752}"/>
              </a:ext>
            </a:extLst>
          </p:cNvPr>
          <p:cNvSpPr>
            <a:spLocks/>
          </p:cNvSpPr>
          <p:nvPr/>
        </p:nvSpPr>
        <p:spPr bwMode="auto">
          <a:xfrm>
            <a:off x="7970837" y="4517964"/>
            <a:ext cx="2743200" cy="794828"/>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36000" bIns="72000"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8" name="Rectangle 37">
            <a:extLst>
              <a:ext uri="{FF2B5EF4-FFF2-40B4-BE49-F238E27FC236}">
                <a16:creationId xmlns:a16="http://schemas.microsoft.com/office/drawing/2014/main" id="{773E0D3E-9F54-41B0-91EC-2C9BAD4241FB}"/>
              </a:ext>
            </a:extLst>
          </p:cNvPr>
          <p:cNvSpPr/>
          <p:nvPr/>
        </p:nvSpPr>
        <p:spPr>
          <a:xfrm>
            <a:off x="10790237" y="4458649"/>
            <a:ext cx="1171230" cy="666632"/>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2" rIns="93264" bIns="46632" rtlCol="0" anchor="ctr"/>
          <a:lstStyle/>
          <a:p>
            <a:pPr algn="ctr" defTabSz="929851"/>
            <a:r>
              <a:rPr lang="en-US" sz="1400" dirty="0">
                <a:solidFill>
                  <a:prstClr val="white"/>
                </a:solidFill>
              </a:rPr>
              <a:t>Billing</a:t>
            </a:r>
          </a:p>
        </p:txBody>
      </p:sp>
      <p:sp>
        <p:nvSpPr>
          <p:cNvPr id="39" name="Bent Arrow 144">
            <a:extLst>
              <a:ext uri="{FF2B5EF4-FFF2-40B4-BE49-F238E27FC236}">
                <a16:creationId xmlns:a16="http://schemas.microsoft.com/office/drawing/2014/main" id="{6ABC2437-385A-4650-AA04-336BBDABDC43}"/>
              </a:ext>
            </a:extLst>
          </p:cNvPr>
          <p:cNvSpPr/>
          <p:nvPr/>
        </p:nvSpPr>
        <p:spPr bwMode="auto">
          <a:xfrm flipV="1">
            <a:off x="7970837" y="5173662"/>
            <a:ext cx="2743200" cy="836390"/>
          </a:xfrm>
          <a:prstGeom prst="bentArrow">
            <a:avLst>
              <a:gd name="adj1" fmla="val 23348"/>
              <a:gd name="adj2" fmla="val 25000"/>
              <a:gd name="adj3" fmla="val 25000"/>
              <a:gd name="adj4" fmla="val 4375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4" tIns="46633" rIns="46633" bIns="93264" numCol="1" spcCol="0" rtlCol="0" fromWordArt="0" anchor="b" anchorCtr="0" forceAA="0" compatLnSpc="1">
            <a:prstTxWarp prst="textNoShape">
              <a:avLst/>
            </a:prstTxWarp>
            <a:noAutofit/>
          </a:bodyPr>
          <a:lstStyle/>
          <a:p>
            <a:pPr algn="ctr" defTabSz="932293" fontAlgn="base">
              <a:spcBef>
                <a:spcPct val="0"/>
              </a:spcBef>
              <a:spcAft>
                <a:spcPct val="0"/>
              </a:spcAft>
            </a:pPr>
            <a:endParaRPr lang="en-US" sz="1801" spc="-52">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0" name="Rectangle 39">
            <a:extLst>
              <a:ext uri="{FF2B5EF4-FFF2-40B4-BE49-F238E27FC236}">
                <a16:creationId xmlns:a16="http://schemas.microsoft.com/office/drawing/2014/main" id="{36482F25-8B92-4CC3-9C47-36501B67C10B}"/>
              </a:ext>
            </a:extLst>
          </p:cNvPr>
          <p:cNvSpPr/>
          <p:nvPr/>
        </p:nvSpPr>
        <p:spPr>
          <a:xfrm>
            <a:off x="10790237" y="5527174"/>
            <a:ext cx="1171230" cy="666632"/>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64" tIns="46632" rIns="93264" bIns="46632" rtlCol="0" anchor="ctr"/>
          <a:lstStyle/>
          <a:p>
            <a:pPr algn="ctr" defTabSz="929851"/>
            <a:r>
              <a:rPr lang="en-US" sz="1400" dirty="0">
                <a:solidFill>
                  <a:prstClr val="white"/>
                </a:solidFill>
              </a:rPr>
              <a:t>Ticketing</a:t>
            </a:r>
          </a:p>
        </p:txBody>
      </p:sp>
      <p:sp>
        <p:nvSpPr>
          <p:cNvPr id="42" name="TextBox 41">
            <a:extLst>
              <a:ext uri="{FF2B5EF4-FFF2-40B4-BE49-F238E27FC236}">
                <a16:creationId xmlns:a16="http://schemas.microsoft.com/office/drawing/2014/main" id="{75F6128E-7D51-45D4-9E7A-D9E946D476DB}"/>
              </a:ext>
            </a:extLst>
          </p:cNvPr>
          <p:cNvSpPr txBox="1"/>
          <p:nvPr/>
        </p:nvSpPr>
        <p:spPr>
          <a:xfrm>
            <a:off x="9037637" y="3044121"/>
            <a:ext cx="1248355" cy="215315"/>
          </a:xfrm>
          <a:prstGeom prst="rect">
            <a:avLst/>
          </a:prstGeom>
          <a:noFill/>
        </p:spPr>
        <p:txBody>
          <a:bodyPr wrap="none" lIns="0" tIns="0" rIns="0" bIns="0" rtlCol="0">
            <a:spAutoFit/>
          </a:bodyPr>
          <a:lstStyle/>
          <a:p>
            <a:pPr defTabSz="929851"/>
            <a:r>
              <a:rPr lang="en-US" sz="1399" b="1" dirty="0">
                <a:solidFill>
                  <a:prstClr val="white"/>
                </a:solidFill>
                <a:latin typeface="+mj-lt"/>
              </a:rPr>
              <a:t>Azure Stack Hub</a:t>
            </a:r>
          </a:p>
        </p:txBody>
      </p:sp>
    </p:spTree>
    <p:extLst>
      <p:ext uri="{BB962C8B-B14F-4D97-AF65-F5344CB8AC3E}">
        <p14:creationId xmlns:p14="http://schemas.microsoft.com/office/powerpoint/2010/main" val="146304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1"/>
                                        </p:tgtEl>
                                        <p:attrNameLst>
                                          <p:attrName>ppt_x</p:attrName>
                                        </p:attrNameLst>
                                      </p:cBhvr>
                                      <p:tavLst>
                                        <p:tav tm="0">
                                          <p:val>
                                            <p:strVal val="ppt_x"/>
                                          </p:val>
                                        </p:tav>
                                        <p:tav tm="100000">
                                          <p:val>
                                            <p:strVal val="ppt_x"/>
                                          </p:val>
                                        </p:tav>
                                      </p:tavLst>
                                    </p:anim>
                                    <p:anim calcmode="lin" valueType="num">
                                      <p:cBhvr additive="base">
                                        <p:cTn id="7" dur="500"/>
                                        <p:tgtEl>
                                          <p:spTgt spid="101"/>
                                        </p:tgtEl>
                                        <p:attrNameLst>
                                          <p:attrName>ppt_y</p:attrName>
                                        </p:attrNameLst>
                                      </p:cBhvr>
                                      <p:tavLst>
                                        <p:tav tm="0">
                                          <p:val>
                                            <p:strVal val="ppt_y"/>
                                          </p:val>
                                        </p:tav>
                                        <p:tav tm="100000">
                                          <p:val>
                                            <p:strVal val="1+ppt_h/2"/>
                                          </p:val>
                                        </p:tav>
                                      </p:tavLst>
                                    </p:anim>
                                    <p:set>
                                      <p:cBhvr>
                                        <p:cTn id="8" dur="1" fill="hold">
                                          <p:stCondLst>
                                            <p:cond delay="499"/>
                                          </p:stCondLst>
                                        </p:cTn>
                                        <p:tgtEl>
                                          <p:spTgt spid="101"/>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07733"/>
            <a:ext cx="11887200" cy="2179058"/>
          </a:xfrm>
        </p:spPr>
        <p:txBody>
          <a:bodyPr/>
          <a:lstStyle/>
          <a:p>
            <a:r>
              <a:rPr lang="en-US" dirty="0"/>
              <a:t>Azure Automation </a:t>
            </a:r>
            <a:br>
              <a:rPr lang="en-US" dirty="0"/>
            </a:br>
            <a:r>
              <a:rPr lang="en-US" dirty="0"/>
              <a:t>in Azure Stack Hub? </a:t>
            </a:r>
          </a:p>
        </p:txBody>
      </p:sp>
    </p:spTree>
    <p:extLst>
      <p:ext uri="{BB962C8B-B14F-4D97-AF65-F5344CB8AC3E}">
        <p14:creationId xmlns:p14="http://schemas.microsoft.com/office/powerpoint/2010/main" val="2167393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9789" y="1490559"/>
            <a:ext cx="11887200" cy="4013406"/>
          </a:xfrm>
        </p:spPr>
        <p:txBody>
          <a:bodyPr vert="horz" wrap="square" lIns="146304" tIns="91440" rIns="146304" bIns="91440" rtlCol="0" anchor="t">
            <a:spAutoFit/>
          </a:bodyPr>
          <a:lstStyle/>
          <a:p>
            <a:pPr marL="0" indent="0">
              <a:spcBef>
                <a:spcPts val="0"/>
              </a:spcBef>
              <a:spcAft>
                <a:spcPts val="600"/>
              </a:spcAft>
              <a:buNone/>
            </a:pPr>
            <a:r>
              <a:rPr lang="en-US" sz="2800" dirty="0">
                <a:gradFill>
                  <a:gsLst>
                    <a:gs pos="1250">
                      <a:schemeClr val="tx2"/>
                    </a:gs>
                    <a:gs pos="99000">
                      <a:schemeClr val="tx2"/>
                    </a:gs>
                  </a:gsLst>
                  <a:lin ang="5400000" scaled="0"/>
                </a:gradFill>
              </a:rPr>
              <a:t>Azure Stack Hub supports automation through the Azure Resource Manager (ARM), REST API and associated automation capabilities</a:t>
            </a:r>
          </a:p>
          <a:p>
            <a:pPr lvl="1">
              <a:spcBef>
                <a:spcPts val="0"/>
              </a:spcBef>
              <a:spcAft>
                <a:spcPts val="600"/>
              </a:spcAft>
            </a:pPr>
            <a:r>
              <a:rPr lang="en-US" dirty="0">
                <a:solidFill>
                  <a:srgbClr val="353535"/>
                </a:solidFill>
              </a:rPr>
              <a:t>Azure PowerShell, Azure CLI and Desired State Configuration (DSC), native APIs</a:t>
            </a:r>
          </a:p>
          <a:p>
            <a:pPr marL="0" indent="0">
              <a:spcBef>
                <a:spcPts val="0"/>
              </a:spcBef>
              <a:spcAft>
                <a:spcPts val="600"/>
              </a:spcAft>
              <a:buNone/>
            </a:pPr>
            <a:endParaRPr lang="en-US" sz="2800" dirty="0">
              <a:gradFill>
                <a:gsLst>
                  <a:gs pos="1250">
                    <a:schemeClr val="tx2"/>
                  </a:gs>
                  <a:gs pos="99000">
                    <a:schemeClr val="tx2"/>
                  </a:gs>
                </a:gsLst>
                <a:lin ang="5400000" scaled="0"/>
              </a:gradFill>
            </a:endParaRPr>
          </a:p>
          <a:p>
            <a:pPr marL="0" indent="0">
              <a:spcBef>
                <a:spcPts val="0"/>
              </a:spcBef>
              <a:spcAft>
                <a:spcPts val="600"/>
              </a:spcAft>
              <a:buNone/>
            </a:pPr>
            <a:r>
              <a:rPr lang="en-US" sz="2800" dirty="0">
                <a:gradFill>
                  <a:gsLst>
                    <a:gs pos="1250">
                      <a:schemeClr val="tx2"/>
                    </a:gs>
                    <a:gs pos="99000">
                      <a:schemeClr val="tx2"/>
                    </a:gs>
                  </a:gsLst>
                  <a:lin ang="5400000" scaled="0"/>
                </a:gradFill>
              </a:rPr>
              <a:t>Automation plays a critical role in Azure Stack Hub!</a:t>
            </a:r>
          </a:p>
          <a:p>
            <a:pPr lvl="1">
              <a:spcBef>
                <a:spcPts val="0"/>
              </a:spcBef>
              <a:spcAft>
                <a:spcPts val="600"/>
              </a:spcAft>
            </a:pPr>
            <a:r>
              <a:rPr lang="en-US" dirty="0">
                <a:solidFill>
                  <a:srgbClr val="353535"/>
                </a:solidFill>
              </a:rPr>
              <a:t>Workload onboarding</a:t>
            </a:r>
          </a:p>
          <a:p>
            <a:pPr lvl="1">
              <a:spcBef>
                <a:spcPts val="0"/>
              </a:spcBef>
              <a:spcAft>
                <a:spcPts val="600"/>
              </a:spcAft>
            </a:pPr>
            <a:r>
              <a:rPr lang="en-US" dirty="0">
                <a:solidFill>
                  <a:srgbClr val="353535"/>
                </a:solidFill>
              </a:rPr>
              <a:t>Administrative management</a:t>
            </a:r>
          </a:p>
          <a:p>
            <a:pPr lvl="1">
              <a:spcBef>
                <a:spcPts val="0"/>
              </a:spcBef>
              <a:spcAft>
                <a:spcPts val="600"/>
              </a:spcAft>
            </a:pPr>
            <a:r>
              <a:rPr lang="en-US" dirty="0">
                <a:solidFill>
                  <a:srgbClr val="353535"/>
                </a:solidFill>
              </a:rPr>
              <a:t>Azure DevOps</a:t>
            </a:r>
          </a:p>
          <a:p>
            <a:pPr lvl="2">
              <a:spcBef>
                <a:spcPts val="0"/>
              </a:spcBef>
              <a:spcAft>
                <a:spcPts val="600"/>
              </a:spcAft>
            </a:pPr>
            <a:r>
              <a:rPr lang="en-US" dirty="0">
                <a:solidFill>
                  <a:srgbClr val="353535"/>
                </a:solidFill>
              </a:rPr>
              <a:t>Infrastructure as Code</a:t>
            </a:r>
          </a:p>
          <a:p>
            <a:pPr lvl="2">
              <a:spcBef>
                <a:spcPts val="0"/>
              </a:spcBef>
              <a:spcAft>
                <a:spcPts val="600"/>
              </a:spcAft>
            </a:pPr>
            <a:r>
              <a:rPr lang="en-US" dirty="0">
                <a:solidFill>
                  <a:srgbClr val="353535"/>
                </a:solidFill>
              </a:rPr>
              <a:t>Resources lifecycle management</a:t>
            </a:r>
          </a:p>
        </p:txBody>
      </p:sp>
      <p:sp>
        <p:nvSpPr>
          <p:cNvPr id="3" name="Title 2"/>
          <p:cNvSpPr>
            <a:spLocks noGrp="1"/>
          </p:cNvSpPr>
          <p:nvPr>
            <p:ph type="title"/>
          </p:nvPr>
        </p:nvSpPr>
        <p:spPr/>
        <p:txBody>
          <a:bodyPr/>
          <a:lstStyle/>
          <a:p>
            <a:r>
              <a:rPr lang="en-US" dirty="0">
                <a:solidFill>
                  <a:srgbClr val="505050"/>
                </a:solidFill>
              </a:rPr>
              <a:t>Azure Stack Hub automation capabilities</a:t>
            </a:r>
          </a:p>
        </p:txBody>
      </p:sp>
    </p:spTree>
    <p:extLst>
      <p:ext uri="{BB962C8B-B14F-4D97-AF65-F5344CB8AC3E}">
        <p14:creationId xmlns:p14="http://schemas.microsoft.com/office/powerpoint/2010/main" val="10580444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00" y="1576981"/>
            <a:ext cx="5257038" cy="3840562"/>
          </a:xfrm>
        </p:spPr>
        <p:txBody>
          <a:bodyPr anchor="ctr" anchorCtr="0"/>
          <a:lstStyle/>
          <a:p>
            <a:r>
              <a:rPr lang="en-US" sz="2800" dirty="0">
                <a:solidFill>
                  <a:srgbClr val="353535"/>
                </a:solidFill>
              </a:rPr>
              <a:t>If you think you will do a task twice, automate it!</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7528" y="3194"/>
            <a:ext cx="5448155" cy="6990886"/>
          </a:xfrm>
          <a:prstGeom prst="rect">
            <a:avLst/>
          </a:prstGeom>
        </p:spPr>
      </p:pic>
    </p:spTree>
    <p:extLst>
      <p:ext uri="{BB962C8B-B14F-4D97-AF65-F5344CB8AC3E}">
        <p14:creationId xmlns:p14="http://schemas.microsoft.com/office/powerpoint/2010/main" val="101366734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407733"/>
            <a:ext cx="11887200" cy="2179058"/>
          </a:xfrm>
        </p:spPr>
        <p:txBody>
          <a:bodyPr/>
          <a:lstStyle/>
          <a:p>
            <a:r>
              <a:rPr lang="en-US" dirty="0"/>
              <a:t>Can we use Azure Automation </a:t>
            </a:r>
            <a:br>
              <a:rPr lang="en-US" dirty="0"/>
            </a:br>
            <a:r>
              <a:rPr lang="en-US" i="1" dirty="0"/>
              <a:t>against</a:t>
            </a:r>
            <a:r>
              <a:rPr lang="en-US" dirty="0"/>
              <a:t> Azure Stack Hub? </a:t>
            </a:r>
          </a:p>
        </p:txBody>
      </p:sp>
    </p:spTree>
    <p:extLst>
      <p:ext uri="{BB962C8B-B14F-4D97-AF65-F5344CB8AC3E}">
        <p14:creationId xmlns:p14="http://schemas.microsoft.com/office/powerpoint/2010/main" val="36089887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3|6.3|10.2"/>
</p:tagLst>
</file>

<file path=ppt/tags/tag2.xml><?xml version="1.0" encoding="utf-8"?>
<p:tagLst xmlns:a="http://schemas.openxmlformats.org/drawingml/2006/main" xmlns:r="http://schemas.openxmlformats.org/officeDocument/2006/relationships" xmlns:p="http://schemas.openxmlformats.org/presentationml/2006/main">
  <p:tag name="TIMING" val="|19.9|39.2|29.7"/>
</p:tagLst>
</file>

<file path=ppt/tags/tag3.xml><?xml version="1.0" encoding="utf-8"?>
<p:tagLst xmlns:a="http://schemas.openxmlformats.org/drawingml/2006/main" xmlns:r="http://schemas.openxmlformats.org/officeDocument/2006/relationships" xmlns:p="http://schemas.openxmlformats.org/presentationml/2006/main">
  <p:tag name="TIMING" val="|1.3|6.3|10.2"/>
</p:tagLst>
</file>

<file path=ppt/tags/tag4.xml><?xml version="1.0" encoding="utf-8"?>
<p:tagLst xmlns:a="http://schemas.openxmlformats.org/drawingml/2006/main" xmlns:r="http://schemas.openxmlformats.org/officeDocument/2006/relationships" xmlns:p="http://schemas.openxmlformats.org/presentationml/2006/main">
  <p:tag name="TIMING" val="|1.3|6.3|10.2"/>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4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StackAirliftArch" id="{F9087B62-B1FA-4C3E-9367-9BFDCDCFACEF}" vid="{2748E951-70FC-4AB1-B473-96C668F8C0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6AC6B26662847AE5FCD1475390DF4" ma:contentTypeVersion="8" ma:contentTypeDescription="Create a new document." ma:contentTypeScope="" ma:versionID="d2b09e8addcbbc23426f340e20334088">
  <xsd:schema xmlns:xsd="http://www.w3.org/2001/XMLSchema" xmlns:xs="http://www.w3.org/2001/XMLSchema" xmlns:p="http://schemas.microsoft.com/office/2006/metadata/properties" xmlns:ns1="http://schemas.microsoft.com/sharepoint/v3" xmlns:ns2="baf8eb57-9938-4fa4-a434-ac2f3f33305f" xmlns:ns3="44bc9caf-a09b-4a2d-9779-c78a6c831d2a" targetNamespace="http://schemas.microsoft.com/office/2006/metadata/properties" ma:root="true" ma:fieldsID="7a7f6a6187a45f898f33254b1eefe947" ns1:_="" ns2:_="" ns3:_="">
    <xsd:import namespace="http://schemas.microsoft.com/sharepoint/v3"/>
    <xsd:import namespace="baf8eb57-9938-4fa4-a434-ac2f3f33305f"/>
    <xsd:import namespace="44bc9caf-a09b-4a2d-9779-c78a6c831d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f8eb57-9938-4fa4-a434-ac2f3f333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bc9caf-a09b-4a2d-9779-c78a6c831d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D01DF0C-04D5-4746-8D79-0DBC0A3097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af8eb57-9938-4fa4-a434-ac2f3f33305f"/>
    <ds:schemaRef ds:uri="44bc9caf-a09b-4a2d-9779-c78a6c831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E9A7F6-D7E4-4681-AE96-C4BA09762995}">
  <ds:schemaRefs>
    <ds:schemaRef ds:uri="http://schemas.microsoft.com/sharepoint/v3/contenttype/forms"/>
  </ds:schemaRefs>
</ds:datastoreItem>
</file>

<file path=customXml/itemProps3.xml><?xml version="1.0" encoding="utf-8"?>
<ds:datastoreItem xmlns:ds="http://schemas.openxmlformats.org/officeDocument/2006/customXml" ds:itemID="{9D662906-5D71-4F55-8A3F-D4B1F19F039C}">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3359</Words>
  <Application>Microsoft Office PowerPoint</Application>
  <PresentationFormat>Custom</PresentationFormat>
  <Paragraphs>376</Paragraphs>
  <Slides>30</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Calibri</vt:lpstr>
      <vt:lpstr>Segoe UI</vt:lpstr>
      <vt:lpstr>Segoe UI Light</vt:lpstr>
      <vt:lpstr>Segoe UI Semilight</vt:lpstr>
      <vt:lpstr>Wingdings</vt:lpstr>
      <vt:lpstr>WHITE TEMPLATE</vt:lpstr>
      <vt:lpstr>DARK GRAY TEMPLATE</vt:lpstr>
      <vt:lpstr>2_WHITE TEMPLATE</vt:lpstr>
      <vt:lpstr>4_WHITE TEMPLATE</vt:lpstr>
      <vt:lpstr>Microsoft Azure Stack Hub</vt:lpstr>
      <vt:lpstr>Agenda</vt:lpstr>
      <vt:lpstr>Azure Automation</vt:lpstr>
      <vt:lpstr>Azure Automation</vt:lpstr>
      <vt:lpstr>Azure Automation capabilities </vt:lpstr>
      <vt:lpstr>Azure Automation  in Azure Stack Hub? </vt:lpstr>
      <vt:lpstr>Azure Stack Hub automation capabilities</vt:lpstr>
      <vt:lpstr>If you think you will do a task twice, automate it!</vt:lpstr>
      <vt:lpstr>Can we use Azure Automation  against Azure Stack Hub? </vt:lpstr>
      <vt:lpstr>Azure Automation</vt:lpstr>
      <vt:lpstr>PowerPoint Presentation</vt:lpstr>
      <vt:lpstr>Typical automation scenarios</vt:lpstr>
      <vt:lpstr>Hybrid automation  using Azure Automation </vt:lpstr>
      <vt:lpstr>Hybrid automation using Azure Automation</vt:lpstr>
      <vt:lpstr>Hybrid Runbook Workers</vt:lpstr>
      <vt:lpstr>Hybrid Runbook Worker notes</vt:lpstr>
      <vt:lpstr>Additional fine points</vt:lpstr>
      <vt:lpstr>Other Options for Automating IaaS VM Configuration</vt:lpstr>
      <vt:lpstr>Tools to automate activities in Azure Stack Hub</vt:lpstr>
      <vt:lpstr>PowerShell Desired State Configuration</vt:lpstr>
      <vt:lpstr>DSC enables…</vt:lpstr>
      <vt:lpstr>Extending automation with modules</vt:lpstr>
      <vt:lpstr>Azure Automation + DSC</vt:lpstr>
      <vt:lpstr>Azure Automation + DSC</vt:lpstr>
      <vt:lpstr>DSC and runbooks – Better together</vt:lpstr>
      <vt:lpstr>Azure Automation DSC</vt:lpstr>
      <vt:lpstr>DSC push model</vt:lpstr>
      <vt:lpstr>DSC terms and processes</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2019-12-20T21:21:49Z</dcterms:created>
  <dcterms:modified xsi:type="dcterms:W3CDTF">2023-03-03T16:04:58Z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2019-12-20T21:22:15.2858723Z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421862d5-8023-4f14-95d2-ae598a19223d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0x0101002D26AC6B26662847AE5FCD1475390DF4</vt:lpwstr>
  </property>
</Properties>
</file>