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4"/>
    <p:sldMasterId id="2147484526" r:id="rId5"/>
    <p:sldMasterId id="2147484550" r:id="rId6"/>
  </p:sldMasterIdLst>
  <p:notesMasterIdLst>
    <p:notesMasterId r:id="rId49"/>
  </p:notesMasterIdLst>
  <p:handoutMasterIdLst>
    <p:handoutMasterId r:id="rId50"/>
  </p:handoutMasterIdLst>
  <p:sldIdLst>
    <p:sldId id="1489" r:id="rId7"/>
    <p:sldId id="1564" r:id="rId8"/>
    <p:sldId id="1565" r:id="rId9"/>
    <p:sldId id="1657" r:id="rId10"/>
    <p:sldId id="1567" r:id="rId11"/>
    <p:sldId id="1639" r:id="rId12"/>
    <p:sldId id="1569" r:id="rId13"/>
    <p:sldId id="1570" r:id="rId14"/>
    <p:sldId id="1640" r:id="rId15"/>
    <p:sldId id="1641" r:id="rId16"/>
    <p:sldId id="1572" r:id="rId17"/>
    <p:sldId id="1573" r:id="rId18"/>
    <p:sldId id="1643" r:id="rId19"/>
    <p:sldId id="1574" r:id="rId20"/>
    <p:sldId id="1575" r:id="rId21"/>
    <p:sldId id="1576" r:id="rId22"/>
    <p:sldId id="1577" r:id="rId23"/>
    <p:sldId id="1656" r:id="rId24"/>
    <p:sldId id="1579" r:id="rId25"/>
    <p:sldId id="1580" r:id="rId26"/>
    <p:sldId id="1658" r:id="rId27"/>
    <p:sldId id="1582" r:id="rId28"/>
    <p:sldId id="1591" r:id="rId29"/>
    <p:sldId id="1592" r:id="rId30"/>
    <p:sldId id="1655" r:id="rId31"/>
    <p:sldId id="1593" r:id="rId32"/>
    <p:sldId id="1594" r:id="rId33"/>
    <p:sldId id="1595" r:id="rId34"/>
    <p:sldId id="1644" r:id="rId35"/>
    <p:sldId id="1646" r:id="rId36"/>
    <p:sldId id="1647" r:id="rId37"/>
    <p:sldId id="1654" r:id="rId38"/>
    <p:sldId id="1659" r:id="rId39"/>
    <p:sldId id="1660" r:id="rId40"/>
    <p:sldId id="1612" r:id="rId41"/>
    <p:sldId id="1613" r:id="rId42"/>
    <p:sldId id="1648" r:id="rId43"/>
    <p:sldId id="1649" r:id="rId44"/>
    <p:sldId id="1650" r:id="rId45"/>
    <p:sldId id="1651" r:id="rId46"/>
    <p:sldId id="1554" r:id="rId47"/>
    <p:sldId id="1532" r:id="rId48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A0252C9D-1D6B-42F9-BA63-F39DC4D8B635}">
          <p14:sldIdLst>
            <p14:sldId id="1489"/>
            <p14:sldId id="1564"/>
            <p14:sldId id="1565"/>
            <p14:sldId id="1657"/>
            <p14:sldId id="1567"/>
            <p14:sldId id="1639"/>
            <p14:sldId id="1569"/>
            <p14:sldId id="1570"/>
            <p14:sldId id="1640"/>
            <p14:sldId id="1641"/>
            <p14:sldId id="1572"/>
            <p14:sldId id="1573"/>
            <p14:sldId id="1643"/>
            <p14:sldId id="1574"/>
            <p14:sldId id="1575"/>
            <p14:sldId id="1576"/>
            <p14:sldId id="1577"/>
            <p14:sldId id="1656"/>
            <p14:sldId id="1579"/>
            <p14:sldId id="1580"/>
            <p14:sldId id="1658"/>
            <p14:sldId id="1582"/>
            <p14:sldId id="1591"/>
            <p14:sldId id="1592"/>
            <p14:sldId id="1655"/>
            <p14:sldId id="1593"/>
            <p14:sldId id="1594"/>
            <p14:sldId id="1595"/>
            <p14:sldId id="1644"/>
            <p14:sldId id="1646"/>
            <p14:sldId id="1647"/>
            <p14:sldId id="1654"/>
            <p14:sldId id="1659"/>
            <p14:sldId id="1660"/>
            <p14:sldId id="1612"/>
            <p14:sldId id="1613"/>
            <p14:sldId id="1648"/>
            <p14:sldId id="1649"/>
            <p14:sldId id="1650"/>
            <p14:sldId id="1651"/>
          </p14:sldIdLst>
        </p14:section>
        <p14:section name="Conclusion" id="{7EBF7387-3079-4248-89A0-0AA300D33B53}">
          <p14:sldIdLst>
            <p14:sldId id="1554"/>
            <p14:sldId id="15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9" name="Author" initials="A" lastIdx="0" clrIdx="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3FF"/>
    <a:srgbClr val="D83B01"/>
    <a:srgbClr val="0078D7"/>
    <a:srgbClr val="FF8C00"/>
    <a:srgbClr val="505050"/>
    <a:srgbClr val="353535"/>
    <a:srgbClr val="000000"/>
    <a:srgbClr val="FFFFFF"/>
    <a:srgbClr val="FFB900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6" autoAdjust="0"/>
    <p:restoredTop sz="75149" autoAdjust="0"/>
  </p:normalViewPr>
  <p:slideViewPr>
    <p:cSldViewPr>
      <p:cViewPr varScale="1">
        <p:scale>
          <a:sx n="72" d="100"/>
          <a:sy n="72" d="100"/>
        </p:scale>
        <p:origin x="1082" y="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452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microsoft.com/office/2018/10/relationships/authors" Target="authors.xml"/><Relationship Id="rId8" Type="http://schemas.openxmlformats.org/officeDocument/2006/relationships/slide" Target="slides/slide2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3/3/2023 11:05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6C2EDE2-D073-4F7E-A469-E134256712C5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85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B058A-6565-49B1-B703-2E43228A89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145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B058A-6565-49B1-B703-2E43228A89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829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B058A-6565-49B1-B703-2E43228A89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054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B058A-6565-49B1-B703-2E43228A89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638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B058A-6565-49B1-B703-2E43228A89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633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B058A-6565-49B1-B703-2E43228A89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143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B058A-6565-49B1-B703-2E43228A89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204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3/3/2023 11:05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92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3/3/2023 11:05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04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3/3/2023 11:05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8085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1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3/3/2023 11:05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53154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3/3/2023 11:05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32202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3/3/2023 11:05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84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40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276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07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90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39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188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spcAft>
                <a:spcPts val="0"/>
              </a:spcAft>
              <a:buFont typeface="+mj-lt"/>
              <a:buAutoNum type="arabicPeriod"/>
            </a:pP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4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362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254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962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AU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10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393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4DD1A5-7414-4B42-8B46-608FB7DF4E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197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52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602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746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FD545570-6992-4320-BEFC-9262493433EC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7921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2F5416D-752F-4A27-A7A5-0CB5FC0CFE2E}" type="datetime8">
              <a:rPr lang="en-US" smtClean="0">
                <a:solidFill>
                  <a:prstClr val="black"/>
                </a:solidFill>
              </a:rPr>
              <a:t>3/3/2023 11:05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14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43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054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34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3/3/2023 11:05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6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4B058A-6565-49B1-B703-2E43228A89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59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hoto and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436475" cy="6995517"/>
          </a:xfrm>
          <a:prstGeom prst="rect">
            <a:avLst/>
          </a:prstGeom>
        </p:spPr>
      </p:pic>
      <p:pic>
        <p:nvPicPr>
          <p:cNvPr id="10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74702" y="2119177"/>
            <a:ext cx="6400800" cy="3657600"/>
          </a:xfrm>
          <a:prstGeom prst="rect">
            <a:avLst/>
          </a:prstGeom>
          <a:solidFill>
            <a:srgbClr val="FFFFFF">
              <a:alpha val="68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74702" y="2119177"/>
            <a:ext cx="6400736" cy="1828800"/>
          </a:xfrm>
          <a:noFill/>
        </p:spPr>
        <p:txBody>
          <a:bodyPr lIns="146304" tIns="91440" rIns="146304" bIns="91440" anchor="t" anchorCtr="0"/>
          <a:lstStyle>
            <a:lvl1pPr>
              <a:defRPr sz="4800" spc="-100" baseline="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73050" y="3954462"/>
            <a:ext cx="6402388" cy="664797"/>
          </a:xfrm>
        </p:spPr>
        <p:txBody>
          <a:bodyPr wrap="square" lIns="164592" tIns="109728" rIns="164592" bIns="109728">
            <a:spAutoFit/>
          </a:bodyPr>
          <a:lstStyle>
            <a:lvl1pPr marL="0" indent="0">
              <a:spcBef>
                <a:spcPts val="0"/>
              </a:spcBef>
              <a:buNone/>
              <a:defRPr sz="3200">
                <a:gradFill>
                  <a:gsLst>
                    <a:gs pos="18471">
                      <a:srgbClr val="353535"/>
                    </a:gs>
                    <a:gs pos="46000">
                      <a:srgbClr val="353535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901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008" y="1861968"/>
            <a:ext cx="5285502" cy="209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5965" y="1861968"/>
            <a:ext cx="5285502" cy="209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6441-7D69-46AF-AE72-7AB1BD1AEB43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F748-5613-4B72-A027-4FB60D1DE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2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>
            <a:spAutoFit/>
          </a:bodyPr>
          <a:lstStyle>
            <a:lvl1pPr>
              <a:defRPr sz="35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450126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5936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8279" y="6546624"/>
            <a:ext cx="1174061" cy="25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156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25825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50134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3" r:id="rId1"/>
    <p:sldLayoutId id="2147484241" r:id="rId2"/>
    <p:sldLayoutId id="2147484247" r:id="rId3"/>
    <p:sldLayoutId id="2147484250" r:id="rId4"/>
    <p:sldLayoutId id="2147484256" r:id="rId5"/>
    <p:sldLayoutId id="2147484257" r:id="rId6"/>
    <p:sldLayoutId id="2147484299" r:id="rId7"/>
    <p:sldLayoutId id="2147484263" r:id="rId8"/>
    <p:sldLayoutId id="2147484518" r:id="rId9"/>
    <p:sldLayoutId id="2147484519" r:id="rId10"/>
    <p:sldLayoutId id="2147484524" r:id="rId1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30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1" r:id="rId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364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8" r:id="rId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4.0/legalco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openclipart.org/detail/203669/simple-hand-extended-in-offer-by-diamond-lawrence-203669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-stack/operator/iot-hub-rp-overview?view=azs-2008#differences-between-azure-iot-hub-and-iot-hub-on-azure-stack-hu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-stack/operator/azure-stack-quota-types?view=azs-200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zureStack/Quota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au/azure/azure-stack/azure-stack-plan-offer-quota-overview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://aka.ms/Azurestack/Subscrib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://aka.ms/AzureStack/Delegate" TargetMode="External"/><Relationship Id="rId7" Type="http://schemas.openxmlformats.org/officeDocument/2006/relationships/hyperlink" Target="http://adeptusmagos.deviantart.com/art/User-icon-282177066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://en.wikipedia.org/wiki/User:Nilli" TargetMode="External"/><Relationship Id="rId4" Type="http://schemas.openxmlformats.org/officeDocument/2006/relationships/image" Target="../media/image32.png"/><Relationship Id="rId9" Type="http://schemas.openxmlformats.org/officeDocument/2006/relationships/hyperlink" Target="https://openclipart.org/detail/176818/user-icon-remix-by-merlin2525-176818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zure.microsoft.com/en-us/support/legal/offer-details/#:~:text=%2AThere%20is%20no%20spending%20limit%20on%20offers%20where,%20%200003P%20%2018%20more%20rows%20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-stack/operator/azure-stack-powershell-plan-offer?view=azs-2008" TargetMode="Externa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zure/Limi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azure-stack/operator/service-plan-offer-subscription-overview?view=azs-2008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02" y="2582862"/>
            <a:ext cx="6400736" cy="1828800"/>
          </a:xfrm>
        </p:spPr>
        <p:txBody>
          <a:bodyPr/>
          <a:lstStyle/>
          <a:p>
            <a:r>
              <a:rPr lang="en-US" dirty="0">
                <a:solidFill>
                  <a:srgbClr val="353535"/>
                </a:solidFill>
              </a:rPr>
              <a:t>Offering Microsoft Azure Stack Hub 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73050" y="4418148"/>
            <a:ext cx="6402388" cy="609398"/>
          </a:xfrm>
        </p:spPr>
        <p:txBody>
          <a:bodyPr>
            <a:spAutoFit/>
          </a:bodyPr>
          <a:lstStyle/>
          <a:p>
            <a:pPr lvl="0"/>
            <a:r>
              <a:rPr lang="en-US" sz="2800" dirty="0">
                <a:solidFill>
                  <a:srgbClr val="353535"/>
                </a:solidFill>
              </a:rPr>
              <a:t>Working with Offers, Plans and Quotas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5837" y="449262"/>
            <a:ext cx="578704" cy="3832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7767640-EB1A-47A0-BD23-EABFF59613A5}"/>
              </a:ext>
            </a:extLst>
          </p:cNvPr>
          <p:cNvSpPr/>
          <p:nvPr/>
        </p:nvSpPr>
        <p:spPr>
          <a:xfrm>
            <a:off x="273050" y="5097462"/>
            <a:ext cx="6216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This work is licensed under a 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Creative Commons Attribution - </a:t>
            </a:r>
            <a:r>
              <a:rPr lang="en-US" u="sng" dirty="0" err="1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ShareAlike</a:t>
            </a:r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 4.0 International Public License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03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20764" y="1072355"/>
            <a:ext cx="1791092" cy="47507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Quotas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0473" y="1064771"/>
            <a:ext cx="2053099" cy="4758303"/>
            <a:chOff x="254524" y="226242"/>
            <a:chExt cx="2339993" cy="5920033"/>
          </a:xfrm>
        </p:grpSpPr>
        <p:sp>
          <p:nvSpPr>
            <p:cNvPr id="4" name="Rectangle 3"/>
            <p:cNvSpPr/>
            <p:nvPr/>
          </p:nvSpPr>
          <p:spPr>
            <a:xfrm>
              <a:off x="254524" y="226242"/>
              <a:ext cx="2339993" cy="592003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Services/Resources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31594" y="1065229"/>
              <a:ext cx="1472269" cy="3967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Compute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31594" y="1904215"/>
              <a:ext cx="1472269" cy="3967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Storage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1594" y="2743201"/>
              <a:ext cx="1472269" cy="3967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Network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1594" y="3588550"/>
              <a:ext cx="1472269" cy="3967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AppService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1594" y="4445443"/>
              <a:ext cx="1472269" cy="3967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….. 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595024" y="1820958"/>
            <a:ext cx="1560870" cy="4570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Compute Quota - small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95024" y="2355264"/>
            <a:ext cx="1560870" cy="4654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28">
                <a:solidFill>
                  <a:schemeClr val="tx1"/>
                </a:solidFill>
                <a:latin typeface="Segoe UI"/>
              </a:rPr>
              <a:t>Compute Quota - large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95024" y="3286883"/>
            <a:ext cx="1560870" cy="4009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28">
                <a:solidFill>
                  <a:schemeClr val="tx1"/>
                </a:solidFill>
                <a:latin typeface="Segoe UI"/>
              </a:rPr>
              <a:t>Storage Quota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95024" y="4039027"/>
            <a:ext cx="1560870" cy="4009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28">
                <a:solidFill>
                  <a:schemeClr val="tx1"/>
                </a:solidFill>
                <a:latin typeface="Segoe UI"/>
              </a:rPr>
              <a:t>Network Quota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95024" y="4844896"/>
            <a:ext cx="1560870" cy="4726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28">
                <a:solidFill>
                  <a:schemeClr val="tx1"/>
                </a:solidFill>
                <a:latin typeface="Segoe UI"/>
              </a:rPr>
              <a:t>AppService Quota</a:t>
            </a:r>
          </a:p>
        </p:txBody>
      </p:sp>
      <p:cxnSp>
        <p:nvCxnSpPr>
          <p:cNvPr id="36" name="Straight Connector 35"/>
          <p:cNvCxnSpPr>
            <a:stCxn id="5" idx="3"/>
            <a:endCxn id="30" idx="1"/>
          </p:cNvCxnSpPr>
          <p:nvPr/>
        </p:nvCxnSpPr>
        <p:spPr>
          <a:xfrm>
            <a:off x="1883074" y="1898547"/>
            <a:ext cx="711950" cy="1509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3"/>
            <a:endCxn id="31" idx="1"/>
          </p:cNvCxnSpPr>
          <p:nvPr/>
        </p:nvCxnSpPr>
        <p:spPr>
          <a:xfrm>
            <a:off x="1883074" y="1898547"/>
            <a:ext cx="711950" cy="68942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3"/>
            <a:endCxn id="32" idx="1"/>
          </p:cNvCxnSpPr>
          <p:nvPr/>
        </p:nvCxnSpPr>
        <p:spPr>
          <a:xfrm>
            <a:off x="1883074" y="2572892"/>
            <a:ext cx="711950" cy="914461"/>
          </a:xfrm>
          <a:prstGeom prst="lin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7" idx="3"/>
            <a:endCxn id="33" idx="1"/>
          </p:cNvCxnSpPr>
          <p:nvPr/>
        </p:nvCxnSpPr>
        <p:spPr>
          <a:xfrm>
            <a:off x="1883074" y="3247239"/>
            <a:ext cx="711950" cy="99225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9" idx="3"/>
            <a:endCxn id="34" idx="1"/>
          </p:cNvCxnSpPr>
          <p:nvPr/>
        </p:nvCxnSpPr>
        <p:spPr>
          <a:xfrm>
            <a:off x="1883074" y="3926698"/>
            <a:ext cx="711950" cy="115451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846637" y="2730080"/>
            <a:ext cx="720966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0078D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Quotas determine the upper limit to the resources a subscriber can consume</a:t>
            </a:r>
          </a:p>
          <a:p>
            <a:pPr marR="0" lvl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505050"/>
                </a:solidFill>
                <a:latin typeface="+mj-lt"/>
              </a:rPr>
              <a:t>You may create multiple levels of quota for the same resource. </a:t>
            </a: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505050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505050"/>
                </a:solidFill>
                <a:latin typeface="+mj-lt"/>
              </a:rPr>
              <a:t>You can either modify an existing quota (to give all quota-holders more access to resources) or move selected users to a different quota (to give only some users more quota)</a:t>
            </a:r>
          </a:p>
          <a:p>
            <a:pPr>
              <a:defRPr/>
            </a:pPr>
            <a:endParaRPr lang="en-US" sz="2000" dirty="0">
              <a:latin typeface="Segoe UI"/>
            </a:endParaRPr>
          </a:p>
        </p:txBody>
      </p:sp>
      <p:sp>
        <p:nvSpPr>
          <p:cNvPr id="126" name="Title 125"/>
          <p:cNvSpPr>
            <a:spLocks noGrp="1"/>
          </p:cNvSpPr>
          <p:nvPr>
            <p:ph type="title"/>
          </p:nvPr>
        </p:nvSpPr>
        <p:spPr>
          <a:xfrm>
            <a:off x="151417" y="108034"/>
            <a:ext cx="5533420" cy="730971"/>
          </a:xfrm>
        </p:spPr>
        <p:txBody>
          <a:bodyPr/>
          <a:lstStyle/>
          <a:p>
            <a:r>
              <a:rPr lang="en-US" sz="4400" dirty="0"/>
              <a:t>Resource, Quota….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1883074" y="2538696"/>
            <a:ext cx="711950" cy="99225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E7AD0B5-75D7-42F7-A339-80DFF9A8F646}"/>
              </a:ext>
            </a:extLst>
          </p:cNvPr>
          <p:cNvSpPr/>
          <p:nvPr/>
        </p:nvSpPr>
        <p:spPr>
          <a:xfrm>
            <a:off x="5684837" y="1064771"/>
            <a:ext cx="37028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What’s a quota?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050837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3237" y="1516062"/>
            <a:ext cx="1791092" cy="47507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Quotas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2554995" y="1516062"/>
            <a:ext cx="2053863" cy="2214528"/>
            <a:chOff x="3761295" y="226245"/>
            <a:chExt cx="2340864" cy="2171303"/>
          </a:xfrm>
        </p:grpSpPr>
        <p:sp>
          <p:nvSpPr>
            <p:cNvPr id="10" name="Rectangle 9"/>
            <p:cNvSpPr/>
            <p:nvPr/>
          </p:nvSpPr>
          <p:spPr>
            <a:xfrm>
              <a:off x="3761295" y="226245"/>
              <a:ext cx="2340864" cy="21713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#1 – VMs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82077" y="868710"/>
              <a:ext cx="1672046" cy="3931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Compute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82077" y="1350764"/>
              <a:ext cx="1672046" cy="3931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Storage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82077" y="1840255"/>
              <a:ext cx="1672046" cy="3931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Network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54994" y="4276905"/>
            <a:ext cx="2053863" cy="1232028"/>
            <a:chOff x="4034673" y="650451"/>
            <a:chExt cx="2969443" cy="1564538"/>
          </a:xfrm>
        </p:grpSpPr>
        <p:sp>
          <p:nvSpPr>
            <p:cNvPr id="22" name="Rectangle 21"/>
            <p:cNvSpPr/>
            <p:nvPr/>
          </p:nvSpPr>
          <p:spPr>
            <a:xfrm>
              <a:off x="4034673" y="650451"/>
              <a:ext cx="2969443" cy="15645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#2 – Increase Compute quota</a:t>
              </a:r>
              <a:endParaRPr kumimoji="0" lang="en-US" sz="1428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38030" y="1601010"/>
              <a:ext cx="2121031" cy="5125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Compute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54994" y="5647724"/>
            <a:ext cx="2053863" cy="892016"/>
            <a:chOff x="3761295" y="5213961"/>
            <a:chExt cx="2969443" cy="1564538"/>
          </a:xfrm>
        </p:grpSpPr>
        <p:sp>
          <p:nvSpPr>
            <p:cNvPr id="26" name="Rectangle 25"/>
            <p:cNvSpPr/>
            <p:nvPr/>
          </p:nvSpPr>
          <p:spPr>
            <a:xfrm>
              <a:off x="3761295" y="5213961"/>
              <a:ext cx="2969443" cy="15645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#3 </a:t>
              </a:r>
              <a:r>
                <a:rPr lang="en-US" sz="1836" dirty="0">
                  <a:solidFill>
                    <a:srgbClr val="FFFFFF"/>
                  </a:solidFill>
                  <a:latin typeface="Segoe UI"/>
                </a:rPr>
                <a:t>– </a:t>
              </a: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85500" y="5856339"/>
              <a:ext cx="2121031" cy="6787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AppService 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77497" y="2264665"/>
            <a:ext cx="1560870" cy="4570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28" dirty="0">
                <a:solidFill>
                  <a:schemeClr val="tx1"/>
                </a:solidFill>
                <a:latin typeface="Segoe UI"/>
              </a:rPr>
              <a:t>Compute Quota – small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7497" y="2798971"/>
            <a:ext cx="1560870" cy="4654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428" dirty="0">
                <a:solidFill>
                  <a:schemeClr val="tx1"/>
                </a:solidFill>
                <a:latin typeface="Segoe UI"/>
              </a:rPr>
              <a:t>Compute Quota – large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7497" y="3730590"/>
            <a:ext cx="1560870" cy="4009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28">
                <a:solidFill>
                  <a:schemeClr val="tx1"/>
                </a:solidFill>
                <a:latin typeface="Segoe UI"/>
              </a:rPr>
              <a:t>Storage Quota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7497" y="4482734"/>
            <a:ext cx="1560870" cy="4009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28">
                <a:solidFill>
                  <a:schemeClr val="tx1"/>
                </a:solidFill>
                <a:latin typeface="Segoe UI"/>
              </a:rPr>
              <a:t>Network Quota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7497" y="5288603"/>
            <a:ext cx="1560870" cy="4726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28">
                <a:solidFill>
                  <a:schemeClr val="tx1"/>
                </a:solidFill>
                <a:latin typeface="Segoe UI"/>
              </a:rPr>
              <a:t>AppService Quota</a:t>
            </a:r>
          </a:p>
        </p:txBody>
      </p:sp>
      <p:cxnSp>
        <p:nvCxnSpPr>
          <p:cNvPr id="40" name="Straight Connector 39"/>
          <p:cNvCxnSpPr>
            <a:stCxn id="30" idx="3"/>
            <a:endCxn id="11" idx="1"/>
          </p:cNvCxnSpPr>
          <p:nvPr/>
        </p:nvCxnSpPr>
        <p:spPr>
          <a:xfrm flipV="1">
            <a:off x="2138367" y="2371788"/>
            <a:ext cx="698081" cy="1213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1" idx="3"/>
            <a:endCxn id="23" idx="1"/>
          </p:cNvCxnSpPr>
          <p:nvPr/>
        </p:nvCxnSpPr>
        <p:spPr>
          <a:xfrm>
            <a:off x="2138367" y="3031675"/>
            <a:ext cx="695615" cy="219557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4" idx="3"/>
            <a:endCxn id="27" idx="1"/>
          </p:cNvCxnSpPr>
          <p:nvPr/>
        </p:nvCxnSpPr>
        <p:spPr>
          <a:xfrm>
            <a:off x="2138367" y="5524917"/>
            <a:ext cx="710035" cy="68254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13" idx="1"/>
          </p:cNvCxnSpPr>
          <p:nvPr/>
        </p:nvCxnSpPr>
        <p:spPr>
          <a:xfrm flipV="1">
            <a:off x="2138367" y="3362674"/>
            <a:ext cx="698081" cy="116716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2" idx="3"/>
            <a:endCxn id="12" idx="1"/>
          </p:cNvCxnSpPr>
          <p:nvPr/>
        </p:nvCxnSpPr>
        <p:spPr>
          <a:xfrm flipV="1">
            <a:off x="2138367" y="2863438"/>
            <a:ext cx="698080" cy="106762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503238" y="6271111"/>
            <a:ext cx="1791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78D7"/>
                </a:solidFill>
                <a:latin typeface="Segoe UI"/>
              </a:rPr>
              <a:t>Quotas determine the limit to the resources a subscriber can consume </a:t>
            </a:r>
          </a:p>
        </p:txBody>
      </p:sp>
      <p:sp>
        <p:nvSpPr>
          <p:cNvPr id="35" name="Title 3">
            <a:extLst>
              <a:ext uri="{FF2B5EF4-FFF2-40B4-BE49-F238E27FC236}">
                <a16:creationId xmlns:a16="http://schemas.microsoft.com/office/drawing/2014/main" id="{D008726F-8CE9-4DEB-98A6-021EFF74EBF5}"/>
              </a:ext>
            </a:extLst>
          </p:cNvPr>
          <p:cNvSpPr txBox="1">
            <a:spLocks/>
          </p:cNvSpPr>
          <p:nvPr/>
        </p:nvSpPr>
        <p:spPr>
          <a:xfrm>
            <a:off x="294529" y="328346"/>
            <a:ext cx="11562507" cy="730516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Resource, Quota…Plan</a:t>
            </a:r>
            <a:endParaRPr lang="en-US" dirty="0">
              <a:solidFill>
                <a:srgbClr val="FFC000"/>
              </a:solidFill>
              <a:latin typeface="Segoe UI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545A4F-C328-4074-88C4-8B667D2D2353}"/>
              </a:ext>
            </a:extLst>
          </p:cNvPr>
          <p:cNvSpPr txBox="1"/>
          <p:nvPr/>
        </p:nvSpPr>
        <p:spPr>
          <a:xfrm>
            <a:off x="5913437" y="2542074"/>
            <a:ext cx="571500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Plans are used to group several quotas together as a logical unit</a:t>
            </a: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For instance, a plan for a mobile phone carrier would tie together quotas for text messages, voice minutes, and data. This is a similar idea to plans in Azure Stack Hub</a:t>
            </a: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505050"/>
                </a:solidFill>
                <a:latin typeface="+mj-lt"/>
              </a:rPr>
              <a:t>You can think of plans as the </a:t>
            </a:r>
            <a:r>
              <a:rPr lang="en-US" i="1" dirty="0">
                <a:solidFill>
                  <a:srgbClr val="505050"/>
                </a:solidFill>
                <a:latin typeface="+mj-lt"/>
              </a:rPr>
              <a:t>levels of service capacity</a:t>
            </a:r>
            <a:r>
              <a:rPr lang="en-US" dirty="0">
                <a:solidFill>
                  <a:srgbClr val="505050"/>
                </a:solidFill>
                <a:latin typeface="+mj-lt"/>
              </a:rPr>
              <a:t> that you might offer users. The quotas are the granular controls, and plans tie them together into more general groupings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CEDAE9-0F33-4C4B-A272-D81EF4D22BFE}"/>
              </a:ext>
            </a:extLst>
          </p:cNvPr>
          <p:cNvSpPr txBox="1"/>
          <p:nvPr/>
        </p:nvSpPr>
        <p:spPr>
          <a:xfrm>
            <a:off x="6827837" y="1359802"/>
            <a:ext cx="3561168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44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What’s a Plan?</a:t>
            </a:r>
          </a:p>
        </p:txBody>
      </p:sp>
    </p:spTree>
    <p:extLst>
      <p:ext uri="{BB962C8B-B14F-4D97-AF65-F5344CB8AC3E}">
        <p14:creationId xmlns:p14="http://schemas.microsoft.com/office/powerpoint/2010/main" val="2184968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793614" y="1310664"/>
            <a:ext cx="2053863" cy="2214528"/>
            <a:chOff x="3761295" y="226245"/>
            <a:chExt cx="2340864" cy="2171303"/>
          </a:xfrm>
        </p:grpSpPr>
        <p:sp>
          <p:nvSpPr>
            <p:cNvPr id="10" name="Rectangle 9"/>
            <p:cNvSpPr/>
            <p:nvPr/>
          </p:nvSpPr>
          <p:spPr>
            <a:xfrm>
              <a:off x="3761295" y="226245"/>
              <a:ext cx="2340864" cy="21713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>
                <a:defRPr/>
              </a:pPr>
              <a:r>
                <a:rPr lang="en-US" sz="1836" dirty="0">
                  <a:solidFill>
                    <a:srgbClr val="FFFFFF"/>
                  </a:solidFill>
                  <a:latin typeface="Segoe UI"/>
                </a:rPr>
                <a:t>Plan #1 – VMs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82077" y="868710"/>
              <a:ext cx="1672046" cy="3931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Compute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82077" y="1350764"/>
              <a:ext cx="1672046" cy="3931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Storage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82077" y="1840255"/>
              <a:ext cx="1672046" cy="3931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Network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08852" y="3210272"/>
            <a:ext cx="2053863" cy="3259304"/>
            <a:chOff x="4034673" y="650451"/>
            <a:chExt cx="2969443" cy="3195686"/>
          </a:xfrm>
        </p:grpSpPr>
        <p:sp>
          <p:nvSpPr>
            <p:cNvPr id="17" name="Rectangle 16"/>
            <p:cNvSpPr/>
            <p:nvPr/>
          </p:nvSpPr>
          <p:spPr>
            <a:xfrm>
              <a:off x="4034673" y="650451"/>
              <a:ext cx="2969443" cy="31956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Offer #2 – IaaS and Web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41593" y="1293041"/>
              <a:ext cx="2121031" cy="678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1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Base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#1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41593" y="2132027"/>
              <a:ext cx="2121031" cy="678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1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Add On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#2 </a:t>
              </a:r>
            </a:p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41593" y="2971013"/>
              <a:ext cx="2121031" cy="678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1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Add On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#3 </a:t>
              </a:r>
            </a:p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7602" y="3671399"/>
            <a:ext cx="2053863" cy="1232028"/>
            <a:chOff x="4034673" y="650451"/>
            <a:chExt cx="2969443" cy="1564538"/>
          </a:xfrm>
        </p:grpSpPr>
        <p:sp>
          <p:nvSpPr>
            <p:cNvPr id="22" name="Rectangle 21"/>
            <p:cNvSpPr/>
            <p:nvPr/>
          </p:nvSpPr>
          <p:spPr>
            <a:xfrm>
              <a:off x="4034673" y="650451"/>
              <a:ext cx="2969443" cy="15645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36" dirty="0">
                  <a:solidFill>
                    <a:srgbClr val="FFFFFF"/>
                  </a:solidFill>
                  <a:latin typeface="Segoe UI"/>
                </a:rPr>
                <a:t>Plan #2 – Increase Compute quota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38030" y="1601010"/>
              <a:ext cx="2121031" cy="5125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Compute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1806" y="5069414"/>
            <a:ext cx="2053863" cy="892016"/>
            <a:chOff x="3761295" y="5213961"/>
            <a:chExt cx="2969443" cy="1564538"/>
          </a:xfrm>
        </p:grpSpPr>
        <p:sp>
          <p:nvSpPr>
            <p:cNvPr id="26" name="Rectangle 25"/>
            <p:cNvSpPr/>
            <p:nvPr/>
          </p:nvSpPr>
          <p:spPr>
            <a:xfrm>
              <a:off x="3761295" y="5213961"/>
              <a:ext cx="2969443" cy="15645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>
                <a:defRPr/>
              </a:pPr>
              <a:r>
                <a:rPr lang="en-US" sz="1836" dirty="0">
                  <a:solidFill>
                    <a:srgbClr val="FFFFFF"/>
                  </a:solidFill>
                  <a:latin typeface="Segoe UI"/>
                </a:rPr>
                <a:t>Plan #3 – Web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85500" y="5856339"/>
              <a:ext cx="2121031" cy="6787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AppService </a:t>
              </a:r>
            </a:p>
          </p:txBody>
        </p:sp>
      </p:grpSp>
      <p:cxnSp>
        <p:nvCxnSpPr>
          <p:cNvPr id="71" name="Straight Connector 70"/>
          <p:cNvCxnSpPr>
            <a:stCxn id="10" idx="3"/>
            <a:endCxn id="18" idx="1"/>
          </p:cNvCxnSpPr>
          <p:nvPr/>
        </p:nvCxnSpPr>
        <p:spPr>
          <a:xfrm>
            <a:off x="2847477" y="2417928"/>
            <a:ext cx="742828" cy="179384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2" idx="3"/>
            <a:endCxn id="19" idx="1"/>
          </p:cNvCxnSpPr>
          <p:nvPr/>
        </p:nvCxnSpPr>
        <p:spPr>
          <a:xfrm>
            <a:off x="2851465" y="4287413"/>
            <a:ext cx="738840" cy="7800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6" idx="3"/>
            <a:endCxn id="20" idx="1"/>
          </p:cNvCxnSpPr>
          <p:nvPr/>
        </p:nvCxnSpPr>
        <p:spPr>
          <a:xfrm>
            <a:off x="2885669" y="5515422"/>
            <a:ext cx="704636" cy="4077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3306855" y="1316499"/>
            <a:ext cx="2053863" cy="1693303"/>
            <a:chOff x="4034673" y="650451"/>
            <a:chExt cx="2969443" cy="3195686"/>
          </a:xfrm>
        </p:grpSpPr>
        <p:sp>
          <p:nvSpPr>
            <p:cNvPr id="82" name="Rectangle 81"/>
            <p:cNvSpPr/>
            <p:nvPr/>
          </p:nvSpPr>
          <p:spPr>
            <a:xfrm>
              <a:off x="4034673" y="650451"/>
              <a:ext cx="2969443" cy="31956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Offer #1 – IaaS only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41593" y="1293039"/>
              <a:ext cx="2121031" cy="11577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1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Base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#1 </a:t>
              </a:r>
            </a:p>
          </p:txBody>
        </p:sp>
      </p:grpSp>
      <p:cxnSp>
        <p:nvCxnSpPr>
          <p:cNvPr id="86" name="Straight Connector 85"/>
          <p:cNvCxnSpPr>
            <a:stCxn id="10" idx="3"/>
            <a:endCxn id="83" idx="1"/>
          </p:cNvCxnSpPr>
          <p:nvPr/>
        </p:nvCxnSpPr>
        <p:spPr>
          <a:xfrm flipV="1">
            <a:off x="2847477" y="1963722"/>
            <a:ext cx="740831" cy="454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065837" y="2326516"/>
            <a:ext cx="6324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Offers are used to make one or more plans available to users</a:t>
            </a: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505050"/>
                </a:solidFill>
                <a:latin typeface="+mj-lt"/>
              </a:rPr>
              <a:t>An offer can have a </a:t>
            </a:r>
            <a:r>
              <a:rPr lang="en-US" i="1" dirty="0">
                <a:solidFill>
                  <a:srgbClr val="505050"/>
                </a:solidFill>
                <a:latin typeface="+mj-lt"/>
              </a:rPr>
              <a:t>Base Plan</a:t>
            </a:r>
            <a:r>
              <a:rPr lang="en-US" dirty="0">
                <a:solidFill>
                  <a:srgbClr val="505050"/>
                </a:solidFill>
                <a:latin typeface="+mj-lt"/>
              </a:rPr>
              <a:t> and zero or more </a:t>
            </a:r>
            <a:r>
              <a:rPr lang="en-US" i="1" dirty="0">
                <a:solidFill>
                  <a:srgbClr val="505050"/>
                </a:solidFill>
                <a:latin typeface="+mj-lt"/>
              </a:rPr>
              <a:t>Add-On Plans</a:t>
            </a:r>
            <a:r>
              <a:rPr lang="en-US" dirty="0">
                <a:solidFill>
                  <a:srgbClr val="505050"/>
                </a:solidFill>
                <a:latin typeface="+mj-lt"/>
              </a:rPr>
              <a:t> associated with it. So you can include multiple plans in one offer</a:t>
            </a: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You can see at the left, how you can have offers for IaaS only, or form an IaaS and Web Offer by combining multiple plans</a:t>
            </a: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505050"/>
                </a:solidFill>
                <a:latin typeface="+mj-lt"/>
              </a:rPr>
              <a:t>Offers are the things that users see when they sign up for Azure or Azure Stack Hub</a:t>
            </a:r>
          </a:p>
        </p:txBody>
      </p:sp>
      <p:sp>
        <p:nvSpPr>
          <p:cNvPr id="31" name="Title 3">
            <a:extLst>
              <a:ext uri="{FF2B5EF4-FFF2-40B4-BE49-F238E27FC236}">
                <a16:creationId xmlns:a16="http://schemas.microsoft.com/office/drawing/2014/main" id="{EAB546C1-DBC7-4EF8-9D8D-C22864B36816}"/>
              </a:ext>
            </a:extLst>
          </p:cNvPr>
          <p:cNvSpPr txBox="1">
            <a:spLocks/>
          </p:cNvSpPr>
          <p:nvPr/>
        </p:nvSpPr>
        <p:spPr>
          <a:xfrm>
            <a:off x="294529" y="328346"/>
            <a:ext cx="11562507" cy="730516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Resource, Quota, Plan….Offer</a:t>
            </a:r>
            <a:endParaRPr lang="en-US" dirty="0">
              <a:solidFill>
                <a:srgbClr val="505050"/>
              </a:solidFill>
              <a:latin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D19159-8171-4BD3-BABA-E122474CE62C}"/>
              </a:ext>
            </a:extLst>
          </p:cNvPr>
          <p:cNvSpPr/>
          <p:nvPr/>
        </p:nvSpPr>
        <p:spPr>
          <a:xfrm>
            <a:off x="6980237" y="1363662"/>
            <a:ext cx="38198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What’s an Offer?</a:t>
            </a:r>
            <a:endParaRPr lang="en-AU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2C2AC6-E1FD-4723-94CE-344C240FB6BA}"/>
              </a:ext>
            </a:extLst>
          </p:cNvPr>
          <p:cNvSpPr/>
          <p:nvPr/>
        </p:nvSpPr>
        <p:spPr>
          <a:xfrm>
            <a:off x="733097" y="5979056"/>
            <a:ext cx="21143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78D7"/>
                </a:solidFill>
                <a:latin typeface="Segoe UI"/>
              </a:rPr>
              <a:t>Plans are used to group quotas together</a:t>
            </a:r>
          </a:p>
        </p:txBody>
      </p:sp>
    </p:spTree>
    <p:extLst>
      <p:ext uri="{BB962C8B-B14F-4D97-AF65-F5344CB8AC3E}">
        <p14:creationId xmlns:p14="http://schemas.microsoft.com/office/powerpoint/2010/main" val="2883272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">
            <a:extLst>
              <a:ext uri="{FF2B5EF4-FFF2-40B4-BE49-F238E27FC236}">
                <a16:creationId xmlns:a16="http://schemas.microsoft.com/office/drawing/2014/main" id="{80121039-4987-4E09-B28F-63ABCEDEB913}"/>
              </a:ext>
            </a:extLst>
          </p:cNvPr>
          <p:cNvSpPr txBox="1">
            <a:spLocks/>
          </p:cNvSpPr>
          <p:nvPr/>
        </p:nvSpPr>
        <p:spPr>
          <a:xfrm>
            <a:off x="294529" y="328346"/>
            <a:ext cx="11562507" cy="730516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Offer – a closer look</a:t>
            </a:r>
            <a:endParaRPr lang="en-US" dirty="0">
              <a:solidFill>
                <a:srgbClr val="505050"/>
              </a:solidFill>
              <a:latin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BD2D02-1CC3-427A-AA33-93D12D51B662}"/>
              </a:ext>
            </a:extLst>
          </p:cNvPr>
          <p:cNvSpPr txBox="1"/>
          <p:nvPr/>
        </p:nvSpPr>
        <p:spPr>
          <a:xfrm>
            <a:off x="427037" y="2196587"/>
            <a:ext cx="102870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Offers have 3 states: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505050"/>
                </a:solidFill>
                <a:latin typeface="+mj-lt"/>
              </a:rPr>
              <a:t>Public</a:t>
            </a:r>
            <a:r>
              <a:rPr lang="en-US" sz="2000" dirty="0">
                <a:solidFill>
                  <a:srgbClr val="505050"/>
                </a:solidFill>
                <a:latin typeface="+mj-lt"/>
              </a:rPr>
              <a:t>: Visible to users.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505050"/>
              </a:solidFill>
              <a:latin typeface="+mj-lt"/>
            </a:endParaRP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505050"/>
                </a:solidFill>
                <a:latin typeface="+mj-lt"/>
              </a:rPr>
              <a:t>Private</a:t>
            </a:r>
            <a:r>
              <a:rPr lang="en-US" sz="2000" dirty="0">
                <a:solidFill>
                  <a:srgbClr val="505050"/>
                </a:solidFill>
                <a:latin typeface="+mj-lt"/>
              </a:rPr>
              <a:t>: Only visible to the cloud administrators.  - Use this state while drafting the plan or offer, or if the cloud administrator wants to approve every subscription.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srgbClr val="505050"/>
              </a:solidFill>
              <a:latin typeface="+mj-lt"/>
            </a:endParaRP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505050"/>
                </a:solidFill>
                <a:latin typeface="+mj-lt"/>
              </a:rPr>
              <a:t>Decommissioned</a:t>
            </a:r>
            <a:r>
              <a:rPr lang="en-US" sz="2000" dirty="0">
                <a:solidFill>
                  <a:srgbClr val="505050"/>
                </a:solidFill>
                <a:latin typeface="+mj-lt"/>
              </a:rPr>
              <a:t>: Not able to be subscribed (The cloud administrator can use decommissioned to prevent future subscriptions, but leave current subscribers untouched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1A77C-3D3D-431F-80D4-7BD9F6EA3F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9637" y="1211262"/>
            <a:ext cx="7848600" cy="549401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85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/>
          <p:cNvSpPr txBox="1"/>
          <p:nvPr/>
        </p:nvSpPr>
        <p:spPr>
          <a:xfrm>
            <a:off x="6142037" y="2523629"/>
            <a:ext cx="509141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  <a:cs typeface="Segoe UI Light" panose="020B0502040204020203" pitchFamily="34" charset="0"/>
              </a:rPr>
              <a:t>Subscriptions are how </a:t>
            </a:r>
            <a:r>
              <a:rPr kumimoji="0" lang="en-US" sz="2800" i="1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  <a:cs typeface="Segoe UI Light" panose="020B0502040204020203" pitchFamily="34" charset="0"/>
              </a:rPr>
              <a:t>users (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  <a:cs typeface="Segoe UI Light" panose="020B0502040204020203" pitchFamily="34" charset="0"/>
              </a:rPr>
              <a:t>users or groups of users) sign up to offers</a:t>
            </a: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505050"/>
                </a:solidFill>
                <a:latin typeface="+mj-lt"/>
              </a:rPr>
              <a:t>When a user or organization first starts to use Azure Stack Hub resources, they must choose an offer and subscribe to that offer</a:t>
            </a:r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4F3558D9-08E9-41C7-A1C0-26508CC0CDE6}"/>
              </a:ext>
            </a:extLst>
          </p:cNvPr>
          <p:cNvSpPr txBox="1">
            <a:spLocks/>
          </p:cNvSpPr>
          <p:nvPr/>
        </p:nvSpPr>
        <p:spPr>
          <a:xfrm>
            <a:off x="294529" y="328346"/>
            <a:ext cx="11562507" cy="730516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Resource, Quota, Plan, Offer…Subscription</a:t>
            </a:r>
            <a:endParaRPr lang="en-US" dirty="0">
              <a:solidFill>
                <a:srgbClr val="505050"/>
              </a:solidFill>
              <a:latin typeface="Segoe UI" panose="020B0502040204020203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6BDDD3-646E-4A46-AB84-96CA7C3C5568}"/>
              </a:ext>
            </a:extLst>
          </p:cNvPr>
          <p:cNvGrpSpPr/>
          <p:nvPr/>
        </p:nvGrpSpPr>
        <p:grpSpPr>
          <a:xfrm>
            <a:off x="579437" y="2963862"/>
            <a:ext cx="2053863" cy="3259304"/>
            <a:chOff x="4034673" y="650451"/>
            <a:chExt cx="2969443" cy="319568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907880D-EEBE-42E1-92DB-9E7EB149AF31}"/>
                </a:ext>
              </a:extLst>
            </p:cNvPr>
            <p:cNvSpPr/>
            <p:nvPr/>
          </p:nvSpPr>
          <p:spPr>
            <a:xfrm>
              <a:off x="4034673" y="650451"/>
              <a:ext cx="2969443" cy="31956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Offer #2 – IaaS and Web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2DB3DC-A9BA-4EF7-9694-9C9F43AD6257}"/>
                </a:ext>
              </a:extLst>
            </p:cNvPr>
            <p:cNvSpPr/>
            <p:nvPr/>
          </p:nvSpPr>
          <p:spPr>
            <a:xfrm>
              <a:off x="4441593" y="1293041"/>
              <a:ext cx="2121031" cy="6787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Base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#1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40EBDF5-4068-4F76-AB29-1E5975A02E51}"/>
                </a:ext>
              </a:extLst>
            </p:cNvPr>
            <p:cNvSpPr/>
            <p:nvPr/>
          </p:nvSpPr>
          <p:spPr>
            <a:xfrm>
              <a:off x="4441593" y="2132027"/>
              <a:ext cx="2121031" cy="6787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Add On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5717C0-0FD3-4FAC-893A-C01B69C95159}"/>
                </a:ext>
              </a:extLst>
            </p:cNvPr>
            <p:cNvSpPr/>
            <p:nvPr/>
          </p:nvSpPr>
          <p:spPr>
            <a:xfrm>
              <a:off x="4441593" y="2971013"/>
              <a:ext cx="2121031" cy="67873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Add On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#3 </a:t>
              </a:r>
            </a:p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703792-ED77-465D-837D-37517EC993A1}"/>
              </a:ext>
            </a:extLst>
          </p:cNvPr>
          <p:cNvGrpSpPr/>
          <p:nvPr/>
        </p:nvGrpSpPr>
        <p:grpSpPr>
          <a:xfrm>
            <a:off x="577440" y="1070089"/>
            <a:ext cx="2053863" cy="1693303"/>
            <a:chOff x="4034673" y="650451"/>
            <a:chExt cx="2969443" cy="31956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672393E-19C5-412E-90C7-73328F853C4D}"/>
                </a:ext>
              </a:extLst>
            </p:cNvPr>
            <p:cNvSpPr/>
            <p:nvPr/>
          </p:nvSpPr>
          <p:spPr>
            <a:xfrm>
              <a:off x="4034673" y="650451"/>
              <a:ext cx="2969443" cy="31956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Offer #1 – IaaS only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4E8DD7D-328A-4BC6-BD4B-77E3139E6BEA}"/>
                </a:ext>
              </a:extLst>
            </p:cNvPr>
            <p:cNvSpPr/>
            <p:nvPr/>
          </p:nvSpPr>
          <p:spPr>
            <a:xfrm>
              <a:off x="4441593" y="1293039"/>
              <a:ext cx="2121031" cy="115776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Base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#1 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1D5A8CCE-7BCC-40A1-9D86-9250677423A7}"/>
              </a:ext>
            </a:extLst>
          </p:cNvPr>
          <p:cNvSpPr/>
          <p:nvPr/>
        </p:nvSpPr>
        <p:spPr>
          <a:xfrm>
            <a:off x="3146150" y="1387583"/>
            <a:ext cx="1803149" cy="10063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Subscription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542B8B-F412-42A4-BA8F-C9A838ACF3C6}"/>
              </a:ext>
            </a:extLst>
          </p:cNvPr>
          <p:cNvSpPr/>
          <p:nvPr/>
        </p:nvSpPr>
        <p:spPr>
          <a:xfrm>
            <a:off x="3156895" y="2963862"/>
            <a:ext cx="1803149" cy="1072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Subscription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85B2A25-9D61-4895-8417-4A58E97EE587}"/>
              </a:ext>
            </a:extLst>
          </p:cNvPr>
          <p:cNvSpPr/>
          <p:nvPr/>
        </p:nvSpPr>
        <p:spPr>
          <a:xfrm>
            <a:off x="3146149" y="4677492"/>
            <a:ext cx="1803149" cy="10028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Subscription 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275456-8FCF-458B-B899-DAA2E15BDDED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2631303" y="1890751"/>
            <a:ext cx="514847" cy="259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7D98AE-9678-423D-AEA3-BD505B32BC9E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2631303" y="1916741"/>
            <a:ext cx="525592" cy="158320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AC43F4-B6E9-44CC-B7E6-5CD87E345A89}"/>
              </a:ext>
            </a:extLst>
          </p:cNvPr>
          <p:cNvCxnSpPr>
            <a:cxnSpLocks/>
            <a:stCxn id="27" idx="3"/>
            <a:endCxn id="37" idx="1"/>
          </p:cNvCxnSpPr>
          <p:nvPr/>
        </p:nvCxnSpPr>
        <p:spPr>
          <a:xfrm>
            <a:off x="2633300" y="4593514"/>
            <a:ext cx="512849" cy="58538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B5EDB2-AEB2-4610-9FA6-0035DED164FE}"/>
              </a:ext>
            </a:extLst>
          </p:cNvPr>
          <p:cNvSpPr/>
          <p:nvPr/>
        </p:nvSpPr>
        <p:spPr>
          <a:xfrm>
            <a:off x="547947" y="6338443"/>
            <a:ext cx="24698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78D7"/>
                </a:solidFill>
                <a:latin typeface="Segoe UI"/>
              </a:rPr>
              <a:t>Offers are used to make one or more Plan available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BF0D7D-6C1F-42D1-8451-7B5AEF480122}"/>
              </a:ext>
            </a:extLst>
          </p:cNvPr>
          <p:cNvSpPr txBox="1"/>
          <p:nvPr/>
        </p:nvSpPr>
        <p:spPr>
          <a:xfrm>
            <a:off x="5989637" y="1536560"/>
            <a:ext cx="5340052" cy="9048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AU" sz="44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What’s a Subscription?</a:t>
            </a:r>
          </a:p>
        </p:txBody>
      </p:sp>
    </p:spTree>
    <p:extLst>
      <p:ext uri="{BB962C8B-B14F-4D97-AF65-F5344CB8AC3E}">
        <p14:creationId xmlns:p14="http://schemas.microsoft.com/office/powerpoint/2010/main" val="650807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20764" y="1287462"/>
            <a:ext cx="1791092" cy="47507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Quotas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572522" y="1287462"/>
            <a:ext cx="2053863" cy="2214528"/>
            <a:chOff x="3761295" y="226245"/>
            <a:chExt cx="2340864" cy="2171303"/>
          </a:xfrm>
        </p:grpSpPr>
        <p:sp>
          <p:nvSpPr>
            <p:cNvPr id="10" name="Rectangle 9"/>
            <p:cNvSpPr/>
            <p:nvPr/>
          </p:nvSpPr>
          <p:spPr>
            <a:xfrm>
              <a:off x="3761295" y="226245"/>
              <a:ext cx="2340864" cy="21713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#1 </a:t>
              </a:r>
              <a:r>
                <a:rPr lang="en-US" sz="1836" dirty="0">
                  <a:solidFill>
                    <a:srgbClr val="FFFFFF"/>
                  </a:solidFill>
                  <a:latin typeface="Segoe UI"/>
                </a:rPr>
                <a:t>– </a:t>
              </a: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VMs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82077" y="868710"/>
              <a:ext cx="1672046" cy="3931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Compute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82077" y="1350764"/>
              <a:ext cx="1672046" cy="3931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Storage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82077" y="1840255"/>
              <a:ext cx="1672046" cy="3931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Network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60473" y="1279878"/>
            <a:ext cx="2053099" cy="4758303"/>
            <a:chOff x="254524" y="226242"/>
            <a:chExt cx="2339993" cy="5920033"/>
          </a:xfrm>
        </p:grpSpPr>
        <p:sp>
          <p:nvSpPr>
            <p:cNvPr id="4" name="Rectangle 3"/>
            <p:cNvSpPr/>
            <p:nvPr/>
          </p:nvSpPr>
          <p:spPr>
            <a:xfrm>
              <a:off x="254524" y="226242"/>
              <a:ext cx="2339993" cy="592003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Services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31594" y="1065229"/>
              <a:ext cx="1472269" cy="3967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Compute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31594" y="1904215"/>
              <a:ext cx="1472269" cy="3967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Storage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1594" y="2743201"/>
              <a:ext cx="1472269" cy="3967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Network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1594" y="3588550"/>
              <a:ext cx="1472269" cy="3967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AppService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1594" y="4445443"/>
              <a:ext cx="1472269" cy="3967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…..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73337" y="3134072"/>
            <a:ext cx="2053863" cy="3259304"/>
            <a:chOff x="4034673" y="650451"/>
            <a:chExt cx="2969443" cy="3195686"/>
          </a:xfrm>
        </p:grpSpPr>
        <p:sp>
          <p:nvSpPr>
            <p:cNvPr id="17" name="Rectangle 16"/>
            <p:cNvSpPr/>
            <p:nvPr/>
          </p:nvSpPr>
          <p:spPr>
            <a:xfrm>
              <a:off x="4034673" y="650451"/>
              <a:ext cx="2969443" cy="31956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Offer #2 – IaaS and Web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41593" y="1293041"/>
              <a:ext cx="2121031" cy="678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Base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#1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41593" y="2132027"/>
              <a:ext cx="2121031" cy="678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Add-On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#2 </a:t>
              </a:r>
            </a:p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41593" y="2971013"/>
              <a:ext cx="2121031" cy="678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Add-On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#3 </a:t>
              </a:r>
            </a:p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572521" y="4048305"/>
            <a:ext cx="2053863" cy="1232028"/>
            <a:chOff x="4034673" y="650451"/>
            <a:chExt cx="2969443" cy="1564538"/>
          </a:xfrm>
        </p:grpSpPr>
        <p:sp>
          <p:nvSpPr>
            <p:cNvPr id="22" name="Rectangle 21"/>
            <p:cNvSpPr/>
            <p:nvPr/>
          </p:nvSpPr>
          <p:spPr>
            <a:xfrm>
              <a:off x="4034673" y="650451"/>
              <a:ext cx="2969443" cy="15645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#2 – Increase Compute quota</a:t>
              </a:r>
              <a:endParaRPr kumimoji="0" lang="en-US" sz="142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38030" y="1601010"/>
              <a:ext cx="2121031" cy="5125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Compute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572521" y="5419124"/>
            <a:ext cx="2053863" cy="892016"/>
            <a:chOff x="3761295" y="5213961"/>
            <a:chExt cx="2969443" cy="1564538"/>
          </a:xfrm>
        </p:grpSpPr>
        <p:sp>
          <p:nvSpPr>
            <p:cNvPr id="26" name="Rectangle 25"/>
            <p:cNvSpPr/>
            <p:nvPr/>
          </p:nvSpPr>
          <p:spPr>
            <a:xfrm>
              <a:off x="3761295" y="5213961"/>
              <a:ext cx="2969443" cy="15645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#3 </a:t>
              </a:r>
              <a:r>
                <a:rPr lang="en-US" sz="1836" dirty="0">
                  <a:solidFill>
                    <a:srgbClr val="FFFFFF"/>
                  </a:solidFill>
                  <a:latin typeface="Segoe UI"/>
                </a:rPr>
                <a:t>– </a:t>
              </a: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85500" y="5856339"/>
              <a:ext cx="2121031" cy="6787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AppService 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595024" y="2036065"/>
            <a:ext cx="1560870" cy="4570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Compute Quota – small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95024" y="2570371"/>
            <a:ext cx="1560870" cy="46540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28" dirty="0">
                <a:solidFill>
                  <a:schemeClr val="tx1"/>
                </a:solidFill>
                <a:latin typeface="Segoe UI"/>
              </a:rPr>
              <a:t>Compute Quota – large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595024" y="3501990"/>
            <a:ext cx="1560870" cy="4009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28">
                <a:solidFill>
                  <a:schemeClr val="tx1"/>
                </a:solidFill>
                <a:latin typeface="Segoe UI"/>
              </a:rPr>
              <a:t>Storage Quota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595024" y="4254134"/>
            <a:ext cx="1560870" cy="4009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28">
                <a:solidFill>
                  <a:schemeClr val="tx1"/>
                </a:solidFill>
                <a:latin typeface="Segoe UI"/>
              </a:rPr>
              <a:t>Network Quota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595024" y="5060003"/>
            <a:ext cx="1560870" cy="47262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28">
                <a:solidFill>
                  <a:schemeClr val="tx1"/>
                </a:solidFill>
                <a:latin typeface="Segoe UI"/>
              </a:rPr>
              <a:t>AppService Quota</a:t>
            </a:r>
          </a:p>
        </p:txBody>
      </p:sp>
      <p:cxnSp>
        <p:nvCxnSpPr>
          <p:cNvPr id="36" name="Straight Connector 35"/>
          <p:cNvCxnSpPr>
            <a:stCxn id="5" idx="3"/>
            <a:endCxn id="30" idx="1"/>
          </p:cNvCxnSpPr>
          <p:nvPr/>
        </p:nvCxnSpPr>
        <p:spPr>
          <a:xfrm>
            <a:off x="1883074" y="2113654"/>
            <a:ext cx="711950" cy="15091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3"/>
            <a:endCxn id="31" idx="1"/>
          </p:cNvCxnSpPr>
          <p:nvPr/>
        </p:nvCxnSpPr>
        <p:spPr>
          <a:xfrm>
            <a:off x="1883074" y="2113654"/>
            <a:ext cx="711950" cy="68942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0" idx="3"/>
            <a:endCxn id="11" idx="1"/>
          </p:cNvCxnSpPr>
          <p:nvPr/>
        </p:nvCxnSpPr>
        <p:spPr>
          <a:xfrm flipV="1">
            <a:off x="4155894" y="2143188"/>
            <a:ext cx="698081" cy="1213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1" idx="3"/>
            <a:endCxn id="23" idx="1"/>
          </p:cNvCxnSpPr>
          <p:nvPr/>
        </p:nvCxnSpPr>
        <p:spPr>
          <a:xfrm>
            <a:off x="4155894" y="2803075"/>
            <a:ext cx="695615" cy="219557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6" idx="3"/>
            <a:endCxn id="32" idx="1"/>
          </p:cNvCxnSpPr>
          <p:nvPr/>
        </p:nvCxnSpPr>
        <p:spPr>
          <a:xfrm>
            <a:off x="1883074" y="2787999"/>
            <a:ext cx="711950" cy="914461"/>
          </a:xfrm>
          <a:prstGeom prst="lin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4" name="Straight Connector 53"/>
          <p:cNvCxnSpPr>
            <a:stCxn id="7" idx="3"/>
            <a:endCxn id="33" idx="1"/>
          </p:cNvCxnSpPr>
          <p:nvPr/>
        </p:nvCxnSpPr>
        <p:spPr>
          <a:xfrm>
            <a:off x="1883074" y="3462346"/>
            <a:ext cx="711950" cy="99225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9" idx="3"/>
            <a:endCxn id="34" idx="1"/>
          </p:cNvCxnSpPr>
          <p:nvPr/>
        </p:nvCxnSpPr>
        <p:spPr>
          <a:xfrm>
            <a:off x="1883074" y="4141805"/>
            <a:ext cx="711950" cy="115451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4" idx="3"/>
            <a:endCxn id="27" idx="1"/>
          </p:cNvCxnSpPr>
          <p:nvPr/>
        </p:nvCxnSpPr>
        <p:spPr>
          <a:xfrm>
            <a:off x="4155894" y="5296317"/>
            <a:ext cx="710035" cy="68254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13" idx="1"/>
          </p:cNvCxnSpPr>
          <p:nvPr/>
        </p:nvCxnSpPr>
        <p:spPr>
          <a:xfrm flipV="1">
            <a:off x="4155894" y="3134074"/>
            <a:ext cx="698081" cy="116716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32" idx="3"/>
            <a:endCxn id="12" idx="1"/>
          </p:cNvCxnSpPr>
          <p:nvPr/>
        </p:nvCxnSpPr>
        <p:spPr>
          <a:xfrm flipV="1">
            <a:off x="4155894" y="2634838"/>
            <a:ext cx="698080" cy="106762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10" idx="3"/>
            <a:endCxn id="18" idx="1"/>
          </p:cNvCxnSpPr>
          <p:nvPr/>
        </p:nvCxnSpPr>
        <p:spPr>
          <a:xfrm>
            <a:off x="6626385" y="2394726"/>
            <a:ext cx="728405" cy="174084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2" idx="3"/>
            <a:endCxn id="19" idx="1"/>
          </p:cNvCxnSpPr>
          <p:nvPr/>
        </p:nvCxnSpPr>
        <p:spPr>
          <a:xfrm>
            <a:off x="6626383" y="4664319"/>
            <a:ext cx="728406" cy="32694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26" idx="3"/>
            <a:endCxn id="20" idx="1"/>
          </p:cNvCxnSpPr>
          <p:nvPr/>
        </p:nvCxnSpPr>
        <p:spPr>
          <a:xfrm flipV="1">
            <a:off x="6626383" y="5846952"/>
            <a:ext cx="728406" cy="1818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7071340" y="1240299"/>
            <a:ext cx="2053863" cy="1693303"/>
            <a:chOff x="4034673" y="650451"/>
            <a:chExt cx="2969443" cy="3195686"/>
          </a:xfrm>
        </p:grpSpPr>
        <p:sp>
          <p:nvSpPr>
            <p:cNvPr id="82" name="Rectangle 81"/>
            <p:cNvSpPr/>
            <p:nvPr/>
          </p:nvSpPr>
          <p:spPr>
            <a:xfrm>
              <a:off x="4034673" y="650451"/>
              <a:ext cx="2969443" cy="31956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Offer #1 – IaaS only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441593" y="1293039"/>
              <a:ext cx="2121031" cy="11577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1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Base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#1 </a:t>
              </a:r>
            </a:p>
          </p:txBody>
        </p:sp>
      </p:grpSp>
      <p:cxnSp>
        <p:nvCxnSpPr>
          <p:cNvPr id="86" name="Straight Connector 85"/>
          <p:cNvCxnSpPr>
            <a:stCxn id="10" idx="3"/>
            <a:endCxn id="83" idx="1"/>
          </p:cNvCxnSpPr>
          <p:nvPr/>
        </p:nvCxnSpPr>
        <p:spPr>
          <a:xfrm flipV="1">
            <a:off x="6626385" y="1887522"/>
            <a:ext cx="726408" cy="50720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1025315" y="1749366"/>
            <a:ext cx="1336019" cy="884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Account 1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user@contoso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. onmicrosoft.com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1025315" y="3789455"/>
            <a:ext cx="1336019" cy="884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Account 3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user3@fabrikam. onmicrosoft.com</a:t>
            </a:r>
          </a:p>
        </p:txBody>
      </p:sp>
      <p:sp>
        <p:nvSpPr>
          <p:cNvPr id="91" name="Rectangle 90"/>
          <p:cNvSpPr/>
          <p:nvPr/>
        </p:nvSpPr>
        <p:spPr>
          <a:xfrm>
            <a:off x="9601450" y="1799414"/>
            <a:ext cx="1146485" cy="770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Subscription 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601450" y="3403977"/>
            <a:ext cx="1146485" cy="770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Subscription 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601450" y="4331608"/>
            <a:ext cx="1146485" cy="770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Subscription 3</a:t>
            </a:r>
          </a:p>
        </p:txBody>
      </p:sp>
      <p:cxnSp>
        <p:nvCxnSpPr>
          <p:cNvPr id="94" name="Straight Connector 93"/>
          <p:cNvCxnSpPr>
            <a:stCxn id="82" idx="3"/>
            <a:endCxn id="91" idx="1"/>
          </p:cNvCxnSpPr>
          <p:nvPr/>
        </p:nvCxnSpPr>
        <p:spPr>
          <a:xfrm>
            <a:off x="9125203" y="2086951"/>
            <a:ext cx="476247" cy="9794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2" idx="3"/>
            <a:endCxn id="92" idx="1"/>
          </p:cNvCxnSpPr>
          <p:nvPr/>
        </p:nvCxnSpPr>
        <p:spPr>
          <a:xfrm>
            <a:off x="9125203" y="2086951"/>
            <a:ext cx="476247" cy="170250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7" idx="3"/>
            <a:endCxn id="93" idx="1"/>
          </p:cNvCxnSpPr>
          <p:nvPr/>
        </p:nvCxnSpPr>
        <p:spPr>
          <a:xfrm flipV="1">
            <a:off x="9127200" y="4717086"/>
            <a:ext cx="474250" cy="4663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cxnSpLocks/>
            <a:stCxn id="93" idx="3"/>
            <a:endCxn id="90" idx="1"/>
          </p:cNvCxnSpPr>
          <p:nvPr/>
        </p:nvCxnSpPr>
        <p:spPr>
          <a:xfrm flipV="1">
            <a:off x="10747935" y="4231671"/>
            <a:ext cx="277380" cy="48541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cxnSpLocks/>
            <a:stCxn id="92" idx="3"/>
            <a:endCxn id="90" idx="1"/>
          </p:cNvCxnSpPr>
          <p:nvPr/>
        </p:nvCxnSpPr>
        <p:spPr>
          <a:xfrm>
            <a:off x="10747935" y="3789455"/>
            <a:ext cx="277380" cy="44221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cxnSpLocks/>
            <a:stCxn id="91" idx="3"/>
            <a:endCxn id="89" idx="1"/>
          </p:cNvCxnSpPr>
          <p:nvPr/>
        </p:nvCxnSpPr>
        <p:spPr>
          <a:xfrm>
            <a:off x="10747935" y="2184892"/>
            <a:ext cx="277380" cy="66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9342436" y="5296317"/>
            <a:ext cx="19405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78D7"/>
                </a:solidFill>
                <a:latin typeface="Segoe UI"/>
              </a:rPr>
              <a:t>Subscriptions are how users sign up to Offers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501606" y="6099535"/>
            <a:ext cx="2207256" cy="751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78D7"/>
                </a:solidFill>
                <a:latin typeface="Segoe UI"/>
              </a:rPr>
              <a:t>Quotas determine the limit to the resources a subscriber can consume 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1025314" y="2691856"/>
            <a:ext cx="1336019" cy="8844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Account 2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user2@contoso. onmicrosoft.com</a:t>
            </a:r>
          </a:p>
        </p:txBody>
      </p:sp>
      <p:cxnSp>
        <p:nvCxnSpPr>
          <p:cNvPr id="67" name="Straight Connector 66"/>
          <p:cNvCxnSpPr>
            <a:cxnSpLocks/>
            <a:endCxn id="66" idx="1"/>
          </p:cNvCxnSpPr>
          <p:nvPr/>
        </p:nvCxnSpPr>
        <p:spPr>
          <a:xfrm>
            <a:off x="10747935" y="2184892"/>
            <a:ext cx="277379" cy="9491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itle 3">
            <a:extLst>
              <a:ext uri="{FF2B5EF4-FFF2-40B4-BE49-F238E27FC236}">
                <a16:creationId xmlns:a16="http://schemas.microsoft.com/office/drawing/2014/main" id="{64E18089-2012-406B-AF75-E03DE57E48EE}"/>
              </a:ext>
            </a:extLst>
          </p:cNvPr>
          <p:cNvSpPr txBox="1">
            <a:spLocks/>
          </p:cNvSpPr>
          <p:nvPr/>
        </p:nvSpPr>
        <p:spPr>
          <a:xfrm>
            <a:off x="294529" y="328346"/>
            <a:ext cx="11562507" cy="730516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4400" dirty="0">
                <a:solidFill>
                  <a:srgbClr val="505050"/>
                </a:solidFill>
              </a:rPr>
              <a:t>Plans, offers, and subscriptions in Azure Stack Hub</a:t>
            </a:r>
            <a:endParaRPr lang="en-US" sz="4400" dirty="0">
              <a:solidFill>
                <a:srgbClr val="505050"/>
              </a:solidFill>
              <a:latin typeface="Segoe UI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FAF4D1-92A8-40B6-AC0E-6AD499C1EBD7}"/>
              </a:ext>
            </a:extLst>
          </p:cNvPr>
          <p:cNvSpPr txBox="1"/>
          <p:nvPr/>
        </p:nvSpPr>
        <p:spPr>
          <a:xfrm>
            <a:off x="4469832" y="6311140"/>
            <a:ext cx="2156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78D7"/>
                </a:solidFill>
                <a:latin typeface="Segoe UI"/>
              </a:rPr>
              <a:t>Plans are used to group quotas together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12436E-99AF-4307-8C53-D8CF542E2B5C}"/>
              </a:ext>
            </a:extLst>
          </p:cNvPr>
          <p:cNvSpPr/>
          <p:nvPr/>
        </p:nvSpPr>
        <p:spPr>
          <a:xfrm>
            <a:off x="7006161" y="6428463"/>
            <a:ext cx="233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78D7"/>
                </a:solidFill>
                <a:latin typeface="Segoe UI"/>
              </a:rPr>
              <a:t>Offers are used to make one or more Plan available</a:t>
            </a:r>
          </a:p>
        </p:txBody>
      </p:sp>
      <p:pic>
        <p:nvPicPr>
          <p:cNvPr id="70" name="Graphic 69" descr="Teacher">
            <a:extLst>
              <a:ext uri="{FF2B5EF4-FFF2-40B4-BE49-F238E27FC236}">
                <a16:creationId xmlns:a16="http://schemas.microsoft.com/office/drawing/2014/main" id="{108CC285-C07B-4956-A47E-48D5B233A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38031" y="9883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8893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96644" y="1301206"/>
            <a:ext cx="1791092" cy="47507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Quotas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791926" y="1265262"/>
            <a:ext cx="2053863" cy="2214528"/>
            <a:chOff x="3761295" y="226245"/>
            <a:chExt cx="2340864" cy="2171303"/>
          </a:xfrm>
        </p:grpSpPr>
        <p:sp>
          <p:nvSpPr>
            <p:cNvPr id="10" name="Rectangle 9"/>
            <p:cNvSpPr/>
            <p:nvPr/>
          </p:nvSpPr>
          <p:spPr>
            <a:xfrm>
              <a:off x="3761295" y="226245"/>
              <a:ext cx="2340864" cy="21713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#1 </a:t>
              </a:r>
              <a:r>
                <a:rPr lang="en-US" sz="1836" dirty="0">
                  <a:solidFill>
                    <a:srgbClr val="FFFFFF"/>
                  </a:solidFill>
                  <a:latin typeface="Segoe UI"/>
                </a:rPr>
                <a:t>–</a:t>
              </a: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VMs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82077" y="868710"/>
              <a:ext cx="1672046" cy="3931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Compute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82077" y="1350764"/>
              <a:ext cx="1672046" cy="3931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Storage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82077" y="1840255"/>
              <a:ext cx="1672046" cy="3931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Network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0348670" y="1293623"/>
            <a:ext cx="1736967" cy="4758303"/>
            <a:chOff x="254524" y="226242"/>
            <a:chExt cx="2339993" cy="5920033"/>
          </a:xfrm>
        </p:grpSpPr>
        <p:sp>
          <p:nvSpPr>
            <p:cNvPr id="4" name="Rectangle 3"/>
            <p:cNvSpPr/>
            <p:nvPr/>
          </p:nvSpPr>
          <p:spPr>
            <a:xfrm>
              <a:off x="254524" y="226242"/>
              <a:ext cx="2339993" cy="592003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Services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31594" y="1065229"/>
              <a:ext cx="1472269" cy="3967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Compute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31594" y="1904215"/>
              <a:ext cx="1472269" cy="3967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Storage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1594" y="2743201"/>
              <a:ext cx="1472269" cy="3967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Network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1594" y="3588550"/>
              <a:ext cx="1472269" cy="3967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AppService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1594" y="4445443"/>
              <a:ext cx="1472269" cy="3967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…..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343342" y="1280069"/>
            <a:ext cx="2053863" cy="3259304"/>
            <a:chOff x="4034673" y="650451"/>
            <a:chExt cx="2969443" cy="3195686"/>
          </a:xfrm>
        </p:grpSpPr>
        <p:sp>
          <p:nvSpPr>
            <p:cNvPr id="17" name="Rectangle 16"/>
            <p:cNvSpPr/>
            <p:nvPr/>
          </p:nvSpPr>
          <p:spPr>
            <a:xfrm>
              <a:off x="4034673" y="650451"/>
              <a:ext cx="2969443" cy="31956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Offer </a:t>
              </a:r>
              <a:r>
                <a:rPr lang="en-US" sz="1428" b="1" dirty="0">
                  <a:solidFill>
                    <a:schemeClr val="tx2"/>
                  </a:solidFill>
                  <a:latin typeface="Segoe UI"/>
                </a:rPr>
                <a:t>‘J’</a:t>
              </a:r>
              <a:r>
                <a:rPr kumimoji="0" lang="en-US" sz="1428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– IaaS and Web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41593" y="1293041"/>
              <a:ext cx="2121031" cy="678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Base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#1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41593" y="2132027"/>
              <a:ext cx="2121031" cy="678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Add On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#2 </a:t>
              </a:r>
            </a:p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41593" y="2971013"/>
              <a:ext cx="2121031" cy="6787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Add On</a:t>
              </a:r>
            </a:p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#3 </a:t>
              </a:r>
            </a:p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91925" y="4026105"/>
            <a:ext cx="2053863" cy="1232028"/>
            <a:chOff x="4034673" y="650451"/>
            <a:chExt cx="2969443" cy="1564538"/>
          </a:xfrm>
        </p:grpSpPr>
        <p:sp>
          <p:nvSpPr>
            <p:cNvPr id="22" name="Rectangle 21"/>
            <p:cNvSpPr/>
            <p:nvPr/>
          </p:nvSpPr>
          <p:spPr>
            <a:xfrm>
              <a:off x="4034673" y="650451"/>
              <a:ext cx="2969443" cy="15645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#2 – Increase Compute quota</a:t>
              </a:r>
              <a:endParaRPr kumimoji="0" lang="en-US" sz="142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38030" y="1601010"/>
              <a:ext cx="2121031" cy="5125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Compute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91925" y="5396924"/>
            <a:ext cx="2053863" cy="892016"/>
            <a:chOff x="3761295" y="5213961"/>
            <a:chExt cx="2969443" cy="1564538"/>
          </a:xfrm>
        </p:grpSpPr>
        <p:sp>
          <p:nvSpPr>
            <p:cNvPr id="26" name="Rectangle 25"/>
            <p:cNvSpPr/>
            <p:nvPr/>
          </p:nvSpPr>
          <p:spPr>
            <a:xfrm>
              <a:off x="3761295" y="5213961"/>
              <a:ext cx="2969443" cy="15645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>
                <a:defRPr/>
              </a:pP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Plan #3</a:t>
              </a:r>
              <a:r>
                <a:rPr lang="en-US" sz="1836" dirty="0">
                  <a:solidFill>
                    <a:srgbClr val="FFFFFF"/>
                  </a:solidFill>
                  <a:latin typeface="Segoe UI"/>
                </a:rPr>
                <a:t> – </a:t>
              </a:r>
              <a:r>
                <a:rPr kumimoji="0" lang="en-US" sz="1836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Web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85500" y="5856339"/>
              <a:ext cx="2121031" cy="6787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AppService 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8470904" y="2072163"/>
            <a:ext cx="1560870" cy="43465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28" dirty="0">
                <a:solidFill>
                  <a:schemeClr val="tx1"/>
                </a:solidFill>
                <a:latin typeface="Segoe UI"/>
              </a:rPr>
              <a:t>Compute Quota – small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470904" y="2648581"/>
            <a:ext cx="1560870" cy="50304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28" dirty="0">
                <a:solidFill>
                  <a:schemeClr val="tx1"/>
                </a:solidFill>
                <a:latin typeface="Segoe UI"/>
              </a:rPr>
              <a:t>Compute Quota – large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470904" y="3515734"/>
            <a:ext cx="1560870" cy="4009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28">
                <a:solidFill>
                  <a:schemeClr val="tx1"/>
                </a:solidFill>
                <a:latin typeface="Segoe UI"/>
              </a:rPr>
              <a:t>Storage Quota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470904" y="4267878"/>
            <a:ext cx="1560870" cy="40094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28">
                <a:solidFill>
                  <a:schemeClr val="tx1"/>
                </a:solidFill>
                <a:latin typeface="Segoe UI"/>
              </a:rPr>
              <a:t>Network Quota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70904" y="5145433"/>
            <a:ext cx="1560870" cy="4989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28">
                <a:solidFill>
                  <a:schemeClr val="tx1"/>
                </a:solidFill>
                <a:latin typeface="Segoe UI"/>
              </a:rPr>
              <a:t>AppService Quota</a:t>
            </a:r>
          </a:p>
        </p:txBody>
      </p:sp>
      <p:cxnSp>
        <p:nvCxnSpPr>
          <p:cNvPr id="36" name="Straight Connector 35"/>
          <p:cNvCxnSpPr>
            <a:cxnSpLocks/>
            <a:stCxn id="5" idx="1"/>
            <a:endCxn id="30" idx="3"/>
          </p:cNvCxnSpPr>
          <p:nvPr/>
        </p:nvCxnSpPr>
        <p:spPr>
          <a:xfrm flipH="1">
            <a:off x="10031774" y="2127399"/>
            <a:ext cx="596793" cy="16209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  <a:stCxn id="5" idx="1"/>
          </p:cNvCxnSpPr>
          <p:nvPr/>
        </p:nvCxnSpPr>
        <p:spPr>
          <a:xfrm flipH="1">
            <a:off x="10066789" y="2127399"/>
            <a:ext cx="561778" cy="7435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30" idx="1"/>
          </p:cNvCxnSpPr>
          <p:nvPr/>
        </p:nvCxnSpPr>
        <p:spPr>
          <a:xfrm flipH="1" flipV="1">
            <a:off x="7552378" y="2127401"/>
            <a:ext cx="918526" cy="16208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  <a:stCxn id="31" idx="1"/>
          </p:cNvCxnSpPr>
          <p:nvPr/>
        </p:nvCxnSpPr>
        <p:spPr>
          <a:xfrm flipH="1">
            <a:off x="7552378" y="2900105"/>
            <a:ext cx="918526" cy="21036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cxnSpLocks/>
            <a:stCxn id="6" idx="1"/>
            <a:endCxn id="32" idx="3"/>
          </p:cNvCxnSpPr>
          <p:nvPr/>
        </p:nvCxnSpPr>
        <p:spPr>
          <a:xfrm flipH="1">
            <a:off x="10031774" y="2801744"/>
            <a:ext cx="596793" cy="9144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  <a:stCxn id="7" idx="1"/>
            <a:endCxn id="33" idx="3"/>
          </p:cNvCxnSpPr>
          <p:nvPr/>
        </p:nvCxnSpPr>
        <p:spPr>
          <a:xfrm flipH="1">
            <a:off x="10031774" y="3476090"/>
            <a:ext cx="596793" cy="99225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  <a:stCxn id="9" idx="1"/>
            <a:endCxn id="34" idx="3"/>
          </p:cNvCxnSpPr>
          <p:nvPr/>
        </p:nvCxnSpPr>
        <p:spPr>
          <a:xfrm flipH="1">
            <a:off x="10031774" y="4155550"/>
            <a:ext cx="596793" cy="12393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stCxn id="34" idx="1"/>
          </p:cNvCxnSpPr>
          <p:nvPr/>
        </p:nvCxnSpPr>
        <p:spPr>
          <a:xfrm flipH="1">
            <a:off x="7552378" y="5394915"/>
            <a:ext cx="918526" cy="58891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cxnSpLocks/>
            <a:stCxn id="33" idx="1"/>
          </p:cNvCxnSpPr>
          <p:nvPr/>
        </p:nvCxnSpPr>
        <p:spPr>
          <a:xfrm flipH="1" flipV="1">
            <a:off x="7552378" y="3086193"/>
            <a:ext cx="918526" cy="138215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  <a:stCxn id="32" idx="1"/>
            <a:endCxn id="12" idx="3"/>
          </p:cNvCxnSpPr>
          <p:nvPr/>
        </p:nvCxnSpPr>
        <p:spPr>
          <a:xfrm flipH="1" flipV="1">
            <a:off x="7540424" y="2612638"/>
            <a:ext cx="930480" cy="110356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/>
            <a:stCxn id="10" idx="1"/>
          </p:cNvCxnSpPr>
          <p:nvPr/>
        </p:nvCxnSpPr>
        <p:spPr>
          <a:xfrm flipH="1" flipV="1">
            <a:off x="5091840" y="2278062"/>
            <a:ext cx="700086" cy="944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/>
            <a:stCxn id="22" idx="1"/>
            <a:endCxn id="19" idx="3"/>
          </p:cNvCxnSpPr>
          <p:nvPr/>
        </p:nvCxnSpPr>
        <p:spPr>
          <a:xfrm flipH="1" flipV="1">
            <a:off x="5091840" y="3137260"/>
            <a:ext cx="700085" cy="150485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cxnSpLocks/>
            <a:stCxn id="26" idx="1"/>
          </p:cNvCxnSpPr>
          <p:nvPr/>
        </p:nvCxnSpPr>
        <p:spPr>
          <a:xfrm flipH="1" flipV="1">
            <a:off x="4420327" y="4338904"/>
            <a:ext cx="1371598" cy="15040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1517063" y="1316723"/>
            <a:ext cx="1521269" cy="7709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28" b="1" dirty="0">
                <a:solidFill>
                  <a:schemeClr val="bg1"/>
                </a:solidFill>
                <a:latin typeface="Segoe UI"/>
              </a:rPr>
              <a:t>Subscription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</a:t>
            </a:r>
          </a:p>
        </p:txBody>
      </p:sp>
      <p:cxnSp>
        <p:nvCxnSpPr>
          <p:cNvPr id="97" name="Straight Connector 96"/>
          <p:cNvCxnSpPr>
            <a:cxnSpLocks/>
            <a:stCxn id="24" idx="3"/>
            <a:endCxn id="92" idx="1"/>
          </p:cNvCxnSpPr>
          <p:nvPr/>
        </p:nvCxnSpPr>
        <p:spPr>
          <a:xfrm>
            <a:off x="1122342" y="1628257"/>
            <a:ext cx="394721" cy="739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cxnSpLocks/>
            <a:stCxn id="92" idx="3"/>
          </p:cNvCxnSpPr>
          <p:nvPr/>
        </p:nvCxnSpPr>
        <p:spPr>
          <a:xfrm>
            <a:off x="3038332" y="1702201"/>
            <a:ext cx="350328" cy="14902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07942" y="1899687"/>
            <a:ext cx="1416037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 </a:t>
            </a:r>
            <a:r>
              <a:rPr kumimoji="0" lang="en-US" sz="1428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user</a:t>
            </a:r>
            <a:r>
              <a:rPr kumimoji="0" lang="en-US" sz="1428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may consume multiple </a:t>
            </a:r>
            <a:r>
              <a:rPr kumimoji="0" lang="en-US" sz="1428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subscriptions</a:t>
            </a:r>
            <a:endParaRPr kumimoji="0" lang="en-US" sz="142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6" name="Title 125"/>
          <p:cNvSpPr>
            <a:spLocks noGrp="1"/>
          </p:cNvSpPr>
          <p:nvPr>
            <p:ph type="title"/>
          </p:nvPr>
        </p:nvSpPr>
        <p:spPr>
          <a:xfrm>
            <a:off x="207942" y="274610"/>
            <a:ext cx="12543820" cy="730971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A customer-centric view of the same thing…</a:t>
            </a:r>
          </a:p>
        </p:txBody>
      </p:sp>
      <p:pic>
        <p:nvPicPr>
          <p:cNvPr id="24" name="Graphic 23" descr="Teacher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942" y="1171057"/>
            <a:ext cx="914400" cy="914400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498531" y="2120987"/>
            <a:ext cx="1416037" cy="751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78D7"/>
                </a:solidFill>
                <a:latin typeface="Segoe UI"/>
              </a:rPr>
              <a:t>A </a:t>
            </a:r>
            <a:r>
              <a:rPr lang="en-US" sz="1400" b="1" dirty="0">
                <a:solidFill>
                  <a:srgbClr val="0078D7"/>
                </a:solidFill>
                <a:latin typeface="Segoe UI"/>
              </a:rPr>
              <a:t>subscription</a:t>
            </a:r>
            <a:r>
              <a:rPr lang="en-US" sz="1400" dirty="0">
                <a:solidFill>
                  <a:srgbClr val="0078D7"/>
                </a:solidFill>
                <a:latin typeface="Segoe UI"/>
              </a:rPr>
              <a:t> must map to just one </a:t>
            </a:r>
            <a:r>
              <a:rPr lang="en-US" sz="1400" b="1" dirty="0">
                <a:solidFill>
                  <a:srgbClr val="0078D7"/>
                </a:solidFill>
                <a:latin typeface="Segoe UI"/>
              </a:rPr>
              <a:t>offer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221015" y="4639264"/>
            <a:ext cx="1698540" cy="53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78D7"/>
                </a:solidFill>
                <a:latin typeface="Segoe UI"/>
              </a:rPr>
              <a:t>An </a:t>
            </a:r>
            <a:r>
              <a:rPr lang="en-US" sz="1400" b="1" dirty="0">
                <a:solidFill>
                  <a:srgbClr val="0078D7"/>
                </a:solidFill>
                <a:latin typeface="Segoe UI"/>
              </a:rPr>
              <a:t>offer</a:t>
            </a:r>
            <a:r>
              <a:rPr lang="en-US" sz="1400" dirty="0">
                <a:solidFill>
                  <a:srgbClr val="0078D7"/>
                </a:solidFill>
                <a:latin typeface="Segoe UI"/>
              </a:rPr>
              <a:t> contains one or more </a:t>
            </a:r>
            <a:r>
              <a:rPr lang="en-US" sz="1400" b="1" dirty="0">
                <a:solidFill>
                  <a:srgbClr val="0078D7"/>
                </a:solidFill>
                <a:latin typeface="Segoe UI"/>
              </a:rPr>
              <a:t>plans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791925" y="6334102"/>
            <a:ext cx="3748155" cy="53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78D7"/>
                </a:solidFill>
                <a:latin typeface="Segoe UI"/>
              </a:rPr>
              <a:t>Plans</a:t>
            </a:r>
            <a:r>
              <a:rPr lang="en-US" sz="1400" dirty="0">
                <a:solidFill>
                  <a:srgbClr val="0078D7"/>
                </a:solidFill>
                <a:latin typeface="Segoe UI"/>
              </a:rPr>
              <a:t> access </a:t>
            </a:r>
            <a:r>
              <a:rPr lang="en-US" sz="1400" b="1" dirty="0">
                <a:solidFill>
                  <a:srgbClr val="0078D7"/>
                </a:solidFill>
                <a:latin typeface="Segoe UI"/>
              </a:rPr>
              <a:t>services</a:t>
            </a:r>
            <a:r>
              <a:rPr lang="en-US" sz="1400" dirty="0">
                <a:solidFill>
                  <a:srgbClr val="0078D7"/>
                </a:solidFill>
                <a:latin typeface="Segoe UI"/>
              </a:rPr>
              <a:t> with a </a:t>
            </a:r>
            <a:r>
              <a:rPr lang="en-US" sz="1400" b="1" dirty="0">
                <a:solidFill>
                  <a:srgbClr val="0078D7"/>
                </a:solidFill>
                <a:latin typeface="Segoe UI"/>
              </a:rPr>
              <a:t>quota</a:t>
            </a:r>
            <a:r>
              <a:rPr lang="en-US" sz="1400" dirty="0">
                <a:solidFill>
                  <a:srgbClr val="0078D7"/>
                </a:solidFill>
                <a:latin typeface="Segoe UI"/>
              </a:rPr>
              <a:t> that limits how much resource can be consumed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01723" y="6222499"/>
            <a:ext cx="2134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078D7"/>
                </a:solidFill>
                <a:latin typeface="Segoe UI"/>
              </a:rPr>
              <a:t>Services</a:t>
            </a:r>
            <a:r>
              <a:rPr lang="en-US" sz="1400" dirty="0">
                <a:solidFill>
                  <a:srgbClr val="0078D7"/>
                </a:solidFill>
                <a:latin typeface="Segoe UI"/>
              </a:rPr>
              <a:t> are metered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240107" y="5334195"/>
            <a:ext cx="22364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78D7"/>
                </a:solidFill>
                <a:latin typeface="Segoe UI"/>
              </a:rPr>
              <a:t>A plan in an offer can be a </a:t>
            </a:r>
            <a:r>
              <a:rPr lang="en-US" sz="1400" b="1" dirty="0">
                <a:solidFill>
                  <a:srgbClr val="0078D7"/>
                </a:solidFill>
                <a:latin typeface="Segoe UI"/>
              </a:rPr>
              <a:t>base plan</a:t>
            </a:r>
            <a:r>
              <a:rPr lang="en-US" sz="1400" dirty="0">
                <a:solidFill>
                  <a:srgbClr val="0078D7"/>
                </a:solidFill>
                <a:latin typeface="Segoe UI"/>
              </a:rPr>
              <a:t>, or an </a:t>
            </a:r>
            <a:r>
              <a:rPr lang="en-US" sz="1400" b="1" dirty="0">
                <a:solidFill>
                  <a:srgbClr val="0078D7"/>
                </a:solidFill>
                <a:latin typeface="Segoe UI"/>
              </a:rPr>
              <a:t>add-on plan</a:t>
            </a:r>
            <a:r>
              <a:rPr lang="en-US" sz="1400" dirty="0">
                <a:solidFill>
                  <a:srgbClr val="0078D7"/>
                </a:solidFill>
                <a:latin typeface="Segoe UI"/>
              </a:rPr>
              <a:t> that subscribers can add later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1073" y="4749419"/>
            <a:ext cx="22364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78D7"/>
                </a:solidFill>
                <a:latin typeface="Segoe UI"/>
              </a:rPr>
              <a:t>Your customers may want multiple subscriptions to divide test vs prod, or to create distinct billing categories</a:t>
            </a:r>
          </a:p>
        </p:txBody>
      </p:sp>
    </p:spTree>
    <p:extLst>
      <p:ext uri="{BB962C8B-B14F-4D97-AF65-F5344CB8AC3E}">
        <p14:creationId xmlns:p14="http://schemas.microsoft.com/office/powerpoint/2010/main" val="3960824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516062"/>
            <a:ext cx="6857999" cy="26868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Quotas = how much of each service we want to allow users to consume</a:t>
            </a: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05050"/>
                </a:solidFill>
                <a:latin typeface="+mj-lt"/>
              </a:rPr>
              <a:t>Each resource provider will have quotas configured</a:t>
            </a: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05050"/>
                </a:solidFill>
                <a:latin typeface="+mj-lt"/>
              </a:rPr>
              <a:t>Quotas can contain upper limits only</a:t>
            </a:r>
          </a:p>
          <a:p>
            <a:pPr marL="0" indent="0">
              <a:buNone/>
            </a:pPr>
            <a:endParaRPr lang="en-US" sz="1800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Balance quotas with available capacity</a:t>
            </a: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05050"/>
                </a:solidFill>
                <a:latin typeface="+mj-lt"/>
              </a:rPr>
              <a:t>A basic view of capacity available in Region Management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Defining quotas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6DE3AC-A81B-40A7-B7E9-96F0D98BA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745521"/>
              </p:ext>
            </p:extLst>
          </p:nvPr>
        </p:nvGraphicFramePr>
        <p:xfrm>
          <a:off x="6751637" y="601662"/>
          <a:ext cx="5257801" cy="5654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12376362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9823695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27910935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Resource Provider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Configurable quotas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Default quotas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61977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Compute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Default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31079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Health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722124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Key Vault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Unlimited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8324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Network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Default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95568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Storage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Default</a:t>
                      </a:r>
                      <a:endParaRPr lang="en-US" sz="1400" dirty="0">
                        <a:latin typeface="+mj-lt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5710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MySQL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238400"/>
                  </a:ext>
                </a:extLst>
              </a:tr>
              <a:tr h="93130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SQL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Default Basic</a:t>
                      </a:r>
                    </a:p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Default Standard</a:t>
                      </a:r>
                    </a:p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Default Premium</a:t>
                      </a:r>
                    </a:p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Default Admin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97793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App Service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08003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Event Hubs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76402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IoT Hub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j-lt"/>
                        </a:rPr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  <a:hlinkClick r:id="rId3"/>
                        </a:rPr>
                        <a:t>S2 &amp; S3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53043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9FF5E4-A460-4C2B-947D-E744A4011164}"/>
              </a:ext>
            </a:extLst>
          </p:cNvPr>
          <p:cNvSpPr txBox="1"/>
          <p:nvPr/>
        </p:nvSpPr>
        <p:spPr>
          <a:xfrm>
            <a:off x="293302" y="6514585"/>
            <a:ext cx="9128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Quotas and quota types in Azure Stack Hub - Azure Stack Hub | Microsoft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6373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2272" y="1099255"/>
            <a:ext cx="8686799" cy="9602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Each Resource Provider can show its own quotas</a:t>
            </a:r>
            <a:endParaRPr lang="en-US" sz="1800" dirty="0">
              <a:solidFill>
                <a:srgbClr val="505050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Showing quotas</a:t>
            </a:r>
          </a:p>
        </p:txBody>
      </p:sp>
      <p:pic>
        <p:nvPicPr>
          <p:cNvPr id="6146" name="Picture 2" descr="image002">
            <a:extLst>
              <a:ext uri="{FF2B5EF4-FFF2-40B4-BE49-F238E27FC236}">
                <a16:creationId xmlns:a16="http://schemas.microsoft.com/office/drawing/2014/main" id="{36CFDA57-7EF6-4E00-BCC4-C75748086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" y="1668462"/>
            <a:ext cx="9906000" cy="47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18C1F6-5274-4E2C-9D96-3B0864D265EF}"/>
              </a:ext>
            </a:extLst>
          </p:cNvPr>
          <p:cNvSpPr txBox="1"/>
          <p:nvPr/>
        </p:nvSpPr>
        <p:spPr>
          <a:xfrm>
            <a:off x="350837" y="6392862"/>
            <a:ext cx="43434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1193FF"/>
                </a:solidFill>
              </a:rPr>
              <a:t>App Service Quotas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B5C39-5416-4921-8F83-2BC0FC954986}"/>
              </a:ext>
            </a:extLst>
          </p:cNvPr>
          <p:cNvSpPr txBox="1"/>
          <p:nvPr/>
        </p:nvSpPr>
        <p:spPr>
          <a:xfrm>
            <a:off x="10869822" y="1976435"/>
            <a:ext cx="1444416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1193FF"/>
                </a:solidFill>
              </a:rPr>
              <a:t>SQL Quotas</a:t>
            </a:r>
          </a:p>
        </p:txBody>
      </p:sp>
      <p:pic>
        <p:nvPicPr>
          <p:cNvPr id="6147" name="Picture 3" descr="image003">
            <a:extLst>
              <a:ext uri="{FF2B5EF4-FFF2-40B4-BE49-F238E27FC236}">
                <a16:creationId xmlns:a16="http://schemas.microsoft.com/office/drawing/2014/main" id="{CB432C44-DF8C-47D4-967A-39BB5846B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41" y="2851135"/>
            <a:ext cx="12172669" cy="395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2093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IaaS Quotas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35409"/>
              </p:ext>
            </p:extLst>
          </p:nvPr>
        </p:nvGraphicFramePr>
        <p:xfrm>
          <a:off x="503237" y="1610526"/>
          <a:ext cx="11660966" cy="438325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86989">
                  <a:extLst>
                    <a:ext uri="{9D8B030D-6E8A-4147-A177-3AD203B41FA5}">
                      <a16:colId xmlns:a16="http://schemas.microsoft.com/office/drawing/2014/main" val="2379387254"/>
                    </a:ext>
                  </a:extLst>
                </a:gridCol>
                <a:gridCol w="1643393">
                  <a:extLst>
                    <a:ext uri="{9D8B030D-6E8A-4147-A177-3AD203B41FA5}">
                      <a16:colId xmlns:a16="http://schemas.microsoft.com/office/drawing/2014/main" val="3456081228"/>
                    </a:ext>
                  </a:extLst>
                </a:gridCol>
                <a:gridCol w="6130584">
                  <a:extLst>
                    <a:ext uri="{9D8B030D-6E8A-4147-A177-3AD203B41FA5}">
                      <a16:colId xmlns:a16="http://schemas.microsoft.com/office/drawing/2014/main" val="703657851"/>
                    </a:ext>
                  </a:extLst>
                </a:gridCol>
              </a:tblGrid>
              <a:tr h="460142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Type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Default value</a:t>
                      </a:r>
                    </a:p>
                  </a:txBody>
                  <a:tcPr marL="52308" marR="52308" marT="26154" marB="2615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Description</a:t>
                      </a:r>
                    </a:p>
                  </a:txBody>
                  <a:tcPr marL="52308" marR="52308" marT="26154" marB="26154" anchor="ctr">
                    <a:lnL>
                      <a:noFill/>
                    </a:lnL>
                    <a:lnR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553460"/>
                  </a:ext>
                </a:extLst>
              </a:tr>
              <a:tr h="52308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Max number of virtual machines</a:t>
                      </a:r>
                    </a:p>
                  </a:txBody>
                  <a:tcPr marL="52308" marR="52308" marT="26154" marB="26154" anchor="ctr"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50</a:t>
                      </a:r>
                    </a:p>
                  </a:txBody>
                  <a:tcPr marL="52308" marR="52308" marT="26154" marB="26154" anchor="ctr"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The maximum number of virtual machines that a subscription can create in this location.</a:t>
                      </a:r>
                    </a:p>
                  </a:txBody>
                  <a:tcPr marL="52308" marR="52308" marT="26154" marB="26154" anchor="ctr"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1971936"/>
                  </a:ext>
                </a:extLst>
              </a:tr>
              <a:tr h="68000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Max number of virtual machine cores</a:t>
                      </a:r>
                    </a:p>
                  </a:txBody>
                  <a:tcPr marL="52308" marR="52308" marT="26154" marB="26154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100</a:t>
                      </a:r>
                    </a:p>
                  </a:txBody>
                  <a:tcPr marL="52308" marR="52308" marT="26154" marB="26154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The maximum number of cores that a subscription can create in this location (for example, an A3 VM has four cores).</a:t>
                      </a:r>
                    </a:p>
                  </a:txBody>
                  <a:tcPr marL="52308" marR="52308" marT="26154" marB="26154" anchor="ctr"/>
                </a:tc>
                <a:extLst>
                  <a:ext uri="{0D108BD9-81ED-4DB2-BD59-A6C34878D82A}">
                    <a16:rowId xmlns:a16="http://schemas.microsoft.com/office/drawing/2014/main" val="3570641437"/>
                  </a:ext>
                </a:extLst>
              </a:tr>
              <a:tr h="68000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Max number of availability sets</a:t>
                      </a:r>
                    </a:p>
                  </a:txBody>
                  <a:tcPr marL="52308" marR="52308" marT="26154" marB="26154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10</a:t>
                      </a:r>
                    </a:p>
                  </a:txBody>
                  <a:tcPr marL="52308" marR="52308" marT="26154" marB="26154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The maximum number of availability</a:t>
                      </a:r>
                    </a:p>
                    <a:p>
                      <a:r>
                        <a:rPr lang="en-US" sz="1200" dirty="0">
                          <a:latin typeface="+mj-lt"/>
                        </a:rPr>
                        <a:t>sets that can be created in this location.</a:t>
                      </a:r>
                    </a:p>
                  </a:txBody>
                  <a:tcPr marL="52308" marR="52308" marT="26154" marB="26154" anchor="ctr"/>
                </a:tc>
                <a:extLst>
                  <a:ext uri="{0D108BD9-81ED-4DB2-BD59-A6C34878D82A}">
                    <a16:rowId xmlns:a16="http://schemas.microsoft.com/office/drawing/2014/main" val="2680375413"/>
                  </a:ext>
                </a:extLst>
              </a:tr>
              <a:tr h="68000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Max number of virtual machine scale</a:t>
                      </a:r>
                    </a:p>
                    <a:p>
                      <a:r>
                        <a:rPr lang="en-US" sz="1200" dirty="0">
                          <a:latin typeface="+mj-lt"/>
                        </a:rPr>
                        <a:t>sets</a:t>
                      </a:r>
                    </a:p>
                  </a:txBody>
                  <a:tcPr marL="52308" marR="52308" marT="26154" marB="26154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100</a:t>
                      </a:r>
                    </a:p>
                  </a:txBody>
                  <a:tcPr marL="52308" marR="52308" marT="26154" marB="26154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The maximum number of virtual</a:t>
                      </a:r>
                    </a:p>
                    <a:p>
                      <a:r>
                        <a:rPr lang="en-US" sz="1200" dirty="0">
                          <a:latin typeface="+mj-lt"/>
                        </a:rPr>
                        <a:t>machine scale sets that can be created</a:t>
                      </a:r>
                    </a:p>
                    <a:p>
                      <a:r>
                        <a:rPr lang="en-US" sz="1200" dirty="0">
                          <a:latin typeface="+mj-lt"/>
                        </a:rPr>
                        <a:t>in this location.</a:t>
                      </a:r>
                    </a:p>
                  </a:txBody>
                  <a:tcPr marL="52308" marR="52308" marT="26154" marB="26154" anchor="ctr"/>
                </a:tc>
                <a:extLst>
                  <a:ext uri="{0D108BD9-81ED-4DB2-BD59-A6C34878D82A}">
                    <a16:rowId xmlns:a16="http://schemas.microsoft.com/office/drawing/2014/main" val="241026002"/>
                  </a:ext>
                </a:extLst>
              </a:tr>
              <a:tr h="68000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Maximum capacity (in GB) of standard managed disk</a:t>
                      </a:r>
                    </a:p>
                  </a:txBody>
                  <a:tcPr marL="52308" marR="52308" marT="26154" marB="26154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2048</a:t>
                      </a:r>
                    </a:p>
                  </a:txBody>
                  <a:tcPr marL="52308" marR="52308" marT="26154" marB="26154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The maximum capacity of standard managed disks that can be created in this location. This value is a total of the allocation size of all standard managed disks and the used size of all standard snapshots.</a:t>
                      </a:r>
                    </a:p>
                  </a:txBody>
                  <a:tcPr marL="52308" marR="52308" marT="26154" marB="26154" anchor="ctr"/>
                </a:tc>
                <a:extLst>
                  <a:ext uri="{0D108BD9-81ED-4DB2-BD59-A6C34878D82A}">
                    <a16:rowId xmlns:a16="http://schemas.microsoft.com/office/drawing/2014/main" val="2420061626"/>
                  </a:ext>
                </a:extLst>
              </a:tr>
              <a:tr h="68000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Maximum capacity (in GB) of premium managed disk</a:t>
                      </a:r>
                    </a:p>
                  </a:txBody>
                  <a:tcPr marL="52308" marR="52308" marT="26154" marB="26154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2048</a:t>
                      </a:r>
                    </a:p>
                  </a:txBody>
                  <a:tcPr marL="52308" marR="52308" marT="26154" marB="26154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The maximum capacity of premium managed disks that can be created in this location. This value is a total of the allocation size of all premium managed disks and the used size of all premium snapshots.</a:t>
                      </a:r>
                    </a:p>
                  </a:txBody>
                  <a:tcPr marL="52308" marR="52308" marT="26154" marB="26154" anchor="ctr"/>
                </a:tc>
                <a:extLst>
                  <a:ext uri="{0D108BD9-81ED-4DB2-BD59-A6C34878D82A}">
                    <a16:rowId xmlns:a16="http://schemas.microsoft.com/office/drawing/2014/main" val="144949071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4639" y="982662"/>
            <a:ext cx="236219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Compute</a:t>
            </a:r>
          </a:p>
        </p:txBody>
      </p:sp>
    </p:spTree>
    <p:extLst>
      <p:ext uri="{BB962C8B-B14F-4D97-AF65-F5344CB8AC3E}">
        <p14:creationId xmlns:p14="http://schemas.microsoft.com/office/powerpoint/2010/main" val="346817899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27036" y="1908969"/>
            <a:ext cx="11460163" cy="3176587"/>
          </a:xfrm>
        </p:spPr>
        <p:txBody>
          <a:bodyPr/>
          <a:lstStyle/>
          <a:p>
            <a:r>
              <a:rPr lang="en-US" sz="7200" dirty="0"/>
              <a:t>Managing Access to Azure and Azure Stack Hub Resources</a:t>
            </a:r>
          </a:p>
        </p:txBody>
      </p:sp>
    </p:spTree>
    <p:extLst>
      <p:ext uri="{BB962C8B-B14F-4D97-AF65-F5344CB8AC3E}">
        <p14:creationId xmlns:p14="http://schemas.microsoft.com/office/powerpoint/2010/main" val="386711344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IaaS quotas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73864"/>
              </p:ext>
            </p:extLst>
          </p:nvPr>
        </p:nvGraphicFramePr>
        <p:xfrm>
          <a:off x="503237" y="1817920"/>
          <a:ext cx="10591799" cy="374105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76176">
                  <a:extLst>
                    <a:ext uri="{9D8B030D-6E8A-4147-A177-3AD203B41FA5}">
                      <a16:colId xmlns:a16="http://schemas.microsoft.com/office/drawing/2014/main" val="241979409"/>
                    </a:ext>
                  </a:extLst>
                </a:gridCol>
                <a:gridCol w="1900624">
                  <a:extLst>
                    <a:ext uri="{9D8B030D-6E8A-4147-A177-3AD203B41FA5}">
                      <a16:colId xmlns:a16="http://schemas.microsoft.com/office/drawing/2014/main" val="547730161"/>
                    </a:ext>
                  </a:extLst>
                </a:gridCol>
                <a:gridCol w="5714999">
                  <a:extLst>
                    <a:ext uri="{9D8B030D-6E8A-4147-A177-3AD203B41FA5}">
                      <a16:colId xmlns:a16="http://schemas.microsoft.com/office/drawing/2014/main" val="3155908563"/>
                    </a:ext>
                  </a:extLst>
                </a:gridCol>
              </a:tblGrid>
              <a:tr h="454350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Item</a:t>
                      </a:r>
                    </a:p>
                  </a:txBody>
                  <a:tcPr marL="83056" marR="22898" marT="11448" marB="11448" anchor="ctr"/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Default value</a:t>
                      </a:r>
                    </a:p>
                  </a:txBody>
                  <a:tcPr marL="83056" marR="22898" marT="11448" marB="11448" anchor="ctr"/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Description</a:t>
                      </a:r>
                    </a:p>
                  </a:txBody>
                  <a:tcPr marL="83056" marR="22898" marT="11448" marB="11448" anchor="ctr"/>
                </a:tc>
                <a:extLst>
                  <a:ext uri="{0D108BD9-81ED-4DB2-BD59-A6C34878D82A}">
                    <a16:rowId xmlns:a16="http://schemas.microsoft.com/office/drawing/2014/main" val="1921346928"/>
                  </a:ext>
                </a:extLst>
              </a:tr>
              <a:tr h="42710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Max public IPs</a:t>
                      </a:r>
                    </a:p>
                  </a:txBody>
                  <a:tcPr marL="83056" marR="22898" marT="11448" marB="11448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50</a:t>
                      </a:r>
                    </a:p>
                  </a:txBody>
                  <a:tcPr marL="83056" marR="22898" marT="11448" marB="11448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The maximum number of public IPs that a subscription can create in this location.</a:t>
                      </a:r>
                    </a:p>
                  </a:txBody>
                  <a:tcPr marL="83056" marR="22898" marT="11448" marB="11448" anchor="ctr"/>
                </a:tc>
                <a:extLst>
                  <a:ext uri="{0D108BD9-81ED-4DB2-BD59-A6C34878D82A}">
                    <a16:rowId xmlns:a16="http://schemas.microsoft.com/office/drawing/2014/main" val="1927019882"/>
                  </a:ext>
                </a:extLst>
              </a:tr>
              <a:tr h="41901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Max virtual networks</a:t>
                      </a:r>
                    </a:p>
                  </a:txBody>
                  <a:tcPr marL="83056" marR="22898" marT="11448" marB="11448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50</a:t>
                      </a:r>
                    </a:p>
                  </a:txBody>
                  <a:tcPr marL="83056" marR="22898" marT="11448" marB="11448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The maximum number of virtual networks that a subscription can create in this location.</a:t>
                      </a:r>
                    </a:p>
                  </a:txBody>
                  <a:tcPr marL="83056" marR="22898" marT="11448" marB="11448" anchor="ctr"/>
                </a:tc>
                <a:extLst>
                  <a:ext uri="{0D108BD9-81ED-4DB2-BD59-A6C34878D82A}">
                    <a16:rowId xmlns:a16="http://schemas.microsoft.com/office/drawing/2014/main" val="3062882953"/>
                  </a:ext>
                </a:extLst>
              </a:tr>
              <a:tr h="48811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Max virtual network gateways</a:t>
                      </a:r>
                    </a:p>
                  </a:txBody>
                  <a:tcPr marL="83056" marR="22898" marT="11448" marB="11448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1</a:t>
                      </a:r>
                    </a:p>
                  </a:txBody>
                  <a:tcPr marL="83056" marR="22898" marT="11448" marB="11448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The maximum number of virtual network gateways (VPN Gateways) that a subscription can create in this location.</a:t>
                      </a:r>
                    </a:p>
                  </a:txBody>
                  <a:tcPr marL="83056" marR="22898" marT="11448" marB="11448" anchor="ctr"/>
                </a:tc>
                <a:extLst>
                  <a:ext uri="{0D108BD9-81ED-4DB2-BD59-A6C34878D82A}">
                    <a16:rowId xmlns:a16="http://schemas.microsoft.com/office/drawing/2014/main" val="1736440324"/>
                  </a:ext>
                </a:extLst>
              </a:tr>
              <a:tr h="61014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Max network connections</a:t>
                      </a:r>
                    </a:p>
                  </a:txBody>
                  <a:tcPr marL="83056" marR="22898" marT="11448" marB="11448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2</a:t>
                      </a:r>
                    </a:p>
                  </a:txBody>
                  <a:tcPr marL="83056" marR="22898" marT="11448" marB="11448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The maximum number of network connections (point-to-point or site-to-site) that a subscription can create across all virtual network gateways in this location.</a:t>
                      </a:r>
                    </a:p>
                  </a:txBody>
                  <a:tcPr marL="83056" marR="22898" marT="11448" marB="11448" anchor="ctr"/>
                </a:tc>
                <a:extLst>
                  <a:ext uri="{0D108BD9-81ED-4DB2-BD59-A6C34878D82A}">
                    <a16:rowId xmlns:a16="http://schemas.microsoft.com/office/drawing/2014/main" val="4174210924"/>
                  </a:ext>
                </a:extLst>
              </a:tr>
              <a:tr h="42710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Max load balancers</a:t>
                      </a:r>
                    </a:p>
                  </a:txBody>
                  <a:tcPr marL="83056" marR="22898" marT="11448" marB="11448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50</a:t>
                      </a:r>
                    </a:p>
                  </a:txBody>
                  <a:tcPr marL="83056" marR="22898" marT="11448" marB="11448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The maximum number of load balancers that a subscription can create in this location.</a:t>
                      </a:r>
                    </a:p>
                  </a:txBody>
                  <a:tcPr marL="83056" marR="22898" marT="11448" marB="11448" anchor="ctr"/>
                </a:tc>
                <a:extLst>
                  <a:ext uri="{0D108BD9-81ED-4DB2-BD59-A6C34878D82A}">
                    <a16:rowId xmlns:a16="http://schemas.microsoft.com/office/drawing/2014/main" val="2116266245"/>
                  </a:ext>
                </a:extLst>
              </a:tr>
              <a:tr h="473158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Max NICs</a:t>
                      </a:r>
                    </a:p>
                  </a:txBody>
                  <a:tcPr marL="83056" marR="22898" marT="11448" marB="11448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100</a:t>
                      </a:r>
                    </a:p>
                  </a:txBody>
                  <a:tcPr marL="83056" marR="22898" marT="11448" marB="11448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The maximum number of network interfaces that a subscription can create in this location.</a:t>
                      </a:r>
                    </a:p>
                  </a:txBody>
                  <a:tcPr marL="83056" marR="22898" marT="11448" marB="11448" anchor="ctr"/>
                </a:tc>
                <a:extLst>
                  <a:ext uri="{0D108BD9-81ED-4DB2-BD59-A6C34878D82A}">
                    <a16:rowId xmlns:a16="http://schemas.microsoft.com/office/drawing/2014/main" val="579609123"/>
                  </a:ext>
                </a:extLst>
              </a:tr>
              <a:tr h="44206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Max network security groups</a:t>
                      </a:r>
                    </a:p>
                  </a:txBody>
                  <a:tcPr marL="83056" marR="22898" marT="11448" marB="11448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50</a:t>
                      </a:r>
                    </a:p>
                  </a:txBody>
                  <a:tcPr marL="83056" marR="22898" marT="11448" marB="11448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The maximum number of network security groups that a subscription can create in this location.</a:t>
                      </a:r>
                    </a:p>
                  </a:txBody>
                  <a:tcPr marL="83056" marR="22898" marT="11448" marB="11448" anchor="ctr"/>
                </a:tc>
                <a:extLst>
                  <a:ext uri="{0D108BD9-81ED-4DB2-BD59-A6C34878D82A}">
                    <a16:rowId xmlns:a16="http://schemas.microsoft.com/office/drawing/2014/main" val="3392516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2576" y="6441822"/>
            <a:ext cx="11971577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aka.ms/AzureStack/Quotas</a:t>
            </a:r>
            <a:r>
              <a:rPr lang="en-US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639" y="1190056"/>
            <a:ext cx="426719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87449988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IaaS Quotas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03115"/>
              </p:ext>
            </p:extLst>
          </p:nvPr>
        </p:nvGraphicFramePr>
        <p:xfrm>
          <a:off x="503237" y="4506126"/>
          <a:ext cx="11660966" cy="98322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86989">
                  <a:extLst>
                    <a:ext uri="{9D8B030D-6E8A-4147-A177-3AD203B41FA5}">
                      <a16:colId xmlns:a16="http://schemas.microsoft.com/office/drawing/2014/main" val="2379387254"/>
                    </a:ext>
                  </a:extLst>
                </a:gridCol>
                <a:gridCol w="1643393">
                  <a:extLst>
                    <a:ext uri="{9D8B030D-6E8A-4147-A177-3AD203B41FA5}">
                      <a16:colId xmlns:a16="http://schemas.microsoft.com/office/drawing/2014/main" val="3456081228"/>
                    </a:ext>
                  </a:extLst>
                </a:gridCol>
                <a:gridCol w="6130584">
                  <a:extLst>
                    <a:ext uri="{9D8B030D-6E8A-4147-A177-3AD203B41FA5}">
                      <a16:colId xmlns:a16="http://schemas.microsoft.com/office/drawing/2014/main" val="703657851"/>
                    </a:ext>
                  </a:extLst>
                </a:gridCol>
              </a:tblGrid>
              <a:tr h="460142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Type</a:t>
                      </a:r>
                    </a:p>
                  </a:txBody>
                  <a:tcPr marL="52308" marR="52308" marT="26154" marB="26154" anchor="ctr">
                    <a:lnL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Default value</a:t>
                      </a:r>
                    </a:p>
                  </a:txBody>
                  <a:tcPr marL="52308" marR="52308" marT="26154" marB="2615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Segoe UI Semilight" panose="020B0402040204020203" pitchFamily="34" charset="0"/>
                          <a:cs typeface="Segoe UI Semilight" panose="020B0402040204020203" pitchFamily="34" charset="0"/>
                        </a:rPr>
                        <a:t>Description</a:t>
                      </a:r>
                    </a:p>
                  </a:txBody>
                  <a:tcPr marL="52308" marR="52308" marT="26154" marB="26154" anchor="ctr">
                    <a:lnL>
                      <a:noFill/>
                    </a:lnL>
                    <a:lnR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9553460"/>
                  </a:ext>
                </a:extLst>
              </a:tr>
              <a:tr h="52308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Maximum number of VM cores</a:t>
                      </a:r>
                    </a:p>
                  </a:txBody>
                  <a:tcPr marL="52308" marR="52308" marT="26154" marB="26154" anchor="ctr"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10</a:t>
                      </a:r>
                    </a:p>
                  </a:txBody>
                  <a:tcPr marL="52308" marR="52308" marT="26154" marB="26154" anchor="ctr"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The maximum number of cores that a subscription can create in this location (for example, an A3 VM has four cores).</a:t>
                      </a:r>
                    </a:p>
                  </a:txBody>
                  <a:tcPr marL="52308" marR="52308" marT="26154" marB="26154" anchor="ctr">
                    <a:lnT w="12700" cap="flat" cmpd="sng" algn="ctr">
                      <a:solidFill>
                        <a:srgbClr val="0078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4197193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4639" y="3878262"/>
            <a:ext cx="236219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+mj-lt"/>
              </a:rPr>
              <a:t>Event Hubs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F1D696-DBA3-49CD-973F-B04C58DB4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205198"/>
              </p:ext>
            </p:extLst>
          </p:nvPr>
        </p:nvGraphicFramePr>
        <p:xfrm>
          <a:off x="503237" y="1748004"/>
          <a:ext cx="11660967" cy="17835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86989">
                  <a:extLst>
                    <a:ext uri="{9D8B030D-6E8A-4147-A177-3AD203B41FA5}">
                      <a16:colId xmlns:a16="http://schemas.microsoft.com/office/drawing/2014/main" val="38346188"/>
                    </a:ext>
                  </a:extLst>
                </a:gridCol>
                <a:gridCol w="1599411">
                  <a:extLst>
                    <a:ext uri="{9D8B030D-6E8A-4147-A177-3AD203B41FA5}">
                      <a16:colId xmlns:a16="http://schemas.microsoft.com/office/drawing/2014/main" val="2183545174"/>
                    </a:ext>
                  </a:extLst>
                </a:gridCol>
                <a:gridCol w="6174567">
                  <a:extLst>
                    <a:ext uri="{9D8B030D-6E8A-4147-A177-3AD203B41FA5}">
                      <a16:colId xmlns:a16="http://schemas.microsoft.com/office/drawing/2014/main" val="777600008"/>
                    </a:ext>
                  </a:extLst>
                </a:gridCol>
              </a:tblGrid>
              <a:tr h="461961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Item</a:t>
                      </a:r>
                    </a:p>
                  </a:txBody>
                  <a:tcPr marL="87180" marR="87180" marT="43590" marB="43590" anchor="ctr"/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Default value</a:t>
                      </a:r>
                    </a:p>
                  </a:txBody>
                  <a:tcPr marL="87180" marR="87180" marT="43590" marB="43590" anchor="ctr"/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Segoe UI Semilight" panose="020B0402040204020203" pitchFamily="34" charset="0"/>
                          <a:ea typeface="+mn-ea"/>
                          <a:cs typeface="Segoe UI Semilight" panose="020B0402040204020203" pitchFamily="34" charset="0"/>
                        </a:rPr>
                        <a:t>Description</a:t>
                      </a:r>
                    </a:p>
                  </a:txBody>
                  <a:tcPr marL="87180" marR="87180" marT="43590" marB="43590" anchor="ctr"/>
                </a:tc>
                <a:extLst>
                  <a:ext uri="{0D108BD9-81ED-4DB2-BD59-A6C34878D82A}">
                    <a16:rowId xmlns:a16="http://schemas.microsoft.com/office/drawing/2014/main" val="322893913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Maximum capacity (GB)</a:t>
                      </a:r>
                    </a:p>
                  </a:txBody>
                  <a:tcPr marL="87180" marR="87180" marT="43590" marB="4359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2048</a:t>
                      </a:r>
                    </a:p>
                  </a:txBody>
                  <a:tcPr marL="87180" marR="87180" marT="43590" marB="4359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Total storage capacity that can be consumed by a subscription in this location. This value is a total of the used size of all blobs (including unmanaged disks) and all associated snapshots, tables, queues..</a:t>
                      </a:r>
                    </a:p>
                  </a:txBody>
                  <a:tcPr marL="87180" marR="87180" marT="43590" marB="43590" anchor="ctr"/>
                </a:tc>
                <a:extLst>
                  <a:ext uri="{0D108BD9-81ED-4DB2-BD59-A6C34878D82A}">
                    <a16:rowId xmlns:a16="http://schemas.microsoft.com/office/drawing/2014/main" val="40930056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Total number of storage accounts</a:t>
                      </a:r>
                    </a:p>
                  </a:txBody>
                  <a:tcPr marL="87180" marR="87180" marT="43590" marB="4359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20</a:t>
                      </a:r>
                    </a:p>
                  </a:txBody>
                  <a:tcPr marL="87180" marR="87180" marT="43590" marB="4359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The maximum number of storage accounts that a subscription can create in this location.</a:t>
                      </a:r>
                    </a:p>
                  </a:txBody>
                  <a:tcPr marL="87180" marR="87180" marT="43590" marB="43590" anchor="ctr"/>
                </a:tc>
                <a:extLst>
                  <a:ext uri="{0D108BD9-81ED-4DB2-BD59-A6C34878D82A}">
                    <a16:rowId xmlns:a16="http://schemas.microsoft.com/office/drawing/2014/main" val="5448531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61607F-A811-4C64-AC6B-3AF8F5C45545}"/>
              </a:ext>
            </a:extLst>
          </p:cNvPr>
          <p:cNvSpPr txBox="1"/>
          <p:nvPr/>
        </p:nvSpPr>
        <p:spPr>
          <a:xfrm>
            <a:off x="274639" y="1135062"/>
            <a:ext cx="2514598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+mn-ea"/>
                <a:cs typeface="+mn-cs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188461602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22637" y="1325207"/>
            <a:ext cx="8153401" cy="437966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dirty="0">
                <a:solidFill>
                  <a:srgbClr val="0078D7"/>
                </a:solidFill>
              </a:rPr>
              <a:t>You can apply a </a:t>
            </a:r>
            <a:r>
              <a:rPr lang="en-US" sz="2800" b="1" dirty="0">
                <a:solidFill>
                  <a:srgbClr val="0078D7"/>
                </a:solidFill>
                <a:cs typeface="Segoe UI" panose="020B0502040204020203" pitchFamily="34" charset="0"/>
              </a:rPr>
              <a:t>lock</a:t>
            </a:r>
            <a:r>
              <a:rPr lang="en-US" sz="2800" dirty="0">
                <a:solidFill>
                  <a:srgbClr val="0078D7"/>
                </a:solidFill>
              </a:rPr>
              <a:t> to an item so that it cannot be accidentally deleted in the portal without first unlocking it</a:t>
            </a:r>
          </a:p>
          <a:p>
            <a:pPr marL="0" indent="0">
              <a:spcAft>
                <a:spcPts val="600"/>
              </a:spcAft>
              <a:buNone/>
            </a:pPr>
            <a:endParaRPr lang="en-US" sz="1800" dirty="0">
              <a:solidFill>
                <a:srgbClr val="50505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800" dirty="0">
                <a:solidFill>
                  <a:srgbClr val="0078D7"/>
                </a:solidFill>
              </a:rPr>
              <a:t>You can also apply a </a:t>
            </a:r>
            <a:r>
              <a:rPr lang="en-US" sz="2800" b="1" dirty="0">
                <a:solidFill>
                  <a:srgbClr val="0078D7"/>
                </a:solidFill>
                <a:cs typeface="Segoe UI" panose="020B0502040204020203" pitchFamily="34" charset="0"/>
              </a:rPr>
              <a:t>tag</a:t>
            </a:r>
            <a:r>
              <a:rPr lang="en-US" sz="2800" dirty="0">
                <a:solidFill>
                  <a:srgbClr val="0078D7"/>
                </a:solidFill>
              </a:rPr>
              <a:t> to an item in the portal, like a customer name for a subscription. It’s a free-form key/value pair so you could enter e.g. </a:t>
            </a:r>
            <a:r>
              <a:rPr lang="en-US" sz="2800" b="1" dirty="0">
                <a:solidFill>
                  <a:srgbClr val="0078D7"/>
                </a:solidFill>
                <a:cs typeface="Segoe UI" panose="020B0502040204020203" pitchFamily="34" charset="0"/>
              </a:rPr>
              <a:t>customer/Contoso</a:t>
            </a:r>
            <a:r>
              <a:rPr lang="en-US" sz="2800" dirty="0">
                <a:solidFill>
                  <a:srgbClr val="0078D7"/>
                </a:solidFill>
              </a:rPr>
              <a:t> or </a:t>
            </a:r>
            <a:r>
              <a:rPr lang="en-US" sz="2800" b="1" dirty="0">
                <a:solidFill>
                  <a:srgbClr val="0078D7"/>
                </a:solidFill>
                <a:cs typeface="Segoe UI" panose="020B0502040204020203" pitchFamily="34" charset="0"/>
              </a:rPr>
              <a:t>expiry/24-Sept-2017</a:t>
            </a:r>
            <a:endParaRPr lang="en-US" sz="2800" dirty="0">
              <a:solidFill>
                <a:srgbClr val="0078D7"/>
              </a:solidFill>
              <a:cs typeface="Segoe UI" panose="020B0502040204020203" pitchFamily="34" charset="0"/>
            </a:endParaRP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05050"/>
                </a:solidFill>
                <a:latin typeface="+mj-lt"/>
              </a:rPr>
              <a:t>Maximum 15 tags per item (will change to 50 in a future release to match the new Azure tag limit)</a:t>
            </a:r>
          </a:p>
          <a:p>
            <a:pPr marL="228600"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05050"/>
                </a:solidFill>
                <a:latin typeface="+mj-lt"/>
              </a:rPr>
              <a:t>You can later use the tags as a filter to apply policy…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Locks and tags</a:t>
            </a:r>
          </a:p>
        </p:txBody>
      </p:sp>
      <p:pic>
        <p:nvPicPr>
          <p:cNvPr id="6" name="Graphic 5" descr="Lock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8537" y="1973262"/>
            <a:ext cx="1600200" cy="1600200"/>
          </a:xfrm>
          <a:prstGeom prst="rect">
            <a:avLst/>
          </a:prstGeom>
        </p:spPr>
      </p:pic>
      <p:pic>
        <p:nvPicPr>
          <p:cNvPr id="8" name="Graphic 7" descr="Tag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0937" y="3876675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2540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837" y="2906331"/>
            <a:ext cx="11887200" cy="1181862"/>
          </a:xfrm>
        </p:spPr>
        <p:txBody>
          <a:bodyPr/>
          <a:lstStyle/>
          <a:p>
            <a:r>
              <a:rPr lang="en-US" dirty="0"/>
              <a:t>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3679855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Starting point</a:t>
            </a:r>
            <a:endParaRPr lang="en-US" i="1" dirty="0">
              <a:solidFill>
                <a:srgbClr val="505050"/>
              </a:solidFill>
            </a:endParaRPr>
          </a:p>
        </p:txBody>
      </p:sp>
      <p:pic>
        <p:nvPicPr>
          <p:cNvPr id="1027" name="Picture 3" descr="image004">
            <a:extLst>
              <a:ext uri="{FF2B5EF4-FFF2-40B4-BE49-F238E27FC236}">
                <a16:creationId xmlns:a16="http://schemas.microsoft.com/office/drawing/2014/main" id="{CAABC52B-8A40-42CA-9616-2C753800C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2" y="1363662"/>
            <a:ext cx="11738770" cy="510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917242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1 – Create a </a:t>
            </a:r>
            <a:r>
              <a:rPr lang="en-US" i="1" dirty="0">
                <a:solidFill>
                  <a:srgbClr val="505050"/>
                </a:solidFill>
              </a:rPr>
              <a:t>quota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237" y="6240462"/>
            <a:ext cx="11889564" cy="8710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Described here: </a:t>
            </a:r>
            <a:r>
              <a:rPr lang="en-US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https://docs.microsoft.com/en-au/azure/azure-stack/azure-stack-plan-offer-quota-overview</a:t>
            </a:r>
            <a:endParaRPr lang="en-US" dirty="0"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 dirty="0"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4" descr="image002">
            <a:extLst>
              <a:ext uri="{FF2B5EF4-FFF2-40B4-BE49-F238E27FC236}">
                <a16:creationId xmlns:a16="http://schemas.microsoft.com/office/drawing/2014/main" id="{336EBDFD-2E76-4CC6-B729-DA8F86286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17" y="1129496"/>
            <a:ext cx="10619639" cy="511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02692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2 – Create a </a:t>
            </a:r>
            <a:r>
              <a:rPr lang="en-US" i="1" dirty="0">
                <a:solidFill>
                  <a:srgbClr val="505050"/>
                </a:solidFill>
              </a:rPr>
              <a:t>plan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66037" y="1285090"/>
            <a:ext cx="44196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78D7"/>
                </a:solidFill>
                <a:latin typeface="+mj-lt"/>
              </a:rPr>
              <a:t>Assign some </a:t>
            </a:r>
            <a:r>
              <a:rPr lang="en-US" sz="2400" b="1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</a:t>
            </a:r>
            <a:r>
              <a:rPr lang="en-US" sz="2400" dirty="0">
                <a:solidFill>
                  <a:srgbClr val="50505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78D7"/>
                </a:solidFill>
                <a:latin typeface="+mj-lt"/>
              </a:rPr>
              <a:t>to the </a:t>
            </a:r>
            <a:r>
              <a:rPr lang="en-US" sz="2400" b="1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</a:t>
            </a:r>
            <a:r>
              <a:rPr lang="en-US" sz="2400" dirty="0">
                <a:solidFill>
                  <a:srgbClr val="50505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78D7"/>
                </a:solidFill>
                <a:latin typeface="+mj-lt"/>
              </a:rPr>
              <a:t>based on </a:t>
            </a:r>
            <a:r>
              <a:rPr lang="en-US" sz="2400" b="1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quotas…</a:t>
            </a:r>
          </a:p>
        </p:txBody>
      </p:sp>
      <p:pic>
        <p:nvPicPr>
          <p:cNvPr id="2050" name="Picture 2" descr="image001">
            <a:extLst>
              <a:ext uri="{FF2B5EF4-FFF2-40B4-BE49-F238E27FC236}">
                <a16:creationId xmlns:a16="http://schemas.microsoft.com/office/drawing/2014/main" id="{DEBA6AF2-7C10-444E-BFCB-2BF9154A4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9" y="1216634"/>
            <a:ext cx="7440613" cy="5437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5" descr="image003">
            <a:extLst>
              <a:ext uri="{FF2B5EF4-FFF2-40B4-BE49-F238E27FC236}">
                <a16:creationId xmlns:a16="http://schemas.microsoft.com/office/drawing/2014/main" id="{19DA2E02-4907-4079-939A-F89371643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837" y="2205648"/>
            <a:ext cx="3562350" cy="473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000315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/>
              <a:t>3 – Create an </a:t>
            </a:r>
            <a:r>
              <a:rPr lang="en-US" i="1" dirty="0"/>
              <a:t>offer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03338" y="5173662"/>
            <a:ext cx="2247899" cy="12926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78D7"/>
                </a:solidFill>
                <a:latin typeface="+mj-lt"/>
              </a:rPr>
              <a:t>Add one or more </a:t>
            </a:r>
            <a:r>
              <a:rPr lang="en-US" sz="2400" b="1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plans</a:t>
            </a:r>
            <a:r>
              <a:rPr lang="en-US" sz="2400" dirty="0">
                <a:solidFill>
                  <a:srgbClr val="50505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78D7"/>
                </a:solidFill>
                <a:latin typeface="+mj-lt"/>
              </a:rPr>
              <a:t>to</a:t>
            </a:r>
            <a:r>
              <a:rPr lang="en-US" sz="2400" dirty="0">
                <a:solidFill>
                  <a:srgbClr val="505050"/>
                </a:solidFill>
                <a:latin typeface="+mj-lt"/>
              </a:rPr>
              <a:t> </a:t>
            </a:r>
            <a:r>
              <a:rPr lang="en-US" sz="2400" dirty="0">
                <a:solidFill>
                  <a:srgbClr val="0078D7"/>
                </a:solidFill>
                <a:latin typeface="+mj-lt"/>
              </a:rPr>
              <a:t>the </a:t>
            </a:r>
            <a:r>
              <a:rPr lang="en-US" sz="2400" b="1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offer</a:t>
            </a:r>
          </a:p>
        </p:txBody>
      </p:sp>
      <p:pic>
        <p:nvPicPr>
          <p:cNvPr id="3074" name="Picture 2" descr="image005">
            <a:extLst>
              <a:ext uri="{FF2B5EF4-FFF2-40B4-BE49-F238E27FC236}">
                <a16:creationId xmlns:a16="http://schemas.microsoft.com/office/drawing/2014/main" id="{2F3123FA-9570-4A52-BE67-C0B0465A9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437" y="319624"/>
            <a:ext cx="6248400" cy="649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5DC8658-AC5D-4CA4-9B79-AF6F41D98A4A}"/>
              </a:ext>
            </a:extLst>
          </p:cNvPr>
          <p:cNvSpPr/>
          <p:nvPr/>
        </p:nvSpPr>
        <p:spPr bwMode="auto">
          <a:xfrm>
            <a:off x="3703637" y="5478462"/>
            <a:ext cx="1676400" cy="609600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7089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2637" y="1439862"/>
            <a:ext cx="4419600" cy="3323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4 – </a:t>
            </a:r>
            <a:r>
              <a:rPr lang="en-US" dirty="0"/>
              <a:t>Subscription Creation – Initiated by a user</a:t>
            </a:r>
            <a:endParaRPr lang="en-US" i="1" dirty="0">
              <a:solidFill>
                <a:srgbClr val="505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356" y="6302219"/>
            <a:ext cx="11125200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Read More at </a:t>
            </a:r>
            <a:r>
              <a:rPr lang="en-US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aka.ms/</a:t>
            </a:r>
            <a:r>
              <a:rPr lang="en-US" dirty="0" err="1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Azurestack</a:t>
            </a:r>
            <a:r>
              <a:rPr lang="en-US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/Subscribe</a:t>
            </a:r>
            <a:r>
              <a:rPr lang="en-US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n-US" b="1" dirty="0"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80238" y="4690625"/>
            <a:ext cx="5183966" cy="12926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78D7"/>
                </a:solidFill>
                <a:latin typeface="+mj-lt"/>
              </a:rPr>
              <a:t>The user can create their own name for the </a:t>
            </a:r>
            <a:r>
              <a:rPr lang="en-US" sz="2400" b="1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subscription</a:t>
            </a:r>
            <a:r>
              <a:rPr lang="en-US" sz="2400" dirty="0">
                <a:solidFill>
                  <a:srgbClr val="0078D7"/>
                </a:solidFill>
                <a:latin typeface="+mj-lt"/>
              </a:rPr>
              <a:t> and pick their </a:t>
            </a:r>
            <a:r>
              <a:rPr lang="en-US" sz="2400" b="1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offer</a:t>
            </a:r>
            <a:r>
              <a:rPr lang="en-US" sz="2400" dirty="0">
                <a:solidFill>
                  <a:srgbClr val="0078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n-US" sz="2400" b="1" dirty="0">
              <a:solidFill>
                <a:srgbClr val="0078D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76" y="1439862"/>
            <a:ext cx="6428815" cy="389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1125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91" y="144462"/>
            <a:ext cx="12147696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5 – </a:t>
            </a:r>
            <a:r>
              <a:rPr lang="en-US" dirty="0"/>
              <a:t>Subscription creation – Initiated by an admin</a:t>
            </a:r>
            <a:endParaRPr lang="en-US" i="1" dirty="0">
              <a:solidFill>
                <a:srgbClr val="505050"/>
              </a:solidFill>
            </a:endParaRP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AA0239-9A2F-4284-9ACF-BCCDC5ED9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9" y="1287462"/>
            <a:ext cx="11997662" cy="45720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62A6200C-2071-4F42-8FE2-00FFE3B65C2D}"/>
              </a:ext>
            </a:extLst>
          </p:cNvPr>
          <p:cNvSpPr/>
          <p:nvPr/>
        </p:nvSpPr>
        <p:spPr bwMode="auto">
          <a:xfrm rot="15402970">
            <a:off x="1651489" y="1947135"/>
            <a:ext cx="457200" cy="685800"/>
          </a:xfrm>
          <a:prstGeom prst="downArrow">
            <a:avLst/>
          </a:prstGeom>
          <a:solidFill>
            <a:srgbClr val="FF8C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AU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852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Getting started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7038" y="1439862"/>
            <a:ext cx="4648199" cy="4755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Question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05050"/>
                </a:solidFill>
              </a:rPr>
              <a:t>How do users in </a:t>
            </a:r>
            <a:r>
              <a:rPr lang="en-US" sz="1800" b="1" dirty="0">
                <a:solidFill>
                  <a:srgbClr val="505050"/>
                </a:solidFill>
              </a:rPr>
              <a:t>AZURE</a:t>
            </a:r>
            <a:r>
              <a:rPr lang="en-US" sz="1800" dirty="0">
                <a:solidFill>
                  <a:srgbClr val="505050"/>
                </a:solidFill>
              </a:rPr>
              <a:t> get a subscription to begin with?</a:t>
            </a:r>
            <a:endParaRPr lang="en-US" sz="1900" dirty="0">
              <a:solidFill>
                <a:srgbClr val="505050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>
              <a:solidFill>
                <a:srgbClr val="0078D7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8D7"/>
                </a:solidFill>
              </a:rPr>
              <a:t>Azure answer: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05050"/>
                </a:solidFill>
              </a:rPr>
              <a:t>Through the creation of offers, plans and quotas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05050"/>
                </a:solidFill>
              </a:rPr>
              <a:t>In </a:t>
            </a:r>
            <a:r>
              <a:rPr lang="en-US" sz="1800" b="1" dirty="0">
                <a:solidFill>
                  <a:srgbClr val="505050"/>
                </a:solidFill>
              </a:rPr>
              <a:t>AZURE</a:t>
            </a:r>
            <a:r>
              <a:rPr lang="en-US" sz="1800" dirty="0">
                <a:solidFill>
                  <a:srgbClr val="505050"/>
                </a:solidFill>
              </a:rPr>
              <a:t>, this is what a user would see when requesting a new subscription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05050"/>
                </a:solidFill>
              </a:rPr>
              <a:t>When users “sign up” for Azure, they subscribe to an offer.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505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2FB23-DE06-444E-B67F-7B455CF68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606" y="1347677"/>
            <a:ext cx="6520231" cy="3906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691875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83C1012-2544-430D-8B40-27CBCCE76F95}"/>
              </a:ext>
            </a:extLst>
          </p:cNvPr>
          <p:cNvSpPr txBox="1">
            <a:spLocks/>
          </p:cNvSpPr>
          <p:nvPr/>
        </p:nvSpPr>
        <p:spPr>
          <a:xfrm>
            <a:off x="155091" y="144462"/>
            <a:ext cx="12147696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>
                <a:solidFill>
                  <a:srgbClr val="505050"/>
                </a:solidFill>
              </a:rPr>
              <a:t>5 – </a:t>
            </a:r>
            <a:r>
              <a:rPr lang="en-US"/>
              <a:t>Subscription creation – Initiated by an admin</a:t>
            </a:r>
            <a:endParaRPr lang="en-US" i="1">
              <a:solidFill>
                <a:srgbClr val="505050"/>
              </a:solidFill>
            </a:endParaRPr>
          </a:p>
        </p:txBody>
      </p:sp>
      <p:pic>
        <p:nvPicPr>
          <p:cNvPr id="5122" name="Picture 6" descr="image010">
            <a:extLst>
              <a:ext uri="{FF2B5EF4-FFF2-40B4-BE49-F238E27FC236}">
                <a16:creationId xmlns:a16="http://schemas.microsoft.com/office/drawing/2014/main" id="{E6C8834C-6A03-48BA-BBF4-BF52ED820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" y="1363662"/>
            <a:ext cx="11430000" cy="5266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872276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 screen with text&#10;&#10;Description generated with very high confidence">
            <a:extLst>
              <a:ext uri="{FF2B5EF4-FFF2-40B4-BE49-F238E27FC236}">
                <a16:creationId xmlns:a16="http://schemas.microsoft.com/office/drawing/2014/main" id="{102B3998-9BAC-44E9-B812-C9C5F9C77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8" y="1363662"/>
            <a:ext cx="11628438" cy="45608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6316488-6734-44E5-B1E4-70762EB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91" y="144462"/>
            <a:ext cx="12147696" cy="917575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5 – </a:t>
            </a:r>
            <a:r>
              <a:rPr lang="en-US" dirty="0"/>
              <a:t>Subscription creation – Initiated by an admin</a:t>
            </a:r>
            <a:endParaRPr lang="en-US" i="1" dirty="0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93560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6316488-6734-44E5-B1E4-70762EB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91" y="144462"/>
            <a:ext cx="12147696" cy="917575"/>
          </a:xfrm>
        </p:spPr>
        <p:txBody>
          <a:bodyPr/>
          <a:lstStyle/>
          <a:p>
            <a:r>
              <a:rPr lang="en-US" dirty="0"/>
              <a:t>Subscription management – PowerShell</a:t>
            </a:r>
            <a:endParaRPr lang="en-US" i="1" dirty="0">
              <a:solidFill>
                <a:srgbClr val="505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4CB29-7A55-4415-8074-B9B248DA751B}"/>
              </a:ext>
            </a:extLst>
          </p:cNvPr>
          <p:cNvSpPr txBox="1"/>
          <p:nvPr/>
        </p:nvSpPr>
        <p:spPr>
          <a:xfrm>
            <a:off x="808037" y="1744662"/>
            <a:ext cx="9829800" cy="301928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 the Azure Stack Hub PowerShell modules to enable or disable user subscriptions. For example, here is how to select and then disable a user’s subscription:</a:t>
            </a:r>
            <a:b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Consolas" panose="020B0609020204030204" pitchFamily="49" charset="0"/>
              </a:rPr>
              <a:t>$sub = </a:t>
            </a:r>
            <a:r>
              <a:rPr lang="en-US" sz="2800" dirty="0">
                <a:solidFill>
                  <a:srgbClr val="0078D7"/>
                </a:solidFill>
                <a:latin typeface="Consolas" panose="020B0609020204030204" pitchFamily="49" charset="0"/>
              </a:rPr>
              <a:t>Get-</a:t>
            </a:r>
            <a:r>
              <a:rPr lang="en-US" sz="2800" dirty="0" err="1">
                <a:solidFill>
                  <a:srgbClr val="0078D7"/>
                </a:solidFill>
                <a:latin typeface="Consolas" panose="020B0609020204030204" pitchFamily="49" charset="0"/>
              </a:rPr>
              <a:t>AzsUserSubscription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Consolas" panose="020B0609020204030204" pitchFamily="49" charset="0"/>
              </a:rPr>
              <a:t>$</a:t>
            </a:r>
            <a:r>
              <a:rPr lang="en-US" sz="2800" dirty="0" err="1">
                <a:latin typeface="Consolas" panose="020B0609020204030204" pitchFamily="49" charset="0"/>
              </a:rPr>
              <a:t>sub.State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D83B01"/>
                </a:solidFill>
                <a:latin typeface="Consolas" panose="020B0609020204030204" pitchFamily="49" charset="0"/>
              </a:rPr>
              <a:t>"Disabled" 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78D7"/>
                </a:solidFill>
                <a:latin typeface="Consolas" panose="020B0609020204030204" pitchFamily="49" charset="0"/>
              </a:rPr>
              <a:t>Set-</a:t>
            </a:r>
            <a:r>
              <a:rPr lang="en-US" sz="2800" dirty="0" err="1">
                <a:solidFill>
                  <a:srgbClr val="0078D7"/>
                </a:solidFill>
                <a:latin typeface="Consolas" panose="020B0609020204030204" pitchFamily="49" charset="0"/>
              </a:rPr>
              <a:t>AzsUserSubscription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2">
                    <a:lumMod val="25000"/>
                    <a:lumOff val="75000"/>
                  </a:schemeClr>
                </a:solidFill>
                <a:latin typeface="Consolas" panose="020B0609020204030204" pitchFamily="49" charset="0"/>
              </a:rPr>
              <a:t>-Subscription </a:t>
            </a:r>
            <a:r>
              <a:rPr lang="en-US" sz="2800" dirty="0">
                <a:latin typeface="Consolas" panose="020B0609020204030204" pitchFamily="49" charset="0"/>
              </a:rPr>
              <a:t>$sub</a:t>
            </a:r>
            <a:endParaRPr lang="en-US" sz="36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36589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2255-801B-9D55-57B2-F5E6F299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C0C51-1F24-A778-AE25-664A00040ADF}"/>
              </a:ext>
            </a:extLst>
          </p:cNvPr>
          <p:cNvSpPr txBox="1"/>
          <p:nvPr/>
        </p:nvSpPr>
        <p:spPr>
          <a:xfrm>
            <a:off x="655637" y="1516062"/>
            <a:ext cx="10896600" cy="11264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1800" dirty="0" err="1">
                <a:solidFill>
                  <a:srgbClr val="FF9494"/>
                </a:solidFill>
                <a:latin typeface="Lucida Console" panose="020B0609040504020204" pitchFamily="49" charset="0"/>
              </a:rPr>
              <a:t>writeErrorStream</a:t>
            </a:r>
            <a:r>
              <a:rPr lang="en-US" sz="1800" dirty="0">
                <a:solidFill>
                  <a:srgbClr val="FF9494"/>
                </a:solidFill>
                <a:latin typeface="Lucida Console" panose="020B0609040504020204" pitchFamily="49" charset="0"/>
              </a:rPr>
              <a:t>      : True</a:t>
            </a:r>
          </a:p>
          <a:p>
            <a:r>
              <a:rPr lang="en-US" sz="1800" dirty="0">
                <a:solidFill>
                  <a:srgbClr val="FF9494"/>
                </a:solidFill>
                <a:latin typeface="Lucida Console" panose="020B0609040504020204" pitchFamily="49" charset="0"/>
              </a:rPr>
              <a:t>Exception             : </a:t>
            </a:r>
            <a:r>
              <a:rPr lang="en-US" sz="1800" dirty="0" err="1">
                <a:solidFill>
                  <a:srgbClr val="FF9494"/>
                </a:solidFill>
                <a:latin typeface="Lucida Console" panose="020B0609040504020204" pitchFamily="49" charset="0"/>
              </a:rPr>
              <a:t>Microsoft.Rest.Azure.CloudException</a:t>
            </a:r>
            <a:r>
              <a:rPr lang="en-US" sz="1800" dirty="0">
                <a:solidFill>
                  <a:srgbClr val="FF9494"/>
                </a:solidFill>
                <a:latin typeface="Lucida Console" panose="020B0609040504020204" pitchFamily="49" charset="0"/>
              </a:rPr>
              <a:t>: The resource namespace </a:t>
            </a:r>
            <a:r>
              <a:rPr lang="en-US" sz="1800" b="1" dirty="0">
                <a:solidFill>
                  <a:srgbClr val="FF9494"/>
                </a:solidFill>
                <a:latin typeface="Lucida Console" panose="020B0609040504020204" pitchFamily="49" charset="0"/>
              </a:rPr>
              <a:t>'Microsoft.KeyVault' is invalid</a:t>
            </a:r>
            <a:r>
              <a:rPr lang="en-US" sz="1800" dirty="0">
                <a:solidFill>
                  <a:srgbClr val="FF9494"/>
                </a:solidFill>
                <a:latin typeface="Lucida Console" panose="020B060904050402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47189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2255-801B-9D55-57B2-F5E6F299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FBF60-690D-EC65-47CA-44FB6FC62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6" y="1363662"/>
            <a:ext cx="8214679" cy="2667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B7EE2-FB2E-B286-33E3-1060149D8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841" y="4411662"/>
            <a:ext cx="627194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3907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A0F81B1-CF08-4F5C-9706-779C141A6BFC}"/>
              </a:ext>
            </a:extLst>
          </p:cNvPr>
          <p:cNvSpPr txBox="1">
            <a:spLocks/>
          </p:cNvSpPr>
          <p:nvPr/>
        </p:nvSpPr>
        <p:spPr>
          <a:xfrm>
            <a:off x="350837" y="2906331"/>
            <a:ext cx="11887200" cy="118186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7200" dirty="0"/>
              <a:t>Provider Delegation</a:t>
            </a:r>
          </a:p>
        </p:txBody>
      </p:sp>
    </p:spTree>
    <p:extLst>
      <p:ext uri="{BB962C8B-B14F-4D97-AF65-F5344CB8AC3E}">
        <p14:creationId xmlns:p14="http://schemas.microsoft.com/office/powerpoint/2010/main" val="3378363084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5481" y="1592262"/>
            <a:ext cx="6552356" cy="2438400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0"/>
              </a:spcBef>
              <a:spcAft>
                <a:spcPts val="1200"/>
              </a:spcAft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505050"/>
                </a:solidFill>
                <a:latin typeface="Segoe UI Light"/>
              </a:rPr>
              <a:t>Create a delegation hierarchy to enable Delegated Providers</a:t>
            </a:r>
          </a:p>
          <a:p>
            <a:pPr marL="342900" lvl="1" indent="-342900">
              <a:spcBef>
                <a:spcPts val="0"/>
              </a:spcBef>
              <a:spcAft>
                <a:spcPts val="1200"/>
              </a:spcAft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505050"/>
                </a:solidFill>
                <a:latin typeface="Segoe UI Light"/>
              </a:rPr>
              <a:t>By default, all services are available to be resold by Delegated Providers</a:t>
            </a:r>
          </a:p>
          <a:p>
            <a:pPr marL="342900" lvl="1" indent="-342900">
              <a:spcBef>
                <a:spcPts val="0"/>
              </a:spcBef>
              <a:spcAft>
                <a:spcPts val="1200"/>
              </a:spcAft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505050"/>
                </a:solidFill>
                <a:latin typeface="Segoe UI Light"/>
              </a:rPr>
              <a:t>Ease administration by delegating to others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Reselling through a delegated provider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49844-915B-40CF-86BE-91BD17295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37" y="2330449"/>
            <a:ext cx="5487161" cy="39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94402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9" y="6048998"/>
            <a:ext cx="4952998" cy="57246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SzTx/>
              <a:buNone/>
              <a:defRPr/>
            </a:pPr>
            <a:r>
              <a:rPr lang="en-US" sz="2800" dirty="0">
                <a:solidFill>
                  <a:srgbClr val="505050"/>
                </a:solidFill>
                <a:hlinkClick r:id="rId3"/>
              </a:rPr>
              <a:t>aka.ms/AzureStack/Delegate</a:t>
            </a:r>
            <a:r>
              <a:rPr lang="en-US" sz="2800" dirty="0">
                <a:solidFill>
                  <a:srgbClr val="505050"/>
                </a:solidFill>
              </a:rPr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9" y="336910"/>
            <a:ext cx="11048998" cy="832716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Delegation</a:t>
            </a:r>
            <a:br>
              <a:rPr lang="en-US" dirty="0">
                <a:solidFill>
                  <a:srgbClr val="505050"/>
                </a:solidFill>
              </a:rPr>
            </a:br>
            <a:r>
              <a:rPr lang="en-US" sz="2800" spc="0" dirty="0">
                <a:solidFill>
                  <a:srgbClr val="0078D7"/>
                </a:solidFill>
                <a:cs typeface="+mn-cs"/>
              </a:rPr>
              <a:t>Roles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47F77-D57A-4410-B1F9-1CC433AB0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36637" y="1820862"/>
            <a:ext cx="1219200" cy="121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215645-8F9F-40EB-A0FD-201928B0DDBD}"/>
              </a:ext>
            </a:extLst>
          </p:cNvPr>
          <p:cNvSpPr txBox="1"/>
          <p:nvPr/>
        </p:nvSpPr>
        <p:spPr>
          <a:xfrm>
            <a:off x="2231851" y="1959189"/>
            <a:ext cx="5281785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Azure Stack Hub Operator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930205-C882-4391-AF2D-7B971EF588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195510" y="3336123"/>
            <a:ext cx="1151739" cy="1151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311527-528D-45BF-A859-8E5985321D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501079" y="4583622"/>
            <a:ext cx="748015" cy="1123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6A1088-21CD-4F88-A211-F0BA4695D45C}"/>
              </a:ext>
            </a:extLst>
          </p:cNvPr>
          <p:cNvSpPr txBox="1"/>
          <p:nvPr/>
        </p:nvSpPr>
        <p:spPr>
          <a:xfrm>
            <a:off x="2669249" y="2402369"/>
            <a:ext cx="4796417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Creates Offer Template. Delegates to…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9DD9E-FF9E-4819-A923-A58631B8247D}"/>
              </a:ext>
            </a:extLst>
          </p:cNvPr>
          <p:cNvSpPr txBox="1"/>
          <p:nvPr/>
        </p:nvSpPr>
        <p:spPr>
          <a:xfrm>
            <a:off x="3322637" y="3276651"/>
            <a:ext cx="5105400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Delegated Provider(s)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27398-989D-4D26-95AE-B0F488FA435D}"/>
              </a:ext>
            </a:extLst>
          </p:cNvPr>
          <p:cNvSpPr txBox="1"/>
          <p:nvPr/>
        </p:nvSpPr>
        <p:spPr>
          <a:xfrm>
            <a:off x="3760034" y="3719831"/>
            <a:ext cx="558240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That have Owner or Contributor Subscription Rights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679902-AE48-47C0-A2EF-26AFBE29181F}"/>
              </a:ext>
            </a:extLst>
          </p:cNvPr>
          <p:cNvSpPr txBox="1"/>
          <p:nvPr/>
        </p:nvSpPr>
        <p:spPr>
          <a:xfrm>
            <a:off x="4313237" y="4536961"/>
            <a:ext cx="5105400" cy="6832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User(s)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3DEDB4-4107-4366-990C-BBE143869A4E}"/>
              </a:ext>
            </a:extLst>
          </p:cNvPr>
          <p:cNvSpPr txBox="1"/>
          <p:nvPr/>
        </p:nvSpPr>
        <p:spPr>
          <a:xfrm>
            <a:off x="4750634" y="4980141"/>
            <a:ext cx="5582403" cy="5447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Sign Up for Offers. Create Resources</a:t>
            </a:r>
          </a:p>
        </p:txBody>
      </p:sp>
    </p:spTree>
    <p:extLst>
      <p:ext uri="{BB962C8B-B14F-4D97-AF65-F5344CB8AC3E}">
        <p14:creationId xmlns:p14="http://schemas.microsoft.com/office/powerpoint/2010/main" val="39969894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6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3935CD-523A-48EA-9316-C095C8233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462" y="1339138"/>
            <a:ext cx="10163175" cy="568040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133DE8FB-B013-4541-AF75-7FF9C9E17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9" y="336910"/>
            <a:ext cx="11048998" cy="832716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Delegation</a:t>
            </a:r>
            <a:br>
              <a:rPr lang="en-US" dirty="0">
                <a:solidFill>
                  <a:srgbClr val="505050"/>
                </a:solidFill>
              </a:rPr>
            </a:br>
            <a:r>
              <a:rPr lang="en-US" sz="2800" spc="0" dirty="0">
                <a:solidFill>
                  <a:srgbClr val="0078D7"/>
                </a:solidFill>
                <a:cs typeface="+mn-cs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250595630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6A0F81B1-CF08-4F5C-9706-779C141A6BFC}"/>
              </a:ext>
            </a:extLst>
          </p:cNvPr>
          <p:cNvSpPr txBox="1">
            <a:spLocks/>
          </p:cNvSpPr>
          <p:nvPr/>
        </p:nvSpPr>
        <p:spPr>
          <a:xfrm>
            <a:off x="350837" y="2906331"/>
            <a:ext cx="11887200" cy="118186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7200" dirty="0"/>
              <a:t>Automation</a:t>
            </a:r>
          </a:p>
        </p:txBody>
      </p:sp>
    </p:spTree>
    <p:extLst>
      <p:ext uri="{BB962C8B-B14F-4D97-AF65-F5344CB8AC3E}">
        <p14:creationId xmlns:p14="http://schemas.microsoft.com/office/powerpoint/2010/main" val="275007861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4529" y="328346"/>
            <a:ext cx="11562507" cy="730516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Offers, quotas, and subscriptions in Azure</a:t>
            </a:r>
          </a:p>
        </p:txBody>
      </p:sp>
      <p:sp>
        <p:nvSpPr>
          <p:cNvPr id="13" name="Content Placeholder 10"/>
          <p:cNvSpPr txBox="1">
            <a:spLocks/>
          </p:cNvSpPr>
          <p:nvPr/>
        </p:nvSpPr>
        <p:spPr>
          <a:xfrm>
            <a:off x="427037" y="1439862"/>
            <a:ext cx="5377633" cy="3733800"/>
          </a:xfr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3200" b="1" dirty="0">
                <a:solidFill>
                  <a:srgbClr val="0078D7"/>
                </a:solidFill>
              </a:rPr>
              <a:t>Azure</a:t>
            </a:r>
            <a:r>
              <a:rPr lang="en-US" sz="3200" dirty="0">
                <a:solidFill>
                  <a:srgbClr val="0078D7"/>
                </a:solidFill>
              </a:rPr>
              <a:t> presents several offers: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3200" dirty="0">
                <a:solidFill>
                  <a:srgbClr val="0078D7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/>
                </a:solidFill>
              </a:rPr>
              <a:t>Pay-As-You-Go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/>
                </a:solidFill>
              </a:rPr>
              <a:t>Enterprise Agreement (EA)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/>
                </a:solidFill>
              </a:rPr>
              <a:t>MSDN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/>
                </a:solidFill>
              </a:rPr>
              <a:t>Trial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05050"/>
                </a:solidFill>
              </a:rPr>
              <a:t>etc.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7D0B9C-DD65-40EC-8268-E68A3646F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806" y="1449286"/>
            <a:ext cx="2377982" cy="5173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03C6751-E192-45F6-B62D-31362D5FA6F8}"/>
              </a:ext>
            </a:extLst>
          </p:cNvPr>
          <p:cNvSpPr/>
          <p:nvPr/>
        </p:nvSpPr>
        <p:spPr bwMode="auto">
          <a:xfrm>
            <a:off x="6749370" y="2413044"/>
            <a:ext cx="1491431" cy="228600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6121D0-35B9-4F06-A0DC-EA6EBF865A5C}"/>
              </a:ext>
            </a:extLst>
          </p:cNvPr>
          <p:cNvSpPr/>
          <p:nvPr/>
        </p:nvSpPr>
        <p:spPr bwMode="auto">
          <a:xfrm>
            <a:off x="6749370" y="3910917"/>
            <a:ext cx="1491431" cy="228600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59C474-8AB0-4514-A665-2905C38B5754}"/>
              </a:ext>
            </a:extLst>
          </p:cNvPr>
          <p:cNvSpPr/>
          <p:nvPr/>
        </p:nvSpPr>
        <p:spPr bwMode="auto">
          <a:xfrm>
            <a:off x="6749370" y="2990757"/>
            <a:ext cx="1491431" cy="228600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788F20-4B64-46EB-A0EF-FCDB67128C6E}"/>
              </a:ext>
            </a:extLst>
          </p:cNvPr>
          <p:cNvSpPr txBox="1"/>
          <p:nvPr/>
        </p:nvSpPr>
        <p:spPr>
          <a:xfrm>
            <a:off x="413886" y="6392862"/>
            <a:ext cx="6217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Offer Details | Microsoft Azure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6599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9EFDF-B82D-4E47-A31E-9DFDC9AE5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7" y="1744662"/>
            <a:ext cx="11887200" cy="39332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Backup and Rapid Redeployment</a:t>
            </a:r>
          </a:p>
          <a:p>
            <a:pPr marL="228600" lvl="1" indent="0">
              <a:buNone/>
            </a:pPr>
            <a:r>
              <a:rPr lang="en-US" dirty="0"/>
              <a:t>Create </a:t>
            </a:r>
          </a:p>
          <a:p>
            <a:pPr lvl="1"/>
            <a:r>
              <a:rPr lang="en-US" dirty="0"/>
              <a:t>Offer</a:t>
            </a:r>
          </a:p>
          <a:p>
            <a:pPr lvl="1"/>
            <a:r>
              <a:rPr lang="en-US" dirty="0"/>
              <a:t>Plan</a:t>
            </a:r>
          </a:p>
          <a:p>
            <a:pPr lvl="1"/>
            <a:r>
              <a:rPr lang="en-US" dirty="0"/>
              <a:t>Offer</a:t>
            </a:r>
          </a:p>
          <a:p>
            <a:pPr lvl="1"/>
            <a:r>
              <a:rPr lang="en-US" dirty="0"/>
              <a:t>Subscription to an offer</a:t>
            </a:r>
          </a:p>
          <a:p>
            <a:pPr lvl="1"/>
            <a:r>
              <a:rPr lang="en-US" dirty="0"/>
              <a:t>Delete Quotas, Plans, Offers and Subscriptions</a:t>
            </a:r>
          </a:p>
          <a:p>
            <a:pPr lvl="2"/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201DF40-7182-458D-B93A-4918B22A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9" y="336910"/>
            <a:ext cx="11048998" cy="832716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Automation</a:t>
            </a:r>
            <a:br>
              <a:rPr lang="en-US" dirty="0">
                <a:solidFill>
                  <a:srgbClr val="505050"/>
                </a:solidFill>
              </a:rPr>
            </a:br>
            <a:r>
              <a:rPr lang="en-US" sz="2800" spc="0" dirty="0">
                <a:solidFill>
                  <a:srgbClr val="0078D7"/>
                </a:solidFill>
                <a:cs typeface="+mn-cs"/>
              </a:rPr>
              <a:t>PowerShell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22410-85A2-4981-8B7C-4E195E2DD19A}"/>
              </a:ext>
            </a:extLst>
          </p:cNvPr>
          <p:cNvSpPr txBox="1"/>
          <p:nvPr/>
        </p:nvSpPr>
        <p:spPr>
          <a:xfrm>
            <a:off x="464196" y="6472949"/>
            <a:ext cx="12405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Use PowerShell to manage subscriptions, plans, and offers in Azure Stack Hub - Azure Stack Hub | Microsoft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31996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3237" y="2906331"/>
            <a:ext cx="10056812" cy="118186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8659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 txBox="1">
            <a:spLocks/>
          </p:cNvSpPr>
          <p:nvPr/>
        </p:nvSpPr>
        <p:spPr>
          <a:xfrm>
            <a:off x="427038" y="4011838"/>
            <a:ext cx="4267200" cy="1009424"/>
          </a:xfrm>
          <a:prstGeom prst="rect">
            <a:avLst/>
          </a:prstGeom>
        </p:spPr>
        <p:txBody>
          <a:bodyPr vert="horz" wrap="square" lIns="146304" tIns="91440" rIns="146304" bIns="91440" rtlCol="0">
            <a:normAutofit fontScale="85000" lnSpcReduction="20000"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rgbClr val="0078D7"/>
                </a:solidFill>
              </a:rPr>
              <a:t>Quotas (limits on allowed usage) are associated with offers defined within </a:t>
            </a:r>
            <a:r>
              <a:rPr lang="en-US" sz="2800" b="1" dirty="0">
                <a:solidFill>
                  <a:srgbClr val="0078D7"/>
                </a:solidFill>
              </a:rPr>
              <a:t>AZURE</a:t>
            </a:r>
            <a:endParaRPr lang="en-US" sz="2800" dirty="0">
              <a:solidFill>
                <a:srgbClr val="0078D7"/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8928359-C6A3-45D9-99A5-FA408A09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9" y="328346"/>
            <a:ext cx="4704508" cy="730516"/>
          </a:xfrm>
        </p:spPr>
        <p:txBody>
          <a:bodyPr/>
          <a:lstStyle/>
          <a:p>
            <a:r>
              <a:rPr lang="en-US" dirty="0">
                <a:solidFill>
                  <a:srgbClr val="505050"/>
                </a:solidFill>
              </a:rPr>
              <a:t>Offers, quotas, and subscriptions in </a:t>
            </a:r>
            <a:r>
              <a:rPr lang="en-US" b="1" dirty="0">
                <a:solidFill>
                  <a:srgbClr val="505050"/>
                </a:solidFill>
              </a:rPr>
              <a:t>Azure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0F7D2F-3839-432A-B692-925C88EEEBB2}"/>
              </a:ext>
            </a:extLst>
          </p:cNvPr>
          <p:cNvSpPr/>
          <p:nvPr/>
        </p:nvSpPr>
        <p:spPr>
          <a:xfrm>
            <a:off x="427037" y="5326062"/>
            <a:ext cx="403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Note: limits shown here are for Azure and are from </a:t>
            </a:r>
            <a:r>
              <a:rPr lang="en-US" b="1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aka.ms/Azure/Limits</a:t>
            </a:r>
            <a:endParaRPr lang="en-US" b="1" dirty="0">
              <a:gradFill>
                <a:gsLst>
                  <a:gs pos="2917">
                    <a:srgbClr val="353535"/>
                  </a:gs>
                  <a:gs pos="30000">
                    <a:srgbClr val="353535"/>
                  </a:gs>
                </a:gsLst>
                <a:lin ang="5400000" scaled="0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E7ECAB-5BC0-456A-8BE3-DE3B81E4E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37" y="1897062"/>
            <a:ext cx="7599756" cy="461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68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8460" y="372393"/>
            <a:ext cx="5222783" cy="172649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4100" dirty="0">
                <a:solidFill>
                  <a:schemeClr val="tx1"/>
                </a:solidFill>
                <a:ea typeface="+mj-ea"/>
                <a:cs typeface="+mj-cs"/>
              </a:rPr>
              <a:t>Managing access to resources in Azure Stack Hub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8460" y="2362595"/>
            <a:ext cx="4663678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8461" y="2626296"/>
            <a:ext cx="5222782" cy="35311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The problem: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How do you, as an </a:t>
            </a:r>
            <a:r>
              <a:rPr lang="en-US" sz="1800" b="1" dirty="0">
                <a:solidFill>
                  <a:schemeClr val="tx1"/>
                </a:solidFill>
                <a:latin typeface="+mn-lt"/>
              </a:rPr>
              <a:t>Azure Stack Hub Operator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, manage the resources a user can consume?</a:t>
            </a:r>
          </a:p>
          <a:p>
            <a:pPr marL="0" defTabSz="9144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marL="0" indent="0" defTabSz="914400">
              <a:buNone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The Azure Stack Hub answer:</a:t>
            </a: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Like in Azure through subscriptions and offers, and </a:t>
            </a:r>
            <a:r>
              <a:rPr lang="en-US" sz="1800" b="1" i="1" dirty="0">
                <a:solidFill>
                  <a:schemeClr val="tx1"/>
                </a:solidFill>
                <a:latin typeface="+mn-lt"/>
              </a:rPr>
              <a:t>you are the admin</a:t>
            </a:r>
            <a:r>
              <a:rPr lang="en-US" sz="1800" i="1" dirty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sz="1800" b="1" i="1" dirty="0">
                <a:solidFill>
                  <a:schemeClr val="tx1"/>
                </a:solidFill>
                <a:latin typeface="+mn-lt"/>
              </a:rPr>
              <a:t>you define the offers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US" sz="1800" b="1" i="1" dirty="0">
              <a:solidFill>
                <a:schemeClr val="tx1"/>
              </a:solidFill>
              <a:latin typeface="+mn-lt"/>
            </a:endParaRP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Plus, you can empower resellers to sign up their own customers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C891F-4FEF-4F45-9A62-A1AAF75547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02" r="25696"/>
          <a:stretch/>
        </p:blipFill>
        <p:spPr>
          <a:xfrm>
            <a:off x="5996732" y="10"/>
            <a:ext cx="6439741" cy="6994511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06863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7037" y="1909135"/>
            <a:ext cx="11887200" cy="3176254"/>
          </a:xfrm>
        </p:spPr>
        <p:txBody>
          <a:bodyPr/>
          <a:lstStyle/>
          <a:p>
            <a:r>
              <a:rPr lang="en-US" dirty="0"/>
              <a:t>Managing Access to Azure Stack Hub Resources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71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204068" cy="6994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436472" cy="6994525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F5F1B-A791-4B18-AFA4-4E8A5B1F4FC6}"/>
              </a:ext>
            </a:extLst>
          </p:cNvPr>
          <p:cNvSpPr txBox="1">
            <a:spLocks/>
          </p:cNvSpPr>
          <p:nvPr/>
        </p:nvSpPr>
        <p:spPr>
          <a:xfrm>
            <a:off x="652913" y="2094523"/>
            <a:ext cx="3742736" cy="2815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Stack Hub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212702" y="817829"/>
            <a:ext cx="5412482" cy="53347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defTabSz="9144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In Azure Stack Hub environments, you are the </a:t>
            </a:r>
            <a:r>
              <a:rPr lang="en-US" sz="2400" b="1" u="sng" dirty="0">
                <a:solidFill>
                  <a:srgbClr val="000000"/>
                </a:solidFill>
                <a:latin typeface="+mn-lt"/>
              </a:rPr>
              <a:t>Provider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You define quotas, plans and offers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You set quotas specific to each offer</a:t>
            </a:r>
          </a:p>
          <a:p>
            <a:pPr defTabSz="9144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pPr defTabSz="9144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You define your business model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9753E-56B9-4F8C-AC2D-EEE418C29159}"/>
              </a:ext>
            </a:extLst>
          </p:cNvPr>
          <p:cNvSpPr txBox="1"/>
          <p:nvPr/>
        </p:nvSpPr>
        <p:spPr>
          <a:xfrm>
            <a:off x="6142037" y="6122882"/>
            <a:ext cx="6217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Azure Stack Hub services, plans, offers, subscriptions overview - Azure Stack Hub | Microsoft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958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0473" y="1064771"/>
            <a:ext cx="2053099" cy="4758303"/>
            <a:chOff x="254524" y="226242"/>
            <a:chExt cx="2339993" cy="5920033"/>
          </a:xfrm>
        </p:grpSpPr>
        <p:sp>
          <p:nvSpPr>
            <p:cNvPr id="4" name="Rectangle 3"/>
            <p:cNvSpPr/>
            <p:nvPr/>
          </p:nvSpPr>
          <p:spPr>
            <a:xfrm>
              <a:off x="254524" y="226242"/>
              <a:ext cx="2339993" cy="592003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Services/Resources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31594" y="1065229"/>
              <a:ext cx="1472269" cy="3967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Compute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31594" y="1904215"/>
              <a:ext cx="1472269" cy="3967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Storage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1594" y="2743201"/>
              <a:ext cx="1472269" cy="3967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Network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1594" y="3588550"/>
              <a:ext cx="1472269" cy="3967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AppService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31594" y="4445443"/>
              <a:ext cx="1472269" cy="3967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28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….. </a:t>
              </a:r>
            </a:p>
          </p:txBody>
        </p:sp>
      </p:grpSp>
      <p:cxnSp>
        <p:nvCxnSpPr>
          <p:cNvPr id="51" name="Straight Connector 50"/>
          <p:cNvCxnSpPr>
            <a:cxnSpLocks/>
            <a:stCxn id="6" idx="3"/>
          </p:cNvCxnSpPr>
          <p:nvPr/>
        </p:nvCxnSpPr>
        <p:spPr>
          <a:xfrm>
            <a:off x="1883074" y="2572892"/>
            <a:ext cx="711950" cy="914461"/>
          </a:xfrm>
          <a:prstGeom prst="line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4" name="Title 125">
            <a:extLst>
              <a:ext uri="{FF2B5EF4-FFF2-40B4-BE49-F238E27FC236}">
                <a16:creationId xmlns:a16="http://schemas.microsoft.com/office/drawing/2014/main" id="{A388CA70-10F8-4228-9BBC-AF59F9FA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17" y="108034"/>
            <a:ext cx="10724938" cy="730971"/>
          </a:xfrm>
        </p:spPr>
        <p:txBody>
          <a:bodyPr/>
          <a:lstStyle/>
          <a:p>
            <a:r>
              <a:rPr lang="en-US" sz="4400" dirty="0"/>
              <a:t>Resource…..</a:t>
            </a:r>
          </a:p>
        </p:txBody>
      </p:sp>
    </p:spTree>
    <p:extLst>
      <p:ext uri="{BB962C8B-B14F-4D97-AF65-F5344CB8AC3E}">
        <p14:creationId xmlns:p14="http://schemas.microsoft.com/office/powerpoint/2010/main" val="86646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3.potx" id="{BA7D5050-3AD0-4CB6-9A61-7BECC949B49C}" vid="{7868751D-28D7-49DA-9A1E-005CDB50450F}"/>
    </a:ext>
  </a:extLst>
</a:theme>
</file>

<file path=ppt/theme/theme2.xml><?xml version="1.0" encoding="utf-8"?>
<a:theme xmlns:a="http://schemas.openxmlformats.org/drawingml/2006/main" name="2_COLOR TEMPLATE">
  <a:themeElements>
    <a:clrScheme name="BT - Mid-Blue">
      <a:dk1>
        <a:srgbClr val="505050"/>
      </a:dk1>
      <a:lt1>
        <a:srgbClr val="FFFFFF"/>
      </a:lt1>
      <a:dk2>
        <a:srgbClr val="00188F"/>
      </a:dk2>
      <a:lt2>
        <a:srgbClr val="CDF4FF"/>
      </a:lt2>
      <a:accent1>
        <a:srgbClr val="0078D7"/>
      </a:accent1>
      <a:accent2>
        <a:srgbClr val="D83B01"/>
      </a:accent2>
      <a:accent3>
        <a:srgbClr val="5C2D91"/>
      </a:accent3>
      <a:accent4>
        <a:srgbClr val="B4009E"/>
      </a:accent4>
      <a:accent5>
        <a:srgbClr val="107C10"/>
      </a:accent5>
      <a:accent6>
        <a:srgbClr val="002050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MID-BLUE_2016_2.potx" id="{8B84EEE5-C70B-4DAC-9DB7-AEB4A67C5A6A}" vid="{C9458DB1-8A75-4E4C-865A-22D635A9FA57}"/>
    </a:ext>
  </a:extLst>
</a:theme>
</file>

<file path=ppt/theme/theme3.xml><?xml version="1.0" encoding="utf-8"?>
<a:theme xmlns:a="http://schemas.openxmlformats.org/drawingml/2006/main" name="2_WHITE TEMPLATE">
  <a:themeElements>
    <a:clrScheme name="BT - Mid-Blue on white">
      <a:dk1>
        <a:srgbClr val="505050"/>
      </a:dk1>
      <a:lt1>
        <a:srgbClr val="FFFFFF"/>
      </a:lt1>
      <a:dk2>
        <a:srgbClr val="00188F"/>
      </a:dk2>
      <a:lt2>
        <a:srgbClr val="9BD2FF"/>
      </a:lt2>
      <a:accent1>
        <a:srgbClr val="00188F"/>
      </a:accent1>
      <a:accent2>
        <a:srgbClr val="0078D7"/>
      </a:accent2>
      <a:accent3>
        <a:srgbClr val="D83B01"/>
      </a:accent3>
      <a:accent4>
        <a:srgbClr val="5C2D91"/>
      </a:accent4>
      <a:accent5>
        <a:srgbClr val="B4009E"/>
      </a:accent5>
      <a:accent6>
        <a:srgbClr val="107C1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MID-BLUE_2016_2.potx" id="{8B84EEE5-C70B-4DAC-9DB7-AEB4A67C5A6A}" vid="{5AE9D8F3-D070-4D99-AE2A-0371031A255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2016 - Template BLUE, light back">
    <a:dk1>
      <a:srgbClr val="353535"/>
    </a:dk1>
    <a:lt1>
      <a:srgbClr val="FFFFFF"/>
    </a:lt1>
    <a:dk2>
      <a:srgbClr val="0078D7"/>
    </a:dk2>
    <a:lt2>
      <a:srgbClr val="EAEAEA"/>
    </a:lt2>
    <a:accent1>
      <a:srgbClr val="0078D7"/>
    </a:accent1>
    <a:accent2>
      <a:srgbClr val="002050"/>
    </a:accent2>
    <a:accent3>
      <a:srgbClr val="00BCF2"/>
    </a:accent3>
    <a:accent4>
      <a:srgbClr val="B4009E"/>
    </a:accent4>
    <a:accent5>
      <a:srgbClr val="737373"/>
    </a:accent5>
    <a:accent6>
      <a:srgbClr val="E6E6E6"/>
    </a:accent6>
    <a:hlink>
      <a:srgbClr val="0078D7"/>
    </a:hlink>
    <a:folHlink>
      <a:srgbClr val="0078D7"/>
    </a:folHlink>
  </a:clrScheme>
</a:themeOverride>
</file>

<file path=ppt/theme/themeOverride2.xml><?xml version="1.0" encoding="utf-8"?>
<a:themeOverride xmlns:a="http://schemas.openxmlformats.org/drawingml/2006/main">
  <a:clrScheme name="2016 - Template BLUE, light back">
    <a:dk1>
      <a:srgbClr val="353535"/>
    </a:dk1>
    <a:lt1>
      <a:srgbClr val="FFFFFF"/>
    </a:lt1>
    <a:dk2>
      <a:srgbClr val="0078D7"/>
    </a:dk2>
    <a:lt2>
      <a:srgbClr val="EAEAEA"/>
    </a:lt2>
    <a:accent1>
      <a:srgbClr val="0078D7"/>
    </a:accent1>
    <a:accent2>
      <a:srgbClr val="002050"/>
    </a:accent2>
    <a:accent3>
      <a:srgbClr val="00BCF2"/>
    </a:accent3>
    <a:accent4>
      <a:srgbClr val="B4009E"/>
    </a:accent4>
    <a:accent5>
      <a:srgbClr val="737373"/>
    </a:accent5>
    <a:accent6>
      <a:srgbClr val="E6E6E6"/>
    </a:accent6>
    <a:hlink>
      <a:srgbClr val="0078D7"/>
    </a:hlink>
    <a:folHlink>
      <a:srgbClr val="0078D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26AC6B26662847AE5FCD1475390DF4" ma:contentTypeVersion="8" ma:contentTypeDescription="Create a new document." ma:contentTypeScope="" ma:versionID="d2b09e8addcbbc23426f340e20334088">
  <xsd:schema xmlns:xsd="http://www.w3.org/2001/XMLSchema" xmlns:xs="http://www.w3.org/2001/XMLSchema" xmlns:p="http://schemas.microsoft.com/office/2006/metadata/properties" xmlns:ns1="http://schemas.microsoft.com/sharepoint/v3" xmlns:ns2="baf8eb57-9938-4fa4-a434-ac2f3f33305f" xmlns:ns3="44bc9caf-a09b-4a2d-9779-c78a6c831d2a" targetNamespace="http://schemas.microsoft.com/office/2006/metadata/properties" ma:root="true" ma:fieldsID="7a7f6a6187a45f898f33254b1eefe947" ns1:_="" ns2:_="" ns3:_="">
    <xsd:import namespace="http://schemas.microsoft.com/sharepoint/v3"/>
    <xsd:import namespace="baf8eb57-9938-4fa4-a434-ac2f3f33305f"/>
    <xsd:import namespace="44bc9caf-a09b-4a2d-9779-c78a6c831d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f8eb57-9938-4fa4-a434-ac2f3f3330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bc9caf-a09b-4a2d-9779-c78a6c831d2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15B36E-54AC-4601-97F8-296E6388B4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CE73282-654C-49D9-BF01-451DBAB99A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af8eb57-9938-4fa4-a434-ac2f3f33305f"/>
    <ds:schemaRef ds:uri="44bc9caf-a09b-4a2d-9779-c78a6c831d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A57DC6-58DB-4746-B12E-483366D519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3066</Words>
  <Application>Microsoft Office PowerPoint</Application>
  <PresentationFormat>Custom</PresentationFormat>
  <Paragraphs>498</Paragraphs>
  <Slides>42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Consolas</vt:lpstr>
      <vt:lpstr>Lucida Console</vt:lpstr>
      <vt:lpstr>Segoe UI</vt:lpstr>
      <vt:lpstr>Segoe UI Light</vt:lpstr>
      <vt:lpstr>Segoe UI Semilight</vt:lpstr>
      <vt:lpstr>Wingdings</vt:lpstr>
      <vt:lpstr>WHITE TEMPLATE</vt:lpstr>
      <vt:lpstr>2_COLOR TEMPLATE</vt:lpstr>
      <vt:lpstr>2_WHITE TEMPLATE</vt:lpstr>
      <vt:lpstr>Offering Microsoft Azure Stack Hub Resources</vt:lpstr>
      <vt:lpstr>Managing Access to Azure and Azure Stack Hub Resources</vt:lpstr>
      <vt:lpstr>Getting started </vt:lpstr>
      <vt:lpstr>Offers, quotas, and subscriptions in Azure</vt:lpstr>
      <vt:lpstr>Offers, quotas, and subscriptions in Azure</vt:lpstr>
      <vt:lpstr>Managing access to resources in Azure Stack Hub</vt:lpstr>
      <vt:lpstr>Managing Access to Azure Stack Hub Resources </vt:lpstr>
      <vt:lpstr>PowerPoint Presentation</vt:lpstr>
      <vt:lpstr>Resource…..</vt:lpstr>
      <vt:lpstr>Resource, Quota….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customer-centric view of the same thing…</vt:lpstr>
      <vt:lpstr>Defining quotas</vt:lpstr>
      <vt:lpstr>Showing quotas</vt:lpstr>
      <vt:lpstr>IaaS Quotas</vt:lpstr>
      <vt:lpstr>IaaS quotas</vt:lpstr>
      <vt:lpstr>IaaS Quotas</vt:lpstr>
      <vt:lpstr>Locks and tags</vt:lpstr>
      <vt:lpstr>Putting It All Together</vt:lpstr>
      <vt:lpstr>Starting point</vt:lpstr>
      <vt:lpstr>1 – Create a quota</vt:lpstr>
      <vt:lpstr>2 – Create a plan</vt:lpstr>
      <vt:lpstr>3 – Create an offer</vt:lpstr>
      <vt:lpstr>4 – Subscription Creation – Initiated by a user</vt:lpstr>
      <vt:lpstr>5 – Subscription creation – Initiated by an admin</vt:lpstr>
      <vt:lpstr>PowerPoint Presentation</vt:lpstr>
      <vt:lpstr>5 – Subscription creation – Initiated by an admin</vt:lpstr>
      <vt:lpstr>Subscription management – PowerShell</vt:lpstr>
      <vt:lpstr>Error example</vt:lpstr>
      <vt:lpstr>Error example</vt:lpstr>
      <vt:lpstr>PowerPoint Presentation</vt:lpstr>
      <vt:lpstr>Reselling through a delegated provider</vt:lpstr>
      <vt:lpstr>Delegation Roles</vt:lpstr>
      <vt:lpstr>Delegation Steps</vt:lpstr>
      <vt:lpstr>PowerPoint Presentation</vt:lpstr>
      <vt:lpstr>Automation PowerShell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2019-12-20T21:19:32Z</dcterms:created>
  <dcterms:modified xsi:type="dcterms:W3CDTF">2023-03-03T16:06:09Z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mabrigg@microsoft.com</vt:lpwstr>
  </property>
  <property fmtid="{D5CDD505-2E9C-101B-9397-08002B2CF9AE}" pid="5" name="MSIP_Label_f42aa342-8706-4288-bd11-ebb85995028c_SetDate">
    <vt:lpwstr>2019-12-20T21:19:46.6678038Z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2124da39-35eb-4e6c-9740-1aef531dd8ad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0x0101002D26AC6B26662847AE5FCD1475390DF4</vt:lpwstr>
  </property>
</Properties>
</file>