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75" r:id="rId5"/>
    <p:sldMasterId id="2147484495" r:id="rId6"/>
    <p:sldMasterId id="2147484520" r:id="rId7"/>
    <p:sldMasterId id="2147484523" r:id="rId8"/>
    <p:sldMasterId id="2147484529" r:id="rId9"/>
  </p:sldMasterIdLst>
  <p:notesMasterIdLst>
    <p:notesMasterId r:id="rId59"/>
  </p:notesMasterIdLst>
  <p:handoutMasterIdLst>
    <p:handoutMasterId r:id="rId60"/>
  </p:handoutMasterIdLst>
  <p:sldIdLst>
    <p:sldId id="1606" r:id="rId10"/>
    <p:sldId id="1611" r:id="rId11"/>
    <p:sldId id="1612" r:id="rId12"/>
    <p:sldId id="1566" r:id="rId13"/>
    <p:sldId id="289" r:id="rId14"/>
    <p:sldId id="1637" r:id="rId15"/>
    <p:sldId id="2676" r:id="rId16"/>
    <p:sldId id="2674" r:id="rId17"/>
    <p:sldId id="2680" r:id="rId18"/>
    <p:sldId id="2677" r:id="rId19"/>
    <p:sldId id="2678" r:id="rId20"/>
    <p:sldId id="1890" r:id="rId21"/>
    <p:sldId id="1879" r:id="rId22"/>
    <p:sldId id="266" r:id="rId23"/>
    <p:sldId id="1624" r:id="rId24"/>
    <p:sldId id="1625" r:id="rId25"/>
    <p:sldId id="1563" r:id="rId26"/>
    <p:sldId id="2670" r:id="rId27"/>
    <p:sldId id="1573" r:id="rId28"/>
    <p:sldId id="1619" r:id="rId29"/>
    <p:sldId id="1626" r:id="rId30"/>
    <p:sldId id="1620" r:id="rId31"/>
    <p:sldId id="1571" r:id="rId32"/>
    <p:sldId id="1621" r:id="rId33"/>
    <p:sldId id="1876" r:id="rId34"/>
    <p:sldId id="2668" r:id="rId35"/>
    <p:sldId id="2659" r:id="rId36"/>
    <p:sldId id="1627" r:id="rId37"/>
    <p:sldId id="2711" r:id="rId38"/>
    <p:sldId id="1636" r:id="rId39"/>
    <p:sldId id="2712" r:id="rId40"/>
    <p:sldId id="2697" r:id="rId41"/>
    <p:sldId id="2687" r:id="rId42"/>
    <p:sldId id="2688" r:id="rId43"/>
    <p:sldId id="2681" r:id="rId44"/>
    <p:sldId id="2709" r:id="rId45"/>
    <p:sldId id="2698" r:id="rId46"/>
    <p:sldId id="2703" r:id="rId47"/>
    <p:sldId id="2710" r:id="rId48"/>
    <p:sldId id="2705" r:id="rId49"/>
    <p:sldId id="1578" r:id="rId50"/>
    <p:sldId id="2713" r:id="rId51"/>
    <p:sldId id="1577" r:id="rId52"/>
    <p:sldId id="1581" r:id="rId53"/>
    <p:sldId id="1629" r:id="rId54"/>
    <p:sldId id="1585" r:id="rId55"/>
    <p:sldId id="2706" r:id="rId56"/>
    <p:sldId id="1554" r:id="rId57"/>
    <p:sldId id="1532"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606"/>
          </p14:sldIdLst>
        </p14:section>
        <p14:section name="Agenda" id="{A073DAE3-B461-442F-A3D3-6642BD875E45}">
          <p14:sldIdLst>
            <p14:sldId id="1611"/>
          </p14:sldIdLst>
        </p14:section>
        <p14:section name="Overview" id="{0CDF8B4A-9847-459D-8802-E654ABB84590}">
          <p14:sldIdLst>
            <p14:sldId id="1612"/>
            <p14:sldId id="1566"/>
            <p14:sldId id="289"/>
            <p14:sldId id="1637"/>
            <p14:sldId id="2676"/>
            <p14:sldId id="2674"/>
            <p14:sldId id="2680"/>
            <p14:sldId id="2677"/>
            <p14:sldId id="2678"/>
            <p14:sldId id="1890"/>
            <p14:sldId id="1879"/>
            <p14:sldId id="266"/>
            <p14:sldId id="1624"/>
            <p14:sldId id="1625"/>
          </p14:sldIdLst>
        </p14:section>
        <p14:section name="Infrastructure Backup" id="{5F0CCC7E-975F-4CD0-89D0-7B32A0B839AA}">
          <p14:sldIdLst>
            <p14:sldId id="1563"/>
            <p14:sldId id="2670"/>
            <p14:sldId id="1573"/>
            <p14:sldId id="1619"/>
            <p14:sldId id="1626"/>
            <p14:sldId id="1620"/>
            <p14:sldId id="1571"/>
            <p14:sldId id="1621"/>
            <p14:sldId id="1876"/>
            <p14:sldId id="2668"/>
            <p14:sldId id="2659"/>
            <p14:sldId id="1627"/>
            <p14:sldId id="2711"/>
            <p14:sldId id="1636"/>
            <p14:sldId id="2712"/>
            <p14:sldId id="2697"/>
            <p14:sldId id="2687"/>
            <p14:sldId id="2688"/>
            <p14:sldId id="2681"/>
            <p14:sldId id="2709"/>
            <p14:sldId id="2698"/>
            <p14:sldId id="2703"/>
            <p14:sldId id="2710"/>
            <p14:sldId id="2705"/>
          </p14:sldIdLst>
        </p14:section>
        <p14:section name="Tenant Backup and Restore" id="{8A85D4B7-CD46-4321-8D55-15CCDEBEE01D}">
          <p14:sldIdLst>
            <p14:sldId id="1578"/>
            <p14:sldId id="2713"/>
            <p14:sldId id="1577"/>
            <p14:sldId id="1581"/>
            <p14:sldId id="1629"/>
            <p14:sldId id="1585"/>
            <p14:sldId id="2706"/>
          </p14:sldIdLst>
        </p14:section>
        <p14:section name="Conclusion" id="{7EBF7387-3079-4248-89A0-0AA300D33B53}">
          <p14:sldIdLst>
            <p14:sldId id="155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53535"/>
    <a:srgbClr val="0078D7"/>
    <a:srgbClr val="FF8C00"/>
    <a:srgbClr val="D83B01"/>
    <a:srgbClr val="FFB900"/>
    <a:srgbClr val="107C10"/>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8" autoAdjust="0"/>
    <p:restoredTop sz="75885" autoAdjust="0"/>
  </p:normalViewPr>
  <p:slideViewPr>
    <p:cSldViewPr snapToGrid="0">
      <p:cViewPr varScale="1">
        <p:scale>
          <a:sx n="72" d="100"/>
          <a:sy n="72" d="100"/>
        </p:scale>
        <p:origin x="1030" y="46"/>
      </p:cViewPr>
      <p:guideLst/>
    </p:cSldViewPr>
  </p:slideViewPr>
  <p:notesTextViewPr>
    <p:cViewPr>
      <p:scale>
        <a:sx n="1" d="1"/>
        <a:sy n="1" d="1"/>
      </p:scale>
      <p:origin x="0" y="0"/>
    </p:cViewPr>
  </p:notesTextViewPr>
  <p:sorterViewPr>
    <p:cViewPr>
      <p:scale>
        <a:sx n="100" d="100"/>
        <a:sy n="100" d="100"/>
      </p:scale>
      <p:origin x="0" y="-6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commentAuthors" Target="commentAuthor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71E41-0344-43B1-A8F4-770CA0D083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71001B6-FF4B-4139-B572-D22300330C1C}">
      <dgm:prSet phldrT="[Text]"/>
      <dgm:spPr/>
      <dgm:t>
        <a:bodyPr/>
        <a:lstStyle/>
        <a:p>
          <a:r>
            <a:rPr lang="en-US"/>
            <a:t>Phase1</a:t>
          </a:r>
        </a:p>
      </dgm:t>
    </dgm:pt>
    <dgm:pt modelId="{4D21D46C-6977-4FA8-881B-7436E31763A0}" type="parTrans" cxnId="{F9C4961C-BE00-4C63-AC7D-1FC21FF48F3F}">
      <dgm:prSet/>
      <dgm:spPr/>
      <dgm:t>
        <a:bodyPr/>
        <a:lstStyle/>
        <a:p>
          <a:endParaRPr lang="en-US"/>
        </a:p>
      </dgm:t>
    </dgm:pt>
    <dgm:pt modelId="{7592FA69-FF6F-4CC5-9395-B36CDA216CEA}" type="sibTrans" cxnId="{F9C4961C-BE00-4C63-AC7D-1FC21FF48F3F}">
      <dgm:prSet/>
      <dgm:spPr>
        <a:solidFill>
          <a:schemeClr val="accent3">
            <a:lumMod val="75000"/>
          </a:schemeClr>
        </a:solidFill>
      </dgm:spPr>
      <dgm:t>
        <a:bodyPr/>
        <a:lstStyle/>
        <a:p>
          <a:endParaRPr lang="en-US"/>
        </a:p>
      </dgm:t>
    </dgm:pt>
    <dgm:pt modelId="{F96AB126-5592-4F79-A6F0-0E32694CA3E8}">
      <dgm:prSet phldrT="[Text]"/>
      <dgm:spPr/>
      <dgm:t>
        <a:bodyPr/>
        <a:lstStyle/>
        <a:p>
          <a:r>
            <a:rPr lang="en-US"/>
            <a:t>Phase2</a:t>
          </a:r>
        </a:p>
      </dgm:t>
    </dgm:pt>
    <dgm:pt modelId="{7FDC1B5A-06C2-4FAD-9950-95F954953649}" type="parTrans" cxnId="{D2A30D70-7BC9-4AD7-AA20-EF8D693BEFF4}">
      <dgm:prSet/>
      <dgm:spPr/>
      <dgm:t>
        <a:bodyPr/>
        <a:lstStyle/>
        <a:p>
          <a:endParaRPr lang="en-US"/>
        </a:p>
      </dgm:t>
    </dgm:pt>
    <dgm:pt modelId="{5292AEBE-F850-4776-8D35-9C25D47C04CE}" type="sibTrans" cxnId="{D2A30D70-7BC9-4AD7-AA20-EF8D693BEFF4}">
      <dgm:prSet/>
      <dgm:spPr>
        <a:solidFill>
          <a:schemeClr val="accent3">
            <a:lumMod val="75000"/>
          </a:schemeClr>
        </a:solidFill>
      </dgm:spPr>
      <dgm:t>
        <a:bodyPr/>
        <a:lstStyle/>
        <a:p>
          <a:endParaRPr lang="en-US"/>
        </a:p>
      </dgm:t>
    </dgm:pt>
    <dgm:pt modelId="{075D83EA-959A-4E76-9C2F-0D72A99D3D90}">
      <dgm:prSet phldrT="[Text]"/>
      <dgm:spPr/>
      <dgm:t>
        <a:bodyPr/>
        <a:lstStyle/>
        <a:p>
          <a:r>
            <a:rPr lang="en-US">
              <a:solidFill>
                <a:schemeClr val="tx1"/>
              </a:solidFill>
            </a:rPr>
            <a:t>PaaS restore</a:t>
          </a:r>
        </a:p>
      </dgm:t>
    </dgm:pt>
    <dgm:pt modelId="{6DB3FFF1-F9E8-4607-9D96-BE93EDFF0A90}" type="parTrans" cxnId="{856AF30C-15CE-49CA-A8E3-247F4A7A8F8F}">
      <dgm:prSet/>
      <dgm:spPr/>
      <dgm:t>
        <a:bodyPr/>
        <a:lstStyle/>
        <a:p>
          <a:endParaRPr lang="en-US"/>
        </a:p>
      </dgm:t>
    </dgm:pt>
    <dgm:pt modelId="{D63A28A2-43B9-4DDF-8897-100AF694C7B3}" type="sibTrans" cxnId="{856AF30C-15CE-49CA-A8E3-247F4A7A8F8F}">
      <dgm:prSet/>
      <dgm:spPr/>
      <dgm:t>
        <a:bodyPr/>
        <a:lstStyle/>
        <a:p>
          <a:endParaRPr lang="en-US"/>
        </a:p>
      </dgm:t>
    </dgm:pt>
    <dgm:pt modelId="{1D564A06-C514-4E18-B0B1-B2102561756B}">
      <dgm:prSet phldrT="[Text]"/>
      <dgm:spPr/>
      <dgm:t>
        <a:bodyPr/>
        <a:lstStyle/>
        <a:p>
          <a:r>
            <a:rPr lang="en-US"/>
            <a:t>Phase3</a:t>
          </a:r>
        </a:p>
      </dgm:t>
    </dgm:pt>
    <dgm:pt modelId="{B2621905-5F35-46FD-A699-6B5B1F43DE8F}" type="parTrans" cxnId="{0A46E5A3-6ABE-4000-97F6-0DB58DEC1C12}">
      <dgm:prSet/>
      <dgm:spPr/>
      <dgm:t>
        <a:bodyPr/>
        <a:lstStyle/>
        <a:p>
          <a:endParaRPr lang="en-US"/>
        </a:p>
      </dgm:t>
    </dgm:pt>
    <dgm:pt modelId="{C8E1A833-111C-4740-A315-073B1B44A9A7}" type="sibTrans" cxnId="{0A46E5A3-6ABE-4000-97F6-0DB58DEC1C12}">
      <dgm:prSet/>
      <dgm:spPr>
        <a:solidFill>
          <a:schemeClr val="accent3">
            <a:lumMod val="75000"/>
          </a:schemeClr>
        </a:solidFill>
      </dgm:spPr>
      <dgm:t>
        <a:bodyPr/>
        <a:lstStyle/>
        <a:p>
          <a:endParaRPr lang="en-US"/>
        </a:p>
      </dgm:t>
    </dgm:pt>
    <dgm:pt modelId="{9FF2D6E2-279E-498B-BF90-24E361626C0B}">
      <dgm:prSet phldrT="[Text]"/>
      <dgm:spPr/>
      <dgm:t>
        <a:bodyPr/>
        <a:lstStyle/>
        <a:p>
          <a:r>
            <a:rPr lang="en-US">
              <a:solidFill>
                <a:schemeClr val="tx1"/>
              </a:solidFill>
            </a:rPr>
            <a:t>IaaS VM restored</a:t>
          </a:r>
        </a:p>
      </dgm:t>
    </dgm:pt>
    <dgm:pt modelId="{D43E1042-1635-4DA9-BA5A-B85107630EA6}" type="parTrans" cxnId="{1700E5BC-FAEA-472B-ABD3-2F3B18C1C390}">
      <dgm:prSet/>
      <dgm:spPr/>
      <dgm:t>
        <a:bodyPr/>
        <a:lstStyle/>
        <a:p>
          <a:endParaRPr lang="en-US"/>
        </a:p>
      </dgm:t>
    </dgm:pt>
    <dgm:pt modelId="{740ABC60-C7D5-4193-8829-F5836BA51DDC}" type="sibTrans" cxnId="{1700E5BC-FAEA-472B-ABD3-2F3B18C1C390}">
      <dgm:prSet/>
      <dgm:spPr/>
      <dgm:t>
        <a:bodyPr/>
        <a:lstStyle/>
        <a:p>
          <a:endParaRPr lang="en-US"/>
        </a:p>
      </dgm:t>
    </dgm:pt>
    <dgm:pt modelId="{76C7B6B7-84AF-4604-993A-C4546B22964C}">
      <dgm:prSet phldrT="[Text]"/>
      <dgm:spPr/>
      <dgm:t>
        <a:bodyPr/>
        <a:lstStyle/>
        <a:p>
          <a:r>
            <a:rPr lang="en-US"/>
            <a:t>Phase4</a:t>
          </a:r>
        </a:p>
      </dgm:t>
    </dgm:pt>
    <dgm:pt modelId="{86164054-687B-4A12-A224-F0A01CC16E7F}" type="parTrans" cxnId="{2D975C01-62C8-45E9-9A96-54E6C1185724}">
      <dgm:prSet/>
      <dgm:spPr/>
      <dgm:t>
        <a:bodyPr/>
        <a:lstStyle/>
        <a:p>
          <a:endParaRPr lang="en-US"/>
        </a:p>
      </dgm:t>
    </dgm:pt>
    <dgm:pt modelId="{FDC54B3A-92BD-4563-8BE4-6DD38687760D}" type="sibTrans" cxnId="{2D975C01-62C8-45E9-9A96-54E6C1185724}">
      <dgm:prSet/>
      <dgm:spPr/>
      <dgm:t>
        <a:bodyPr/>
        <a:lstStyle/>
        <a:p>
          <a:endParaRPr lang="en-US"/>
        </a:p>
      </dgm:t>
    </dgm:pt>
    <dgm:pt modelId="{234D6ACD-C584-49A9-9CFB-ED1532FF3131}">
      <dgm:prSet phldrT="[Text]"/>
      <dgm:spPr/>
      <dgm:t>
        <a:bodyPr/>
        <a:lstStyle/>
        <a:p>
          <a:r>
            <a:rPr lang="en-US">
              <a:solidFill>
                <a:schemeClr val="tx1"/>
              </a:solidFill>
            </a:rPr>
            <a:t>User data restored</a:t>
          </a:r>
        </a:p>
      </dgm:t>
    </dgm:pt>
    <dgm:pt modelId="{A6FF1DE1-4BD3-4179-A224-CF85B3C7E293}" type="parTrans" cxnId="{11DC0CEF-2C9C-4C35-B344-D8635DB88C4A}">
      <dgm:prSet/>
      <dgm:spPr/>
      <dgm:t>
        <a:bodyPr/>
        <a:lstStyle/>
        <a:p>
          <a:endParaRPr lang="en-US"/>
        </a:p>
      </dgm:t>
    </dgm:pt>
    <dgm:pt modelId="{0363C371-DDD6-482F-A62B-63DFECCD107A}" type="sibTrans" cxnId="{11DC0CEF-2C9C-4C35-B344-D8635DB88C4A}">
      <dgm:prSet/>
      <dgm:spPr/>
      <dgm:t>
        <a:bodyPr/>
        <a:lstStyle/>
        <a:p>
          <a:endParaRPr lang="en-US"/>
        </a:p>
      </dgm:t>
    </dgm:pt>
    <dgm:pt modelId="{E2358651-6A01-432C-836C-E8A47AA039C4}">
      <dgm:prSet phldrT="[Text]"/>
      <dgm:spPr/>
      <dgm:t>
        <a:bodyPr/>
        <a:lstStyle/>
        <a:p>
          <a:r>
            <a:rPr lang="en-US"/>
            <a:t>Phase 0</a:t>
          </a:r>
        </a:p>
      </dgm:t>
    </dgm:pt>
    <dgm:pt modelId="{0CD850B8-4C0B-416F-BFD8-342AA661A4DA}" type="parTrans" cxnId="{716D2187-56D0-4BAE-A48F-75330373D21A}">
      <dgm:prSet/>
      <dgm:spPr/>
      <dgm:t>
        <a:bodyPr/>
        <a:lstStyle/>
        <a:p>
          <a:endParaRPr lang="en-US"/>
        </a:p>
      </dgm:t>
    </dgm:pt>
    <dgm:pt modelId="{A5F13A86-1134-4041-8DF4-3DBBFF8E7C2F}" type="sibTrans" cxnId="{716D2187-56D0-4BAE-A48F-75330373D21A}">
      <dgm:prSet/>
      <dgm:spPr>
        <a:solidFill>
          <a:schemeClr val="accent3">
            <a:lumMod val="75000"/>
          </a:schemeClr>
        </a:solidFill>
      </dgm:spPr>
      <dgm:t>
        <a:bodyPr/>
        <a:lstStyle/>
        <a:p>
          <a:endParaRPr lang="en-US"/>
        </a:p>
      </dgm:t>
    </dgm:pt>
    <dgm:pt modelId="{2BEB3CF4-3B0F-499F-91C3-FEA8D7232BE4}">
      <dgm:prSet phldrT="[Text]"/>
      <dgm:spPr/>
      <dgm:t>
        <a:bodyPr/>
        <a:lstStyle/>
        <a:p>
          <a:r>
            <a:rPr lang="en-US"/>
            <a:t>HW ready</a:t>
          </a:r>
        </a:p>
      </dgm:t>
    </dgm:pt>
    <dgm:pt modelId="{8D490382-1271-4036-87B6-E65FC5E2D8D9}" type="parTrans" cxnId="{11605FAA-292F-4B04-ACBA-1EF0FA2E7028}">
      <dgm:prSet/>
      <dgm:spPr/>
      <dgm:t>
        <a:bodyPr/>
        <a:lstStyle/>
        <a:p>
          <a:endParaRPr lang="en-US"/>
        </a:p>
      </dgm:t>
    </dgm:pt>
    <dgm:pt modelId="{07009E35-D1E7-4410-81DB-F2BA9CDDC561}" type="sibTrans" cxnId="{11605FAA-292F-4B04-ACBA-1EF0FA2E7028}">
      <dgm:prSet/>
      <dgm:spPr/>
      <dgm:t>
        <a:bodyPr/>
        <a:lstStyle/>
        <a:p>
          <a:endParaRPr lang="en-US"/>
        </a:p>
      </dgm:t>
    </dgm:pt>
    <dgm:pt modelId="{2E325DEB-E095-4AFB-9005-394B3BC061EF}">
      <dgm:prSet phldrT="[Text]"/>
      <dgm:spPr/>
      <dgm:t>
        <a:bodyPr/>
        <a:lstStyle/>
        <a:p>
          <a:r>
            <a:rPr lang="en-US"/>
            <a:t>Cloud recovery</a:t>
          </a:r>
        </a:p>
      </dgm:t>
    </dgm:pt>
    <dgm:pt modelId="{E1CE5CF5-2A68-4038-91F9-13EF6DC136C8}" type="parTrans" cxnId="{2556ACBB-9855-472A-B444-E2F56EF17DFE}">
      <dgm:prSet/>
      <dgm:spPr/>
      <dgm:t>
        <a:bodyPr/>
        <a:lstStyle/>
        <a:p>
          <a:endParaRPr lang="en-US"/>
        </a:p>
      </dgm:t>
    </dgm:pt>
    <dgm:pt modelId="{1FEB9306-C639-46CA-BEC5-7DFFF3DB859B}" type="sibTrans" cxnId="{2556ACBB-9855-472A-B444-E2F56EF17DFE}">
      <dgm:prSet/>
      <dgm:spPr/>
      <dgm:t>
        <a:bodyPr/>
        <a:lstStyle/>
        <a:p>
          <a:endParaRPr lang="en-US"/>
        </a:p>
      </dgm:t>
    </dgm:pt>
    <dgm:pt modelId="{73F106EB-9502-4B80-A5A4-6D9EBC1BB592}" type="pres">
      <dgm:prSet presAssocID="{CC571E41-0344-43B1-A8F4-770CA0D0839C}" presName="Name0" presStyleCnt="0">
        <dgm:presLayoutVars>
          <dgm:dir/>
          <dgm:animLvl val="lvl"/>
          <dgm:resizeHandles val="exact"/>
        </dgm:presLayoutVars>
      </dgm:prSet>
      <dgm:spPr/>
    </dgm:pt>
    <dgm:pt modelId="{5A479E60-212C-44D6-944C-AD2972109160}" type="pres">
      <dgm:prSet presAssocID="{CC571E41-0344-43B1-A8F4-770CA0D0839C}" presName="tSp" presStyleCnt="0"/>
      <dgm:spPr/>
    </dgm:pt>
    <dgm:pt modelId="{78E24D89-27C8-45E9-81B8-9705280B572F}" type="pres">
      <dgm:prSet presAssocID="{CC571E41-0344-43B1-A8F4-770CA0D0839C}" presName="bSp" presStyleCnt="0"/>
      <dgm:spPr/>
    </dgm:pt>
    <dgm:pt modelId="{2A5CE73A-C5A5-4BFE-B939-DBC8E7246A69}" type="pres">
      <dgm:prSet presAssocID="{CC571E41-0344-43B1-A8F4-770CA0D0839C}" presName="process" presStyleCnt="0"/>
      <dgm:spPr/>
    </dgm:pt>
    <dgm:pt modelId="{696336C2-F28D-4713-915F-BDB2929B0B0E}" type="pres">
      <dgm:prSet presAssocID="{E2358651-6A01-432C-836C-E8A47AA039C4}" presName="composite1" presStyleCnt="0"/>
      <dgm:spPr/>
    </dgm:pt>
    <dgm:pt modelId="{ADB6DB94-3EDB-4505-B14F-76A4E6811156}" type="pres">
      <dgm:prSet presAssocID="{E2358651-6A01-432C-836C-E8A47AA039C4}" presName="dummyNode1" presStyleLbl="node1" presStyleIdx="0" presStyleCnt="5"/>
      <dgm:spPr/>
    </dgm:pt>
    <dgm:pt modelId="{AFDE98B4-041F-4B16-B1C1-8A6A103E8343}" type="pres">
      <dgm:prSet presAssocID="{E2358651-6A01-432C-836C-E8A47AA039C4}" presName="childNode1" presStyleLbl="bgAcc1" presStyleIdx="0" presStyleCnt="5">
        <dgm:presLayoutVars>
          <dgm:bulletEnabled val="1"/>
        </dgm:presLayoutVars>
      </dgm:prSet>
      <dgm:spPr/>
    </dgm:pt>
    <dgm:pt modelId="{F041C839-A1CC-42FB-8AB6-49E30035B240}" type="pres">
      <dgm:prSet presAssocID="{E2358651-6A01-432C-836C-E8A47AA039C4}" presName="childNode1tx" presStyleLbl="bgAcc1" presStyleIdx="0" presStyleCnt="5">
        <dgm:presLayoutVars>
          <dgm:bulletEnabled val="1"/>
        </dgm:presLayoutVars>
      </dgm:prSet>
      <dgm:spPr/>
    </dgm:pt>
    <dgm:pt modelId="{D04CE988-BFF8-485D-9940-DD684647A37C}" type="pres">
      <dgm:prSet presAssocID="{E2358651-6A01-432C-836C-E8A47AA039C4}" presName="parentNode1" presStyleLbl="node1" presStyleIdx="0" presStyleCnt="5">
        <dgm:presLayoutVars>
          <dgm:chMax val="1"/>
          <dgm:bulletEnabled val="1"/>
        </dgm:presLayoutVars>
      </dgm:prSet>
      <dgm:spPr/>
    </dgm:pt>
    <dgm:pt modelId="{5F067266-4753-4D7E-87B4-BC271C14FBB2}" type="pres">
      <dgm:prSet presAssocID="{E2358651-6A01-432C-836C-E8A47AA039C4}" presName="connSite1" presStyleCnt="0"/>
      <dgm:spPr/>
    </dgm:pt>
    <dgm:pt modelId="{F2504139-0C6B-4F5F-9DF8-2AEBE117ACFD}" type="pres">
      <dgm:prSet presAssocID="{A5F13A86-1134-4041-8DF4-3DBBFF8E7C2F}" presName="Name9" presStyleLbl="sibTrans2D1" presStyleIdx="0" presStyleCnt="4"/>
      <dgm:spPr/>
    </dgm:pt>
    <dgm:pt modelId="{E004C3A4-AFA0-4D73-9FD0-75FD64F44F22}" type="pres">
      <dgm:prSet presAssocID="{471001B6-FF4B-4139-B572-D22300330C1C}" presName="composite2" presStyleCnt="0"/>
      <dgm:spPr/>
    </dgm:pt>
    <dgm:pt modelId="{D3BCA724-65FD-465C-9C38-AD85B813FFDB}" type="pres">
      <dgm:prSet presAssocID="{471001B6-FF4B-4139-B572-D22300330C1C}" presName="dummyNode2" presStyleLbl="node1" presStyleIdx="0" presStyleCnt="5"/>
      <dgm:spPr/>
    </dgm:pt>
    <dgm:pt modelId="{C42B48BE-EEB1-481C-A8D6-5037378B67DB}" type="pres">
      <dgm:prSet presAssocID="{471001B6-FF4B-4139-B572-D22300330C1C}" presName="childNode2" presStyleLbl="bgAcc1" presStyleIdx="1" presStyleCnt="5">
        <dgm:presLayoutVars>
          <dgm:bulletEnabled val="1"/>
        </dgm:presLayoutVars>
      </dgm:prSet>
      <dgm:spPr/>
    </dgm:pt>
    <dgm:pt modelId="{272077D9-B513-4E63-8584-D2928EF3E9E9}" type="pres">
      <dgm:prSet presAssocID="{471001B6-FF4B-4139-B572-D22300330C1C}" presName="childNode2tx" presStyleLbl="bgAcc1" presStyleIdx="1" presStyleCnt="5">
        <dgm:presLayoutVars>
          <dgm:bulletEnabled val="1"/>
        </dgm:presLayoutVars>
      </dgm:prSet>
      <dgm:spPr/>
    </dgm:pt>
    <dgm:pt modelId="{8E228D87-2D79-487D-B745-E3940A6A1A4F}" type="pres">
      <dgm:prSet presAssocID="{471001B6-FF4B-4139-B572-D22300330C1C}" presName="parentNode2" presStyleLbl="node1" presStyleIdx="1" presStyleCnt="5">
        <dgm:presLayoutVars>
          <dgm:chMax val="0"/>
          <dgm:bulletEnabled val="1"/>
        </dgm:presLayoutVars>
      </dgm:prSet>
      <dgm:spPr/>
    </dgm:pt>
    <dgm:pt modelId="{82F1998E-BE06-452C-8164-869DFFABDBF0}" type="pres">
      <dgm:prSet presAssocID="{471001B6-FF4B-4139-B572-D22300330C1C}" presName="connSite2" presStyleCnt="0"/>
      <dgm:spPr/>
    </dgm:pt>
    <dgm:pt modelId="{63D6FD5B-EC08-4D9F-9A9E-53BB19C11262}" type="pres">
      <dgm:prSet presAssocID="{7592FA69-FF6F-4CC5-9395-B36CDA216CEA}" presName="Name18" presStyleLbl="sibTrans2D1" presStyleIdx="1" presStyleCnt="4"/>
      <dgm:spPr/>
    </dgm:pt>
    <dgm:pt modelId="{EF37612C-8478-43D6-BEDE-CF4DC643115B}" type="pres">
      <dgm:prSet presAssocID="{F96AB126-5592-4F79-A6F0-0E32694CA3E8}" presName="composite1" presStyleCnt="0"/>
      <dgm:spPr/>
    </dgm:pt>
    <dgm:pt modelId="{2D8D7ED4-857E-4399-8E7B-4B3A4B965206}" type="pres">
      <dgm:prSet presAssocID="{F96AB126-5592-4F79-A6F0-0E32694CA3E8}" presName="dummyNode1" presStyleLbl="node1" presStyleIdx="1" presStyleCnt="5"/>
      <dgm:spPr/>
    </dgm:pt>
    <dgm:pt modelId="{1C35F0B1-9EBB-4FDF-A0A7-EF8381903D82}" type="pres">
      <dgm:prSet presAssocID="{F96AB126-5592-4F79-A6F0-0E32694CA3E8}" presName="childNode1" presStyleLbl="bgAcc1" presStyleIdx="2" presStyleCnt="5">
        <dgm:presLayoutVars>
          <dgm:bulletEnabled val="1"/>
        </dgm:presLayoutVars>
      </dgm:prSet>
      <dgm:spPr/>
    </dgm:pt>
    <dgm:pt modelId="{BDE244B0-24D9-41AF-A544-EF5B341C2531}" type="pres">
      <dgm:prSet presAssocID="{F96AB126-5592-4F79-A6F0-0E32694CA3E8}" presName="childNode1tx" presStyleLbl="bgAcc1" presStyleIdx="2" presStyleCnt="5">
        <dgm:presLayoutVars>
          <dgm:bulletEnabled val="1"/>
        </dgm:presLayoutVars>
      </dgm:prSet>
      <dgm:spPr/>
    </dgm:pt>
    <dgm:pt modelId="{699B9F63-CDFD-417F-9AE6-2C0959CA315B}" type="pres">
      <dgm:prSet presAssocID="{F96AB126-5592-4F79-A6F0-0E32694CA3E8}" presName="parentNode1" presStyleLbl="node1" presStyleIdx="2" presStyleCnt="5">
        <dgm:presLayoutVars>
          <dgm:chMax val="1"/>
          <dgm:bulletEnabled val="1"/>
        </dgm:presLayoutVars>
      </dgm:prSet>
      <dgm:spPr/>
    </dgm:pt>
    <dgm:pt modelId="{600B0031-7043-4044-8BC1-D3B18A880676}" type="pres">
      <dgm:prSet presAssocID="{F96AB126-5592-4F79-A6F0-0E32694CA3E8}" presName="connSite1" presStyleCnt="0"/>
      <dgm:spPr/>
    </dgm:pt>
    <dgm:pt modelId="{8094A50A-A6C3-43A4-9DFD-6CB8CC10A494}" type="pres">
      <dgm:prSet presAssocID="{5292AEBE-F850-4776-8D35-9C25D47C04CE}" presName="Name9" presStyleLbl="sibTrans2D1" presStyleIdx="2" presStyleCnt="4"/>
      <dgm:spPr/>
    </dgm:pt>
    <dgm:pt modelId="{9AC61E1C-62B5-427D-965C-3E898DF2AA7B}" type="pres">
      <dgm:prSet presAssocID="{1D564A06-C514-4E18-B0B1-B2102561756B}" presName="composite2" presStyleCnt="0"/>
      <dgm:spPr/>
    </dgm:pt>
    <dgm:pt modelId="{959C1AA5-0F98-4C49-8781-53A122B02627}" type="pres">
      <dgm:prSet presAssocID="{1D564A06-C514-4E18-B0B1-B2102561756B}" presName="dummyNode2" presStyleLbl="node1" presStyleIdx="2" presStyleCnt="5"/>
      <dgm:spPr/>
    </dgm:pt>
    <dgm:pt modelId="{B0089E43-9515-4DBD-AA7E-A5BC78D326AB}" type="pres">
      <dgm:prSet presAssocID="{1D564A06-C514-4E18-B0B1-B2102561756B}" presName="childNode2" presStyleLbl="bgAcc1" presStyleIdx="3" presStyleCnt="5">
        <dgm:presLayoutVars>
          <dgm:bulletEnabled val="1"/>
        </dgm:presLayoutVars>
      </dgm:prSet>
      <dgm:spPr/>
    </dgm:pt>
    <dgm:pt modelId="{55AF0758-2890-40D7-BD71-5FF9778D4F52}" type="pres">
      <dgm:prSet presAssocID="{1D564A06-C514-4E18-B0B1-B2102561756B}" presName="childNode2tx" presStyleLbl="bgAcc1" presStyleIdx="3" presStyleCnt="5">
        <dgm:presLayoutVars>
          <dgm:bulletEnabled val="1"/>
        </dgm:presLayoutVars>
      </dgm:prSet>
      <dgm:spPr/>
    </dgm:pt>
    <dgm:pt modelId="{40154B8F-2C0F-4657-9A7A-C4BC11322BBD}" type="pres">
      <dgm:prSet presAssocID="{1D564A06-C514-4E18-B0B1-B2102561756B}" presName="parentNode2" presStyleLbl="node1" presStyleIdx="3" presStyleCnt="5">
        <dgm:presLayoutVars>
          <dgm:chMax val="0"/>
          <dgm:bulletEnabled val="1"/>
        </dgm:presLayoutVars>
      </dgm:prSet>
      <dgm:spPr/>
    </dgm:pt>
    <dgm:pt modelId="{7CD41AE8-FCE5-4B05-82BC-CD7A547F9350}" type="pres">
      <dgm:prSet presAssocID="{1D564A06-C514-4E18-B0B1-B2102561756B}" presName="connSite2" presStyleCnt="0"/>
      <dgm:spPr/>
    </dgm:pt>
    <dgm:pt modelId="{39969885-BCB8-4A15-8D90-2584C1AE322A}" type="pres">
      <dgm:prSet presAssocID="{C8E1A833-111C-4740-A315-073B1B44A9A7}" presName="Name18" presStyleLbl="sibTrans2D1" presStyleIdx="3" presStyleCnt="4"/>
      <dgm:spPr/>
    </dgm:pt>
    <dgm:pt modelId="{13E7DF49-37A7-4E62-AD0C-C978A6AEC239}" type="pres">
      <dgm:prSet presAssocID="{76C7B6B7-84AF-4604-993A-C4546B22964C}" presName="composite1" presStyleCnt="0"/>
      <dgm:spPr/>
    </dgm:pt>
    <dgm:pt modelId="{FB52B908-D671-40B1-B9CF-10FE284EE4F9}" type="pres">
      <dgm:prSet presAssocID="{76C7B6B7-84AF-4604-993A-C4546B22964C}" presName="dummyNode1" presStyleLbl="node1" presStyleIdx="3" presStyleCnt="5"/>
      <dgm:spPr/>
    </dgm:pt>
    <dgm:pt modelId="{DCDCCC35-1B16-4529-9E9B-D58772790C48}" type="pres">
      <dgm:prSet presAssocID="{76C7B6B7-84AF-4604-993A-C4546B22964C}" presName="childNode1" presStyleLbl="bgAcc1" presStyleIdx="4" presStyleCnt="5">
        <dgm:presLayoutVars>
          <dgm:bulletEnabled val="1"/>
        </dgm:presLayoutVars>
      </dgm:prSet>
      <dgm:spPr/>
    </dgm:pt>
    <dgm:pt modelId="{A7F53D8C-DB52-4A05-95C0-C0626437AF01}" type="pres">
      <dgm:prSet presAssocID="{76C7B6B7-84AF-4604-993A-C4546B22964C}" presName="childNode1tx" presStyleLbl="bgAcc1" presStyleIdx="4" presStyleCnt="5">
        <dgm:presLayoutVars>
          <dgm:bulletEnabled val="1"/>
        </dgm:presLayoutVars>
      </dgm:prSet>
      <dgm:spPr/>
    </dgm:pt>
    <dgm:pt modelId="{F654352D-602E-4F64-AB33-2666F27D48C2}" type="pres">
      <dgm:prSet presAssocID="{76C7B6B7-84AF-4604-993A-C4546B22964C}" presName="parentNode1" presStyleLbl="node1" presStyleIdx="4" presStyleCnt="5">
        <dgm:presLayoutVars>
          <dgm:chMax val="1"/>
          <dgm:bulletEnabled val="1"/>
        </dgm:presLayoutVars>
      </dgm:prSet>
      <dgm:spPr/>
    </dgm:pt>
    <dgm:pt modelId="{D2E36270-7432-430F-B15D-666C23ABAB8A}" type="pres">
      <dgm:prSet presAssocID="{76C7B6B7-84AF-4604-993A-C4546B22964C}" presName="connSite1" presStyleCnt="0"/>
      <dgm:spPr/>
    </dgm:pt>
  </dgm:ptLst>
  <dgm:cxnLst>
    <dgm:cxn modelId="{0FE42D00-E201-4231-B6B0-B72F39D62B96}" type="presOf" srcId="{9FF2D6E2-279E-498B-BF90-24E361626C0B}" destId="{B0089E43-9515-4DBD-AA7E-A5BC78D326AB}" srcOrd="0" destOrd="0" presId="urn:microsoft.com/office/officeart/2005/8/layout/hProcess4"/>
    <dgm:cxn modelId="{2D975C01-62C8-45E9-9A96-54E6C1185724}" srcId="{CC571E41-0344-43B1-A8F4-770CA0D0839C}" destId="{76C7B6B7-84AF-4604-993A-C4546B22964C}" srcOrd="4" destOrd="0" parTransId="{86164054-687B-4A12-A224-F0A01CC16E7F}" sibTransId="{FDC54B3A-92BD-4563-8BE4-6DD38687760D}"/>
    <dgm:cxn modelId="{19466D0B-F857-42F9-92D9-88ACB49F6123}" type="presOf" srcId="{F96AB126-5592-4F79-A6F0-0E32694CA3E8}" destId="{699B9F63-CDFD-417F-9AE6-2C0959CA315B}" srcOrd="0" destOrd="0" presId="urn:microsoft.com/office/officeart/2005/8/layout/hProcess4"/>
    <dgm:cxn modelId="{856AF30C-15CE-49CA-A8E3-247F4A7A8F8F}" srcId="{F96AB126-5592-4F79-A6F0-0E32694CA3E8}" destId="{075D83EA-959A-4E76-9C2F-0D72A99D3D90}" srcOrd="0" destOrd="0" parTransId="{6DB3FFF1-F9E8-4607-9D96-BE93EDFF0A90}" sibTransId="{D63A28A2-43B9-4DDF-8897-100AF694C7B3}"/>
    <dgm:cxn modelId="{433AA111-B629-4076-8C9C-6D121B0DAD70}" type="presOf" srcId="{471001B6-FF4B-4139-B572-D22300330C1C}" destId="{8E228D87-2D79-487D-B745-E3940A6A1A4F}" srcOrd="0" destOrd="0" presId="urn:microsoft.com/office/officeart/2005/8/layout/hProcess4"/>
    <dgm:cxn modelId="{B8E0451C-D350-4544-9579-212E0A47E699}" type="presOf" srcId="{2E325DEB-E095-4AFB-9005-394B3BC061EF}" destId="{C42B48BE-EEB1-481C-A8D6-5037378B67DB}" srcOrd="0" destOrd="0" presId="urn:microsoft.com/office/officeart/2005/8/layout/hProcess4"/>
    <dgm:cxn modelId="{F9C4961C-BE00-4C63-AC7D-1FC21FF48F3F}" srcId="{CC571E41-0344-43B1-A8F4-770CA0D0839C}" destId="{471001B6-FF4B-4139-B572-D22300330C1C}" srcOrd="1" destOrd="0" parTransId="{4D21D46C-6977-4FA8-881B-7436E31763A0}" sibTransId="{7592FA69-FF6F-4CC5-9395-B36CDA216CEA}"/>
    <dgm:cxn modelId="{49CAD81D-81C6-4771-9B4A-3A779F0385D4}" type="presOf" srcId="{5292AEBE-F850-4776-8D35-9C25D47C04CE}" destId="{8094A50A-A6C3-43A4-9DFD-6CB8CC10A494}" srcOrd="0" destOrd="0" presId="urn:microsoft.com/office/officeart/2005/8/layout/hProcess4"/>
    <dgm:cxn modelId="{64299E60-2C58-4A19-A089-0BCDA3075EA1}" type="presOf" srcId="{A5F13A86-1134-4041-8DF4-3DBBFF8E7C2F}" destId="{F2504139-0C6B-4F5F-9DF8-2AEBE117ACFD}" srcOrd="0" destOrd="0" presId="urn:microsoft.com/office/officeart/2005/8/layout/hProcess4"/>
    <dgm:cxn modelId="{31956C45-1C7F-4586-88AA-15D148AF3C96}" type="presOf" srcId="{234D6ACD-C584-49A9-9CFB-ED1532FF3131}" destId="{A7F53D8C-DB52-4A05-95C0-C0626437AF01}" srcOrd="1" destOrd="0" presId="urn:microsoft.com/office/officeart/2005/8/layout/hProcess4"/>
    <dgm:cxn modelId="{03C9596A-6646-4163-A8F4-2075F6E398F9}" type="presOf" srcId="{7592FA69-FF6F-4CC5-9395-B36CDA216CEA}" destId="{63D6FD5B-EC08-4D9F-9A9E-53BB19C11262}" srcOrd="0" destOrd="0" presId="urn:microsoft.com/office/officeart/2005/8/layout/hProcess4"/>
    <dgm:cxn modelId="{D2A30D70-7BC9-4AD7-AA20-EF8D693BEFF4}" srcId="{CC571E41-0344-43B1-A8F4-770CA0D0839C}" destId="{F96AB126-5592-4F79-A6F0-0E32694CA3E8}" srcOrd="2" destOrd="0" parTransId="{7FDC1B5A-06C2-4FAD-9950-95F954953649}" sibTransId="{5292AEBE-F850-4776-8D35-9C25D47C04CE}"/>
    <dgm:cxn modelId="{F4FD7851-728E-42C4-A945-E169F5068C11}" type="presOf" srcId="{76C7B6B7-84AF-4604-993A-C4546B22964C}" destId="{F654352D-602E-4F64-AB33-2666F27D48C2}" srcOrd="0" destOrd="0" presId="urn:microsoft.com/office/officeart/2005/8/layout/hProcess4"/>
    <dgm:cxn modelId="{FB2BF672-A23A-4841-AFEB-A46138AF307D}" type="presOf" srcId="{2BEB3CF4-3B0F-499F-91C3-FEA8D7232BE4}" destId="{AFDE98B4-041F-4B16-B1C1-8A6A103E8343}" srcOrd="0" destOrd="0" presId="urn:microsoft.com/office/officeart/2005/8/layout/hProcess4"/>
    <dgm:cxn modelId="{716D2187-56D0-4BAE-A48F-75330373D21A}" srcId="{CC571E41-0344-43B1-A8F4-770CA0D0839C}" destId="{E2358651-6A01-432C-836C-E8A47AA039C4}" srcOrd="0" destOrd="0" parTransId="{0CD850B8-4C0B-416F-BFD8-342AA661A4DA}" sibTransId="{A5F13A86-1134-4041-8DF4-3DBBFF8E7C2F}"/>
    <dgm:cxn modelId="{5FD18C88-4166-4494-8911-CD4A911E1CA2}" type="presOf" srcId="{C8E1A833-111C-4740-A315-073B1B44A9A7}" destId="{39969885-BCB8-4A15-8D90-2584C1AE322A}" srcOrd="0" destOrd="0" presId="urn:microsoft.com/office/officeart/2005/8/layout/hProcess4"/>
    <dgm:cxn modelId="{2549B98E-CBFA-48CF-A170-AA7E222F8A1E}" type="presOf" srcId="{9FF2D6E2-279E-498B-BF90-24E361626C0B}" destId="{55AF0758-2890-40D7-BD71-5FF9778D4F52}" srcOrd="1" destOrd="0" presId="urn:microsoft.com/office/officeart/2005/8/layout/hProcess4"/>
    <dgm:cxn modelId="{16B4E89C-E855-44B6-9FCC-292E140AC04C}" type="presOf" srcId="{234D6ACD-C584-49A9-9CFB-ED1532FF3131}" destId="{DCDCCC35-1B16-4529-9E9B-D58772790C48}" srcOrd="0" destOrd="0" presId="urn:microsoft.com/office/officeart/2005/8/layout/hProcess4"/>
    <dgm:cxn modelId="{0A46E5A3-6ABE-4000-97F6-0DB58DEC1C12}" srcId="{CC571E41-0344-43B1-A8F4-770CA0D0839C}" destId="{1D564A06-C514-4E18-B0B1-B2102561756B}" srcOrd="3" destOrd="0" parTransId="{B2621905-5F35-46FD-A699-6B5B1F43DE8F}" sibTransId="{C8E1A833-111C-4740-A315-073B1B44A9A7}"/>
    <dgm:cxn modelId="{11605FAA-292F-4B04-ACBA-1EF0FA2E7028}" srcId="{E2358651-6A01-432C-836C-E8A47AA039C4}" destId="{2BEB3CF4-3B0F-499F-91C3-FEA8D7232BE4}" srcOrd="0" destOrd="0" parTransId="{8D490382-1271-4036-87B6-E65FC5E2D8D9}" sibTransId="{07009E35-D1E7-4410-81DB-F2BA9CDDC561}"/>
    <dgm:cxn modelId="{DD36EAAB-A5AC-4E13-AFCE-E8D3C525328A}" type="presOf" srcId="{075D83EA-959A-4E76-9C2F-0D72A99D3D90}" destId="{1C35F0B1-9EBB-4FDF-A0A7-EF8381903D82}" srcOrd="0" destOrd="0" presId="urn:microsoft.com/office/officeart/2005/8/layout/hProcess4"/>
    <dgm:cxn modelId="{1474D3B4-6D65-4B7B-BD45-553B92DE9D0A}" type="presOf" srcId="{1D564A06-C514-4E18-B0B1-B2102561756B}" destId="{40154B8F-2C0F-4657-9A7A-C4BC11322BBD}" srcOrd="0" destOrd="0" presId="urn:microsoft.com/office/officeart/2005/8/layout/hProcess4"/>
    <dgm:cxn modelId="{9CC0A2B7-1D88-4522-90E7-338E779017F2}" type="presOf" srcId="{2E325DEB-E095-4AFB-9005-394B3BC061EF}" destId="{272077D9-B513-4E63-8584-D2928EF3E9E9}" srcOrd="1" destOrd="0" presId="urn:microsoft.com/office/officeart/2005/8/layout/hProcess4"/>
    <dgm:cxn modelId="{2556ACBB-9855-472A-B444-E2F56EF17DFE}" srcId="{471001B6-FF4B-4139-B572-D22300330C1C}" destId="{2E325DEB-E095-4AFB-9005-394B3BC061EF}" srcOrd="0" destOrd="0" parTransId="{E1CE5CF5-2A68-4038-91F9-13EF6DC136C8}" sibTransId="{1FEB9306-C639-46CA-BEC5-7DFFF3DB859B}"/>
    <dgm:cxn modelId="{1700E5BC-FAEA-472B-ABD3-2F3B18C1C390}" srcId="{1D564A06-C514-4E18-B0B1-B2102561756B}" destId="{9FF2D6E2-279E-498B-BF90-24E361626C0B}" srcOrd="0" destOrd="0" parTransId="{D43E1042-1635-4DA9-BA5A-B85107630EA6}" sibTransId="{740ABC60-C7D5-4193-8829-F5836BA51DDC}"/>
    <dgm:cxn modelId="{E817F1CE-C94C-4FF0-B586-BECD0F7DA2A6}" type="presOf" srcId="{CC571E41-0344-43B1-A8F4-770CA0D0839C}" destId="{73F106EB-9502-4B80-A5A4-6D9EBC1BB592}" srcOrd="0" destOrd="0" presId="urn:microsoft.com/office/officeart/2005/8/layout/hProcess4"/>
    <dgm:cxn modelId="{56067ACF-2199-4A62-A653-C0DE83B06B9B}" type="presOf" srcId="{075D83EA-959A-4E76-9C2F-0D72A99D3D90}" destId="{BDE244B0-24D9-41AF-A544-EF5B341C2531}" srcOrd="1" destOrd="0" presId="urn:microsoft.com/office/officeart/2005/8/layout/hProcess4"/>
    <dgm:cxn modelId="{3561E2DD-35A5-44F1-804C-9DB46FAA11F5}" type="presOf" srcId="{E2358651-6A01-432C-836C-E8A47AA039C4}" destId="{D04CE988-BFF8-485D-9940-DD684647A37C}" srcOrd="0" destOrd="0" presId="urn:microsoft.com/office/officeart/2005/8/layout/hProcess4"/>
    <dgm:cxn modelId="{11DC0CEF-2C9C-4C35-B344-D8635DB88C4A}" srcId="{76C7B6B7-84AF-4604-993A-C4546B22964C}" destId="{234D6ACD-C584-49A9-9CFB-ED1532FF3131}" srcOrd="0" destOrd="0" parTransId="{A6FF1DE1-4BD3-4179-A224-CF85B3C7E293}" sibTransId="{0363C371-DDD6-482F-A62B-63DFECCD107A}"/>
    <dgm:cxn modelId="{25B4A7FA-B519-426C-8F2A-A69BBBABAE93}" type="presOf" srcId="{2BEB3CF4-3B0F-499F-91C3-FEA8D7232BE4}" destId="{F041C839-A1CC-42FB-8AB6-49E30035B240}" srcOrd="1" destOrd="0" presId="urn:microsoft.com/office/officeart/2005/8/layout/hProcess4"/>
    <dgm:cxn modelId="{6283E2A4-7957-454B-8A82-21E363FAFDCC}" type="presParOf" srcId="{73F106EB-9502-4B80-A5A4-6D9EBC1BB592}" destId="{5A479E60-212C-44D6-944C-AD2972109160}" srcOrd="0" destOrd="0" presId="urn:microsoft.com/office/officeart/2005/8/layout/hProcess4"/>
    <dgm:cxn modelId="{2B9BB4A0-173A-472D-BD37-F28408282834}" type="presParOf" srcId="{73F106EB-9502-4B80-A5A4-6D9EBC1BB592}" destId="{78E24D89-27C8-45E9-81B8-9705280B572F}" srcOrd="1" destOrd="0" presId="urn:microsoft.com/office/officeart/2005/8/layout/hProcess4"/>
    <dgm:cxn modelId="{B1682C52-EC83-4852-9AC7-6D42965BE954}" type="presParOf" srcId="{73F106EB-9502-4B80-A5A4-6D9EBC1BB592}" destId="{2A5CE73A-C5A5-4BFE-B939-DBC8E7246A69}" srcOrd="2" destOrd="0" presId="urn:microsoft.com/office/officeart/2005/8/layout/hProcess4"/>
    <dgm:cxn modelId="{5D4F125B-3F6B-42C1-95B1-E5F882F013CA}" type="presParOf" srcId="{2A5CE73A-C5A5-4BFE-B939-DBC8E7246A69}" destId="{696336C2-F28D-4713-915F-BDB2929B0B0E}" srcOrd="0" destOrd="0" presId="urn:microsoft.com/office/officeart/2005/8/layout/hProcess4"/>
    <dgm:cxn modelId="{26B29ABD-4DD0-49AF-B896-3DCB141E95FD}" type="presParOf" srcId="{696336C2-F28D-4713-915F-BDB2929B0B0E}" destId="{ADB6DB94-3EDB-4505-B14F-76A4E6811156}" srcOrd="0" destOrd="0" presId="urn:microsoft.com/office/officeart/2005/8/layout/hProcess4"/>
    <dgm:cxn modelId="{02D9F516-0E63-4044-9A53-DC180A0AD20A}" type="presParOf" srcId="{696336C2-F28D-4713-915F-BDB2929B0B0E}" destId="{AFDE98B4-041F-4B16-B1C1-8A6A103E8343}" srcOrd="1" destOrd="0" presId="urn:microsoft.com/office/officeart/2005/8/layout/hProcess4"/>
    <dgm:cxn modelId="{C6EAFB61-6899-4EE5-96DD-00FC679ACCE8}" type="presParOf" srcId="{696336C2-F28D-4713-915F-BDB2929B0B0E}" destId="{F041C839-A1CC-42FB-8AB6-49E30035B240}" srcOrd="2" destOrd="0" presId="urn:microsoft.com/office/officeart/2005/8/layout/hProcess4"/>
    <dgm:cxn modelId="{F58F5BE6-4C4E-4D09-94C6-1CA80F54B32C}" type="presParOf" srcId="{696336C2-F28D-4713-915F-BDB2929B0B0E}" destId="{D04CE988-BFF8-485D-9940-DD684647A37C}" srcOrd="3" destOrd="0" presId="urn:microsoft.com/office/officeart/2005/8/layout/hProcess4"/>
    <dgm:cxn modelId="{668AE731-D2D0-4484-92EC-5C86AEFE10BF}" type="presParOf" srcId="{696336C2-F28D-4713-915F-BDB2929B0B0E}" destId="{5F067266-4753-4D7E-87B4-BC271C14FBB2}" srcOrd="4" destOrd="0" presId="urn:microsoft.com/office/officeart/2005/8/layout/hProcess4"/>
    <dgm:cxn modelId="{6BA2E125-DACB-43A0-B9F9-625F13571EDF}" type="presParOf" srcId="{2A5CE73A-C5A5-4BFE-B939-DBC8E7246A69}" destId="{F2504139-0C6B-4F5F-9DF8-2AEBE117ACFD}" srcOrd="1" destOrd="0" presId="urn:microsoft.com/office/officeart/2005/8/layout/hProcess4"/>
    <dgm:cxn modelId="{E7C224EA-2AEE-4781-8531-60AA95A6128A}" type="presParOf" srcId="{2A5CE73A-C5A5-4BFE-B939-DBC8E7246A69}" destId="{E004C3A4-AFA0-4D73-9FD0-75FD64F44F22}" srcOrd="2" destOrd="0" presId="urn:microsoft.com/office/officeart/2005/8/layout/hProcess4"/>
    <dgm:cxn modelId="{74206836-6097-4666-994C-98FE969333C5}" type="presParOf" srcId="{E004C3A4-AFA0-4D73-9FD0-75FD64F44F22}" destId="{D3BCA724-65FD-465C-9C38-AD85B813FFDB}" srcOrd="0" destOrd="0" presId="urn:microsoft.com/office/officeart/2005/8/layout/hProcess4"/>
    <dgm:cxn modelId="{41723C25-4628-4ED5-AE33-F749F60DCC38}" type="presParOf" srcId="{E004C3A4-AFA0-4D73-9FD0-75FD64F44F22}" destId="{C42B48BE-EEB1-481C-A8D6-5037378B67DB}" srcOrd="1" destOrd="0" presId="urn:microsoft.com/office/officeart/2005/8/layout/hProcess4"/>
    <dgm:cxn modelId="{DEFE904C-8F57-43E9-87F4-632411646ED4}" type="presParOf" srcId="{E004C3A4-AFA0-4D73-9FD0-75FD64F44F22}" destId="{272077D9-B513-4E63-8584-D2928EF3E9E9}" srcOrd="2" destOrd="0" presId="urn:microsoft.com/office/officeart/2005/8/layout/hProcess4"/>
    <dgm:cxn modelId="{E3940DF4-A6D7-4238-93D9-1012106E5736}" type="presParOf" srcId="{E004C3A4-AFA0-4D73-9FD0-75FD64F44F22}" destId="{8E228D87-2D79-487D-B745-E3940A6A1A4F}" srcOrd="3" destOrd="0" presId="urn:microsoft.com/office/officeart/2005/8/layout/hProcess4"/>
    <dgm:cxn modelId="{ACB31EFA-A2A0-45B2-901A-40499465F257}" type="presParOf" srcId="{E004C3A4-AFA0-4D73-9FD0-75FD64F44F22}" destId="{82F1998E-BE06-452C-8164-869DFFABDBF0}" srcOrd="4" destOrd="0" presId="urn:microsoft.com/office/officeart/2005/8/layout/hProcess4"/>
    <dgm:cxn modelId="{8C99E984-ED61-4754-8690-E2C722AD7A60}" type="presParOf" srcId="{2A5CE73A-C5A5-4BFE-B939-DBC8E7246A69}" destId="{63D6FD5B-EC08-4D9F-9A9E-53BB19C11262}" srcOrd="3" destOrd="0" presId="urn:microsoft.com/office/officeart/2005/8/layout/hProcess4"/>
    <dgm:cxn modelId="{BF77DE2E-798A-4C28-BB03-46390344714C}" type="presParOf" srcId="{2A5CE73A-C5A5-4BFE-B939-DBC8E7246A69}" destId="{EF37612C-8478-43D6-BEDE-CF4DC643115B}" srcOrd="4" destOrd="0" presId="urn:microsoft.com/office/officeart/2005/8/layout/hProcess4"/>
    <dgm:cxn modelId="{63C431C2-740F-470E-9D59-9F9FAAAF059E}" type="presParOf" srcId="{EF37612C-8478-43D6-BEDE-CF4DC643115B}" destId="{2D8D7ED4-857E-4399-8E7B-4B3A4B965206}" srcOrd="0" destOrd="0" presId="urn:microsoft.com/office/officeart/2005/8/layout/hProcess4"/>
    <dgm:cxn modelId="{512B84D4-CCE8-4181-A7A3-2C5B1437BBB1}" type="presParOf" srcId="{EF37612C-8478-43D6-BEDE-CF4DC643115B}" destId="{1C35F0B1-9EBB-4FDF-A0A7-EF8381903D82}" srcOrd="1" destOrd="0" presId="urn:microsoft.com/office/officeart/2005/8/layout/hProcess4"/>
    <dgm:cxn modelId="{267E9736-B285-4300-8A31-32278237CABF}" type="presParOf" srcId="{EF37612C-8478-43D6-BEDE-CF4DC643115B}" destId="{BDE244B0-24D9-41AF-A544-EF5B341C2531}" srcOrd="2" destOrd="0" presId="urn:microsoft.com/office/officeart/2005/8/layout/hProcess4"/>
    <dgm:cxn modelId="{3E366F21-E203-4CF1-99B5-9494DCF0DC1D}" type="presParOf" srcId="{EF37612C-8478-43D6-BEDE-CF4DC643115B}" destId="{699B9F63-CDFD-417F-9AE6-2C0959CA315B}" srcOrd="3" destOrd="0" presId="urn:microsoft.com/office/officeart/2005/8/layout/hProcess4"/>
    <dgm:cxn modelId="{416980AF-9DE4-4C60-B785-315481088E44}" type="presParOf" srcId="{EF37612C-8478-43D6-BEDE-CF4DC643115B}" destId="{600B0031-7043-4044-8BC1-D3B18A880676}" srcOrd="4" destOrd="0" presId="urn:microsoft.com/office/officeart/2005/8/layout/hProcess4"/>
    <dgm:cxn modelId="{AABDC17A-0427-4605-8DE3-719F6CA12E71}" type="presParOf" srcId="{2A5CE73A-C5A5-4BFE-B939-DBC8E7246A69}" destId="{8094A50A-A6C3-43A4-9DFD-6CB8CC10A494}" srcOrd="5" destOrd="0" presId="urn:microsoft.com/office/officeart/2005/8/layout/hProcess4"/>
    <dgm:cxn modelId="{865B503B-C1A2-401B-90C3-9DC9C0D57216}" type="presParOf" srcId="{2A5CE73A-C5A5-4BFE-B939-DBC8E7246A69}" destId="{9AC61E1C-62B5-427D-965C-3E898DF2AA7B}" srcOrd="6" destOrd="0" presId="urn:microsoft.com/office/officeart/2005/8/layout/hProcess4"/>
    <dgm:cxn modelId="{56E4DDF7-4328-4D1F-BF65-0E8615ECE06F}" type="presParOf" srcId="{9AC61E1C-62B5-427D-965C-3E898DF2AA7B}" destId="{959C1AA5-0F98-4C49-8781-53A122B02627}" srcOrd="0" destOrd="0" presId="urn:microsoft.com/office/officeart/2005/8/layout/hProcess4"/>
    <dgm:cxn modelId="{FAA1D747-3D5F-430F-AF7E-431E159A0D8A}" type="presParOf" srcId="{9AC61E1C-62B5-427D-965C-3E898DF2AA7B}" destId="{B0089E43-9515-4DBD-AA7E-A5BC78D326AB}" srcOrd="1" destOrd="0" presId="urn:microsoft.com/office/officeart/2005/8/layout/hProcess4"/>
    <dgm:cxn modelId="{8EC06543-7E47-4727-9ECF-4F46109FE36F}" type="presParOf" srcId="{9AC61E1C-62B5-427D-965C-3E898DF2AA7B}" destId="{55AF0758-2890-40D7-BD71-5FF9778D4F52}" srcOrd="2" destOrd="0" presId="urn:microsoft.com/office/officeart/2005/8/layout/hProcess4"/>
    <dgm:cxn modelId="{C7A4B81C-1991-419A-B34C-4C297CC3717D}" type="presParOf" srcId="{9AC61E1C-62B5-427D-965C-3E898DF2AA7B}" destId="{40154B8F-2C0F-4657-9A7A-C4BC11322BBD}" srcOrd="3" destOrd="0" presId="urn:microsoft.com/office/officeart/2005/8/layout/hProcess4"/>
    <dgm:cxn modelId="{96C84E15-7A4B-46A7-99C6-FA47C0FE8DF9}" type="presParOf" srcId="{9AC61E1C-62B5-427D-965C-3E898DF2AA7B}" destId="{7CD41AE8-FCE5-4B05-82BC-CD7A547F9350}" srcOrd="4" destOrd="0" presId="urn:microsoft.com/office/officeart/2005/8/layout/hProcess4"/>
    <dgm:cxn modelId="{2F8CF09F-B13F-4B40-B077-CFC4A5F91ED8}" type="presParOf" srcId="{2A5CE73A-C5A5-4BFE-B939-DBC8E7246A69}" destId="{39969885-BCB8-4A15-8D90-2584C1AE322A}" srcOrd="7" destOrd="0" presId="urn:microsoft.com/office/officeart/2005/8/layout/hProcess4"/>
    <dgm:cxn modelId="{6006E274-5D0A-4A0F-AE7A-08DD768A1D3D}" type="presParOf" srcId="{2A5CE73A-C5A5-4BFE-B939-DBC8E7246A69}" destId="{13E7DF49-37A7-4E62-AD0C-C978A6AEC239}" srcOrd="8" destOrd="0" presId="urn:microsoft.com/office/officeart/2005/8/layout/hProcess4"/>
    <dgm:cxn modelId="{D73D2064-3DF9-4341-BBB0-95DC048AE7AC}" type="presParOf" srcId="{13E7DF49-37A7-4E62-AD0C-C978A6AEC239}" destId="{FB52B908-D671-40B1-B9CF-10FE284EE4F9}" srcOrd="0" destOrd="0" presId="urn:microsoft.com/office/officeart/2005/8/layout/hProcess4"/>
    <dgm:cxn modelId="{4666FF09-BE85-45B8-A9CB-A05FF7B662FA}" type="presParOf" srcId="{13E7DF49-37A7-4E62-AD0C-C978A6AEC239}" destId="{DCDCCC35-1B16-4529-9E9B-D58772790C48}" srcOrd="1" destOrd="0" presId="urn:microsoft.com/office/officeart/2005/8/layout/hProcess4"/>
    <dgm:cxn modelId="{BC881EA4-F25B-4824-A160-5E588B26D37E}" type="presParOf" srcId="{13E7DF49-37A7-4E62-AD0C-C978A6AEC239}" destId="{A7F53D8C-DB52-4A05-95C0-C0626437AF01}" srcOrd="2" destOrd="0" presId="urn:microsoft.com/office/officeart/2005/8/layout/hProcess4"/>
    <dgm:cxn modelId="{6878A7A0-3F5D-474C-950E-2E10E6EF4137}" type="presParOf" srcId="{13E7DF49-37A7-4E62-AD0C-C978A6AEC239}" destId="{F654352D-602E-4F64-AB33-2666F27D48C2}" srcOrd="3" destOrd="0" presId="urn:microsoft.com/office/officeart/2005/8/layout/hProcess4"/>
    <dgm:cxn modelId="{50AB19F1-B99E-4C8C-89EC-C0AA288C3A39}" type="presParOf" srcId="{13E7DF49-37A7-4E62-AD0C-C978A6AEC239}" destId="{D2E36270-7432-430F-B15D-666C23ABAB8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B47E99-49A6-468D-81B2-DD232520A2E0}" type="doc">
      <dgm:prSet loTypeId="urn:microsoft.com/office/officeart/2005/8/layout/chevron1" loCatId="process" qsTypeId="urn:microsoft.com/office/officeart/2005/8/quickstyle/simple1" qsCatId="simple" csTypeId="urn:microsoft.com/office/officeart/2005/8/colors/accent1_2" csCatId="accent1" phldr="1"/>
      <dgm:spPr/>
    </dgm:pt>
    <dgm:pt modelId="{BC8E0D0D-D8D8-414B-A5E9-A4EC001F004B}">
      <dgm:prSet phldrT="[Text]" custT="1"/>
      <dgm:spPr/>
      <dgm:t>
        <a:bodyPr/>
        <a:lstStyle/>
        <a:p>
          <a:r>
            <a:rPr lang="en-US" sz="1400" b="1"/>
            <a:t>Weeks</a:t>
          </a:r>
        </a:p>
      </dgm:t>
    </dgm:pt>
    <dgm:pt modelId="{94974566-ADB8-49D8-97B3-E2BAD3AF8858}" type="parTrans" cxnId="{D7B04BF2-B524-4C6F-A143-CFC2627F25B7}">
      <dgm:prSet/>
      <dgm:spPr/>
      <dgm:t>
        <a:bodyPr/>
        <a:lstStyle/>
        <a:p>
          <a:endParaRPr lang="en-US" sz="1100"/>
        </a:p>
      </dgm:t>
    </dgm:pt>
    <dgm:pt modelId="{8CA8BD93-2F9E-4897-80DC-E1666074A7D8}" type="sibTrans" cxnId="{D7B04BF2-B524-4C6F-A143-CFC2627F25B7}">
      <dgm:prSet/>
      <dgm:spPr/>
      <dgm:t>
        <a:bodyPr/>
        <a:lstStyle/>
        <a:p>
          <a:endParaRPr lang="en-US" sz="1100"/>
        </a:p>
      </dgm:t>
    </dgm:pt>
    <dgm:pt modelId="{038595F8-7031-4FF6-BD8D-B9060F2850D4}">
      <dgm:prSet phldrT="[Text]" custT="1"/>
      <dgm:spPr/>
      <dgm:t>
        <a:bodyPr/>
        <a:lstStyle/>
        <a:p>
          <a:r>
            <a:rPr lang="en-US" sz="1400"/>
            <a:t>&lt;1 week</a:t>
          </a:r>
        </a:p>
      </dgm:t>
    </dgm:pt>
    <dgm:pt modelId="{7541FC9B-B888-429A-9015-0C4C859F4917}" type="parTrans" cxnId="{CF41BCE2-BFAF-4D63-AA8A-0020AD7E782B}">
      <dgm:prSet/>
      <dgm:spPr/>
      <dgm:t>
        <a:bodyPr/>
        <a:lstStyle/>
        <a:p>
          <a:endParaRPr lang="en-US" sz="1100"/>
        </a:p>
      </dgm:t>
    </dgm:pt>
    <dgm:pt modelId="{7F836FE3-E303-4F11-837F-0D07CA1D056D}" type="sibTrans" cxnId="{CF41BCE2-BFAF-4D63-AA8A-0020AD7E782B}">
      <dgm:prSet/>
      <dgm:spPr/>
      <dgm:t>
        <a:bodyPr/>
        <a:lstStyle/>
        <a:p>
          <a:endParaRPr lang="en-US" sz="1100"/>
        </a:p>
      </dgm:t>
    </dgm:pt>
    <dgm:pt modelId="{A30485A7-184E-4ED5-80D0-08A76614839B}">
      <dgm:prSet phldrT="[Text]" custT="1"/>
      <dgm:spPr/>
      <dgm:t>
        <a:bodyPr/>
        <a:lstStyle/>
        <a:p>
          <a:r>
            <a:rPr lang="en-US" sz="1400"/>
            <a:t>Days</a:t>
          </a:r>
        </a:p>
      </dgm:t>
    </dgm:pt>
    <dgm:pt modelId="{8C74F5D5-1CEE-406E-B397-D24054F9BBEF}" type="parTrans" cxnId="{4AAE51FA-B694-45F2-A2F3-40D08F5DD2A2}">
      <dgm:prSet/>
      <dgm:spPr/>
      <dgm:t>
        <a:bodyPr/>
        <a:lstStyle/>
        <a:p>
          <a:endParaRPr lang="en-US" sz="1100"/>
        </a:p>
      </dgm:t>
    </dgm:pt>
    <dgm:pt modelId="{7CC5BF78-4155-44FE-A810-954652A19660}" type="sibTrans" cxnId="{4AAE51FA-B694-45F2-A2F3-40D08F5DD2A2}">
      <dgm:prSet/>
      <dgm:spPr/>
      <dgm:t>
        <a:bodyPr/>
        <a:lstStyle/>
        <a:p>
          <a:endParaRPr lang="en-US" sz="1100"/>
        </a:p>
      </dgm:t>
    </dgm:pt>
    <dgm:pt modelId="{CB4263C0-640A-46D8-B4C3-506F98B2C0D2}">
      <dgm:prSet phldrT="[Text]" custT="1"/>
      <dgm:spPr/>
      <dgm:t>
        <a:bodyPr/>
        <a:lstStyle/>
        <a:p>
          <a:r>
            <a:rPr lang="en-US" sz="1400"/>
            <a:t>Hours to days to weeks</a:t>
          </a:r>
        </a:p>
      </dgm:t>
    </dgm:pt>
    <dgm:pt modelId="{5232C2D2-ED31-4570-917A-B097B55FFE9D}" type="parTrans" cxnId="{F74284B1-12CC-45CE-935D-A9F36A685C4E}">
      <dgm:prSet/>
      <dgm:spPr/>
      <dgm:t>
        <a:bodyPr/>
        <a:lstStyle/>
        <a:p>
          <a:endParaRPr lang="en-US" sz="1100"/>
        </a:p>
      </dgm:t>
    </dgm:pt>
    <dgm:pt modelId="{21C30BE5-1E0D-4F23-8E0E-55E8995AF3F8}" type="sibTrans" cxnId="{F74284B1-12CC-45CE-935D-A9F36A685C4E}">
      <dgm:prSet/>
      <dgm:spPr/>
      <dgm:t>
        <a:bodyPr/>
        <a:lstStyle/>
        <a:p>
          <a:endParaRPr lang="en-US" sz="1100"/>
        </a:p>
      </dgm:t>
    </dgm:pt>
    <dgm:pt modelId="{C2299A96-A9D4-47F0-9622-8D229C7CD0C1}" type="pres">
      <dgm:prSet presAssocID="{46B47E99-49A6-468D-81B2-DD232520A2E0}" presName="Name0" presStyleCnt="0">
        <dgm:presLayoutVars>
          <dgm:dir/>
          <dgm:animLvl val="lvl"/>
          <dgm:resizeHandles val="exact"/>
        </dgm:presLayoutVars>
      </dgm:prSet>
      <dgm:spPr/>
    </dgm:pt>
    <dgm:pt modelId="{E8C08E12-AF41-4BC9-9010-77CC084A8F5F}" type="pres">
      <dgm:prSet presAssocID="{BC8E0D0D-D8D8-414B-A5E9-A4EC001F004B}" presName="parTxOnly" presStyleLbl="node1" presStyleIdx="0" presStyleCnt="4">
        <dgm:presLayoutVars>
          <dgm:chMax val="0"/>
          <dgm:chPref val="0"/>
          <dgm:bulletEnabled val="1"/>
        </dgm:presLayoutVars>
      </dgm:prSet>
      <dgm:spPr/>
    </dgm:pt>
    <dgm:pt modelId="{64C176BB-893F-481C-A21E-09E6DFAC3322}" type="pres">
      <dgm:prSet presAssocID="{8CA8BD93-2F9E-4897-80DC-E1666074A7D8}" presName="parTxOnlySpace" presStyleCnt="0"/>
      <dgm:spPr/>
    </dgm:pt>
    <dgm:pt modelId="{9EDF00E7-7B3A-4106-8ACB-4EE67C4ED11D}" type="pres">
      <dgm:prSet presAssocID="{038595F8-7031-4FF6-BD8D-B9060F2850D4}" presName="parTxOnly" presStyleLbl="node1" presStyleIdx="1" presStyleCnt="4" custScaleX="159201">
        <dgm:presLayoutVars>
          <dgm:chMax val="0"/>
          <dgm:chPref val="0"/>
          <dgm:bulletEnabled val="1"/>
        </dgm:presLayoutVars>
      </dgm:prSet>
      <dgm:spPr/>
    </dgm:pt>
    <dgm:pt modelId="{7D1F3742-7D5E-4E36-99E2-33DD04137491}" type="pres">
      <dgm:prSet presAssocID="{7F836FE3-E303-4F11-837F-0D07CA1D056D}" presName="parTxOnlySpace" presStyleCnt="0"/>
      <dgm:spPr/>
    </dgm:pt>
    <dgm:pt modelId="{6A0F3585-D8B4-4B9D-BFBA-A9F5EAFCE14E}" type="pres">
      <dgm:prSet presAssocID="{A30485A7-184E-4ED5-80D0-08A76614839B}" presName="parTxOnly" presStyleLbl="node1" presStyleIdx="2" presStyleCnt="4" custScaleX="96211" custLinFactNeighborX="19215">
        <dgm:presLayoutVars>
          <dgm:chMax val="0"/>
          <dgm:chPref val="0"/>
          <dgm:bulletEnabled val="1"/>
        </dgm:presLayoutVars>
      </dgm:prSet>
      <dgm:spPr/>
    </dgm:pt>
    <dgm:pt modelId="{0201886C-B400-42D3-BD76-AC8544E78DD5}" type="pres">
      <dgm:prSet presAssocID="{7CC5BF78-4155-44FE-A810-954652A19660}" presName="parTxOnlySpace" presStyleCnt="0"/>
      <dgm:spPr/>
    </dgm:pt>
    <dgm:pt modelId="{491A5591-21D4-4363-928F-FDE75B7EEADB}" type="pres">
      <dgm:prSet presAssocID="{CB4263C0-640A-46D8-B4C3-506F98B2C0D2}" presName="parTxOnly" presStyleLbl="node1" presStyleIdx="3" presStyleCnt="4" custScaleX="187853" custLinFactNeighborX="-23488">
        <dgm:presLayoutVars>
          <dgm:chMax val="0"/>
          <dgm:chPref val="0"/>
          <dgm:bulletEnabled val="1"/>
        </dgm:presLayoutVars>
      </dgm:prSet>
      <dgm:spPr/>
    </dgm:pt>
  </dgm:ptLst>
  <dgm:cxnLst>
    <dgm:cxn modelId="{11CA7601-375F-4AFE-802B-C731AAE54A50}" type="presOf" srcId="{BC8E0D0D-D8D8-414B-A5E9-A4EC001F004B}" destId="{E8C08E12-AF41-4BC9-9010-77CC084A8F5F}" srcOrd="0" destOrd="0" presId="urn:microsoft.com/office/officeart/2005/8/layout/chevron1"/>
    <dgm:cxn modelId="{C4A96632-8682-4D8F-BF9F-B2C7E1740D85}" type="presOf" srcId="{CB4263C0-640A-46D8-B4C3-506F98B2C0D2}" destId="{491A5591-21D4-4363-928F-FDE75B7EEADB}" srcOrd="0" destOrd="0" presId="urn:microsoft.com/office/officeart/2005/8/layout/chevron1"/>
    <dgm:cxn modelId="{42100EAF-498E-45AB-BDF0-2F587A70AE17}" type="presOf" srcId="{A30485A7-184E-4ED5-80D0-08A76614839B}" destId="{6A0F3585-D8B4-4B9D-BFBA-A9F5EAFCE14E}" srcOrd="0" destOrd="0" presId="urn:microsoft.com/office/officeart/2005/8/layout/chevron1"/>
    <dgm:cxn modelId="{F74284B1-12CC-45CE-935D-A9F36A685C4E}" srcId="{46B47E99-49A6-468D-81B2-DD232520A2E0}" destId="{CB4263C0-640A-46D8-B4C3-506F98B2C0D2}" srcOrd="3" destOrd="0" parTransId="{5232C2D2-ED31-4570-917A-B097B55FFE9D}" sibTransId="{21C30BE5-1E0D-4F23-8E0E-55E8995AF3F8}"/>
    <dgm:cxn modelId="{84DB97BE-DEB1-4196-8183-40A517977273}" type="presOf" srcId="{038595F8-7031-4FF6-BD8D-B9060F2850D4}" destId="{9EDF00E7-7B3A-4106-8ACB-4EE67C4ED11D}" srcOrd="0" destOrd="0" presId="urn:microsoft.com/office/officeart/2005/8/layout/chevron1"/>
    <dgm:cxn modelId="{6DA722D9-E887-4E3A-91E2-886C9845DED7}" type="presOf" srcId="{46B47E99-49A6-468D-81B2-DD232520A2E0}" destId="{C2299A96-A9D4-47F0-9622-8D229C7CD0C1}" srcOrd="0" destOrd="0" presId="urn:microsoft.com/office/officeart/2005/8/layout/chevron1"/>
    <dgm:cxn modelId="{CF41BCE2-BFAF-4D63-AA8A-0020AD7E782B}" srcId="{46B47E99-49A6-468D-81B2-DD232520A2E0}" destId="{038595F8-7031-4FF6-BD8D-B9060F2850D4}" srcOrd="1" destOrd="0" parTransId="{7541FC9B-B888-429A-9015-0C4C859F4917}" sibTransId="{7F836FE3-E303-4F11-837F-0D07CA1D056D}"/>
    <dgm:cxn modelId="{D7B04BF2-B524-4C6F-A143-CFC2627F25B7}" srcId="{46B47E99-49A6-468D-81B2-DD232520A2E0}" destId="{BC8E0D0D-D8D8-414B-A5E9-A4EC001F004B}" srcOrd="0" destOrd="0" parTransId="{94974566-ADB8-49D8-97B3-E2BAD3AF8858}" sibTransId="{8CA8BD93-2F9E-4897-80DC-E1666074A7D8}"/>
    <dgm:cxn modelId="{4AAE51FA-B694-45F2-A2F3-40D08F5DD2A2}" srcId="{46B47E99-49A6-468D-81B2-DD232520A2E0}" destId="{A30485A7-184E-4ED5-80D0-08A76614839B}" srcOrd="2" destOrd="0" parTransId="{8C74F5D5-1CEE-406E-B397-D24054F9BBEF}" sibTransId="{7CC5BF78-4155-44FE-A810-954652A19660}"/>
    <dgm:cxn modelId="{EC17A9F2-8892-4F1D-A1CD-3CFCD83BF55D}" type="presParOf" srcId="{C2299A96-A9D4-47F0-9622-8D229C7CD0C1}" destId="{E8C08E12-AF41-4BC9-9010-77CC084A8F5F}" srcOrd="0" destOrd="0" presId="urn:microsoft.com/office/officeart/2005/8/layout/chevron1"/>
    <dgm:cxn modelId="{C97B8CCD-3F0A-4E35-9DD7-CE02EFA9D3D1}" type="presParOf" srcId="{C2299A96-A9D4-47F0-9622-8D229C7CD0C1}" destId="{64C176BB-893F-481C-A21E-09E6DFAC3322}" srcOrd="1" destOrd="0" presId="urn:microsoft.com/office/officeart/2005/8/layout/chevron1"/>
    <dgm:cxn modelId="{C176B0E8-BD02-4E92-AE63-5811139292EC}" type="presParOf" srcId="{C2299A96-A9D4-47F0-9622-8D229C7CD0C1}" destId="{9EDF00E7-7B3A-4106-8ACB-4EE67C4ED11D}" srcOrd="2" destOrd="0" presId="urn:microsoft.com/office/officeart/2005/8/layout/chevron1"/>
    <dgm:cxn modelId="{71E221D7-4CB0-41CC-AAD2-772B0F331EBB}" type="presParOf" srcId="{C2299A96-A9D4-47F0-9622-8D229C7CD0C1}" destId="{7D1F3742-7D5E-4E36-99E2-33DD04137491}" srcOrd="3" destOrd="0" presId="urn:microsoft.com/office/officeart/2005/8/layout/chevron1"/>
    <dgm:cxn modelId="{1BF5A0F8-AD19-4E0D-BDEA-A235FF4FCE94}" type="presParOf" srcId="{C2299A96-A9D4-47F0-9622-8D229C7CD0C1}" destId="{6A0F3585-D8B4-4B9D-BFBA-A9F5EAFCE14E}" srcOrd="4" destOrd="0" presId="urn:microsoft.com/office/officeart/2005/8/layout/chevron1"/>
    <dgm:cxn modelId="{927C55AC-F59D-4424-AA6C-168C3C6832F2}" type="presParOf" srcId="{C2299A96-A9D4-47F0-9622-8D229C7CD0C1}" destId="{0201886C-B400-42D3-BD76-AC8544E78DD5}" srcOrd="5" destOrd="0" presId="urn:microsoft.com/office/officeart/2005/8/layout/chevron1"/>
    <dgm:cxn modelId="{0851E03C-3954-4B22-85C7-58F6F5DE5F6B}" type="presParOf" srcId="{C2299A96-A9D4-47F0-9622-8D229C7CD0C1}" destId="{491A5591-21D4-4363-928F-FDE75B7EEADB}"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E98B4-041F-4B16-B1C1-8A6A103E8343}">
      <dsp:nvSpPr>
        <dsp:cNvPr id="0" name=""/>
        <dsp:cNvSpPr/>
      </dsp:nvSpPr>
      <dsp:spPr>
        <a:xfrm>
          <a:off x="2446"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HW ready</a:t>
          </a:r>
        </a:p>
      </dsp:txBody>
      <dsp:txXfrm>
        <a:off x="27119" y="766010"/>
        <a:ext cx="1250566" cy="793062"/>
      </dsp:txXfrm>
    </dsp:sp>
    <dsp:sp modelId="{F2504139-0C6B-4F5F-9DF8-2AEBE117ACFD}">
      <dsp:nvSpPr>
        <dsp:cNvPr id="0" name=""/>
        <dsp:cNvSpPr/>
      </dsp:nvSpPr>
      <dsp:spPr>
        <a:xfrm>
          <a:off x="685140"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D04CE988-BFF8-485D-9940-DD684647A37C}">
      <dsp:nvSpPr>
        <dsp:cNvPr id="0" name=""/>
        <dsp:cNvSpPr/>
      </dsp:nvSpPr>
      <dsp:spPr>
        <a:xfrm>
          <a:off x="291315"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 0</a:t>
          </a:r>
        </a:p>
      </dsp:txBody>
      <dsp:txXfrm>
        <a:off x="304773" y="1597204"/>
        <a:ext cx="1128562" cy="432579"/>
      </dsp:txXfrm>
    </dsp:sp>
    <dsp:sp modelId="{C42B48BE-EEB1-481C-A8D6-5037378B67DB}">
      <dsp:nvSpPr>
        <dsp:cNvPr id="0" name=""/>
        <dsp:cNvSpPr/>
      </dsp:nvSpPr>
      <dsp:spPr>
        <a:xfrm>
          <a:off x="1820217"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t>Cloud recovery</a:t>
          </a:r>
        </a:p>
      </dsp:txBody>
      <dsp:txXfrm>
        <a:off x="1844890" y="995758"/>
        <a:ext cx="1250566" cy="793062"/>
      </dsp:txXfrm>
    </dsp:sp>
    <dsp:sp modelId="{63D6FD5B-EC08-4D9F-9A9E-53BB19C11262}">
      <dsp:nvSpPr>
        <dsp:cNvPr id="0" name=""/>
        <dsp:cNvSpPr/>
      </dsp:nvSpPr>
      <dsp:spPr>
        <a:xfrm>
          <a:off x="2492079"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8E228D87-2D79-487D-B745-E3940A6A1A4F}">
      <dsp:nvSpPr>
        <dsp:cNvPr id="0" name=""/>
        <dsp:cNvSpPr/>
      </dsp:nvSpPr>
      <dsp:spPr>
        <a:xfrm>
          <a:off x="2109087"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Phase1</a:t>
          </a:r>
        </a:p>
      </dsp:txBody>
      <dsp:txXfrm>
        <a:off x="2122545" y="525048"/>
        <a:ext cx="1128562" cy="432579"/>
      </dsp:txXfrm>
    </dsp:sp>
    <dsp:sp modelId="{1C35F0B1-9EBB-4FDF-A0A7-EF8381903D82}">
      <dsp:nvSpPr>
        <dsp:cNvPr id="0" name=""/>
        <dsp:cNvSpPr/>
      </dsp:nvSpPr>
      <dsp:spPr>
        <a:xfrm>
          <a:off x="3637989"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PaaS restore</a:t>
          </a:r>
        </a:p>
      </dsp:txBody>
      <dsp:txXfrm>
        <a:off x="3662662" y="766010"/>
        <a:ext cx="1250566" cy="793062"/>
      </dsp:txXfrm>
    </dsp:sp>
    <dsp:sp modelId="{8094A50A-A6C3-43A4-9DFD-6CB8CC10A494}">
      <dsp:nvSpPr>
        <dsp:cNvPr id="0" name=""/>
        <dsp:cNvSpPr/>
      </dsp:nvSpPr>
      <dsp:spPr>
        <a:xfrm>
          <a:off x="4320683" y="824933"/>
          <a:ext cx="1687300" cy="1687300"/>
        </a:xfrm>
        <a:prstGeom prst="leftCircularArrow">
          <a:avLst>
            <a:gd name="adj1" fmla="val 4648"/>
            <a:gd name="adj2" fmla="val 592946"/>
            <a:gd name="adj3" fmla="val 2368456"/>
            <a:gd name="adj4" fmla="val 9024489"/>
            <a:gd name="adj5" fmla="val 5422"/>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699B9F63-CDFD-417F-9AE6-2C0959CA315B}">
      <dsp:nvSpPr>
        <dsp:cNvPr id="0" name=""/>
        <dsp:cNvSpPr/>
      </dsp:nvSpPr>
      <dsp:spPr>
        <a:xfrm>
          <a:off x="3926859"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Phase2</a:t>
          </a:r>
        </a:p>
      </dsp:txBody>
      <dsp:txXfrm>
        <a:off x="3940317" y="1597204"/>
        <a:ext cx="1128562" cy="432579"/>
      </dsp:txXfrm>
    </dsp:sp>
    <dsp:sp modelId="{B0089E43-9515-4DBD-AA7E-A5BC78D326AB}">
      <dsp:nvSpPr>
        <dsp:cNvPr id="0" name=""/>
        <dsp:cNvSpPr/>
      </dsp:nvSpPr>
      <dsp:spPr>
        <a:xfrm>
          <a:off x="5455761"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IaaS VM restored</a:t>
          </a:r>
        </a:p>
      </dsp:txBody>
      <dsp:txXfrm>
        <a:off x="5480434" y="995758"/>
        <a:ext cx="1250566" cy="793062"/>
      </dsp:txXfrm>
    </dsp:sp>
    <dsp:sp modelId="{39969885-BCB8-4A15-8D90-2584C1AE322A}">
      <dsp:nvSpPr>
        <dsp:cNvPr id="0" name=""/>
        <dsp:cNvSpPr/>
      </dsp:nvSpPr>
      <dsp:spPr>
        <a:xfrm>
          <a:off x="6127623" y="559"/>
          <a:ext cx="1853400" cy="1853400"/>
        </a:xfrm>
        <a:prstGeom prst="circularArrow">
          <a:avLst>
            <a:gd name="adj1" fmla="val 4231"/>
            <a:gd name="adj2" fmla="val 534319"/>
            <a:gd name="adj3" fmla="val 19290171"/>
            <a:gd name="adj4" fmla="val 12575511"/>
            <a:gd name="adj5" fmla="val 4936"/>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0154B8F-2C0F-4657-9A7A-C4BC11322BBD}">
      <dsp:nvSpPr>
        <dsp:cNvPr id="0" name=""/>
        <dsp:cNvSpPr/>
      </dsp:nvSpPr>
      <dsp:spPr>
        <a:xfrm>
          <a:off x="5744630" y="511590"/>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Phase3</a:t>
          </a:r>
        </a:p>
      </dsp:txBody>
      <dsp:txXfrm>
        <a:off x="5758088" y="525048"/>
        <a:ext cx="1128562" cy="432579"/>
      </dsp:txXfrm>
    </dsp:sp>
    <dsp:sp modelId="{DCDCCC35-1B16-4529-9E9B-D58772790C48}">
      <dsp:nvSpPr>
        <dsp:cNvPr id="0" name=""/>
        <dsp:cNvSpPr/>
      </dsp:nvSpPr>
      <dsp:spPr>
        <a:xfrm>
          <a:off x="7273533" y="741337"/>
          <a:ext cx="1299912" cy="1072156"/>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a:solidFill>
                <a:schemeClr val="tx1"/>
              </a:solidFill>
            </a:rPr>
            <a:t>User data restored</a:t>
          </a:r>
        </a:p>
      </dsp:txBody>
      <dsp:txXfrm>
        <a:off x="7298206" y="766010"/>
        <a:ext cx="1250566" cy="793062"/>
      </dsp:txXfrm>
    </dsp:sp>
    <dsp:sp modelId="{F654352D-602E-4F64-AB33-2666F27D48C2}">
      <dsp:nvSpPr>
        <dsp:cNvPr id="0" name=""/>
        <dsp:cNvSpPr/>
      </dsp:nvSpPr>
      <dsp:spPr>
        <a:xfrm>
          <a:off x="7562402" y="1583746"/>
          <a:ext cx="1155478" cy="45949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Phase4</a:t>
          </a:r>
        </a:p>
      </dsp:txBody>
      <dsp:txXfrm>
        <a:off x="7575860" y="1597204"/>
        <a:ext cx="1128562" cy="432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08E12-AF41-4BC9-9010-77CC084A8F5F}">
      <dsp:nvSpPr>
        <dsp:cNvPr id="0" name=""/>
        <dsp:cNvSpPr/>
      </dsp:nvSpPr>
      <dsp:spPr>
        <a:xfrm>
          <a:off x="202" y="0"/>
          <a:ext cx="2225748"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t>Weeks</a:t>
          </a:r>
        </a:p>
      </dsp:txBody>
      <dsp:txXfrm>
        <a:off x="164759" y="0"/>
        <a:ext cx="1896634" cy="329114"/>
      </dsp:txXfrm>
    </dsp:sp>
    <dsp:sp modelId="{9EDF00E7-7B3A-4106-8ACB-4EE67C4ED11D}">
      <dsp:nvSpPr>
        <dsp:cNvPr id="0" name=""/>
        <dsp:cNvSpPr/>
      </dsp:nvSpPr>
      <dsp:spPr>
        <a:xfrm>
          <a:off x="2003375" y="0"/>
          <a:ext cx="3543413"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&lt;1 week</a:t>
          </a:r>
        </a:p>
      </dsp:txBody>
      <dsp:txXfrm>
        <a:off x="2167932" y="0"/>
        <a:ext cx="3214299" cy="329114"/>
      </dsp:txXfrm>
    </dsp:sp>
    <dsp:sp modelId="{6A0F3585-D8B4-4B9D-BFBA-A9F5EAFCE14E}">
      <dsp:nvSpPr>
        <dsp:cNvPr id="0" name=""/>
        <dsp:cNvSpPr/>
      </dsp:nvSpPr>
      <dsp:spPr>
        <a:xfrm>
          <a:off x="5366981" y="0"/>
          <a:ext cx="214141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Days</a:t>
          </a:r>
        </a:p>
      </dsp:txBody>
      <dsp:txXfrm>
        <a:off x="5531538" y="0"/>
        <a:ext cx="1812300" cy="329114"/>
      </dsp:txXfrm>
    </dsp:sp>
    <dsp:sp modelId="{491A5591-21D4-4363-928F-FDE75B7EEADB}">
      <dsp:nvSpPr>
        <dsp:cNvPr id="0" name=""/>
        <dsp:cNvSpPr/>
      </dsp:nvSpPr>
      <dsp:spPr>
        <a:xfrm>
          <a:off x="7190775" y="0"/>
          <a:ext cx="4181134" cy="329114"/>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Hours to days to weeks</a:t>
          </a:r>
        </a:p>
      </dsp:txBody>
      <dsp:txXfrm>
        <a:off x="7355332" y="0"/>
        <a:ext cx="3852020" cy="3291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3/3/2023 11:09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3/3/2023 11:09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588513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801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40070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4E07FF-E5F8-47F9-88D3-C8006BA547D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D520C61E-48C3-4B17-9785-4393AEB694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0004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3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2B8179-17C4-46B7-B04D-84E90A53BA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10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375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31780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06909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18</a:t>
            </a:fld>
            <a:endParaRPr lang="en-US"/>
          </a:p>
        </p:txBody>
      </p:sp>
    </p:spTree>
    <p:extLst>
      <p:ext uri="{BB962C8B-B14F-4D97-AF65-F5344CB8AC3E}">
        <p14:creationId xmlns:p14="http://schemas.microsoft.com/office/powerpoint/2010/main" val="94144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675677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3/3/2023 11:09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8" name="Footer Placeholder 7"/>
          <p:cNvSpPr>
            <a:spLocks noGrp="1"/>
          </p:cNvSpPr>
          <p:nvPr>
            <p:ph type="ftr" sz="quarter" idx="14"/>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4613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198169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076384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3038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751975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16202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8296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27</a:t>
            </a:fld>
            <a:endParaRPr lang="en-US"/>
          </a:p>
        </p:txBody>
      </p:sp>
    </p:spTree>
    <p:extLst>
      <p:ext uri="{BB962C8B-B14F-4D97-AF65-F5344CB8AC3E}">
        <p14:creationId xmlns:p14="http://schemas.microsoft.com/office/powerpoint/2010/main" val="3577085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189897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519833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41358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3/3/2023 11:09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5198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847294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953918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35</a:t>
            </a:fld>
            <a:endParaRPr lang="en-US"/>
          </a:p>
        </p:txBody>
      </p:sp>
    </p:spTree>
    <p:extLst>
      <p:ext uri="{BB962C8B-B14F-4D97-AF65-F5344CB8AC3E}">
        <p14:creationId xmlns:p14="http://schemas.microsoft.com/office/powerpoint/2010/main" val="3049870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9969985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554154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223522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1648442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40</a:t>
            </a:fld>
            <a:endParaRPr lang="en-US"/>
          </a:p>
        </p:txBody>
      </p:sp>
    </p:spTree>
    <p:extLst>
      <p:ext uri="{BB962C8B-B14F-4D97-AF65-F5344CB8AC3E}">
        <p14:creationId xmlns:p14="http://schemas.microsoft.com/office/powerpoint/2010/main" val="2317594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771015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1638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9053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084124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497456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6048574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9297934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47</a:t>
            </a:fld>
            <a:endParaRPr lang="en-US"/>
          </a:p>
        </p:txBody>
      </p:sp>
    </p:spTree>
    <p:extLst>
      <p:ext uri="{BB962C8B-B14F-4D97-AF65-F5344CB8AC3E}">
        <p14:creationId xmlns:p14="http://schemas.microsoft.com/office/powerpoint/2010/main" val="2736062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3/3/2023 11:09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5</a:t>
            </a:fld>
            <a:endParaRPr lang="en-US"/>
          </a:p>
        </p:txBody>
      </p:sp>
    </p:spTree>
    <p:extLst>
      <p:ext uri="{BB962C8B-B14F-4D97-AF65-F5344CB8AC3E}">
        <p14:creationId xmlns:p14="http://schemas.microsoft.com/office/powerpoint/2010/main" val="388090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3/3/2023 11:09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80543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69089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1387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3/3/2023 11:09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4882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958469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84130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92591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78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86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45927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10874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ccent Color 1">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906331"/>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08759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03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41" r:id="rId2"/>
    <p:sldLayoutId id="2147484474" r:id="rId3"/>
    <p:sldLayoutId id="2147484247" r:id="rId4"/>
    <p:sldLayoutId id="2147484256" r:id="rId5"/>
    <p:sldLayoutId id="2147484263" r:id="rId6"/>
    <p:sldLayoutId id="2147484533" r:id="rId7"/>
    <p:sldLayoutId id="2147484534" r:id="rId8"/>
    <p:sldLayoutId id="2147484535" r:id="rId9"/>
    <p:sldLayoutId id="2147484536" r:id="rId10"/>
    <p:sldLayoutId id="2147484537" r:id="rId11"/>
    <p:sldLayoutId id="2147484538"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93"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07"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2197164"/>
      </p:ext>
    </p:extLst>
  </p:cSld>
  <p:clrMap bg1="lt1" tx1="dk1" bg2="lt2" tx2="dk2" accent1="accent1" accent2="accent2" accent3="accent3" accent4="accent4" accent5="accent5" accent6="accent6" hlink="hlink" folHlink="folHlink"/>
  <p:sldLayoutIdLst>
    <p:sldLayoutId id="214748452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1C7509D-5D09-4C45-A076-4FF927859F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41985176"/>
      </p:ext>
    </p:extLst>
  </p:cSld>
  <p:clrMap bg1="lt1" tx1="dk1" bg2="lt2" tx2="dk2" accent1="accent1" accent2="accent2" accent3="accent3" accent4="accent4" accent5="accent5" accent6="accent6" hlink="hlink" folHlink="folHlink"/>
  <p:sldLayoutIdLst>
    <p:sldLayoutId id="214748452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174035"/>
      </p:ext>
    </p:extLst>
  </p:cSld>
  <p:clrMap bg1="lt1" tx1="dk1" bg2="lt2" tx2="dk2" accent1="accent1" accent2="accent2" accent3="accent3" accent4="accent4" accent5="accent5" accent6="accent6" hlink="hlink" folHlink="folHlink"/>
  <p:sldLayoutIdLst>
    <p:sldLayoutId id="2147484532"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zure-stack/operator/azure-stack-backup-infrastructure-backup#:~:text=The%20Infrastructure%20Backup%20Service%20%20%20%20Feature,supports%20enabling%20backup.%20%201%20more%20rows%20"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file:///\\fileserver\fileshar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file:///\\fileserver\fileshare\%3csubfolder%3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hyperlink" Target="https://docs.microsoft.com/en-us/azure-stack/operator/azure-stack-backup-best-practices?view=azs-2008" TargetMode="Externa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tack/operator/azure-stack-backup-recover-data?view=azs-2008"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ocw.cs.pub.ro/courses/iot/courses/04" TargetMode="External"/><Relationship Id="rId2" Type="http://schemas.openxmlformats.org/officeDocument/2006/relationships/image" Target="../media/image27.jpg"/><Relationship Id="rId1" Type="http://schemas.openxmlformats.org/officeDocument/2006/relationships/slideLayout" Target="../slideLayouts/slideLayout3.xml"/><Relationship Id="rId4" Type="http://schemas.openxmlformats.org/officeDocument/2006/relationships/hyperlink" Target="https://docs.microsoft.com/en-us/azure-stack/operator/azure-stack-backup-enable-backup-console?view=azs-200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stack/asdk/asdk-validate-backup?view=azs-2008"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emf"/><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png"/><Relationship Id="rId7" Type="http://schemas.openxmlformats.org/officeDocument/2006/relationships/image" Target="../media/image11.sv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35.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5.png"/><Relationship Id="rId12"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26.png"/><Relationship Id="rId11" Type="http://schemas.openxmlformats.org/officeDocument/2006/relationships/image" Target="../media/image33.svg"/><Relationship Id="rId5" Type="http://schemas.openxmlformats.org/officeDocument/2006/relationships/image" Target="../media/image18.png"/><Relationship Id="rId10" Type="http://schemas.openxmlformats.org/officeDocument/2006/relationships/image" Target="../media/image10.png"/><Relationship Id="rId4" Type="http://schemas.openxmlformats.org/officeDocument/2006/relationships/image" Target="../media/image21.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2.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1.wdp"/><Relationship Id="rId1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stack/user/azure-stack-manage-vm-protect?view=azs-2008"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hyperlink" Target="https://docs.microsoft.com/en-us/azure/backup/backup-mabs-install-azure-stack#:~:text=%20Install%20Azure%20Backup%20Server%20on%20Azure%20Stack,vault%20is%20a%20management%20entity%20that...%20More%20" TargetMode="Externa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s://www.commvault.com/solutions/by-technology/virtual-machine-and-cloud/microsoft-azure" TargetMode="External"/><Relationship Id="rId13" Type="http://schemas.openxmlformats.org/officeDocument/2006/relationships/hyperlink" Target="https://www.veritas.com/solution/microsoft-cloud" TargetMode="External"/><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hyperlink" Target="https://azure.microsoft.com/en-us/blog/backup-your-applications-on-azure-stack-with-azure-backup/" TargetMode="External"/><Relationship Id="rId21" Type="http://schemas.openxmlformats.org/officeDocument/2006/relationships/image" Target="../media/image51.png"/><Relationship Id="rId7" Type="http://schemas.openxmlformats.org/officeDocument/2006/relationships/hyperlink" Target="https://www.carbonite.com/data-protection/high-availability/" TargetMode="External"/><Relationship Id="rId12" Type="http://schemas.openxmlformats.org/officeDocument/2006/relationships/hyperlink" Target="https://www.rubrik.com/solutions/azure-stack/" TargetMode="External"/><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44.xml"/><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hyperlink" Target="https://www.actifio.com/azure-stack-data-protection" TargetMode="External"/><Relationship Id="rId11" Type="http://schemas.openxmlformats.org/officeDocument/2006/relationships/hyperlink" Target="https://www.quest.com/community/quest/data-protection/b/data-protection-blog/posts/rapid-recovery-supports-azure-stack" TargetMode="External"/><Relationship Id="rId24" Type="http://schemas.openxmlformats.org/officeDocument/2006/relationships/image" Target="../media/image54.png"/><Relationship Id="rId5" Type="http://schemas.openxmlformats.org/officeDocument/2006/relationships/hyperlink" Target="https://acronis.com/business/backup" TargetMode="External"/><Relationship Id="rId15" Type="http://schemas.openxmlformats.org/officeDocument/2006/relationships/hyperlink" Target="https://azure.microsoft.com/en-us/blog/protecting-applications-and-data-on-azure-stack/" TargetMode="External"/><Relationship Id="rId23" Type="http://schemas.openxmlformats.org/officeDocument/2006/relationships/image" Target="../media/image53.png"/><Relationship Id="rId10" Type="http://schemas.openxmlformats.org/officeDocument/2006/relationships/hyperlink" Target="https://www.prnewswire.com/news-releases/micro-focus-delivers-comprehensive-integrated-data-protection-for-hpe-proliant-for-microsoft-azure-stack-300681882.html" TargetMode="External"/><Relationship Id="rId19" Type="http://schemas.openxmlformats.org/officeDocument/2006/relationships/image" Target="../media/image49.png"/><Relationship Id="rId4" Type="http://schemas.openxmlformats.org/officeDocument/2006/relationships/hyperlink" Target="https://docs.microsoft.com/en-us/azure/site-recovery/azure-stack-site-recovery" TargetMode="External"/><Relationship Id="rId9" Type="http://schemas.openxmlformats.org/officeDocument/2006/relationships/hyperlink" Target="https://www.dellemc.com/en-us/solutions/cloud/microsoft-azure-stack.htm" TargetMode="External"/><Relationship Id="rId14" Type="http://schemas.openxmlformats.org/officeDocument/2006/relationships/hyperlink" Target="http://www.zerodownsoftware.com/azure-stack/" TargetMode="External"/><Relationship Id="rId22"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uptimeinstitute.com/resources/asset/tier-standard-topolog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Disaster Recovery and High Availability</a:t>
            </a:r>
          </a:p>
        </p:txBody>
      </p:sp>
      <p:sp>
        <p:nvSpPr>
          <p:cNvPr id="3" name="Text Placeholder 2"/>
          <p:cNvSpPr>
            <a:spLocks noGrp="1"/>
          </p:cNvSpPr>
          <p:nvPr>
            <p:ph type="body" sz="quarter" idx="14"/>
          </p:nvPr>
        </p:nvSpPr>
        <p:spPr>
          <a:xfrm>
            <a:off x="273050" y="3954463"/>
            <a:ext cx="6402388" cy="997196"/>
          </a:xfrm>
        </p:spPr>
        <p:txBody>
          <a:bodyPr>
            <a:spAutoFit/>
          </a:bodyPr>
          <a:lstStyle/>
          <a:p>
            <a:pPr lvl="0"/>
            <a:r>
              <a:rPr lang="en-US" sz="2800" dirty="0"/>
              <a:t>Azure Stack Hub Business Continuity and Disaster Recovery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A742D82A-804A-4DDB-AB8D-65FB8FFA1C87}"/>
              </a:ext>
            </a:extLst>
          </p:cNvPr>
          <p:cNvSpPr/>
          <p:nvPr/>
        </p:nvSpPr>
        <p:spPr>
          <a:xfrm>
            <a:off x="273050" y="5083579"/>
            <a:ext cx="6216419" cy="64633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220782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BF50FF2D-B3DB-4935-A6B1-A6D8B36E16B6}"/>
              </a:ext>
            </a:extLst>
          </p:cNvPr>
          <p:cNvGrpSpPr/>
          <p:nvPr/>
        </p:nvGrpSpPr>
        <p:grpSpPr>
          <a:xfrm>
            <a:off x="2473154" y="11955"/>
            <a:ext cx="8032894" cy="6826481"/>
            <a:chOff x="8931053" y="2074069"/>
            <a:chExt cx="2651760" cy="3052772"/>
          </a:xfrm>
        </p:grpSpPr>
        <p:sp>
          <p:nvSpPr>
            <p:cNvPr id="69" name="Freeform: Shape 68">
              <a:extLst>
                <a:ext uri="{FF2B5EF4-FFF2-40B4-BE49-F238E27FC236}">
                  <a16:creationId xmlns:a16="http://schemas.microsoft.com/office/drawing/2014/main" id="{1E5815B4-FBDF-4226-9DE7-1D14824DD946}"/>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648C9626-F5BC-410D-8A51-FDB6936BA314}"/>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7E03308A-1CBC-45D7-BA13-150C2B3F27FA}"/>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23B82780-D57D-45E4-BAD9-16765F095B19}"/>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0B83A3F0-3896-479E-AFE1-03887CDB5624}"/>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38DAD798-3723-4EAC-89D9-927BB1FFD0F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Freeform 13">
              <a:extLst>
                <a:ext uri="{FF2B5EF4-FFF2-40B4-BE49-F238E27FC236}">
                  <a16:creationId xmlns:a16="http://schemas.microsoft.com/office/drawing/2014/main" id="{C38D5030-8D98-4F5B-8765-F5E75872BAC0}"/>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6A23B9A-2FC5-42C4-BAC0-5C4A4D73B446}"/>
              </a:ext>
            </a:extLst>
          </p:cNvPr>
          <p:cNvGrpSpPr/>
          <p:nvPr/>
        </p:nvGrpSpPr>
        <p:grpSpPr>
          <a:xfrm>
            <a:off x="2473160" y="-1"/>
            <a:ext cx="8032894" cy="6838437"/>
            <a:chOff x="8931053" y="2002762"/>
            <a:chExt cx="2651760" cy="3124079"/>
          </a:xfrm>
          <a:solidFill>
            <a:schemeClr val="accent2">
              <a:alpha val="5000"/>
            </a:schemeClr>
          </a:solidFill>
        </p:grpSpPr>
        <p:sp>
          <p:nvSpPr>
            <p:cNvPr id="12" name="Freeform: Shape 11">
              <a:extLst>
                <a:ext uri="{FF2B5EF4-FFF2-40B4-BE49-F238E27FC236}">
                  <a16:creationId xmlns:a16="http://schemas.microsoft.com/office/drawing/2014/main" id="{6DB12032-0A44-4DAF-B935-614170154A66}"/>
                </a:ext>
              </a:extLst>
            </p:cNvPr>
            <p:cNvSpPr/>
            <p:nvPr/>
          </p:nvSpPr>
          <p:spPr bwMode="auto">
            <a:xfrm>
              <a:off x="9087739" y="2002762"/>
              <a:ext cx="2338387" cy="3000244"/>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grpFill/>
            <a:ln>
              <a:solidFill>
                <a:schemeClr val="tx2">
                  <a:lumMod val="25000"/>
                  <a:lumOff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92F4CA5D-E1F5-43B3-AC23-5019E4DF9C24}"/>
                </a:ext>
              </a:extLst>
            </p:cNvPr>
            <p:cNvSpPr/>
            <p:nvPr/>
          </p:nvSpPr>
          <p:spPr bwMode="auto">
            <a:xfrm>
              <a:off x="9342532" y="2736948"/>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44263FAF-2089-438C-B44F-9B279593EE4F}"/>
                </a:ext>
              </a:extLst>
            </p:cNvPr>
            <p:cNvSpPr/>
            <p:nvPr/>
          </p:nvSpPr>
          <p:spPr bwMode="auto">
            <a:xfrm>
              <a:off x="9342532" y="3162491"/>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605AD54D-CFEC-4C17-A0FD-0034778D827F}"/>
                </a:ext>
              </a:extLst>
            </p:cNvPr>
            <p:cNvSpPr/>
            <p:nvPr/>
          </p:nvSpPr>
          <p:spPr bwMode="auto">
            <a:xfrm>
              <a:off x="9342532" y="3588036"/>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B4CDE45F-4F6E-4D90-8B0E-406C9BFBF1C3}"/>
                </a:ext>
              </a:extLst>
            </p:cNvPr>
            <p:cNvSpPr/>
            <p:nvPr/>
          </p:nvSpPr>
          <p:spPr bwMode="auto">
            <a:xfrm>
              <a:off x="9342532" y="4013579"/>
              <a:ext cx="1828800" cy="274320"/>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ED735C3F-92D9-4E63-B860-E2025F954159}"/>
                </a:ext>
              </a:extLst>
            </p:cNvPr>
            <p:cNvSpPr/>
            <p:nvPr/>
          </p:nvSpPr>
          <p:spPr bwMode="auto">
            <a:xfrm>
              <a:off x="10682867" y="4539348"/>
              <a:ext cx="360838" cy="462023"/>
            </a:xfrm>
            <a:prstGeom prst="rect">
              <a:avLst/>
            </a:prstGeom>
            <a:grpFill/>
            <a:ln>
              <a:solidFill>
                <a:schemeClr val="tx2">
                  <a:lumMod val="25000"/>
                  <a:lumOff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8D3203C2-F581-42EF-8841-4D511F987CD3}"/>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grpFill/>
            <a:ln w="6350">
              <a:solidFill>
                <a:schemeClr val="tx2">
                  <a:lumMod val="25000"/>
                  <a:lumOff val="7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55" name="Group 154">
            <a:extLst>
              <a:ext uri="{FF2B5EF4-FFF2-40B4-BE49-F238E27FC236}">
                <a16:creationId xmlns:a16="http://schemas.microsoft.com/office/drawing/2014/main" id="{EAAF8833-D99C-4672-88AF-80ADFDF77292}"/>
              </a:ext>
            </a:extLst>
          </p:cNvPr>
          <p:cNvGrpSpPr/>
          <p:nvPr/>
        </p:nvGrpSpPr>
        <p:grpSpPr>
          <a:xfrm>
            <a:off x="2297261" y="2999498"/>
            <a:ext cx="1629359" cy="1853801"/>
            <a:chOff x="2251557" y="2940951"/>
            <a:chExt cx="1597556" cy="1817617"/>
          </a:xfrm>
        </p:grpSpPr>
        <p:cxnSp>
          <p:nvCxnSpPr>
            <p:cNvPr id="21" name="Straight Arrow Connector 20">
              <a:extLst>
                <a:ext uri="{FF2B5EF4-FFF2-40B4-BE49-F238E27FC236}">
                  <a16:creationId xmlns:a16="http://schemas.microsoft.com/office/drawing/2014/main" id="{E97131E4-6347-4A44-BA0B-50717B1B25EC}"/>
                </a:ext>
              </a:extLst>
            </p:cNvPr>
            <p:cNvCxnSpPr>
              <a:cxnSpLocks/>
              <a:stCxn id="20" idx="3"/>
            </p:cNvCxnSpPr>
            <p:nvPr/>
          </p:nvCxnSpPr>
          <p:spPr>
            <a:xfrm>
              <a:off x="2251557" y="3798194"/>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E606074A-B3CD-49AE-B347-2202C3D3F93E}"/>
                </a:ext>
              </a:extLst>
            </p:cNvPr>
            <p:cNvSpPr/>
            <p:nvPr/>
          </p:nvSpPr>
          <p:spPr bwMode="auto">
            <a:xfrm>
              <a:off x="2892987" y="2940951"/>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29" name="Group 28">
            <a:extLst>
              <a:ext uri="{FF2B5EF4-FFF2-40B4-BE49-F238E27FC236}">
                <a16:creationId xmlns:a16="http://schemas.microsoft.com/office/drawing/2014/main" id="{EB1B042C-72AE-4272-AB1E-2C69CE472ABE}"/>
              </a:ext>
            </a:extLst>
          </p:cNvPr>
          <p:cNvGrpSpPr/>
          <p:nvPr/>
        </p:nvGrpSpPr>
        <p:grpSpPr>
          <a:xfrm>
            <a:off x="4714813" y="2169581"/>
            <a:ext cx="3523676" cy="4812989"/>
            <a:chOff x="4634621" y="2127233"/>
            <a:chExt cx="3454898" cy="4719045"/>
          </a:xfrm>
        </p:grpSpPr>
        <p:sp>
          <p:nvSpPr>
            <p:cNvPr id="162" name="TextBox 161">
              <a:extLst>
                <a:ext uri="{FF2B5EF4-FFF2-40B4-BE49-F238E27FC236}">
                  <a16:creationId xmlns:a16="http://schemas.microsoft.com/office/drawing/2014/main" id="{363A494B-EE61-4F24-8CCD-4B0BE7DB75E9}"/>
                </a:ext>
              </a:extLst>
            </p:cNvPr>
            <p:cNvSpPr txBox="1"/>
            <p:nvPr/>
          </p:nvSpPr>
          <p:spPr>
            <a:xfrm>
              <a:off x="4634621" y="2127233"/>
              <a:ext cx="3454898" cy="4638882"/>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31" name="TextBox 30">
              <a:extLst>
                <a:ext uri="{FF2B5EF4-FFF2-40B4-BE49-F238E27FC236}">
                  <a16:creationId xmlns:a16="http://schemas.microsoft.com/office/drawing/2014/main" id="{713C36D6-1A37-45AF-A9B9-2BF05F462C9B}"/>
                </a:ext>
              </a:extLst>
            </p:cNvPr>
            <p:cNvSpPr txBox="1"/>
            <p:nvPr/>
          </p:nvSpPr>
          <p:spPr>
            <a:xfrm>
              <a:off x="4827130" y="6298120"/>
              <a:ext cx="3011431" cy="548158"/>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grpSp>
      <p:grpSp>
        <p:nvGrpSpPr>
          <p:cNvPr id="156" name="Group 155">
            <a:extLst>
              <a:ext uri="{FF2B5EF4-FFF2-40B4-BE49-F238E27FC236}">
                <a16:creationId xmlns:a16="http://schemas.microsoft.com/office/drawing/2014/main" id="{8637BAC5-C7FF-4BA8-8928-8E4C534B2656}"/>
              </a:ext>
            </a:extLst>
          </p:cNvPr>
          <p:cNvGrpSpPr/>
          <p:nvPr/>
        </p:nvGrpSpPr>
        <p:grpSpPr>
          <a:xfrm>
            <a:off x="3926621" y="1467637"/>
            <a:ext cx="997487" cy="4925623"/>
            <a:chOff x="3849113" y="1438990"/>
            <a:chExt cx="978017" cy="4829481"/>
          </a:xfrm>
        </p:grpSpPr>
        <p:cxnSp>
          <p:nvCxnSpPr>
            <p:cNvPr id="78" name="Connector: Elbow 77">
              <a:extLst>
                <a:ext uri="{FF2B5EF4-FFF2-40B4-BE49-F238E27FC236}">
                  <a16:creationId xmlns:a16="http://schemas.microsoft.com/office/drawing/2014/main" id="{690896C0-6D47-45D4-A9B6-6C0DCD5FB0FF}"/>
                </a:ext>
              </a:extLst>
            </p:cNvPr>
            <p:cNvCxnSpPr>
              <a:stCxn id="30" idx="3"/>
              <a:endCxn id="48" idx="1"/>
            </p:cNvCxnSpPr>
            <p:nvPr/>
          </p:nvCxnSpPr>
          <p:spPr>
            <a:xfrm flipV="1">
              <a:off x="3849113" y="1438990"/>
              <a:ext cx="972630" cy="241077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45DE384-930B-4C28-8470-EE6FCEDA759E}"/>
                </a:ext>
              </a:extLst>
            </p:cNvPr>
            <p:cNvCxnSpPr>
              <a:cxnSpLocks/>
              <a:stCxn id="30" idx="3"/>
              <a:endCxn id="37" idx="1"/>
            </p:cNvCxnSpPr>
            <p:nvPr/>
          </p:nvCxnSpPr>
          <p:spPr>
            <a:xfrm flipV="1">
              <a:off x="3849113" y="2860969"/>
              <a:ext cx="978017" cy="988791"/>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BDA4D393-4119-4C59-8541-C1D7F1093F09}"/>
                </a:ext>
              </a:extLst>
            </p:cNvPr>
            <p:cNvCxnSpPr>
              <a:endCxn id="39" idx="1"/>
            </p:cNvCxnSpPr>
            <p:nvPr/>
          </p:nvCxnSpPr>
          <p:spPr>
            <a:xfrm>
              <a:off x="3929095" y="3854421"/>
              <a:ext cx="898035" cy="532212"/>
            </a:xfrm>
            <a:prstGeom prst="bentConnector3">
              <a:avLst>
                <a:gd name="adj1" fmla="val 45757"/>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2786D9F4-6EE5-41E9-A7D9-28FECCB2FAA0}"/>
                </a:ext>
              </a:extLst>
            </p:cNvPr>
            <p:cNvCxnSpPr>
              <a:stCxn id="30" idx="3"/>
              <a:endCxn id="43" idx="1"/>
            </p:cNvCxnSpPr>
            <p:nvPr/>
          </p:nvCxnSpPr>
          <p:spPr>
            <a:xfrm flipV="1">
              <a:off x="3849113" y="3828113"/>
              <a:ext cx="97801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9327847B-091F-47BF-B752-E19B5BE6131E}"/>
                </a:ext>
              </a:extLst>
            </p:cNvPr>
            <p:cNvCxnSpPr>
              <a:cxnSpLocks/>
              <a:stCxn id="30" idx="3"/>
              <a:endCxn id="42" idx="1"/>
            </p:cNvCxnSpPr>
            <p:nvPr/>
          </p:nvCxnSpPr>
          <p:spPr>
            <a:xfrm>
              <a:off x="3849113" y="3849760"/>
              <a:ext cx="978017"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A2CFB70-2176-4A33-BC4B-5F356CC5A8B9}"/>
                </a:ext>
              </a:extLst>
            </p:cNvPr>
            <p:cNvCxnSpPr>
              <a:cxnSpLocks/>
              <a:stCxn id="30" idx="3"/>
              <a:endCxn id="40" idx="1"/>
            </p:cNvCxnSpPr>
            <p:nvPr/>
          </p:nvCxnSpPr>
          <p:spPr>
            <a:xfrm>
              <a:off x="3849113" y="3849760"/>
              <a:ext cx="978017"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97BD80F3-7CF9-463B-BCAF-7CE54E3A94ED}"/>
                </a:ext>
              </a:extLst>
            </p:cNvPr>
            <p:cNvCxnSpPr>
              <a:cxnSpLocks/>
              <a:stCxn id="30" idx="3"/>
              <a:endCxn id="41" idx="1"/>
            </p:cNvCxnSpPr>
            <p:nvPr/>
          </p:nvCxnSpPr>
          <p:spPr>
            <a:xfrm>
              <a:off x="3849113" y="3849760"/>
              <a:ext cx="978017"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0F044A51-3811-4274-8F3B-28D56F2B4DC8}"/>
                </a:ext>
              </a:extLst>
            </p:cNvPr>
            <p:cNvCxnSpPr>
              <a:stCxn id="30" idx="3"/>
              <a:endCxn id="46" idx="1"/>
            </p:cNvCxnSpPr>
            <p:nvPr/>
          </p:nvCxnSpPr>
          <p:spPr>
            <a:xfrm>
              <a:off x="3849113" y="3849760"/>
              <a:ext cx="978017"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2F4E513E-EE41-4E55-A593-6C3B8E9BCF35}"/>
                </a:ext>
              </a:extLst>
            </p:cNvPr>
            <p:cNvCxnSpPr>
              <a:stCxn id="30" idx="3"/>
              <a:endCxn id="38" idx="1"/>
            </p:cNvCxnSpPr>
            <p:nvPr/>
          </p:nvCxnSpPr>
          <p:spPr>
            <a:xfrm flipV="1">
              <a:off x="3849113" y="3354240"/>
              <a:ext cx="978017" cy="495520"/>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99EAA1FD-DEC4-4D0A-9F18-D31A7AF2B25E}"/>
              </a:ext>
            </a:extLst>
          </p:cNvPr>
          <p:cNvGrpSpPr/>
          <p:nvPr/>
        </p:nvGrpSpPr>
        <p:grpSpPr>
          <a:xfrm>
            <a:off x="9023280" y="3004626"/>
            <a:ext cx="1629359" cy="1853801"/>
            <a:chOff x="8846292" y="2945979"/>
            <a:chExt cx="1597556" cy="1817617"/>
          </a:xfrm>
        </p:grpSpPr>
        <p:cxnSp>
          <p:nvCxnSpPr>
            <p:cNvPr id="23" name="Straight Arrow Connector 111">
              <a:extLst>
                <a:ext uri="{FF2B5EF4-FFF2-40B4-BE49-F238E27FC236}">
                  <a16:creationId xmlns:a16="http://schemas.microsoft.com/office/drawing/2014/main" id="{0EF69C18-B5B9-4024-AB17-D7109013405C}"/>
                </a:ext>
              </a:extLst>
            </p:cNvPr>
            <p:cNvCxnSpPr>
              <a:cxnSpLocks/>
              <a:stCxn id="22" idx="3"/>
            </p:cNvCxnSpPr>
            <p:nvPr/>
          </p:nvCxnSpPr>
          <p:spPr>
            <a:xfrm flipH="1">
              <a:off x="9781992" y="3803222"/>
              <a:ext cx="66185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112">
              <a:extLst>
                <a:ext uri="{FF2B5EF4-FFF2-40B4-BE49-F238E27FC236}">
                  <a16:creationId xmlns:a16="http://schemas.microsoft.com/office/drawing/2014/main" id="{D0AB0641-5623-442E-B284-4282AE2D20E7}"/>
                </a:ext>
              </a:extLst>
            </p:cNvPr>
            <p:cNvSpPr/>
            <p:nvPr/>
          </p:nvSpPr>
          <p:spPr bwMode="auto">
            <a:xfrm flipH="1">
              <a:off x="8846292" y="2945979"/>
              <a:ext cx="956126" cy="1817617"/>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PDU </a:t>
              </a:r>
            </a:p>
          </p:txBody>
        </p:sp>
      </p:grpSp>
      <p:grpSp>
        <p:nvGrpSpPr>
          <p:cNvPr id="157" name="Group 156">
            <a:extLst>
              <a:ext uri="{FF2B5EF4-FFF2-40B4-BE49-F238E27FC236}">
                <a16:creationId xmlns:a16="http://schemas.microsoft.com/office/drawing/2014/main" id="{09FB5E56-E13E-4920-9D8C-4BE0423C3019}"/>
              </a:ext>
            </a:extLst>
          </p:cNvPr>
          <p:cNvGrpSpPr/>
          <p:nvPr/>
        </p:nvGrpSpPr>
        <p:grpSpPr>
          <a:xfrm>
            <a:off x="7995494" y="1452319"/>
            <a:ext cx="1027788" cy="4946069"/>
            <a:chOff x="7838566" y="1423972"/>
            <a:chExt cx="1007727" cy="4849527"/>
          </a:xfrm>
        </p:grpSpPr>
        <p:cxnSp>
          <p:nvCxnSpPr>
            <p:cNvPr id="3" name="Connector: Elbow 115">
              <a:extLst>
                <a:ext uri="{FF2B5EF4-FFF2-40B4-BE49-F238E27FC236}">
                  <a16:creationId xmlns:a16="http://schemas.microsoft.com/office/drawing/2014/main" id="{F6A2FCB1-A226-4BB0-9A27-67A875B61693}"/>
                </a:ext>
              </a:extLst>
            </p:cNvPr>
            <p:cNvCxnSpPr>
              <a:cxnSpLocks/>
              <a:stCxn id="24" idx="3"/>
              <a:endCxn id="33" idx="3"/>
            </p:cNvCxnSpPr>
            <p:nvPr/>
          </p:nvCxnSpPr>
          <p:spPr>
            <a:xfrm rot="10800000">
              <a:off x="7838566" y="1423972"/>
              <a:ext cx="1007727" cy="2430816"/>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116">
              <a:extLst>
                <a:ext uri="{FF2B5EF4-FFF2-40B4-BE49-F238E27FC236}">
                  <a16:creationId xmlns:a16="http://schemas.microsoft.com/office/drawing/2014/main" id="{4D6D17D2-A614-4811-9543-34268E6F6BCD}"/>
                </a:ext>
              </a:extLst>
            </p:cNvPr>
            <p:cNvCxnSpPr>
              <a:cxnSpLocks/>
              <a:stCxn id="24" idx="3"/>
            </p:cNvCxnSpPr>
            <p:nvPr/>
          </p:nvCxnSpPr>
          <p:spPr>
            <a:xfrm flipH="1" flipV="1">
              <a:off x="7868277" y="2865997"/>
              <a:ext cx="978015" cy="988791"/>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117">
              <a:extLst>
                <a:ext uri="{FF2B5EF4-FFF2-40B4-BE49-F238E27FC236}">
                  <a16:creationId xmlns:a16="http://schemas.microsoft.com/office/drawing/2014/main" id="{6F54C08C-2FD2-4351-85C7-BDFB42AFCC62}"/>
                </a:ext>
              </a:extLst>
            </p:cNvPr>
            <p:cNvCxnSpPr>
              <a:cxnSpLocks/>
              <a:stCxn id="24" idx="3"/>
            </p:cNvCxnSpPr>
            <p:nvPr/>
          </p:nvCxnSpPr>
          <p:spPr>
            <a:xfrm rot="10800000" flipV="1">
              <a:off x="7856464" y="3854788"/>
              <a:ext cx="989828" cy="536872"/>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118">
              <a:extLst>
                <a:ext uri="{FF2B5EF4-FFF2-40B4-BE49-F238E27FC236}">
                  <a16:creationId xmlns:a16="http://schemas.microsoft.com/office/drawing/2014/main" id="{EE9C0CF1-A38E-4902-8B38-441B6DCDBBA8}"/>
                </a:ext>
              </a:extLst>
            </p:cNvPr>
            <p:cNvCxnSpPr>
              <a:cxnSpLocks/>
              <a:stCxn id="24" idx="3"/>
            </p:cNvCxnSpPr>
            <p:nvPr/>
          </p:nvCxnSpPr>
          <p:spPr>
            <a:xfrm flipH="1" flipV="1">
              <a:off x="7856465" y="3833141"/>
              <a:ext cx="989827" cy="2164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119">
              <a:extLst>
                <a:ext uri="{FF2B5EF4-FFF2-40B4-BE49-F238E27FC236}">
                  <a16:creationId xmlns:a16="http://schemas.microsoft.com/office/drawing/2014/main" id="{87D9AA26-F254-4A98-8EBD-76AAA4F1D6EE}"/>
                </a:ext>
              </a:extLst>
            </p:cNvPr>
            <p:cNvCxnSpPr>
              <a:cxnSpLocks/>
              <a:stCxn id="24" idx="3"/>
            </p:cNvCxnSpPr>
            <p:nvPr/>
          </p:nvCxnSpPr>
          <p:spPr>
            <a:xfrm flipH="1">
              <a:off x="7856464" y="3854788"/>
              <a:ext cx="989828" cy="1025984"/>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120">
              <a:extLst>
                <a:ext uri="{FF2B5EF4-FFF2-40B4-BE49-F238E27FC236}">
                  <a16:creationId xmlns:a16="http://schemas.microsoft.com/office/drawing/2014/main" id="{90A76C91-AC16-4C55-93F6-81CB08608B14}"/>
                </a:ext>
              </a:extLst>
            </p:cNvPr>
            <p:cNvCxnSpPr>
              <a:cxnSpLocks/>
              <a:stCxn id="24" idx="3"/>
            </p:cNvCxnSpPr>
            <p:nvPr/>
          </p:nvCxnSpPr>
          <p:spPr>
            <a:xfrm flipH="1">
              <a:off x="7856464" y="3854788"/>
              <a:ext cx="989828" cy="1515097"/>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121">
              <a:extLst>
                <a:ext uri="{FF2B5EF4-FFF2-40B4-BE49-F238E27FC236}">
                  <a16:creationId xmlns:a16="http://schemas.microsoft.com/office/drawing/2014/main" id="{2122D3AC-F237-4078-B534-32DE69A81E6E}"/>
                </a:ext>
              </a:extLst>
            </p:cNvPr>
            <p:cNvCxnSpPr>
              <a:cxnSpLocks/>
              <a:stCxn id="24" idx="3"/>
            </p:cNvCxnSpPr>
            <p:nvPr/>
          </p:nvCxnSpPr>
          <p:spPr>
            <a:xfrm flipH="1">
              <a:off x="7856463" y="3854788"/>
              <a:ext cx="989829" cy="2004200"/>
            </a:xfrm>
            <a:prstGeom prst="bentConnector3">
              <a:avLst>
                <a:gd name="adj1" fmla="val 50000"/>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22">
              <a:extLst>
                <a:ext uri="{FF2B5EF4-FFF2-40B4-BE49-F238E27FC236}">
                  <a16:creationId xmlns:a16="http://schemas.microsoft.com/office/drawing/2014/main" id="{63C78F1D-38E0-49E6-BF66-ED0888188952}"/>
                </a:ext>
              </a:extLst>
            </p:cNvPr>
            <p:cNvCxnSpPr>
              <a:cxnSpLocks/>
              <a:stCxn id="24" idx="3"/>
            </p:cNvCxnSpPr>
            <p:nvPr/>
          </p:nvCxnSpPr>
          <p:spPr>
            <a:xfrm flipH="1">
              <a:off x="7856463" y="3854788"/>
              <a:ext cx="989829" cy="2418711"/>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23">
              <a:extLst>
                <a:ext uri="{FF2B5EF4-FFF2-40B4-BE49-F238E27FC236}">
                  <a16:creationId xmlns:a16="http://schemas.microsoft.com/office/drawing/2014/main" id="{F191BA3D-FCAC-40AB-B2DC-06D12B2DF922}"/>
                </a:ext>
              </a:extLst>
            </p:cNvPr>
            <p:cNvCxnSpPr>
              <a:cxnSpLocks/>
              <a:stCxn id="24" idx="3"/>
            </p:cNvCxnSpPr>
            <p:nvPr/>
          </p:nvCxnSpPr>
          <p:spPr>
            <a:xfrm flipH="1" flipV="1">
              <a:off x="7868276" y="3359268"/>
              <a:ext cx="978016" cy="495520"/>
            </a:xfrm>
            <a:prstGeom prst="bentConnector3">
              <a:avLst>
                <a:gd name="adj1" fmla="val 50609"/>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E0DB27B0-223A-4B92-A0B7-C6B356A03C8A}"/>
              </a:ext>
            </a:extLst>
          </p:cNvPr>
          <p:cNvGrpSpPr/>
          <p:nvPr/>
        </p:nvGrpSpPr>
        <p:grpSpPr>
          <a:xfrm>
            <a:off x="1322101" y="1219776"/>
            <a:ext cx="975160" cy="3053945"/>
            <a:chOff x="1295431" y="1195968"/>
            <a:chExt cx="956126" cy="2994336"/>
          </a:xfrm>
        </p:grpSpPr>
        <p:sp>
          <p:nvSpPr>
            <p:cNvPr id="20" name="Rectangle: Rounded Corners 19">
              <a:extLst>
                <a:ext uri="{FF2B5EF4-FFF2-40B4-BE49-F238E27FC236}">
                  <a16:creationId xmlns:a16="http://schemas.microsoft.com/office/drawing/2014/main" id="{98F7ACFD-3F25-46EA-94B2-3807E74F5862}"/>
                </a:ext>
              </a:extLst>
            </p:cNvPr>
            <p:cNvSpPr/>
            <p:nvPr/>
          </p:nvSpPr>
          <p:spPr bwMode="auto">
            <a:xfrm>
              <a:off x="1295431" y="3406084"/>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1" name="Straight Arrow Connector 140">
              <a:extLst>
                <a:ext uri="{FF2B5EF4-FFF2-40B4-BE49-F238E27FC236}">
                  <a16:creationId xmlns:a16="http://schemas.microsoft.com/office/drawing/2014/main" id="{C79436B3-17A0-4279-92C2-8FD193ADE2E4}"/>
                </a:ext>
              </a:extLst>
            </p:cNvPr>
            <p:cNvCxnSpPr>
              <a:cxnSpLocks/>
            </p:cNvCxnSpPr>
            <p:nvPr/>
          </p:nvCxnSpPr>
          <p:spPr>
            <a:xfrm>
              <a:off x="1777131" y="1195968"/>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940F675C-9A76-446D-A111-FE5E4E74D808}"/>
              </a:ext>
            </a:extLst>
          </p:cNvPr>
          <p:cNvGrpSpPr/>
          <p:nvPr/>
        </p:nvGrpSpPr>
        <p:grpSpPr>
          <a:xfrm>
            <a:off x="10652639" y="1228717"/>
            <a:ext cx="975160" cy="3050133"/>
            <a:chOff x="10443848" y="1204734"/>
            <a:chExt cx="956126" cy="2990598"/>
          </a:xfrm>
        </p:grpSpPr>
        <p:sp>
          <p:nvSpPr>
            <p:cNvPr id="22" name="Rectangle: Rounded Corners 110">
              <a:extLst>
                <a:ext uri="{FF2B5EF4-FFF2-40B4-BE49-F238E27FC236}">
                  <a16:creationId xmlns:a16="http://schemas.microsoft.com/office/drawing/2014/main" id="{A3425A9F-1DF4-4825-9EC0-BB01AC983926}"/>
                </a:ext>
              </a:extLst>
            </p:cNvPr>
            <p:cNvSpPr/>
            <p:nvPr/>
          </p:nvSpPr>
          <p:spPr bwMode="auto">
            <a:xfrm flipH="1">
              <a:off x="10443848" y="3411112"/>
              <a:ext cx="956126" cy="78422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UPS </a:t>
              </a:r>
            </a:p>
          </p:txBody>
        </p:sp>
        <p:cxnSp>
          <p:nvCxnSpPr>
            <p:cNvPr id="142" name="Straight Arrow Connector 141">
              <a:extLst>
                <a:ext uri="{FF2B5EF4-FFF2-40B4-BE49-F238E27FC236}">
                  <a16:creationId xmlns:a16="http://schemas.microsoft.com/office/drawing/2014/main" id="{292EC82C-3AC7-4097-9689-C19277763DFD}"/>
                </a:ext>
              </a:extLst>
            </p:cNvPr>
            <p:cNvCxnSpPr>
              <a:cxnSpLocks/>
            </p:cNvCxnSpPr>
            <p:nvPr/>
          </p:nvCxnSpPr>
          <p:spPr>
            <a:xfrm flipH="1">
              <a:off x="10926744" y="1204734"/>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FA05CE13-74ED-4D25-A3B3-39FC02BDD1B3}"/>
              </a:ext>
            </a:extLst>
          </p:cNvPr>
          <p:cNvGrpSpPr/>
          <p:nvPr/>
        </p:nvGrpSpPr>
        <p:grpSpPr>
          <a:xfrm>
            <a:off x="4624917" y="913637"/>
            <a:ext cx="3523676" cy="5613204"/>
            <a:chOff x="4533780" y="895804"/>
            <a:chExt cx="3454898" cy="5503641"/>
          </a:xfrm>
        </p:grpSpPr>
        <p:sp>
          <p:nvSpPr>
            <p:cNvPr id="32" name="TextBox 31">
              <a:extLst>
                <a:ext uri="{FF2B5EF4-FFF2-40B4-BE49-F238E27FC236}">
                  <a16:creationId xmlns:a16="http://schemas.microsoft.com/office/drawing/2014/main" id="{8C28EEE8-631C-4828-8845-54282BC5C1AD}"/>
                </a:ext>
              </a:extLst>
            </p:cNvPr>
            <p:cNvSpPr txBox="1"/>
            <p:nvPr/>
          </p:nvSpPr>
          <p:spPr>
            <a:xfrm>
              <a:off x="4533780" y="2148773"/>
              <a:ext cx="3454898" cy="458034"/>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cxnSp>
          <p:nvCxnSpPr>
            <p:cNvPr id="34" name="Straight Connector 33">
              <a:extLst>
                <a:ext uri="{FF2B5EF4-FFF2-40B4-BE49-F238E27FC236}">
                  <a16:creationId xmlns:a16="http://schemas.microsoft.com/office/drawing/2014/main" id="{449ACF28-EE51-4CF0-AEAD-625D12CDC4CC}"/>
                </a:ext>
              </a:extLst>
            </p:cNvPr>
            <p:cNvCxnSpPr>
              <a:cxnSpLocks/>
            </p:cNvCxnSpPr>
            <p:nvPr/>
          </p:nvCxnSpPr>
          <p:spPr>
            <a:xfrm>
              <a:off x="7195520" y="1624085"/>
              <a:ext cx="0" cy="1040675"/>
            </a:xfrm>
            <a:prstGeom prst="line">
              <a:avLst/>
            </a:prstGeom>
            <a:noFill/>
            <a:ln w="28575" cap="flat" cmpd="sng" algn="ctr">
              <a:solidFill>
                <a:srgbClr val="505050">
                  <a:lumMod val="60000"/>
                  <a:lumOff val="40000"/>
                </a:srgbClr>
              </a:solidFill>
              <a:prstDash val="solid"/>
              <a:headEnd type="none"/>
              <a:tailEnd type="none"/>
            </a:ln>
            <a:effectLst/>
          </p:spPr>
        </p:cxnSp>
        <p:sp>
          <p:nvSpPr>
            <p:cNvPr id="37" name="Rectangle 36">
              <a:extLst>
                <a:ext uri="{FF2B5EF4-FFF2-40B4-BE49-F238E27FC236}">
                  <a16:creationId xmlns:a16="http://schemas.microsoft.com/office/drawing/2014/main" id="{C755EDFA-6BC2-4B04-8AAC-76D4DFE0BE9B}"/>
                </a:ext>
              </a:extLst>
            </p:cNvPr>
            <p:cNvSpPr/>
            <p:nvPr/>
          </p:nvSpPr>
          <p:spPr bwMode="auto">
            <a:xfrm>
              <a:off x="4827130" y="2669534"/>
              <a:ext cx="3017521" cy="382869"/>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8" name="Rectangle 37">
              <a:extLst>
                <a:ext uri="{FF2B5EF4-FFF2-40B4-BE49-F238E27FC236}">
                  <a16:creationId xmlns:a16="http://schemas.microsoft.com/office/drawing/2014/main" id="{41EC899A-B630-43B5-B89E-A4CC601A620E}"/>
                </a:ext>
              </a:extLst>
            </p:cNvPr>
            <p:cNvSpPr/>
            <p:nvPr/>
          </p:nvSpPr>
          <p:spPr bwMode="auto">
            <a:xfrm>
              <a:off x="4827130" y="3162806"/>
              <a:ext cx="3017521" cy="382868"/>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39" name="Rectangle 38">
              <a:extLst>
                <a:ext uri="{FF2B5EF4-FFF2-40B4-BE49-F238E27FC236}">
                  <a16:creationId xmlns:a16="http://schemas.microsoft.com/office/drawing/2014/main" id="{477D4461-34BF-40A9-BBF3-3947159890A1}"/>
                </a:ext>
              </a:extLst>
            </p:cNvPr>
            <p:cNvSpPr/>
            <p:nvPr/>
          </p:nvSpPr>
          <p:spPr bwMode="auto">
            <a:xfrm>
              <a:off x="4827130" y="4184401"/>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40" name="Rectangle 39">
              <a:extLst>
                <a:ext uri="{FF2B5EF4-FFF2-40B4-BE49-F238E27FC236}">
                  <a16:creationId xmlns:a16="http://schemas.microsoft.com/office/drawing/2014/main" id="{9D6187F6-5FDE-41CE-8619-C40476A0C343}"/>
                </a:ext>
              </a:extLst>
            </p:cNvPr>
            <p:cNvSpPr/>
            <p:nvPr/>
          </p:nvSpPr>
          <p:spPr bwMode="auto">
            <a:xfrm>
              <a:off x="4827130" y="5162625"/>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6E98723F-CF6D-4C4A-92F1-B066B7271367}"/>
                </a:ext>
              </a:extLst>
            </p:cNvPr>
            <p:cNvSpPr/>
            <p:nvPr/>
          </p:nvSpPr>
          <p:spPr bwMode="auto">
            <a:xfrm>
              <a:off x="4827130" y="5651728"/>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42" name="Rectangle 41">
              <a:extLst>
                <a:ext uri="{FF2B5EF4-FFF2-40B4-BE49-F238E27FC236}">
                  <a16:creationId xmlns:a16="http://schemas.microsoft.com/office/drawing/2014/main" id="{108EF445-53EE-492B-83E1-8312DF2BAD5B}"/>
                </a:ext>
              </a:extLst>
            </p:cNvPr>
            <p:cNvSpPr/>
            <p:nvPr/>
          </p:nvSpPr>
          <p:spPr bwMode="auto">
            <a:xfrm>
              <a:off x="4827130" y="4673512"/>
              <a:ext cx="301752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43" name="Rectangle 42">
              <a:extLst>
                <a:ext uri="{FF2B5EF4-FFF2-40B4-BE49-F238E27FC236}">
                  <a16:creationId xmlns:a16="http://schemas.microsoft.com/office/drawing/2014/main" id="{0CBEBDC7-F1AE-4B83-9ED4-A68F28F5AC65}"/>
                </a:ext>
              </a:extLst>
            </p:cNvPr>
            <p:cNvSpPr/>
            <p:nvPr/>
          </p:nvSpPr>
          <p:spPr bwMode="auto">
            <a:xfrm>
              <a:off x="4827130" y="3647085"/>
              <a:ext cx="3017521" cy="362056"/>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44" name="Straight Connector 43">
              <a:extLst>
                <a:ext uri="{FF2B5EF4-FFF2-40B4-BE49-F238E27FC236}">
                  <a16:creationId xmlns:a16="http://schemas.microsoft.com/office/drawing/2014/main" id="{DBD308A4-2DA4-485D-BE31-B36A01D18D2F}"/>
                </a:ext>
              </a:extLst>
            </p:cNvPr>
            <p:cNvCxnSpPr/>
            <p:nvPr/>
          </p:nvCxnSpPr>
          <p:spPr>
            <a:xfrm>
              <a:off x="4827130" y="3069957"/>
              <a:ext cx="0" cy="1598894"/>
            </a:xfrm>
            <a:prstGeom prst="line">
              <a:avLst/>
            </a:prstGeom>
            <a:noFill/>
            <a:ln w="38100" cap="flat" cmpd="sng" algn="ctr">
              <a:noFill/>
              <a:prstDash val="solid"/>
              <a:headEnd type="none"/>
              <a:tailEnd type="none"/>
            </a:ln>
            <a:effectLst/>
          </p:spPr>
        </p:cxnSp>
        <p:cxnSp>
          <p:nvCxnSpPr>
            <p:cNvPr id="45" name="Straight Connector 44">
              <a:extLst>
                <a:ext uri="{FF2B5EF4-FFF2-40B4-BE49-F238E27FC236}">
                  <a16:creationId xmlns:a16="http://schemas.microsoft.com/office/drawing/2014/main" id="{41466007-70D8-48D9-B6E4-22005A469215}"/>
                </a:ext>
              </a:extLst>
            </p:cNvPr>
            <p:cNvCxnSpPr/>
            <p:nvPr/>
          </p:nvCxnSpPr>
          <p:spPr>
            <a:xfrm>
              <a:off x="4827130" y="3598591"/>
              <a:ext cx="0" cy="2506145"/>
            </a:xfrm>
            <a:prstGeom prst="line">
              <a:avLst/>
            </a:prstGeom>
            <a:noFill/>
            <a:ln w="38100" cap="flat" cmpd="sng" algn="ctr">
              <a:noFill/>
              <a:prstDash val="solid"/>
              <a:headEnd type="none"/>
              <a:tailEnd type="none"/>
            </a:ln>
            <a:effectLst/>
          </p:spPr>
        </p:cxnSp>
        <p:sp>
          <p:nvSpPr>
            <p:cNvPr id="46" name="Rectangle 45">
              <a:extLst>
                <a:ext uri="{FF2B5EF4-FFF2-40B4-BE49-F238E27FC236}">
                  <a16:creationId xmlns:a16="http://schemas.microsoft.com/office/drawing/2014/main" id="{5286E76A-D9B8-441E-9576-F80F6C5BC8D0}"/>
                </a:ext>
              </a:extLst>
            </p:cNvPr>
            <p:cNvSpPr/>
            <p:nvPr/>
          </p:nvSpPr>
          <p:spPr bwMode="auto">
            <a:xfrm>
              <a:off x="4827130" y="6137497"/>
              <a:ext cx="3017521" cy="261948"/>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47" name="Straight Connector 46">
              <a:extLst>
                <a:ext uri="{FF2B5EF4-FFF2-40B4-BE49-F238E27FC236}">
                  <a16:creationId xmlns:a16="http://schemas.microsoft.com/office/drawing/2014/main" id="{225E158E-0975-4BF7-9028-2E5DA91A1716}"/>
                </a:ext>
              </a:extLst>
            </p:cNvPr>
            <p:cNvCxnSpPr>
              <a:cxnSpLocks/>
            </p:cNvCxnSpPr>
            <p:nvPr/>
          </p:nvCxnSpPr>
          <p:spPr>
            <a:xfrm>
              <a:off x="7353197" y="1600310"/>
              <a:ext cx="0" cy="1557723"/>
            </a:xfrm>
            <a:prstGeom prst="line">
              <a:avLst/>
            </a:prstGeom>
            <a:noFill/>
            <a:ln w="28575" cap="flat" cmpd="sng" algn="ctr">
              <a:solidFill>
                <a:srgbClr val="505050">
                  <a:lumMod val="60000"/>
                  <a:lumOff val="40000"/>
                </a:srgbClr>
              </a:solidFill>
              <a:prstDash val="solid"/>
              <a:headEnd type="none"/>
              <a:tailEnd type="none"/>
            </a:ln>
            <a:effectLst/>
          </p:spPr>
        </p:cxnSp>
        <p:sp>
          <p:nvSpPr>
            <p:cNvPr id="50" name="TextBox 49">
              <a:extLst>
                <a:ext uri="{FF2B5EF4-FFF2-40B4-BE49-F238E27FC236}">
                  <a16:creationId xmlns:a16="http://schemas.microsoft.com/office/drawing/2014/main" id="{1A651E91-F58E-48EB-A1FA-59C92F0FF1D3}"/>
                </a:ext>
              </a:extLst>
            </p:cNvPr>
            <p:cNvSpPr txBox="1"/>
            <p:nvPr/>
          </p:nvSpPr>
          <p:spPr>
            <a:xfrm>
              <a:off x="5338582" y="1861420"/>
              <a:ext cx="1890877" cy="18838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49" name="Straight Connector 48">
              <a:extLst>
                <a:ext uri="{FF2B5EF4-FFF2-40B4-BE49-F238E27FC236}">
                  <a16:creationId xmlns:a16="http://schemas.microsoft.com/office/drawing/2014/main" id="{2075847E-EF64-4391-B3FE-FE3B4703B139}"/>
                </a:ext>
              </a:extLst>
            </p:cNvPr>
            <p:cNvCxnSpPr>
              <a:cxnSpLocks/>
            </p:cNvCxnSpPr>
            <p:nvPr/>
          </p:nvCxnSpPr>
          <p:spPr>
            <a:xfrm>
              <a:off x="5138256" y="1600310"/>
              <a:ext cx="0" cy="1555623"/>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114" name="Straight Connector 113">
              <a:extLst>
                <a:ext uri="{FF2B5EF4-FFF2-40B4-BE49-F238E27FC236}">
                  <a16:creationId xmlns:a16="http://schemas.microsoft.com/office/drawing/2014/main" id="{DE924695-B4FC-4C30-8B0A-6904C4FAFE57}"/>
                </a:ext>
              </a:extLst>
            </p:cNvPr>
            <p:cNvCxnSpPr>
              <a:cxnSpLocks/>
            </p:cNvCxnSpPr>
            <p:nvPr/>
          </p:nvCxnSpPr>
          <p:spPr>
            <a:xfrm>
              <a:off x="5308443" y="1617980"/>
              <a:ext cx="0" cy="1046780"/>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115" name="Straight Connector 114">
              <a:extLst>
                <a:ext uri="{FF2B5EF4-FFF2-40B4-BE49-F238E27FC236}">
                  <a16:creationId xmlns:a16="http://schemas.microsoft.com/office/drawing/2014/main" id="{328EDF71-67F2-40F6-A18E-402C6E0EC966}"/>
                </a:ext>
              </a:extLst>
            </p:cNvPr>
            <p:cNvCxnSpPr>
              <a:cxnSpLocks/>
            </p:cNvCxnSpPr>
            <p:nvPr/>
          </p:nvCxnSpPr>
          <p:spPr>
            <a:xfrm>
              <a:off x="5129656" y="1593588"/>
              <a:ext cx="0" cy="1555623"/>
            </a:xfrm>
            <a:prstGeom prst="line">
              <a:avLst/>
            </a:prstGeom>
            <a:noFill/>
            <a:ln w="28575" cap="flat" cmpd="sng" algn="ctr">
              <a:solidFill>
                <a:srgbClr val="505050">
                  <a:lumMod val="60000"/>
                  <a:lumOff val="40000"/>
                </a:srgbClr>
              </a:solidFill>
              <a:prstDash val="solid"/>
              <a:headEnd type="none"/>
              <a:tailEnd type="none"/>
            </a:ln>
            <a:effectLst/>
          </p:spPr>
        </p:cxnSp>
        <p:pic>
          <p:nvPicPr>
            <p:cNvPr id="33" name="Picture 32">
              <a:extLst>
                <a:ext uri="{FF2B5EF4-FFF2-40B4-BE49-F238E27FC236}">
                  <a16:creationId xmlns:a16="http://schemas.microsoft.com/office/drawing/2014/main" id="{28E2170A-6F00-4081-BEB5-84D5C9C71194}"/>
                </a:ext>
              </a:extLst>
            </p:cNvPr>
            <p:cNvPicPr>
              <a:picLocks noChangeAspect="1"/>
            </p:cNvPicPr>
            <p:nvPr/>
          </p:nvPicPr>
          <p:blipFill>
            <a:blip r:embed="rId3"/>
            <a:stretch>
              <a:fillRect/>
            </a:stretch>
          </p:blipFill>
          <p:spPr>
            <a:xfrm flipV="1">
              <a:off x="6362073" y="1226631"/>
              <a:ext cx="1476492" cy="394683"/>
            </a:xfrm>
            <a:prstGeom prst="rect">
              <a:avLst/>
            </a:prstGeom>
          </p:spPr>
        </p:pic>
        <p:pic>
          <p:nvPicPr>
            <p:cNvPr id="48" name="Picture 47">
              <a:extLst>
                <a:ext uri="{FF2B5EF4-FFF2-40B4-BE49-F238E27FC236}">
                  <a16:creationId xmlns:a16="http://schemas.microsoft.com/office/drawing/2014/main" id="{A5A2977E-B4F9-45A4-8293-296020A059FB}"/>
                </a:ext>
              </a:extLst>
            </p:cNvPr>
            <p:cNvPicPr>
              <a:picLocks noChangeAspect="1"/>
            </p:cNvPicPr>
            <p:nvPr/>
          </p:nvPicPr>
          <p:blipFill>
            <a:blip r:embed="rId3"/>
            <a:stretch>
              <a:fillRect/>
            </a:stretch>
          </p:blipFill>
          <p:spPr>
            <a:xfrm flipV="1">
              <a:off x="4821743" y="1241649"/>
              <a:ext cx="1476492" cy="394683"/>
            </a:xfrm>
            <a:prstGeom prst="rect">
              <a:avLst/>
            </a:prstGeom>
          </p:spPr>
        </p:pic>
        <p:sp>
          <p:nvSpPr>
            <p:cNvPr id="67" name="TextBox 66">
              <a:extLst>
                <a:ext uri="{FF2B5EF4-FFF2-40B4-BE49-F238E27FC236}">
                  <a16:creationId xmlns:a16="http://schemas.microsoft.com/office/drawing/2014/main" id="{4044942F-E87C-421C-AD14-61E54ABE844B}"/>
                </a:ext>
              </a:extLst>
            </p:cNvPr>
            <p:cNvSpPr txBox="1"/>
            <p:nvPr/>
          </p:nvSpPr>
          <p:spPr>
            <a:xfrm>
              <a:off x="5401550" y="895804"/>
              <a:ext cx="1883265" cy="43527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grpSp>
      <p:sp>
        <p:nvSpPr>
          <p:cNvPr id="25" name="Speech Bubble: Rectangle 24">
            <a:extLst>
              <a:ext uri="{FF2B5EF4-FFF2-40B4-BE49-F238E27FC236}">
                <a16:creationId xmlns:a16="http://schemas.microsoft.com/office/drawing/2014/main" id="{E9903CF0-7DF4-4404-85C1-D26D1D06661A}"/>
              </a:ext>
            </a:extLst>
          </p:cNvPr>
          <p:cNvSpPr/>
          <p:nvPr/>
        </p:nvSpPr>
        <p:spPr bwMode="auto">
          <a:xfrm>
            <a:off x="408895" y="4875555"/>
            <a:ext cx="2064256" cy="676891"/>
          </a:xfrm>
          <a:prstGeom prst="wedgeRectCallout">
            <a:avLst>
              <a:gd name="adj1" fmla="val 83830"/>
              <a:gd name="adj2" fmla="val -90586"/>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Power distribution unit</a:t>
            </a:r>
          </a:p>
        </p:txBody>
      </p:sp>
    </p:spTree>
    <p:extLst>
      <p:ext uri="{BB962C8B-B14F-4D97-AF65-F5344CB8AC3E}">
        <p14:creationId xmlns:p14="http://schemas.microsoft.com/office/powerpoint/2010/main" val="958101116"/>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250"/>
                                  </p:stCondLst>
                                  <p:childTnLst>
                                    <p:animEffect transition="out" filter="fade">
                                      <p:cBhvr>
                                        <p:cTn id="6" dur="750"/>
                                        <p:tgtEl>
                                          <p:spTgt spid="68"/>
                                        </p:tgtEl>
                                      </p:cBhvr>
                                    </p:animEffect>
                                    <p:set>
                                      <p:cBhvr>
                                        <p:cTn id="7" dur="1" fill="hold">
                                          <p:stCondLst>
                                            <p:cond delay="749"/>
                                          </p:stCondLst>
                                        </p:cTn>
                                        <p:tgtEl>
                                          <p:spTgt spid="68"/>
                                        </p:tgtEl>
                                        <p:attrNameLst>
                                          <p:attrName>style.visibility</p:attrName>
                                        </p:attrNameLst>
                                      </p:cBhvr>
                                      <p:to>
                                        <p:strVal val="hidden"/>
                                      </p:to>
                                    </p:set>
                                  </p:childTnLst>
                                </p:cTn>
                              </p:par>
                              <p:par>
                                <p:cTn id="8" presetID="10" presetClass="entr" presetSubtype="0" fill="hold"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animEffect transition="in" filter="wipe(up)">
                                      <p:cBhvr>
                                        <p:cTn id="15" dur="500"/>
                                        <p:tgtEl>
                                          <p:spTgt spid="160"/>
                                        </p:tgtEl>
                                      </p:cBhvr>
                                    </p:animEffect>
                                  </p:childTnLst>
                                </p:cTn>
                              </p:par>
                              <p:par>
                                <p:cTn id="16" presetID="22" presetClass="entr" presetSubtype="1" fill="hold" nodeType="with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wipe(up)">
                                      <p:cBhvr>
                                        <p:cTn id="18" dur="500"/>
                                        <p:tgtEl>
                                          <p:spTgt spid="16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wipe(left)">
                                      <p:cBhvr>
                                        <p:cTn id="23" dur="500"/>
                                        <p:tgtEl>
                                          <p:spTgt spid="155"/>
                                        </p:tgtEl>
                                      </p:cBhvr>
                                    </p:animEffect>
                                  </p:childTnLst>
                                </p:cTn>
                              </p:par>
                              <p:par>
                                <p:cTn id="24" presetID="22" presetClass="entr" presetSubtype="2" fill="hold" nodeType="withEffect">
                                  <p:stCondLst>
                                    <p:cond delay="0"/>
                                  </p:stCondLst>
                                  <p:childTnLst>
                                    <p:set>
                                      <p:cBhvr>
                                        <p:cTn id="25" dur="1" fill="hold">
                                          <p:stCondLst>
                                            <p:cond delay="0"/>
                                          </p:stCondLst>
                                        </p:cTn>
                                        <p:tgtEl>
                                          <p:spTgt spid="158"/>
                                        </p:tgtEl>
                                        <p:attrNameLst>
                                          <p:attrName>style.visibility</p:attrName>
                                        </p:attrNameLst>
                                      </p:cBhvr>
                                      <p:to>
                                        <p:strVal val="visible"/>
                                      </p:to>
                                    </p:set>
                                    <p:animEffect transition="in" filter="wipe(right)">
                                      <p:cBhvr>
                                        <p:cTn id="26" dur="500"/>
                                        <p:tgtEl>
                                          <p:spTgt spid="1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par>
                          <p:cTn id="40" fill="hold">
                            <p:stCondLst>
                              <p:cond delay="500"/>
                            </p:stCondLst>
                            <p:childTnLst>
                              <p:par>
                                <p:cTn id="41" presetID="10" presetClass="exit" presetSubtype="0" fill="hold" grpId="1" nodeType="after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wipe(left)">
                                      <p:cBhvr>
                                        <p:cTn id="47" dur="500"/>
                                        <p:tgtEl>
                                          <p:spTgt spid="156"/>
                                        </p:tgtEl>
                                      </p:cBhvr>
                                    </p:animEffect>
                                  </p:childTnLst>
                                </p:cTn>
                              </p:par>
                              <p:par>
                                <p:cTn id="48" presetID="22" presetClass="entr" presetSubtype="2" fill="hold" nodeType="with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wipe(right)">
                                      <p:cBhvr>
                                        <p:cTn id="50"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0928182-5CA1-4311-AE0C-95F2327954AB}"/>
              </a:ext>
            </a:extLst>
          </p:cNvPr>
          <p:cNvSpPr/>
          <p:nvPr/>
        </p:nvSpPr>
        <p:spPr bwMode="auto">
          <a:xfrm>
            <a:off x="1359275" y="3892326"/>
            <a:ext cx="9291014" cy="1263811"/>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b" anchorCtr="0" compatLnSpc="1">
            <a:prstTxWarp prst="textNoShape">
              <a:avLst/>
            </a:prstTxWarp>
          </a:bodyPr>
          <a:lstStyle/>
          <a:p>
            <a:pPr algn="ctr" defTabSz="951028" fontAlgn="base">
              <a:spcBef>
                <a:spcPct val="0"/>
              </a:spcBef>
              <a:spcAft>
                <a:spcPct val="0"/>
              </a:spcAft>
            </a:pPr>
            <a:r>
              <a:rPr lang="en-US" sz="2448" b="1">
                <a:gradFill>
                  <a:gsLst>
                    <a:gs pos="40075">
                      <a:srgbClr val="FFFFFF"/>
                    </a:gs>
                    <a:gs pos="30000">
                      <a:srgbClr val="FFFFFF"/>
                    </a:gs>
                  </a:gsLst>
                  <a:lin ang="5400000" scaled="0"/>
                </a:gradFill>
              </a:rPr>
              <a:t>Scale-unit</a:t>
            </a:r>
          </a:p>
        </p:txBody>
      </p:sp>
      <p:sp>
        <p:nvSpPr>
          <p:cNvPr id="84" name="Title 83">
            <a:extLst>
              <a:ext uri="{FF2B5EF4-FFF2-40B4-BE49-F238E27FC236}">
                <a16:creationId xmlns:a16="http://schemas.microsoft.com/office/drawing/2014/main" id="{DF5C7E90-32FE-4BD8-8E7F-F751C12DD182}"/>
              </a:ext>
            </a:extLst>
          </p:cNvPr>
          <p:cNvSpPr>
            <a:spLocks noGrp="1"/>
          </p:cNvSpPr>
          <p:nvPr>
            <p:ph type="title"/>
          </p:nvPr>
        </p:nvSpPr>
        <p:spPr>
          <a:xfrm>
            <a:off x="600855" y="466301"/>
            <a:ext cx="11237870" cy="565027"/>
          </a:xfrm>
        </p:spPr>
        <p:txBody>
          <a:bodyPr/>
          <a:lstStyle/>
          <a:p>
            <a:r>
              <a:rPr lang="en-US" sz="4000" dirty="0"/>
              <a:t>Scale-units do not stretch across datacenters or sites</a:t>
            </a:r>
          </a:p>
        </p:txBody>
      </p:sp>
      <p:sp>
        <p:nvSpPr>
          <p:cNvPr id="85" name="Text Placeholder 84">
            <a:extLst>
              <a:ext uri="{FF2B5EF4-FFF2-40B4-BE49-F238E27FC236}">
                <a16:creationId xmlns:a16="http://schemas.microsoft.com/office/drawing/2014/main" id="{63B72999-872C-4B64-8D60-3EA49F32BEC4}"/>
              </a:ext>
            </a:extLst>
          </p:cNvPr>
          <p:cNvSpPr>
            <a:spLocks noGrp="1"/>
          </p:cNvSpPr>
          <p:nvPr>
            <p:ph type="body" sz="quarter" idx="10"/>
          </p:nvPr>
        </p:nvSpPr>
        <p:spPr>
          <a:xfrm>
            <a:off x="598945" y="1462924"/>
            <a:ext cx="11237870" cy="1902059"/>
          </a:xfrm>
        </p:spPr>
        <p:txBody>
          <a:bodyPr/>
          <a:lstStyle/>
          <a:p>
            <a:r>
              <a:rPr lang="en-US"/>
              <a:t>Site level high availability: No</a:t>
            </a:r>
          </a:p>
          <a:p>
            <a:r>
              <a:rPr lang="en-US"/>
              <a:t>Site-aware workloads placement: No</a:t>
            </a:r>
          </a:p>
          <a:p>
            <a:r>
              <a:rPr lang="en-US"/>
              <a:t>Workload affinity to a site: No</a:t>
            </a:r>
          </a:p>
        </p:txBody>
      </p:sp>
      <p:grpSp>
        <p:nvGrpSpPr>
          <p:cNvPr id="3" name="Group 2">
            <a:extLst>
              <a:ext uri="{FF2B5EF4-FFF2-40B4-BE49-F238E27FC236}">
                <a16:creationId xmlns:a16="http://schemas.microsoft.com/office/drawing/2014/main" id="{7E5755FF-5D26-45F1-83F3-F6DFC89EE133}"/>
              </a:ext>
            </a:extLst>
          </p:cNvPr>
          <p:cNvGrpSpPr/>
          <p:nvPr/>
        </p:nvGrpSpPr>
        <p:grpSpPr>
          <a:xfrm>
            <a:off x="2077219" y="5233455"/>
            <a:ext cx="1242543" cy="1560815"/>
            <a:chOff x="8931053" y="2074069"/>
            <a:chExt cx="2651760" cy="3052772"/>
          </a:xfrm>
        </p:grpSpPr>
        <p:sp>
          <p:nvSpPr>
            <p:cNvPr id="4" name="Freeform: Shape 3">
              <a:extLst>
                <a:ext uri="{FF2B5EF4-FFF2-40B4-BE49-F238E27FC236}">
                  <a16:creationId xmlns:a16="http://schemas.microsoft.com/office/drawing/2014/main" id="{FA14F5F7-B10F-4860-8292-B73A268C52B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D8C9DD43-D259-4D06-9D69-65EF4B941EA9}"/>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1A4A5EB9-8F31-407F-A7B2-A35A9040770D}"/>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E4B4B41A-B401-4D6A-952E-3B54C17AEA2F}"/>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CA76C425-A04D-4442-A839-F17D34BB4BB1}"/>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370887BB-A8C7-4986-8D5B-1C4340B74E2A}"/>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74B19652-7295-4A53-8D99-78D7FF8551BF}"/>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11" name="Group 10">
            <a:extLst>
              <a:ext uri="{FF2B5EF4-FFF2-40B4-BE49-F238E27FC236}">
                <a16:creationId xmlns:a16="http://schemas.microsoft.com/office/drawing/2014/main" id="{55DCC4FC-BFA6-4F13-B4B5-6E05B73284A8}"/>
              </a:ext>
            </a:extLst>
          </p:cNvPr>
          <p:cNvGrpSpPr/>
          <p:nvPr/>
        </p:nvGrpSpPr>
        <p:grpSpPr>
          <a:xfrm>
            <a:off x="8482391" y="5233455"/>
            <a:ext cx="1242543" cy="1560815"/>
            <a:chOff x="8931053" y="2074069"/>
            <a:chExt cx="2651760" cy="3052772"/>
          </a:xfrm>
        </p:grpSpPr>
        <p:sp>
          <p:nvSpPr>
            <p:cNvPr id="12" name="Freeform: Shape 11">
              <a:extLst>
                <a:ext uri="{FF2B5EF4-FFF2-40B4-BE49-F238E27FC236}">
                  <a16:creationId xmlns:a16="http://schemas.microsoft.com/office/drawing/2014/main" id="{078D3DD1-8E1F-4901-8457-0E1FFB9720A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DBEE4960-E6BD-4935-BFA0-B50E386403FB}"/>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3F07D40B-C07F-4715-B01B-31A200C6252E}"/>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E44298CB-C44C-454D-917B-523249CA9D1A}"/>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5B978EA8-FF38-42E6-84F1-52F482D416DA}"/>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AC910764-9461-4F37-89D4-4EB04B8EBDA2}"/>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Freeform 13">
              <a:extLst>
                <a:ext uri="{FF2B5EF4-FFF2-40B4-BE49-F238E27FC236}">
                  <a16:creationId xmlns:a16="http://schemas.microsoft.com/office/drawing/2014/main" id="{D358BC53-2E0C-4E80-8972-027BE934AB28}"/>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grpSp>
        <p:nvGrpSpPr>
          <p:cNvPr id="54" name="Group 53">
            <a:extLst>
              <a:ext uri="{FF2B5EF4-FFF2-40B4-BE49-F238E27FC236}">
                <a16:creationId xmlns:a16="http://schemas.microsoft.com/office/drawing/2014/main" id="{CE454986-177B-4F5F-B2EC-AF02E31DF3C8}"/>
              </a:ext>
            </a:extLst>
          </p:cNvPr>
          <p:cNvGrpSpPr/>
          <p:nvPr/>
        </p:nvGrpSpPr>
        <p:grpSpPr>
          <a:xfrm>
            <a:off x="1904650" y="4086032"/>
            <a:ext cx="2455520" cy="878816"/>
            <a:chOff x="1669759" y="3669725"/>
            <a:chExt cx="2407591" cy="861663"/>
          </a:xfrm>
        </p:grpSpPr>
        <p:sp>
          <p:nvSpPr>
            <p:cNvPr id="19" name="Rectangle 18">
              <a:extLst>
                <a:ext uri="{FF2B5EF4-FFF2-40B4-BE49-F238E27FC236}">
                  <a16:creationId xmlns:a16="http://schemas.microsoft.com/office/drawing/2014/main" id="{9B47DEC9-DCCB-48C0-AFBB-42D48AADECA1}"/>
                </a:ext>
              </a:extLst>
            </p:cNvPr>
            <p:cNvSpPr/>
            <p:nvPr/>
          </p:nvSpPr>
          <p:spPr bwMode="auto">
            <a:xfrm>
              <a:off x="16697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0" name="Rectangle 19">
              <a:extLst>
                <a:ext uri="{FF2B5EF4-FFF2-40B4-BE49-F238E27FC236}">
                  <a16:creationId xmlns:a16="http://schemas.microsoft.com/office/drawing/2014/main" id="{2C32B1B9-1C4B-40AB-B878-19A8B7BB9B40}"/>
                </a:ext>
              </a:extLst>
            </p:cNvPr>
            <p:cNvSpPr/>
            <p:nvPr/>
          </p:nvSpPr>
          <p:spPr bwMode="auto">
            <a:xfrm>
              <a:off x="18221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1" name="Rectangle 20">
              <a:extLst>
                <a:ext uri="{FF2B5EF4-FFF2-40B4-BE49-F238E27FC236}">
                  <a16:creationId xmlns:a16="http://schemas.microsoft.com/office/drawing/2014/main" id="{3517149B-86DD-4521-852B-E1F6B3FD9F4F}"/>
                </a:ext>
              </a:extLst>
            </p:cNvPr>
            <p:cNvSpPr/>
            <p:nvPr/>
          </p:nvSpPr>
          <p:spPr bwMode="auto">
            <a:xfrm>
              <a:off x="19745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2" name="Rectangle 21">
              <a:extLst>
                <a:ext uri="{FF2B5EF4-FFF2-40B4-BE49-F238E27FC236}">
                  <a16:creationId xmlns:a16="http://schemas.microsoft.com/office/drawing/2014/main" id="{07817A1A-40AA-4F80-98BB-5AA4A90D435A}"/>
                </a:ext>
              </a:extLst>
            </p:cNvPr>
            <p:cNvSpPr/>
            <p:nvPr/>
          </p:nvSpPr>
          <p:spPr bwMode="auto">
            <a:xfrm>
              <a:off x="21269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grpSp>
        <p:nvGrpSpPr>
          <p:cNvPr id="55" name="Group 54">
            <a:extLst>
              <a:ext uri="{FF2B5EF4-FFF2-40B4-BE49-F238E27FC236}">
                <a16:creationId xmlns:a16="http://schemas.microsoft.com/office/drawing/2014/main" id="{52FA92AA-058E-4FEA-831B-0E5CD1C69E9C}"/>
              </a:ext>
            </a:extLst>
          </p:cNvPr>
          <p:cNvGrpSpPr/>
          <p:nvPr/>
        </p:nvGrpSpPr>
        <p:grpSpPr>
          <a:xfrm>
            <a:off x="7891150" y="4086032"/>
            <a:ext cx="2455520" cy="878816"/>
            <a:chOff x="7660059" y="3669725"/>
            <a:chExt cx="2407591" cy="861663"/>
          </a:xfrm>
        </p:grpSpPr>
        <p:sp>
          <p:nvSpPr>
            <p:cNvPr id="23" name="Rectangle 22">
              <a:extLst>
                <a:ext uri="{FF2B5EF4-FFF2-40B4-BE49-F238E27FC236}">
                  <a16:creationId xmlns:a16="http://schemas.microsoft.com/office/drawing/2014/main" id="{06F30D5E-01FA-43E8-8A76-F59E6BC69C08}"/>
                </a:ext>
              </a:extLst>
            </p:cNvPr>
            <p:cNvSpPr/>
            <p:nvPr/>
          </p:nvSpPr>
          <p:spPr bwMode="auto">
            <a:xfrm>
              <a:off x="7660059" y="36697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4" name="Rectangle 23">
              <a:extLst>
                <a:ext uri="{FF2B5EF4-FFF2-40B4-BE49-F238E27FC236}">
                  <a16:creationId xmlns:a16="http://schemas.microsoft.com/office/drawing/2014/main" id="{72B6BB0E-FF94-4927-A452-F98A0D4C5B3E}"/>
                </a:ext>
              </a:extLst>
            </p:cNvPr>
            <p:cNvSpPr/>
            <p:nvPr/>
          </p:nvSpPr>
          <p:spPr bwMode="auto">
            <a:xfrm>
              <a:off x="7812459" y="38221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5" name="Rectangle 24">
              <a:extLst>
                <a:ext uri="{FF2B5EF4-FFF2-40B4-BE49-F238E27FC236}">
                  <a16:creationId xmlns:a16="http://schemas.microsoft.com/office/drawing/2014/main" id="{EFD2D16D-4F15-4D66-B06B-D28C1C397280}"/>
                </a:ext>
              </a:extLst>
            </p:cNvPr>
            <p:cNvSpPr/>
            <p:nvPr/>
          </p:nvSpPr>
          <p:spPr bwMode="auto">
            <a:xfrm>
              <a:off x="7964859" y="39745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sp>
          <p:nvSpPr>
            <p:cNvPr id="26" name="Rectangle 25">
              <a:extLst>
                <a:ext uri="{FF2B5EF4-FFF2-40B4-BE49-F238E27FC236}">
                  <a16:creationId xmlns:a16="http://schemas.microsoft.com/office/drawing/2014/main" id="{3DE22296-546A-40E3-8D95-0924C43F4B77}"/>
                </a:ext>
              </a:extLst>
            </p:cNvPr>
            <p:cNvSpPr/>
            <p:nvPr/>
          </p:nvSpPr>
          <p:spPr bwMode="auto">
            <a:xfrm>
              <a:off x="8117259" y="4126925"/>
              <a:ext cx="1950391" cy="404463"/>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b="1" kern="0">
                  <a:gradFill>
                    <a:gsLst>
                      <a:gs pos="0">
                        <a:srgbClr val="FFFFFF"/>
                      </a:gs>
                      <a:gs pos="100000">
                        <a:srgbClr val="FFFFFF"/>
                      </a:gs>
                    </a:gsLst>
                    <a:lin ang="5400000" scaled="0"/>
                  </a:gradFill>
                  <a:latin typeface="Segoe UI Light"/>
                  <a:ea typeface="Segoe UI" pitchFamily="34" charset="0"/>
                  <a:cs typeface="Segoe UI" pitchFamily="34" charset="0"/>
                </a:rPr>
                <a:t>Scale-unit node</a:t>
              </a:r>
            </a:p>
          </p:txBody>
        </p:sp>
      </p:grpSp>
      <p:cxnSp>
        <p:nvCxnSpPr>
          <p:cNvPr id="80" name="Straight Arrow Connector 79">
            <a:extLst>
              <a:ext uri="{FF2B5EF4-FFF2-40B4-BE49-F238E27FC236}">
                <a16:creationId xmlns:a16="http://schemas.microsoft.com/office/drawing/2014/main" id="{156B7C9B-4D0B-487C-A8EE-6249C85BF849}"/>
              </a:ext>
            </a:extLst>
          </p:cNvPr>
          <p:cNvCxnSpPr/>
          <p:nvPr/>
        </p:nvCxnSpPr>
        <p:spPr>
          <a:xfrm>
            <a:off x="3210126"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9B29FA-9879-4AB8-9346-156A0422502E}"/>
              </a:ext>
            </a:extLst>
          </p:cNvPr>
          <p:cNvCxnSpPr>
            <a:cxnSpLocks/>
          </p:cNvCxnSpPr>
          <p:nvPr/>
        </p:nvCxnSpPr>
        <p:spPr>
          <a:xfrm flipH="1">
            <a:off x="6218237" y="6059410"/>
            <a:ext cx="2360470"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7AADF92-86D2-40DC-91E1-D687E4C0538B}"/>
              </a:ext>
            </a:extLst>
          </p:cNvPr>
          <p:cNvSpPr txBox="1"/>
          <p:nvPr/>
        </p:nvSpPr>
        <p:spPr>
          <a:xfrm>
            <a:off x="5604810" y="5900266"/>
            <a:ext cx="964985" cy="288137"/>
          </a:xfrm>
          <a:prstGeom prst="rect">
            <a:avLst/>
          </a:prstGeom>
          <a:noFill/>
        </p:spPr>
        <p:txBody>
          <a:bodyPr wrap="square" lIns="0" tIns="0" rIns="0" bIns="0" rtlCol="0">
            <a:spAutoFit/>
          </a:bodyPr>
          <a:lstStyle/>
          <a:p>
            <a:pPr algn="l"/>
            <a:r>
              <a:rPr lang="en-US" sz="1836" b="1">
                <a:gradFill>
                  <a:gsLst>
                    <a:gs pos="2917">
                      <a:schemeClr val="tx1"/>
                    </a:gs>
                    <a:gs pos="30000">
                      <a:schemeClr val="tx1"/>
                    </a:gs>
                  </a:gsLst>
                  <a:lin ang="5400000" scaled="0"/>
                </a:gradFill>
              </a:rPr>
              <a:t>10km</a:t>
            </a:r>
          </a:p>
        </p:txBody>
      </p:sp>
      <p:sp>
        <p:nvSpPr>
          <p:cNvPr id="86" name="&quot;Not Allowed&quot; Symbol 85">
            <a:extLst>
              <a:ext uri="{FF2B5EF4-FFF2-40B4-BE49-F238E27FC236}">
                <a16:creationId xmlns:a16="http://schemas.microsoft.com/office/drawing/2014/main" id="{EDFDB037-15A9-42BC-8C16-F6F1E34AED58}"/>
              </a:ext>
            </a:extLst>
          </p:cNvPr>
          <p:cNvSpPr/>
          <p:nvPr/>
        </p:nvSpPr>
        <p:spPr bwMode="auto">
          <a:xfrm>
            <a:off x="5396026" y="3364983"/>
            <a:ext cx="1324407" cy="1324407"/>
          </a:xfrm>
          <a:prstGeom prst="noSmoking">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68D8FD0E-DF42-48A6-A401-48291F44E710}"/>
              </a:ext>
            </a:extLst>
          </p:cNvPr>
          <p:cNvSpPr txBox="1"/>
          <p:nvPr/>
        </p:nvSpPr>
        <p:spPr>
          <a:xfrm>
            <a:off x="1162800"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
        <p:nvSpPr>
          <p:cNvPr id="36" name="TextBox 35">
            <a:extLst>
              <a:ext uri="{FF2B5EF4-FFF2-40B4-BE49-F238E27FC236}">
                <a16:creationId xmlns:a16="http://schemas.microsoft.com/office/drawing/2014/main" id="{F3E51079-F4AD-4807-AED7-BAA17A3DCBA6}"/>
              </a:ext>
            </a:extLst>
          </p:cNvPr>
          <p:cNvSpPr txBox="1"/>
          <p:nvPr/>
        </p:nvSpPr>
        <p:spPr>
          <a:xfrm>
            <a:off x="7505501" y="6657300"/>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spTree>
    <p:extLst>
      <p:ext uri="{BB962C8B-B14F-4D97-AF65-F5344CB8AC3E}">
        <p14:creationId xmlns:p14="http://schemas.microsoft.com/office/powerpoint/2010/main" val="13660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398CC0B-9F62-43F9-AA48-47ADC5D5210E}"/>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endParaRPr lang="en-US" sz="1632">
              <a:solidFill>
                <a:schemeClr val="bg1"/>
              </a:solidFill>
            </a:endParaRPr>
          </a:p>
        </p:txBody>
      </p:sp>
      <p:sp>
        <p:nvSpPr>
          <p:cNvPr id="10" name="Title 9"/>
          <p:cNvSpPr>
            <a:spLocks noGrp="1"/>
          </p:cNvSpPr>
          <p:nvPr>
            <p:ph type="title"/>
          </p:nvPr>
        </p:nvSpPr>
        <p:spPr>
          <a:xfrm>
            <a:off x="600855" y="466301"/>
            <a:ext cx="11237870" cy="565027"/>
          </a:xfrm>
        </p:spPr>
        <p:txBody>
          <a:bodyPr/>
          <a:lstStyle/>
          <a:p>
            <a:r>
              <a:rPr lang="en-US"/>
              <a:t>Fault tolerance within a scale-unit</a:t>
            </a:r>
            <a:endParaRPr lang="en-US" i="1">
              <a:solidFill>
                <a:schemeClr val="tx1"/>
              </a:solidFill>
            </a:endParaRPr>
          </a:p>
        </p:txBody>
      </p:sp>
      <p:sp>
        <p:nvSpPr>
          <p:cNvPr id="216" name="TextBox 215">
            <a:extLst>
              <a:ext uri="{FF2B5EF4-FFF2-40B4-BE49-F238E27FC236}">
                <a16:creationId xmlns:a16="http://schemas.microsoft.com/office/drawing/2014/main" id="{C34DAC76-A1D4-407A-9E2B-38084A9E78F4}"/>
              </a:ext>
            </a:extLst>
          </p:cNvPr>
          <p:cNvSpPr txBox="1"/>
          <p:nvPr/>
        </p:nvSpPr>
        <p:spPr>
          <a:xfrm>
            <a:off x="8743350" y="1990891"/>
            <a:ext cx="3523676" cy="4731230"/>
          </a:xfrm>
          <a:prstGeom prst="rect">
            <a:avLst/>
          </a:prstGeom>
          <a:solidFill>
            <a:schemeClr val="accent2">
              <a:lumMod val="25000"/>
              <a:lumOff val="75000"/>
            </a:schemeClr>
          </a:solidFill>
        </p:spPr>
        <p:txBody>
          <a:bodyPr wrap="square" lIns="182828" tIns="146262" rIns="182828" bIns="146262" rtlCol="0">
            <a:spAutoFit/>
          </a:bodyPr>
          <a:lstStyle/>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a:p>
            <a:pPr algn="ctr" defTabSz="932502">
              <a:lnSpc>
                <a:spcPct val="90000"/>
              </a:lnSpc>
              <a:spcAft>
                <a:spcPts val="600"/>
              </a:spcAft>
              <a:defRPr/>
            </a:pPr>
            <a:endParaRPr lang="en-US" sz="1903" b="1">
              <a:latin typeface="Segoe UI Light"/>
              <a:cs typeface="Segoe UI Light" panose="020B0502040204020203" pitchFamily="34" charset="0"/>
            </a:endParaRPr>
          </a:p>
        </p:txBody>
      </p:sp>
      <p:sp>
        <p:nvSpPr>
          <p:cNvPr id="217" name="TextBox 216">
            <a:extLst>
              <a:ext uri="{FF2B5EF4-FFF2-40B4-BE49-F238E27FC236}">
                <a16:creationId xmlns:a16="http://schemas.microsoft.com/office/drawing/2014/main" id="{7D6E602E-3683-45D6-8567-2679FE31D6C8}"/>
              </a:ext>
            </a:extLst>
          </p:cNvPr>
          <p:cNvSpPr txBox="1"/>
          <p:nvPr/>
        </p:nvSpPr>
        <p:spPr>
          <a:xfrm>
            <a:off x="8939692" y="6244810"/>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Rack</a:t>
            </a:r>
          </a:p>
        </p:txBody>
      </p:sp>
      <p:sp>
        <p:nvSpPr>
          <p:cNvPr id="219" name="TextBox 218">
            <a:extLst>
              <a:ext uri="{FF2B5EF4-FFF2-40B4-BE49-F238E27FC236}">
                <a16:creationId xmlns:a16="http://schemas.microsoft.com/office/drawing/2014/main" id="{09B66816-402C-49B4-93A6-C9990CF98CA9}"/>
              </a:ext>
            </a:extLst>
          </p:cNvPr>
          <p:cNvSpPr txBox="1"/>
          <p:nvPr/>
        </p:nvSpPr>
        <p:spPr>
          <a:xfrm>
            <a:off x="8653455" y="2012860"/>
            <a:ext cx="3523676" cy="467152"/>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algn="ctr" defTabSz="913873">
              <a:defRPr/>
            </a:pPr>
            <a:r>
              <a:rPr lang="en-US" b="1">
                <a:solidFill>
                  <a:schemeClr val="tx1"/>
                </a:solidFill>
                <a:latin typeface="Segoe UI Light"/>
              </a:rPr>
              <a:t>Scale-unit</a:t>
            </a:r>
          </a:p>
        </p:txBody>
      </p:sp>
      <p:sp>
        <p:nvSpPr>
          <p:cNvPr id="5" name="Text Placeholder 4">
            <a:extLst>
              <a:ext uri="{FF2B5EF4-FFF2-40B4-BE49-F238E27FC236}">
                <a16:creationId xmlns:a16="http://schemas.microsoft.com/office/drawing/2014/main" id="{4D1A1541-23EE-4CB4-8DA2-7E747AF42AF8}"/>
              </a:ext>
            </a:extLst>
          </p:cNvPr>
          <p:cNvSpPr>
            <a:spLocks noGrp="1"/>
          </p:cNvSpPr>
          <p:nvPr>
            <p:ph type="body" sz="quarter" idx="10"/>
          </p:nvPr>
        </p:nvSpPr>
        <p:spPr>
          <a:xfrm>
            <a:off x="598945" y="1462924"/>
            <a:ext cx="8144406" cy="5082225"/>
          </a:xfrm>
          <a:solidFill>
            <a:schemeClr val="bg2"/>
          </a:solidFill>
        </p:spPr>
        <p:txBody>
          <a:bodyPr/>
          <a:lstStyle/>
          <a:p>
            <a:r>
              <a:rPr lang="en-US" sz="2448" b="1"/>
              <a:t>Administrator and user connectivity:</a:t>
            </a:r>
          </a:p>
          <a:p>
            <a:r>
              <a:rPr lang="en-US" sz="2448"/>
              <a:t>Top of rack switches (2):</a:t>
            </a:r>
          </a:p>
          <a:p>
            <a:r>
              <a:rPr lang="en-US" sz="2448"/>
              <a:t>	4 uplinks to pair of border devices</a:t>
            </a:r>
          </a:p>
          <a:p>
            <a:r>
              <a:rPr lang="en-US" sz="2448"/>
              <a:t>	Failure impact: None; one switch can handle all traffic</a:t>
            </a:r>
          </a:p>
          <a:p>
            <a:r>
              <a:rPr lang="en-US" sz="2448"/>
              <a:t>Scale-unit nodes</a:t>
            </a:r>
          </a:p>
          <a:p>
            <a:r>
              <a:rPr lang="en-US" sz="2448"/>
              <a:t>	4-16 nodes configured in highly available topology</a:t>
            </a:r>
          </a:p>
          <a:p>
            <a:endParaRPr lang="en-US" sz="2448" b="1"/>
          </a:p>
          <a:p>
            <a:r>
              <a:rPr lang="en-US" sz="2448" b="1"/>
              <a:t>Hardware management:</a:t>
            </a:r>
          </a:p>
          <a:p>
            <a:r>
              <a:rPr lang="en-US" sz="2448"/>
              <a:t>BMC switch (1):</a:t>
            </a:r>
          </a:p>
          <a:p>
            <a:r>
              <a:rPr lang="en-US" sz="2448"/>
              <a:t>	Impact: HW monitoring, some admin operations</a:t>
            </a:r>
          </a:p>
          <a:p>
            <a:r>
              <a:rPr lang="en-US" sz="2448"/>
              <a:t>Hardware Lifecycle host (1):</a:t>
            </a:r>
          </a:p>
          <a:p>
            <a:r>
              <a:rPr lang="en-US" sz="2448"/>
              <a:t>	 Impact: HW monitoring, some admin operations</a:t>
            </a:r>
          </a:p>
        </p:txBody>
      </p:sp>
      <p:cxnSp>
        <p:nvCxnSpPr>
          <p:cNvPr id="220" name="Straight Connector 219">
            <a:extLst>
              <a:ext uri="{FF2B5EF4-FFF2-40B4-BE49-F238E27FC236}">
                <a16:creationId xmlns:a16="http://schemas.microsoft.com/office/drawing/2014/main" id="{BB44F94C-DF57-4B82-8396-ADEEB8D9FA3F}"/>
              </a:ext>
            </a:extLst>
          </p:cNvPr>
          <p:cNvCxnSpPr>
            <a:cxnSpLocks/>
          </p:cNvCxnSpPr>
          <p:nvPr/>
        </p:nvCxnSpPr>
        <p:spPr>
          <a:xfrm>
            <a:off x="11368183" y="1477728"/>
            <a:ext cx="0" cy="1061392"/>
          </a:xfrm>
          <a:prstGeom prst="line">
            <a:avLst/>
          </a:prstGeom>
          <a:noFill/>
          <a:ln w="28575" cap="flat" cmpd="sng" algn="ctr">
            <a:solidFill>
              <a:srgbClr val="505050">
                <a:lumMod val="60000"/>
                <a:lumOff val="40000"/>
              </a:srgbClr>
            </a:solidFill>
            <a:prstDash val="solid"/>
            <a:headEnd type="none"/>
            <a:tailEnd type="none"/>
          </a:ln>
          <a:effectLst/>
        </p:spPr>
      </p:cxnSp>
      <p:sp>
        <p:nvSpPr>
          <p:cNvPr id="221" name="Rectangle 220">
            <a:extLst>
              <a:ext uri="{FF2B5EF4-FFF2-40B4-BE49-F238E27FC236}">
                <a16:creationId xmlns:a16="http://schemas.microsoft.com/office/drawing/2014/main" id="{E1599C35-D71A-4C00-BA55-39A33FAAD66D}"/>
              </a:ext>
            </a:extLst>
          </p:cNvPr>
          <p:cNvSpPr/>
          <p:nvPr/>
        </p:nvSpPr>
        <p:spPr bwMode="auto">
          <a:xfrm>
            <a:off x="8952645" y="2543989"/>
            <a:ext cx="3077592" cy="390491"/>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2" name="Rectangle 221">
            <a:extLst>
              <a:ext uri="{FF2B5EF4-FFF2-40B4-BE49-F238E27FC236}">
                <a16:creationId xmlns:a16="http://schemas.microsoft.com/office/drawing/2014/main" id="{02E44F60-7817-42D2-92EF-0781CBA803AA}"/>
              </a:ext>
            </a:extLst>
          </p:cNvPr>
          <p:cNvSpPr/>
          <p:nvPr/>
        </p:nvSpPr>
        <p:spPr bwMode="auto">
          <a:xfrm>
            <a:off x="8952645" y="3047080"/>
            <a:ext cx="3077592" cy="390490"/>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223" name="Rectangle 222">
            <a:extLst>
              <a:ext uri="{FF2B5EF4-FFF2-40B4-BE49-F238E27FC236}">
                <a16:creationId xmlns:a16="http://schemas.microsoft.com/office/drawing/2014/main" id="{C61A1690-9AAD-4670-BF30-F84837B6C75C}"/>
              </a:ext>
            </a:extLst>
          </p:cNvPr>
          <p:cNvSpPr/>
          <p:nvPr/>
        </p:nvSpPr>
        <p:spPr bwMode="auto">
          <a:xfrm>
            <a:off x="8952645" y="4089013"/>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a:t>
            </a:r>
          </a:p>
        </p:txBody>
      </p:sp>
      <p:sp>
        <p:nvSpPr>
          <p:cNvPr id="224" name="Rectangle 223">
            <a:extLst>
              <a:ext uri="{FF2B5EF4-FFF2-40B4-BE49-F238E27FC236}">
                <a16:creationId xmlns:a16="http://schemas.microsoft.com/office/drawing/2014/main" id="{879D7ADA-D1C3-4183-AB0B-656D2D2BD831}"/>
              </a:ext>
            </a:extLst>
          </p:cNvPr>
          <p:cNvSpPr/>
          <p:nvPr/>
        </p:nvSpPr>
        <p:spPr bwMode="auto">
          <a:xfrm>
            <a:off x="8952645" y="508671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a:t>
            </a:r>
            <a:r>
              <a:rPr lang="en-US" sz="1535" i="1" kern="0">
                <a:gradFill>
                  <a:gsLst>
                    <a:gs pos="0">
                      <a:srgbClr val="FFFFFF"/>
                    </a:gs>
                    <a:gs pos="100000">
                      <a:srgbClr val="FFFFFF"/>
                    </a:gs>
                  </a:gsLst>
                  <a:lin ang="5400000" scaled="0"/>
                </a:gradFill>
                <a:latin typeface="Segoe UI Light"/>
                <a:ea typeface="Segoe UI" pitchFamily="34" charset="0"/>
                <a:cs typeface="Segoe UI" pitchFamily="34" charset="0"/>
              </a:rPr>
              <a:t>(n)</a:t>
            </a:r>
            <a:endParaRPr lang="en-US" sz="153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225" name="Rectangle 224">
            <a:extLst>
              <a:ext uri="{FF2B5EF4-FFF2-40B4-BE49-F238E27FC236}">
                <a16:creationId xmlns:a16="http://schemas.microsoft.com/office/drawing/2014/main" id="{22A2143D-096D-4D2B-8817-0275018617B8}"/>
              </a:ext>
            </a:extLst>
          </p:cNvPr>
          <p:cNvSpPr/>
          <p:nvPr/>
        </p:nvSpPr>
        <p:spPr bwMode="auto">
          <a:xfrm>
            <a:off x="8952645" y="5585550"/>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Node16</a:t>
            </a:r>
          </a:p>
        </p:txBody>
      </p:sp>
      <p:sp>
        <p:nvSpPr>
          <p:cNvPr id="226" name="Rectangle 225">
            <a:extLst>
              <a:ext uri="{FF2B5EF4-FFF2-40B4-BE49-F238E27FC236}">
                <a16:creationId xmlns:a16="http://schemas.microsoft.com/office/drawing/2014/main" id="{3EA4518F-7651-4D1E-B618-F18FC7E0AF3A}"/>
              </a:ext>
            </a:extLst>
          </p:cNvPr>
          <p:cNvSpPr/>
          <p:nvPr/>
        </p:nvSpPr>
        <p:spPr bwMode="auto">
          <a:xfrm>
            <a:off x="8952645" y="4587861"/>
            <a:ext cx="3077592" cy="412515"/>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gradFill>
                  <a:gsLst>
                    <a:gs pos="0">
                      <a:srgbClr val="FFFFFF"/>
                    </a:gs>
                    <a:gs pos="100000">
                      <a:srgbClr val="FFFFFF"/>
                    </a:gs>
                  </a:gsLst>
                  <a:lin ang="5400000" scaled="0"/>
                </a:gradFill>
                <a:latin typeface="Segoe UI Light"/>
                <a:ea typeface="Segoe UI" pitchFamily="34" charset="0"/>
                <a:cs typeface="Segoe UI" pitchFamily="34" charset="0"/>
              </a:rPr>
              <a:t>Node2</a:t>
            </a:r>
          </a:p>
        </p:txBody>
      </p:sp>
      <p:sp>
        <p:nvSpPr>
          <p:cNvPr id="227" name="Rectangle 226">
            <a:extLst>
              <a:ext uri="{FF2B5EF4-FFF2-40B4-BE49-F238E27FC236}">
                <a16:creationId xmlns:a16="http://schemas.microsoft.com/office/drawing/2014/main" id="{1EC168AD-B870-4F89-AAC9-86354480F00C}"/>
              </a:ext>
            </a:extLst>
          </p:cNvPr>
          <p:cNvSpPr/>
          <p:nvPr/>
        </p:nvSpPr>
        <p:spPr bwMode="auto">
          <a:xfrm>
            <a:off x="8952645" y="3541000"/>
            <a:ext cx="3077592" cy="369264"/>
          </a:xfrm>
          <a:prstGeom prst="rect">
            <a:avLst/>
          </a:prstGeom>
          <a:solidFill>
            <a:schemeClr val="accent4">
              <a:lumMod val="60000"/>
              <a:lumOff val="40000"/>
            </a:schemeClr>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BMC Switch</a:t>
            </a:r>
          </a:p>
        </p:txBody>
      </p:sp>
      <p:cxnSp>
        <p:nvCxnSpPr>
          <p:cNvPr id="228" name="Straight Connector 227">
            <a:extLst>
              <a:ext uri="{FF2B5EF4-FFF2-40B4-BE49-F238E27FC236}">
                <a16:creationId xmlns:a16="http://schemas.microsoft.com/office/drawing/2014/main" id="{01BF2399-3520-4762-BE04-91EAA44B32B9}"/>
              </a:ext>
            </a:extLst>
          </p:cNvPr>
          <p:cNvCxnSpPr/>
          <p:nvPr/>
        </p:nvCxnSpPr>
        <p:spPr>
          <a:xfrm>
            <a:off x="8952644" y="2952383"/>
            <a:ext cx="0" cy="1630724"/>
          </a:xfrm>
          <a:prstGeom prst="line">
            <a:avLst/>
          </a:prstGeom>
          <a:noFill/>
          <a:ln w="38100" cap="flat" cmpd="sng" algn="ctr">
            <a:noFill/>
            <a:prstDash val="solid"/>
            <a:headEnd type="none"/>
            <a:tailEnd type="none"/>
          </a:ln>
          <a:effectLst/>
        </p:spPr>
      </p:cxnSp>
      <p:cxnSp>
        <p:nvCxnSpPr>
          <p:cNvPr id="229" name="Straight Connector 228">
            <a:extLst>
              <a:ext uri="{FF2B5EF4-FFF2-40B4-BE49-F238E27FC236}">
                <a16:creationId xmlns:a16="http://schemas.microsoft.com/office/drawing/2014/main" id="{29F88825-2C62-43E6-B0EE-ECE86B803F0C}"/>
              </a:ext>
            </a:extLst>
          </p:cNvPr>
          <p:cNvCxnSpPr/>
          <p:nvPr/>
        </p:nvCxnSpPr>
        <p:spPr>
          <a:xfrm>
            <a:off x="8952644" y="3491541"/>
            <a:ext cx="0" cy="2556036"/>
          </a:xfrm>
          <a:prstGeom prst="line">
            <a:avLst/>
          </a:prstGeom>
          <a:noFill/>
          <a:ln w="38100" cap="flat" cmpd="sng" algn="ctr">
            <a:noFill/>
            <a:prstDash val="solid"/>
            <a:headEnd type="none"/>
            <a:tailEnd type="none"/>
          </a:ln>
          <a:effectLst/>
        </p:spPr>
      </p:cxnSp>
      <p:sp>
        <p:nvSpPr>
          <p:cNvPr id="230" name="Rectangle 229">
            <a:extLst>
              <a:ext uri="{FF2B5EF4-FFF2-40B4-BE49-F238E27FC236}">
                <a16:creationId xmlns:a16="http://schemas.microsoft.com/office/drawing/2014/main" id="{7875AB94-8CC9-4906-8F32-ACF36F067AFC}"/>
              </a:ext>
            </a:extLst>
          </p:cNvPr>
          <p:cNvSpPr/>
          <p:nvPr/>
        </p:nvSpPr>
        <p:spPr bwMode="auto">
          <a:xfrm>
            <a:off x="8952645" y="6080989"/>
            <a:ext cx="3077592" cy="267163"/>
          </a:xfrm>
          <a:prstGeom prst="rect">
            <a:avLst/>
          </a:prstGeom>
          <a:solidFill>
            <a:srgbClr val="00B050"/>
          </a:solidFill>
          <a:ln w="9525" cap="flat" cmpd="sng" algn="ctr">
            <a:solidFill>
              <a:schemeClr val="bg1"/>
            </a:solid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176" kern="0">
                <a:solidFill>
                  <a:schemeClr val="bg1"/>
                </a:solidFill>
                <a:latin typeface="Segoe UI Light"/>
                <a:ea typeface="Segoe UI" pitchFamily="34" charset="0"/>
                <a:cs typeface="Segoe UI" pitchFamily="34" charset="0"/>
              </a:rPr>
              <a:t>Hardware Lifecycle Host</a:t>
            </a:r>
          </a:p>
        </p:txBody>
      </p:sp>
      <p:cxnSp>
        <p:nvCxnSpPr>
          <p:cNvPr id="231" name="Straight Connector 230">
            <a:extLst>
              <a:ext uri="{FF2B5EF4-FFF2-40B4-BE49-F238E27FC236}">
                <a16:creationId xmlns:a16="http://schemas.microsoft.com/office/drawing/2014/main" id="{E60EC3A1-FF1B-4033-A481-C949D2E3A090}"/>
              </a:ext>
            </a:extLst>
          </p:cNvPr>
          <p:cNvCxnSpPr>
            <a:cxnSpLocks/>
          </p:cNvCxnSpPr>
          <p:nvPr/>
        </p:nvCxnSpPr>
        <p:spPr>
          <a:xfrm>
            <a:off x="11528999" y="1453479"/>
            <a:ext cx="0" cy="1588733"/>
          </a:xfrm>
          <a:prstGeom prst="line">
            <a:avLst/>
          </a:prstGeom>
          <a:noFill/>
          <a:ln w="28575" cap="flat" cmpd="sng" algn="ctr">
            <a:solidFill>
              <a:srgbClr val="505050">
                <a:lumMod val="60000"/>
                <a:lumOff val="40000"/>
              </a:srgbClr>
            </a:solidFill>
            <a:prstDash val="solid"/>
            <a:headEnd type="none"/>
            <a:tailEnd type="none"/>
          </a:ln>
          <a:effectLst/>
        </p:spPr>
      </p:cxnSp>
      <p:sp>
        <p:nvSpPr>
          <p:cNvPr id="232" name="TextBox 231">
            <a:extLst>
              <a:ext uri="{FF2B5EF4-FFF2-40B4-BE49-F238E27FC236}">
                <a16:creationId xmlns:a16="http://schemas.microsoft.com/office/drawing/2014/main" id="{636CC7CD-4EF3-4B67-8A08-D568032934E0}"/>
              </a:ext>
            </a:extLst>
          </p:cNvPr>
          <p:cNvSpPr txBox="1"/>
          <p:nvPr/>
        </p:nvSpPr>
        <p:spPr>
          <a:xfrm>
            <a:off x="9474279" y="1719787"/>
            <a:ext cx="1928519" cy="192135"/>
          </a:xfrm>
          <a:prstGeom prst="rect">
            <a:avLst/>
          </a:prstGeom>
          <a:noFill/>
        </p:spPr>
        <p:txBody>
          <a:bodyPr wrap="square" lIns="0" tIns="0" rIns="0" bIns="0" rtlCol="0">
            <a:spAutoFit/>
          </a:bodyPr>
          <a:lstStyle/>
          <a:p>
            <a:pPr algn="ctr"/>
            <a:r>
              <a:rPr lang="en-US" sz="1224">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Layer 3: BGP or Static route</a:t>
            </a:r>
          </a:p>
        </p:txBody>
      </p:sp>
      <p:cxnSp>
        <p:nvCxnSpPr>
          <p:cNvPr id="233" name="Straight Connector 232">
            <a:extLst>
              <a:ext uri="{FF2B5EF4-FFF2-40B4-BE49-F238E27FC236}">
                <a16:creationId xmlns:a16="http://schemas.microsoft.com/office/drawing/2014/main" id="{8771CA58-DA3D-460F-9412-50BD879C4DA8}"/>
              </a:ext>
            </a:extLst>
          </p:cNvPr>
          <p:cNvCxnSpPr>
            <a:cxnSpLocks/>
          </p:cNvCxnSpPr>
          <p:nvPr/>
        </p:nvCxnSpPr>
        <p:spPr>
          <a:xfrm>
            <a:off x="9269964" y="1453479"/>
            <a:ext cx="0" cy="1586591"/>
          </a:xfrm>
          <a:prstGeom prst="line">
            <a:avLst/>
          </a:prstGeom>
          <a:noFill/>
          <a:ln w="12700" cap="flat" cmpd="sng" algn="ctr">
            <a:solidFill>
              <a:srgbClr val="505050">
                <a:lumMod val="60000"/>
                <a:lumOff val="40000"/>
              </a:srgbClr>
            </a:solidFill>
            <a:prstDash val="solid"/>
            <a:headEnd type="none"/>
            <a:tailEnd type="none"/>
          </a:ln>
          <a:effectLst/>
        </p:spPr>
      </p:cxnSp>
      <p:cxnSp>
        <p:nvCxnSpPr>
          <p:cNvPr id="234" name="Straight Connector 233">
            <a:extLst>
              <a:ext uri="{FF2B5EF4-FFF2-40B4-BE49-F238E27FC236}">
                <a16:creationId xmlns:a16="http://schemas.microsoft.com/office/drawing/2014/main" id="{41DEAA7C-D76F-4FB8-B0F3-AAE6D23A030D}"/>
              </a:ext>
            </a:extLst>
          </p:cNvPr>
          <p:cNvCxnSpPr>
            <a:cxnSpLocks/>
          </p:cNvCxnSpPr>
          <p:nvPr/>
        </p:nvCxnSpPr>
        <p:spPr>
          <a:xfrm>
            <a:off x="9443539" y="1471500"/>
            <a:ext cx="0" cy="1067619"/>
          </a:xfrm>
          <a:prstGeom prst="line">
            <a:avLst/>
          </a:prstGeom>
          <a:noFill/>
          <a:ln w="28575" cap="flat" cmpd="sng" algn="ctr">
            <a:solidFill>
              <a:srgbClr val="505050">
                <a:lumMod val="60000"/>
                <a:lumOff val="40000"/>
              </a:srgbClr>
            </a:solidFill>
            <a:prstDash val="solid"/>
            <a:headEnd type="none"/>
            <a:tailEnd type="none"/>
          </a:ln>
          <a:effectLst/>
        </p:spPr>
      </p:cxnSp>
      <p:cxnSp>
        <p:nvCxnSpPr>
          <p:cNvPr id="235" name="Straight Connector 234">
            <a:extLst>
              <a:ext uri="{FF2B5EF4-FFF2-40B4-BE49-F238E27FC236}">
                <a16:creationId xmlns:a16="http://schemas.microsoft.com/office/drawing/2014/main" id="{1186C68F-80D7-40DE-8E27-455CBE695820}"/>
              </a:ext>
            </a:extLst>
          </p:cNvPr>
          <p:cNvCxnSpPr>
            <a:cxnSpLocks/>
          </p:cNvCxnSpPr>
          <p:nvPr/>
        </p:nvCxnSpPr>
        <p:spPr>
          <a:xfrm>
            <a:off x="9261193" y="1446624"/>
            <a:ext cx="0" cy="1586591"/>
          </a:xfrm>
          <a:prstGeom prst="line">
            <a:avLst/>
          </a:prstGeom>
          <a:noFill/>
          <a:ln w="28575" cap="flat" cmpd="sng" algn="ctr">
            <a:solidFill>
              <a:srgbClr val="505050">
                <a:lumMod val="60000"/>
                <a:lumOff val="40000"/>
              </a:srgbClr>
            </a:solidFill>
            <a:prstDash val="solid"/>
            <a:headEnd type="none"/>
            <a:tailEnd type="none"/>
          </a:ln>
          <a:effectLst/>
        </p:spPr>
      </p:cxnSp>
      <p:pic>
        <p:nvPicPr>
          <p:cNvPr id="236" name="Picture 235">
            <a:extLst>
              <a:ext uri="{FF2B5EF4-FFF2-40B4-BE49-F238E27FC236}">
                <a16:creationId xmlns:a16="http://schemas.microsoft.com/office/drawing/2014/main" id="{5ED6F102-4F4E-4C93-999D-19464CB59D3B}"/>
              </a:ext>
            </a:extLst>
          </p:cNvPr>
          <p:cNvPicPr>
            <a:picLocks noChangeAspect="1"/>
          </p:cNvPicPr>
          <p:nvPr/>
        </p:nvPicPr>
        <p:blipFill>
          <a:blip r:embed="rId3"/>
          <a:stretch>
            <a:fillRect/>
          </a:stretch>
        </p:blipFill>
        <p:spPr>
          <a:xfrm flipV="1">
            <a:off x="10518144" y="1072361"/>
            <a:ext cx="1505885" cy="402540"/>
          </a:xfrm>
          <a:prstGeom prst="rect">
            <a:avLst/>
          </a:prstGeom>
        </p:spPr>
      </p:pic>
      <p:pic>
        <p:nvPicPr>
          <p:cNvPr id="237" name="Picture 236">
            <a:extLst>
              <a:ext uri="{FF2B5EF4-FFF2-40B4-BE49-F238E27FC236}">
                <a16:creationId xmlns:a16="http://schemas.microsoft.com/office/drawing/2014/main" id="{B588A599-6A36-404E-A0E6-7C62FA82F67F}"/>
              </a:ext>
            </a:extLst>
          </p:cNvPr>
          <p:cNvPicPr>
            <a:picLocks noChangeAspect="1"/>
          </p:cNvPicPr>
          <p:nvPr/>
        </p:nvPicPr>
        <p:blipFill>
          <a:blip r:embed="rId3"/>
          <a:stretch>
            <a:fillRect/>
          </a:stretch>
        </p:blipFill>
        <p:spPr>
          <a:xfrm flipV="1">
            <a:off x="8947150" y="1087678"/>
            <a:ext cx="1505885" cy="402540"/>
          </a:xfrm>
          <a:prstGeom prst="rect">
            <a:avLst/>
          </a:prstGeom>
        </p:spPr>
      </p:pic>
      <p:sp>
        <p:nvSpPr>
          <p:cNvPr id="238" name="TextBox 237">
            <a:extLst>
              <a:ext uri="{FF2B5EF4-FFF2-40B4-BE49-F238E27FC236}">
                <a16:creationId xmlns:a16="http://schemas.microsoft.com/office/drawing/2014/main" id="{64CC1ED7-1BE1-49B0-B714-1FF30ACB8883}"/>
              </a:ext>
            </a:extLst>
          </p:cNvPr>
          <p:cNvSpPr txBox="1"/>
          <p:nvPr/>
        </p:nvSpPr>
        <p:spPr>
          <a:xfrm>
            <a:off x="9538500" y="734948"/>
            <a:ext cx="1920756" cy="443937"/>
          </a:xfrm>
          <a:prstGeom prst="rect">
            <a:avLst/>
          </a:prstGeom>
        </p:spPr>
        <p:txBody>
          <a:bodyPr wrap="square" lIns="182854" tIns="91427" rIns="182854" bIns="91427" rtlCol="0" anchor="ctr">
            <a:spAutoFit/>
          </a:bodyPr>
          <a:lstStyle>
            <a:defPPr>
              <a:defRPr lang="en-US"/>
            </a:defPPr>
            <a:lvl1pPr defTabSz="914049">
              <a:lnSpc>
                <a:spcPct val="90000"/>
              </a:lnSpc>
              <a:spcBef>
                <a:spcPts val="600"/>
              </a:spcBef>
              <a:defRPr sz="2000" kern="0">
                <a:gradFill>
                  <a:gsLst>
                    <a:gs pos="71681">
                      <a:schemeClr val="tx1"/>
                    </a:gs>
                    <a:gs pos="51000">
                      <a:schemeClr val="tx1"/>
                    </a:gs>
                  </a:gsLst>
                  <a:lin ang="5400000" scaled="0"/>
                </a:gradFill>
                <a:latin typeface="Segoe UI Semilight" panose="020B0402040204020203" pitchFamily="34" charset="0"/>
                <a:cs typeface="Segoe UI Semilight" panose="020B0402040204020203" pitchFamily="34" charset="0"/>
              </a:defRPr>
            </a:lvl1pPr>
          </a:lstStyle>
          <a:p>
            <a:pPr defTabSz="913873">
              <a:defRPr/>
            </a:pPr>
            <a:r>
              <a:rPr lang="en-US" sz="1836">
                <a:solidFill>
                  <a:schemeClr val="tx1"/>
                </a:solidFill>
                <a:latin typeface="Segoe UI Light"/>
              </a:rPr>
              <a:t>Border Devices</a:t>
            </a:r>
          </a:p>
        </p:txBody>
      </p:sp>
    </p:spTree>
    <p:extLst>
      <p:ext uri="{BB962C8B-B14F-4D97-AF65-F5344CB8AC3E}">
        <p14:creationId xmlns:p14="http://schemas.microsoft.com/office/powerpoint/2010/main" val="1030772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2.08333E-7 1.11111E-6 L -0.34362 1.11111E-6 " pathEditMode="relative" rAng="0" ptsTypes="AA">
                                      <p:cBhvr>
                                        <p:cTn id="10" dur="2000" fill="hold"/>
                                        <p:tgtEl>
                                          <p:spTgt spid="223"/>
                                        </p:tgtEl>
                                        <p:attrNameLst>
                                          <p:attrName>ppt_x</p:attrName>
                                          <p:attrName>ppt_y</p:attrName>
                                        </p:attrNameLst>
                                      </p:cBhvr>
                                      <p:rCtr x="-17188" y="0"/>
                                    </p:animMotion>
                                  </p:childTnLst>
                                </p:cTn>
                              </p:par>
                            </p:childTnLst>
                          </p:cTn>
                        </p:par>
                        <p:par>
                          <p:cTn id="11" fill="hold">
                            <p:stCondLst>
                              <p:cond delay="2500"/>
                            </p:stCondLst>
                            <p:childTnLst>
                              <p:par>
                                <p:cTn id="12" presetID="10" presetClass="exit" presetSubtype="0" fill="hold" grpId="1" nodeType="afterEffect">
                                  <p:stCondLst>
                                    <p:cond delay="0"/>
                                  </p:stCondLst>
                                  <p:childTnLst>
                                    <p:animEffect transition="out" filter="fade">
                                      <p:cBhvr>
                                        <p:cTn id="13" dur="250"/>
                                        <p:tgtEl>
                                          <p:spTgt spid="223"/>
                                        </p:tgtEl>
                                      </p:cBhvr>
                                    </p:animEffect>
                                    <p:set>
                                      <p:cBhvr>
                                        <p:cTn id="14" dur="1" fill="hold">
                                          <p:stCondLst>
                                            <p:cond delay="249"/>
                                          </p:stCondLst>
                                        </p:cTn>
                                        <p:tgtEl>
                                          <p:spTgt spid="223"/>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xit" presetSubtype="0" fill="hold" grpId="0" nodeType="withEffect">
                                  <p:stCondLst>
                                    <p:cond delay="0"/>
                                  </p:stCondLst>
                                  <p:childTnLst>
                                    <p:animEffect transition="out" filter="fade">
                                      <p:cBhvr>
                                        <p:cTn id="19" dur="500"/>
                                        <p:tgtEl>
                                          <p:spTgt spid="216"/>
                                        </p:tgtEl>
                                      </p:cBhvr>
                                    </p:animEffect>
                                    <p:set>
                                      <p:cBhvr>
                                        <p:cTn id="20" dur="1" fill="hold">
                                          <p:stCondLst>
                                            <p:cond delay="499"/>
                                          </p:stCondLst>
                                        </p:cTn>
                                        <p:tgtEl>
                                          <p:spTgt spid="216"/>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17"/>
                                        </p:tgtEl>
                                      </p:cBhvr>
                                    </p:animEffect>
                                    <p:set>
                                      <p:cBhvr>
                                        <p:cTn id="23" dur="1" fill="hold">
                                          <p:stCondLst>
                                            <p:cond delay="499"/>
                                          </p:stCondLst>
                                        </p:cTn>
                                        <p:tgtEl>
                                          <p:spTgt spid="217"/>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219"/>
                                        </p:tgtEl>
                                      </p:cBhvr>
                                    </p:animEffect>
                                    <p:set>
                                      <p:cBhvr>
                                        <p:cTn id="26" dur="1" fill="hold">
                                          <p:stCondLst>
                                            <p:cond delay="499"/>
                                          </p:stCondLst>
                                        </p:cTn>
                                        <p:tgtEl>
                                          <p:spTgt spid="21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20"/>
                                        </p:tgtEl>
                                      </p:cBhvr>
                                    </p:animEffect>
                                    <p:set>
                                      <p:cBhvr>
                                        <p:cTn id="29" dur="1" fill="hold">
                                          <p:stCondLst>
                                            <p:cond delay="499"/>
                                          </p:stCondLst>
                                        </p:cTn>
                                        <p:tgtEl>
                                          <p:spTgt spid="220"/>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221"/>
                                        </p:tgtEl>
                                      </p:cBhvr>
                                    </p:animEffect>
                                    <p:set>
                                      <p:cBhvr>
                                        <p:cTn id="32" dur="1" fill="hold">
                                          <p:stCondLst>
                                            <p:cond delay="499"/>
                                          </p:stCondLst>
                                        </p:cTn>
                                        <p:tgtEl>
                                          <p:spTgt spid="22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222"/>
                                        </p:tgtEl>
                                      </p:cBhvr>
                                    </p:animEffect>
                                    <p:set>
                                      <p:cBhvr>
                                        <p:cTn id="35" dur="1" fill="hold">
                                          <p:stCondLst>
                                            <p:cond delay="499"/>
                                          </p:stCondLst>
                                        </p:cTn>
                                        <p:tgtEl>
                                          <p:spTgt spid="222"/>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224"/>
                                        </p:tgtEl>
                                      </p:cBhvr>
                                    </p:animEffect>
                                    <p:set>
                                      <p:cBhvr>
                                        <p:cTn id="38" dur="1" fill="hold">
                                          <p:stCondLst>
                                            <p:cond delay="499"/>
                                          </p:stCondLst>
                                        </p:cTn>
                                        <p:tgtEl>
                                          <p:spTgt spid="224"/>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25"/>
                                        </p:tgtEl>
                                      </p:cBhvr>
                                    </p:animEffect>
                                    <p:set>
                                      <p:cBhvr>
                                        <p:cTn id="41" dur="1" fill="hold">
                                          <p:stCondLst>
                                            <p:cond delay="499"/>
                                          </p:stCondLst>
                                        </p:cTn>
                                        <p:tgtEl>
                                          <p:spTgt spid="225"/>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26"/>
                                        </p:tgtEl>
                                      </p:cBhvr>
                                    </p:animEffect>
                                    <p:set>
                                      <p:cBhvr>
                                        <p:cTn id="44" dur="1" fill="hold">
                                          <p:stCondLst>
                                            <p:cond delay="499"/>
                                          </p:stCondLst>
                                        </p:cTn>
                                        <p:tgtEl>
                                          <p:spTgt spid="226"/>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227"/>
                                        </p:tgtEl>
                                      </p:cBhvr>
                                    </p:animEffect>
                                    <p:set>
                                      <p:cBhvr>
                                        <p:cTn id="47" dur="1" fill="hold">
                                          <p:stCondLst>
                                            <p:cond delay="499"/>
                                          </p:stCondLst>
                                        </p:cTn>
                                        <p:tgtEl>
                                          <p:spTgt spid="227"/>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28"/>
                                        </p:tgtEl>
                                      </p:cBhvr>
                                    </p:animEffect>
                                    <p:set>
                                      <p:cBhvr>
                                        <p:cTn id="50" dur="1" fill="hold">
                                          <p:stCondLst>
                                            <p:cond delay="499"/>
                                          </p:stCondLst>
                                        </p:cTn>
                                        <p:tgtEl>
                                          <p:spTgt spid="228"/>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29"/>
                                        </p:tgtEl>
                                      </p:cBhvr>
                                    </p:animEffect>
                                    <p:set>
                                      <p:cBhvr>
                                        <p:cTn id="53" dur="1" fill="hold">
                                          <p:stCondLst>
                                            <p:cond delay="499"/>
                                          </p:stCondLst>
                                        </p:cTn>
                                        <p:tgtEl>
                                          <p:spTgt spid="229"/>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30"/>
                                        </p:tgtEl>
                                      </p:cBhvr>
                                    </p:animEffect>
                                    <p:set>
                                      <p:cBhvr>
                                        <p:cTn id="56" dur="1" fill="hold">
                                          <p:stCondLst>
                                            <p:cond delay="499"/>
                                          </p:stCondLst>
                                        </p:cTn>
                                        <p:tgtEl>
                                          <p:spTgt spid="23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31"/>
                                        </p:tgtEl>
                                      </p:cBhvr>
                                    </p:animEffect>
                                    <p:set>
                                      <p:cBhvr>
                                        <p:cTn id="59" dur="1" fill="hold">
                                          <p:stCondLst>
                                            <p:cond delay="499"/>
                                          </p:stCondLst>
                                        </p:cTn>
                                        <p:tgtEl>
                                          <p:spTgt spid="231"/>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232"/>
                                        </p:tgtEl>
                                      </p:cBhvr>
                                    </p:animEffect>
                                    <p:set>
                                      <p:cBhvr>
                                        <p:cTn id="62" dur="1" fill="hold">
                                          <p:stCondLst>
                                            <p:cond delay="499"/>
                                          </p:stCondLst>
                                        </p:cTn>
                                        <p:tgtEl>
                                          <p:spTgt spid="232"/>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33"/>
                                        </p:tgtEl>
                                      </p:cBhvr>
                                    </p:animEffect>
                                    <p:set>
                                      <p:cBhvr>
                                        <p:cTn id="65" dur="1" fill="hold">
                                          <p:stCondLst>
                                            <p:cond delay="499"/>
                                          </p:stCondLst>
                                        </p:cTn>
                                        <p:tgtEl>
                                          <p:spTgt spid="233"/>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34"/>
                                        </p:tgtEl>
                                      </p:cBhvr>
                                    </p:animEffect>
                                    <p:set>
                                      <p:cBhvr>
                                        <p:cTn id="68" dur="1" fill="hold">
                                          <p:stCondLst>
                                            <p:cond delay="499"/>
                                          </p:stCondLst>
                                        </p:cTn>
                                        <p:tgtEl>
                                          <p:spTgt spid="23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35"/>
                                        </p:tgtEl>
                                      </p:cBhvr>
                                    </p:animEffect>
                                    <p:set>
                                      <p:cBhvr>
                                        <p:cTn id="71" dur="1" fill="hold">
                                          <p:stCondLst>
                                            <p:cond delay="499"/>
                                          </p:stCondLst>
                                        </p:cTn>
                                        <p:tgtEl>
                                          <p:spTgt spid="235"/>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36"/>
                                        </p:tgtEl>
                                      </p:cBhvr>
                                    </p:animEffect>
                                    <p:set>
                                      <p:cBhvr>
                                        <p:cTn id="74" dur="1" fill="hold">
                                          <p:stCondLst>
                                            <p:cond delay="499"/>
                                          </p:stCondLst>
                                        </p:cTn>
                                        <p:tgtEl>
                                          <p:spTgt spid="236"/>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37"/>
                                        </p:tgtEl>
                                      </p:cBhvr>
                                    </p:animEffect>
                                    <p:set>
                                      <p:cBhvr>
                                        <p:cTn id="77" dur="1" fill="hold">
                                          <p:stCondLst>
                                            <p:cond delay="499"/>
                                          </p:stCondLst>
                                        </p:cTn>
                                        <p:tgtEl>
                                          <p:spTgt spid="237"/>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238"/>
                                        </p:tgtEl>
                                      </p:cBhvr>
                                    </p:animEffect>
                                    <p:set>
                                      <p:cBhvr>
                                        <p:cTn id="80" dur="1" fill="hold">
                                          <p:stCondLst>
                                            <p:cond delay="499"/>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16" grpId="0" animBg="1"/>
      <p:bldP spid="217" grpId="0"/>
      <p:bldP spid="219" grpId="0"/>
      <p:bldP spid="5" grpId="0" animBg="1"/>
      <p:bldP spid="221" grpId="0" animBg="1"/>
      <p:bldP spid="222" grpId="0" animBg="1"/>
      <p:bldP spid="223" grpId="0" animBg="1"/>
      <p:bldP spid="223" grpId="1" animBg="1"/>
      <p:bldP spid="224" grpId="0" animBg="1"/>
      <p:bldP spid="225" grpId="0" animBg="1"/>
      <p:bldP spid="226" grpId="0" animBg="1"/>
      <p:bldP spid="227" grpId="0" animBg="1"/>
      <p:bldP spid="230" grpId="0" animBg="1"/>
      <p:bldP spid="232" grpId="0"/>
      <p:bldP spid="2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C00-9C3C-4463-8D9D-DD43ACB72066}"/>
              </a:ext>
            </a:extLst>
          </p:cNvPr>
          <p:cNvSpPr>
            <a:spLocks noGrp="1"/>
          </p:cNvSpPr>
          <p:nvPr>
            <p:ph type="title"/>
          </p:nvPr>
        </p:nvSpPr>
        <p:spPr>
          <a:xfrm>
            <a:off x="600855" y="466301"/>
            <a:ext cx="11237870" cy="565027"/>
          </a:xfrm>
        </p:spPr>
        <p:txBody>
          <a:bodyPr/>
          <a:lstStyle/>
          <a:p>
            <a:r>
              <a:rPr lang="en-US"/>
              <a:t>Fault tolerance within a scale-unit node</a:t>
            </a:r>
          </a:p>
        </p:txBody>
      </p:sp>
      <p:sp>
        <p:nvSpPr>
          <p:cNvPr id="3" name="Text Placeholder 2">
            <a:extLst>
              <a:ext uri="{FF2B5EF4-FFF2-40B4-BE49-F238E27FC236}">
                <a16:creationId xmlns:a16="http://schemas.microsoft.com/office/drawing/2014/main" id="{A0BF23F4-8794-4A08-B697-E4CB00ED3564}"/>
              </a:ext>
            </a:extLst>
          </p:cNvPr>
          <p:cNvSpPr>
            <a:spLocks noGrp="1"/>
          </p:cNvSpPr>
          <p:nvPr>
            <p:ph type="body" sz="quarter" idx="10"/>
          </p:nvPr>
        </p:nvSpPr>
        <p:spPr>
          <a:xfrm>
            <a:off x="598945" y="1462925"/>
            <a:ext cx="11237870" cy="498598"/>
          </a:xfrm>
        </p:spPr>
        <p:txBody>
          <a:bodyPr vert="horz" wrap="square" lIns="0" tIns="0" rIns="0" bIns="0" rtlCol="0" anchor="t">
            <a:spAutoFit/>
          </a:bodyPr>
          <a:lstStyle/>
          <a:p>
            <a:endParaRPr lang="en-US"/>
          </a:p>
        </p:txBody>
      </p:sp>
      <p:sp>
        <p:nvSpPr>
          <p:cNvPr id="4" name="Rectangle 3">
            <a:extLst>
              <a:ext uri="{FF2B5EF4-FFF2-40B4-BE49-F238E27FC236}">
                <a16:creationId xmlns:a16="http://schemas.microsoft.com/office/drawing/2014/main" id="{680E3FCD-0F79-48DF-BB76-A16C41E8C127}"/>
              </a:ext>
            </a:extLst>
          </p:cNvPr>
          <p:cNvSpPr/>
          <p:nvPr/>
        </p:nvSpPr>
        <p:spPr bwMode="auto">
          <a:xfrm>
            <a:off x="4157549" y="2055071"/>
            <a:ext cx="4180062" cy="4438953"/>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a:r>
              <a:rPr lang="en-US" sz="2448">
                <a:solidFill>
                  <a:schemeClr val="bg1"/>
                </a:solidFill>
              </a:rPr>
              <a:t>Node</a:t>
            </a:r>
          </a:p>
        </p:txBody>
      </p:sp>
      <p:pic>
        <p:nvPicPr>
          <p:cNvPr id="5" name="Picture 4">
            <a:extLst>
              <a:ext uri="{FF2B5EF4-FFF2-40B4-BE49-F238E27FC236}">
                <a16:creationId xmlns:a16="http://schemas.microsoft.com/office/drawing/2014/main" id="{632FBD8F-3963-4CDC-A0BD-454476E73FAB}"/>
              </a:ext>
            </a:extLst>
          </p:cNvPr>
          <p:cNvPicPr>
            <a:picLocks noChangeAspect="1"/>
          </p:cNvPicPr>
          <p:nvPr/>
        </p:nvPicPr>
        <p:blipFill>
          <a:blip r:embed="rId3"/>
          <a:stretch>
            <a:fillRect/>
          </a:stretch>
        </p:blipFill>
        <p:spPr>
          <a:xfrm>
            <a:off x="4157549" y="3820954"/>
            <a:ext cx="409150" cy="384421"/>
          </a:xfrm>
          <a:prstGeom prst="rect">
            <a:avLst/>
          </a:prstGeom>
        </p:spPr>
      </p:pic>
      <p:pic>
        <p:nvPicPr>
          <p:cNvPr id="7" name="Picture 6">
            <a:extLst>
              <a:ext uri="{FF2B5EF4-FFF2-40B4-BE49-F238E27FC236}">
                <a16:creationId xmlns:a16="http://schemas.microsoft.com/office/drawing/2014/main" id="{DDDA2D6A-DB4C-4F73-AB82-4025E8C76B21}"/>
              </a:ext>
            </a:extLst>
          </p:cNvPr>
          <p:cNvPicPr>
            <a:picLocks noChangeAspect="1"/>
          </p:cNvPicPr>
          <p:nvPr/>
        </p:nvPicPr>
        <p:blipFill>
          <a:blip r:embed="rId3"/>
          <a:stretch>
            <a:fillRect/>
          </a:stretch>
        </p:blipFill>
        <p:spPr>
          <a:xfrm>
            <a:off x="7928461" y="3817986"/>
            <a:ext cx="409150" cy="384421"/>
          </a:xfrm>
          <a:prstGeom prst="rect">
            <a:avLst/>
          </a:prstGeom>
        </p:spPr>
      </p:pic>
      <p:sp>
        <p:nvSpPr>
          <p:cNvPr id="10" name="TextBox 9">
            <a:extLst>
              <a:ext uri="{FF2B5EF4-FFF2-40B4-BE49-F238E27FC236}">
                <a16:creationId xmlns:a16="http://schemas.microsoft.com/office/drawing/2014/main" id="{2E7E7FC9-3434-478A-8AE9-BC6A439B24AF}"/>
              </a:ext>
            </a:extLst>
          </p:cNvPr>
          <p:cNvSpPr txBox="1"/>
          <p:nvPr/>
        </p:nvSpPr>
        <p:spPr>
          <a:xfrm>
            <a:off x="3971332" y="4294786"/>
            <a:ext cx="781584"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sp>
        <p:nvSpPr>
          <p:cNvPr id="13" name="TextBox 12">
            <a:extLst>
              <a:ext uri="{FF2B5EF4-FFF2-40B4-BE49-F238E27FC236}">
                <a16:creationId xmlns:a16="http://schemas.microsoft.com/office/drawing/2014/main" id="{FE4FC20B-E056-4C39-83A6-6C69CC5DDA6B}"/>
              </a:ext>
            </a:extLst>
          </p:cNvPr>
          <p:cNvSpPr txBox="1"/>
          <p:nvPr/>
        </p:nvSpPr>
        <p:spPr>
          <a:xfrm>
            <a:off x="7904273" y="4178984"/>
            <a:ext cx="457525" cy="320182"/>
          </a:xfrm>
          <a:prstGeom prst="rect">
            <a:avLst/>
          </a:prstGeom>
          <a:noFill/>
        </p:spPr>
        <p:txBody>
          <a:bodyPr wrap="square" lIns="0" tIns="0" rIns="0" bIns="0" rtlCol="0">
            <a:spAutoFit/>
          </a:bodyPr>
          <a:lstStyle/>
          <a:p>
            <a:pPr algn="ctr"/>
            <a:r>
              <a:rPr lang="en-US" sz="1428">
                <a:solidFill>
                  <a:schemeClr val="bg1"/>
                </a:solidFill>
              </a:rPr>
              <a:t>NIC</a:t>
            </a:r>
            <a:r>
              <a:rPr lang="en-US" sz="2040">
                <a:gradFill>
                  <a:gsLst>
                    <a:gs pos="2917">
                      <a:schemeClr val="tx1"/>
                    </a:gs>
                    <a:gs pos="30000">
                      <a:schemeClr val="tx1"/>
                    </a:gs>
                  </a:gsLst>
                  <a:lin ang="5400000" scaled="0"/>
                </a:gradFill>
              </a:rPr>
              <a:t> </a:t>
            </a:r>
          </a:p>
        </p:txBody>
      </p:sp>
      <p:pic>
        <p:nvPicPr>
          <p:cNvPr id="24" name="Picture 23">
            <a:extLst>
              <a:ext uri="{FF2B5EF4-FFF2-40B4-BE49-F238E27FC236}">
                <a16:creationId xmlns:a16="http://schemas.microsoft.com/office/drawing/2014/main" id="{FF87060F-7436-4FDA-957E-56904986F7DC}"/>
              </a:ext>
            </a:extLst>
          </p:cNvPr>
          <p:cNvPicPr>
            <a:picLocks noChangeAspect="1"/>
          </p:cNvPicPr>
          <p:nvPr/>
        </p:nvPicPr>
        <p:blipFill>
          <a:blip r:embed="rId4"/>
          <a:stretch>
            <a:fillRect/>
          </a:stretch>
        </p:blipFill>
        <p:spPr>
          <a:xfrm>
            <a:off x="4157549" y="5212687"/>
            <a:ext cx="627980" cy="623061"/>
          </a:xfrm>
          <a:prstGeom prst="rect">
            <a:avLst/>
          </a:prstGeom>
        </p:spPr>
      </p:pic>
      <p:pic>
        <p:nvPicPr>
          <p:cNvPr id="25" name="Picture 24">
            <a:extLst>
              <a:ext uri="{FF2B5EF4-FFF2-40B4-BE49-F238E27FC236}">
                <a16:creationId xmlns:a16="http://schemas.microsoft.com/office/drawing/2014/main" id="{A728C69E-D210-4770-83FC-FACF9BF280D5}"/>
              </a:ext>
            </a:extLst>
          </p:cNvPr>
          <p:cNvPicPr>
            <a:picLocks noChangeAspect="1"/>
          </p:cNvPicPr>
          <p:nvPr/>
        </p:nvPicPr>
        <p:blipFill>
          <a:blip r:embed="rId4"/>
          <a:stretch>
            <a:fillRect/>
          </a:stretch>
        </p:blipFill>
        <p:spPr>
          <a:xfrm>
            <a:off x="7702913" y="5222915"/>
            <a:ext cx="627980" cy="623061"/>
          </a:xfrm>
          <a:prstGeom prst="rect">
            <a:avLst/>
          </a:prstGeom>
        </p:spPr>
      </p:pic>
      <p:pic>
        <p:nvPicPr>
          <p:cNvPr id="26" name="Graphic 25" descr="Close">
            <a:extLst>
              <a:ext uri="{FF2B5EF4-FFF2-40B4-BE49-F238E27FC236}">
                <a16:creationId xmlns:a16="http://schemas.microsoft.com/office/drawing/2014/main" id="{706823A9-1E62-43F6-ACF5-CE738201A1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6494" y="5121991"/>
            <a:ext cx="824909" cy="824909"/>
          </a:xfrm>
          <a:prstGeom prst="rect">
            <a:avLst/>
          </a:prstGeom>
        </p:spPr>
      </p:pic>
      <p:sp>
        <p:nvSpPr>
          <p:cNvPr id="27" name="TextBox 26">
            <a:extLst>
              <a:ext uri="{FF2B5EF4-FFF2-40B4-BE49-F238E27FC236}">
                <a16:creationId xmlns:a16="http://schemas.microsoft.com/office/drawing/2014/main" id="{8C43241A-563E-45DE-A1EA-77DD4C4CFBED}"/>
              </a:ext>
            </a:extLst>
          </p:cNvPr>
          <p:cNvSpPr txBox="1"/>
          <p:nvPr/>
        </p:nvSpPr>
        <p:spPr>
          <a:xfrm>
            <a:off x="3457659" y="5849727"/>
            <a:ext cx="781584" cy="544296"/>
          </a:xfrm>
          <a:prstGeom prst="rect">
            <a:avLst/>
          </a:prstGeom>
          <a:noFill/>
        </p:spPr>
        <p:txBody>
          <a:bodyPr wrap="square" lIns="0" tIns="0" rIns="0" bIns="0" rtlCol="0">
            <a:spAutoFit/>
          </a:bodyPr>
          <a:lstStyle/>
          <a:p>
            <a:pPr algn="ctr"/>
            <a:r>
              <a:rPr lang="en-US" sz="1428"/>
              <a:t>Power Supply </a:t>
            </a:r>
            <a:r>
              <a:rPr lang="en-US" sz="2040"/>
              <a:t> </a:t>
            </a:r>
          </a:p>
        </p:txBody>
      </p:sp>
      <p:sp>
        <p:nvSpPr>
          <p:cNvPr id="28" name="TextBox 27">
            <a:extLst>
              <a:ext uri="{FF2B5EF4-FFF2-40B4-BE49-F238E27FC236}">
                <a16:creationId xmlns:a16="http://schemas.microsoft.com/office/drawing/2014/main" id="{91BA5DFC-F698-4331-BAAE-26CCA6B87911}"/>
              </a:ext>
            </a:extLst>
          </p:cNvPr>
          <p:cNvSpPr txBox="1"/>
          <p:nvPr/>
        </p:nvSpPr>
        <p:spPr>
          <a:xfrm>
            <a:off x="8198957" y="5813984"/>
            <a:ext cx="781584" cy="544296"/>
          </a:xfrm>
          <a:prstGeom prst="rect">
            <a:avLst/>
          </a:prstGeom>
          <a:noFill/>
        </p:spPr>
        <p:txBody>
          <a:bodyPr wrap="square" lIns="0" tIns="0" rIns="0" bIns="0" rtlCol="0">
            <a:spAutoFit/>
          </a:bodyPr>
          <a:lstStyle/>
          <a:p>
            <a:pPr algn="ctr"/>
            <a:r>
              <a:rPr lang="en-US" sz="1428"/>
              <a:t>Power Supply</a:t>
            </a:r>
            <a:r>
              <a:rPr lang="en-US" sz="2040"/>
              <a:t> </a:t>
            </a:r>
          </a:p>
        </p:txBody>
      </p:sp>
      <p:sp>
        <p:nvSpPr>
          <p:cNvPr id="33" name="TextBox 32">
            <a:extLst>
              <a:ext uri="{FF2B5EF4-FFF2-40B4-BE49-F238E27FC236}">
                <a16:creationId xmlns:a16="http://schemas.microsoft.com/office/drawing/2014/main" id="{75CF49F8-1CCC-4705-8178-E5AB096607F2}"/>
              </a:ext>
            </a:extLst>
          </p:cNvPr>
          <p:cNvSpPr txBox="1"/>
          <p:nvPr/>
        </p:nvSpPr>
        <p:spPr>
          <a:xfrm>
            <a:off x="6152549" y="3202644"/>
            <a:ext cx="1027924" cy="672342"/>
          </a:xfrm>
          <a:prstGeom prst="rect">
            <a:avLst/>
          </a:prstGeom>
          <a:noFill/>
        </p:spPr>
        <p:txBody>
          <a:bodyPr wrap="square" lIns="0" tIns="0" rIns="0" bIns="0" rtlCol="0">
            <a:spAutoFit/>
          </a:bodyPr>
          <a:lstStyle/>
          <a:p>
            <a:pPr algn="ctr"/>
            <a:r>
              <a:rPr lang="en-US" sz="1428">
                <a:solidFill>
                  <a:schemeClr val="bg1"/>
                </a:solidFill>
              </a:rPr>
              <a:t>Boot </a:t>
            </a:r>
          </a:p>
          <a:p>
            <a:pPr algn="ctr"/>
            <a:r>
              <a:rPr lang="en-US" sz="1428">
                <a:solidFill>
                  <a:schemeClr val="bg1"/>
                </a:solidFill>
              </a:rPr>
              <a:t>Drive</a:t>
            </a:r>
          </a:p>
          <a:p>
            <a:pPr algn="ctr"/>
            <a:r>
              <a:rPr lang="en-US" sz="1428" i="1">
                <a:solidFill>
                  <a:schemeClr val="bg1"/>
                </a:solidFill>
              </a:rPr>
              <a:t>(if installed)</a:t>
            </a:r>
          </a:p>
        </p:txBody>
      </p:sp>
      <p:sp>
        <p:nvSpPr>
          <p:cNvPr id="78" name="Rectangle: Rounded Corners 77">
            <a:extLst>
              <a:ext uri="{FF2B5EF4-FFF2-40B4-BE49-F238E27FC236}">
                <a16:creationId xmlns:a16="http://schemas.microsoft.com/office/drawing/2014/main" id="{A040BE9A-37F6-4B54-83C3-B5257056BC0C}"/>
              </a:ext>
            </a:extLst>
          </p:cNvPr>
          <p:cNvSpPr/>
          <p:nvPr/>
        </p:nvSpPr>
        <p:spPr bwMode="auto">
          <a:xfrm>
            <a:off x="2539321" y="5181470"/>
            <a:ext cx="975160" cy="705950"/>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sp>
        <p:nvSpPr>
          <p:cNvPr id="81" name="Rectangle: Rounded Corners 112">
            <a:extLst>
              <a:ext uri="{FF2B5EF4-FFF2-40B4-BE49-F238E27FC236}">
                <a16:creationId xmlns:a16="http://schemas.microsoft.com/office/drawing/2014/main" id="{56928D4E-06B2-4339-8BD5-A5541D6D9177}"/>
              </a:ext>
            </a:extLst>
          </p:cNvPr>
          <p:cNvSpPr/>
          <p:nvPr/>
        </p:nvSpPr>
        <p:spPr bwMode="auto">
          <a:xfrm flipH="1">
            <a:off x="8914892" y="5202191"/>
            <a:ext cx="975160" cy="664506"/>
          </a:xfrm>
          <a:prstGeom prst="roundRect">
            <a:avLst/>
          </a:prstGeom>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PDU </a:t>
            </a:r>
          </a:p>
        </p:txBody>
      </p:sp>
      <p:cxnSp>
        <p:nvCxnSpPr>
          <p:cNvPr id="8" name="Straight Arrow Connector 7">
            <a:extLst>
              <a:ext uri="{FF2B5EF4-FFF2-40B4-BE49-F238E27FC236}">
                <a16:creationId xmlns:a16="http://schemas.microsoft.com/office/drawing/2014/main" id="{B38C877A-D20B-4563-8AA3-80642856EC43}"/>
              </a:ext>
            </a:extLst>
          </p:cNvPr>
          <p:cNvCxnSpPr>
            <a:cxnSpLocks/>
            <a:stCxn id="81" idx="3"/>
            <a:endCxn id="25" idx="3"/>
          </p:cNvCxnSpPr>
          <p:nvPr/>
        </p:nvCxnSpPr>
        <p:spPr>
          <a:xfrm flipH="1">
            <a:off x="8330893" y="5534445"/>
            <a:ext cx="583999"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084BC3-4B74-4201-9AC6-9A0E9042E193}"/>
              </a:ext>
            </a:extLst>
          </p:cNvPr>
          <p:cNvCxnSpPr>
            <a:cxnSpLocks/>
            <a:stCxn id="78" idx="3"/>
          </p:cNvCxnSpPr>
          <p:nvPr/>
        </p:nvCxnSpPr>
        <p:spPr>
          <a:xfrm flipV="1">
            <a:off x="3514481" y="5534445"/>
            <a:ext cx="709866" cy="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4" name="Picture 83">
            <a:extLst>
              <a:ext uri="{FF2B5EF4-FFF2-40B4-BE49-F238E27FC236}">
                <a16:creationId xmlns:a16="http://schemas.microsoft.com/office/drawing/2014/main" id="{32CA46C4-8B5D-47DA-8F50-D37E275D3762}"/>
              </a:ext>
            </a:extLst>
          </p:cNvPr>
          <p:cNvPicPr>
            <a:picLocks noChangeAspect="1"/>
          </p:cNvPicPr>
          <p:nvPr/>
        </p:nvPicPr>
        <p:blipFill>
          <a:blip r:embed="rId3"/>
          <a:stretch>
            <a:fillRect/>
          </a:stretch>
        </p:blipFill>
        <p:spPr>
          <a:xfrm>
            <a:off x="5963350" y="6100219"/>
            <a:ext cx="409150" cy="384421"/>
          </a:xfrm>
          <a:prstGeom prst="rect">
            <a:avLst/>
          </a:prstGeom>
        </p:spPr>
      </p:pic>
      <p:sp>
        <p:nvSpPr>
          <p:cNvPr id="85" name="TextBox 84">
            <a:extLst>
              <a:ext uri="{FF2B5EF4-FFF2-40B4-BE49-F238E27FC236}">
                <a16:creationId xmlns:a16="http://schemas.microsoft.com/office/drawing/2014/main" id="{D5F0C689-E0EC-42B7-AA32-4A394B2731E7}"/>
              </a:ext>
            </a:extLst>
          </p:cNvPr>
          <p:cNvSpPr txBox="1"/>
          <p:nvPr/>
        </p:nvSpPr>
        <p:spPr>
          <a:xfrm>
            <a:off x="5777133" y="5786314"/>
            <a:ext cx="781584" cy="320182"/>
          </a:xfrm>
          <a:prstGeom prst="rect">
            <a:avLst/>
          </a:prstGeom>
          <a:noFill/>
        </p:spPr>
        <p:txBody>
          <a:bodyPr wrap="square" lIns="0" tIns="0" rIns="0" bIns="0" rtlCol="0">
            <a:spAutoFit/>
          </a:bodyPr>
          <a:lstStyle/>
          <a:p>
            <a:pPr algn="ctr"/>
            <a:r>
              <a:rPr lang="en-US" sz="1428">
                <a:solidFill>
                  <a:schemeClr val="bg1"/>
                </a:solidFill>
              </a:rPr>
              <a:t>BMC</a:t>
            </a:r>
            <a:r>
              <a:rPr lang="en-US" sz="2040">
                <a:gradFill>
                  <a:gsLst>
                    <a:gs pos="2917">
                      <a:schemeClr val="tx1"/>
                    </a:gs>
                    <a:gs pos="30000">
                      <a:schemeClr val="tx1"/>
                    </a:gs>
                  </a:gsLst>
                  <a:lin ang="5400000" scaled="0"/>
                </a:gradFill>
              </a:rPr>
              <a:t> </a:t>
            </a:r>
          </a:p>
        </p:txBody>
      </p:sp>
      <p:pic>
        <p:nvPicPr>
          <p:cNvPr id="86" name="Graphic 85" descr="Close">
            <a:extLst>
              <a:ext uri="{FF2B5EF4-FFF2-40B4-BE49-F238E27FC236}">
                <a16:creationId xmlns:a16="http://schemas.microsoft.com/office/drawing/2014/main" id="{D57526E6-D39C-43FC-AEFD-7F783F6758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6788" y="3750287"/>
            <a:ext cx="512039" cy="512039"/>
          </a:xfrm>
          <a:prstGeom prst="rect">
            <a:avLst/>
          </a:prstGeom>
        </p:spPr>
      </p:pic>
      <p:sp>
        <p:nvSpPr>
          <p:cNvPr id="87" name="Rectangle 86">
            <a:extLst>
              <a:ext uri="{FF2B5EF4-FFF2-40B4-BE49-F238E27FC236}">
                <a16:creationId xmlns:a16="http://schemas.microsoft.com/office/drawing/2014/main" id="{D0FF5D1F-632E-4F8C-BB4F-6B0B0FAFA35F}"/>
              </a:ext>
            </a:extLst>
          </p:cNvPr>
          <p:cNvSpPr/>
          <p:nvPr/>
        </p:nvSpPr>
        <p:spPr bwMode="auto">
          <a:xfrm>
            <a:off x="1406287" y="3697900"/>
            <a:ext cx="2110784" cy="629766"/>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sp>
        <p:nvSpPr>
          <p:cNvPr id="88" name="Rectangle 87">
            <a:extLst>
              <a:ext uri="{FF2B5EF4-FFF2-40B4-BE49-F238E27FC236}">
                <a16:creationId xmlns:a16="http://schemas.microsoft.com/office/drawing/2014/main" id="{A87541A1-0A18-48F2-939C-D4E370181F45}"/>
              </a:ext>
            </a:extLst>
          </p:cNvPr>
          <p:cNvSpPr/>
          <p:nvPr/>
        </p:nvSpPr>
        <p:spPr bwMode="auto">
          <a:xfrm>
            <a:off x="8911092" y="3693348"/>
            <a:ext cx="2184328" cy="629767"/>
          </a:xfrm>
          <a:prstGeom prst="rect">
            <a:avLst/>
          </a:prstGeom>
          <a:solidFill>
            <a:srgbClr val="FFC000"/>
          </a:solidFill>
          <a:ln w="9525" cap="flat" cmpd="sng" algn="ctr">
            <a:noFill/>
            <a:prstDash val="solid"/>
            <a:headEnd type="none" w="med" len="med"/>
            <a:tailEnd type="none" w="med" len="med"/>
          </a:ln>
          <a:effectLst/>
        </p:spPr>
        <p:txBody>
          <a:bodyPr rot="0" spcFirstLastPara="0" vertOverflow="overflow" horzOverflow="overflow" vert="horz" wrap="square" lIns="175662" tIns="0" rIns="175662" bIns="0" numCol="1" spcCol="0" rtlCol="0" fromWordArt="0" anchor="ctr" anchorCtr="0" forceAA="0" compatLnSpc="1">
            <a:prstTxWarp prst="textNoShape">
              <a:avLst/>
            </a:prstTxWarp>
            <a:noAutofit/>
          </a:bodyPr>
          <a:lstStyle/>
          <a:p>
            <a:pPr algn="ctr" defTabSz="895519" fontAlgn="base">
              <a:spcBef>
                <a:spcPct val="0"/>
              </a:spcBef>
              <a:spcAft>
                <a:spcPct val="0"/>
              </a:spcAft>
              <a:defRPr/>
            </a:pPr>
            <a:r>
              <a:rPr lang="en-US" sz="1535" kern="0">
                <a:solidFill>
                  <a:srgbClr val="0078D7">
                    <a:lumMod val="50000"/>
                  </a:srgbClr>
                </a:solidFill>
                <a:latin typeface="Segoe UI Light"/>
                <a:ea typeface="Segoe UI" pitchFamily="34" charset="0"/>
                <a:cs typeface="Segoe UI" pitchFamily="34" charset="0"/>
              </a:rPr>
              <a:t>Leaf Switch (</a:t>
            </a:r>
            <a:r>
              <a:rPr lang="en-US" sz="1535" kern="0" err="1">
                <a:solidFill>
                  <a:srgbClr val="0078D7">
                    <a:lumMod val="50000"/>
                  </a:srgbClr>
                </a:solidFill>
                <a:latin typeface="Segoe UI Light"/>
                <a:ea typeface="Segoe UI" pitchFamily="34" charset="0"/>
                <a:cs typeface="Segoe UI" pitchFamily="34" charset="0"/>
              </a:rPr>
              <a:t>ToR</a:t>
            </a:r>
            <a:r>
              <a:rPr lang="en-US" sz="1535" kern="0">
                <a:solidFill>
                  <a:srgbClr val="0078D7">
                    <a:lumMod val="50000"/>
                  </a:srgbClr>
                </a:solidFill>
                <a:latin typeface="Segoe UI Light"/>
                <a:ea typeface="Segoe UI" pitchFamily="34" charset="0"/>
                <a:cs typeface="Segoe UI" pitchFamily="34" charset="0"/>
              </a:rPr>
              <a:t>)</a:t>
            </a:r>
          </a:p>
        </p:txBody>
      </p:sp>
      <p:cxnSp>
        <p:nvCxnSpPr>
          <p:cNvPr id="90" name="Straight Arrow Connector 89">
            <a:extLst>
              <a:ext uri="{FF2B5EF4-FFF2-40B4-BE49-F238E27FC236}">
                <a16:creationId xmlns:a16="http://schemas.microsoft.com/office/drawing/2014/main" id="{82FD583B-64B0-43B9-A4EF-0BA2AC520460}"/>
              </a:ext>
            </a:extLst>
          </p:cNvPr>
          <p:cNvCxnSpPr>
            <a:cxnSpLocks/>
            <a:stCxn id="87" idx="3"/>
            <a:endCxn id="5" idx="1"/>
          </p:cNvCxnSpPr>
          <p:nvPr/>
        </p:nvCxnSpPr>
        <p:spPr>
          <a:xfrm>
            <a:off x="3517072" y="4012784"/>
            <a:ext cx="640477" cy="38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DA7E77-759E-43C5-8930-ED1ED06A5225}"/>
              </a:ext>
            </a:extLst>
          </p:cNvPr>
          <p:cNvCxnSpPr>
            <a:stCxn id="88" idx="1"/>
            <a:endCxn id="86" idx="3"/>
          </p:cNvCxnSpPr>
          <p:nvPr/>
        </p:nvCxnSpPr>
        <p:spPr>
          <a:xfrm flipH="1" flipV="1">
            <a:off x="8398827" y="4006307"/>
            <a:ext cx="512266" cy="192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 name="Picture 102">
            <a:extLst>
              <a:ext uri="{FF2B5EF4-FFF2-40B4-BE49-F238E27FC236}">
                <a16:creationId xmlns:a16="http://schemas.microsoft.com/office/drawing/2014/main" id="{BB424B93-26D2-4D0F-BACA-22C2D9D2389C}"/>
              </a:ext>
            </a:extLst>
          </p:cNvPr>
          <p:cNvPicPr>
            <a:picLocks noChangeAspect="1"/>
          </p:cNvPicPr>
          <p:nvPr/>
        </p:nvPicPr>
        <p:blipFill>
          <a:blip r:embed="rId7">
            <a:duotone>
              <a:schemeClr val="bg2">
                <a:shade val="45000"/>
                <a:satMod val="135000"/>
              </a:schemeClr>
              <a:prstClr val="white"/>
            </a:duotone>
          </a:blip>
          <a:stretch>
            <a:fillRect/>
          </a:stretch>
        </p:blipFill>
        <p:spPr>
          <a:xfrm>
            <a:off x="5385207" y="2597408"/>
            <a:ext cx="562867" cy="562867"/>
          </a:xfrm>
          <a:prstGeom prst="rect">
            <a:avLst/>
          </a:prstGeom>
        </p:spPr>
      </p:pic>
      <p:pic>
        <p:nvPicPr>
          <p:cNvPr id="104" name="Picture 103">
            <a:extLst>
              <a:ext uri="{FF2B5EF4-FFF2-40B4-BE49-F238E27FC236}">
                <a16:creationId xmlns:a16="http://schemas.microsoft.com/office/drawing/2014/main" id="{3C22FC2E-5A80-4D3E-86DF-AA5A15AF291F}"/>
              </a:ext>
            </a:extLst>
          </p:cNvPr>
          <p:cNvPicPr>
            <a:picLocks noChangeAspect="1"/>
          </p:cNvPicPr>
          <p:nvPr/>
        </p:nvPicPr>
        <p:blipFill>
          <a:blip r:embed="rId7">
            <a:duotone>
              <a:schemeClr val="bg2">
                <a:shade val="45000"/>
                <a:satMod val="135000"/>
              </a:schemeClr>
              <a:prstClr val="white"/>
            </a:duotone>
          </a:blip>
          <a:stretch>
            <a:fillRect/>
          </a:stretch>
        </p:blipFill>
        <p:spPr>
          <a:xfrm>
            <a:off x="6385076" y="2592799"/>
            <a:ext cx="562867" cy="562867"/>
          </a:xfrm>
          <a:prstGeom prst="rect">
            <a:avLst/>
          </a:prstGeom>
        </p:spPr>
      </p:pic>
      <p:sp>
        <p:nvSpPr>
          <p:cNvPr id="32" name="TextBox 31">
            <a:extLst>
              <a:ext uri="{FF2B5EF4-FFF2-40B4-BE49-F238E27FC236}">
                <a16:creationId xmlns:a16="http://schemas.microsoft.com/office/drawing/2014/main" id="{9D4DD3DB-22BB-4D42-8FE4-280716FA7C74}"/>
              </a:ext>
            </a:extLst>
          </p:cNvPr>
          <p:cNvSpPr txBox="1"/>
          <p:nvPr/>
        </p:nvSpPr>
        <p:spPr>
          <a:xfrm>
            <a:off x="5309703" y="3202643"/>
            <a:ext cx="713877" cy="448228"/>
          </a:xfrm>
          <a:prstGeom prst="rect">
            <a:avLst/>
          </a:prstGeom>
          <a:noFill/>
        </p:spPr>
        <p:txBody>
          <a:bodyPr wrap="square" lIns="0" tIns="0" rIns="0" bIns="0" rtlCol="0">
            <a:spAutoFit/>
          </a:bodyPr>
          <a:lstStyle/>
          <a:p>
            <a:pPr algn="ctr"/>
            <a:r>
              <a:rPr lang="en-US" sz="1428">
                <a:solidFill>
                  <a:schemeClr val="bg1"/>
                </a:solidFill>
              </a:rPr>
              <a:t>Boot Drive</a:t>
            </a:r>
          </a:p>
        </p:txBody>
      </p:sp>
      <p:pic>
        <p:nvPicPr>
          <p:cNvPr id="31" name="Graphic 30" descr="Close">
            <a:extLst>
              <a:ext uri="{FF2B5EF4-FFF2-40B4-BE49-F238E27FC236}">
                <a16:creationId xmlns:a16="http://schemas.microsoft.com/office/drawing/2014/main" id="{46086EBA-49EE-430B-8CD9-3B3A84BC70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1415" y="2403548"/>
            <a:ext cx="824909" cy="824909"/>
          </a:xfrm>
          <a:prstGeom prst="rect">
            <a:avLst/>
          </a:prstGeom>
        </p:spPr>
      </p:pic>
    </p:spTree>
    <p:extLst>
      <p:ext uri="{BB962C8B-B14F-4D97-AF65-F5344CB8AC3E}">
        <p14:creationId xmlns:p14="http://schemas.microsoft.com/office/powerpoint/2010/main" val="28097334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0" y="-17653"/>
            <a:ext cx="5038603" cy="2234993"/>
          </a:xfrm>
        </p:spPr>
        <p:txBody>
          <a:bodyPr/>
          <a:lstStyle/>
          <a:p>
            <a:r>
              <a:rPr lang="en-US" sz="3998" dirty="0">
                <a:solidFill>
                  <a:schemeClr val="tx1"/>
                </a:solidFill>
                <a:cs typeface="Segoe UI Light" panose="020B0502040204020203" pitchFamily="34" charset="0"/>
              </a:rPr>
              <a:t>Azure Stack Hub</a:t>
            </a:r>
            <a:br>
              <a:rPr lang="en-US" sz="3998" dirty="0">
                <a:solidFill>
                  <a:schemeClr val="tx1"/>
                </a:solidFill>
                <a:cs typeface="Segoe UI Light" panose="020B0502040204020203" pitchFamily="34" charset="0"/>
              </a:rPr>
            </a:br>
            <a:r>
              <a:rPr lang="en-US" sz="3998" dirty="0">
                <a:solidFill>
                  <a:schemeClr val="tx1"/>
                </a:solidFill>
                <a:cs typeface="Segoe UI Light" panose="020B0502040204020203" pitchFamily="34" charset="0"/>
              </a:rPr>
              <a:t>Integrated System</a:t>
            </a:r>
            <a:br>
              <a:rPr lang="en-US" sz="3998" dirty="0">
                <a:solidFill>
                  <a:schemeClr val="tx1"/>
                </a:solidFill>
                <a:cs typeface="Segoe UI Light" panose="020B0502040204020203" pitchFamily="34" charset="0"/>
              </a:rPr>
            </a:br>
            <a:r>
              <a:rPr lang="en-US" sz="3264" dirty="0">
                <a:solidFill>
                  <a:schemeClr val="tx1"/>
                </a:solidFill>
                <a:cs typeface="Segoe UI Light" panose="020B0502040204020203" pitchFamily="34" charset="0"/>
              </a:rPr>
              <a:t>Single region/single scale-unit deployment</a:t>
            </a:r>
            <a:endParaRPr lang="en-US" sz="3998" dirty="0">
              <a:solidFill>
                <a:schemeClr val="tx1"/>
              </a:solidFill>
              <a:cs typeface="Segoe UI Light" panose="020B0502040204020203" pitchFamily="34" charset="0"/>
            </a:endParaRPr>
          </a:p>
        </p:txBody>
      </p:sp>
      <p:sp>
        <p:nvSpPr>
          <p:cNvPr id="52" name="TextBox 51"/>
          <p:cNvSpPr txBox="1"/>
          <p:nvPr/>
        </p:nvSpPr>
        <p:spPr>
          <a:xfrm>
            <a:off x="26161" y="2727716"/>
            <a:ext cx="5007052" cy="4164562"/>
          </a:xfrm>
          <a:prstGeom prst="rect">
            <a:avLst/>
          </a:prstGeom>
          <a:noFill/>
        </p:spPr>
        <p:txBody>
          <a:bodyPr wrap="square" lIns="182776" tIns="146221" rIns="182776" bIns="146221" rtlCol="0">
            <a:spAutoFit/>
          </a:bodyPr>
          <a:lstStyle/>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One set of </a:t>
            </a:r>
            <a:r>
              <a:rPr lang="en-US" sz="2000" kern="0" dirty="0" err="1">
                <a:solidFill>
                  <a:srgbClr val="1A1A1A"/>
                </a:solidFill>
                <a:latin typeface="Segoe UI Light"/>
              </a:rPr>
              <a:t>mgmt</a:t>
            </a:r>
            <a:r>
              <a:rPr lang="en-US" sz="2000" kern="0" dirty="0">
                <a:solidFill>
                  <a:srgbClr val="1A1A1A"/>
                </a:solidFill>
                <a:latin typeface="Segoe UI Light"/>
              </a:rPr>
              <a:t> and portal endpoints</a:t>
            </a:r>
            <a:br>
              <a:rPr lang="en-US" sz="2000" kern="0" dirty="0">
                <a:solidFill>
                  <a:srgbClr val="1A1A1A"/>
                </a:solidFill>
                <a:latin typeface="Segoe UI Light"/>
              </a:rPr>
            </a:br>
            <a:endParaRPr lang="en-US" sz="2000" kern="0" dirty="0">
              <a:solidFill>
                <a:srgbClr val="1A1A1A"/>
              </a:solidFill>
              <a:latin typeface="Segoe UI Light"/>
            </a:endParaRPr>
          </a:p>
          <a:p>
            <a:pPr marL="231686" indent="-231686" defTabSz="913698">
              <a:lnSpc>
                <a:spcPct val="90000"/>
              </a:lnSpc>
              <a:spcAft>
                <a:spcPts val="1198"/>
              </a:spcAft>
              <a:buFont typeface="Arial" panose="020B0604020202020204" pitchFamily="34" charset="0"/>
              <a:buChar char="•"/>
              <a:defRPr/>
            </a:pPr>
            <a:r>
              <a:rPr lang="en-US" sz="2000" kern="0" dirty="0">
                <a:solidFill>
                  <a:srgbClr val="1A1A1A"/>
                </a:solidFill>
                <a:latin typeface="Segoe UI Light"/>
              </a:rPr>
              <a:t>   1 region</a:t>
            </a:r>
          </a:p>
          <a:p>
            <a:pPr marL="231686" indent="-231686" defTabSz="913698">
              <a:lnSpc>
                <a:spcPct val="90000"/>
              </a:lnSpc>
              <a:spcAft>
                <a:spcPts val="1198"/>
              </a:spcAft>
              <a:buFont typeface="Arial" panose="020B0604020202020204" pitchFamily="34" charset="0"/>
              <a:buChar char="•"/>
              <a:defRPr/>
            </a:pPr>
            <a:endParaRPr lang="en-US" sz="2000" u="sng" kern="0" dirty="0">
              <a:solidFill>
                <a:srgbClr val="1A1A1A"/>
              </a:solidFill>
              <a:latin typeface="Segoe UI Light"/>
            </a:endParaRPr>
          </a:p>
          <a:p>
            <a:pPr marL="231686" indent="-231686" defTabSz="913698">
              <a:lnSpc>
                <a:spcPct val="90000"/>
              </a:lnSpc>
              <a:spcAft>
                <a:spcPts val="2400"/>
              </a:spcAft>
              <a:buFont typeface="Arial" panose="020B0604020202020204" pitchFamily="34" charset="0"/>
              <a:buChar char="•"/>
              <a:defRPr/>
            </a:pPr>
            <a:r>
              <a:rPr lang="en-US" sz="2000" kern="0" dirty="0">
                <a:solidFill>
                  <a:srgbClr val="1A1A1A"/>
                </a:solidFill>
                <a:latin typeface="Segoe UI Light"/>
              </a:rPr>
              <a:t>   1 scale units per region</a:t>
            </a:r>
          </a:p>
          <a:p>
            <a:pPr defTabSz="913698">
              <a:lnSpc>
                <a:spcPct val="90000"/>
              </a:lnSpc>
              <a:spcAft>
                <a:spcPts val="2400"/>
              </a:spcAft>
              <a:defRPr/>
            </a:pPr>
            <a:br>
              <a:rPr lang="en-US" sz="2000" kern="0" dirty="0">
                <a:solidFill>
                  <a:srgbClr val="1A1A1A"/>
                </a:solidFill>
                <a:latin typeface="Segoe UI Light"/>
              </a:rPr>
            </a:br>
            <a:r>
              <a:rPr lang="en-US" sz="2000" kern="0" dirty="0">
                <a:solidFill>
                  <a:srgbClr val="1A1A1A"/>
                </a:solidFill>
                <a:latin typeface="Segoe UI Light"/>
              </a:rPr>
              <a:t>      4</a:t>
            </a:r>
            <a:r>
              <a:rPr lang="en-US" sz="2040" kern="0" dirty="0">
                <a:solidFill>
                  <a:srgbClr val="1A1A1A"/>
                </a:solidFill>
                <a:latin typeface="Segoe UI Light"/>
              </a:rPr>
              <a:t>-16 scale-unit nodes</a:t>
            </a:r>
          </a:p>
          <a:p>
            <a:pPr defTabSz="913698">
              <a:lnSpc>
                <a:spcPct val="90000"/>
              </a:lnSpc>
              <a:spcAft>
                <a:spcPts val="2400"/>
              </a:spcAft>
              <a:defRPr/>
            </a:pPr>
            <a:br>
              <a:rPr lang="en-US" sz="2040" kern="0" dirty="0">
                <a:solidFill>
                  <a:srgbClr val="1A1A1A"/>
                </a:solidFill>
                <a:latin typeface="Segoe UI Light"/>
              </a:rPr>
            </a:br>
            <a:r>
              <a:rPr lang="en-US" sz="2040" kern="0" dirty="0">
                <a:solidFill>
                  <a:srgbClr val="1A1A1A"/>
                </a:solidFill>
                <a:latin typeface="Segoe UI Light"/>
              </a:rPr>
              <a:t>     Azure Stack Hub services and user          </a:t>
            </a:r>
            <a:br>
              <a:rPr lang="en-US" sz="2040" kern="0" dirty="0">
                <a:solidFill>
                  <a:srgbClr val="1A1A1A"/>
                </a:solidFill>
                <a:latin typeface="Segoe UI Light"/>
              </a:rPr>
            </a:br>
            <a:r>
              <a:rPr lang="en-US" sz="2040" kern="0" dirty="0">
                <a:solidFill>
                  <a:srgbClr val="1A1A1A"/>
                </a:solidFill>
                <a:latin typeface="Segoe UI Light"/>
              </a:rPr>
              <a:t>      apps/data deployed across </a:t>
            </a:r>
          </a:p>
        </p:txBody>
      </p:sp>
      <p:sp>
        <p:nvSpPr>
          <p:cNvPr id="53" name="Oval 52"/>
          <p:cNvSpPr/>
          <p:nvPr/>
        </p:nvSpPr>
        <p:spPr bwMode="auto">
          <a:xfrm>
            <a:off x="92054" y="2853627"/>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56" name="Oval 55"/>
          <p:cNvSpPr/>
          <p:nvPr/>
        </p:nvSpPr>
        <p:spPr bwMode="auto">
          <a:xfrm>
            <a:off x="92053" y="3599293"/>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58" name="Oval 57"/>
          <p:cNvSpPr/>
          <p:nvPr/>
        </p:nvSpPr>
        <p:spPr bwMode="auto">
          <a:xfrm>
            <a:off x="92053" y="4454431"/>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54" name="Oval 53">
            <a:extLst>
              <a:ext uri="{FF2B5EF4-FFF2-40B4-BE49-F238E27FC236}">
                <a16:creationId xmlns:a16="http://schemas.microsoft.com/office/drawing/2014/main" id="{244264B0-B56B-4B52-80B1-2F9BBA83801E}"/>
              </a:ext>
            </a:extLst>
          </p:cNvPr>
          <p:cNvSpPr/>
          <p:nvPr/>
        </p:nvSpPr>
        <p:spPr bwMode="auto">
          <a:xfrm>
            <a:off x="84488" y="523678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5" name="Rectangle 4">
            <a:extLst>
              <a:ext uri="{FF2B5EF4-FFF2-40B4-BE49-F238E27FC236}">
                <a16:creationId xmlns:a16="http://schemas.microsoft.com/office/drawing/2014/main" id="{D9C99E89-0432-4F8B-AB1F-F375A068D99D}"/>
              </a:ext>
            </a:extLst>
          </p:cNvPr>
          <p:cNvSpPr/>
          <p:nvPr/>
        </p:nvSpPr>
        <p:spPr bwMode="auto">
          <a:xfrm>
            <a:off x="4998079" y="250224"/>
            <a:ext cx="7445451" cy="6749884"/>
          </a:xfrm>
          <a:prstGeom prst="rect">
            <a:avLst/>
          </a:prstGeom>
          <a:solidFill>
            <a:srgbClr val="F37521">
              <a:alpha val="56863"/>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Site</a:t>
            </a:r>
          </a:p>
        </p:txBody>
      </p:sp>
      <p:sp>
        <p:nvSpPr>
          <p:cNvPr id="48" name="Rectangle 47">
            <a:extLst>
              <a:ext uri="{FF2B5EF4-FFF2-40B4-BE49-F238E27FC236}">
                <a16:creationId xmlns:a16="http://schemas.microsoft.com/office/drawing/2014/main" id="{61B09F07-3A6F-47D0-866C-AEC4500C3AE7}"/>
              </a:ext>
            </a:extLst>
          </p:cNvPr>
          <p:cNvSpPr/>
          <p:nvPr/>
        </p:nvSpPr>
        <p:spPr bwMode="auto">
          <a:xfrm>
            <a:off x="5387127" y="757538"/>
            <a:ext cx="7034281" cy="6229885"/>
          </a:xfrm>
          <a:prstGeom prst="rect">
            <a:avLst/>
          </a:prstGeom>
          <a:solidFill>
            <a:schemeClr val="accent5">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Datacenter/Co-location/Room/Row</a:t>
            </a:r>
          </a:p>
        </p:txBody>
      </p:sp>
      <p:sp>
        <p:nvSpPr>
          <p:cNvPr id="49" name="Rectangle 48">
            <a:extLst>
              <a:ext uri="{FF2B5EF4-FFF2-40B4-BE49-F238E27FC236}">
                <a16:creationId xmlns:a16="http://schemas.microsoft.com/office/drawing/2014/main" id="{97484340-98DF-4950-A1BA-DAD2AAA17543}"/>
              </a:ext>
            </a:extLst>
          </p:cNvPr>
          <p:cNvSpPr/>
          <p:nvPr/>
        </p:nvSpPr>
        <p:spPr bwMode="auto">
          <a:xfrm>
            <a:off x="5931146" y="1258403"/>
            <a:ext cx="6523446" cy="5740959"/>
          </a:xfrm>
          <a:prstGeom prst="rect">
            <a:avLst/>
          </a:prstGeom>
          <a:solidFill>
            <a:schemeClr val="accent6">
              <a:alpha val="56863"/>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856">
                <a:gradFill>
                  <a:gsLst>
                    <a:gs pos="40075">
                      <a:srgbClr val="FFFFFF"/>
                    </a:gs>
                    <a:gs pos="30000">
                      <a:srgbClr val="FFFFFF"/>
                    </a:gs>
                  </a:gsLst>
                  <a:lin ang="5400000" scaled="0"/>
                </a:gradFill>
              </a:rPr>
              <a:t>Rack</a:t>
            </a:r>
          </a:p>
        </p:txBody>
      </p:sp>
      <p:sp>
        <p:nvSpPr>
          <p:cNvPr id="6" name="Rectangle 5">
            <a:extLst>
              <a:ext uri="{FF2B5EF4-FFF2-40B4-BE49-F238E27FC236}">
                <a16:creationId xmlns:a16="http://schemas.microsoft.com/office/drawing/2014/main" id="{90B1131E-2794-472D-AEEB-7025CF88FBC2}"/>
              </a:ext>
            </a:extLst>
          </p:cNvPr>
          <p:cNvSpPr/>
          <p:nvPr/>
        </p:nvSpPr>
        <p:spPr bwMode="auto">
          <a:xfrm>
            <a:off x="6426591" y="1726540"/>
            <a:ext cx="5994817" cy="52608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652">
                <a:gradFill>
                  <a:gsLst>
                    <a:gs pos="40075">
                      <a:srgbClr val="FFFFFF"/>
                    </a:gs>
                    <a:gs pos="30000">
                      <a:srgbClr val="FFFFFF"/>
                    </a:gs>
                  </a:gsLst>
                  <a:lin ang="5400000" scaled="0"/>
                </a:gradFill>
              </a:rPr>
              <a:t>Cloud</a:t>
            </a:r>
          </a:p>
        </p:txBody>
      </p:sp>
      <p:sp>
        <p:nvSpPr>
          <p:cNvPr id="82" name="TextBox 81">
            <a:extLst>
              <a:ext uri="{FF2B5EF4-FFF2-40B4-BE49-F238E27FC236}">
                <a16:creationId xmlns:a16="http://schemas.microsoft.com/office/drawing/2014/main" id="{194B5819-E4AA-41CC-9F27-523038515FCB}"/>
              </a:ext>
            </a:extLst>
          </p:cNvPr>
          <p:cNvSpPr txBox="1"/>
          <p:nvPr/>
        </p:nvSpPr>
        <p:spPr>
          <a:xfrm>
            <a:off x="7427157" y="1599880"/>
            <a:ext cx="4953201" cy="692942"/>
          </a:xfrm>
          <a:prstGeom prst="rect">
            <a:avLst/>
          </a:prstGeom>
          <a:noFill/>
          <a:effectLst/>
        </p:spPr>
        <p:txBody>
          <a:bodyPr wrap="square" lIns="179234" tIns="143388" rIns="179234" bIns="143388" rtlCol="0">
            <a:spAutoFit/>
          </a:bodyPr>
          <a:lstStyle/>
          <a:p>
            <a:pPr algn="r" defTabSz="914015">
              <a:lnSpc>
                <a:spcPct val="90000"/>
              </a:lnSpc>
              <a:spcAft>
                <a:spcPts val="586"/>
              </a:spcAft>
              <a:defRPr/>
            </a:pPr>
            <a:r>
              <a:rPr lang="en-US" sz="1428">
                <a:solidFill>
                  <a:schemeClr val="bg1"/>
                </a:solidFill>
                <a:latin typeface="Segoe UI Light" panose="020B0502040204020203" pitchFamily="34" charset="0"/>
                <a:cs typeface="Segoe UI Light" panose="020B0502040204020203" pitchFamily="34" charset="0"/>
              </a:rPr>
              <a:t>https://portal.mycloud.contoso.com</a:t>
            </a:r>
            <a:br>
              <a:rPr lang="en-US" sz="1428">
                <a:solidFill>
                  <a:schemeClr val="bg1"/>
                </a:solidFill>
                <a:latin typeface="Segoe UI Light" panose="020B0502040204020203" pitchFamily="34" charset="0"/>
                <a:cs typeface="Segoe UI Light" panose="020B0502040204020203" pitchFamily="34" charset="0"/>
              </a:rPr>
            </a:br>
            <a:r>
              <a:rPr lang="en-US" sz="1428">
                <a:solidFill>
                  <a:schemeClr val="bg1"/>
                </a:solidFill>
                <a:latin typeface="Segoe UI Light" panose="020B0502040204020203" pitchFamily="34" charset="0"/>
                <a:cs typeface="Segoe UI Light" panose="020B0502040204020203" pitchFamily="34" charset="0"/>
              </a:rPr>
              <a:t>https://adminportal.mycloud.contoso.com</a:t>
            </a:r>
          </a:p>
        </p:txBody>
      </p:sp>
      <p:grpSp>
        <p:nvGrpSpPr>
          <p:cNvPr id="55" name="Group 54">
            <a:extLst>
              <a:ext uri="{FF2B5EF4-FFF2-40B4-BE49-F238E27FC236}">
                <a16:creationId xmlns:a16="http://schemas.microsoft.com/office/drawing/2014/main" id="{B72A7B48-9286-44FB-82B6-E2390AE2AA24}"/>
              </a:ext>
            </a:extLst>
          </p:cNvPr>
          <p:cNvGrpSpPr/>
          <p:nvPr/>
        </p:nvGrpSpPr>
        <p:grpSpPr>
          <a:xfrm>
            <a:off x="6914336" y="2377883"/>
            <a:ext cx="5521257" cy="4609540"/>
            <a:chOff x="633407" y="3341768"/>
            <a:chExt cx="4590497" cy="5687314"/>
          </a:xfrm>
        </p:grpSpPr>
        <p:sp>
          <p:nvSpPr>
            <p:cNvPr id="78" name="Right">
              <a:extLst>
                <a:ext uri="{FF2B5EF4-FFF2-40B4-BE49-F238E27FC236}">
                  <a16:creationId xmlns:a16="http://schemas.microsoft.com/office/drawing/2014/main" id="{1979CDDA-9A68-453F-8F20-C01EAFACAF1D}"/>
                </a:ext>
              </a:extLst>
            </p:cNvPr>
            <p:cNvSpPr/>
            <p:nvPr/>
          </p:nvSpPr>
          <p:spPr>
            <a:xfrm>
              <a:off x="633407" y="3341768"/>
              <a:ext cx="4574574" cy="5687314"/>
            </a:xfrm>
            <a:prstGeom prst="rect">
              <a:avLst/>
            </a:prstGeom>
            <a:solidFill>
              <a:schemeClr val="accent1">
                <a:lumMod val="75000"/>
              </a:schemeClr>
            </a:solidFill>
            <a:ln w="12700" cap="flat" cmpd="sng" algn="ctr">
              <a:noFill/>
              <a:prstDash val="solid"/>
              <a:miter lim="800000"/>
            </a:ln>
            <a:effectLst/>
          </p:spPr>
          <p:txBody>
            <a:bodyPr vert="horz" rtlCol="0" anchor="t"/>
            <a:lstStyle/>
            <a:p>
              <a:pPr algn="ctr" defTabSz="913463">
                <a:defRPr/>
              </a:pPr>
              <a:r>
                <a:rPr lang="en-US" sz="1326" kern="0">
                  <a:gradFill>
                    <a:gsLst>
                      <a:gs pos="2917">
                        <a:srgbClr val="FFFFFF"/>
                      </a:gs>
                      <a:gs pos="30000">
                        <a:srgbClr val="FFFFFF"/>
                      </a:gs>
                    </a:gsLst>
                    <a:lin ang="5400000" scaled="0"/>
                  </a:gradFill>
                  <a:latin typeface="Segoe UI Light" panose="020B0502040204020203" pitchFamily="34" charset="0"/>
                  <a:cs typeface="Segoe UI Light" panose="020B0502040204020203" pitchFamily="34" charset="0"/>
                </a:rPr>
                <a:t>Azure Resource Manager </a:t>
              </a:r>
            </a:p>
          </p:txBody>
        </p:sp>
        <p:sp>
          <p:nvSpPr>
            <p:cNvPr id="60" name="Rectangle 59">
              <a:extLst>
                <a:ext uri="{FF2B5EF4-FFF2-40B4-BE49-F238E27FC236}">
                  <a16:creationId xmlns:a16="http://schemas.microsoft.com/office/drawing/2014/main" id="{6F444B92-04C6-46BF-BE84-A5E83FE72071}"/>
                </a:ext>
              </a:extLst>
            </p:cNvPr>
            <p:cNvSpPr/>
            <p:nvPr/>
          </p:nvSpPr>
          <p:spPr>
            <a:xfrm>
              <a:off x="1075512" y="3703877"/>
              <a:ext cx="4148392" cy="1344583"/>
            </a:xfrm>
            <a:prstGeom prst="rect">
              <a:avLst/>
            </a:prstGeom>
            <a:solidFill>
              <a:schemeClr val="accent1">
                <a:lumMod val="20000"/>
                <a:lumOff val="80000"/>
              </a:schemeClr>
            </a:solidFill>
            <a:ln w="12700" cap="flat" cmpd="sng" algn="ctr">
              <a:solidFill>
                <a:schemeClr val="accent2">
                  <a:lumMod val="50000"/>
                  <a:lumOff val="50000"/>
                </a:schemeClr>
              </a:solidFill>
              <a:prstDash val="solid"/>
              <a:miter lim="800000"/>
            </a:ln>
            <a:effectLst/>
          </p:spPr>
          <p:txBody>
            <a:bodyPr rtlCol="0" anchor="ctr"/>
            <a:lstStyle/>
            <a:p>
              <a:pPr algn="ctr" defTabSz="913463">
                <a:defRPr/>
              </a:pPr>
              <a:endParaRPr lang="en-US" sz="1598" kern="0">
                <a:gradFill>
                  <a:gsLst>
                    <a:gs pos="2917">
                      <a:srgbClr val="FFFFFF"/>
                    </a:gs>
                    <a:gs pos="30000">
                      <a:srgbClr val="FFFFFF"/>
                    </a:gs>
                  </a:gsLst>
                  <a:lin ang="5400000" scaled="0"/>
                </a:gradFill>
                <a:latin typeface="Segoe UI"/>
              </a:endParaRPr>
            </a:p>
          </p:txBody>
        </p:sp>
        <p:sp>
          <p:nvSpPr>
            <p:cNvPr id="62" name="Freeform 138">
              <a:extLst>
                <a:ext uri="{FF2B5EF4-FFF2-40B4-BE49-F238E27FC236}">
                  <a16:creationId xmlns:a16="http://schemas.microsoft.com/office/drawing/2014/main" id="{22644129-F8A6-4F22-87CF-A87E39AD5E6A}"/>
                </a:ext>
              </a:extLst>
            </p:cNvPr>
            <p:cNvSpPr>
              <a:spLocks noChangeAspect="1" noEditPoints="1"/>
            </p:cNvSpPr>
            <p:nvPr/>
          </p:nvSpPr>
          <p:spPr bwMode="black">
            <a:xfrm rot="5400000">
              <a:off x="1418723" y="4158962"/>
              <a:ext cx="376186" cy="363508"/>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rgbClr val="002050"/>
            </a:solidFill>
            <a:ln>
              <a:noFill/>
            </a:ln>
          </p:spPr>
          <p:txBody>
            <a:bodyPr vert="horz" wrap="square" lIns="93198" tIns="46599" rIns="93198" bIns="46599" numCol="1" anchor="t" anchorCtr="0" compatLnSpc="1">
              <a:prstTxWarp prst="textNoShape">
                <a:avLst/>
              </a:prstTxWarp>
            </a:bodyPr>
            <a:lstStyle/>
            <a:p>
              <a:pPr defTabSz="931787">
                <a:defRPr/>
              </a:pPr>
              <a:endParaRPr lang="en-US" sz="1836" kern="0">
                <a:gradFill>
                  <a:gsLst>
                    <a:gs pos="2917">
                      <a:srgbClr val="FFFFFF"/>
                    </a:gs>
                    <a:gs pos="30000">
                      <a:srgbClr val="FFFFFF"/>
                    </a:gs>
                  </a:gsLst>
                  <a:lin ang="5400000" scaled="0"/>
                </a:gradFill>
                <a:latin typeface="Segoe UI"/>
              </a:endParaRPr>
            </a:p>
          </p:txBody>
        </p:sp>
        <p:sp>
          <p:nvSpPr>
            <p:cNvPr id="63" name="Freeform 21">
              <a:extLst>
                <a:ext uri="{FF2B5EF4-FFF2-40B4-BE49-F238E27FC236}">
                  <a16:creationId xmlns:a16="http://schemas.microsoft.com/office/drawing/2014/main" id="{A1F6842B-93DE-4BD1-9327-578E5877B566}"/>
                </a:ext>
              </a:extLst>
            </p:cNvPr>
            <p:cNvSpPr>
              <a:spLocks noChangeAspect="1" noEditPoints="1"/>
            </p:cNvSpPr>
            <p:nvPr/>
          </p:nvSpPr>
          <p:spPr bwMode="black">
            <a:xfrm rot="5400000">
              <a:off x="2014922" y="4179634"/>
              <a:ext cx="454999" cy="322164"/>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rgbClr val="002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4830" tIns="75864" rIns="94830" bIns="75864" numCol="1" spcCol="0" rtlCol="0" fromWordArt="0" anchor="t" anchorCtr="0" forceAA="0" compatLnSpc="1">
              <a:prstTxWarp prst="textNoShape">
                <a:avLst/>
              </a:prstTxWarp>
              <a:noAutofit/>
            </a:bodyPr>
            <a:lstStyle/>
            <a:p>
              <a:pPr algn="ctr" defTabSz="483428" fontAlgn="base">
                <a:lnSpc>
                  <a:spcPct val="90000"/>
                </a:lnSpc>
                <a:spcBef>
                  <a:spcPct val="0"/>
                </a:spcBef>
                <a:spcAft>
                  <a:spcPct val="0"/>
                </a:spcAft>
                <a:defRPr/>
              </a:pPr>
              <a:endParaRPr lang="en-US" sz="1245" kern="0">
                <a:gradFill>
                  <a:gsLst>
                    <a:gs pos="2917">
                      <a:srgbClr val="FFFFFF"/>
                    </a:gs>
                    <a:gs pos="30000">
                      <a:srgbClr val="FFFFFF"/>
                    </a:gs>
                  </a:gsLst>
                  <a:lin ang="5400000" scaled="0"/>
                </a:gradFill>
                <a:latin typeface="Segoe UI"/>
                <a:ea typeface="Segoe UI" pitchFamily="34" charset="0"/>
                <a:cs typeface="Segoe UI" pitchFamily="34" charset="0"/>
              </a:endParaRPr>
            </a:p>
          </p:txBody>
        </p:sp>
        <p:sp>
          <p:nvSpPr>
            <p:cNvPr id="64" name="Freeform 5">
              <a:extLst>
                <a:ext uri="{FF2B5EF4-FFF2-40B4-BE49-F238E27FC236}">
                  <a16:creationId xmlns:a16="http://schemas.microsoft.com/office/drawing/2014/main" id="{2D42277A-2EB4-4384-89ED-12BEDAD07201}"/>
                </a:ext>
              </a:extLst>
            </p:cNvPr>
            <p:cNvSpPr>
              <a:spLocks noEditPoints="1"/>
            </p:cNvSpPr>
            <p:nvPr/>
          </p:nvSpPr>
          <p:spPr bwMode="black">
            <a:xfrm>
              <a:off x="4510709" y="4147751"/>
              <a:ext cx="272853" cy="385928"/>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69" name="Freeform 5">
              <a:extLst>
                <a:ext uri="{FF2B5EF4-FFF2-40B4-BE49-F238E27FC236}">
                  <a16:creationId xmlns:a16="http://schemas.microsoft.com/office/drawing/2014/main" id="{434D20DC-9E69-4F78-AE07-AD084D6E2931}"/>
                </a:ext>
              </a:extLst>
            </p:cNvPr>
            <p:cNvSpPr>
              <a:spLocks noEditPoints="1"/>
            </p:cNvSpPr>
            <p:nvPr/>
          </p:nvSpPr>
          <p:spPr bwMode="black">
            <a:xfrm rot="5400000">
              <a:off x="2667649" y="4201826"/>
              <a:ext cx="335015" cy="277782"/>
            </a:xfrm>
            <a:custGeom>
              <a:avLst/>
              <a:gdLst>
                <a:gd name="T0" fmla="*/ 402 w 1088"/>
                <a:gd name="T1" fmla="*/ 588 h 1090"/>
                <a:gd name="T2" fmla="*/ 502 w 1088"/>
                <a:gd name="T3" fmla="*/ 688 h 1090"/>
                <a:gd name="T4" fmla="*/ 502 w 1088"/>
                <a:gd name="T5" fmla="*/ 989 h 1090"/>
                <a:gd name="T6" fmla="*/ 402 w 1088"/>
                <a:gd name="T7" fmla="*/ 1090 h 1090"/>
                <a:gd name="T8" fmla="*/ 100 w 1088"/>
                <a:gd name="T9" fmla="*/ 1090 h 1090"/>
                <a:gd name="T10" fmla="*/ 0 w 1088"/>
                <a:gd name="T11" fmla="*/ 989 h 1090"/>
                <a:gd name="T12" fmla="*/ 0 w 1088"/>
                <a:gd name="T13" fmla="*/ 688 h 1090"/>
                <a:gd name="T14" fmla="*/ 100 w 1088"/>
                <a:gd name="T15" fmla="*/ 588 h 1090"/>
                <a:gd name="T16" fmla="*/ 402 w 1088"/>
                <a:gd name="T17" fmla="*/ 588 h 1090"/>
                <a:gd name="T18" fmla="*/ 402 w 1088"/>
                <a:gd name="T19" fmla="*/ 588 h 1090"/>
                <a:gd name="T20" fmla="*/ 402 w 1088"/>
                <a:gd name="T21" fmla="*/ 2 h 1090"/>
                <a:gd name="T22" fmla="*/ 402 w 1088"/>
                <a:gd name="T23" fmla="*/ 2 h 1090"/>
                <a:gd name="T24" fmla="*/ 100 w 1088"/>
                <a:gd name="T25" fmla="*/ 2 h 1090"/>
                <a:gd name="T26" fmla="*/ 0 w 1088"/>
                <a:gd name="T27" fmla="*/ 103 h 1090"/>
                <a:gd name="T28" fmla="*/ 0 w 1088"/>
                <a:gd name="T29" fmla="*/ 403 h 1090"/>
                <a:gd name="T30" fmla="*/ 100 w 1088"/>
                <a:gd name="T31" fmla="*/ 504 h 1090"/>
                <a:gd name="T32" fmla="*/ 402 w 1088"/>
                <a:gd name="T33" fmla="*/ 504 h 1090"/>
                <a:gd name="T34" fmla="*/ 502 w 1088"/>
                <a:gd name="T35" fmla="*/ 403 h 1090"/>
                <a:gd name="T36" fmla="*/ 502 w 1088"/>
                <a:gd name="T37" fmla="*/ 103 h 1090"/>
                <a:gd name="T38" fmla="*/ 402 w 1088"/>
                <a:gd name="T39" fmla="*/ 2 h 1090"/>
                <a:gd name="T40" fmla="*/ 966 w 1088"/>
                <a:gd name="T41" fmla="*/ 0 h 1090"/>
                <a:gd name="T42" fmla="*/ 1088 w 1088"/>
                <a:gd name="T43" fmla="*/ 121 h 1090"/>
                <a:gd name="T44" fmla="*/ 1088 w 1088"/>
                <a:gd name="T45" fmla="*/ 383 h 1090"/>
                <a:gd name="T46" fmla="*/ 966 w 1088"/>
                <a:gd name="T47" fmla="*/ 504 h 1090"/>
                <a:gd name="T48" fmla="*/ 704 w 1088"/>
                <a:gd name="T49" fmla="*/ 504 h 1090"/>
                <a:gd name="T50" fmla="*/ 583 w 1088"/>
                <a:gd name="T51" fmla="*/ 383 h 1090"/>
                <a:gd name="T52" fmla="*/ 583 w 1088"/>
                <a:gd name="T53" fmla="*/ 121 h 1090"/>
                <a:gd name="T54" fmla="*/ 704 w 1088"/>
                <a:gd name="T55" fmla="*/ 0 h 1090"/>
                <a:gd name="T56" fmla="*/ 966 w 1088"/>
                <a:gd name="T57" fmla="*/ 0 h 1090"/>
                <a:gd name="T58" fmla="*/ 1020 w 1088"/>
                <a:gd name="T59" fmla="*/ 383 h 1090"/>
                <a:gd name="T60" fmla="*/ 1020 w 1088"/>
                <a:gd name="T61" fmla="*/ 383 h 1090"/>
                <a:gd name="T62" fmla="*/ 1020 w 1088"/>
                <a:gd name="T63" fmla="*/ 121 h 1090"/>
                <a:gd name="T64" fmla="*/ 966 w 1088"/>
                <a:gd name="T65" fmla="*/ 67 h 1090"/>
                <a:gd name="T66" fmla="*/ 704 w 1088"/>
                <a:gd name="T67" fmla="*/ 67 h 1090"/>
                <a:gd name="T68" fmla="*/ 650 w 1088"/>
                <a:gd name="T69" fmla="*/ 121 h 1090"/>
                <a:gd name="T70" fmla="*/ 650 w 1088"/>
                <a:gd name="T71" fmla="*/ 383 h 1090"/>
                <a:gd name="T72" fmla="*/ 704 w 1088"/>
                <a:gd name="T73" fmla="*/ 437 h 1090"/>
                <a:gd name="T74" fmla="*/ 966 w 1088"/>
                <a:gd name="T75" fmla="*/ 437 h 1090"/>
                <a:gd name="T76" fmla="*/ 1020 w 1088"/>
                <a:gd name="T77" fmla="*/ 383 h 1090"/>
                <a:gd name="T78" fmla="*/ 584 w 1088"/>
                <a:gd name="T79" fmla="*/ 688 h 1090"/>
                <a:gd name="T80" fmla="*/ 584 w 1088"/>
                <a:gd name="T81" fmla="*/ 688 h 1090"/>
                <a:gd name="T82" fmla="*/ 584 w 1088"/>
                <a:gd name="T83" fmla="*/ 989 h 1090"/>
                <a:gd name="T84" fmla="*/ 686 w 1088"/>
                <a:gd name="T85" fmla="*/ 1090 h 1090"/>
                <a:gd name="T86" fmla="*/ 987 w 1088"/>
                <a:gd name="T87" fmla="*/ 1090 h 1090"/>
                <a:gd name="T88" fmla="*/ 1088 w 1088"/>
                <a:gd name="T89" fmla="*/ 989 h 1090"/>
                <a:gd name="T90" fmla="*/ 1088 w 1088"/>
                <a:gd name="T91" fmla="*/ 688 h 1090"/>
                <a:gd name="T92" fmla="*/ 987 w 1088"/>
                <a:gd name="T93" fmla="*/ 588 h 1090"/>
                <a:gd name="T94" fmla="*/ 686 w 1088"/>
                <a:gd name="T95" fmla="*/ 588 h 1090"/>
                <a:gd name="T96" fmla="*/ 584 w 1088"/>
                <a:gd name="T97" fmla="*/ 68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8" h="1090">
                  <a:moveTo>
                    <a:pt x="402" y="588"/>
                  </a:moveTo>
                  <a:cubicBezTo>
                    <a:pt x="469" y="588"/>
                    <a:pt x="502" y="621"/>
                    <a:pt x="502" y="688"/>
                  </a:cubicBezTo>
                  <a:cubicBezTo>
                    <a:pt x="502" y="989"/>
                    <a:pt x="502" y="989"/>
                    <a:pt x="502" y="989"/>
                  </a:cubicBezTo>
                  <a:cubicBezTo>
                    <a:pt x="502" y="1056"/>
                    <a:pt x="469" y="1090"/>
                    <a:pt x="402" y="1090"/>
                  </a:cubicBezTo>
                  <a:cubicBezTo>
                    <a:pt x="100" y="1090"/>
                    <a:pt x="100" y="1090"/>
                    <a:pt x="100" y="1090"/>
                  </a:cubicBezTo>
                  <a:cubicBezTo>
                    <a:pt x="33" y="1090"/>
                    <a:pt x="0" y="1056"/>
                    <a:pt x="0" y="989"/>
                  </a:cubicBezTo>
                  <a:cubicBezTo>
                    <a:pt x="0" y="688"/>
                    <a:pt x="0" y="688"/>
                    <a:pt x="0" y="688"/>
                  </a:cubicBezTo>
                  <a:cubicBezTo>
                    <a:pt x="0" y="621"/>
                    <a:pt x="33" y="588"/>
                    <a:pt x="100" y="588"/>
                  </a:cubicBezTo>
                  <a:cubicBezTo>
                    <a:pt x="402" y="588"/>
                    <a:pt x="402" y="588"/>
                    <a:pt x="402" y="588"/>
                  </a:cubicBezTo>
                  <a:cubicBezTo>
                    <a:pt x="402" y="588"/>
                    <a:pt x="402" y="588"/>
                    <a:pt x="402" y="588"/>
                  </a:cubicBezTo>
                  <a:close/>
                  <a:moveTo>
                    <a:pt x="402" y="2"/>
                  </a:moveTo>
                  <a:cubicBezTo>
                    <a:pt x="402" y="2"/>
                    <a:pt x="402" y="2"/>
                    <a:pt x="402" y="2"/>
                  </a:cubicBezTo>
                  <a:cubicBezTo>
                    <a:pt x="100" y="2"/>
                    <a:pt x="100" y="2"/>
                    <a:pt x="100" y="2"/>
                  </a:cubicBezTo>
                  <a:cubicBezTo>
                    <a:pt x="33" y="2"/>
                    <a:pt x="0" y="36"/>
                    <a:pt x="0" y="103"/>
                  </a:cubicBezTo>
                  <a:cubicBezTo>
                    <a:pt x="0" y="103"/>
                    <a:pt x="0" y="103"/>
                    <a:pt x="0" y="403"/>
                  </a:cubicBezTo>
                  <a:cubicBezTo>
                    <a:pt x="0" y="471"/>
                    <a:pt x="33" y="504"/>
                    <a:pt x="100" y="504"/>
                  </a:cubicBezTo>
                  <a:cubicBezTo>
                    <a:pt x="100" y="504"/>
                    <a:pt x="100" y="504"/>
                    <a:pt x="402" y="504"/>
                  </a:cubicBezTo>
                  <a:cubicBezTo>
                    <a:pt x="469" y="504"/>
                    <a:pt x="502" y="471"/>
                    <a:pt x="502" y="403"/>
                  </a:cubicBezTo>
                  <a:cubicBezTo>
                    <a:pt x="502" y="403"/>
                    <a:pt x="502" y="403"/>
                    <a:pt x="502" y="103"/>
                  </a:cubicBezTo>
                  <a:cubicBezTo>
                    <a:pt x="502" y="36"/>
                    <a:pt x="469" y="2"/>
                    <a:pt x="402" y="2"/>
                  </a:cubicBezTo>
                  <a:close/>
                  <a:moveTo>
                    <a:pt x="966" y="0"/>
                  </a:moveTo>
                  <a:cubicBezTo>
                    <a:pt x="1048" y="0"/>
                    <a:pt x="1088" y="40"/>
                    <a:pt x="1088" y="121"/>
                  </a:cubicBezTo>
                  <a:cubicBezTo>
                    <a:pt x="1088" y="121"/>
                    <a:pt x="1088" y="121"/>
                    <a:pt x="1088" y="383"/>
                  </a:cubicBezTo>
                  <a:cubicBezTo>
                    <a:pt x="1088" y="464"/>
                    <a:pt x="1048" y="504"/>
                    <a:pt x="966" y="504"/>
                  </a:cubicBezTo>
                  <a:cubicBezTo>
                    <a:pt x="966" y="504"/>
                    <a:pt x="966" y="504"/>
                    <a:pt x="704" y="504"/>
                  </a:cubicBezTo>
                  <a:cubicBezTo>
                    <a:pt x="623" y="504"/>
                    <a:pt x="583" y="464"/>
                    <a:pt x="583" y="383"/>
                  </a:cubicBezTo>
                  <a:cubicBezTo>
                    <a:pt x="583" y="383"/>
                    <a:pt x="583" y="383"/>
                    <a:pt x="583" y="121"/>
                  </a:cubicBezTo>
                  <a:cubicBezTo>
                    <a:pt x="583" y="40"/>
                    <a:pt x="623" y="0"/>
                    <a:pt x="704" y="0"/>
                  </a:cubicBezTo>
                  <a:cubicBezTo>
                    <a:pt x="704" y="0"/>
                    <a:pt x="704" y="0"/>
                    <a:pt x="966" y="0"/>
                  </a:cubicBezTo>
                  <a:close/>
                  <a:moveTo>
                    <a:pt x="1020" y="383"/>
                  </a:moveTo>
                  <a:cubicBezTo>
                    <a:pt x="1020" y="383"/>
                    <a:pt x="1020" y="383"/>
                    <a:pt x="1020" y="383"/>
                  </a:cubicBezTo>
                  <a:cubicBezTo>
                    <a:pt x="1020" y="121"/>
                    <a:pt x="1020" y="121"/>
                    <a:pt x="1020" y="121"/>
                  </a:cubicBezTo>
                  <a:cubicBezTo>
                    <a:pt x="1020" y="85"/>
                    <a:pt x="1002" y="67"/>
                    <a:pt x="966" y="67"/>
                  </a:cubicBezTo>
                  <a:cubicBezTo>
                    <a:pt x="966" y="67"/>
                    <a:pt x="966" y="67"/>
                    <a:pt x="704" y="67"/>
                  </a:cubicBezTo>
                  <a:cubicBezTo>
                    <a:pt x="668" y="67"/>
                    <a:pt x="650" y="85"/>
                    <a:pt x="650" y="121"/>
                  </a:cubicBezTo>
                  <a:cubicBezTo>
                    <a:pt x="650" y="121"/>
                    <a:pt x="650" y="121"/>
                    <a:pt x="650" y="383"/>
                  </a:cubicBezTo>
                  <a:cubicBezTo>
                    <a:pt x="650" y="419"/>
                    <a:pt x="668" y="437"/>
                    <a:pt x="704" y="437"/>
                  </a:cubicBezTo>
                  <a:cubicBezTo>
                    <a:pt x="704" y="437"/>
                    <a:pt x="704" y="437"/>
                    <a:pt x="966" y="437"/>
                  </a:cubicBezTo>
                  <a:cubicBezTo>
                    <a:pt x="1002" y="437"/>
                    <a:pt x="1020" y="419"/>
                    <a:pt x="1020" y="383"/>
                  </a:cubicBezTo>
                  <a:close/>
                  <a:moveTo>
                    <a:pt x="584" y="688"/>
                  </a:moveTo>
                  <a:cubicBezTo>
                    <a:pt x="584" y="688"/>
                    <a:pt x="584" y="688"/>
                    <a:pt x="584" y="688"/>
                  </a:cubicBezTo>
                  <a:cubicBezTo>
                    <a:pt x="584" y="989"/>
                    <a:pt x="584" y="989"/>
                    <a:pt x="584" y="989"/>
                  </a:cubicBezTo>
                  <a:cubicBezTo>
                    <a:pt x="584" y="1056"/>
                    <a:pt x="619" y="1090"/>
                    <a:pt x="686" y="1090"/>
                  </a:cubicBezTo>
                  <a:cubicBezTo>
                    <a:pt x="686" y="1090"/>
                    <a:pt x="686" y="1090"/>
                    <a:pt x="987" y="1090"/>
                  </a:cubicBezTo>
                  <a:cubicBezTo>
                    <a:pt x="1054" y="1090"/>
                    <a:pt x="1088" y="1056"/>
                    <a:pt x="1088" y="989"/>
                  </a:cubicBezTo>
                  <a:cubicBezTo>
                    <a:pt x="1088" y="989"/>
                    <a:pt x="1088" y="989"/>
                    <a:pt x="1088" y="688"/>
                  </a:cubicBezTo>
                  <a:cubicBezTo>
                    <a:pt x="1088" y="621"/>
                    <a:pt x="1054" y="588"/>
                    <a:pt x="987" y="588"/>
                  </a:cubicBezTo>
                  <a:cubicBezTo>
                    <a:pt x="987" y="588"/>
                    <a:pt x="987" y="588"/>
                    <a:pt x="686" y="588"/>
                  </a:cubicBezTo>
                  <a:cubicBezTo>
                    <a:pt x="619" y="588"/>
                    <a:pt x="584" y="621"/>
                    <a:pt x="584" y="688"/>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sp>
          <p:nvSpPr>
            <p:cNvPr id="70" name="Freeform 5">
              <a:extLst>
                <a:ext uri="{FF2B5EF4-FFF2-40B4-BE49-F238E27FC236}">
                  <a16:creationId xmlns:a16="http://schemas.microsoft.com/office/drawing/2014/main" id="{318F9704-FB1E-49D4-9413-A3C7F920212C}"/>
                </a:ext>
              </a:extLst>
            </p:cNvPr>
            <p:cNvSpPr>
              <a:spLocks noChangeAspect="1" noEditPoints="1"/>
            </p:cNvSpPr>
            <p:nvPr/>
          </p:nvSpPr>
          <p:spPr bwMode="black">
            <a:xfrm>
              <a:off x="3266814" y="4200318"/>
              <a:ext cx="344432" cy="280798"/>
            </a:xfrm>
            <a:custGeom>
              <a:avLst/>
              <a:gdLst>
                <a:gd name="T0" fmla="*/ 997 w 1058"/>
                <a:gd name="T1" fmla="*/ 289 h 657"/>
                <a:gd name="T2" fmla="*/ 903 w 1058"/>
                <a:gd name="T3" fmla="*/ 232 h 657"/>
                <a:gd name="T4" fmla="*/ 903 w 1058"/>
                <a:gd name="T5" fmla="*/ 216 h 657"/>
                <a:gd name="T6" fmla="*/ 843 w 1058"/>
                <a:gd name="T7" fmla="*/ 65 h 657"/>
                <a:gd name="T8" fmla="*/ 693 w 1058"/>
                <a:gd name="T9" fmla="*/ 0 h 657"/>
                <a:gd name="T10" fmla="*/ 508 w 1058"/>
                <a:gd name="T11" fmla="*/ 105 h 657"/>
                <a:gd name="T12" fmla="*/ 425 w 1058"/>
                <a:gd name="T13" fmla="*/ 89 h 657"/>
                <a:gd name="T14" fmla="*/ 276 w 1058"/>
                <a:gd name="T15" fmla="*/ 147 h 657"/>
                <a:gd name="T16" fmla="*/ 224 w 1058"/>
                <a:gd name="T17" fmla="*/ 224 h 657"/>
                <a:gd name="T18" fmla="*/ 215 w 1058"/>
                <a:gd name="T19" fmla="*/ 224 h 657"/>
                <a:gd name="T20" fmla="*/ 64 w 1058"/>
                <a:gd name="T21" fmla="*/ 288 h 657"/>
                <a:gd name="T22" fmla="*/ 0 w 1058"/>
                <a:gd name="T23" fmla="*/ 440 h 657"/>
                <a:gd name="T24" fmla="*/ 64 w 1058"/>
                <a:gd name="T25" fmla="*/ 592 h 657"/>
                <a:gd name="T26" fmla="*/ 215 w 1058"/>
                <a:gd name="T27" fmla="*/ 657 h 657"/>
                <a:gd name="T28" fmla="*/ 843 w 1058"/>
                <a:gd name="T29" fmla="*/ 657 h 657"/>
                <a:gd name="T30" fmla="*/ 997 w 1058"/>
                <a:gd name="T31" fmla="*/ 592 h 657"/>
                <a:gd name="T32" fmla="*/ 1058 w 1058"/>
                <a:gd name="T33" fmla="*/ 440 h 657"/>
                <a:gd name="T34" fmla="*/ 997 w 1058"/>
                <a:gd name="T35" fmla="*/ 289 h 657"/>
                <a:gd name="T36" fmla="*/ 843 w 1058"/>
                <a:gd name="T37" fmla="*/ 597 h 657"/>
                <a:gd name="T38" fmla="*/ 692 w 1058"/>
                <a:gd name="T39" fmla="*/ 597 h 657"/>
                <a:gd name="T40" fmla="*/ 692 w 1058"/>
                <a:gd name="T41" fmla="*/ 437 h 657"/>
                <a:gd name="T42" fmla="*/ 777 w 1058"/>
                <a:gd name="T43" fmla="*/ 437 h 657"/>
                <a:gd name="T44" fmla="*/ 607 w 1058"/>
                <a:gd name="T45" fmla="*/ 220 h 657"/>
                <a:gd name="T46" fmla="*/ 438 w 1058"/>
                <a:gd name="T47" fmla="*/ 437 h 657"/>
                <a:gd name="T48" fmla="*/ 523 w 1058"/>
                <a:gd name="T49" fmla="*/ 437 h 657"/>
                <a:gd name="T50" fmla="*/ 523 w 1058"/>
                <a:gd name="T51" fmla="*/ 597 h 657"/>
                <a:gd name="T52" fmla="*/ 215 w 1058"/>
                <a:gd name="T53" fmla="*/ 597 h 657"/>
                <a:gd name="T54" fmla="*/ 60 w 1058"/>
                <a:gd name="T55" fmla="*/ 440 h 657"/>
                <a:gd name="T56" fmla="*/ 215 w 1058"/>
                <a:gd name="T57" fmla="*/ 284 h 657"/>
                <a:gd name="T58" fmla="*/ 270 w 1058"/>
                <a:gd name="T59" fmla="*/ 297 h 657"/>
                <a:gd name="T60" fmla="*/ 425 w 1058"/>
                <a:gd name="T61" fmla="*/ 149 h 657"/>
                <a:gd name="T62" fmla="*/ 538 w 1058"/>
                <a:gd name="T63" fmla="*/ 199 h 657"/>
                <a:gd name="T64" fmla="*/ 693 w 1058"/>
                <a:gd name="T65" fmla="*/ 60 h 657"/>
                <a:gd name="T66" fmla="*/ 843 w 1058"/>
                <a:gd name="T67" fmla="*/ 216 h 657"/>
                <a:gd name="T68" fmla="*/ 831 w 1058"/>
                <a:gd name="T69" fmla="*/ 288 h 657"/>
                <a:gd name="T70" fmla="*/ 843 w 1058"/>
                <a:gd name="T71" fmla="*/ 284 h 657"/>
                <a:gd name="T72" fmla="*/ 998 w 1058"/>
                <a:gd name="T73" fmla="*/ 440 h 657"/>
                <a:gd name="T74" fmla="*/ 843 w 1058"/>
                <a:gd name="T75" fmla="*/ 59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8" h="657">
                  <a:moveTo>
                    <a:pt x="997" y="289"/>
                  </a:moveTo>
                  <a:cubicBezTo>
                    <a:pt x="970" y="261"/>
                    <a:pt x="938" y="242"/>
                    <a:pt x="903" y="232"/>
                  </a:cubicBezTo>
                  <a:cubicBezTo>
                    <a:pt x="903" y="227"/>
                    <a:pt x="903" y="222"/>
                    <a:pt x="903" y="216"/>
                  </a:cubicBezTo>
                  <a:cubicBezTo>
                    <a:pt x="903" y="160"/>
                    <a:pt x="882" y="106"/>
                    <a:pt x="843" y="65"/>
                  </a:cubicBezTo>
                  <a:cubicBezTo>
                    <a:pt x="803" y="23"/>
                    <a:pt x="749" y="0"/>
                    <a:pt x="693" y="0"/>
                  </a:cubicBezTo>
                  <a:cubicBezTo>
                    <a:pt x="616" y="0"/>
                    <a:pt x="547" y="42"/>
                    <a:pt x="508" y="105"/>
                  </a:cubicBezTo>
                  <a:cubicBezTo>
                    <a:pt x="483" y="94"/>
                    <a:pt x="454" y="89"/>
                    <a:pt x="425" y="89"/>
                  </a:cubicBezTo>
                  <a:cubicBezTo>
                    <a:pt x="368" y="89"/>
                    <a:pt x="316" y="110"/>
                    <a:pt x="276" y="147"/>
                  </a:cubicBezTo>
                  <a:cubicBezTo>
                    <a:pt x="253" y="169"/>
                    <a:pt x="236" y="195"/>
                    <a:pt x="224" y="224"/>
                  </a:cubicBezTo>
                  <a:cubicBezTo>
                    <a:pt x="221" y="224"/>
                    <a:pt x="218" y="224"/>
                    <a:pt x="215" y="224"/>
                  </a:cubicBezTo>
                  <a:cubicBezTo>
                    <a:pt x="159" y="224"/>
                    <a:pt x="105" y="247"/>
                    <a:pt x="64" y="288"/>
                  </a:cubicBezTo>
                  <a:cubicBezTo>
                    <a:pt x="23" y="329"/>
                    <a:pt x="0" y="383"/>
                    <a:pt x="0" y="440"/>
                  </a:cubicBezTo>
                  <a:cubicBezTo>
                    <a:pt x="0" y="497"/>
                    <a:pt x="23" y="551"/>
                    <a:pt x="64" y="592"/>
                  </a:cubicBezTo>
                  <a:cubicBezTo>
                    <a:pt x="105" y="634"/>
                    <a:pt x="159" y="657"/>
                    <a:pt x="215" y="657"/>
                  </a:cubicBezTo>
                  <a:cubicBezTo>
                    <a:pt x="843" y="657"/>
                    <a:pt x="843" y="657"/>
                    <a:pt x="843" y="657"/>
                  </a:cubicBezTo>
                  <a:cubicBezTo>
                    <a:pt x="902" y="657"/>
                    <a:pt x="956" y="634"/>
                    <a:pt x="997" y="592"/>
                  </a:cubicBezTo>
                  <a:cubicBezTo>
                    <a:pt x="1036" y="551"/>
                    <a:pt x="1058" y="497"/>
                    <a:pt x="1058" y="440"/>
                  </a:cubicBezTo>
                  <a:cubicBezTo>
                    <a:pt x="1058" y="383"/>
                    <a:pt x="1036" y="329"/>
                    <a:pt x="997" y="289"/>
                  </a:cubicBezTo>
                  <a:close/>
                  <a:moveTo>
                    <a:pt x="843" y="597"/>
                  </a:moveTo>
                  <a:cubicBezTo>
                    <a:pt x="843" y="597"/>
                    <a:pt x="843" y="597"/>
                    <a:pt x="692" y="597"/>
                  </a:cubicBezTo>
                  <a:cubicBezTo>
                    <a:pt x="692" y="437"/>
                    <a:pt x="692" y="437"/>
                    <a:pt x="692" y="437"/>
                  </a:cubicBezTo>
                  <a:cubicBezTo>
                    <a:pt x="777" y="437"/>
                    <a:pt x="777" y="437"/>
                    <a:pt x="777" y="437"/>
                  </a:cubicBezTo>
                  <a:cubicBezTo>
                    <a:pt x="607" y="220"/>
                    <a:pt x="607" y="220"/>
                    <a:pt x="607" y="220"/>
                  </a:cubicBezTo>
                  <a:cubicBezTo>
                    <a:pt x="438" y="437"/>
                    <a:pt x="438" y="437"/>
                    <a:pt x="438" y="437"/>
                  </a:cubicBezTo>
                  <a:cubicBezTo>
                    <a:pt x="523" y="437"/>
                    <a:pt x="523" y="437"/>
                    <a:pt x="523" y="437"/>
                  </a:cubicBezTo>
                  <a:cubicBezTo>
                    <a:pt x="523" y="597"/>
                    <a:pt x="523" y="597"/>
                    <a:pt x="523" y="597"/>
                  </a:cubicBezTo>
                  <a:cubicBezTo>
                    <a:pt x="442" y="597"/>
                    <a:pt x="341" y="597"/>
                    <a:pt x="215" y="597"/>
                  </a:cubicBezTo>
                  <a:cubicBezTo>
                    <a:pt x="131" y="597"/>
                    <a:pt x="60" y="525"/>
                    <a:pt x="60" y="440"/>
                  </a:cubicBezTo>
                  <a:cubicBezTo>
                    <a:pt x="60" y="356"/>
                    <a:pt x="131" y="284"/>
                    <a:pt x="215" y="284"/>
                  </a:cubicBezTo>
                  <a:cubicBezTo>
                    <a:pt x="236" y="284"/>
                    <a:pt x="253" y="288"/>
                    <a:pt x="270" y="297"/>
                  </a:cubicBezTo>
                  <a:cubicBezTo>
                    <a:pt x="274" y="212"/>
                    <a:pt x="341" y="149"/>
                    <a:pt x="425" y="149"/>
                  </a:cubicBezTo>
                  <a:cubicBezTo>
                    <a:pt x="471" y="149"/>
                    <a:pt x="508" y="166"/>
                    <a:pt x="538" y="199"/>
                  </a:cubicBezTo>
                  <a:cubicBezTo>
                    <a:pt x="546" y="123"/>
                    <a:pt x="613" y="60"/>
                    <a:pt x="693" y="60"/>
                  </a:cubicBezTo>
                  <a:cubicBezTo>
                    <a:pt x="776" y="60"/>
                    <a:pt x="843" y="132"/>
                    <a:pt x="843" y="216"/>
                  </a:cubicBezTo>
                  <a:cubicBezTo>
                    <a:pt x="843" y="242"/>
                    <a:pt x="839" y="267"/>
                    <a:pt x="831" y="288"/>
                  </a:cubicBezTo>
                  <a:cubicBezTo>
                    <a:pt x="835" y="284"/>
                    <a:pt x="839" y="284"/>
                    <a:pt x="843" y="284"/>
                  </a:cubicBezTo>
                  <a:cubicBezTo>
                    <a:pt x="931" y="284"/>
                    <a:pt x="998" y="356"/>
                    <a:pt x="998" y="440"/>
                  </a:cubicBezTo>
                  <a:cubicBezTo>
                    <a:pt x="998" y="525"/>
                    <a:pt x="931" y="597"/>
                    <a:pt x="843" y="597"/>
                  </a:cubicBezTo>
                  <a:close/>
                </a:path>
              </a:pathLst>
            </a:custGeom>
            <a:solidFill>
              <a:srgbClr val="002050"/>
            </a:solidFill>
            <a:ln>
              <a:noFill/>
            </a:ln>
          </p:spPr>
          <p:txBody>
            <a:bodyPr vert="horz" wrap="square" lIns="47415" tIns="23707" rIns="47415" bIns="23707" numCol="1" anchor="t" anchorCtr="0" compatLnSpc="1">
              <a:prstTxWarp prst="textNoShape">
                <a:avLst/>
              </a:prstTxWarp>
            </a:bodyPr>
            <a:lstStyle/>
            <a:p>
              <a:pPr defTabSz="483568">
                <a:defRPr/>
              </a:pPr>
              <a:endParaRPr lang="en-US" sz="934" kern="0">
                <a:gradFill>
                  <a:gsLst>
                    <a:gs pos="2917">
                      <a:srgbClr val="FFFFFF"/>
                    </a:gs>
                    <a:gs pos="30000">
                      <a:srgbClr val="FFFFFF"/>
                    </a:gs>
                  </a:gsLst>
                  <a:lin ang="5400000" scaled="0"/>
                </a:gradFill>
                <a:latin typeface="Segoe UI"/>
              </a:endParaRPr>
            </a:p>
          </p:txBody>
        </p:sp>
        <p:sp>
          <p:nvSpPr>
            <p:cNvPr id="71" name="Freeform 33">
              <a:extLst>
                <a:ext uri="{FF2B5EF4-FFF2-40B4-BE49-F238E27FC236}">
                  <a16:creationId xmlns:a16="http://schemas.microsoft.com/office/drawing/2014/main" id="{45E94889-633F-4E81-8543-5CA0E8824890}"/>
                </a:ext>
              </a:extLst>
            </p:cNvPr>
            <p:cNvSpPr>
              <a:spLocks noChangeAspect="1" noEditPoints="1"/>
            </p:cNvSpPr>
            <p:nvPr/>
          </p:nvSpPr>
          <p:spPr bwMode="black">
            <a:xfrm>
              <a:off x="3904016" y="4156681"/>
              <a:ext cx="313932" cy="368071"/>
            </a:xfrm>
            <a:custGeom>
              <a:avLst/>
              <a:gdLst>
                <a:gd name="T0" fmla="*/ 0 w 1871"/>
                <a:gd name="T1" fmla="*/ 1139 h 1330"/>
                <a:gd name="T2" fmla="*/ 1871 w 1871"/>
                <a:gd name="T3" fmla="*/ 1139 h 1330"/>
                <a:gd name="T4" fmla="*/ 1871 w 1871"/>
                <a:gd name="T5" fmla="*/ 1330 h 1330"/>
                <a:gd name="T6" fmla="*/ 0 w 1871"/>
                <a:gd name="T7" fmla="*/ 1330 h 1330"/>
                <a:gd name="T8" fmla="*/ 0 w 1871"/>
                <a:gd name="T9" fmla="*/ 1139 h 1330"/>
                <a:gd name="T10" fmla="*/ 1870 w 1871"/>
                <a:gd name="T11" fmla="*/ 0 h 1330"/>
                <a:gd name="T12" fmla="*/ 1829 w 1871"/>
                <a:gd name="T13" fmla="*/ 312 h 1330"/>
                <a:gd name="T14" fmla="*/ 1766 w 1871"/>
                <a:gd name="T15" fmla="*/ 249 h 1330"/>
                <a:gd name="T16" fmla="*/ 1118 w 1871"/>
                <a:gd name="T17" fmla="*/ 897 h 1330"/>
                <a:gd name="T18" fmla="*/ 1115 w 1871"/>
                <a:gd name="T19" fmla="*/ 894 h 1330"/>
                <a:gd name="T20" fmla="*/ 1112 w 1871"/>
                <a:gd name="T21" fmla="*/ 897 h 1330"/>
                <a:gd name="T22" fmla="*/ 951 w 1871"/>
                <a:gd name="T23" fmla="*/ 736 h 1330"/>
                <a:gd name="T24" fmla="*/ 951 w 1871"/>
                <a:gd name="T25" fmla="*/ 737 h 1330"/>
                <a:gd name="T26" fmla="*/ 710 w 1871"/>
                <a:gd name="T27" fmla="*/ 496 h 1330"/>
                <a:gd name="T28" fmla="*/ 175 w 1871"/>
                <a:gd name="T29" fmla="*/ 1032 h 1330"/>
                <a:gd name="T30" fmla="*/ 171 w 1871"/>
                <a:gd name="T31" fmla="*/ 1037 h 1330"/>
                <a:gd name="T32" fmla="*/ 166 w 1871"/>
                <a:gd name="T33" fmla="*/ 1041 h 1330"/>
                <a:gd name="T34" fmla="*/ 161 w 1871"/>
                <a:gd name="T35" fmla="*/ 1046 h 1330"/>
                <a:gd name="T36" fmla="*/ 160 w 1871"/>
                <a:gd name="T37" fmla="*/ 1045 h 1330"/>
                <a:gd name="T38" fmla="*/ 140 w 1871"/>
                <a:gd name="T39" fmla="*/ 1059 h 1330"/>
                <a:gd name="T40" fmla="*/ 101 w 1871"/>
                <a:gd name="T41" fmla="*/ 1066 h 1330"/>
                <a:gd name="T42" fmla="*/ 1 w 1871"/>
                <a:gd name="T43" fmla="*/ 967 h 1330"/>
                <a:gd name="T44" fmla="*/ 9 w 1871"/>
                <a:gd name="T45" fmla="*/ 928 h 1330"/>
                <a:gd name="T46" fmla="*/ 23 w 1871"/>
                <a:gd name="T47" fmla="*/ 908 h 1330"/>
                <a:gd name="T48" fmla="*/ 19 w 1871"/>
                <a:gd name="T49" fmla="*/ 905 h 1330"/>
                <a:gd name="T50" fmla="*/ 707 w 1871"/>
                <a:gd name="T51" fmla="*/ 217 h 1330"/>
                <a:gd name="T52" fmla="*/ 710 w 1871"/>
                <a:gd name="T53" fmla="*/ 220 h 1330"/>
                <a:gd name="T54" fmla="*/ 713 w 1871"/>
                <a:gd name="T55" fmla="*/ 217 h 1330"/>
                <a:gd name="T56" fmla="*/ 874 w 1871"/>
                <a:gd name="T57" fmla="*/ 378 h 1330"/>
                <a:gd name="T58" fmla="*/ 874 w 1871"/>
                <a:gd name="T59" fmla="*/ 377 h 1330"/>
                <a:gd name="T60" fmla="*/ 1115 w 1871"/>
                <a:gd name="T61" fmla="*/ 618 h 1330"/>
                <a:gd name="T62" fmla="*/ 1625 w 1871"/>
                <a:gd name="T63" fmla="*/ 108 h 1330"/>
                <a:gd name="T64" fmla="*/ 1558 w 1871"/>
                <a:gd name="T65" fmla="*/ 41 h 1330"/>
                <a:gd name="T66" fmla="*/ 1870 w 1871"/>
                <a:gd name="T67" fmla="*/ 0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71" h="1330">
                  <a:moveTo>
                    <a:pt x="0" y="1139"/>
                  </a:moveTo>
                  <a:cubicBezTo>
                    <a:pt x="1871" y="1139"/>
                    <a:pt x="1871" y="1139"/>
                    <a:pt x="1871" y="1139"/>
                  </a:cubicBezTo>
                  <a:cubicBezTo>
                    <a:pt x="1871" y="1330"/>
                    <a:pt x="1871" y="1330"/>
                    <a:pt x="1871" y="1330"/>
                  </a:cubicBezTo>
                  <a:cubicBezTo>
                    <a:pt x="0" y="1330"/>
                    <a:pt x="0" y="1330"/>
                    <a:pt x="0" y="1330"/>
                  </a:cubicBezTo>
                  <a:cubicBezTo>
                    <a:pt x="0" y="1139"/>
                    <a:pt x="0" y="1139"/>
                    <a:pt x="0" y="1139"/>
                  </a:cubicBezTo>
                  <a:close/>
                  <a:moveTo>
                    <a:pt x="1870" y="0"/>
                  </a:moveTo>
                  <a:cubicBezTo>
                    <a:pt x="1829" y="312"/>
                    <a:pt x="1829" y="312"/>
                    <a:pt x="1829" y="312"/>
                  </a:cubicBezTo>
                  <a:cubicBezTo>
                    <a:pt x="1766" y="249"/>
                    <a:pt x="1766" y="249"/>
                    <a:pt x="1766" y="249"/>
                  </a:cubicBezTo>
                  <a:cubicBezTo>
                    <a:pt x="1118" y="897"/>
                    <a:pt x="1118" y="897"/>
                    <a:pt x="1118" y="897"/>
                  </a:cubicBezTo>
                  <a:cubicBezTo>
                    <a:pt x="1115" y="894"/>
                    <a:pt x="1115" y="894"/>
                    <a:pt x="1115" y="894"/>
                  </a:cubicBezTo>
                  <a:cubicBezTo>
                    <a:pt x="1112" y="897"/>
                    <a:pt x="1112" y="897"/>
                    <a:pt x="1112" y="897"/>
                  </a:cubicBezTo>
                  <a:cubicBezTo>
                    <a:pt x="951" y="736"/>
                    <a:pt x="951" y="736"/>
                    <a:pt x="951" y="736"/>
                  </a:cubicBezTo>
                  <a:cubicBezTo>
                    <a:pt x="951" y="737"/>
                    <a:pt x="951" y="737"/>
                    <a:pt x="951" y="737"/>
                  </a:cubicBezTo>
                  <a:cubicBezTo>
                    <a:pt x="710" y="496"/>
                    <a:pt x="710" y="496"/>
                    <a:pt x="710" y="496"/>
                  </a:cubicBezTo>
                  <a:cubicBezTo>
                    <a:pt x="175" y="1032"/>
                    <a:pt x="175" y="1032"/>
                    <a:pt x="175" y="1032"/>
                  </a:cubicBezTo>
                  <a:cubicBezTo>
                    <a:pt x="171" y="1037"/>
                    <a:pt x="171" y="1037"/>
                    <a:pt x="171" y="1037"/>
                  </a:cubicBezTo>
                  <a:cubicBezTo>
                    <a:pt x="166" y="1041"/>
                    <a:pt x="166" y="1041"/>
                    <a:pt x="166" y="1041"/>
                  </a:cubicBezTo>
                  <a:cubicBezTo>
                    <a:pt x="161" y="1046"/>
                    <a:pt x="161" y="1046"/>
                    <a:pt x="161" y="1046"/>
                  </a:cubicBezTo>
                  <a:cubicBezTo>
                    <a:pt x="160" y="1045"/>
                    <a:pt x="160" y="1045"/>
                    <a:pt x="160" y="1045"/>
                  </a:cubicBezTo>
                  <a:cubicBezTo>
                    <a:pt x="140" y="1059"/>
                    <a:pt x="140" y="1059"/>
                    <a:pt x="140" y="1059"/>
                  </a:cubicBezTo>
                  <a:cubicBezTo>
                    <a:pt x="128" y="1064"/>
                    <a:pt x="115" y="1066"/>
                    <a:pt x="101" y="1066"/>
                  </a:cubicBezTo>
                  <a:cubicBezTo>
                    <a:pt x="46" y="1066"/>
                    <a:pt x="1" y="1022"/>
                    <a:pt x="1" y="967"/>
                  </a:cubicBezTo>
                  <a:cubicBezTo>
                    <a:pt x="1" y="953"/>
                    <a:pt x="4" y="940"/>
                    <a:pt x="9" y="928"/>
                  </a:cubicBezTo>
                  <a:cubicBezTo>
                    <a:pt x="23" y="908"/>
                    <a:pt x="23" y="908"/>
                    <a:pt x="23" y="908"/>
                  </a:cubicBezTo>
                  <a:cubicBezTo>
                    <a:pt x="19" y="905"/>
                    <a:pt x="19" y="905"/>
                    <a:pt x="19" y="905"/>
                  </a:cubicBezTo>
                  <a:cubicBezTo>
                    <a:pt x="707" y="217"/>
                    <a:pt x="707" y="217"/>
                    <a:pt x="707" y="217"/>
                  </a:cubicBezTo>
                  <a:cubicBezTo>
                    <a:pt x="710" y="220"/>
                    <a:pt x="710" y="220"/>
                    <a:pt x="710" y="220"/>
                  </a:cubicBezTo>
                  <a:cubicBezTo>
                    <a:pt x="713" y="217"/>
                    <a:pt x="713" y="217"/>
                    <a:pt x="713" y="217"/>
                  </a:cubicBezTo>
                  <a:cubicBezTo>
                    <a:pt x="874" y="378"/>
                    <a:pt x="874" y="378"/>
                    <a:pt x="874" y="378"/>
                  </a:cubicBezTo>
                  <a:cubicBezTo>
                    <a:pt x="874" y="377"/>
                    <a:pt x="874" y="377"/>
                    <a:pt x="874" y="377"/>
                  </a:cubicBezTo>
                  <a:cubicBezTo>
                    <a:pt x="1115" y="618"/>
                    <a:pt x="1115" y="618"/>
                    <a:pt x="1115" y="618"/>
                  </a:cubicBezTo>
                  <a:cubicBezTo>
                    <a:pt x="1625" y="108"/>
                    <a:pt x="1625" y="108"/>
                    <a:pt x="1625" y="108"/>
                  </a:cubicBezTo>
                  <a:cubicBezTo>
                    <a:pt x="1558" y="41"/>
                    <a:pt x="1558" y="41"/>
                    <a:pt x="1558" y="41"/>
                  </a:cubicBezTo>
                  <a:cubicBezTo>
                    <a:pt x="1870" y="0"/>
                    <a:pt x="1870" y="0"/>
                    <a:pt x="1870" y="0"/>
                  </a:cubicBezTo>
                  <a:close/>
                </a:path>
              </a:pathLst>
            </a:custGeom>
            <a:solidFill>
              <a:srgbClr val="002050"/>
            </a:solidFill>
            <a:ln>
              <a:noFill/>
            </a:ln>
          </p:spPr>
          <p:txBody>
            <a:bodyPr vert="horz" wrap="square" lIns="91363" tIns="45682" rIns="91363" bIns="45682" numCol="1" anchor="t" anchorCtr="0" compatLnSpc="1">
              <a:prstTxWarp prst="textNoShape">
                <a:avLst/>
              </a:prstTxWarp>
            </a:bodyPr>
            <a:lstStyle/>
            <a:p>
              <a:pPr defTabSz="913463">
                <a:defRPr/>
              </a:pPr>
              <a:endParaRPr lang="en-US" sz="1836" kern="0">
                <a:gradFill>
                  <a:gsLst>
                    <a:gs pos="2917">
                      <a:srgbClr val="FFFFFF"/>
                    </a:gs>
                    <a:gs pos="30000">
                      <a:srgbClr val="FFFFFF"/>
                    </a:gs>
                  </a:gsLst>
                  <a:lin ang="5400000" scaled="0"/>
                </a:gradFill>
                <a:latin typeface="Segoe UI"/>
              </a:endParaRPr>
            </a:p>
          </p:txBody>
        </p:sp>
      </p:grpSp>
      <p:sp>
        <p:nvSpPr>
          <p:cNvPr id="87" name="Oval 86">
            <a:extLst>
              <a:ext uri="{FF2B5EF4-FFF2-40B4-BE49-F238E27FC236}">
                <a16:creationId xmlns:a16="http://schemas.microsoft.com/office/drawing/2014/main" id="{A7393DF7-A6CD-4B8B-84C7-4F33E1350BFC}"/>
              </a:ext>
            </a:extLst>
          </p:cNvPr>
          <p:cNvSpPr/>
          <p:nvPr/>
        </p:nvSpPr>
        <p:spPr bwMode="auto">
          <a:xfrm>
            <a:off x="6462121" y="2377884"/>
            <a:ext cx="414285"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A</a:t>
            </a:r>
          </a:p>
        </p:txBody>
      </p:sp>
      <p:sp>
        <p:nvSpPr>
          <p:cNvPr id="88" name="Rectangle 87">
            <a:extLst>
              <a:ext uri="{FF2B5EF4-FFF2-40B4-BE49-F238E27FC236}">
                <a16:creationId xmlns:a16="http://schemas.microsoft.com/office/drawing/2014/main" id="{E4028AF0-1E9A-4C5E-9C16-E7CEFDFC50BC}"/>
              </a:ext>
            </a:extLst>
          </p:cNvPr>
          <p:cNvSpPr/>
          <p:nvPr/>
        </p:nvSpPr>
        <p:spPr bwMode="auto">
          <a:xfrm>
            <a:off x="7457145" y="3761149"/>
            <a:ext cx="4953201" cy="3243524"/>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Region (1)</a:t>
            </a:r>
          </a:p>
        </p:txBody>
      </p:sp>
      <p:sp>
        <p:nvSpPr>
          <p:cNvPr id="130" name="Rectangle 129">
            <a:extLst>
              <a:ext uri="{FF2B5EF4-FFF2-40B4-BE49-F238E27FC236}">
                <a16:creationId xmlns:a16="http://schemas.microsoft.com/office/drawing/2014/main" id="{B415CD76-F5C7-42AC-AB7F-8536204C022F}"/>
              </a:ext>
            </a:extLst>
          </p:cNvPr>
          <p:cNvSpPr/>
          <p:nvPr/>
        </p:nvSpPr>
        <p:spPr bwMode="auto">
          <a:xfrm>
            <a:off x="8060510" y="4344866"/>
            <a:ext cx="4355930" cy="265285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(1)</a:t>
            </a:r>
          </a:p>
        </p:txBody>
      </p:sp>
      <p:sp>
        <p:nvSpPr>
          <p:cNvPr id="131" name="Rectangle 130">
            <a:extLst>
              <a:ext uri="{FF2B5EF4-FFF2-40B4-BE49-F238E27FC236}">
                <a16:creationId xmlns:a16="http://schemas.microsoft.com/office/drawing/2014/main" id="{75843A09-5ED5-45AF-8748-8DF13BE8DC82}"/>
              </a:ext>
            </a:extLst>
          </p:cNvPr>
          <p:cNvSpPr/>
          <p:nvPr/>
        </p:nvSpPr>
        <p:spPr bwMode="auto">
          <a:xfrm>
            <a:off x="8559008" y="4850928"/>
            <a:ext cx="3848396" cy="2153583"/>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defTabSz="951028" fontAlgn="base">
              <a:spcBef>
                <a:spcPct val="0"/>
              </a:spcBef>
              <a:spcAft>
                <a:spcPct val="0"/>
              </a:spcAft>
            </a:pPr>
            <a:r>
              <a:rPr lang="en-US" sz="2448">
                <a:gradFill>
                  <a:gsLst>
                    <a:gs pos="40075">
                      <a:srgbClr val="FFFFFF"/>
                    </a:gs>
                    <a:gs pos="30000">
                      <a:srgbClr val="FFFFFF"/>
                    </a:gs>
                  </a:gsLst>
                  <a:lin ang="5400000" scaled="0"/>
                </a:gradFill>
              </a:rPr>
              <a:t>Scale-unit nodes (4-16)</a:t>
            </a:r>
          </a:p>
        </p:txBody>
      </p:sp>
      <p:sp>
        <p:nvSpPr>
          <p:cNvPr id="132" name="Oval 131">
            <a:extLst>
              <a:ext uri="{FF2B5EF4-FFF2-40B4-BE49-F238E27FC236}">
                <a16:creationId xmlns:a16="http://schemas.microsoft.com/office/drawing/2014/main" id="{AEBAE20C-B726-4995-B470-D799E91CF627}"/>
              </a:ext>
            </a:extLst>
          </p:cNvPr>
          <p:cNvSpPr/>
          <p:nvPr/>
        </p:nvSpPr>
        <p:spPr bwMode="auto">
          <a:xfrm>
            <a:off x="6959366" y="3761149"/>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B</a:t>
            </a:r>
          </a:p>
        </p:txBody>
      </p:sp>
      <p:sp>
        <p:nvSpPr>
          <p:cNvPr id="133" name="Oval 132">
            <a:extLst>
              <a:ext uri="{FF2B5EF4-FFF2-40B4-BE49-F238E27FC236}">
                <a16:creationId xmlns:a16="http://schemas.microsoft.com/office/drawing/2014/main" id="{9193D51C-973E-4012-A8CE-25F5BBE260D7}"/>
              </a:ext>
            </a:extLst>
          </p:cNvPr>
          <p:cNvSpPr/>
          <p:nvPr/>
        </p:nvSpPr>
        <p:spPr bwMode="auto">
          <a:xfrm>
            <a:off x="7544121" y="4358177"/>
            <a:ext cx="429414" cy="411152"/>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ea typeface="Segoe UI" pitchFamily="34" charset="0"/>
                <a:cs typeface="Segoe UI" pitchFamily="34" charset="0"/>
              </a:rPr>
              <a:t>C</a:t>
            </a:r>
          </a:p>
        </p:txBody>
      </p:sp>
      <p:sp>
        <p:nvSpPr>
          <p:cNvPr id="134" name="Oval 133">
            <a:extLst>
              <a:ext uri="{FF2B5EF4-FFF2-40B4-BE49-F238E27FC236}">
                <a16:creationId xmlns:a16="http://schemas.microsoft.com/office/drawing/2014/main" id="{20344A81-439B-4300-8B78-D36200987AFB}"/>
              </a:ext>
            </a:extLst>
          </p:cNvPr>
          <p:cNvSpPr/>
          <p:nvPr/>
        </p:nvSpPr>
        <p:spPr bwMode="auto">
          <a:xfrm>
            <a:off x="8086106" y="4852309"/>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D</a:t>
            </a:r>
          </a:p>
        </p:txBody>
      </p:sp>
      <p:sp>
        <p:nvSpPr>
          <p:cNvPr id="33" name="Rectangle 32">
            <a:extLst>
              <a:ext uri="{FF2B5EF4-FFF2-40B4-BE49-F238E27FC236}">
                <a16:creationId xmlns:a16="http://schemas.microsoft.com/office/drawing/2014/main" id="{3126CF88-BCB6-4D03-BAA4-63805168C26C}"/>
              </a:ext>
            </a:extLst>
          </p:cNvPr>
          <p:cNvSpPr/>
          <p:nvPr/>
        </p:nvSpPr>
        <p:spPr bwMode="auto">
          <a:xfrm>
            <a:off x="9107442" y="5394645"/>
            <a:ext cx="3302614" cy="1614431"/>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448">
              <a:gradFill>
                <a:gsLst>
                  <a:gs pos="40075">
                    <a:srgbClr val="FFFFFF"/>
                  </a:gs>
                  <a:gs pos="30000">
                    <a:srgbClr val="FFFFFF"/>
                  </a:gs>
                </a:gsLst>
                <a:lin ang="5400000" scaled="0"/>
              </a:gradFill>
            </a:endParaRPr>
          </a:p>
        </p:txBody>
      </p:sp>
      <p:grpSp>
        <p:nvGrpSpPr>
          <p:cNvPr id="34" name="Group 33">
            <a:extLst>
              <a:ext uri="{FF2B5EF4-FFF2-40B4-BE49-F238E27FC236}">
                <a16:creationId xmlns:a16="http://schemas.microsoft.com/office/drawing/2014/main" id="{57B0F8A1-EA57-411F-B40F-E73F4BAF73A8}"/>
              </a:ext>
            </a:extLst>
          </p:cNvPr>
          <p:cNvGrpSpPr/>
          <p:nvPr/>
        </p:nvGrpSpPr>
        <p:grpSpPr>
          <a:xfrm>
            <a:off x="9162242" y="5928418"/>
            <a:ext cx="3134427" cy="1043592"/>
            <a:chOff x="8105775" y="5410493"/>
            <a:chExt cx="3405411" cy="1023223"/>
          </a:xfrm>
        </p:grpSpPr>
        <p:sp>
          <p:nvSpPr>
            <p:cNvPr id="35" name="TextBox 34">
              <a:extLst>
                <a:ext uri="{FF2B5EF4-FFF2-40B4-BE49-F238E27FC236}">
                  <a16:creationId xmlns:a16="http://schemas.microsoft.com/office/drawing/2014/main" id="{75777EED-C303-4980-98E3-B062D07F5769}"/>
                </a:ext>
              </a:extLst>
            </p:cNvPr>
            <p:cNvSpPr txBox="1"/>
            <p:nvPr/>
          </p:nvSpPr>
          <p:spPr>
            <a:xfrm>
              <a:off x="8468198" y="5410493"/>
              <a:ext cx="2590800" cy="282513"/>
            </a:xfrm>
            <a:prstGeom prst="rect">
              <a:avLst/>
            </a:prstGeom>
            <a:noFill/>
          </p:spPr>
          <p:txBody>
            <a:bodyPr wrap="square" lIns="0" tIns="0" rIns="0" bIns="0" rtlCol="0">
              <a:spAutoFit/>
            </a:bodyPr>
            <a:lstStyle/>
            <a:p>
              <a:pPr algn="ctr"/>
              <a:r>
                <a:rPr lang="en-US" sz="1836"/>
                <a:t>Applications and data</a:t>
              </a:r>
            </a:p>
          </p:txBody>
        </p:sp>
        <p:sp>
          <p:nvSpPr>
            <p:cNvPr id="36" name="TextBox 35">
              <a:extLst>
                <a:ext uri="{FF2B5EF4-FFF2-40B4-BE49-F238E27FC236}">
                  <a16:creationId xmlns:a16="http://schemas.microsoft.com/office/drawing/2014/main" id="{33ACCD2B-DE13-4258-A3DA-476520EB77D5}"/>
                </a:ext>
              </a:extLst>
            </p:cNvPr>
            <p:cNvSpPr txBox="1"/>
            <p:nvPr/>
          </p:nvSpPr>
          <p:spPr>
            <a:xfrm>
              <a:off x="8508144" y="5879719"/>
              <a:ext cx="2590800" cy="553997"/>
            </a:xfrm>
            <a:prstGeom prst="rect">
              <a:avLst/>
            </a:prstGeom>
            <a:noFill/>
          </p:spPr>
          <p:txBody>
            <a:bodyPr wrap="square" lIns="0" tIns="0" rIns="0" bIns="0" rtlCol="0">
              <a:spAutoFit/>
            </a:bodyPr>
            <a:lstStyle/>
            <a:p>
              <a:pPr algn="ctr"/>
              <a:r>
                <a:rPr lang="en-US" sz="1836" dirty="0"/>
                <a:t>Azure Stack Hub Services</a:t>
              </a:r>
            </a:p>
          </p:txBody>
        </p:sp>
        <p:cxnSp>
          <p:nvCxnSpPr>
            <p:cNvPr id="37" name="Straight Connector 36">
              <a:extLst>
                <a:ext uri="{FF2B5EF4-FFF2-40B4-BE49-F238E27FC236}">
                  <a16:creationId xmlns:a16="http://schemas.microsoft.com/office/drawing/2014/main" id="{763097B3-0335-4181-8E5F-B60DAB854B87}"/>
                </a:ext>
              </a:extLst>
            </p:cNvPr>
            <p:cNvCxnSpPr/>
            <p:nvPr/>
          </p:nvCxnSpPr>
          <p:spPr>
            <a:xfrm>
              <a:off x="8105775" y="5798063"/>
              <a:ext cx="3405411" cy="0"/>
            </a:xfrm>
            <a:prstGeom prst="line">
              <a:avLst/>
            </a:prstGeom>
            <a:ln w="571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047EC2AF-A3B1-422D-B686-9B6D0A79CCA4}"/>
              </a:ext>
            </a:extLst>
          </p:cNvPr>
          <p:cNvSpPr/>
          <p:nvPr/>
        </p:nvSpPr>
        <p:spPr bwMode="auto">
          <a:xfrm>
            <a:off x="92053" y="6103081"/>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
        <p:nvSpPr>
          <p:cNvPr id="39" name="Oval 38">
            <a:extLst>
              <a:ext uri="{FF2B5EF4-FFF2-40B4-BE49-F238E27FC236}">
                <a16:creationId xmlns:a16="http://schemas.microsoft.com/office/drawing/2014/main" id="{9450D56D-BE3C-4414-A598-FB9A59F7ED8B}"/>
              </a:ext>
            </a:extLst>
          </p:cNvPr>
          <p:cNvSpPr/>
          <p:nvPr/>
        </p:nvSpPr>
        <p:spPr bwMode="auto">
          <a:xfrm>
            <a:off x="8625490" y="5396866"/>
            <a:ext cx="429414" cy="429414"/>
          </a:xfrm>
          <a:prstGeom prst="ellipse">
            <a:avLst/>
          </a:prstGeom>
          <a:solidFill>
            <a:srgbClr val="003C6C"/>
          </a:solidFill>
          <a:ln w="28575" cap="flat" cmpd="sng" algn="ctr">
            <a:solidFill>
              <a:schemeClr val="tx1"/>
            </a:solidFill>
            <a:prstDash val="solid"/>
            <a:headEnd type="none" w="med" len="med"/>
            <a:tailEnd type="none" w="med" len="med"/>
          </a:ln>
          <a:effectLst/>
        </p:spPr>
        <p:txBody>
          <a:bodyPr rot="0" spcFirstLastPara="0" vertOverflow="overflow" horzOverflow="overflow" vert="horz" wrap="square" lIns="182776" tIns="146221" rIns="182776" bIns="146221" numCol="1" spcCol="0" rtlCol="0" fromWordArt="0" anchor="ctr" anchorCtr="0" forceAA="0" compatLnSpc="1">
            <a:prstTxWarp prst="textNoShape">
              <a:avLst/>
            </a:prstTxWarp>
            <a:noAutofit/>
          </a:bodyPr>
          <a:lstStyle/>
          <a:p>
            <a:pPr algn="ctr" defTabSz="931756" fontAlgn="base">
              <a:lnSpc>
                <a:spcPct val="90000"/>
              </a:lnSpc>
              <a:spcBef>
                <a:spcPct val="0"/>
              </a:spcBef>
              <a:spcAft>
                <a:spcPct val="0"/>
              </a:spcAft>
              <a:defRPr/>
            </a:pPr>
            <a:r>
              <a:rPr lang="en-US" sz="2000" b="1" kern="0">
                <a:gradFill>
                  <a:gsLst>
                    <a:gs pos="2917">
                      <a:srgbClr val="FFFFFF"/>
                    </a:gs>
                    <a:gs pos="30000">
                      <a:srgbClr val="FFFFFF"/>
                    </a:gs>
                  </a:gsLst>
                  <a:lin ang="5400000" scaled="0"/>
                </a:gradFill>
                <a:latin typeface="Segoe UI"/>
                <a:cs typeface="Segoe UI" pitchFamily="34" charset="0"/>
              </a:rPr>
              <a:t>E</a:t>
            </a:r>
          </a:p>
        </p:txBody>
      </p:sp>
    </p:spTree>
    <p:extLst>
      <p:ext uri="{BB962C8B-B14F-4D97-AF65-F5344CB8AC3E}">
        <p14:creationId xmlns:p14="http://schemas.microsoft.com/office/powerpoint/2010/main" val="2300038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2">
                                            <p:txEl>
                                              <p:pRg st="0" end="0"/>
                                            </p:txEl>
                                          </p:spTgt>
                                        </p:tgtEl>
                                        <p:attrNameLst>
                                          <p:attrName>style.visibility</p:attrName>
                                        </p:attrNameLst>
                                      </p:cBhvr>
                                      <p:to>
                                        <p:strVal val="visible"/>
                                      </p:to>
                                    </p:set>
                                    <p:animEffect transition="in" filter="fade">
                                      <p:cBhvr>
                                        <p:cTn id="31" dur="500"/>
                                        <p:tgtEl>
                                          <p:spTgt spid="52">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xEl>
                                              <p:pRg st="1" end="1"/>
                                            </p:txEl>
                                          </p:spTgt>
                                        </p:tgtEl>
                                        <p:attrNameLst>
                                          <p:attrName>style.visibility</p:attrName>
                                        </p:attrNameLst>
                                      </p:cBhvr>
                                      <p:to>
                                        <p:strVal val="visible"/>
                                      </p:to>
                                    </p:set>
                                    <p:animEffect transition="in" filter="fade">
                                      <p:cBhvr>
                                        <p:cTn id="45" dur="500"/>
                                        <p:tgtEl>
                                          <p:spTgt spid="52">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0"/>
                                        </p:tgtEl>
                                        <p:attrNameLst>
                                          <p:attrName>style.visibility</p:attrName>
                                        </p:attrNameLst>
                                      </p:cBhvr>
                                      <p:to>
                                        <p:strVal val="visible"/>
                                      </p:to>
                                    </p:set>
                                    <p:animEffect transition="in" filter="fade">
                                      <p:cBhvr>
                                        <p:cTn id="56" dur="500"/>
                                        <p:tgtEl>
                                          <p:spTgt spid="1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animEffect transition="in" filter="fade">
                                      <p:cBhvr>
                                        <p:cTn id="59" dur="500"/>
                                        <p:tgtEl>
                                          <p:spTgt spid="1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2">
                                            <p:txEl>
                                              <p:pRg st="3" end="3"/>
                                            </p:txEl>
                                          </p:spTgt>
                                        </p:tgtEl>
                                        <p:attrNameLst>
                                          <p:attrName>style.visibility</p:attrName>
                                        </p:attrNameLst>
                                      </p:cBhvr>
                                      <p:to>
                                        <p:strVal val="visible"/>
                                      </p:to>
                                    </p:set>
                                    <p:animEffect transition="in" filter="fade">
                                      <p:cBhvr>
                                        <p:cTn id="62" dur="500"/>
                                        <p:tgtEl>
                                          <p:spTgt spid="52">
                                            <p:txEl>
                                              <p:pRg st="3" end="3"/>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visible"/>
                                      </p:to>
                                    </p:set>
                                    <p:animEffect transition="in" filter="fade">
                                      <p:cBhvr>
                                        <p:cTn id="73" dur="500"/>
                                        <p:tgtEl>
                                          <p:spTgt spid="1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xEl>
                                              <p:pRg st="4" end="4"/>
                                            </p:txEl>
                                          </p:spTgt>
                                        </p:tgtEl>
                                        <p:attrNameLst>
                                          <p:attrName>style.visibility</p:attrName>
                                        </p:attrNameLst>
                                      </p:cBhvr>
                                      <p:to>
                                        <p:strVal val="visible"/>
                                      </p:to>
                                    </p:set>
                                    <p:animEffect transition="in" filter="fade">
                                      <p:cBhvr>
                                        <p:cTn id="76" dur="500"/>
                                        <p:tgtEl>
                                          <p:spTgt spid="52">
                                            <p:txEl>
                                              <p:pRg st="4" end="4"/>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par>
                                <p:cTn id="85" presetID="10" presetClass="entr" presetSubtype="0"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xEl>
                                              <p:pRg st="5" end="5"/>
                                            </p:txEl>
                                          </p:spTgt>
                                        </p:tgtEl>
                                        <p:attrNameLst>
                                          <p:attrName>style.visibility</p:attrName>
                                        </p:attrNameLst>
                                      </p:cBhvr>
                                      <p:to>
                                        <p:strVal val="visible"/>
                                      </p:to>
                                    </p:set>
                                    <p:animEffect transition="in" filter="fade">
                                      <p:cBhvr>
                                        <p:cTn id="90" dur="500"/>
                                        <p:tgtEl>
                                          <p:spTgt spid="52">
                                            <p:txEl>
                                              <p:pRg st="5" end="5"/>
                                            </p:txEl>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fade">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uiExpand="1" build="allAtOnce"/>
      <p:bldP spid="53" grpId="0" uiExpand="1" animBg="1"/>
      <p:bldP spid="56" grpId="0" uiExpand="1" animBg="1"/>
      <p:bldP spid="58" grpId="0" animBg="1"/>
      <p:bldP spid="54" grpId="0" animBg="1"/>
      <p:bldP spid="5" grpId="0" animBg="1"/>
      <p:bldP spid="48" grpId="0" animBg="1"/>
      <p:bldP spid="49" grpId="0" animBg="1"/>
      <p:bldP spid="6" grpId="0" animBg="1"/>
      <p:bldP spid="82" grpId="0"/>
      <p:bldP spid="87" grpId="0" animBg="1"/>
      <p:bldP spid="88" grpId="0" uiExpand="1" animBg="1"/>
      <p:bldP spid="130" grpId="0" uiExpand="1" animBg="1"/>
      <p:bldP spid="131" grpId="0" animBg="1"/>
      <p:bldP spid="132" grpId="0" uiExpand="1" animBg="1"/>
      <p:bldP spid="133" grpId="0" uiExpand="1" animBg="1"/>
      <p:bldP spid="134" grpId="0" animBg="1"/>
      <p:bldP spid="33"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4938-F8B0-48F9-A898-7B9693405B7B}"/>
              </a:ext>
            </a:extLst>
          </p:cNvPr>
          <p:cNvSpPr>
            <a:spLocks noGrp="1"/>
          </p:cNvSpPr>
          <p:nvPr>
            <p:ph type="title"/>
          </p:nvPr>
        </p:nvSpPr>
        <p:spPr>
          <a:xfrm>
            <a:off x="-106363" y="295274"/>
            <a:ext cx="12542838" cy="917575"/>
          </a:xfrm>
        </p:spPr>
        <p:txBody>
          <a:bodyPr/>
          <a:lstStyle/>
          <a:p>
            <a:r>
              <a:rPr lang="en-US" i="1"/>
              <a:t>But as an admin, I still protect it like a virtual stack?</a:t>
            </a:r>
          </a:p>
        </p:txBody>
      </p:sp>
      <p:sp>
        <p:nvSpPr>
          <p:cNvPr id="3" name="Text Placeholder 2">
            <a:extLst>
              <a:ext uri="{FF2B5EF4-FFF2-40B4-BE49-F238E27FC236}">
                <a16:creationId xmlns:a16="http://schemas.microsoft.com/office/drawing/2014/main" id="{643452A2-B308-427B-A90B-A763869671F5}"/>
              </a:ext>
            </a:extLst>
          </p:cNvPr>
          <p:cNvSpPr>
            <a:spLocks noGrp="1"/>
          </p:cNvSpPr>
          <p:nvPr>
            <p:ph type="body" sz="quarter" idx="10"/>
          </p:nvPr>
        </p:nvSpPr>
        <p:spPr>
          <a:xfrm>
            <a:off x="274638" y="1212850"/>
            <a:ext cx="11888787" cy="5416868"/>
          </a:xfrm>
        </p:spPr>
        <p:txBody>
          <a:bodyPr/>
          <a:lstStyle/>
          <a:p>
            <a:r>
              <a:rPr lang="en-US" sz="3200" b="1" dirty="0"/>
              <a:t>	No!</a:t>
            </a:r>
          </a:p>
          <a:p>
            <a:r>
              <a:rPr lang="en-US" sz="2800" dirty="0"/>
              <a:t>Protecting, healing, and recovering Azure Stack Hub is fundamentally different from what you do today in Hyper-V environment</a:t>
            </a:r>
          </a:p>
          <a:p>
            <a:pPr lvl="1"/>
            <a:r>
              <a:rPr lang="en-US" sz="2400" b="1" dirty="0"/>
              <a:t>Co-engineered integrated solution</a:t>
            </a:r>
          </a:p>
          <a:p>
            <a:pPr lvl="2"/>
            <a:r>
              <a:rPr lang="en-US" sz="2000" dirty="0"/>
              <a:t>		OEMs are the only authorized entity that can deliver deployment services</a:t>
            </a:r>
          </a:p>
          <a:p>
            <a:pPr lvl="2"/>
            <a:r>
              <a:rPr lang="en-US" sz="2000" dirty="0"/>
              <a:t>		Recovering Azure Stack Hub will involve professional services</a:t>
            </a:r>
          </a:p>
          <a:p>
            <a:pPr lvl="2"/>
            <a:r>
              <a:rPr lang="en-US" sz="2000" dirty="0"/>
              <a:t>		If hardware is unrecoverable, need to account for ordering a new solution</a:t>
            </a:r>
          </a:p>
          <a:p>
            <a:pPr lvl="1"/>
            <a:r>
              <a:rPr lang="en-US" sz="2400" b="1" dirty="0"/>
              <a:t>Appliance experience</a:t>
            </a:r>
          </a:p>
          <a:p>
            <a:pPr lvl="2"/>
            <a:r>
              <a:rPr lang="en-US" sz="2000" dirty="0"/>
              <a:t>		Managed through admin portal – no Hyper-V Manager, no Failover Cluster Manager</a:t>
            </a:r>
          </a:p>
          <a:p>
            <a:pPr lvl="2"/>
            <a:r>
              <a:rPr lang="en-US" sz="2000" dirty="0"/>
              <a:t>		There are no third-party agents installed on an Azure Stack Hub scale-unit’s fabric</a:t>
            </a:r>
          </a:p>
          <a:p>
            <a:pPr lvl="2"/>
            <a:r>
              <a:rPr lang="en-US" sz="2000" dirty="0"/>
              <a:t>		All software on all nodes (including HLH) whitelisted by Microsoft</a:t>
            </a:r>
          </a:p>
          <a:p>
            <a:pPr lvl="1"/>
            <a:r>
              <a:rPr lang="en-US" sz="2400" dirty="0"/>
              <a:t>Locked down by default</a:t>
            </a:r>
          </a:p>
          <a:p>
            <a:pPr lvl="2"/>
            <a:r>
              <a:rPr lang="en-US" sz="2000" dirty="0"/>
              <a:t>		Network ACLs limit traffic flow to pre-defined paths</a:t>
            </a:r>
          </a:p>
          <a:p>
            <a:pPr lvl="2"/>
            <a:r>
              <a:rPr lang="en-US" sz="2000" dirty="0"/>
              <a:t>		Administrator access limited to </a:t>
            </a:r>
            <a:r>
              <a:rPr lang="en-US" sz="2000" i="1" dirty="0"/>
              <a:t>break glass procedure</a:t>
            </a:r>
            <a:r>
              <a:rPr lang="en-US" sz="2000" dirty="0"/>
              <a:t> through privileged endpoint</a:t>
            </a:r>
          </a:p>
        </p:txBody>
      </p:sp>
      <p:sp>
        <p:nvSpPr>
          <p:cNvPr id="4" name="Freeform 412">
            <a:extLst>
              <a:ext uri="{FF2B5EF4-FFF2-40B4-BE49-F238E27FC236}">
                <a16:creationId xmlns:a16="http://schemas.microsoft.com/office/drawing/2014/main" id="{7EB564DD-9F8B-4C2E-BBC4-6ED200DEB470}"/>
              </a:ext>
            </a:extLst>
          </p:cNvPr>
          <p:cNvSpPr>
            <a:spLocks noChangeAspect="1" noEditPoints="1"/>
          </p:cNvSpPr>
          <p:nvPr/>
        </p:nvSpPr>
        <p:spPr bwMode="auto">
          <a:xfrm>
            <a:off x="1189037" y="3272048"/>
            <a:ext cx="654548" cy="681082"/>
          </a:xfrm>
          <a:custGeom>
            <a:avLst/>
            <a:gdLst>
              <a:gd name="T0" fmla="*/ 65 w 306"/>
              <a:gd name="T1" fmla="*/ 227 h 319"/>
              <a:gd name="T2" fmla="*/ 71 w 306"/>
              <a:gd name="T3" fmla="*/ 191 h 319"/>
              <a:gd name="T4" fmla="*/ 124 w 306"/>
              <a:gd name="T5" fmla="*/ 243 h 319"/>
              <a:gd name="T6" fmla="*/ 125 w 306"/>
              <a:gd name="T7" fmla="*/ 285 h 319"/>
              <a:gd name="T8" fmla="*/ 90 w 306"/>
              <a:gd name="T9" fmla="*/ 319 h 319"/>
              <a:gd name="T10" fmla="*/ 49 w 306"/>
              <a:gd name="T11" fmla="*/ 286 h 319"/>
              <a:gd name="T12" fmla="*/ 0 w 306"/>
              <a:gd name="T13" fmla="*/ 202 h 319"/>
              <a:gd name="T14" fmla="*/ 0 w 306"/>
              <a:gd name="T15" fmla="*/ 124 h 319"/>
              <a:gd name="T16" fmla="*/ 28 w 306"/>
              <a:gd name="T17" fmla="*/ 146 h 319"/>
              <a:gd name="T18" fmla="*/ 28 w 306"/>
              <a:gd name="T19" fmla="*/ 190 h 319"/>
              <a:gd name="T20" fmla="*/ 96 w 306"/>
              <a:gd name="T21" fmla="*/ 258 h 319"/>
              <a:gd name="T22" fmla="*/ 241 w 306"/>
              <a:gd name="T23" fmla="*/ 227 h 319"/>
              <a:gd name="T24" fmla="*/ 235 w 306"/>
              <a:gd name="T25" fmla="*/ 191 h 319"/>
              <a:gd name="T26" fmla="*/ 182 w 306"/>
              <a:gd name="T27" fmla="*/ 243 h 319"/>
              <a:gd name="T28" fmla="*/ 181 w 306"/>
              <a:gd name="T29" fmla="*/ 285 h 319"/>
              <a:gd name="T30" fmla="*/ 216 w 306"/>
              <a:gd name="T31" fmla="*/ 319 h 319"/>
              <a:gd name="T32" fmla="*/ 256 w 306"/>
              <a:gd name="T33" fmla="*/ 286 h 319"/>
              <a:gd name="T34" fmla="*/ 306 w 306"/>
              <a:gd name="T35" fmla="*/ 202 h 319"/>
              <a:gd name="T36" fmla="*/ 306 w 306"/>
              <a:gd name="T37" fmla="*/ 124 h 319"/>
              <a:gd name="T38" fmla="*/ 278 w 306"/>
              <a:gd name="T39" fmla="*/ 146 h 319"/>
              <a:gd name="T40" fmla="*/ 278 w 306"/>
              <a:gd name="T41" fmla="*/ 190 h 319"/>
              <a:gd name="T42" fmla="*/ 210 w 306"/>
              <a:gd name="T43" fmla="*/ 258 h 319"/>
              <a:gd name="T44" fmla="*/ 155 w 306"/>
              <a:gd name="T45" fmla="*/ 182 h 319"/>
              <a:gd name="T46" fmla="*/ 246 w 306"/>
              <a:gd name="T47" fmla="*/ 91 h 319"/>
              <a:gd name="T48" fmla="*/ 155 w 306"/>
              <a:gd name="T49" fmla="*/ 0 h 319"/>
              <a:gd name="T50" fmla="*/ 64 w 306"/>
              <a:gd name="T51" fmla="*/ 91 h 319"/>
              <a:gd name="T52" fmla="*/ 155 w 306"/>
              <a:gd name="T53" fmla="*/ 18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319">
                <a:moveTo>
                  <a:pt x="65" y="227"/>
                </a:moveTo>
                <a:cubicBezTo>
                  <a:pt x="65" y="227"/>
                  <a:pt x="56" y="206"/>
                  <a:pt x="71" y="191"/>
                </a:cubicBezTo>
                <a:cubicBezTo>
                  <a:pt x="124" y="243"/>
                  <a:pt x="124" y="243"/>
                  <a:pt x="124" y="243"/>
                </a:cubicBezTo>
                <a:cubicBezTo>
                  <a:pt x="125" y="285"/>
                  <a:pt x="125" y="285"/>
                  <a:pt x="125" y="285"/>
                </a:cubicBezTo>
                <a:cubicBezTo>
                  <a:pt x="125" y="304"/>
                  <a:pt x="109" y="319"/>
                  <a:pt x="90" y="319"/>
                </a:cubicBezTo>
                <a:cubicBezTo>
                  <a:pt x="71" y="319"/>
                  <a:pt x="56" y="300"/>
                  <a:pt x="49" y="286"/>
                </a:cubicBezTo>
                <a:cubicBezTo>
                  <a:pt x="49" y="285"/>
                  <a:pt x="0" y="202"/>
                  <a:pt x="0" y="202"/>
                </a:cubicBezTo>
                <a:cubicBezTo>
                  <a:pt x="0" y="124"/>
                  <a:pt x="0" y="124"/>
                  <a:pt x="0" y="124"/>
                </a:cubicBezTo>
                <a:cubicBezTo>
                  <a:pt x="0" y="124"/>
                  <a:pt x="28" y="123"/>
                  <a:pt x="28" y="146"/>
                </a:cubicBezTo>
                <a:cubicBezTo>
                  <a:pt x="28" y="169"/>
                  <a:pt x="28" y="190"/>
                  <a:pt x="28" y="190"/>
                </a:cubicBezTo>
                <a:cubicBezTo>
                  <a:pt x="96" y="258"/>
                  <a:pt x="96" y="258"/>
                  <a:pt x="96" y="258"/>
                </a:cubicBezTo>
                <a:moveTo>
                  <a:pt x="241" y="227"/>
                </a:moveTo>
                <a:cubicBezTo>
                  <a:pt x="241" y="227"/>
                  <a:pt x="250" y="206"/>
                  <a:pt x="235" y="191"/>
                </a:cubicBezTo>
                <a:cubicBezTo>
                  <a:pt x="182" y="243"/>
                  <a:pt x="182" y="243"/>
                  <a:pt x="182" y="243"/>
                </a:cubicBezTo>
                <a:cubicBezTo>
                  <a:pt x="181" y="285"/>
                  <a:pt x="181" y="285"/>
                  <a:pt x="181" y="285"/>
                </a:cubicBezTo>
                <a:cubicBezTo>
                  <a:pt x="181" y="304"/>
                  <a:pt x="197" y="319"/>
                  <a:pt x="216" y="319"/>
                </a:cubicBezTo>
                <a:cubicBezTo>
                  <a:pt x="235" y="319"/>
                  <a:pt x="250" y="300"/>
                  <a:pt x="256" y="286"/>
                </a:cubicBezTo>
                <a:cubicBezTo>
                  <a:pt x="257" y="285"/>
                  <a:pt x="306" y="202"/>
                  <a:pt x="306" y="202"/>
                </a:cubicBezTo>
                <a:cubicBezTo>
                  <a:pt x="306" y="124"/>
                  <a:pt x="306" y="124"/>
                  <a:pt x="306" y="124"/>
                </a:cubicBezTo>
                <a:cubicBezTo>
                  <a:pt x="306" y="124"/>
                  <a:pt x="278" y="123"/>
                  <a:pt x="278" y="146"/>
                </a:cubicBezTo>
                <a:cubicBezTo>
                  <a:pt x="278" y="169"/>
                  <a:pt x="278" y="190"/>
                  <a:pt x="278" y="190"/>
                </a:cubicBezTo>
                <a:cubicBezTo>
                  <a:pt x="210" y="258"/>
                  <a:pt x="210" y="258"/>
                  <a:pt x="210" y="258"/>
                </a:cubicBezTo>
                <a:moveTo>
                  <a:pt x="155" y="182"/>
                </a:moveTo>
                <a:cubicBezTo>
                  <a:pt x="205" y="182"/>
                  <a:pt x="246" y="141"/>
                  <a:pt x="246" y="91"/>
                </a:cubicBezTo>
                <a:cubicBezTo>
                  <a:pt x="246" y="41"/>
                  <a:pt x="205" y="0"/>
                  <a:pt x="155" y="0"/>
                </a:cubicBezTo>
                <a:cubicBezTo>
                  <a:pt x="105" y="0"/>
                  <a:pt x="64" y="41"/>
                  <a:pt x="64" y="91"/>
                </a:cubicBezTo>
                <a:cubicBezTo>
                  <a:pt x="64" y="141"/>
                  <a:pt x="105" y="182"/>
                  <a:pt x="155" y="182"/>
                </a:cubicBezTo>
                <a:close/>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
        <p:nvSpPr>
          <p:cNvPr id="5" name="Freeform 164">
            <a:extLst>
              <a:ext uri="{FF2B5EF4-FFF2-40B4-BE49-F238E27FC236}">
                <a16:creationId xmlns:a16="http://schemas.microsoft.com/office/drawing/2014/main" id="{F152267E-F4B1-4F51-B84E-7AB8140C9F5F}"/>
              </a:ext>
            </a:extLst>
          </p:cNvPr>
          <p:cNvSpPr>
            <a:spLocks noEditPoints="1"/>
          </p:cNvSpPr>
          <p:nvPr/>
        </p:nvSpPr>
        <p:spPr bwMode="black">
          <a:xfrm>
            <a:off x="1309022" y="6012328"/>
            <a:ext cx="414578" cy="53221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solidFill>
          <a:ln>
            <a:noFill/>
          </a:ln>
        </p:spPr>
        <p:txBody>
          <a:bodyPr vert="horz" wrap="square" lIns="82270" tIns="41135" rIns="82270" bIns="41135" numCol="1" anchor="t" anchorCtr="0" compatLnSpc="1">
            <a:prstTxWarp prst="textNoShape">
              <a:avLst/>
            </a:prstTxWarp>
          </a:bodyPr>
          <a:lstStyle/>
          <a:p>
            <a:pPr defTabSz="932205">
              <a:spcBef>
                <a:spcPts val="600"/>
              </a:spcBef>
              <a:defRPr/>
            </a:pPr>
            <a:endParaRPr lang="en-US" sz="1600" kern="0">
              <a:solidFill>
                <a:srgbClr val="FFFFFF"/>
              </a:solidFill>
              <a:latin typeface="Segoe UI" panose="020B0502040204020203" pitchFamily="34" charset="0"/>
              <a:cs typeface="Segoe UI" panose="020B0502040204020203" pitchFamily="34" charset="0"/>
            </a:endParaRPr>
          </a:p>
        </p:txBody>
      </p:sp>
      <p:sp>
        <p:nvSpPr>
          <p:cNvPr id="6" name="Freeform 369">
            <a:extLst>
              <a:ext uri="{FF2B5EF4-FFF2-40B4-BE49-F238E27FC236}">
                <a16:creationId xmlns:a16="http://schemas.microsoft.com/office/drawing/2014/main" id="{CC389C85-C430-4880-84AD-35F074AA8B5C}"/>
              </a:ext>
            </a:extLst>
          </p:cNvPr>
          <p:cNvSpPr>
            <a:spLocks noChangeAspect="1" noEditPoints="1"/>
          </p:cNvSpPr>
          <p:nvPr/>
        </p:nvSpPr>
        <p:spPr bwMode="auto">
          <a:xfrm>
            <a:off x="1185217" y="4694609"/>
            <a:ext cx="658368" cy="658370"/>
          </a:xfrm>
          <a:custGeom>
            <a:avLst/>
            <a:gdLst>
              <a:gd name="T0" fmla="*/ 83 w 314"/>
              <a:gd name="T1" fmla="*/ 18 h 314"/>
              <a:gd name="T2" fmla="*/ 157 w 314"/>
              <a:gd name="T3" fmla="*/ 0 h 314"/>
              <a:gd name="T4" fmla="*/ 314 w 314"/>
              <a:gd name="T5" fmla="*/ 157 h 314"/>
              <a:gd name="T6" fmla="*/ 157 w 314"/>
              <a:gd name="T7" fmla="*/ 314 h 314"/>
              <a:gd name="T8" fmla="*/ 0 w 314"/>
              <a:gd name="T9" fmla="*/ 157 h 314"/>
              <a:gd name="T10" fmla="*/ 56 w 314"/>
              <a:gd name="T11" fmla="*/ 36 h 314"/>
              <a:gd name="T12" fmla="*/ 51 w 314"/>
              <a:gd name="T13" fmla="*/ 80 h 314"/>
              <a:gd name="T14" fmla="*/ 57 w 314"/>
              <a:gd name="T15" fmla="*/ 36 h 314"/>
              <a:gd name="T16" fmla="*/ 13 w 314"/>
              <a:gd name="T17" fmla="*/ 31 h 314"/>
              <a:gd name="T18" fmla="*/ 157 w 314"/>
              <a:gd name="T19" fmla="*/ 49 h 314"/>
              <a:gd name="T20" fmla="*/ 157 w 314"/>
              <a:gd name="T21" fmla="*/ 157 h 314"/>
              <a:gd name="T22" fmla="*/ 265 w 314"/>
              <a:gd name="T23" fmla="*/ 15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 h="314">
                <a:moveTo>
                  <a:pt x="83" y="18"/>
                </a:moveTo>
                <a:cubicBezTo>
                  <a:pt x="105" y="6"/>
                  <a:pt x="130" y="0"/>
                  <a:pt x="157" y="0"/>
                </a:cubicBezTo>
                <a:cubicBezTo>
                  <a:pt x="244" y="0"/>
                  <a:pt x="314" y="70"/>
                  <a:pt x="314" y="157"/>
                </a:cubicBezTo>
                <a:cubicBezTo>
                  <a:pt x="314" y="244"/>
                  <a:pt x="244" y="314"/>
                  <a:pt x="157" y="314"/>
                </a:cubicBezTo>
                <a:cubicBezTo>
                  <a:pt x="70" y="314"/>
                  <a:pt x="0" y="244"/>
                  <a:pt x="0" y="157"/>
                </a:cubicBezTo>
                <a:cubicBezTo>
                  <a:pt x="0" y="108"/>
                  <a:pt x="22" y="65"/>
                  <a:pt x="56" y="36"/>
                </a:cubicBezTo>
                <a:moveTo>
                  <a:pt x="51" y="80"/>
                </a:moveTo>
                <a:cubicBezTo>
                  <a:pt x="57" y="36"/>
                  <a:pt x="57" y="36"/>
                  <a:pt x="57" y="36"/>
                </a:cubicBezTo>
                <a:cubicBezTo>
                  <a:pt x="13" y="31"/>
                  <a:pt x="13" y="31"/>
                  <a:pt x="13" y="31"/>
                </a:cubicBezTo>
                <a:moveTo>
                  <a:pt x="157" y="49"/>
                </a:moveTo>
                <a:cubicBezTo>
                  <a:pt x="157" y="157"/>
                  <a:pt x="157" y="157"/>
                  <a:pt x="157" y="157"/>
                </a:cubicBezTo>
                <a:cubicBezTo>
                  <a:pt x="265" y="157"/>
                  <a:pt x="265" y="157"/>
                  <a:pt x="265" y="157"/>
                </a:cubicBezTo>
              </a:path>
            </a:pathLst>
          </a:custGeom>
          <a:noFill/>
          <a:ln w="254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49871156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
                                        <p:tgtEl>
                                          <p:spTgt spid="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
                                        <p:tgtEl>
                                          <p:spTgt spid="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
                                        <p:tgtEl>
                                          <p:spTgt spid="5"/>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6652-3DD2-41B6-9149-F355D4227F9B}"/>
              </a:ext>
            </a:extLst>
          </p:cNvPr>
          <p:cNvSpPr>
            <a:spLocks noGrp="1"/>
          </p:cNvSpPr>
          <p:nvPr>
            <p:ph type="title"/>
          </p:nvPr>
        </p:nvSpPr>
        <p:spPr/>
        <p:txBody>
          <a:bodyPr/>
          <a:lstStyle/>
          <a:p>
            <a:r>
              <a:rPr lang="en-US" i="1"/>
              <a:t>Do I still have a “catch-all” insurance policy?</a:t>
            </a:r>
          </a:p>
        </p:txBody>
      </p:sp>
      <p:sp>
        <p:nvSpPr>
          <p:cNvPr id="3" name="Text Placeholder 2">
            <a:extLst>
              <a:ext uri="{FF2B5EF4-FFF2-40B4-BE49-F238E27FC236}">
                <a16:creationId xmlns:a16="http://schemas.microsoft.com/office/drawing/2014/main" id="{A5B9F1BD-5C2B-43FB-BB05-33B64CD3CAC2}"/>
              </a:ext>
            </a:extLst>
          </p:cNvPr>
          <p:cNvSpPr>
            <a:spLocks noGrp="1"/>
          </p:cNvSpPr>
          <p:nvPr>
            <p:ph type="body" sz="quarter" idx="10"/>
          </p:nvPr>
        </p:nvSpPr>
        <p:spPr>
          <a:xfrm>
            <a:off x="274638" y="1212850"/>
            <a:ext cx="11888787" cy="5096780"/>
          </a:xfrm>
        </p:spPr>
        <p:txBody>
          <a:bodyPr/>
          <a:lstStyle/>
          <a:p>
            <a:r>
              <a:rPr lang="en-US" sz="3200" b="1" dirty="0"/>
              <a:t>	No!</a:t>
            </a:r>
          </a:p>
          <a:p>
            <a:endParaRPr lang="en-US" sz="3200" dirty="0"/>
          </a:p>
          <a:p>
            <a:r>
              <a:rPr lang="en-US" sz="3200" dirty="0">
                <a:solidFill>
                  <a:srgbClr val="000000"/>
                </a:solidFill>
              </a:rPr>
              <a:t>Protection of resources and resource data in Azure and Azure Stack Hub is a user responsibility</a:t>
            </a:r>
          </a:p>
          <a:p>
            <a:pPr marL="571500" lvl="1" indent="-342900">
              <a:buFont typeface="Arial" panose="020B0604020202020204" pitchFamily="34" charset="0"/>
              <a:buChar char="•"/>
            </a:pPr>
            <a:r>
              <a:rPr lang="en-US" sz="2400" dirty="0">
                <a:solidFill>
                  <a:srgbClr val="000000"/>
                </a:solidFill>
              </a:rPr>
              <a:t>no way to backup or replicate data from the underlying hypervisor nodes </a:t>
            </a:r>
          </a:p>
          <a:p>
            <a:pPr marL="571500" lvl="1" indent="-342900">
              <a:buFont typeface="Arial" panose="020B0604020202020204" pitchFamily="34" charset="0"/>
              <a:buChar char="•"/>
            </a:pPr>
            <a:r>
              <a:rPr lang="en-US" sz="2400" dirty="0">
                <a:solidFill>
                  <a:srgbClr val="000000"/>
                </a:solidFill>
              </a:rPr>
              <a:t>no bulk recovery of VMs directly into hypervisor nodes</a:t>
            </a:r>
          </a:p>
          <a:p>
            <a:pPr marL="571500" lvl="1" indent="-342900">
              <a:buFont typeface="Arial" panose="020B0604020202020204" pitchFamily="34" charset="0"/>
              <a:buChar char="•"/>
            </a:pPr>
            <a:r>
              <a:rPr lang="en-US" sz="2400" dirty="0">
                <a:solidFill>
                  <a:srgbClr val="000000"/>
                </a:solidFill>
              </a:rPr>
              <a:t>The “catch-all” mechanism in Azure (GRS/RA-GRS) is not available in Azure Stack Hub yet</a:t>
            </a:r>
          </a:p>
          <a:p>
            <a:pPr marL="571500" lvl="1" indent="-342900">
              <a:buFont typeface="Arial" panose="020B0604020202020204" pitchFamily="34" charset="0"/>
              <a:buChar char="•"/>
            </a:pPr>
            <a:endParaRPr lang="en-US" sz="2400" dirty="0">
              <a:solidFill>
                <a:srgbClr val="000000"/>
              </a:solidFill>
            </a:endParaRPr>
          </a:p>
          <a:p>
            <a:r>
              <a:rPr lang="en-US" sz="3200" dirty="0">
                <a:solidFill>
                  <a:srgbClr val="000000"/>
                </a:solidFill>
              </a:rPr>
              <a:t>Modern apps (e.g. container, microservices) require a different approach to backup-recovery and disaster-recovery</a:t>
            </a:r>
          </a:p>
        </p:txBody>
      </p:sp>
    </p:spTree>
    <p:extLst>
      <p:ext uri="{BB962C8B-B14F-4D97-AF65-F5344CB8AC3E}">
        <p14:creationId xmlns:p14="http://schemas.microsoft.com/office/powerpoint/2010/main" val="375119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a:t>Infrastructure Backup</a:t>
            </a:r>
          </a:p>
        </p:txBody>
      </p:sp>
    </p:spTree>
    <p:extLst>
      <p:ext uri="{BB962C8B-B14F-4D97-AF65-F5344CB8AC3E}">
        <p14:creationId xmlns:p14="http://schemas.microsoft.com/office/powerpoint/2010/main" val="333023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44834" y="3023462"/>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23" name="Rounded Rectangle 68">
            <a:extLst>
              <a:ext uri="{FF2B5EF4-FFF2-40B4-BE49-F238E27FC236}">
                <a16:creationId xmlns:a16="http://schemas.microsoft.com/office/drawing/2014/main" id="{6BB8946F-7D0E-4DD4-8833-6ABC9CC823F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dirty="0"/>
              <a:t>Azure Stack Hub Infrastructure </a:t>
            </a:r>
          </a:p>
        </p:txBody>
      </p:sp>
      <p:grpSp>
        <p:nvGrpSpPr>
          <p:cNvPr id="24" name="Group 23">
            <a:extLst>
              <a:ext uri="{FF2B5EF4-FFF2-40B4-BE49-F238E27FC236}">
                <a16:creationId xmlns:a16="http://schemas.microsoft.com/office/drawing/2014/main" id="{2507938C-784D-4DEF-B593-CD44BE583296}"/>
              </a:ext>
            </a:extLst>
          </p:cNvPr>
          <p:cNvGrpSpPr/>
          <p:nvPr/>
        </p:nvGrpSpPr>
        <p:grpSpPr>
          <a:xfrm>
            <a:off x="5285634" y="2085407"/>
            <a:ext cx="5652766" cy="3330083"/>
            <a:chOff x="3141252" y="2257625"/>
            <a:chExt cx="5878668" cy="3463167"/>
          </a:xfrm>
        </p:grpSpPr>
        <p:sp>
          <p:nvSpPr>
            <p:cNvPr id="25" name="Freeform: Shape 24">
              <a:extLst>
                <a:ext uri="{FF2B5EF4-FFF2-40B4-BE49-F238E27FC236}">
                  <a16:creationId xmlns:a16="http://schemas.microsoft.com/office/drawing/2014/main" id="{B5DF0C0E-38B3-4A1C-89FA-99EF45664E48}"/>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protect applications deployed on IaaS</a:t>
              </a:r>
            </a:p>
          </p:txBody>
        </p:sp>
        <p:sp>
          <p:nvSpPr>
            <p:cNvPr id="26" name="Freeform: Shape 25">
              <a:extLst>
                <a:ext uri="{FF2B5EF4-FFF2-40B4-BE49-F238E27FC236}">
                  <a16:creationId xmlns:a16="http://schemas.microsoft.com/office/drawing/2014/main" id="{61D99546-6A7E-4116-9ACD-E2911CCABB7F}"/>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solidFill>
                    <a:schemeClr val="bg1">
                      <a:lumMod val="65000"/>
                    </a:schemeClr>
                  </a:solidFill>
                  <a:latin typeface="Segoe UI Semilight" panose="020B0402040204020203" pitchFamily="34" charset="0"/>
                  <a:cs typeface="Segoe UI Semilight" panose="020B0402040204020203" pitchFamily="34" charset="0"/>
                </a:rPr>
                <a:t>I can create a protection strategy </a:t>
              </a:r>
              <a:br>
                <a:rPr lang="en-US" sz="2244">
                  <a:solidFill>
                    <a:schemeClr val="bg1">
                      <a:lumMod val="65000"/>
                    </a:schemeClr>
                  </a:solidFill>
                  <a:latin typeface="Segoe UI Semilight" panose="020B0402040204020203" pitchFamily="34" charset="0"/>
                  <a:cs typeface="Segoe UI Semilight" panose="020B0402040204020203" pitchFamily="34" charset="0"/>
                </a:rPr>
              </a:br>
              <a:r>
                <a:rPr lang="en-US" sz="2244">
                  <a:solidFill>
                    <a:schemeClr val="bg1">
                      <a:lumMod val="65000"/>
                    </a:schemeClr>
                  </a:solidFill>
                  <a:latin typeface="Segoe UI Semilight" panose="020B0402040204020203" pitchFamily="34" charset="0"/>
                  <a:cs typeface="Segoe UI Semilight" panose="020B0402040204020203" pitchFamily="34" charset="0"/>
                </a:rPr>
                <a:t>for PaaS based</a:t>
              </a:r>
            </a:p>
          </p:txBody>
        </p:sp>
        <p:sp>
          <p:nvSpPr>
            <p:cNvPr id="27" name="Freeform: Shape 26">
              <a:extLst>
                <a:ext uri="{FF2B5EF4-FFF2-40B4-BE49-F238E27FC236}">
                  <a16:creationId xmlns:a16="http://schemas.microsoft.com/office/drawing/2014/main" id="{74043FD1-413E-4724-8DEF-9EC20C0F9330}"/>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endParaRPr lang="en-US" sz="2244">
                <a:latin typeface="Segoe UI Semilight" panose="020B0402040204020203" pitchFamily="34" charset="0"/>
                <a:cs typeface="Segoe UI Semilight" panose="020B0402040204020203" pitchFamily="34" charset="0"/>
              </a:endParaRPr>
            </a:p>
          </p:txBody>
        </p:sp>
      </p:grpSp>
      <p:cxnSp>
        <p:nvCxnSpPr>
          <p:cNvPr id="28" name="Straight Connector 27">
            <a:extLst>
              <a:ext uri="{FF2B5EF4-FFF2-40B4-BE49-F238E27FC236}">
                <a16:creationId xmlns:a16="http://schemas.microsoft.com/office/drawing/2014/main" id="{CB1B5ADB-5A39-450B-A0C7-EB5A8010E540}"/>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6A927911-7195-4D59-B9FA-A28C46744FF6}"/>
              </a:ext>
            </a:extLst>
          </p:cNvPr>
          <p:cNvSpPr/>
          <p:nvPr/>
        </p:nvSpPr>
        <p:spPr>
          <a:xfrm>
            <a:off x="6797806" y="3956708"/>
            <a:ext cx="1227111"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Infra backup</a:t>
            </a:r>
          </a:p>
        </p:txBody>
      </p:sp>
      <p:sp>
        <p:nvSpPr>
          <p:cNvPr id="22" name="Freeform: Shape 21">
            <a:extLst>
              <a:ext uri="{FF2B5EF4-FFF2-40B4-BE49-F238E27FC236}">
                <a16:creationId xmlns:a16="http://schemas.microsoft.com/office/drawing/2014/main" id="{D6E6E1E1-40BB-4D7D-972C-E5010DD4391C}"/>
              </a:ext>
            </a:extLst>
          </p:cNvPr>
          <p:cNvSpPr/>
          <p:nvPr/>
        </p:nvSpPr>
        <p:spPr>
          <a:xfrm>
            <a:off x="8073509" y="4544453"/>
            <a:ext cx="1227936" cy="785377"/>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1734">
                <a:latin typeface="Segoe UI Semilight" panose="020B0402040204020203" pitchFamily="34" charset="0"/>
                <a:cs typeface="Segoe UI Semilight" panose="020B0402040204020203" pitchFamily="34" charset="0"/>
              </a:rPr>
              <a:t>Cloud Recovery</a:t>
            </a:r>
          </a:p>
        </p:txBody>
      </p:sp>
      <p:sp>
        <p:nvSpPr>
          <p:cNvPr id="17" name="Telemarketer_E7B9" title="Icon of a person wearing a headset">
            <a:extLst>
              <a:ext uri="{FF2B5EF4-FFF2-40B4-BE49-F238E27FC236}">
                <a16:creationId xmlns:a16="http://schemas.microsoft.com/office/drawing/2014/main" id="{452178CF-2046-4B3C-8AE3-301CFA0D617E}"/>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solidFill>
            <a:schemeClr val="bg1">
              <a:lumMod val="7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32" name="TextBox 31">
            <a:extLst>
              <a:ext uri="{FF2B5EF4-FFF2-40B4-BE49-F238E27FC236}">
                <a16:creationId xmlns:a16="http://schemas.microsoft.com/office/drawing/2014/main" id="{95396ECE-59DA-417C-A938-C24620644A2C}"/>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
        <p:nvSpPr>
          <p:cNvPr id="19" name="TextBox 18">
            <a:extLst>
              <a:ext uri="{FF2B5EF4-FFF2-40B4-BE49-F238E27FC236}">
                <a16:creationId xmlns:a16="http://schemas.microsoft.com/office/drawing/2014/main" id="{ABE4E9C5-27A9-456D-9733-654A9A75ECF6}"/>
              </a:ext>
            </a:extLst>
          </p:cNvPr>
          <p:cNvSpPr txBox="1"/>
          <p:nvPr/>
        </p:nvSpPr>
        <p:spPr>
          <a:xfrm>
            <a:off x="69849" y="6495811"/>
            <a:ext cx="11165417" cy="369332"/>
          </a:xfrm>
          <a:prstGeom prst="rect">
            <a:avLst/>
          </a:prstGeom>
          <a:noFill/>
        </p:spPr>
        <p:txBody>
          <a:bodyPr wrap="square">
            <a:spAutoFit/>
          </a:bodyPr>
          <a:lstStyle/>
          <a:p>
            <a:r>
              <a:rPr lang="en-US" dirty="0">
                <a:hlinkClick r:id="rId3"/>
              </a:rPr>
              <a:t>Recover Azure Stack Hub data with the Infrastructure Backup Service - Azure Stack Hub | Microsoft Docs</a:t>
            </a:r>
            <a:endParaRPr lang="en-US" dirty="0"/>
          </a:p>
        </p:txBody>
      </p:sp>
    </p:spTree>
    <p:extLst>
      <p:ext uri="{BB962C8B-B14F-4D97-AF65-F5344CB8AC3E}">
        <p14:creationId xmlns:p14="http://schemas.microsoft.com/office/powerpoint/2010/main" val="9515039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Infrastructure Backup Controller</a:t>
            </a:r>
          </a:p>
        </p:txBody>
      </p:sp>
      <p:sp>
        <p:nvSpPr>
          <p:cNvPr id="3" name="Content Placeholder 2"/>
          <p:cNvSpPr>
            <a:spLocks noGrp="1"/>
          </p:cNvSpPr>
          <p:nvPr>
            <p:ph type="body" sz="quarter" idx="10"/>
          </p:nvPr>
        </p:nvSpPr>
        <p:spPr>
          <a:xfrm>
            <a:off x="274638" y="1212850"/>
            <a:ext cx="7655436" cy="4985980"/>
          </a:xfrm>
        </p:spPr>
        <p:txBody>
          <a:bodyPr/>
          <a:lstStyle/>
          <a:p>
            <a:r>
              <a:rPr lang="en-US" dirty="0"/>
              <a:t>Backup Details </a:t>
            </a:r>
          </a:p>
          <a:p>
            <a:pPr marL="342900" lvl="1" indent="-342900">
              <a:lnSpc>
                <a:spcPct val="95000"/>
              </a:lnSpc>
              <a:buFont typeface="Arial" panose="020B0604020202020204" pitchFamily="34" charset="0"/>
              <a:buChar char="•"/>
            </a:pPr>
            <a:r>
              <a:rPr lang="en-US" sz="2400" dirty="0"/>
              <a:t>Full backups supported; incremental backups supported in 2102 </a:t>
            </a:r>
            <a:r>
              <a:rPr lang="en-US" sz="2400"/>
              <a:t>and above.</a:t>
            </a:r>
            <a:endParaRPr lang="en-US" sz="2400" dirty="0"/>
          </a:p>
          <a:p>
            <a:pPr marL="342900" lvl="1" indent="-342900">
              <a:lnSpc>
                <a:spcPct val="95000"/>
              </a:lnSpc>
              <a:buFont typeface="Arial" panose="020B0604020202020204" pitchFamily="34" charset="0"/>
              <a:buChar char="•"/>
            </a:pPr>
            <a:r>
              <a:rPr lang="en-US" sz="2400" dirty="0"/>
              <a:t>Full backups only (~10 GB)</a:t>
            </a:r>
          </a:p>
          <a:p>
            <a:pPr marL="342900" lvl="1" indent="-342900">
              <a:lnSpc>
                <a:spcPct val="95000"/>
              </a:lnSpc>
              <a:buFont typeface="Arial" panose="020B0604020202020204" pitchFamily="34" charset="0"/>
              <a:buChar char="•"/>
            </a:pPr>
            <a:r>
              <a:rPr lang="en-US" sz="2400" dirty="0"/>
              <a:t>Encrypted using .NET libraries</a:t>
            </a:r>
          </a:p>
          <a:p>
            <a:pPr marL="342900" lvl="1" indent="-342900">
              <a:lnSpc>
                <a:spcPct val="95000"/>
              </a:lnSpc>
              <a:buFont typeface="Arial" panose="020B0604020202020204" pitchFamily="34" charset="0"/>
              <a:buChar char="•"/>
            </a:pPr>
            <a:r>
              <a:rPr lang="en-US" sz="2400" dirty="0"/>
              <a:t>Can be automatically scheduled (following update 1807)</a:t>
            </a:r>
          </a:p>
          <a:p>
            <a:pPr marL="342900" lvl="1" indent="-342900">
              <a:lnSpc>
                <a:spcPct val="95000"/>
              </a:lnSpc>
              <a:buFont typeface="Arial" panose="020B0604020202020204" pitchFamily="34" charset="0"/>
              <a:buChar char="•"/>
            </a:pPr>
            <a:r>
              <a:rPr lang="en-US" sz="2400" dirty="0"/>
              <a:t>Backup does not include network switch or hardware management server configuration.</a:t>
            </a:r>
          </a:p>
          <a:p>
            <a:pPr marL="571500" lvl="2" indent="-342900">
              <a:lnSpc>
                <a:spcPct val="95000"/>
              </a:lnSpc>
              <a:buFont typeface="Arial" panose="020B0604020202020204" pitchFamily="34" charset="0"/>
              <a:buChar char="•"/>
            </a:pPr>
            <a:r>
              <a:rPr lang="en-US" sz="2400" dirty="0"/>
              <a:t>Deployment documentation will include steps for backup of this data on the </a:t>
            </a:r>
            <a:br>
              <a:rPr lang="en-US" sz="2400" dirty="0"/>
            </a:br>
            <a:r>
              <a:rPr lang="en-US" sz="2400" dirty="0"/>
              <a:t>same external infrastructure backup share</a:t>
            </a:r>
          </a:p>
        </p:txBody>
      </p:sp>
      <p:grpSp>
        <p:nvGrpSpPr>
          <p:cNvPr id="76" name="Group 75"/>
          <p:cNvGrpSpPr/>
          <p:nvPr/>
        </p:nvGrpSpPr>
        <p:grpSpPr>
          <a:xfrm>
            <a:off x="8380209" y="3503366"/>
            <a:ext cx="3585015" cy="2975413"/>
            <a:chOff x="6776128" y="7127878"/>
            <a:chExt cx="1961800" cy="1628212"/>
          </a:xfrm>
        </p:grpSpPr>
        <p:grpSp>
          <p:nvGrpSpPr>
            <p:cNvPr id="6" name="Group 5"/>
            <p:cNvGrpSpPr>
              <a:grpSpLocks noChangeAspect="1"/>
            </p:cNvGrpSpPr>
            <p:nvPr/>
          </p:nvGrpSpPr>
          <p:grpSpPr>
            <a:xfrm>
              <a:off x="6776128" y="7127878"/>
              <a:ext cx="1961800" cy="1302292"/>
              <a:chOff x="-12022284" y="-5000314"/>
              <a:chExt cx="8767064" cy="5979582"/>
            </a:xfrm>
          </p:grpSpPr>
          <p:sp>
            <p:nvSpPr>
              <p:cNvPr id="7" name="Freeform 793"/>
              <p:cNvSpPr/>
              <p:nvPr/>
            </p:nvSpPr>
            <p:spPr bwMode="auto">
              <a:xfrm>
                <a:off x="-12022284" y="-5000217"/>
                <a:ext cx="8766916" cy="5979485"/>
              </a:xfrm>
              <a:custGeom>
                <a:avLst/>
                <a:gdLst>
                  <a:gd name="connsiteX0" fmla="*/ 4216982 w 8766916"/>
                  <a:gd name="connsiteY0" fmla="*/ 5580888 h 5979485"/>
                  <a:gd name="connsiteX1" fmla="*/ 4178255 w 8766916"/>
                  <a:gd name="connsiteY1" fmla="*/ 5596930 h 5979485"/>
                  <a:gd name="connsiteX2" fmla="*/ 4162214 w 8766916"/>
                  <a:gd name="connsiteY2" fmla="*/ 5635657 h 5979485"/>
                  <a:gd name="connsiteX3" fmla="*/ 4162213 w 8766916"/>
                  <a:gd name="connsiteY3" fmla="*/ 5635656 h 5979485"/>
                  <a:gd name="connsiteX4" fmla="*/ 4162213 w 8766916"/>
                  <a:gd name="connsiteY4" fmla="*/ 5635657 h 5979485"/>
                  <a:gd name="connsiteX5" fmla="*/ 4162214 w 8766916"/>
                  <a:gd name="connsiteY5" fmla="*/ 5635657 h 5979485"/>
                  <a:gd name="connsiteX6" fmla="*/ 4178255 w 8766916"/>
                  <a:gd name="connsiteY6" fmla="*/ 5674384 h 5979485"/>
                  <a:gd name="connsiteX7" fmla="*/ 4216982 w 8766916"/>
                  <a:gd name="connsiteY7" fmla="*/ 5690425 h 5979485"/>
                  <a:gd name="connsiteX8" fmla="*/ 4549934 w 8766916"/>
                  <a:gd name="connsiteY8" fmla="*/ 5690426 h 5979485"/>
                  <a:gd name="connsiteX9" fmla="*/ 4604703 w 8766916"/>
                  <a:gd name="connsiteY9" fmla="*/ 5635657 h 5979485"/>
                  <a:gd name="connsiteX10" fmla="*/ 4604704 w 8766916"/>
                  <a:gd name="connsiteY10" fmla="*/ 5635657 h 5979485"/>
                  <a:gd name="connsiteX11" fmla="*/ 4549935 w 8766916"/>
                  <a:gd name="connsiteY11" fmla="*/ 5580888 h 5979485"/>
                  <a:gd name="connsiteX12" fmla="*/ 3969048 w 8766916"/>
                  <a:gd name="connsiteY12" fmla="*/ 99945 h 5979485"/>
                  <a:gd name="connsiteX13" fmla="*/ 3930321 w 8766916"/>
                  <a:gd name="connsiteY13" fmla="*/ 115987 h 5979485"/>
                  <a:gd name="connsiteX14" fmla="*/ 3914280 w 8766916"/>
                  <a:gd name="connsiteY14" fmla="*/ 154714 h 5979485"/>
                  <a:gd name="connsiteX15" fmla="*/ 3914279 w 8766916"/>
                  <a:gd name="connsiteY15" fmla="*/ 154713 h 5979485"/>
                  <a:gd name="connsiteX16" fmla="*/ 3914279 w 8766916"/>
                  <a:gd name="connsiteY16" fmla="*/ 154714 h 5979485"/>
                  <a:gd name="connsiteX17" fmla="*/ 3914280 w 8766916"/>
                  <a:gd name="connsiteY17" fmla="*/ 154714 h 5979485"/>
                  <a:gd name="connsiteX18" fmla="*/ 3930321 w 8766916"/>
                  <a:gd name="connsiteY18" fmla="*/ 193441 h 5979485"/>
                  <a:gd name="connsiteX19" fmla="*/ 3969048 w 8766916"/>
                  <a:gd name="connsiteY19" fmla="*/ 209482 h 5979485"/>
                  <a:gd name="connsiteX20" fmla="*/ 4797868 w 8766916"/>
                  <a:gd name="connsiteY20" fmla="*/ 209483 h 5979485"/>
                  <a:gd name="connsiteX21" fmla="*/ 4852637 w 8766916"/>
                  <a:gd name="connsiteY21" fmla="*/ 154714 h 5979485"/>
                  <a:gd name="connsiteX22" fmla="*/ 4852638 w 8766916"/>
                  <a:gd name="connsiteY22" fmla="*/ 154714 h 5979485"/>
                  <a:gd name="connsiteX23" fmla="*/ 4797869 w 8766916"/>
                  <a:gd name="connsiteY23" fmla="*/ 99945 h 5979485"/>
                  <a:gd name="connsiteX24" fmla="*/ 442123 w 8766916"/>
                  <a:gd name="connsiteY24" fmla="*/ 0 h 5979485"/>
                  <a:gd name="connsiteX25" fmla="*/ 8324793 w 8766916"/>
                  <a:gd name="connsiteY25" fmla="*/ 0 h 5979485"/>
                  <a:gd name="connsiteX26" fmla="*/ 8766916 w 8766916"/>
                  <a:gd name="connsiteY26" fmla="*/ 442123 h 5979485"/>
                  <a:gd name="connsiteX27" fmla="*/ 8766916 w 8766916"/>
                  <a:gd name="connsiteY27" fmla="*/ 5537362 h 5979485"/>
                  <a:gd name="connsiteX28" fmla="*/ 8324793 w 8766916"/>
                  <a:gd name="connsiteY28" fmla="*/ 5979485 h 5979485"/>
                  <a:gd name="connsiteX29" fmla="*/ 442123 w 8766916"/>
                  <a:gd name="connsiteY29" fmla="*/ 5979485 h 5979485"/>
                  <a:gd name="connsiteX30" fmla="*/ 0 w 8766916"/>
                  <a:gd name="connsiteY30" fmla="*/ 5537362 h 5979485"/>
                  <a:gd name="connsiteX31" fmla="*/ 0 w 8766916"/>
                  <a:gd name="connsiteY31" fmla="*/ 442123 h 5979485"/>
                  <a:gd name="connsiteX32" fmla="*/ 442123 w 8766916"/>
                  <a:gd name="connsiteY32" fmla="*/ 0 h 597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6916" h="5979485">
                    <a:moveTo>
                      <a:pt x="4216982" y="5580888"/>
                    </a:moveTo>
                    <a:cubicBezTo>
                      <a:pt x="4201858" y="5580888"/>
                      <a:pt x="4188166" y="5587018"/>
                      <a:pt x="4178255" y="5596930"/>
                    </a:cubicBezTo>
                    <a:lnTo>
                      <a:pt x="4162214" y="5635657"/>
                    </a:lnTo>
                    <a:lnTo>
                      <a:pt x="4162213" y="5635656"/>
                    </a:lnTo>
                    <a:lnTo>
                      <a:pt x="4162213" y="5635657"/>
                    </a:lnTo>
                    <a:lnTo>
                      <a:pt x="4162214" y="5635657"/>
                    </a:lnTo>
                    <a:lnTo>
                      <a:pt x="4178255" y="5674384"/>
                    </a:lnTo>
                    <a:cubicBezTo>
                      <a:pt x="4188166" y="5684295"/>
                      <a:pt x="4201858" y="5690425"/>
                      <a:pt x="4216982" y="5690425"/>
                    </a:cubicBezTo>
                    <a:lnTo>
                      <a:pt x="4549934" y="5690426"/>
                    </a:lnTo>
                    <a:cubicBezTo>
                      <a:pt x="4580182" y="5690426"/>
                      <a:pt x="4604703" y="5665905"/>
                      <a:pt x="4604703" y="5635657"/>
                    </a:cubicBezTo>
                    <a:lnTo>
                      <a:pt x="4604704" y="5635657"/>
                    </a:lnTo>
                    <a:cubicBezTo>
                      <a:pt x="4604704" y="5605409"/>
                      <a:pt x="4580183" y="5580888"/>
                      <a:pt x="4549935" y="5580888"/>
                    </a:cubicBezTo>
                    <a:close/>
                    <a:moveTo>
                      <a:pt x="3969048" y="99945"/>
                    </a:moveTo>
                    <a:cubicBezTo>
                      <a:pt x="3953924" y="99945"/>
                      <a:pt x="3940232" y="106076"/>
                      <a:pt x="3930321" y="115987"/>
                    </a:cubicBezTo>
                    <a:lnTo>
                      <a:pt x="3914280" y="154714"/>
                    </a:lnTo>
                    <a:lnTo>
                      <a:pt x="3914279" y="154713"/>
                    </a:lnTo>
                    <a:lnTo>
                      <a:pt x="3914279" y="154714"/>
                    </a:lnTo>
                    <a:lnTo>
                      <a:pt x="3914280" y="154714"/>
                    </a:lnTo>
                    <a:lnTo>
                      <a:pt x="3930321" y="193441"/>
                    </a:lnTo>
                    <a:cubicBezTo>
                      <a:pt x="3940232" y="203352"/>
                      <a:pt x="3953924" y="209482"/>
                      <a:pt x="3969048" y="209482"/>
                    </a:cubicBezTo>
                    <a:lnTo>
                      <a:pt x="4797868" y="209483"/>
                    </a:lnTo>
                    <a:cubicBezTo>
                      <a:pt x="4828116" y="209483"/>
                      <a:pt x="4852637" y="184962"/>
                      <a:pt x="4852637" y="154714"/>
                    </a:cubicBezTo>
                    <a:lnTo>
                      <a:pt x="4852638" y="154714"/>
                    </a:lnTo>
                    <a:cubicBezTo>
                      <a:pt x="4852638" y="124466"/>
                      <a:pt x="4828117" y="99945"/>
                      <a:pt x="4797869" y="99945"/>
                    </a:cubicBezTo>
                    <a:close/>
                    <a:moveTo>
                      <a:pt x="442123" y="0"/>
                    </a:moveTo>
                    <a:lnTo>
                      <a:pt x="8324793" y="0"/>
                    </a:lnTo>
                    <a:cubicBezTo>
                      <a:pt x="8568971" y="0"/>
                      <a:pt x="8766916" y="197945"/>
                      <a:pt x="8766916" y="442123"/>
                    </a:cubicBezTo>
                    <a:lnTo>
                      <a:pt x="8766916" y="5537362"/>
                    </a:lnTo>
                    <a:cubicBezTo>
                      <a:pt x="8766916" y="5781540"/>
                      <a:pt x="8568971" y="5979485"/>
                      <a:pt x="8324793" y="5979485"/>
                    </a:cubicBezTo>
                    <a:lnTo>
                      <a:pt x="442123" y="5979485"/>
                    </a:lnTo>
                    <a:cubicBezTo>
                      <a:pt x="197945" y="5979485"/>
                      <a:pt x="0" y="5781540"/>
                      <a:pt x="0" y="5537362"/>
                    </a:cubicBezTo>
                    <a:lnTo>
                      <a:pt x="0" y="442123"/>
                    </a:lnTo>
                    <a:cubicBezTo>
                      <a:pt x="0" y="197945"/>
                      <a:pt x="197945" y="0"/>
                      <a:pt x="44212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94"/>
              <p:cNvSpPr/>
              <p:nvPr/>
            </p:nvSpPr>
            <p:spPr bwMode="auto">
              <a:xfrm>
                <a:off x="-11714678" y="-4647717"/>
                <a:ext cx="8151694" cy="5026772"/>
              </a:xfrm>
              <a:prstGeom prst="roundRect">
                <a:avLst>
                  <a:gd name="adj" fmla="val 3154"/>
                </a:avLst>
              </a:prstGeom>
              <a:solidFill>
                <a:srgbClr val="A4D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1264057" y="-1772551"/>
                <a:ext cx="7136246" cy="1854743"/>
                <a:chOff x="-2260600" y="-1854743"/>
                <a:chExt cx="7136246" cy="1854743"/>
              </a:xfrm>
            </p:grpSpPr>
            <p:sp>
              <p:nvSpPr>
                <p:cNvPr id="45" name="Rectangle 44"/>
                <p:cNvSpPr/>
                <p:nvPr/>
              </p:nvSpPr>
              <p:spPr bwMode="auto">
                <a:xfrm>
                  <a:off x="-1574362"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714156"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023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106496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1949364"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3710240" y="-1854743"/>
                  <a:ext cx="535215" cy="1796007"/>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1574362" y="-1498600"/>
                  <a:ext cx="535215" cy="14986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14156" y="-1390650"/>
                  <a:ext cx="535215" cy="13906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70239" y="-1193800"/>
                  <a:ext cx="535215" cy="1193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2833289" y="-1854743"/>
                  <a:ext cx="535215" cy="1792224"/>
                </a:xfrm>
                <a:prstGeom prst="rect">
                  <a:avLst/>
                </a:prstGeom>
                <a:solidFill>
                  <a:srgbClr val="ABD8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064969" y="-831850"/>
                  <a:ext cx="535215" cy="83185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949364" y="-622300"/>
                  <a:ext cx="535215" cy="6223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833289" y="-434338"/>
                  <a:ext cx="535215" cy="434338"/>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3710240" y="-476999"/>
                  <a:ext cx="535215" cy="476999"/>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260600" y="-89935"/>
                  <a:ext cx="7136246" cy="89935"/>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Round Single Corner Rectangle 796"/>
              <p:cNvSpPr/>
              <p:nvPr/>
            </p:nvSpPr>
            <p:spPr bwMode="auto">
              <a:xfrm flipH="1">
                <a:off x="-11714678" y="-4647717"/>
                <a:ext cx="4159689" cy="2355478"/>
              </a:xfrm>
              <a:prstGeom prst="round1Rect">
                <a:avLst>
                  <a:gd name="adj" fmla="val 5061"/>
                </a:avLst>
              </a:prstGeom>
              <a:solidFill>
                <a:srgbClr val="AFE5F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1310193" y="-4350245"/>
                <a:ext cx="3103562" cy="1807544"/>
                <a:chOff x="-2306944" y="-4514537"/>
                <a:chExt cx="3103562" cy="1807544"/>
              </a:xfrm>
            </p:grpSpPr>
            <p:sp>
              <p:nvSpPr>
                <p:cNvPr id="26" name="Rectangle 25"/>
                <p:cNvSpPr/>
                <p:nvPr/>
              </p:nvSpPr>
              <p:spPr bwMode="auto">
                <a:xfrm rot="7607389">
                  <a:off x="-2126709" y="-3420315"/>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p:cNvGrpSpPr/>
                <p:nvPr/>
              </p:nvGrpSpPr>
              <p:grpSpPr>
                <a:xfrm>
                  <a:off x="-1734540" y="-3948849"/>
                  <a:ext cx="522022" cy="522022"/>
                  <a:chOff x="-2295617" y="-3234179"/>
                  <a:chExt cx="522022" cy="522022"/>
                </a:xfrm>
              </p:grpSpPr>
              <p:sp>
                <p:nvSpPr>
                  <p:cNvPr id="43" name="Oval 42"/>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Rectangle 27"/>
                <p:cNvSpPr/>
                <p:nvPr/>
              </p:nvSpPr>
              <p:spPr bwMode="auto">
                <a:xfrm rot="7275383">
                  <a:off x="-1222158" y="-3724309"/>
                  <a:ext cx="118872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3363411">
                  <a:off x="-590597" y="-3622579"/>
                  <a:ext cx="146304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p:nvPr/>
              </p:nvGrpSpPr>
              <p:grpSpPr>
                <a:xfrm>
                  <a:off x="-2306944" y="-3280741"/>
                  <a:ext cx="522022" cy="522022"/>
                  <a:chOff x="-2295617" y="-3234179"/>
                  <a:chExt cx="522022" cy="522022"/>
                </a:xfrm>
              </p:grpSpPr>
              <p:sp>
                <p:nvSpPr>
                  <p:cNvPr id="41" name="Oval 40"/>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 name="Group 30"/>
                <p:cNvGrpSpPr/>
                <p:nvPr/>
              </p:nvGrpSpPr>
              <p:grpSpPr>
                <a:xfrm>
                  <a:off x="-1149818" y="-3552228"/>
                  <a:ext cx="522022" cy="522022"/>
                  <a:chOff x="-2295617" y="-3234179"/>
                  <a:chExt cx="522022" cy="522022"/>
                </a:xfrm>
              </p:grpSpPr>
              <p:sp>
                <p:nvSpPr>
                  <p:cNvPr id="39" name="Oval 38"/>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 name="Group 31"/>
                <p:cNvGrpSpPr/>
                <p:nvPr/>
              </p:nvGrpSpPr>
              <p:grpSpPr>
                <a:xfrm>
                  <a:off x="-564028" y="-4514537"/>
                  <a:ext cx="522022" cy="522022"/>
                  <a:chOff x="-2295617" y="-3234179"/>
                  <a:chExt cx="522022" cy="522022"/>
                </a:xfrm>
              </p:grpSpPr>
              <p:sp>
                <p:nvSpPr>
                  <p:cNvPr id="37" name="Oval 36"/>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a:off x="274596" y="-3229015"/>
                  <a:ext cx="522022" cy="522022"/>
                  <a:chOff x="-2295617" y="-3234179"/>
                  <a:chExt cx="522022" cy="522022"/>
                </a:xfrm>
              </p:grpSpPr>
              <p:sp>
                <p:nvSpPr>
                  <p:cNvPr id="35" name="Oval 34"/>
                  <p:cNvSpPr/>
                  <p:nvPr/>
                </p:nvSpPr>
                <p:spPr bwMode="auto">
                  <a:xfrm>
                    <a:off x="-2295617" y="-3234179"/>
                    <a:ext cx="522022" cy="522022"/>
                  </a:xfrm>
                  <a:prstGeom prst="ellipse">
                    <a:avLst/>
                  </a:prstGeom>
                  <a:solidFill>
                    <a:schemeClr val="bg1">
                      <a:lumMod val="9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2170216" y="-3108778"/>
                    <a:ext cx="271220" cy="271220"/>
                  </a:xfrm>
                  <a:prstGeom prst="ellipse">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rot="2257840">
                  <a:off x="-1579614" y="-3506503"/>
                  <a:ext cx="822960" cy="61233"/>
                </a:xfrm>
                <a:prstGeom prst="rect">
                  <a:avLst/>
                </a:prstGeom>
                <a:solidFill>
                  <a:srgbClr val="7E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Round Single Corner Rectangle 798"/>
              <p:cNvSpPr/>
              <p:nvPr/>
            </p:nvSpPr>
            <p:spPr bwMode="auto">
              <a:xfrm>
                <a:off x="-7706955" y="-4647717"/>
                <a:ext cx="4159689" cy="2355478"/>
              </a:xfrm>
              <a:prstGeom prst="round1Rect">
                <a:avLst>
                  <a:gd name="adj" fmla="val 5061"/>
                </a:avLst>
              </a:prstGeom>
              <a:solidFill>
                <a:srgbClr val="6BC6D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p:cNvGrpSpPr/>
              <p:nvPr/>
            </p:nvGrpSpPr>
            <p:grpSpPr>
              <a:xfrm>
                <a:off x="-7026128" y="-4194358"/>
                <a:ext cx="2979313" cy="1448760"/>
                <a:chOff x="-161511" y="-2374431"/>
                <a:chExt cx="2979313" cy="1448760"/>
              </a:xfrm>
            </p:grpSpPr>
            <p:sp>
              <p:nvSpPr>
                <p:cNvPr id="16" name="Rectangle 15"/>
                <p:cNvSpPr/>
                <p:nvPr/>
              </p:nvSpPr>
              <p:spPr bwMode="auto">
                <a:xfrm>
                  <a:off x="-161511" y="-2374431"/>
                  <a:ext cx="107108" cy="1448760"/>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377332" y="-2249740"/>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4403" y="-2145777"/>
                  <a:ext cx="511602"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31802" y="-2107966"/>
                  <a:ext cx="228600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1202549" y="-1735369"/>
                  <a:ext cx="1615253"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71882" y="-1326710"/>
                  <a:ext cx="1645920" cy="700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517971" y="-1855012"/>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130909" y="-1446353"/>
                  <a:ext cx="155201" cy="337813"/>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54404" y="-1751049"/>
                  <a:ext cx="1615253"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4404" y="-1342390"/>
                  <a:ext cx="1229189" cy="129886"/>
                </a:xfrm>
                <a:prstGeom prst="rect">
                  <a:avLst/>
                </a:prstGeom>
                <a:solidFill>
                  <a:srgbClr val="80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Freeform 800"/>
              <p:cNvSpPr/>
              <p:nvPr/>
            </p:nvSpPr>
            <p:spPr bwMode="auto">
              <a:xfrm>
                <a:off x="-8975288" y="-5000314"/>
                <a:ext cx="5720068" cy="5747841"/>
              </a:xfrm>
              <a:custGeom>
                <a:avLst/>
                <a:gdLst>
                  <a:gd name="connsiteX0" fmla="*/ 5876818 w 5969286"/>
                  <a:gd name="connsiteY0" fmla="*/ 5876818 h 5876818"/>
                  <a:gd name="connsiteX1" fmla="*/ 0 w 5969286"/>
                  <a:gd name="connsiteY1" fmla="*/ 0 h 5876818"/>
                  <a:gd name="connsiteX2" fmla="*/ 1839075 w 5969286"/>
                  <a:gd name="connsiteY2" fmla="*/ 0 h 5876818"/>
                  <a:gd name="connsiteX3" fmla="*/ 5969286 w 5969286"/>
                  <a:gd name="connsiteY3" fmla="*/ 4212404 h 5876818"/>
                  <a:gd name="connsiteX4" fmla="*/ 5876818 w 5969286"/>
                  <a:gd name="connsiteY4" fmla="*/ 5876818 h 5876818"/>
                  <a:gd name="connsiteX0" fmla="*/ 5804898 w 5969286"/>
                  <a:gd name="connsiteY0" fmla="*/ 5907641 h 5907641"/>
                  <a:gd name="connsiteX1" fmla="*/ 0 w 5969286"/>
                  <a:gd name="connsiteY1" fmla="*/ 0 h 5907641"/>
                  <a:gd name="connsiteX2" fmla="*/ 1839075 w 5969286"/>
                  <a:gd name="connsiteY2" fmla="*/ 0 h 5907641"/>
                  <a:gd name="connsiteX3" fmla="*/ 5969286 w 5969286"/>
                  <a:gd name="connsiteY3" fmla="*/ 4212404 h 5907641"/>
                  <a:gd name="connsiteX4" fmla="*/ 5804898 w 5969286"/>
                  <a:gd name="connsiteY4" fmla="*/ 5907641 h 5907641"/>
                  <a:gd name="connsiteX0" fmla="*/ 5804898 w 5804898"/>
                  <a:gd name="connsiteY0" fmla="*/ 5907641 h 5907641"/>
                  <a:gd name="connsiteX1" fmla="*/ 0 w 5804898"/>
                  <a:gd name="connsiteY1" fmla="*/ 0 h 5907641"/>
                  <a:gd name="connsiteX2" fmla="*/ 1839075 w 5804898"/>
                  <a:gd name="connsiteY2" fmla="*/ 0 h 5907641"/>
                  <a:gd name="connsiteX3" fmla="*/ 5767673 w 5804898"/>
                  <a:gd name="connsiteY3" fmla="*/ 4036191 h 5907641"/>
                  <a:gd name="connsiteX4" fmla="*/ 5804898 w 5804898"/>
                  <a:gd name="connsiteY4" fmla="*/ 5907641 h 5907641"/>
                  <a:gd name="connsiteX0" fmla="*/ 5769973 w 5769973"/>
                  <a:gd name="connsiteY0" fmla="*/ 5823504 h 5823504"/>
                  <a:gd name="connsiteX1" fmla="*/ 0 w 5769973"/>
                  <a:gd name="connsiteY1" fmla="*/ 0 h 5823504"/>
                  <a:gd name="connsiteX2" fmla="*/ 1839075 w 5769973"/>
                  <a:gd name="connsiteY2" fmla="*/ 0 h 5823504"/>
                  <a:gd name="connsiteX3" fmla="*/ 5767673 w 5769973"/>
                  <a:gd name="connsiteY3" fmla="*/ 4036191 h 5823504"/>
                  <a:gd name="connsiteX4" fmla="*/ 5769973 w 5769973"/>
                  <a:gd name="connsiteY4" fmla="*/ 5823504 h 5823504"/>
                  <a:gd name="connsiteX0" fmla="*/ 5769973 w 5769973"/>
                  <a:gd name="connsiteY0" fmla="*/ 5823504 h 5823504"/>
                  <a:gd name="connsiteX1" fmla="*/ 0 w 5769973"/>
                  <a:gd name="connsiteY1" fmla="*/ 0 h 5823504"/>
                  <a:gd name="connsiteX2" fmla="*/ 1908299 w 5769973"/>
                  <a:gd name="connsiteY2" fmla="*/ 77273 h 5823504"/>
                  <a:gd name="connsiteX3" fmla="*/ 5767673 w 5769973"/>
                  <a:gd name="connsiteY3" fmla="*/ 4036191 h 5823504"/>
                  <a:gd name="connsiteX4" fmla="*/ 5769973 w 5769973"/>
                  <a:gd name="connsiteY4" fmla="*/ 5823504 h 5823504"/>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 name="connsiteX0" fmla="*/ 5720068 w 5720068"/>
                  <a:gd name="connsiteY0" fmla="*/ 5747841 h 5747841"/>
                  <a:gd name="connsiteX1" fmla="*/ 0 w 5720068"/>
                  <a:gd name="connsiteY1" fmla="*/ 0 h 5747841"/>
                  <a:gd name="connsiteX2" fmla="*/ 1858394 w 5720068"/>
                  <a:gd name="connsiteY2" fmla="*/ 1610 h 5747841"/>
                  <a:gd name="connsiteX3" fmla="*/ 5717768 w 5720068"/>
                  <a:gd name="connsiteY3" fmla="*/ 3960528 h 5747841"/>
                  <a:gd name="connsiteX4" fmla="*/ 5720068 w 5720068"/>
                  <a:gd name="connsiteY4" fmla="*/ 5747841 h 574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0068" h="5747841">
                    <a:moveTo>
                      <a:pt x="5720068" y="5747841"/>
                    </a:moveTo>
                    <a:lnTo>
                      <a:pt x="0" y="0"/>
                    </a:lnTo>
                    <a:lnTo>
                      <a:pt x="1858394" y="1610"/>
                    </a:lnTo>
                    <a:lnTo>
                      <a:pt x="5717768" y="3960528"/>
                    </a:lnTo>
                    <a:cubicBezTo>
                      <a:pt x="5718535" y="4556299"/>
                      <a:pt x="5719301" y="5152070"/>
                      <a:pt x="5720068" y="5747841"/>
                    </a:cubicBez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801"/>
              <p:cNvSpPr/>
              <p:nvPr/>
            </p:nvSpPr>
            <p:spPr bwMode="auto">
              <a:xfrm>
                <a:off x="-6570433" y="-4999880"/>
                <a:ext cx="3314964" cy="3404325"/>
              </a:xfrm>
              <a:custGeom>
                <a:avLst/>
                <a:gdLst>
                  <a:gd name="connsiteX0" fmla="*/ 0 w 3493213"/>
                  <a:gd name="connsiteY0" fmla="*/ 30823 h 3616504"/>
                  <a:gd name="connsiteX1" fmla="*/ 3493213 w 3493213"/>
                  <a:gd name="connsiteY1" fmla="*/ 3616504 h 3616504"/>
                  <a:gd name="connsiteX2" fmla="*/ 3493213 w 3493213"/>
                  <a:gd name="connsiteY2" fmla="*/ 2825393 h 3616504"/>
                  <a:gd name="connsiteX3" fmla="*/ 667820 w 3493213"/>
                  <a:gd name="connsiteY3" fmla="*/ 0 h 3616504"/>
                  <a:gd name="connsiteX4" fmla="*/ 0 w 3493213"/>
                  <a:gd name="connsiteY4" fmla="*/ 30823 h 3616504"/>
                  <a:gd name="connsiteX0" fmla="*/ 0 w 3493213"/>
                  <a:gd name="connsiteY0" fmla="*/ 30823 h 3616504"/>
                  <a:gd name="connsiteX1" fmla="*/ 3493213 w 3493213"/>
                  <a:gd name="connsiteY1" fmla="*/ 3616504 h 3616504"/>
                  <a:gd name="connsiteX2" fmla="*/ 3345575 w 3493213"/>
                  <a:gd name="connsiteY2" fmla="*/ 2820631 h 3616504"/>
                  <a:gd name="connsiteX3" fmla="*/ 667820 w 3493213"/>
                  <a:gd name="connsiteY3" fmla="*/ 0 h 3616504"/>
                  <a:gd name="connsiteX4" fmla="*/ 0 w 3493213"/>
                  <a:gd name="connsiteY4" fmla="*/ 30823 h 3616504"/>
                  <a:gd name="connsiteX0" fmla="*/ 0 w 3345575"/>
                  <a:gd name="connsiteY0" fmla="*/ 30823 h 3462516"/>
                  <a:gd name="connsiteX1" fmla="*/ 3345575 w 3345575"/>
                  <a:gd name="connsiteY1" fmla="*/ 3462516 h 3462516"/>
                  <a:gd name="connsiteX2" fmla="*/ 3345575 w 3345575"/>
                  <a:gd name="connsiteY2" fmla="*/ 2820631 h 3462516"/>
                  <a:gd name="connsiteX3" fmla="*/ 667820 w 3345575"/>
                  <a:gd name="connsiteY3" fmla="*/ 0 h 3462516"/>
                  <a:gd name="connsiteX4" fmla="*/ 0 w 3345575"/>
                  <a:gd name="connsiteY4" fmla="*/ 30823 h 3462516"/>
                  <a:gd name="connsiteX0" fmla="*/ 0 w 3347162"/>
                  <a:gd name="connsiteY0" fmla="*/ 30823 h 3462516"/>
                  <a:gd name="connsiteX1" fmla="*/ 3345575 w 3347162"/>
                  <a:gd name="connsiteY1" fmla="*/ 3462516 h 3462516"/>
                  <a:gd name="connsiteX2" fmla="*/ 3347162 w 3347162"/>
                  <a:gd name="connsiteY2" fmla="*/ 2823806 h 3462516"/>
                  <a:gd name="connsiteX3" fmla="*/ 667820 w 3347162"/>
                  <a:gd name="connsiteY3" fmla="*/ 0 h 3462516"/>
                  <a:gd name="connsiteX4" fmla="*/ 0 w 3347162"/>
                  <a:gd name="connsiteY4" fmla="*/ 30823 h 3462516"/>
                  <a:gd name="connsiteX0" fmla="*/ 0 w 3308525"/>
                  <a:gd name="connsiteY0" fmla="*/ 64630 h 3462516"/>
                  <a:gd name="connsiteX1" fmla="*/ 3306938 w 3308525"/>
                  <a:gd name="connsiteY1" fmla="*/ 3462516 h 3462516"/>
                  <a:gd name="connsiteX2" fmla="*/ 3308525 w 3308525"/>
                  <a:gd name="connsiteY2" fmla="*/ 2823806 h 3462516"/>
                  <a:gd name="connsiteX3" fmla="*/ 629183 w 3308525"/>
                  <a:gd name="connsiteY3" fmla="*/ 0 h 3462516"/>
                  <a:gd name="connsiteX4" fmla="*/ 0 w 3308525"/>
                  <a:gd name="connsiteY4" fmla="*/ 64630 h 3462516"/>
                  <a:gd name="connsiteX0" fmla="*/ 0 w 3308525"/>
                  <a:gd name="connsiteY0" fmla="*/ 5065 h 3402951"/>
                  <a:gd name="connsiteX1" fmla="*/ 3306938 w 3308525"/>
                  <a:gd name="connsiteY1" fmla="*/ 3402951 h 3402951"/>
                  <a:gd name="connsiteX2" fmla="*/ 3308525 w 3308525"/>
                  <a:gd name="connsiteY2" fmla="*/ 2764241 h 3402951"/>
                  <a:gd name="connsiteX3" fmla="*/ 672650 w 3308525"/>
                  <a:gd name="connsiteY3" fmla="*/ 0 h 3402951"/>
                  <a:gd name="connsiteX4" fmla="*/ 0 w 3308525"/>
                  <a:gd name="connsiteY4" fmla="*/ 5065 h 3402951"/>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9155"/>
                  <a:gd name="connsiteX1" fmla="*/ 3313377 w 3314964"/>
                  <a:gd name="connsiteY1" fmla="*/ 3409155 h 3409155"/>
                  <a:gd name="connsiteX2" fmla="*/ 3314964 w 3314964"/>
                  <a:gd name="connsiteY2" fmla="*/ 2770445 h 3409155"/>
                  <a:gd name="connsiteX3" fmla="*/ 679089 w 3314964"/>
                  <a:gd name="connsiteY3" fmla="*/ 6204 h 3409155"/>
                  <a:gd name="connsiteX4" fmla="*/ 0 w 3314964"/>
                  <a:gd name="connsiteY4" fmla="*/ 0 h 3409155"/>
                  <a:gd name="connsiteX0" fmla="*/ 0 w 3314964"/>
                  <a:gd name="connsiteY0" fmla="*/ 0 h 3404325"/>
                  <a:gd name="connsiteX1" fmla="*/ 3313377 w 3314964"/>
                  <a:gd name="connsiteY1" fmla="*/ 3404325 h 3404325"/>
                  <a:gd name="connsiteX2" fmla="*/ 3314964 w 3314964"/>
                  <a:gd name="connsiteY2" fmla="*/ 2765615 h 3404325"/>
                  <a:gd name="connsiteX3" fmla="*/ 679089 w 3314964"/>
                  <a:gd name="connsiteY3" fmla="*/ 1374 h 3404325"/>
                  <a:gd name="connsiteX4" fmla="*/ 0 w 3314964"/>
                  <a:gd name="connsiteY4" fmla="*/ 0 h 340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964" h="3404325">
                    <a:moveTo>
                      <a:pt x="0" y="0"/>
                    </a:moveTo>
                    <a:lnTo>
                      <a:pt x="3313377" y="3404325"/>
                    </a:lnTo>
                    <a:lnTo>
                      <a:pt x="3314964" y="2765615"/>
                    </a:lnTo>
                    <a:lnTo>
                      <a:pt x="679089" y="1374"/>
                    </a:lnTo>
                    <a:lnTo>
                      <a:pt x="0" y="0"/>
                    </a:lnTo>
                    <a:close/>
                  </a:path>
                </a:pathLst>
              </a:custGeom>
              <a:solidFill>
                <a:schemeClr val="bg1">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7171630" y="8190917"/>
              <a:ext cx="580691" cy="565173"/>
              <a:chOff x="5652683" y="1636246"/>
              <a:chExt cx="3791758" cy="3791758"/>
            </a:xfrm>
          </p:grpSpPr>
          <p:sp>
            <p:nvSpPr>
              <p:cNvPr id="61" name="Oval 60"/>
              <p:cNvSpPr/>
              <p:nvPr/>
            </p:nvSpPr>
            <p:spPr>
              <a:xfrm>
                <a:off x="5652683" y="1636246"/>
                <a:ext cx="3791758" cy="3791758"/>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Freeform 790"/>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ounded Rectangle 791"/>
              <p:cNvSpPr/>
              <p:nvPr/>
            </p:nvSpPr>
            <p:spPr>
              <a:xfrm>
                <a:off x="7498946" y="3360193"/>
                <a:ext cx="1447800" cy="290870"/>
              </a:xfrm>
              <a:prstGeom prst="roundRect">
                <a:avLst>
                  <a:gd name="adj" fmla="val 5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7294564" y="3236912"/>
                <a:ext cx="546099" cy="5460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8022256" y="8175333"/>
              <a:ext cx="360916" cy="544713"/>
              <a:chOff x="3256218" y="3404690"/>
              <a:chExt cx="715704" cy="1109833"/>
            </a:xfrm>
          </p:grpSpPr>
          <p:grpSp>
            <p:nvGrpSpPr>
              <p:cNvPr id="67" name="Group 66"/>
              <p:cNvGrpSpPr>
                <a:grpSpLocks noChangeAspect="1"/>
              </p:cNvGrpSpPr>
              <p:nvPr/>
            </p:nvGrpSpPr>
            <p:grpSpPr>
              <a:xfrm>
                <a:off x="3256218" y="3404690"/>
                <a:ext cx="715704" cy="1109833"/>
                <a:chOff x="6446738" y="4659402"/>
                <a:chExt cx="1004711" cy="1557995"/>
              </a:xfrm>
            </p:grpSpPr>
            <p:sp>
              <p:nvSpPr>
                <p:cNvPr id="72" name="Rounded Rectangle 770"/>
                <p:cNvSpPr/>
                <p:nvPr/>
              </p:nvSpPr>
              <p:spPr>
                <a:xfrm>
                  <a:off x="6446738" y="4659402"/>
                  <a:ext cx="1004711" cy="1557995"/>
                </a:xfrm>
                <a:prstGeom prst="roundRect">
                  <a:avLst>
                    <a:gd name="adj" fmla="val 6467"/>
                  </a:avLst>
                </a:prstGeom>
                <a:solidFill>
                  <a:srgbClr val="3D3D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a:xfrm>
                  <a:off x="6513795" y="4845482"/>
                  <a:ext cx="870596" cy="1167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6" tIns="46618" rIns="46618" bIns="93236" numCol="1" spcCol="0" rtlCol="0" fromWordArt="0" anchor="b" anchorCtr="0" forceAA="0" compatLnSpc="1">
                  <a:prstTxWarp prst="textNoShape">
                    <a:avLst/>
                  </a:prstTxWarp>
                  <a:noAutofit/>
                </a:bodyPr>
                <a:lstStyle/>
                <a:p>
                  <a:pPr algn="ctr" defTabSz="932010" fontAlgn="base">
                    <a:spcBef>
                      <a:spcPct val="0"/>
                    </a:spcBef>
                    <a:spcAft>
                      <a:spcPct val="0"/>
                    </a:spcAft>
                  </a:pPr>
                  <a:endParaRPr lang="en-US" sz="1835" kern="0" spc="-51">
                    <a:gradFill>
                      <a:gsLst>
                        <a:gs pos="0">
                          <a:srgbClr val="FFFFFF"/>
                        </a:gs>
                        <a:gs pos="100000">
                          <a:srgbClr val="FFFFFF"/>
                        </a:gs>
                      </a:gsLst>
                      <a:lin ang="5400000" scaled="0"/>
                    </a:gradFill>
                    <a:ea typeface="Segoe UI" pitchFamily="34" charset="0"/>
                    <a:cs typeface="Segoe UI" pitchFamily="34" charset="0"/>
                  </a:endParaRPr>
                </a:p>
              </p:txBody>
            </p:sp>
            <p:sp>
              <p:nvSpPr>
                <p:cNvPr id="74" name="Rounded Rectangle 772"/>
                <p:cNvSpPr/>
                <p:nvPr/>
              </p:nvSpPr>
              <p:spPr>
                <a:xfrm>
                  <a:off x="6769966" y="4716214"/>
                  <a:ext cx="358255" cy="45719"/>
                </a:xfrm>
                <a:prstGeom prst="roundRect">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p:cNvSpPr/>
                <p:nvPr/>
              </p:nvSpPr>
              <p:spPr>
                <a:xfrm>
                  <a:off x="6880513" y="6039429"/>
                  <a:ext cx="137160" cy="13716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3381774" y="3675996"/>
                <a:ext cx="447207" cy="551677"/>
                <a:chOff x="8055373" y="3635514"/>
                <a:chExt cx="1066706" cy="1315899"/>
              </a:xfrm>
            </p:grpSpPr>
            <p:sp>
              <p:nvSpPr>
                <p:cNvPr id="69" name="Freeform 767"/>
                <p:cNvSpPr/>
                <p:nvPr/>
              </p:nvSpPr>
              <p:spPr>
                <a:xfrm>
                  <a:off x="8072535" y="3635514"/>
                  <a:ext cx="1049544" cy="562870"/>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chemeClr val="bg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Freeform 768"/>
                <p:cNvSpPr/>
                <p:nvPr/>
              </p:nvSpPr>
              <p:spPr>
                <a:xfrm>
                  <a:off x="8055373"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Freeform 769"/>
                <p:cNvSpPr/>
                <p:nvPr/>
              </p:nvSpPr>
              <p:spPr>
                <a:xfrm flipH="1">
                  <a:off x="8604226" y="3970338"/>
                  <a:ext cx="517525" cy="981075"/>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chemeClr val="bg1">
                    <a:alpha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409167113"/>
      </p:ext>
    </p:extLst>
  </p:cSld>
  <p:clrMapOvr>
    <a:masterClrMapping/>
  </p:clrMapOvr>
  <p:transition advTm="165264">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505050"/>
                </a:solidFill>
              </a:rPr>
              <a:t>Agenda</a:t>
            </a:r>
          </a:p>
        </p:txBody>
      </p:sp>
      <p:sp>
        <p:nvSpPr>
          <p:cNvPr id="6" name="Text Placeholder 5"/>
          <p:cNvSpPr>
            <a:spLocks noGrp="1"/>
          </p:cNvSpPr>
          <p:nvPr>
            <p:ph type="body" sz="quarter" idx="10"/>
          </p:nvPr>
        </p:nvSpPr>
        <p:spPr>
          <a:xfrm>
            <a:off x="274638" y="1212850"/>
            <a:ext cx="5947487" cy="4199611"/>
          </a:xfrm>
        </p:spPr>
        <p:txBody>
          <a:bodyPr vert="horz" wrap="square" lIns="146304" tIns="91440" rIns="146304" bIns="91440" rtlCol="0" anchor="t">
            <a:spAutoFit/>
          </a:bodyPr>
          <a:lstStyle/>
          <a:p>
            <a:r>
              <a:rPr lang="en-US" sz="2400" dirty="0">
                <a:solidFill>
                  <a:srgbClr val="0078D7"/>
                </a:solidFill>
              </a:rPr>
              <a:t>Overview</a:t>
            </a:r>
          </a:p>
          <a:p>
            <a:endParaRPr lang="en-US" sz="2000" dirty="0">
              <a:solidFill>
                <a:schemeClr val="tx1"/>
              </a:solidFill>
              <a:latin typeface="Segoe UI Light" pitchFamily="34" charset="0"/>
            </a:endParaRPr>
          </a:p>
          <a:p>
            <a:pPr>
              <a:spcBef>
                <a:spcPts val="0"/>
              </a:spcBef>
            </a:pPr>
            <a:r>
              <a:rPr lang="en-US" sz="2400" dirty="0"/>
              <a:t>Infrastructure Backup and Cloud Recovery</a:t>
            </a:r>
            <a:endParaRPr lang="en-US" sz="2400" dirty="0">
              <a:cs typeface="Segoe UI Light"/>
            </a:endParaRPr>
          </a:p>
          <a:p>
            <a:pPr>
              <a:spcBef>
                <a:spcPts val="0"/>
              </a:spcBef>
            </a:pPr>
            <a:endParaRPr lang="en-US" sz="2400" dirty="0"/>
          </a:p>
          <a:p>
            <a:pPr>
              <a:spcBef>
                <a:spcPts val="0"/>
              </a:spcBef>
            </a:pPr>
            <a:r>
              <a:rPr lang="en-US" sz="2400" dirty="0"/>
              <a:t>HA and DR Patterns</a:t>
            </a:r>
          </a:p>
          <a:p>
            <a:pPr>
              <a:spcBef>
                <a:spcPts val="0"/>
              </a:spcBef>
            </a:pPr>
            <a:endParaRPr lang="en-US" sz="2400" dirty="0"/>
          </a:p>
          <a:p>
            <a:pPr>
              <a:spcBef>
                <a:spcPts val="0"/>
              </a:spcBef>
            </a:pPr>
            <a:r>
              <a:rPr lang="en-US" sz="2400" dirty="0"/>
              <a:t>User Backup and Restore</a:t>
            </a:r>
            <a:endParaRPr lang="en-US" sz="2400" dirty="0">
              <a:cs typeface="Segoe UI Light"/>
            </a:endParaRPr>
          </a:p>
          <a:p>
            <a:pPr lvl="0">
              <a:spcBef>
                <a:spcPts val="0"/>
              </a:spcBef>
            </a:pPr>
            <a:endParaRPr lang="en-US" sz="2400" dirty="0">
              <a:gradFill>
                <a:gsLst>
                  <a:gs pos="1250">
                    <a:srgbClr val="0078D7"/>
                  </a:gs>
                  <a:gs pos="99000">
                    <a:srgbClr val="0078D7"/>
                  </a:gs>
                </a:gsLst>
                <a:lin ang="5400000" scaled="0"/>
              </a:gradFill>
            </a:endParaRPr>
          </a:p>
          <a:p>
            <a:pPr lvl="0">
              <a:spcBef>
                <a:spcPts val="0"/>
              </a:spcBef>
            </a:pPr>
            <a:r>
              <a:rPr lang="en-US" sz="2400" dirty="0"/>
              <a:t>Protecting Workloads</a:t>
            </a:r>
            <a:endParaRPr lang="en-US" dirty="0">
              <a:latin typeface="Segoe UI Light" pitchFamily="34" charset="0"/>
            </a:endParaRPr>
          </a:p>
          <a:p>
            <a:pPr lvl="1" fontAlgn="ctr"/>
            <a:endParaRPr lang="en-US" dirty="0">
              <a:solidFill>
                <a:schemeClr val="tx1"/>
              </a:solidFill>
              <a:latin typeface="Segoe UI Light" pitchFamily="34" charset="0"/>
            </a:endParaRPr>
          </a:p>
          <a:p>
            <a:pPr lvl="0">
              <a:spcBef>
                <a:spcPts val="0"/>
              </a:spcBef>
            </a:pPr>
            <a:r>
              <a:rPr lang="en-US" sz="2400"/>
              <a:t>DevOps and BC/DR</a:t>
            </a:r>
            <a:endParaRPr lang="en-US" sz="2400" dirty="0">
              <a:cs typeface="Segoe UI Light"/>
            </a:endParaRPr>
          </a:p>
          <a:p>
            <a:pPr lvl="1" fontAlgn="ctr"/>
            <a:endParaRPr lang="en-US" dirty="0">
              <a:solidFill>
                <a:schemeClr val="tx1"/>
              </a:solidFill>
              <a:latin typeface="Segoe UI Light" pitchFamily="34" charset="0"/>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212850"/>
            <a:ext cx="11888787" cy="5841599"/>
          </a:xfrm>
        </p:spPr>
        <p:txBody>
          <a:bodyPr/>
          <a:lstStyle/>
          <a:p>
            <a:r>
              <a:rPr lang="en-US" sz="3200" dirty="0">
                <a:solidFill>
                  <a:schemeClr val="tx2"/>
                </a:solidFill>
              </a:rPr>
              <a:t>Backup share</a:t>
            </a:r>
          </a:p>
          <a:p>
            <a:pPr lvl="1"/>
            <a:r>
              <a:rPr lang="en-US" sz="2400" dirty="0"/>
              <a:t>Customer provides SMB3 file share with at least 1TB of available capacity per cloud </a:t>
            </a:r>
          </a:p>
          <a:p>
            <a:pPr lvl="2"/>
            <a:r>
              <a:rPr lang="en-US" sz="2000" dirty="0">
                <a:hlinkClick r:id="rId3" action="ppaction://hlinkfile"/>
              </a:rPr>
              <a:t>\\fileserver\fileshare\</a:t>
            </a:r>
            <a:r>
              <a:rPr lang="en-US" sz="2000" dirty="0"/>
              <a:t> </a:t>
            </a:r>
          </a:p>
          <a:p>
            <a:pPr lvl="1"/>
            <a:r>
              <a:rPr lang="en-US" sz="2400" dirty="0"/>
              <a:t>Customer must provide a subfolder layout for separate deployments</a:t>
            </a:r>
          </a:p>
          <a:p>
            <a:pPr lvl="2"/>
            <a:r>
              <a:rPr lang="en-US" sz="2000" dirty="0">
                <a:hlinkClick r:id="rId4" action="ppaction://hlinkfile"/>
              </a:rPr>
              <a:t>\\fileserver\fileshare\&lt;subfolder&gt;\</a:t>
            </a:r>
            <a:r>
              <a:rPr lang="en-US" sz="2000" dirty="0"/>
              <a:t> </a:t>
            </a:r>
          </a:p>
          <a:p>
            <a:pPr lvl="3"/>
            <a:r>
              <a:rPr lang="en-US" sz="2000" dirty="0"/>
              <a:t>Customer can use the same file share for multiple deployments (unique subfolder for each deployment)</a:t>
            </a:r>
          </a:p>
          <a:p>
            <a:pPr lvl="1"/>
            <a:r>
              <a:rPr lang="en-US" sz="2600" dirty="0"/>
              <a:t>File share must not be hosted on Azure Stack Hub or the HLH</a:t>
            </a:r>
          </a:p>
          <a:p>
            <a:pPr lvl="1"/>
            <a:r>
              <a:rPr lang="en-US" sz="2600" dirty="0"/>
              <a:t>Azure files currently not supported as a backup location</a:t>
            </a:r>
          </a:p>
          <a:p>
            <a:r>
              <a:rPr lang="en-US" sz="3200" dirty="0">
                <a:solidFill>
                  <a:schemeClr val="tx2"/>
                </a:solidFill>
              </a:rPr>
              <a:t>Backup share credential</a:t>
            </a:r>
          </a:p>
          <a:p>
            <a:pPr lvl="1"/>
            <a:r>
              <a:rPr lang="en-US" sz="2400" dirty="0"/>
              <a:t>Customer provides an account with read/write access to the share</a:t>
            </a:r>
          </a:p>
          <a:p>
            <a:r>
              <a:rPr lang="en-US" sz="3200" dirty="0">
                <a:solidFill>
                  <a:schemeClr val="tx2"/>
                </a:solidFill>
              </a:rPr>
              <a:t>Encryption key</a:t>
            </a:r>
          </a:p>
          <a:p>
            <a:pPr lvl="1"/>
            <a:r>
              <a:rPr lang="en-US" sz="2400" dirty="0"/>
              <a:t>Symmetric key required to encrypt backup payload before it is placed on external share</a:t>
            </a:r>
          </a:p>
        </p:txBody>
      </p:sp>
    </p:spTree>
    <p:extLst>
      <p:ext uri="{BB962C8B-B14F-4D97-AF65-F5344CB8AC3E}">
        <p14:creationId xmlns:p14="http://schemas.microsoft.com/office/powerpoint/2010/main" val="272886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9" end="9"/>
                                            </p:txEl>
                                          </p:spTgt>
                                        </p:tgtEl>
                                        <p:attrNameLst>
                                          <p:attrName>style.visibility</p:attrName>
                                        </p:attrNameLst>
                                      </p:cBhvr>
                                      <p:to>
                                        <p:strVal val="visible"/>
                                      </p:to>
                                    </p:set>
                                    <p:animEffect transition="in" filter="fade">
                                      <p:cBhvr>
                                        <p:cTn id="36" dur="500"/>
                                        <p:tgtEl>
                                          <p:spTgt spid="6">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832D-0FE7-4BC9-8AE3-1A5F7D145D88}"/>
              </a:ext>
            </a:extLst>
          </p:cNvPr>
          <p:cNvSpPr>
            <a:spLocks noGrp="1"/>
          </p:cNvSpPr>
          <p:nvPr>
            <p:ph type="title"/>
          </p:nvPr>
        </p:nvSpPr>
        <p:spPr/>
        <p:txBody>
          <a:bodyPr/>
          <a:lstStyle/>
          <a:p>
            <a:r>
              <a:rPr lang="en-US" dirty="0"/>
              <a:t>Configuring backups – The process</a:t>
            </a:r>
          </a:p>
        </p:txBody>
      </p:sp>
      <p:sp>
        <p:nvSpPr>
          <p:cNvPr id="3" name="Text Placeholder 2">
            <a:extLst>
              <a:ext uri="{FF2B5EF4-FFF2-40B4-BE49-F238E27FC236}">
                <a16:creationId xmlns:a16="http://schemas.microsoft.com/office/drawing/2014/main" id="{1DCE070F-18AB-45D1-9926-197D7AC26DCF}"/>
              </a:ext>
            </a:extLst>
          </p:cNvPr>
          <p:cNvSpPr>
            <a:spLocks noGrp="1"/>
          </p:cNvSpPr>
          <p:nvPr>
            <p:ph type="body" sz="quarter" idx="10"/>
          </p:nvPr>
        </p:nvSpPr>
        <p:spPr>
          <a:xfrm>
            <a:off x="274638" y="1135062"/>
            <a:ext cx="11888787" cy="5946243"/>
          </a:xfrm>
        </p:spPr>
        <p:txBody>
          <a:bodyPr/>
          <a:lstStyle/>
          <a:p>
            <a:pPr marL="742950" indent="-742950">
              <a:buAutoNum type="arabicPeriod"/>
            </a:pPr>
            <a:r>
              <a:rPr lang="en-US" dirty="0"/>
              <a:t>Provide backup storage </a:t>
            </a:r>
            <a:r>
              <a:rPr lang="en-US" i="1" dirty="0"/>
              <a:t>UNC path </a:t>
            </a:r>
            <a:r>
              <a:rPr lang="en-US" dirty="0"/>
              <a:t>in admin portal or PowerShell</a:t>
            </a:r>
          </a:p>
          <a:p>
            <a:pPr marL="742950" indent="-742950">
              <a:buAutoNum type="arabicPeriod"/>
            </a:pPr>
            <a:r>
              <a:rPr lang="en-US" dirty="0"/>
              <a:t>Provide </a:t>
            </a:r>
            <a:r>
              <a:rPr lang="en-US" i="1" dirty="0"/>
              <a:t>username</a:t>
            </a:r>
            <a:r>
              <a:rPr lang="en-US" dirty="0"/>
              <a:t> and </a:t>
            </a:r>
            <a:r>
              <a:rPr lang="en-US" i="1" dirty="0"/>
              <a:t>password</a:t>
            </a:r>
            <a:r>
              <a:rPr lang="en-US" dirty="0"/>
              <a:t> to backup share</a:t>
            </a:r>
          </a:p>
          <a:p>
            <a:pPr marL="742950" indent="-742950">
              <a:buAutoNum type="arabicPeriod"/>
            </a:pPr>
            <a:r>
              <a:rPr lang="en-US" dirty="0"/>
              <a:t>Provide a backup </a:t>
            </a:r>
            <a:r>
              <a:rPr lang="en-US" i="1" dirty="0"/>
              <a:t>frequency</a:t>
            </a:r>
            <a:r>
              <a:rPr lang="en-US" dirty="0"/>
              <a:t> in hours between 4 and 12</a:t>
            </a:r>
          </a:p>
          <a:p>
            <a:pPr marL="742950" indent="-742950">
              <a:buAutoNum type="arabicPeriod"/>
            </a:pPr>
            <a:r>
              <a:rPr lang="en-US" dirty="0"/>
              <a:t>Set </a:t>
            </a:r>
            <a:r>
              <a:rPr lang="en-US" i="1" dirty="0"/>
              <a:t>retention period </a:t>
            </a:r>
            <a:r>
              <a:rPr lang="en-US" dirty="0"/>
              <a:t>in days, between 2 and 14. (Backups older than maximum retention period are deleted)</a:t>
            </a:r>
          </a:p>
          <a:p>
            <a:pPr marL="742950" indent="-742950">
              <a:buAutoNum type="arabicPeriod"/>
            </a:pPr>
            <a:r>
              <a:rPr lang="en-US" dirty="0"/>
              <a:t>Provide </a:t>
            </a:r>
            <a:r>
              <a:rPr lang="en-US" i="1" dirty="0"/>
              <a:t>pre-shared key </a:t>
            </a:r>
            <a:r>
              <a:rPr lang="en-US" dirty="0"/>
              <a:t>to encrypt backup files</a:t>
            </a:r>
          </a:p>
          <a:p>
            <a:pPr marL="742950" indent="-742950">
              <a:buAutoNum type="arabicPeriod"/>
            </a:pPr>
            <a:endParaRPr lang="en-US" dirty="0"/>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19082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B7321-31BC-4612-925E-9DC21506E71E}"/>
              </a:ext>
            </a:extLst>
          </p:cNvPr>
          <p:cNvSpPr>
            <a:spLocks noGrp="1"/>
          </p:cNvSpPr>
          <p:nvPr>
            <p:ph type="title"/>
          </p:nvPr>
        </p:nvSpPr>
        <p:spPr/>
        <p:txBody>
          <a:bodyPr/>
          <a:lstStyle/>
          <a:p>
            <a:r>
              <a:rPr lang="en-US"/>
              <a:t>Infrastructure backup requirements</a:t>
            </a:r>
          </a:p>
        </p:txBody>
      </p:sp>
      <p:sp>
        <p:nvSpPr>
          <p:cNvPr id="6" name="Text Placeholder 5">
            <a:extLst>
              <a:ext uri="{FF2B5EF4-FFF2-40B4-BE49-F238E27FC236}">
                <a16:creationId xmlns:a16="http://schemas.microsoft.com/office/drawing/2014/main" id="{A190B510-A6D6-4005-9BC0-D268B3EE2612}"/>
              </a:ext>
            </a:extLst>
          </p:cNvPr>
          <p:cNvSpPr>
            <a:spLocks noGrp="1"/>
          </p:cNvSpPr>
          <p:nvPr>
            <p:ph type="body" sz="quarter" idx="10"/>
          </p:nvPr>
        </p:nvSpPr>
        <p:spPr>
          <a:xfrm>
            <a:off x="274638" y="1058862"/>
            <a:ext cx="11888787" cy="461665"/>
          </a:xfrm>
        </p:spPr>
        <p:txBody>
          <a:bodyPr/>
          <a:lstStyle/>
          <a:p>
            <a:r>
              <a:rPr lang="en-US" sz="2000"/>
              <a:t>Share path examples:</a:t>
            </a:r>
          </a:p>
        </p:txBody>
      </p:sp>
      <p:graphicFrame>
        <p:nvGraphicFramePr>
          <p:cNvPr id="7" name="Table 6">
            <a:extLst>
              <a:ext uri="{FF2B5EF4-FFF2-40B4-BE49-F238E27FC236}">
                <a16:creationId xmlns:a16="http://schemas.microsoft.com/office/drawing/2014/main" id="{B7794813-521A-4A93-9E77-65996E86BCF3}"/>
              </a:ext>
            </a:extLst>
          </p:cNvPr>
          <p:cNvGraphicFramePr>
            <a:graphicFrameLocks noGrp="1"/>
          </p:cNvGraphicFramePr>
          <p:nvPr>
            <p:extLst>
              <p:ext uri="{D42A27DB-BD31-4B8C-83A1-F6EECF244321}">
                <p14:modId xmlns:p14="http://schemas.microsoft.com/office/powerpoint/2010/main" val="3606242671"/>
              </p:ext>
            </p:extLst>
          </p:nvPr>
        </p:nvGraphicFramePr>
        <p:xfrm>
          <a:off x="425451" y="4446354"/>
          <a:ext cx="11585572" cy="1854200"/>
        </p:xfrm>
        <a:graphic>
          <a:graphicData uri="http://schemas.openxmlformats.org/drawingml/2006/table">
            <a:tbl>
              <a:tblPr firstRow="1" bandRow="1">
                <a:tableStyleId>{5C22544A-7EE6-4342-B048-85BDC9FD1C3A}</a:tableStyleId>
              </a:tblPr>
              <a:tblGrid>
                <a:gridCol w="6460321">
                  <a:extLst>
                    <a:ext uri="{9D8B030D-6E8A-4147-A177-3AD203B41FA5}">
                      <a16:colId xmlns:a16="http://schemas.microsoft.com/office/drawing/2014/main" val="4194690891"/>
                    </a:ext>
                  </a:extLst>
                </a:gridCol>
                <a:gridCol w="378708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\\fs01.contoso.com\AzSBackups\mast.contoso.com\nyc\HLH</a:t>
                      </a:r>
                    </a:p>
                  </a:txBody>
                  <a:tcPr/>
                </a:tc>
                <a:tc>
                  <a:txBody>
                    <a:bodyPr/>
                    <a:lstStyle/>
                    <a:p>
                      <a:r>
                        <a:rPr lang="en-US" sz="1400" b="1"/>
                        <a:t>Hardware lifecycle host config and data</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\\fs01.contoso.com\AzSBackups\mast.contoso.com\nyc\Switches</a:t>
                      </a:r>
                    </a:p>
                  </a:txBody>
                  <a:tcPr/>
                </a:tc>
                <a:tc>
                  <a:txBody>
                    <a:bodyPr/>
                    <a:lstStyle/>
                    <a:p>
                      <a:r>
                        <a:rPr lang="en-US" sz="1400" b="1" err="1"/>
                        <a:t>ToR</a:t>
                      </a:r>
                      <a:r>
                        <a:rPr lang="en-US" sz="1400" b="1"/>
                        <a:t>/BMC switch config</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\\fs01.contoso.com\AzSBackups\mast.contoso.com\nyc\DeploymentData</a:t>
                      </a:r>
                    </a:p>
                  </a:txBody>
                  <a:tcPr/>
                </a:tc>
                <a:tc>
                  <a:txBody>
                    <a:bodyPr/>
                    <a:lstStyle/>
                    <a:p>
                      <a:r>
                        <a:rPr lang="en-US" sz="1400" b="1"/>
                        <a:t>Generated files for deployment</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a:t>\\fs01.contoso.com\AzSBackups\mast.contoso.com\nyc\Registration</a:t>
                      </a:r>
                    </a:p>
                  </a:txBody>
                  <a:tcPr/>
                </a:tc>
                <a:tc>
                  <a:txBody>
                    <a:bodyPr/>
                    <a:lstStyle/>
                    <a:p>
                      <a:r>
                        <a:rPr lang="en-US" sz="1400" b="1"/>
                        <a:t>Activation data</a:t>
                      </a:r>
                    </a:p>
                  </a:txBody>
                  <a:tcPr/>
                </a:tc>
                <a:tc>
                  <a:txBody>
                    <a:bodyPr/>
                    <a:lstStyle/>
                    <a:p>
                      <a:r>
                        <a:rPr lang="en-US" sz="1400" b="1" dirty="0"/>
                        <a:t>Customer</a:t>
                      </a:r>
                    </a:p>
                  </a:txBody>
                  <a:tcPr/>
                </a:tc>
                <a:extLst>
                  <a:ext uri="{0D108BD9-81ED-4DB2-BD59-A6C34878D82A}">
                    <a16:rowId xmlns:a16="http://schemas.microsoft.com/office/drawing/2014/main" val="2325492763"/>
                  </a:ext>
                </a:extLst>
              </a:tr>
            </a:tbl>
          </a:graphicData>
        </a:graphic>
      </p:graphicFrame>
      <p:graphicFrame>
        <p:nvGraphicFramePr>
          <p:cNvPr id="8" name="Table 7">
            <a:extLst>
              <a:ext uri="{FF2B5EF4-FFF2-40B4-BE49-F238E27FC236}">
                <a16:creationId xmlns:a16="http://schemas.microsoft.com/office/drawing/2014/main" id="{FB05F87B-3376-4FD5-8021-EE9EB91E59CF}"/>
              </a:ext>
            </a:extLst>
          </p:cNvPr>
          <p:cNvGraphicFramePr>
            <a:graphicFrameLocks noGrp="1"/>
          </p:cNvGraphicFramePr>
          <p:nvPr>
            <p:extLst>
              <p:ext uri="{D42A27DB-BD31-4B8C-83A1-F6EECF244321}">
                <p14:modId xmlns:p14="http://schemas.microsoft.com/office/powerpoint/2010/main" val="3282651449"/>
              </p:ext>
            </p:extLst>
          </p:nvPr>
        </p:nvGraphicFramePr>
        <p:xfrm>
          <a:off x="425452" y="1590674"/>
          <a:ext cx="11585572" cy="2296160"/>
        </p:xfrm>
        <a:graphic>
          <a:graphicData uri="http://schemas.openxmlformats.org/drawingml/2006/table">
            <a:tbl>
              <a:tblPr firstRow="1" bandRow="1">
                <a:tableStyleId>{5C22544A-7EE6-4342-B048-85BDC9FD1C3A}</a:tableStyleId>
              </a:tblPr>
              <a:tblGrid>
                <a:gridCol w="6014781">
                  <a:extLst>
                    <a:ext uri="{9D8B030D-6E8A-4147-A177-3AD203B41FA5}">
                      <a16:colId xmlns:a16="http://schemas.microsoft.com/office/drawing/2014/main" val="4194690891"/>
                    </a:ext>
                  </a:extLst>
                </a:gridCol>
                <a:gridCol w="4232625">
                  <a:extLst>
                    <a:ext uri="{9D8B030D-6E8A-4147-A177-3AD203B41FA5}">
                      <a16:colId xmlns:a16="http://schemas.microsoft.com/office/drawing/2014/main" val="2814567573"/>
                    </a:ext>
                  </a:extLst>
                </a:gridCol>
                <a:gridCol w="1338166">
                  <a:extLst>
                    <a:ext uri="{9D8B030D-6E8A-4147-A177-3AD203B41FA5}">
                      <a16:colId xmlns:a16="http://schemas.microsoft.com/office/drawing/2014/main" val="816707801"/>
                    </a:ext>
                  </a:extLst>
                </a:gridCol>
              </a:tblGrid>
              <a:tr h="370840">
                <a:tc>
                  <a:txBody>
                    <a:bodyPr/>
                    <a:lstStyle/>
                    <a:p>
                      <a:r>
                        <a:rPr lang="en-US" sz="1400" b="1" dirty="0"/>
                        <a:t>Share path</a:t>
                      </a:r>
                    </a:p>
                  </a:txBody>
                  <a:tcPr/>
                </a:tc>
                <a:tc>
                  <a:txBody>
                    <a:bodyPr/>
                    <a:lstStyle/>
                    <a:p>
                      <a:r>
                        <a:rPr lang="en-US" sz="1400" b="1"/>
                        <a:t>Content</a:t>
                      </a:r>
                    </a:p>
                  </a:txBody>
                  <a:tcPr/>
                </a:tc>
                <a:tc>
                  <a:txBody>
                    <a:bodyPr/>
                    <a:lstStyle/>
                    <a:p>
                      <a:r>
                        <a:rPr lang="en-US" sz="1400" b="1"/>
                        <a:t>Managed by</a:t>
                      </a:r>
                    </a:p>
                  </a:txBody>
                  <a:tcPr/>
                </a:tc>
                <a:extLst>
                  <a:ext uri="{0D108BD9-81ED-4DB2-BD59-A6C34878D82A}">
                    <a16:rowId xmlns:a16="http://schemas.microsoft.com/office/drawing/2014/main" val="3161132743"/>
                  </a:ext>
                </a:extLst>
              </a:tr>
              <a:tr h="370840">
                <a:tc>
                  <a:txBody>
                    <a:bodyPr/>
                    <a:lstStyle/>
                    <a:p>
                      <a:r>
                        <a:rPr lang="en-US" sz="1400" b="1"/>
                        <a:t>\\fs01.contoso.com\AzSBackups</a:t>
                      </a:r>
                    </a:p>
                  </a:txBody>
                  <a:tcPr/>
                </a:tc>
                <a:tc>
                  <a:txBody>
                    <a:bodyPr/>
                    <a:lstStyle/>
                    <a:p>
                      <a:r>
                        <a:rPr lang="en-US" sz="1400" b="1" dirty="0"/>
                        <a:t>Can contain backups from one or more Azure Stack Hub clouds</a:t>
                      </a:r>
                    </a:p>
                  </a:txBody>
                  <a:tcPr/>
                </a:tc>
                <a:tc>
                  <a:txBody>
                    <a:bodyPr/>
                    <a:lstStyle/>
                    <a:p>
                      <a:r>
                        <a:rPr lang="en-US" sz="1400" b="1"/>
                        <a:t>Customer</a:t>
                      </a:r>
                    </a:p>
                  </a:txBody>
                  <a:tcPr/>
                </a:tc>
                <a:extLst>
                  <a:ext uri="{0D108BD9-81ED-4DB2-BD59-A6C34878D82A}">
                    <a16:rowId xmlns:a16="http://schemas.microsoft.com/office/drawing/2014/main" val="4061425487"/>
                  </a:ext>
                </a:extLst>
              </a:tr>
              <a:tr h="370840">
                <a:tc>
                  <a:txBody>
                    <a:bodyPr/>
                    <a:lstStyle/>
                    <a:p>
                      <a:r>
                        <a:rPr lang="en-US" sz="1400" b="1"/>
                        <a:t>\\fs01.contoso.com\AzSBackups\mast.contoso.com</a:t>
                      </a:r>
                    </a:p>
                  </a:txBody>
                  <a:tcPr/>
                </a:tc>
                <a:tc>
                  <a:txBody>
                    <a:bodyPr/>
                    <a:lstStyle/>
                    <a:p>
                      <a:r>
                        <a:rPr lang="en-US" sz="1400" b="1"/>
                        <a:t>Backups from deployments that use mast.contoso.com external FQDN</a:t>
                      </a:r>
                    </a:p>
                  </a:txBody>
                  <a:tcPr/>
                </a:tc>
                <a:tc>
                  <a:txBody>
                    <a:bodyPr/>
                    <a:lstStyle/>
                    <a:p>
                      <a:r>
                        <a:rPr lang="en-US" sz="1400" b="1"/>
                        <a:t>Customer</a:t>
                      </a:r>
                    </a:p>
                  </a:txBody>
                  <a:tcPr/>
                </a:tc>
                <a:extLst>
                  <a:ext uri="{0D108BD9-81ED-4DB2-BD59-A6C34878D82A}">
                    <a16:rowId xmlns:a16="http://schemas.microsoft.com/office/drawing/2014/main" val="678335718"/>
                  </a:ext>
                </a:extLst>
              </a:tr>
              <a:tr h="370840">
                <a:tc>
                  <a:txBody>
                    <a:bodyPr/>
                    <a:lstStyle/>
                    <a:p>
                      <a:r>
                        <a:rPr lang="en-US" sz="1400" b="1"/>
                        <a:t>\\fs01.contoso.com\AzSBackups\mast.contoso.com\nyc</a:t>
                      </a:r>
                    </a:p>
                  </a:txBody>
                  <a:tcPr/>
                </a:tc>
                <a:tc>
                  <a:txBody>
                    <a:bodyPr/>
                    <a:lstStyle/>
                    <a:p>
                      <a:r>
                        <a:rPr lang="en-US" sz="1400" b="1"/>
                        <a:t>Backup data for region called NYC</a:t>
                      </a:r>
                    </a:p>
                  </a:txBody>
                  <a:tcPr/>
                </a:tc>
                <a:tc>
                  <a:txBody>
                    <a:bodyPr/>
                    <a:lstStyle/>
                    <a:p>
                      <a:r>
                        <a:rPr lang="en-US" sz="1400" b="1"/>
                        <a:t>Customer</a:t>
                      </a:r>
                    </a:p>
                  </a:txBody>
                  <a:tcPr/>
                </a:tc>
                <a:extLst>
                  <a:ext uri="{0D108BD9-81ED-4DB2-BD59-A6C34878D82A}">
                    <a16:rowId xmlns:a16="http://schemas.microsoft.com/office/drawing/2014/main" val="3133988263"/>
                  </a:ext>
                </a:extLst>
              </a:tr>
              <a:tr h="370840">
                <a:tc>
                  <a:txBody>
                    <a:bodyPr/>
                    <a:lstStyle/>
                    <a:p>
                      <a:r>
                        <a:rPr lang="en-US" sz="1400" b="1" dirty="0"/>
                        <a:t>\\fs01.contoso.com\AzSBackups\mast.contoso.com\nyc\MASBackup</a:t>
                      </a:r>
                    </a:p>
                  </a:txBody>
                  <a:tcPr/>
                </a:tc>
                <a:tc>
                  <a:txBody>
                    <a:bodyPr/>
                    <a:lstStyle/>
                    <a:p>
                      <a:r>
                        <a:rPr lang="en-US" sz="1400" b="1" dirty="0"/>
                        <a:t>Azure Stack Hub infra backup data</a:t>
                      </a:r>
                    </a:p>
                  </a:txBody>
                  <a:tcPr/>
                </a:tc>
                <a:tc>
                  <a:txBody>
                    <a:bodyPr/>
                    <a:lstStyle/>
                    <a:p>
                      <a:r>
                        <a:rPr lang="en-US" sz="1400" b="1" dirty="0"/>
                        <a:t>Azure Stack Hub</a:t>
                      </a:r>
                    </a:p>
                  </a:txBody>
                  <a:tcPr/>
                </a:tc>
                <a:extLst>
                  <a:ext uri="{0D108BD9-81ED-4DB2-BD59-A6C34878D82A}">
                    <a16:rowId xmlns:a16="http://schemas.microsoft.com/office/drawing/2014/main" val="2325492763"/>
                  </a:ext>
                </a:extLst>
              </a:tr>
            </a:tbl>
          </a:graphicData>
        </a:graphic>
      </p:graphicFrame>
      <p:sp>
        <p:nvSpPr>
          <p:cNvPr id="9" name="Text Placeholder 5">
            <a:extLst>
              <a:ext uri="{FF2B5EF4-FFF2-40B4-BE49-F238E27FC236}">
                <a16:creationId xmlns:a16="http://schemas.microsoft.com/office/drawing/2014/main" id="{62D708A7-5434-4E24-AF06-6CFEC28EED70}"/>
              </a:ext>
            </a:extLst>
          </p:cNvPr>
          <p:cNvSpPr txBox="1">
            <a:spLocks/>
          </p:cNvSpPr>
          <p:nvPr/>
        </p:nvSpPr>
        <p:spPr>
          <a:xfrm>
            <a:off x="122237" y="4030662"/>
            <a:ext cx="11888787" cy="46166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1"/>
                    </a:gs>
                    <a:gs pos="100000">
                      <a:schemeClr val="tx1"/>
                    </a:gs>
                  </a:gsLst>
                  <a:lin ang="5400000" scaled="0"/>
                </a:gra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NYC region subfolder examples:</a:t>
            </a:r>
          </a:p>
        </p:txBody>
      </p:sp>
    </p:spTree>
    <p:extLst>
      <p:ext uri="{BB962C8B-B14F-4D97-AF65-F5344CB8AC3E}">
        <p14:creationId xmlns:p14="http://schemas.microsoft.com/office/powerpoint/2010/main" val="40780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backup controller </a:t>
            </a:r>
          </a:p>
        </p:txBody>
      </p:sp>
      <p:sp>
        <p:nvSpPr>
          <p:cNvPr id="3" name="Content Placeholder 2"/>
          <p:cNvSpPr>
            <a:spLocks noGrp="1"/>
          </p:cNvSpPr>
          <p:nvPr>
            <p:ph type="body" sz="quarter" idx="10"/>
          </p:nvPr>
        </p:nvSpPr>
        <p:spPr>
          <a:xfrm>
            <a:off x="274638" y="1212850"/>
            <a:ext cx="11887200" cy="5269135"/>
          </a:xfrm>
        </p:spPr>
        <p:txBody>
          <a:bodyPr/>
          <a:lstStyle/>
          <a:p>
            <a:r>
              <a:rPr lang="en-US" sz="3600" dirty="0"/>
              <a:t>Azure Stack Hub separates infrastructure data from tenant data</a:t>
            </a:r>
          </a:p>
          <a:p>
            <a:pPr marL="342900" lvl="1" indent="-342900">
              <a:buFont typeface="Arial" panose="020B0604020202020204" pitchFamily="34" charset="0"/>
              <a:buChar char="•"/>
            </a:pPr>
            <a:r>
              <a:rPr lang="en-US" dirty="0"/>
              <a:t>Tenants of Azure Stack Hub are responsible for protecting their workloads and backing up data </a:t>
            </a:r>
          </a:p>
          <a:p>
            <a:pPr marL="342900" lvl="1" indent="-342900">
              <a:buFont typeface="Arial" panose="020B0604020202020204" pitchFamily="34" charset="0"/>
              <a:buChar char="•"/>
            </a:pPr>
            <a:r>
              <a:rPr lang="en-US" dirty="0"/>
              <a:t>Infrastructure data from multiple internal services is backed up by Azure Stack Hub using the Infrastructure Backup Controller service</a:t>
            </a:r>
          </a:p>
          <a:p>
            <a:r>
              <a:rPr lang="en-US" sz="3600" dirty="0"/>
              <a:t>Backup Configuration</a:t>
            </a:r>
          </a:p>
          <a:p>
            <a:pPr marL="342900" lvl="1" indent="-342900">
              <a:buFont typeface="Arial" panose="020B0604020202020204" pitchFamily="34" charset="0"/>
              <a:buChar char="•"/>
            </a:pPr>
            <a:r>
              <a:rPr lang="en-US" dirty="0"/>
              <a:t>Backup occurs periodically with no admin intervention and no downtime to the portal experience </a:t>
            </a:r>
            <a:br>
              <a:rPr lang="en-US" dirty="0"/>
            </a:br>
            <a:r>
              <a:rPr lang="en-US" dirty="0"/>
              <a:t>or APIs</a:t>
            </a:r>
          </a:p>
          <a:p>
            <a:pPr marL="342900" lvl="1" indent="-342900">
              <a:buFont typeface="Arial" panose="020B0604020202020204" pitchFamily="34" charset="0"/>
              <a:buChar char="•"/>
            </a:pPr>
            <a:r>
              <a:rPr lang="en-US" dirty="0"/>
              <a:t>Backup data is stored to an external/off-stamp SMB file share</a:t>
            </a:r>
          </a:p>
          <a:p>
            <a:pPr marL="342900" lvl="1" indent="-342900">
              <a:buFont typeface="Arial" panose="020B0604020202020204" pitchFamily="34" charset="0"/>
              <a:buChar char="•"/>
            </a:pPr>
            <a:r>
              <a:rPr lang="en-US" dirty="0"/>
              <a:t>Infrastructure backup is enabled at Azure Stack Hub deployment time. A file share UNC path and credentials are required</a:t>
            </a:r>
          </a:p>
          <a:p>
            <a:pPr marL="342900" lvl="1" indent="-342900">
              <a:buFont typeface="Arial" panose="020B0604020202020204" pitchFamily="34" charset="0"/>
              <a:buChar char="•"/>
            </a:pPr>
            <a:r>
              <a:rPr lang="en-US" dirty="0"/>
              <a:t>After deployment, backup can also be enabled using UI or APIs</a:t>
            </a:r>
          </a:p>
          <a:p>
            <a:pPr marL="342900" lvl="1" indent="-342900">
              <a:buFont typeface="Arial" panose="020B0604020202020204" pitchFamily="34" charset="0"/>
              <a:buChar char="•"/>
            </a:pPr>
            <a:r>
              <a:rPr lang="en-US" dirty="0"/>
              <a:t>Note: Traditional backup using Microsoft Data Protection Manager and Hyper-V capabilities are not used by Infrastructure Backup Controller</a:t>
            </a:r>
          </a:p>
        </p:txBody>
      </p:sp>
    </p:spTree>
    <p:extLst>
      <p:ext uri="{BB962C8B-B14F-4D97-AF65-F5344CB8AC3E}">
        <p14:creationId xmlns:p14="http://schemas.microsoft.com/office/powerpoint/2010/main" val="4151296235"/>
      </p:ext>
    </p:extLst>
  </p:cSld>
  <p:clrMapOvr>
    <a:masterClrMapping/>
  </p:clrMapOvr>
  <p:transition advTm="190343">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40A3-0C8C-4E20-BD78-6227FCD93421}"/>
              </a:ext>
            </a:extLst>
          </p:cNvPr>
          <p:cNvSpPr>
            <a:spLocks noGrp="1"/>
          </p:cNvSpPr>
          <p:nvPr>
            <p:ph type="title"/>
          </p:nvPr>
        </p:nvSpPr>
        <p:spPr/>
        <p:txBody>
          <a:bodyPr/>
          <a:lstStyle/>
          <a:p>
            <a:r>
              <a:rPr lang="en-US"/>
              <a:t>Considerations</a:t>
            </a:r>
          </a:p>
        </p:txBody>
      </p:sp>
      <p:sp>
        <p:nvSpPr>
          <p:cNvPr id="3" name="Text Placeholder 2">
            <a:extLst>
              <a:ext uri="{FF2B5EF4-FFF2-40B4-BE49-F238E27FC236}">
                <a16:creationId xmlns:a16="http://schemas.microsoft.com/office/drawing/2014/main" id="{A0E12A75-2C73-480C-A528-B4A0993A9B4C}"/>
              </a:ext>
            </a:extLst>
          </p:cNvPr>
          <p:cNvSpPr>
            <a:spLocks noGrp="1"/>
          </p:cNvSpPr>
          <p:nvPr>
            <p:ph type="body" sz="quarter" idx="10"/>
          </p:nvPr>
        </p:nvSpPr>
        <p:spPr>
          <a:xfrm>
            <a:off x="274638" y="1212850"/>
            <a:ext cx="11888787" cy="3237809"/>
          </a:xfrm>
        </p:spPr>
        <p:txBody>
          <a:bodyPr/>
          <a:lstStyle/>
          <a:p>
            <a:r>
              <a:rPr lang="en-US" dirty="0">
                <a:solidFill>
                  <a:schemeClr val="accent1"/>
                </a:solidFill>
              </a:rPr>
              <a:t>Allocate at least 1Tb per Azure Stack Hub cloud</a:t>
            </a:r>
          </a:p>
          <a:p>
            <a:pPr lvl="1"/>
            <a:r>
              <a:rPr lang="en-US" i="1" dirty="0"/>
              <a:t>Recommendation: </a:t>
            </a:r>
            <a:r>
              <a:rPr lang="en-US" dirty="0"/>
              <a:t>Keep at most 7 days of backups on the share. Manually archive or discard anything older than 7 days. </a:t>
            </a:r>
          </a:p>
          <a:p>
            <a:r>
              <a:rPr lang="en-US" dirty="0">
                <a:solidFill>
                  <a:schemeClr val="accent1"/>
                </a:solidFill>
              </a:rPr>
              <a:t>Neither Azure Files nor Azure Blob storage are supported</a:t>
            </a:r>
          </a:p>
          <a:p>
            <a:r>
              <a:rPr lang="en-US" dirty="0">
                <a:solidFill>
                  <a:schemeClr val="accent1"/>
                </a:solidFill>
              </a:rPr>
              <a:t>Encryption key must be stored external to the stamp</a:t>
            </a:r>
          </a:p>
          <a:p>
            <a:pPr lvl="1"/>
            <a:r>
              <a:rPr lang="en-US" i="1" dirty="0"/>
              <a:t>Recommendation: </a:t>
            </a:r>
            <a:r>
              <a:rPr lang="en-US" dirty="0"/>
              <a:t>Use </a:t>
            </a:r>
            <a:r>
              <a:rPr lang="en-US" dirty="0" err="1"/>
              <a:t>KeyVault</a:t>
            </a:r>
            <a:r>
              <a:rPr lang="en-US" dirty="0"/>
              <a:t> in Azure to store the secret</a:t>
            </a:r>
          </a:p>
        </p:txBody>
      </p:sp>
      <p:pic>
        <p:nvPicPr>
          <p:cNvPr id="8" name="picture">
            <a:extLst>
              <a:ext uri="{FF2B5EF4-FFF2-40B4-BE49-F238E27FC236}">
                <a16:creationId xmlns:a16="http://schemas.microsoft.com/office/drawing/2014/main" id="{997CEEB6-C508-4EA4-A2B9-7EE552303A53}"/>
              </a:ext>
            </a:extLst>
          </p:cNvPr>
          <p:cNvPicPr/>
          <p:nvPr/>
        </p:nvPicPr>
        <p:blipFill>
          <a:blip r:embed="rId3">
            <a:extLst>
              <a:ext uri="{28A0092B-C50C-407E-A947-70E740481C1C}">
                <a14:useLocalDpi xmlns:a14="http://schemas.microsoft.com/office/drawing/2010/main"/>
              </a:ext>
            </a:extLst>
          </a:blip>
          <a:stretch>
            <a:fillRect/>
          </a:stretch>
        </p:blipFill>
        <p:spPr>
          <a:xfrm>
            <a:off x="655637" y="5208158"/>
            <a:ext cx="5362752" cy="1147033"/>
          </a:xfrm>
          <a:prstGeom prst="rect">
            <a:avLst/>
          </a:prstGeom>
        </p:spPr>
      </p:pic>
      <p:pic>
        <p:nvPicPr>
          <p:cNvPr id="9" name="Picture 8">
            <a:extLst>
              <a:ext uri="{FF2B5EF4-FFF2-40B4-BE49-F238E27FC236}">
                <a16:creationId xmlns:a16="http://schemas.microsoft.com/office/drawing/2014/main" id="{C88363C5-379F-4940-A80E-A166A962627F}"/>
              </a:ext>
            </a:extLst>
          </p:cNvPr>
          <p:cNvPicPr/>
          <p:nvPr/>
        </p:nvPicPr>
        <p:blipFill rotWithShape="1">
          <a:blip r:embed="rId4" cstate="email">
            <a:extLst>
              <a:ext uri="{28A0092B-C50C-407E-A947-70E740481C1C}">
                <a14:useLocalDpi xmlns:a14="http://schemas.microsoft.com/office/drawing/2010/main"/>
              </a:ext>
            </a:extLst>
          </a:blip>
          <a:srcRect/>
          <a:stretch/>
        </p:blipFill>
        <p:spPr bwMode="auto">
          <a:xfrm>
            <a:off x="6218237" y="5208158"/>
            <a:ext cx="5361822" cy="110886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EBFCB46-3701-47FB-AA38-65396CE1ACD9}"/>
              </a:ext>
            </a:extLst>
          </p:cNvPr>
          <p:cNvSpPr txBox="1"/>
          <p:nvPr/>
        </p:nvSpPr>
        <p:spPr>
          <a:xfrm>
            <a:off x="1582445" y="6441619"/>
            <a:ext cx="8609120" cy="369332"/>
          </a:xfrm>
          <a:prstGeom prst="rect">
            <a:avLst/>
          </a:prstGeom>
          <a:noFill/>
        </p:spPr>
        <p:txBody>
          <a:bodyPr wrap="square">
            <a:spAutoFit/>
          </a:bodyPr>
          <a:lstStyle/>
          <a:p>
            <a:r>
              <a:rPr lang="en-US" dirty="0">
                <a:hlinkClick r:id="rId5"/>
              </a:rPr>
              <a:t>Infrastructure Backup Service best practices - Azure Stack Hub | Microsoft Docs</a:t>
            </a:r>
            <a:endParaRPr lang="en-US" dirty="0"/>
          </a:p>
        </p:txBody>
      </p:sp>
    </p:spTree>
    <p:extLst>
      <p:ext uri="{BB962C8B-B14F-4D97-AF65-F5344CB8AC3E}">
        <p14:creationId xmlns:p14="http://schemas.microsoft.com/office/powerpoint/2010/main" val="162284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E85982-40CE-4C8F-B2D4-8209D3C09A42}"/>
              </a:ext>
            </a:extLst>
          </p:cNvPr>
          <p:cNvSpPr/>
          <p:nvPr/>
        </p:nvSpPr>
        <p:spPr bwMode="auto">
          <a:xfrm>
            <a:off x="1312757"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gradFill>
                  <a:gsLst>
                    <a:gs pos="40075">
                      <a:srgbClr val="FFFFFF"/>
                    </a:gs>
                    <a:gs pos="30000">
                      <a:srgbClr val="FFFFFF"/>
                    </a:gs>
                  </a:gsLst>
                  <a:lin ang="5400000" scaled="0"/>
                </a:gradFill>
              </a:rPr>
              <a:t>Configurable retention period and backup frequency</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Automatic deletion of stale backups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New and improved alerts</a:t>
            </a:r>
          </a:p>
          <a:p>
            <a:pPr algn="ctr" defTabSz="951028" fontAlgn="base">
              <a:spcBef>
                <a:spcPct val="0"/>
              </a:spcBef>
              <a:spcAft>
                <a:spcPct val="0"/>
              </a:spcAft>
            </a:pPr>
            <a:endParaRPr lang="en-US" sz="1632"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32" dirty="0">
                <a:gradFill>
                  <a:gsLst>
                    <a:gs pos="40075">
                      <a:srgbClr val="FFFFFF"/>
                    </a:gs>
                    <a:gs pos="30000">
                      <a:srgbClr val="FFFFFF"/>
                    </a:gs>
                  </a:gsLst>
                  <a:lin ang="5400000" scaled="0"/>
                </a:gradFill>
              </a:rPr>
              <a:t>Enable/disable automatic backups</a:t>
            </a:r>
          </a:p>
        </p:txBody>
      </p:sp>
      <p:sp>
        <p:nvSpPr>
          <p:cNvPr id="2" name="Title 1">
            <a:extLst>
              <a:ext uri="{FF2B5EF4-FFF2-40B4-BE49-F238E27FC236}">
                <a16:creationId xmlns:a16="http://schemas.microsoft.com/office/drawing/2014/main" id="{4C558C11-4587-472A-87A9-4B319180FF2D}"/>
              </a:ext>
            </a:extLst>
          </p:cNvPr>
          <p:cNvSpPr>
            <a:spLocks noGrp="1"/>
          </p:cNvSpPr>
          <p:nvPr>
            <p:ph type="title"/>
          </p:nvPr>
        </p:nvSpPr>
        <p:spPr>
          <a:xfrm>
            <a:off x="600855" y="466301"/>
            <a:ext cx="11237870" cy="565027"/>
          </a:xfrm>
        </p:spPr>
        <p:txBody>
          <a:bodyPr/>
          <a:lstStyle/>
          <a:p>
            <a:r>
              <a:rPr lang="en-US" sz="4000" dirty="0"/>
              <a:t>Infrastructure backup - released and planned updates</a:t>
            </a:r>
          </a:p>
        </p:txBody>
      </p:sp>
      <p:grpSp>
        <p:nvGrpSpPr>
          <p:cNvPr id="3" name="Group 2">
            <a:extLst>
              <a:ext uri="{FF2B5EF4-FFF2-40B4-BE49-F238E27FC236}">
                <a16:creationId xmlns:a16="http://schemas.microsoft.com/office/drawing/2014/main" id="{5D0C04F7-A345-4295-BA03-02533717BAE4}"/>
              </a:ext>
            </a:extLst>
          </p:cNvPr>
          <p:cNvGrpSpPr/>
          <p:nvPr/>
        </p:nvGrpSpPr>
        <p:grpSpPr>
          <a:xfrm>
            <a:off x="1315516" y="1379176"/>
            <a:ext cx="2700664" cy="2700664"/>
            <a:chOff x="392423" y="1365250"/>
            <a:chExt cx="2647950" cy="2647950"/>
          </a:xfrm>
        </p:grpSpPr>
        <p:sp>
          <p:nvSpPr>
            <p:cNvPr id="6" name="Rectangle 5">
              <a:extLst>
                <a:ext uri="{FF2B5EF4-FFF2-40B4-BE49-F238E27FC236}">
                  <a16:creationId xmlns:a16="http://schemas.microsoft.com/office/drawing/2014/main" id="{A4425E2A-3EF9-4AC6-BA14-1E1114A5B540}"/>
                </a:ext>
              </a:extLst>
            </p:cNvPr>
            <p:cNvSpPr/>
            <p:nvPr/>
          </p:nvSpPr>
          <p:spPr bwMode="auto">
            <a:xfrm>
              <a:off x="392423"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Automatic </a:t>
              </a:r>
            </a:p>
            <a:p>
              <a:pPr algn="ctr" defTabSz="951028" fontAlgn="base">
                <a:spcBef>
                  <a:spcPct val="0"/>
                </a:spcBef>
                <a:spcAft>
                  <a:spcPct val="0"/>
                </a:spcAft>
              </a:pPr>
              <a:r>
                <a:rPr lang="en-US" sz="2448">
                  <a:gradFill>
                    <a:gsLst>
                      <a:gs pos="40075">
                        <a:srgbClr val="FFFFFF"/>
                      </a:gs>
                      <a:gs pos="30000">
                        <a:srgbClr val="FFFFFF"/>
                      </a:gs>
                    </a:gsLst>
                    <a:lin ang="5400000" scaled="0"/>
                  </a:gradFill>
                </a:rPr>
                <a:t>Backups</a:t>
              </a:r>
            </a:p>
          </p:txBody>
        </p:sp>
        <p:pic>
          <p:nvPicPr>
            <p:cNvPr id="10" name="Picture 9">
              <a:extLst>
                <a:ext uri="{FF2B5EF4-FFF2-40B4-BE49-F238E27FC236}">
                  <a16:creationId xmlns:a16="http://schemas.microsoft.com/office/drawing/2014/main" id="{ACC0B721-7B0D-4C28-8EA2-4491E5456101}"/>
                </a:ext>
              </a:extLst>
            </p:cNvPr>
            <p:cNvPicPr>
              <a:picLocks noChangeAspect="1"/>
            </p:cNvPicPr>
            <p:nvPr/>
          </p:nvPicPr>
          <p:blipFill>
            <a:blip r:embed="rId3"/>
            <a:stretch>
              <a:fillRect/>
            </a:stretch>
          </p:blipFill>
          <p:spPr>
            <a:xfrm>
              <a:off x="564264" y="2811706"/>
              <a:ext cx="2298856" cy="938633"/>
            </a:xfrm>
            <a:prstGeom prst="rect">
              <a:avLst/>
            </a:prstGeom>
          </p:spPr>
        </p:pic>
      </p:grpSp>
      <p:grpSp>
        <p:nvGrpSpPr>
          <p:cNvPr id="4" name="Group 3">
            <a:extLst>
              <a:ext uri="{FF2B5EF4-FFF2-40B4-BE49-F238E27FC236}">
                <a16:creationId xmlns:a16="http://schemas.microsoft.com/office/drawing/2014/main" id="{6447F8C6-1927-47FE-8638-31DF7E3B2781}"/>
              </a:ext>
            </a:extLst>
          </p:cNvPr>
          <p:cNvGrpSpPr/>
          <p:nvPr/>
        </p:nvGrpSpPr>
        <p:grpSpPr>
          <a:xfrm>
            <a:off x="7377381" y="1379176"/>
            <a:ext cx="2700664" cy="2700664"/>
            <a:chOff x="6335967" y="1365250"/>
            <a:chExt cx="2647950" cy="2647950"/>
          </a:xfrm>
        </p:grpSpPr>
        <p:sp>
          <p:nvSpPr>
            <p:cNvPr id="7" name="Rectangle 6">
              <a:extLst>
                <a:ext uri="{FF2B5EF4-FFF2-40B4-BE49-F238E27FC236}">
                  <a16:creationId xmlns:a16="http://schemas.microsoft.com/office/drawing/2014/main" id="{039AD64D-A429-443E-8AAA-5C3E4F379CC4}"/>
                </a:ext>
              </a:extLst>
            </p:cNvPr>
            <p:cNvSpPr/>
            <p:nvPr/>
          </p:nvSpPr>
          <p:spPr bwMode="auto">
            <a:xfrm>
              <a:off x="6335967"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dirty="0">
                  <a:gradFill>
                    <a:gsLst>
                      <a:gs pos="40075">
                        <a:srgbClr val="FFFFFF"/>
                      </a:gs>
                      <a:gs pos="30000">
                        <a:srgbClr val="FFFFFF"/>
                      </a:gs>
                    </a:gsLst>
                    <a:lin ang="5400000" scaled="0"/>
                  </a:gradFill>
                </a:rPr>
                <a:t>Certificate wrapped key encryption</a:t>
              </a:r>
              <a:endParaRPr lang="en-US" sz="2448" b="1" dirty="0">
                <a:solidFill>
                  <a:srgbClr val="C00000"/>
                </a:solidFill>
              </a:endParaRPr>
            </a:p>
          </p:txBody>
        </p:sp>
        <p:pic>
          <p:nvPicPr>
            <p:cNvPr id="12" name="Picture 11">
              <a:extLst>
                <a:ext uri="{FF2B5EF4-FFF2-40B4-BE49-F238E27FC236}">
                  <a16:creationId xmlns:a16="http://schemas.microsoft.com/office/drawing/2014/main" id="{5DA6D778-9821-4F19-A223-FCE4E91BA170}"/>
                </a:ext>
              </a:extLst>
            </p:cNvPr>
            <p:cNvPicPr>
              <a:picLocks noChangeAspect="1"/>
            </p:cNvPicPr>
            <p:nvPr/>
          </p:nvPicPr>
          <p:blipFill>
            <a:blip r:embed="rId4"/>
            <a:stretch>
              <a:fillRect/>
            </a:stretch>
          </p:blipFill>
          <p:spPr>
            <a:xfrm>
              <a:off x="6507417" y="2757147"/>
              <a:ext cx="2305050" cy="1047750"/>
            </a:xfrm>
            <a:prstGeom prst="rect">
              <a:avLst/>
            </a:prstGeom>
          </p:spPr>
        </p:pic>
      </p:grpSp>
      <p:sp>
        <p:nvSpPr>
          <p:cNvPr id="15" name="Rectangle 14">
            <a:extLst>
              <a:ext uri="{FF2B5EF4-FFF2-40B4-BE49-F238E27FC236}">
                <a16:creationId xmlns:a16="http://schemas.microsoft.com/office/drawing/2014/main" id="{3C6E7676-9F13-431E-8FA5-8D7DD3373F23}"/>
              </a:ext>
            </a:extLst>
          </p:cNvPr>
          <p:cNvSpPr/>
          <p:nvPr/>
        </p:nvSpPr>
        <p:spPr bwMode="auto">
          <a:xfrm>
            <a:off x="4362870"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83" dirty="0">
                <a:gradFill>
                  <a:gsLst>
                    <a:gs pos="40075">
                      <a:srgbClr val="FFFFFF"/>
                    </a:gs>
                    <a:gs pos="30000">
                      <a:srgbClr val="FFFFFF"/>
                    </a:gs>
                  </a:gsLst>
                  <a:lin ang="5400000" scaled="0"/>
                </a:gradFill>
              </a:rPr>
              <a:t>Validate infrastructure backups using ASDK</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No interruption to production deployment</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Support for AAD and ADFS</a:t>
            </a:r>
          </a:p>
        </p:txBody>
      </p:sp>
      <p:sp>
        <p:nvSpPr>
          <p:cNvPr id="16" name="Rectangle 15">
            <a:extLst>
              <a:ext uri="{FF2B5EF4-FFF2-40B4-BE49-F238E27FC236}">
                <a16:creationId xmlns:a16="http://schemas.microsoft.com/office/drawing/2014/main" id="{1A909DBA-499C-4BC7-AE73-8A0110B18CAD}"/>
              </a:ext>
            </a:extLst>
          </p:cNvPr>
          <p:cNvSpPr/>
          <p:nvPr/>
        </p:nvSpPr>
        <p:spPr bwMode="auto">
          <a:xfrm>
            <a:off x="7377381" y="4079840"/>
            <a:ext cx="2700664" cy="270066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Use public key in certificate to encrypt unique symmetric key generated with each backup</a:t>
            </a:r>
          </a:p>
          <a:p>
            <a:pPr algn="ctr" defTabSz="951028" fontAlgn="base">
              <a:spcBef>
                <a:spcPct val="0"/>
              </a:spcBef>
              <a:spcAft>
                <a:spcPct val="0"/>
              </a:spcAft>
            </a:pPr>
            <a:endParaRPr lang="en-US" sz="1683" dirty="0">
              <a:gradFill>
                <a:gsLst>
                  <a:gs pos="40075">
                    <a:srgbClr val="FFFFFF"/>
                  </a:gs>
                  <a:gs pos="30000">
                    <a:srgbClr val="FFFFFF"/>
                  </a:gs>
                </a:gsLst>
                <a:lin ang="5400000" scaled="0"/>
              </a:gradFill>
            </a:endParaRPr>
          </a:p>
          <a:p>
            <a:pPr algn="ctr" defTabSz="951028" fontAlgn="base">
              <a:spcBef>
                <a:spcPct val="0"/>
              </a:spcBef>
              <a:spcAft>
                <a:spcPct val="0"/>
              </a:spcAft>
            </a:pPr>
            <a:r>
              <a:rPr lang="en-US" sz="1683" dirty="0">
                <a:gradFill>
                  <a:gsLst>
                    <a:gs pos="40075">
                      <a:srgbClr val="FFFFFF"/>
                    </a:gs>
                    <a:gs pos="30000">
                      <a:srgbClr val="FFFFFF"/>
                    </a:gs>
                  </a:gsLst>
                  <a:lin ang="5400000" scaled="0"/>
                </a:gradFill>
              </a:rPr>
              <a:t>Provide private portion during recovery only.</a:t>
            </a:r>
          </a:p>
        </p:txBody>
      </p:sp>
      <p:grpSp>
        <p:nvGrpSpPr>
          <p:cNvPr id="13" name="Group 12">
            <a:extLst>
              <a:ext uri="{FF2B5EF4-FFF2-40B4-BE49-F238E27FC236}">
                <a16:creationId xmlns:a16="http://schemas.microsoft.com/office/drawing/2014/main" id="{C995146E-5DE6-4998-9197-07998D6B3F40}"/>
              </a:ext>
            </a:extLst>
          </p:cNvPr>
          <p:cNvGrpSpPr/>
          <p:nvPr/>
        </p:nvGrpSpPr>
        <p:grpSpPr>
          <a:xfrm>
            <a:off x="4362870" y="1379176"/>
            <a:ext cx="2700664" cy="2700664"/>
            <a:chOff x="3380296" y="1365250"/>
            <a:chExt cx="2647950" cy="2647950"/>
          </a:xfrm>
        </p:grpSpPr>
        <p:sp>
          <p:nvSpPr>
            <p:cNvPr id="8" name="Rectangle 7">
              <a:extLst>
                <a:ext uri="{FF2B5EF4-FFF2-40B4-BE49-F238E27FC236}">
                  <a16:creationId xmlns:a16="http://schemas.microsoft.com/office/drawing/2014/main" id="{63EC7A6C-2791-4C92-B78A-ACB4B8642968}"/>
                </a:ext>
              </a:extLst>
            </p:cNvPr>
            <p:cNvSpPr/>
            <p:nvPr/>
          </p:nvSpPr>
          <p:spPr bwMode="auto">
            <a:xfrm>
              <a:off x="3380296" y="1365250"/>
              <a:ext cx="2647950" cy="264795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2448">
                  <a:gradFill>
                    <a:gsLst>
                      <a:gs pos="40075">
                        <a:srgbClr val="FFFFFF"/>
                      </a:gs>
                      <a:gs pos="30000">
                        <a:srgbClr val="FFFFFF"/>
                      </a:gs>
                    </a:gsLst>
                    <a:lin ang="5400000" scaled="0"/>
                  </a:gradFill>
                </a:rPr>
                <a:t>Cloud recovery </a:t>
              </a:r>
            </a:p>
            <a:p>
              <a:pPr algn="ctr" defTabSz="951028" fontAlgn="base">
                <a:spcBef>
                  <a:spcPct val="0"/>
                </a:spcBef>
                <a:spcAft>
                  <a:spcPct val="0"/>
                </a:spcAft>
              </a:pPr>
              <a:r>
                <a:rPr lang="en-US" sz="2448">
                  <a:gradFill>
                    <a:gsLst>
                      <a:gs pos="40075">
                        <a:srgbClr val="FFFFFF"/>
                      </a:gs>
                      <a:gs pos="30000">
                        <a:srgbClr val="FFFFFF"/>
                      </a:gs>
                    </a:gsLst>
                    <a:lin ang="5400000" scaled="0"/>
                  </a:gradFill>
                </a:rPr>
                <a:t>on ASDK</a:t>
              </a:r>
            </a:p>
          </p:txBody>
        </p:sp>
        <p:pic>
          <p:nvPicPr>
            <p:cNvPr id="11" name="Picture 10">
              <a:extLst>
                <a:ext uri="{FF2B5EF4-FFF2-40B4-BE49-F238E27FC236}">
                  <a16:creationId xmlns:a16="http://schemas.microsoft.com/office/drawing/2014/main" id="{8921CF06-AB21-42FA-B769-7EED725A0CA0}"/>
                </a:ext>
              </a:extLst>
            </p:cNvPr>
            <p:cNvPicPr>
              <a:picLocks noChangeAspect="1"/>
            </p:cNvPicPr>
            <p:nvPr/>
          </p:nvPicPr>
          <p:blipFill>
            <a:blip r:embed="rId5"/>
            <a:stretch>
              <a:fillRect/>
            </a:stretch>
          </p:blipFill>
          <p:spPr>
            <a:xfrm>
              <a:off x="3566393" y="3034353"/>
              <a:ext cx="2275756" cy="624795"/>
            </a:xfrm>
            <a:prstGeom prst="rect">
              <a:avLst/>
            </a:prstGeom>
          </p:spPr>
        </p:pic>
      </p:grpSp>
    </p:spTree>
    <p:extLst>
      <p:ext uri="{BB962C8B-B14F-4D97-AF65-F5344CB8AC3E}">
        <p14:creationId xmlns:p14="http://schemas.microsoft.com/office/powerpoint/2010/main" val="618461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par>
                          <p:cTn id="18" fill="hold">
                            <p:stCondLst>
                              <p:cond delay="500"/>
                            </p:stCondLst>
                            <p:childTnLst>
                              <p:par>
                                <p:cTn id="19" presetID="22" presetClass="entr" presetSubtype="4"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6"/>
                                        </p:tgtEl>
                                      </p:cBhvr>
                                    </p:animEffect>
                                    <p:set>
                                      <p:cBhvr>
                                        <p:cTn id="45"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a:xfrm>
            <a:off x="274639" y="308288"/>
            <a:ext cx="11889564" cy="917575"/>
          </a:xfrm>
        </p:spPr>
        <p:txBody>
          <a:bodyPr/>
          <a:lstStyle/>
          <a:p>
            <a:r>
              <a:rPr lang="en-US" dirty="0"/>
              <a:t>Backup of HLH and switches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4845530" y="2620903"/>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11120390" y="4104439"/>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3005" y="3162097"/>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4868917" y="4104438"/>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11120390" y="3839698"/>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0052" y="3277055"/>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87959" y="3253153"/>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7104770" y="2691683"/>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429719" y="3312195"/>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9761423" y="3281485"/>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sp>
        <p:nvSpPr>
          <p:cNvPr id="121" name="Rounded Rectangle 71">
            <a:extLst>
              <a:ext uri="{FF2B5EF4-FFF2-40B4-BE49-F238E27FC236}">
                <a16:creationId xmlns:a16="http://schemas.microsoft.com/office/drawing/2014/main" id="{E73784E8-02B2-4FA4-9E9B-95A6F22025EC}"/>
              </a:ext>
            </a:extLst>
          </p:cNvPr>
          <p:cNvSpPr/>
          <p:nvPr/>
        </p:nvSpPr>
        <p:spPr>
          <a:xfrm>
            <a:off x="5143709" y="4756698"/>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5143711" y="4357013"/>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8202833" y="4356678"/>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5126508" y="5289613"/>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84063" y="5360385"/>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5144816" y="5835736"/>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7891" y="5360693"/>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5712777" y="5830617"/>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grpSp>
        <p:nvGrpSpPr>
          <p:cNvPr id="155" name="Group 154">
            <a:extLst>
              <a:ext uri="{FF2B5EF4-FFF2-40B4-BE49-F238E27FC236}">
                <a16:creationId xmlns:a16="http://schemas.microsoft.com/office/drawing/2014/main" id="{9DE64075-0614-402A-A1D4-07DA90C09B81}"/>
              </a:ext>
            </a:extLst>
          </p:cNvPr>
          <p:cNvGrpSpPr/>
          <p:nvPr/>
        </p:nvGrpSpPr>
        <p:grpSpPr>
          <a:xfrm>
            <a:off x="3067213" y="4928193"/>
            <a:ext cx="943844" cy="981627"/>
            <a:chOff x="-649926" y="5237555"/>
            <a:chExt cx="1073468" cy="1116439"/>
          </a:xfrm>
        </p:grpSpPr>
        <p:sp>
          <p:nvSpPr>
            <p:cNvPr id="156" name="TextBox 155">
              <a:extLst>
                <a:ext uri="{FF2B5EF4-FFF2-40B4-BE49-F238E27FC236}">
                  <a16:creationId xmlns:a16="http://schemas.microsoft.com/office/drawing/2014/main" id="{EF90BB37-0196-43BF-A021-FF26547524FF}"/>
                </a:ext>
              </a:extLst>
            </p:cNvPr>
            <p:cNvSpPr txBox="1"/>
            <p:nvPr/>
          </p:nvSpPr>
          <p:spPr>
            <a:xfrm>
              <a:off x="-649926" y="5872323"/>
              <a:ext cx="1073468" cy="481671"/>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External </a:t>
              </a:r>
            </a:p>
            <a:p>
              <a:pPr algn="ctr" defTabSz="932563">
                <a:defRPr/>
              </a:pPr>
              <a:r>
                <a:rPr lang="en-US" sz="1049" kern="0" dirty="0">
                  <a:solidFill>
                    <a:srgbClr val="1A1A1A"/>
                  </a:solidFill>
                  <a:latin typeface="Segoe UI Semilight"/>
                </a:rPr>
                <a:t>File Share</a:t>
              </a:r>
            </a:p>
          </p:txBody>
        </p:sp>
        <p:pic>
          <p:nvPicPr>
            <p:cNvPr id="157" name="Picture 156">
              <a:extLst>
                <a:ext uri="{FF2B5EF4-FFF2-40B4-BE49-F238E27FC236}">
                  <a16:creationId xmlns:a16="http://schemas.microsoft.com/office/drawing/2014/main" id="{D948F6CD-767E-4B6A-9644-380DD5B051A3}"/>
                </a:ext>
              </a:extLst>
            </p:cNvPr>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0973" y="5237555"/>
              <a:ext cx="675567" cy="675568"/>
            </a:xfrm>
            <a:prstGeom prst="rect">
              <a:avLst/>
            </a:prstGeom>
            <a:ln>
              <a:noFill/>
            </a:ln>
          </p:spPr>
        </p:pic>
      </p:gr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2069" y="316850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4A4E7A95-54EB-4EA9-ABB1-5D8130042BDA}"/>
              </a:ext>
            </a:extLst>
          </p:cNvPr>
          <p:cNvSpPr/>
          <p:nvPr/>
        </p:nvSpPr>
        <p:spPr>
          <a:xfrm>
            <a:off x="3914268" y="4449194"/>
            <a:ext cx="792017" cy="1533971"/>
          </a:xfrm>
          <a:prstGeom prst="leftBrac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defRPr/>
            </a:pPr>
            <a:endParaRPr lang="en-US">
              <a:solidFill>
                <a:srgbClr val="1A1A1A"/>
              </a:solidFill>
              <a:latin typeface="Segoe UI"/>
            </a:endParaRPr>
          </a:p>
        </p:txBody>
      </p: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71227" y="3274703"/>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55" name="Text Placeholder 5">
            <a:extLst>
              <a:ext uri="{FF2B5EF4-FFF2-40B4-BE49-F238E27FC236}">
                <a16:creationId xmlns:a16="http://schemas.microsoft.com/office/drawing/2014/main" id="{04AF805E-0A98-427E-8034-3B356AD190E7}"/>
              </a:ext>
            </a:extLst>
          </p:cNvPr>
          <p:cNvSpPr txBox="1">
            <a:spLocks/>
          </p:cNvSpPr>
          <p:nvPr/>
        </p:nvSpPr>
        <p:spPr>
          <a:xfrm>
            <a:off x="274639" y="1455408"/>
            <a:ext cx="4570891" cy="281923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Manually triggered via OEMs tools or scripts</a:t>
            </a:r>
          </a:p>
          <a:p>
            <a:r>
              <a:rPr lang="en-US" sz="2400" dirty="0"/>
              <a:t>OEMs will provide guidance to determine when restore from backup is necessary vs. configuration </a:t>
            </a:r>
          </a:p>
          <a:p>
            <a:endParaRPr lang="en-US" sz="2400" dirty="0"/>
          </a:p>
        </p:txBody>
      </p:sp>
    </p:spTree>
    <p:extLst>
      <p:ext uri="{BB962C8B-B14F-4D97-AF65-F5344CB8AC3E}">
        <p14:creationId xmlns:p14="http://schemas.microsoft.com/office/powerpoint/2010/main" val="34348449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Stack Hub cloud recovery</a:t>
            </a:r>
          </a:p>
        </p:txBody>
      </p:sp>
      <p:sp>
        <p:nvSpPr>
          <p:cNvPr id="2" name="Content Placeholder 1"/>
          <p:cNvSpPr>
            <a:spLocks noGrp="1"/>
          </p:cNvSpPr>
          <p:nvPr>
            <p:ph idx="4294967295"/>
          </p:nvPr>
        </p:nvSpPr>
        <p:spPr>
          <a:xfrm>
            <a:off x="600855" y="1330902"/>
            <a:ext cx="11812976" cy="1205390"/>
          </a:xfrm>
        </p:spPr>
        <p:txBody>
          <a:bodyPr/>
          <a:lstStyle/>
          <a:p>
            <a:pPr marL="0" indent="0">
              <a:buNone/>
            </a:pPr>
            <a:r>
              <a:rPr lang="en-US" dirty="0">
                <a:solidFill>
                  <a:schemeClr val="tx1"/>
                </a:solidFill>
              </a:rPr>
              <a:t>Goal: Recover your Azure Stack Hub infrastructure and user configuration after catastrophic data loss</a:t>
            </a:r>
          </a:p>
        </p:txBody>
      </p:sp>
      <p:sp>
        <p:nvSpPr>
          <p:cNvPr id="16" name="Rectangle: Rounded Corners 15">
            <a:extLst>
              <a:ext uri="{FF2B5EF4-FFF2-40B4-BE49-F238E27FC236}">
                <a16:creationId xmlns:a16="http://schemas.microsoft.com/office/drawing/2014/main" id="{C5E3FE13-CDC0-4788-9224-CDEE23D4FA67}"/>
              </a:ext>
            </a:extLst>
          </p:cNvPr>
          <p:cNvSpPr/>
          <p:nvPr/>
        </p:nvSpPr>
        <p:spPr bwMode="auto">
          <a:xfrm>
            <a:off x="5833539" y="2527713"/>
            <a:ext cx="1790263" cy="2738740"/>
          </a:xfrm>
          <a:prstGeom prst="roundRect">
            <a:avLst/>
          </a:prstGeom>
          <a:solidFill>
            <a:schemeClr val="accent3">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OPERATOR</a:t>
            </a:r>
          </a:p>
        </p:txBody>
      </p:sp>
      <p:sp>
        <p:nvSpPr>
          <p:cNvPr id="17" name="Rectangle: Rounded Corners 16">
            <a:extLst>
              <a:ext uri="{FF2B5EF4-FFF2-40B4-BE49-F238E27FC236}">
                <a16:creationId xmlns:a16="http://schemas.microsoft.com/office/drawing/2014/main" id="{C9F55FAF-C618-4A6E-B2FC-94FD4B92E7BA}"/>
              </a:ext>
            </a:extLst>
          </p:cNvPr>
          <p:cNvSpPr/>
          <p:nvPr/>
        </p:nvSpPr>
        <p:spPr bwMode="auto">
          <a:xfrm>
            <a:off x="7709321" y="2527713"/>
            <a:ext cx="3796161" cy="2738740"/>
          </a:xfrm>
          <a:prstGeom prst="roundRect">
            <a:avLst/>
          </a:prstGeom>
          <a:solidFill>
            <a:schemeClr val="accent4">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r" defTabSz="950846" fontAlgn="base">
              <a:lnSpc>
                <a:spcPct val="90000"/>
              </a:lnSpc>
              <a:spcBef>
                <a:spcPct val="0"/>
              </a:spcBef>
              <a:spcAft>
                <a:spcPct val="0"/>
              </a:spcAft>
              <a:defRPr/>
            </a:pP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		MANAGED SERVICE/USER</a:t>
            </a:r>
          </a:p>
        </p:txBody>
      </p:sp>
      <p:sp>
        <p:nvSpPr>
          <p:cNvPr id="18" name="Rectangle: Rounded Corners 17">
            <a:extLst>
              <a:ext uri="{FF2B5EF4-FFF2-40B4-BE49-F238E27FC236}">
                <a16:creationId xmlns:a16="http://schemas.microsoft.com/office/drawing/2014/main" id="{5DBEC3C4-4596-4938-9C33-3EC1E42B446A}"/>
              </a:ext>
            </a:extLst>
          </p:cNvPr>
          <p:cNvSpPr/>
          <p:nvPr/>
        </p:nvSpPr>
        <p:spPr bwMode="auto">
          <a:xfrm>
            <a:off x="2068988" y="2527713"/>
            <a:ext cx="3679028" cy="2738740"/>
          </a:xfrm>
          <a:prstGeom prst="roundRect">
            <a:avLst/>
          </a:prstGeom>
          <a:solidFill>
            <a:schemeClr val="accent2">
              <a:alpha val="5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endParaRPr lang="en-US" sz="2040" b="1">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50846" fontAlgn="base">
              <a:lnSpc>
                <a:spcPct val="90000"/>
              </a:lnSpc>
              <a:spcBef>
                <a:spcPct val="0"/>
              </a:spcBef>
              <a:spcAft>
                <a:spcPct val="0"/>
              </a:spcAft>
              <a:defRPr/>
            </a:pPr>
            <a:b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br>
            <a:r>
              <a:rPr lang="en-US" sz="2040" b="1">
                <a:gradFill>
                  <a:gsLst>
                    <a:gs pos="0">
                      <a:srgbClr val="FFFFFF"/>
                    </a:gs>
                    <a:gs pos="100000">
                      <a:srgbClr val="FFFFFF"/>
                    </a:gs>
                  </a:gsLst>
                  <a:lin ang="5400000" scaled="0"/>
                </a:gradFill>
                <a:latin typeface="Segoe UI Semilight"/>
                <a:ea typeface="Segoe UI" pitchFamily="34" charset="0"/>
                <a:cs typeface="Segoe UI" pitchFamily="34" charset="0"/>
              </a:rPr>
              <a:t>HARDWARE PARTNER</a:t>
            </a:r>
          </a:p>
        </p:txBody>
      </p:sp>
      <p:graphicFrame>
        <p:nvGraphicFramePr>
          <p:cNvPr id="19" name="Content Placeholder 3">
            <a:extLst>
              <a:ext uri="{FF2B5EF4-FFF2-40B4-BE49-F238E27FC236}">
                <a16:creationId xmlns:a16="http://schemas.microsoft.com/office/drawing/2014/main" id="{AF369C33-DF8F-4D5F-B7FA-E3C542E2E9AD}"/>
              </a:ext>
            </a:extLst>
          </p:cNvPr>
          <p:cNvGraphicFramePr>
            <a:graphicFrameLocks/>
          </p:cNvGraphicFramePr>
          <p:nvPr/>
        </p:nvGraphicFramePr>
        <p:xfrm>
          <a:off x="2427072" y="2354232"/>
          <a:ext cx="8720327" cy="2554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Arrow: Circular 19">
            <a:extLst>
              <a:ext uri="{FF2B5EF4-FFF2-40B4-BE49-F238E27FC236}">
                <a16:creationId xmlns:a16="http://schemas.microsoft.com/office/drawing/2014/main" id="{A8E386D8-6B2E-4D22-8C57-7A2ECDC20A74}"/>
              </a:ext>
            </a:extLst>
          </p:cNvPr>
          <p:cNvSpPr/>
          <p:nvPr/>
        </p:nvSpPr>
        <p:spPr>
          <a:xfrm rot="173737">
            <a:off x="4124771" y="2026084"/>
            <a:ext cx="5099000" cy="3268824"/>
          </a:xfrm>
          <a:prstGeom prst="circularArrow">
            <a:avLst>
              <a:gd name="adj1" fmla="val 4231"/>
              <a:gd name="adj2" fmla="val 534319"/>
              <a:gd name="adj3" fmla="val 19290171"/>
              <a:gd name="adj4" fmla="val 12108207"/>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Arrow: Circular 20">
            <a:extLst>
              <a:ext uri="{FF2B5EF4-FFF2-40B4-BE49-F238E27FC236}">
                <a16:creationId xmlns:a16="http://schemas.microsoft.com/office/drawing/2014/main" id="{20515FFA-31AF-47F8-9F51-EA8219169F79}"/>
              </a:ext>
            </a:extLst>
          </p:cNvPr>
          <p:cNvSpPr/>
          <p:nvPr/>
        </p:nvSpPr>
        <p:spPr>
          <a:xfrm rot="21103977" flipV="1">
            <a:off x="5957788" y="2083223"/>
            <a:ext cx="4686970" cy="3118394"/>
          </a:xfrm>
          <a:prstGeom prst="circularArrow">
            <a:avLst>
              <a:gd name="adj1" fmla="val 4231"/>
              <a:gd name="adj2" fmla="val 534319"/>
              <a:gd name="adj3" fmla="val 19290171"/>
              <a:gd name="adj4" fmla="val 11513872"/>
              <a:gd name="adj5" fmla="val 5465"/>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 name="Rectangle 2">
            <a:extLst>
              <a:ext uri="{FF2B5EF4-FFF2-40B4-BE49-F238E27FC236}">
                <a16:creationId xmlns:a16="http://schemas.microsoft.com/office/drawing/2014/main" id="{1507E087-EDC4-4D74-B4FF-9DE5113884D1}"/>
              </a:ext>
            </a:extLst>
          </p:cNvPr>
          <p:cNvSpPr/>
          <p:nvPr/>
        </p:nvSpPr>
        <p:spPr>
          <a:xfrm>
            <a:off x="600856" y="5716124"/>
            <a:ext cx="9603549" cy="1311005"/>
          </a:xfrm>
          <a:prstGeom prst="rect">
            <a:avLst/>
          </a:prstGeom>
        </p:spPr>
        <p:txBody>
          <a:bodyPr wrap="square">
            <a:spAutoFit/>
          </a:bodyPr>
          <a:lstStyle/>
          <a:p>
            <a:r>
              <a:rPr lang="en-US" sz="1632" dirty="0"/>
              <a:t>Phases: Recovery is separated into atomic phases that build on each other</a:t>
            </a:r>
          </a:p>
          <a:p>
            <a:pPr lvl="1"/>
            <a:r>
              <a:rPr lang="en-US" sz="1224" dirty="0"/>
              <a:t>Phase 0: Get the hardware ready</a:t>
            </a:r>
          </a:p>
          <a:p>
            <a:pPr lvl="1"/>
            <a:r>
              <a:rPr lang="en-US" sz="1224" dirty="0"/>
              <a:t>Phase 1: Cloud recovery - Restore Azure Stack Hub’s “personality”</a:t>
            </a:r>
          </a:p>
          <a:p>
            <a:pPr lvl="1"/>
            <a:r>
              <a:rPr lang="en-US" sz="1224" dirty="0"/>
              <a:t>Phase 2: Restore PaaS resources and data</a:t>
            </a:r>
          </a:p>
          <a:p>
            <a:pPr lvl="1"/>
            <a:r>
              <a:rPr lang="en-US" sz="1224" dirty="0"/>
              <a:t>Phase 3: Restore user IaaS VMs</a:t>
            </a:r>
          </a:p>
          <a:p>
            <a:pPr lvl="1"/>
            <a:r>
              <a:rPr lang="en-US" sz="1224" dirty="0"/>
              <a:t>Phase 4: Recover user data</a:t>
            </a:r>
          </a:p>
        </p:txBody>
      </p:sp>
      <p:sp>
        <p:nvSpPr>
          <p:cNvPr id="8" name="Rectangle 7">
            <a:extLst>
              <a:ext uri="{FF2B5EF4-FFF2-40B4-BE49-F238E27FC236}">
                <a16:creationId xmlns:a16="http://schemas.microsoft.com/office/drawing/2014/main" id="{EA4FACBC-F954-4A16-BB76-D2BA9BEA07C9}"/>
              </a:ext>
            </a:extLst>
          </p:cNvPr>
          <p:cNvSpPr/>
          <p:nvPr/>
        </p:nvSpPr>
        <p:spPr bwMode="auto">
          <a:xfrm>
            <a:off x="182345" y="2749236"/>
            <a:ext cx="1680237" cy="109775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Order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manufacturing </a:t>
            </a:r>
            <a:r>
              <a:rPr lang="en-US" sz="1632">
                <a:gradFill>
                  <a:gsLst>
                    <a:gs pos="40075">
                      <a:srgbClr val="FFFFFF"/>
                    </a:gs>
                    <a:gs pos="30000">
                      <a:srgbClr val="FFFFFF"/>
                    </a:gs>
                  </a:gsLst>
                  <a:lin ang="5400000" scaled="0"/>
                </a:gradFill>
                <a:sym typeface="Wingdings" panose="05000000000000000000" pitchFamily="2" charset="2"/>
              </a:rPr>
              <a:t></a:t>
            </a:r>
            <a:r>
              <a:rPr lang="en-US" sz="1632">
                <a:gradFill>
                  <a:gsLst>
                    <a:gs pos="40075">
                      <a:srgbClr val="FFFFFF"/>
                    </a:gs>
                    <a:gs pos="30000">
                      <a:srgbClr val="FFFFFF"/>
                    </a:gs>
                  </a:gsLst>
                  <a:lin ang="5400000" scaled="0"/>
                </a:gradFill>
              </a:rPr>
              <a:t> delivery </a:t>
            </a:r>
            <a:r>
              <a:rPr lang="en-US" sz="1632">
                <a:gradFill>
                  <a:gsLst>
                    <a:gs pos="40075">
                      <a:srgbClr val="FFFFFF"/>
                    </a:gs>
                    <a:gs pos="30000">
                      <a:srgbClr val="FFFFFF"/>
                    </a:gs>
                  </a:gsLst>
                  <a:lin ang="5400000" scaled="0"/>
                </a:gradFill>
                <a:sym typeface="Wingdings" panose="05000000000000000000" pitchFamily="2" charset="2"/>
              </a:rPr>
              <a:t> Prof services on-site</a:t>
            </a:r>
            <a:endParaRPr lang="en-US" sz="1632">
              <a:gradFill>
                <a:gsLst>
                  <a:gs pos="40075">
                    <a:srgbClr val="FFFFFF"/>
                  </a:gs>
                  <a:gs pos="30000">
                    <a:srgbClr val="FFFFFF"/>
                  </a:gs>
                </a:gsLst>
                <a:lin ang="5400000" scaled="0"/>
              </a:gradFill>
            </a:endParaRPr>
          </a:p>
        </p:txBody>
      </p:sp>
      <p:graphicFrame>
        <p:nvGraphicFramePr>
          <p:cNvPr id="9" name="Diagram 8">
            <a:extLst>
              <a:ext uri="{FF2B5EF4-FFF2-40B4-BE49-F238E27FC236}">
                <a16:creationId xmlns:a16="http://schemas.microsoft.com/office/drawing/2014/main" id="{69CE8103-7339-4AC6-B722-34A1A7B8F712}"/>
              </a:ext>
            </a:extLst>
          </p:cNvPr>
          <p:cNvGraphicFramePr/>
          <p:nvPr/>
        </p:nvGraphicFramePr>
        <p:xfrm>
          <a:off x="156315" y="5344904"/>
          <a:ext cx="11424391" cy="3291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ectangle 21">
            <a:extLst>
              <a:ext uri="{FF2B5EF4-FFF2-40B4-BE49-F238E27FC236}">
                <a16:creationId xmlns:a16="http://schemas.microsoft.com/office/drawing/2014/main" id="{DD019800-46EE-4653-B41E-DC3C5CFE98D6}"/>
              </a:ext>
            </a:extLst>
          </p:cNvPr>
          <p:cNvSpPr/>
          <p:nvPr/>
        </p:nvSpPr>
        <p:spPr bwMode="auto">
          <a:xfrm>
            <a:off x="182345" y="4029233"/>
            <a:ext cx="1680237" cy="98998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sym typeface="Wingdings" panose="05000000000000000000" pitchFamily="2" charset="2"/>
              </a:rPr>
              <a:t>Prof services on-site</a:t>
            </a:r>
            <a:endParaRPr lang="en-US" sz="1632">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890697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
                                            <p:graphicEl>
                                              <a:dgm id="{E8C08E12-AF41-4BC9-9010-77CC084A8F5F}"/>
                                            </p:graphicEl>
                                          </p:spTgt>
                                        </p:tgtEl>
                                        <p:attrNameLst>
                                          <p:attrName>style.visibility</p:attrName>
                                        </p:attrNameLst>
                                      </p:cBhvr>
                                      <p:to>
                                        <p:strVal val="visible"/>
                                      </p:to>
                                    </p:set>
                                    <p:anim calcmode="lin" valueType="num">
                                      <p:cBhvr additive="base">
                                        <p:cTn id="17" dur="500" fill="hold"/>
                                        <p:tgtEl>
                                          <p:spTgt spid="9">
                                            <p:graphicEl>
                                              <a:dgm id="{E8C08E12-AF41-4BC9-9010-77CC084A8F5F}"/>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graphicEl>
                                              <a:dgm id="{E8C08E12-AF41-4BC9-9010-77CC084A8F5F}"/>
                                            </p:graphic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graphicEl>
                                              <a:dgm id="{D04CE988-BFF8-485D-9940-DD684647A37C}"/>
                                            </p:graphicEl>
                                          </p:spTgt>
                                        </p:tgtEl>
                                        <p:attrNameLst>
                                          <p:attrName>style.visibility</p:attrName>
                                        </p:attrNameLst>
                                      </p:cBhvr>
                                      <p:to>
                                        <p:strVal val="visible"/>
                                      </p:to>
                                    </p:set>
                                    <p:animEffect transition="in" filter="wipe(left)">
                                      <p:cBhvr>
                                        <p:cTn id="23" dur="500"/>
                                        <p:tgtEl>
                                          <p:spTgt spid="19">
                                            <p:graphicEl>
                                              <a:dgm id="{D04CE988-BFF8-485D-9940-DD684647A37C}"/>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9">
                                            <p:graphicEl>
                                              <a:dgm id="{AFDE98B4-041F-4B16-B1C1-8A6A103E8343}"/>
                                            </p:graphicEl>
                                          </p:spTgt>
                                        </p:tgtEl>
                                        <p:attrNameLst>
                                          <p:attrName>style.visibility</p:attrName>
                                        </p:attrNameLst>
                                      </p:cBhvr>
                                      <p:to>
                                        <p:strVal val="visible"/>
                                      </p:to>
                                    </p:set>
                                    <p:animEffect transition="in" filter="wipe(left)">
                                      <p:cBhvr>
                                        <p:cTn id="29" dur="500"/>
                                        <p:tgtEl>
                                          <p:spTgt spid="19">
                                            <p:graphicEl>
                                              <a:dgm id="{AFDE98B4-041F-4B16-B1C1-8A6A103E8343}"/>
                                            </p:graphic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graphicEl>
                                              <a:dgm id="{F2504139-0C6B-4F5F-9DF8-2AEBE117ACFD}"/>
                                            </p:graphicEl>
                                          </p:spTgt>
                                        </p:tgtEl>
                                        <p:attrNameLst>
                                          <p:attrName>style.visibility</p:attrName>
                                        </p:attrNameLst>
                                      </p:cBhvr>
                                      <p:to>
                                        <p:strVal val="visible"/>
                                      </p:to>
                                    </p:set>
                                    <p:animEffect transition="in" filter="wipe(left)">
                                      <p:cBhvr>
                                        <p:cTn id="32" dur="500"/>
                                        <p:tgtEl>
                                          <p:spTgt spid="19">
                                            <p:graphicEl>
                                              <a:dgm id="{F2504139-0C6B-4F5F-9DF8-2AEBE117ACFD}"/>
                                            </p:graphic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9">
                                            <p:graphicEl>
                                              <a:dgm id="{8E228D87-2D79-487D-B745-E3940A6A1A4F}"/>
                                            </p:graphicEl>
                                          </p:spTgt>
                                        </p:tgtEl>
                                        <p:attrNameLst>
                                          <p:attrName>style.visibility</p:attrName>
                                        </p:attrNameLst>
                                      </p:cBhvr>
                                      <p:to>
                                        <p:strVal val="visible"/>
                                      </p:to>
                                    </p:set>
                                    <p:animEffect transition="in" filter="wipe(left)">
                                      <p:cBhvr>
                                        <p:cTn id="35" dur="500"/>
                                        <p:tgtEl>
                                          <p:spTgt spid="19">
                                            <p:graphicEl>
                                              <a:dgm id="{8E228D87-2D79-487D-B745-E3940A6A1A4F}"/>
                                            </p:graphic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9">
                                            <p:graphicEl>
                                              <a:dgm id="{C42B48BE-EEB1-481C-A8D6-5037378B67DB}"/>
                                            </p:graphicEl>
                                          </p:spTgt>
                                        </p:tgtEl>
                                        <p:attrNameLst>
                                          <p:attrName>style.visibility</p:attrName>
                                        </p:attrNameLst>
                                      </p:cBhvr>
                                      <p:to>
                                        <p:strVal val="visible"/>
                                      </p:to>
                                    </p:set>
                                    <p:animEffect transition="in" filter="wipe(left)">
                                      <p:cBhvr>
                                        <p:cTn id="38" dur="500"/>
                                        <p:tgtEl>
                                          <p:spTgt spid="19">
                                            <p:graphicEl>
                                              <a:dgm id="{C42B48BE-EEB1-481C-A8D6-5037378B67DB}"/>
                                            </p:graphicEl>
                                          </p:spTgt>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500"/>
                                        <p:tgtEl>
                                          <p:spTgt spid="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500"/>
                                        <p:tgtEl>
                                          <p:spTgt spid="3">
                                            <p:txEl>
                                              <p:pRg st="2" end="2"/>
                                            </p:txEl>
                                          </p:spTgt>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9">
                                            <p:graphicEl>
                                              <a:dgm id="{9EDF00E7-7B3A-4106-8ACB-4EE67C4ED11D}"/>
                                            </p:graphicEl>
                                          </p:spTgt>
                                        </p:tgtEl>
                                        <p:attrNameLst>
                                          <p:attrName>style.visibility</p:attrName>
                                        </p:attrNameLst>
                                      </p:cBhvr>
                                      <p:to>
                                        <p:strVal val="visible"/>
                                      </p:to>
                                    </p:set>
                                    <p:anim calcmode="lin" valueType="num">
                                      <p:cBhvr additive="base">
                                        <p:cTn id="51" dur="500" fill="hold"/>
                                        <p:tgtEl>
                                          <p:spTgt spid="9">
                                            <p:graphicEl>
                                              <a:dgm id="{9EDF00E7-7B3A-4106-8ACB-4EE67C4ED11D}"/>
                                            </p:graphic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
                                            <p:graphicEl>
                                              <a:dgm id="{9EDF00E7-7B3A-4106-8ACB-4EE67C4ED11D}"/>
                                            </p:graphic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graphicEl>
                                              <a:dgm id="{63D6FD5B-EC08-4D9F-9A9E-53BB19C11262}"/>
                                            </p:graphicEl>
                                          </p:spTgt>
                                        </p:tgtEl>
                                        <p:attrNameLst>
                                          <p:attrName>style.visibility</p:attrName>
                                        </p:attrNameLst>
                                      </p:cBhvr>
                                      <p:to>
                                        <p:strVal val="visible"/>
                                      </p:to>
                                    </p:set>
                                    <p:animEffect transition="in" filter="wipe(left)">
                                      <p:cBhvr>
                                        <p:cTn id="57" dur="500"/>
                                        <p:tgtEl>
                                          <p:spTgt spid="19">
                                            <p:graphicEl>
                                              <a:dgm id="{63D6FD5B-EC08-4D9F-9A9E-53BB19C11262}"/>
                                            </p:graphic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
                                            <p:graphicEl>
                                              <a:dgm id="{699B9F63-CDFD-417F-9AE6-2C0959CA315B}"/>
                                            </p:graphicEl>
                                          </p:spTgt>
                                        </p:tgtEl>
                                        <p:attrNameLst>
                                          <p:attrName>style.visibility</p:attrName>
                                        </p:attrNameLst>
                                      </p:cBhvr>
                                      <p:to>
                                        <p:strVal val="visible"/>
                                      </p:to>
                                    </p:set>
                                    <p:animEffect transition="in" filter="wipe(left)">
                                      <p:cBhvr>
                                        <p:cTn id="63" dur="500"/>
                                        <p:tgtEl>
                                          <p:spTgt spid="19">
                                            <p:graphicEl>
                                              <a:dgm id="{699B9F63-CDFD-417F-9AE6-2C0959CA315B}"/>
                                            </p:graphic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9">
                                            <p:graphicEl>
                                              <a:dgm id="{1C35F0B1-9EBB-4FDF-A0A7-EF8381903D82}"/>
                                            </p:graphicEl>
                                          </p:spTgt>
                                        </p:tgtEl>
                                        <p:attrNameLst>
                                          <p:attrName>style.visibility</p:attrName>
                                        </p:attrNameLst>
                                      </p:cBhvr>
                                      <p:to>
                                        <p:strVal val="visible"/>
                                      </p:to>
                                    </p:set>
                                    <p:animEffect transition="in" filter="wipe(left)">
                                      <p:cBhvr>
                                        <p:cTn id="66" dur="500"/>
                                        <p:tgtEl>
                                          <p:spTgt spid="19">
                                            <p:graphicEl>
                                              <a:dgm id="{1C35F0B1-9EBB-4FDF-A0A7-EF8381903D82}"/>
                                            </p:graphic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fade">
                                      <p:cBhvr>
                                        <p:cTn id="70" dur="500"/>
                                        <p:tgtEl>
                                          <p:spTgt spid="3">
                                            <p:txEl>
                                              <p:pRg st="3" end="3"/>
                                            </p:txEl>
                                          </p:spTgt>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9">
                                            <p:graphicEl>
                                              <a:dgm id="{6A0F3585-D8B4-4B9D-BFBA-A9F5EAFCE14E}"/>
                                            </p:graphicEl>
                                          </p:spTgt>
                                        </p:tgtEl>
                                        <p:attrNameLst>
                                          <p:attrName>style.visibility</p:attrName>
                                        </p:attrNameLst>
                                      </p:cBhvr>
                                      <p:to>
                                        <p:strVal val="visible"/>
                                      </p:to>
                                    </p:set>
                                    <p:anim calcmode="lin" valueType="num">
                                      <p:cBhvr additive="base">
                                        <p:cTn id="73" dur="500" fill="hold"/>
                                        <p:tgtEl>
                                          <p:spTgt spid="9">
                                            <p:graphicEl>
                                              <a:dgm id="{6A0F3585-D8B4-4B9D-BFBA-A9F5EAFCE14E}"/>
                                            </p:graphic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9">
                                            <p:graphicEl>
                                              <a:dgm id="{6A0F3585-D8B4-4B9D-BFBA-A9F5EAFCE14E}"/>
                                            </p:graphic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9">
                                            <p:graphicEl>
                                              <a:dgm id="{8094A50A-A6C3-43A4-9DFD-6CB8CC10A494}"/>
                                            </p:graphicEl>
                                          </p:spTgt>
                                        </p:tgtEl>
                                        <p:attrNameLst>
                                          <p:attrName>style.visibility</p:attrName>
                                        </p:attrNameLst>
                                      </p:cBhvr>
                                      <p:to>
                                        <p:strVal val="visible"/>
                                      </p:to>
                                    </p:set>
                                    <p:animEffect transition="in" filter="wipe(left)">
                                      <p:cBhvr>
                                        <p:cTn id="79" dur="500"/>
                                        <p:tgtEl>
                                          <p:spTgt spid="19">
                                            <p:graphicEl>
                                              <a:dgm id="{8094A50A-A6C3-43A4-9DFD-6CB8CC10A494}"/>
                                            </p:graphicEl>
                                          </p:spTgt>
                                        </p:tgtEl>
                                      </p:cBhvr>
                                    </p:animEffect>
                                  </p:childTnLst>
                                </p:cTn>
                              </p:par>
                              <p:par>
                                <p:cTn id="80" presetID="22" presetClass="entr" presetSubtype="8"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19">
                                            <p:graphicEl>
                                              <a:dgm id="{40154B8F-2C0F-4657-9A7A-C4BC11322BBD}"/>
                                            </p:graphicEl>
                                          </p:spTgt>
                                        </p:tgtEl>
                                        <p:attrNameLst>
                                          <p:attrName>style.visibility</p:attrName>
                                        </p:attrNameLst>
                                      </p:cBhvr>
                                      <p:to>
                                        <p:strVal val="visible"/>
                                      </p:to>
                                    </p:set>
                                    <p:animEffect transition="in" filter="wipe(left)">
                                      <p:cBhvr>
                                        <p:cTn id="88" dur="500"/>
                                        <p:tgtEl>
                                          <p:spTgt spid="19">
                                            <p:graphicEl>
                                              <a:dgm id="{40154B8F-2C0F-4657-9A7A-C4BC11322BBD}"/>
                                            </p:graphic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9">
                                            <p:graphicEl>
                                              <a:dgm id="{B0089E43-9515-4DBD-AA7E-A5BC78D326AB}"/>
                                            </p:graphicEl>
                                          </p:spTgt>
                                        </p:tgtEl>
                                        <p:attrNameLst>
                                          <p:attrName>style.visibility</p:attrName>
                                        </p:attrNameLst>
                                      </p:cBhvr>
                                      <p:to>
                                        <p:strVal val="visible"/>
                                      </p:to>
                                    </p:set>
                                    <p:animEffect transition="in" filter="wipe(left)">
                                      <p:cBhvr>
                                        <p:cTn id="91" dur="500"/>
                                        <p:tgtEl>
                                          <p:spTgt spid="19">
                                            <p:graphicEl>
                                              <a:dgm id="{B0089E43-9515-4DBD-AA7E-A5BC78D326AB}"/>
                                            </p:graphicEl>
                                          </p:spTgt>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9">
                                            <p:graphicEl>
                                              <a:dgm id="{39969885-BCB8-4A15-8D90-2584C1AE322A}"/>
                                            </p:graphicEl>
                                          </p:spTgt>
                                        </p:tgtEl>
                                        <p:attrNameLst>
                                          <p:attrName>style.visibility</p:attrName>
                                        </p:attrNameLst>
                                      </p:cBhvr>
                                      <p:to>
                                        <p:strVal val="visible"/>
                                      </p:to>
                                    </p:set>
                                    <p:animEffect transition="in" filter="wipe(left)">
                                      <p:cBhvr>
                                        <p:cTn id="94" dur="500"/>
                                        <p:tgtEl>
                                          <p:spTgt spid="19">
                                            <p:graphicEl>
                                              <a:dgm id="{39969885-BCB8-4A15-8D90-2584C1AE322A}"/>
                                            </p:graphicEl>
                                          </p:spTgt>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
                                            <p:graphicEl>
                                              <a:dgm id="{F654352D-602E-4F64-AB33-2666F27D48C2}"/>
                                            </p:graphicEl>
                                          </p:spTgt>
                                        </p:tgtEl>
                                        <p:attrNameLst>
                                          <p:attrName>style.visibility</p:attrName>
                                        </p:attrNameLst>
                                      </p:cBhvr>
                                      <p:to>
                                        <p:strVal val="visible"/>
                                      </p:to>
                                    </p:set>
                                    <p:animEffect transition="in" filter="wipe(left)">
                                      <p:cBhvr>
                                        <p:cTn id="97" dur="500"/>
                                        <p:tgtEl>
                                          <p:spTgt spid="19">
                                            <p:graphicEl>
                                              <a:dgm id="{F654352D-602E-4F64-AB33-2666F27D48C2}"/>
                                            </p:graphicEl>
                                          </p:spTgt>
                                        </p:tgtEl>
                                      </p:cBhvr>
                                    </p:animEffect>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9">
                                            <p:graphicEl>
                                              <a:dgm id="{DCDCCC35-1B16-4529-9E9B-D58772790C48}"/>
                                            </p:graphicEl>
                                          </p:spTgt>
                                        </p:tgtEl>
                                        <p:attrNameLst>
                                          <p:attrName>style.visibility</p:attrName>
                                        </p:attrNameLst>
                                      </p:cBhvr>
                                      <p:to>
                                        <p:strVal val="visible"/>
                                      </p:to>
                                    </p:set>
                                    <p:animEffect transition="in" filter="wipe(left)">
                                      <p:cBhvr>
                                        <p:cTn id="103" dur="500"/>
                                        <p:tgtEl>
                                          <p:spTgt spid="19">
                                            <p:graphicEl>
                                              <a:dgm id="{DCDCCC35-1B16-4529-9E9B-D58772790C48}"/>
                                            </p:graphicEl>
                                          </p:spTgt>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animEffect transition="in" filter="fade">
                                      <p:cBhvr>
                                        <p:cTn id="107" dur="500"/>
                                        <p:tgtEl>
                                          <p:spTgt spid="3">
                                            <p:txEl>
                                              <p:pRg st="4" end="4"/>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
                                            <p:txEl>
                                              <p:pRg st="5" end="5"/>
                                            </p:txEl>
                                          </p:spTgt>
                                        </p:tgtEl>
                                        <p:attrNameLst>
                                          <p:attrName>style.visibility</p:attrName>
                                        </p:attrNameLst>
                                      </p:cBhvr>
                                      <p:to>
                                        <p:strVal val="visible"/>
                                      </p:to>
                                    </p:set>
                                    <p:animEffect transition="in" filter="fade">
                                      <p:cBhvr>
                                        <p:cTn id="110" dur="500"/>
                                        <p:tgtEl>
                                          <p:spTgt spid="3">
                                            <p:txEl>
                                              <p:pRg st="5" end="5"/>
                                            </p:txEl>
                                          </p:spTgt>
                                        </p:tgtEl>
                                      </p:cBhvr>
                                    </p:animEffect>
                                  </p:childTnLst>
                                </p:cTn>
                              </p:par>
                              <p:par>
                                <p:cTn id="111" presetID="2" presetClass="entr" presetSubtype="8" fill="hold" grpId="0" nodeType="withEffect">
                                  <p:stCondLst>
                                    <p:cond delay="0"/>
                                  </p:stCondLst>
                                  <p:childTnLst>
                                    <p:set>
                                      <p:cBhvr>
                                        <p:cTn id="112" dur="1" fill="hold">
                                          <p:stCondLst>
                                            <p:cond delay="0"/>
                                          </p:stCondLst>
                                        </p:cTn>
                                        <p:tgtEl>
                                          <p:spTgt spid="9">
                                            <p:graphicEl>
                                              <a:dgm id="{491A5591-21D4-4363-928F-FDE75B7EEADB}"/>
                                            </p:graphicEl>
                                          </p:spTgt>
                                        </p:tgtEl>
                                        <p:attrNameLst>
                                          <p:attrName>style.visibility</p:attrName>
                                        </p:attrNameLst>
                                      </p:cBhvr>
                                      <p:to>
                                        <p:strVal val="visible"/>
                                      </p:to>
                                    </p:set>
                                    <p:anim calcmode="lin" valueType="num">
                                      <p:cBhvr additive="base">
                                        <p:cTn id="113" dur="500" fill="hold"/>
                                        <p:tgtEl>
                                          <p:spTgt spid="9">
                                            <p:graphicEl>
                                              <a:dgm id="{491A5591-21D4-4363-928F-FDE75B7EEADB}"/>
                                            </p:graphicEl>
                                          </p:spTgt>
                                        </p:tgtEl>
                                        <p:attrNameLst>
                                          <p:attrName>ppt_x</p:attrName>
                                        </p:attrNameLst>
                                      </p:cBhvr>
                                      <p:tavLst>
                                        <p:tav tm="0">
                                          <p:val>
                                            <p:strVal val="0-#ppt_w/2"/>
                                          </p:val>
                                        </p:tav>
                                        <p:tav tm="100000">
                                          <p:val>
                                            <p:strVal val="#ppt_x"/>
                                          </p:val>
                                        </p:tav>
                                      </p:tavLst>
                                    </p:anim>
                                    <p:anim calcmode="lin" valueType="num">
                                      <p:cBhvr additive="base">
                                        <p:cTn id="114" dur="500" fill="hold"/>
                                        <p:tgtEl>
                                          <p:spTgt spid="9">
                                            <p:graphicEl>
                                              <a:dgm id="{491A5591-21D4-4363-928F-FDE75B7EEADB}"/>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Graphic spid="19" grpId="0" uiExpand="1">
        <p:bldSub>
          <a:bldDgm/>
        </p:bldSub>
      </p:bldGraphic>
      <p:bldP spid="3" grpId="0" uiExpand="1" build="allAtOnce"/>
      <p:bldP spid="8" grpId="0" animBg="1"/>
      <p:bldGraphic spid="9" grpId="0" uiExpand="1">
        <p:bldSub>
          <a:bldDgm/>
        </p:bldSub>
      </p:bldGraphic>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A5AB-7223-4B75-87EB-5146B8F08298}"/>
              </a:ext>
            </a:extLst>
          </p:cNvPr>
          <p:cNvSpPr>
            <a:spLocks noGrp="1"/>
          </p:cNvSpPr>
          <p:nvPr>
            <p:ph type="title"/>
          </p:nvPr>
        </p:nvSpPr>
        <p:spPr/>
        <p:txBody>
          <a:bodyPr/>
          <a:lstStyle/>
          <a:p>
            <a:r>
              <a:rPr lang="en-US" dirty="0"/>
              <a:t>Restore process</a:t>
            </a:r>
          </a:p>
        </p:txBody>
      </p:sp>
      <p:sp>
        <p:nvSpPr>
          <p:cNvPr id="3" name="Rectangle 2">
            <a:extLst>
              <a:ext uri="{FF2B5EF4-FFF2-40B4-BE49-F238E27FC236}">
                <a16:creationId xmlns:a16="http://schemas.microsoft.com/office/drawing/2014/main" id="{F728F7FD-4A2F-49E0-B210-DF10E4DF640C}"/>
              </a:ext>
            </a:extLst>
          </p:cNvPr>
          <p:cNvSpPr/>
          <p:nvPr/>
        </p:nvSpPr>
        <p:spPr>
          <a:xfrm>
            <a:off x="350836" y="1212849"/>
            <a:ext cx="11889563" cy="1200329"/>
          </a:xfrm>
          <a:prstGeom prst="rect">
            <a:avLst/>
          </a:prstGeom>
        </p:spPr>
        <p:txBody>
          <a:bodyPr wrap="square">
            <a:spAutoFit/>
          </a:bodyPr>
          <a:lstStyle/>
          <a:p>
            <a:r>
              <a:rPr lang="en-US" sz="2400" dirty="0">
                <a:gradFill>
                  <a:gsLst>
                    <a:gs pos="1250">
                      <a:schemeClr val="tx1"/>
                    </a:gs>
                    <a:gs pos="100000">
                      <a:schemeClr val="tx1"/>
                    </a:gs>
                  </a:gsLst>
                  <a:lin ang="5400000" scaled="0"/>
                </a:gradFill>
                <a:latin typeface="+mj-lt"/>
              </a:rPr>
              <a:t>With catastrophic data loss but the hardware is still usable, redeployment of Azure Stack Hub is required. During redeployment, you can specify the storage location and credentials required to access backups. </a:t>
            </a:r>
          </a:p>
        </p:txBody>
      </p:sp>
      <p:graphicFrame>
        <p:nvGraphicFramePr>
          <p:cNvPr id="4" name="Table 3">
            <a:extLst>
              <a:ext uri="{FF2B5EF4-FFF2-40B4-BE49-F238E27FC236}">
                <a16:creationId xmlns:a16="http://schemas.microsoft.com/office/drawing/2014/main" id="{EBDB5460-E7F0-493A-8216-0AFA9CC9FDFA}"/>
              </a:ext>
            </a:extLst>
          </p:cNvPr>
          <p:cNvGraphicFramePr>
            <a:graphicFrameLocks noGrp="1"/>
          </p:cNvGraphicFramePr>
          <p:nvPr>
            <p:extLst>
              <p:ext uri="{D42A27DB-BD31-4B8C-83A1-F6EECF244321}">
                <p14:modId xmlns:p14="http://schemas.microsoft.com/office/powerpoint/2010/main" val="2977145955"/>
              </p:ext>
            </p:extLst>
          </p:nvPr>
        </p:nvGraphicFramePr>
        <p:xfrm>
          <a:off x="503235" y="2690439"/>
          <a:ext cx="11584764" cy="3781816"/>
        </p:xfrm>
        <a:graphic>
          <a:graphicData uri="http://schemas.openxmlformats.org/drawingml/2006/table">
            <a:tbl>
              <a:tblPr>
                <a:tableStyleId>{69CF1AB2-1976-4502-BF36-3FF5EA218861}</a:tableStyleId>
              </a:tblPr>
              <a:tblGrid>
                <a:gridCol w="3861588">
                  <a:extLst>
                    <a:ext uri="{9D8B030D-6E8A-4147-A177-3AD203B41FA5}">
                      <a16:colId xmlns:a16="http://schemas.microsoft.com/office/drawing/2014/main" val="723515483"/>
                    </a:ext>
                  </a:extLst>
                </a:gridCol>
                <a:gridCol w="3861588">
                  <a:extLst>
                    <a:ext uri="{9D8B030D-6E8A-4147-A177-3AD203B41FA5}">
                      <a16:colId xmlns:a16="http://schemas.microsoft.com/office/drawing/2014/main" val="1476385183"/>
                    </a:ext>
                  </a:extLst>
                </a:gridCol>
                <a:gridCol w="3861588">
                  <a:extLst>
                    <a:ext uri="{9D8B030D-6E8A-4147-A177-3AD203B41FA5}">
                      <a16:colId xmlns:a16="http://schemas.microsoft.com/office/drawing/2014/main" val="2471003718"/>
                    </a:ext>
                  </a:extLst>
                </a:gridCol>
              </a:tblGrid>
              <a:tr h="331213">
                <a:tc>
                  <a:txBody>
                    <a:bodyPr/>
                    <a:lstStyle/>
                    <a:p>
                      <a:pPr algn="l" fontAlgn="b"/>
                      <a:r>
                        <a:rPr lang="en-US" sz="2000" b="1" dirty="0">
                          <a:solidFill>
                            <a:schemeClr val="bg1"/>
                          </a:solidFill>
                          <a:effectLst/>
                        </a:rPr>
                        <a:t>Deployment mode</a:t>
                      </a:r>
                    </a:p>
                  </a:txBody>
                  <a:tcPr marL="26305" marR="26305" marT="19728" marB="19728" anchor="b">
                    <a:solidFill>
                      <a:schemeClr val="accent2"/>
                    </a:solidFill>
                  </a:tcPr>
                </a:tc>
                <a:tc>
                  <a:txBody>
                    <a:bodyPr/>
                    <a:lstStyle/>
                    <a:p>
                      <a:pPr algn="l" fontAlgn="b"/>
                      <a:r>
                        <a:rPr lang="en-US" sz="2000" b="1">
                          <a:solidFill>
                            <a:schemeClr val="bg1"/>
                          </a:solidFill>
                          <a:effectLst/>
                        </a:rPr>
                        <a:t>Starting point</a:t>
                      </a:r>
                    </a:p>
                  </a:txBody>
                  <a:tcPr marL="26305" marR="26305" marT="19728" marB="19728" anchor="b">
                    <a:solidFill>
                      <a:schemeClr val="accent2"/>
                    </a:solidFill>
                  </a:tcPr>
                </a:tc>
                <a:tc>
                  <a:txBody>
                    <a:bodyPr/>
                    <a:lstStyle/>
                    <a:p>
                      <a:pPr algn="l" fontAlgn="b"/>
                      <a:r>
                        <a:rPr lang="en-US" sz="2000" b="1" dirty="0">
                          <a:solidFill>
                            <a:schemeClr val="bg1"/>
                          </a:solidFill>
                          <a:effectLst/>
                        </a:rPr>
                        <a:t>End point</a:t>
                      </a:r>
                    </a:p>
                  </a:txBody>
                  <a:tcPr marL="26305" marR="26305" marT="19728" marB="19728" anchor="b">
                    <a:solidFill>
                      <a:schemeClr val="accent2"/>
                    </a:solidFill>
                  </a:tcPr>
                </a:tc>
                <a:extLst>
                  <a:ext uri="{0D108BD9-81ED-4DB2-BD59-A6C34878D82A}">
                    <a16:rowId xmlns:a16="http://schemas.microsoft.com/office/drawing/2014/main" val="162540101"/>
                  </a:ext>
                </a:extLst>
              </a:tr>
              <a:tr h="929138">
                <a:tc>
                  <a:txBody>
                    <a:bodyPr/>
                    <a:lstStyle/>
                    <a:p>
                      <a:pPr fontAlgn="t"/>
                      <a:r>
                        <a:rPr lang="en-US" sz="2000">
                          <a:effectLst/>
                        </a:rPr>
                        <a:t>Clean install</a:t>
                      </a:r>
                    </a:p>
                  </a:txBody>
                  <a:tcPr marL="26305" marR="26305" marT="19728" marB="19728"/>
                </a:tc>
                <a:tc>
                  <a:txBody>
                    <a:bodyPr/>
                    <a:lstStyle/>
                    <a:p>
                      <a:pPr fontAlgn="t"/>
                      <a:r>
                        <a:rPr lang="en-US" sz="2000">
                          <a:effectLst/>
                        </a:rPr>
                        <a:t>Baseline build</a:t>
                      </a:r>
                    </a:p>
                  </a:txBody>
                  <a:tcPr marL="26305" marR="26305" marT="19728" marB="19728"/>
                </a:tc>
                <a:tc>
                  <a:txBody>
                    <a:bodyPr/>
                    <a:lstStyle/>
                    <a:p>
                      <a:pPr fontAlgn="t"/>
                      <a:r>
                        <a:rPr lang="en-US" sz="2000" dirty="0">
                          <a:effectLst/>
                        </a:rPr>
                        <a:t>OEM deploys Azure Stack Hub and updates to the latest supported version.</a:t>
                      </a:r>
                    </a:p>
                  </a:txBody>
                  <a:tcPr marL="26305" marR="26305" marT="19728" marB="19728"/>
                </a:tc>
                <a:extLst>
                  <a:ext uri="{0D108BD9-81ED-4DB2-BD59-A6C34878D82A}">
                    <a16:rowId xmlns:a16="http://schemas.microsoft.com/office/drawing/2014/main" val="3139635792"/>
                  </a:ext>
                </a:extLst>
              </a:tr>
              <a:tr h="2483704">
                <a:tc>
                  <a:txBody>
                    <a:bodyPr/>
                    <a:lstStyle/>
                    <a:p>
                      <a:pPr fontAlgn="t"/>
                      <a:r>
                        <a:rPr lang="en-US" sz="2000">
                          <a:effectLst/>
                        </a:rPr>
                        <a:t>Recovery mode</a:t>
                      </a:r>
                    </a:p>
                  </a:txBody>
                  <a:tcPr marL="26305" marR="26305" marT="19728" marB="19728"/>
                </a:tc>
                <a:tc>
                  <a:txBody>
                    <a:bodyPr/>
                    <a:lstStyle/>
                    <a:p>
                      <a:pPr fontAlgn="t"/>
                      <a:r>
                        <a:rPr lang="en-US" sz="2000">
                          <a:effectLst/>
                        </a:rPr>
                        <a:t>Baseline build</a:t>
                      </a:r>
                    </a:p>
                  </a:txBody>
                  <a:tcPr marL="26305" marR="26305" marT="19728" marB="19728"/>
                </a:tc>
                <a:tc>
                  <a:txBody>
                    <a:bodyPr/>
                    <a:lstStyle/>
                    <a:p>
                      <a:pPr fontAlgn="t"/>
                      <a:r>
                        <a:rPr lang="en-US" sz="2000" dirty="0">
                          <a:effectLst/>
                        </a:rPr>
                        <a:t>OEM deploys Azure Stack Hub in recovery mode and handles the version matching requirements based on the latest backup available. The OEM completes the deployment by updating to latest supported version.</a:t>
                      </a:r>
                    </a:p>
                  </a:txBody>
                  <a:tcPr marL="26305" marR="26305" marT="19728" marB="19728"/>
                </a:tc>
                <a:extLst>
                  <a:ext uri="{0D108BD9-81ED-4DB2-BD59-A6C34878D82A}">
                    <a16:rowId xmlns:a16="http://schemas.microsoft.com/office/drawing/2014/main" val="2774272611"/>
                  </a:ext>
                </a:extLst>
              </a:tr>
            </a:tbl>
          </a:graphicData>
        </a:graphic>
      </p:graphicFrame>
      <p:sp>
        <p:nvSpPr>
          <p:cNvPr id="6" name="TextBox 5">
            <a:extLst>
              <a:ext uri="{FF2B5EF4-FFF2-40B4-BE49-F238E27FC236}">
                <a16:creationId xmlns:a16="http://schemas.microsoft.com/office/drawing/2014/main" id="{FEEC9310-0671-442B-A72A-BC82F566B314}"/>
              </a:ext>
            </a:extLst>
          </p:cNvPr>
          <p:cNvSpPr txBox="1"/>
          <p:nvPr/>
        </p:nvSpPr>
        <p:spPr>
          <a:xfrm>
            <a:off x="1005395" y="6472255"/>
            <a:ext cx="9327072" cy="369332"/>
          </a:xfrm>
          <a:prstGeom prst="rect">
            <a:avLst/>
          </a:prstGeom>
          <a:noFill/>
        </p:spPr>
        <p:txBody>
          <a:bodyPr wrap="square">
            <a:spAutoFit/>
          </a:bodyPr>
          <a:lstStyle/>
          <a:p>
            <a:r>
              <a:rPr lang="en-US" dirty="0">
                <a:hlinkClick r:id="rId2"/>
              </a:rPr>
              <a:t>Recover from catastrophic data loss in Azure Stack Hub - Azure Stack Hub | Microsoft Docs</a:t>
            </a:r>
            <a:endParaRPr lang="en-US" dirty="0"/>
          </a:p>
        </p:txBody>
      </p:sp>
    </p:spTree>
    <p:extLst>
      <p:ext uri="{BB962C8B-B14F-4D97-AF65-F5344CB8AC3E}">
        <p14:creationId xmlns:p14="http://schemas.microsoft.com/office/powerpoint/2010/main" val="25964251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3A302E-093A-4CB0-8621-D3F14C352F60}"/>
              </a:ext>
            </a:extLst>
          </p:cNvPr>
          <p:cNvPicPr>
            <a:picLocks noChangeAspect="1"/>
          </p:cNvPicPr>
          <p:nvPr/>
        </p:nvPicPr>
        <p:blipFill>
          <a:blip r:embed="rId2">
            <a:alphaModFix amt="20000"/>
            <a:extLst>
              <a:ext uri="{837473B0-CC2E-450A-ABE3-18F120FF3D39}">
                <a1611:picAttrSrcUrl xmlns:a1611="http://schemas.microsoft.com/office/drawing/2016/11/main" r:id="rId3"/>
              </a:ext>
            </a:extLst>
          </a:blip>
          <a:stretch>
            <a:fillRect/>
          </a:stretch>
        </p:blipFill>
        <p:spPr>
          <a:xfrm>
            <a:off x="2420937" y="1433258"/>
            <a:ext cx="6751320" cy="5093208"/>
          </a:xfrm>
          <a:prstGeom prst="rect">
            <a:avLst/>
          </a:prstGeom>
        </p:spPr>
      </p:pic>
      <p:sp>
        <p:nvSpPr>
          <p:cNvPr id="2" name="Title 1">
            <a:extLst>
              <a:ext uri="{FF2B5EF4-FFF2-40B4-BE49-F238E27FC236}">
                <a16:creationId xmlns:a16="http://schemas.microsoft.com/office/drawing/2014/main" id="{0C348E19-AD71-44EF-BB84-432E73377223}"/>
              </a:ext>
            </a:extLst>
          </p:cNvPr>
          <p:cNvSpPr>
            <a:spLocks noGrp="1"/>
          </p:cNvSpPr>
          <p:nvPr>
            <p:ph type="title"/>
          </p:nvPr>
        </p:nvSpPr>
        <p:spPr/>
        <p:txBody>
          <a:bodyPr/>
          <a:lstStyle/>
          <a:p>
            <a:r>
              <a:rPr lang="en-US" sz="4600" dirty="0"/>
              <a:t>Contents of an infrastructure backup</a:t>
            </a:r>
          </a:p>
        </p:txBody>
      </p:sp>
      <p:sp>
        <p:nvSpPr>
          <p:cNvPr id="3" name="Text Placeholder 2">
            <a:extLst>
              <a:ext uri="{FF2B5EF4-FFF2-40B4-BE49-F238E27FC236}">
                <a16:creationId xmlns:a16="http://schemas.microsoft.com/office/drawing/2014/main" id="{61ACB4D6-E882-4CEF-ACDF-20F2A2123B45}"/>
              </a:ext>
            </a:extLst>
          </p:cNvPr>
          <p:cNvSpPr>
            <a:spLocks noGrp="1"/>
          </p:cNvSpPr>
          <p:nvPr>
            <p:ph type="body" sz="quarter" idx="10"/>
          </p:nvPr>
        </p:nvSpPr>
        <p:spPr>
          <a:xfrm>
            <a:off x="596711" y="1463669"/>
            <a:ext cx="5315839" cy="4802725"/>
          </a:xfrm>
        </p:spPr>
        <p:txBody>
          <a:bodyPr/>
          <a:lstStyle/>
          <a:p>
            <a:r>
              <a:rPr lang="en-US" sz="2000" b="1" dirty="0">
                <a:latin typeface="Segoe UI" panose="020B0502040204020203" pitchFamily="34" charset="0"/>
                <a:cs typeface="Segoe UI" panose="020B0502040204020203" pitchFamily="34" charset="0"/>
              </a:rPr>
              <a:t>Internal identity services</a:t>
            </a:r>
          </a:p>
          <a:p>
            <a:pPr marL="466298" indent="-466298">
              <a:buFontTx/>
              <a:buChar char="-"/>
            </a:pPr>
            <a:r>
              <a:rPr lang="en-US" sz="1800" b="1" dirty="0">
                <a:latin typeface="Segoe UI" panose="020B0502040204020203" pitchFamily="34" charset="0"/>
                <a:cs typeface="Segoe UI" panose="020B0502040204020203" pitchFamily="34" charset="0"/>
              </a:rPr>
              <a:t>Backup of internal domain controller</a:t>
            </a:r>
          </a:p>
          <a:p>
            <a:pPr marL="466298" indent="-466298">
              <a:buFontTx/>
              <a:buChar char="-"/>
            </a:pPr>
            <a:r>
              <a:rPr lang="en-US" sz="1800" b="1" dirty="0">
                <a:latin typeface="Segoe UI" panose="020B0502040204020203" pitchFamily="34" charset="0"/>
                <a:cs typeface="Segoe UI" panose="020B0502040204020203" pitchFamily="34" charset="0"/>
              </a:rPr>
              <a:t>Used to seed the domain in the new deployment</a:t>
            </a:r>
          </a:p>
          <a:p>
            <a:r>
              <a:rPr lang="en-US" sz="2000" b="1" dirty="0">
                <a:latin typeface="Segoe UI" panose="020B0502040204020203" pitchFamily="34" charset="0"/>
                <a:cs typeface="Segoe UI" panose="020B0502040204020203" pitchFamily="34" charset="0"/>
              </a:rPr>
              <a:t>Deployment configuration</a:t>
            </a:r>
          </a:p>
          <a:p>
            <a:pPr marL="466298" indent="-466298">
              <a:buFontTx/>
              <a:buChar char="-"/>
            </a:pPr>
            <a:r>
              <a:rPr lang="en-US" sz="1800" b="1" dirty="0">
                <a:latin typeface="Segoe UI" panose="020B0502040204020203" pitchFamily="34" charset="0"/>
                <a:cs typeface="Segoe UI" panose="020B0502040204020203" pitchFamily="34" charset="0"/>
              </a:rPr>
              <a:t>Deployment ID</a:t>
            </a:r>
          </a:p>
          <a:p>
            <a:pPr marL="466298" indent="-466298">
              <a:buFontTx/>
              <a:buChar char="-"/>
            </a:pPr>
            <a:r>
              <a:rPr lang="en-US" sz="1800" b="1" dirty="0">
                <a:latin typeface="Segoe UI" panose="020B0502040204020203" pitchFamily="34" charset="0"/>
                <a:cs typeface="Segoe UI" panose="020B0502040204020203" pitchFamily="34" charset="0"/>
              </a:rPr>
              <a:t>Deployment parameters</a:t>
            </a:r>
          </a:p>
          <a:p>
            <a:r>
              <a:rPr lang="en-US" sz="2000" b="1" dirty="0">
                <a:latin typeface="Segoe UI" panose="020B0502040204020203" pitchFamily="34" charset="0"/>
                <a:cs typeface="Segoe UI" panose="020B0502040204020203" pitchFamily="34" charset="0"/>
              </a:rPr>
              <a:t>CA root certificate</a:t>
            </a:r>
          </a:p>
          <a:p>
            <a:r>
              <a:rPr lang="en-US" sz="2000" b="1" dirty="0">
                <a:latin typeface="Segoe UI" panose="020B0502040204020203" pitchFamily="34" charset="0"/>
                <a:cs typeface="Segoe UI" panose="020B0502040204020203" pitchFamily="34" charset="0"/>
              </a:rPr>
              <a:t>ADFS configuration</a:t>
            </a:r>
          </a:p>
          <a:p>
            <a:r>
              <a:rPr lang="en-US" sz="2000" b="1" dirty="0">
                <a:latin typeface="Segoe UI" panose="020B0502040204020203" pitchFamily="34" charset="0"/>
                <a:cs typeface="Segoe UI" panose="020B0502040204020203" pitchFamily="34" charset="0"/>
              </a:rPr>
              <a:t>User subscriptions </a:t>
            </a:r>
          </a:p>
          <a:p>
            <a:r>
              <a:rPr lang="en-US" sz="1800" b="1" dirty="0">
                <a:latin typeface="Segoe UI" panose="020B0502040204020203" pitchFamily="34" charset="0"/>
                <a:cs typeface="Segoe UI" panose="020B0502040204020203" pitchFamily="34" charset="0"/>
              </a:rPr>
              <a:t>- Admin/default subscriptions re-created during deployment</a:t>
            </a:r>
          </a:p>
        </p:txBody>
      </p:sp>
      <p:sp>
        <p:nvSpPr>
          <p:cNvPr id="4" name="Text Placeholder 3">
            <a:extLst>
              <a:ext uri="{FF2B5EF4-FFF2-40B4-BE49-F238E27FC236}">
                <a16:creationId xmlns:a16="http://schemas.microsoft.com/office/drawing/2014/main" id="{CAA6F0B9-1654-42C3-8231-FFB78AB71D27}"/>
              </a:ext>
            </a:extLst>
          </p:cNvPr>
          <p:cNvSpPr>
            <a:spLocks noGrp="1"/>
          </p:cNvSpPr>
          <p:nvPr>
            <p:ph type="body" sz="quarter" idx="12"/>
          </p:nvPr>
        </p:nvSpPr>
        <p:spPr>
          <a:xfrm>
            <a:off x="6525452" y="1587956"/>
            <a:ext cx="5315839" cy="4206308"/>
          </a:xfrm>
        </p:spPr>
        <p:txBody>
          <a:bodyPr/>
          <a:lstStyle/>
          <a:p>
            <a:r>
              <a:rPr lang="en-US" sz="2000" b="1" dirty="0">
                <a:latin typeface="Segoe UI" panose="020B0502040204020203" pitchFamily="34" charset="0"/>
                <a:cs typeface="Segoe UI" panose="020B0502040204020203" pitchFamily="34" charset="0"/>
              </a:rPr>
              <a:t>Original Plans/offers</a:t>
            </a:r>
          </a:p>
          <a:p>
            <a:r>
              <a:rPr lang="en-US" sz="2000" b="1" dirty="0">
                <a:latin typeface="Segoe UI" panose="020B0502040204020203" pitchFamily="34" charset="0"/>
                <a:cs typeface="Segoe UI" panose="020B0502040204020203" pitchFamily="34" charset="0"/>
              </a:rPr>
              <a:t>Previously defined quotas for </a:t>
            </a:r>
          </a:p>
          <a:p>
            <a:pPr lvl="1"/>
            <a:r>
              <a:rPr lang="en-US" sz="1800" b="1" dirty="0">
                <a:latin typeface="Segoe UI" panose="020B0502040204020203" pitchFamily="34" charset="0"/>
                <a:cs typeface="Segoe UI" panose="020B0502040204020203" pitchFamily="34" charset="0"/>
              </a:rPr>
              <a:t>Storage</a:t>
            </a:r>
          </a:p>
          <a:p>
            <a:pPr lvl="1"/>
            <a:r>
              <a:rPr lang="en-US" sz="1800" b="1" dirty="0">
                <a:latin typeface="Segoe UI" panose="020B0502040204020203" pitchFamily="34" charset="0"/>
                <a:cs typeface="Segoe UI" panose="020B0502040204020203" pitchFamily="34" charset="0"/>
              </a:rPr>
              <a:t>Network</a:t>
            </a:r>
          </a:p>
          <a:p>
            <a:pPr lvl="1"/>
            <a:r>
              <a:rPr lang="en-US" sz="1800" b="1" dirty="0">
                <a:latin typeface="Segoe UI" panose="020B0502040204020203" pitchFamily="34" charset="0"/>
                <a:cs typeface="Segoe UI" panose="020B0502040204020203" pitchFamily="34" charset="0"/>
              </a:rPr>
              <a:t>Compute</a:t>
            </a:r>
          </a:p>
          <a:p>
            <a:r>
              <a:rPr lang="en-US" sz="2000" b="1" dirty="0">
                <a:latin typeface="Segoe UI" panose="020B0502040204020203" pitchFamily="34" charset="0"/>
                <a:cs typeface="Segoe UI" panose="020B0502040204020203" pitchFamily="34" charset="0"/>
              </a:rPr>
              <a:t>Key vault secrets</a:t>
            </a:r>
          </a:p>
          <a:p>
            <a:r>
              <a:rPr lang="en-US" sz="2000" b="1" dirty="0">
                <a:latin typeface="Segoe UI" panose="020B0502040204020203" pitchFamily="34" charset="0"/>
                <a:cs typeface="Segoe UI" panose="020B0502040204020203" pitchFamily="34" charset="0"/>
              </a:rPr>
              <a:t>User RBAC roles and policies</a:t>
            </a:r>
          </a:p>
          <a:p>
            <a:pPr marL="466298" indent="-466298">
              <a:buFontTx/>
              <a:buChar char="-"/>
            </a:pPr>
            <a:r>
              <a:rPr lang="en-US" sz="1800" b="1" dirty="0">
                <a:latin typeface="Segoe UI" panose="020B0502040204020203" pitchFamily="34" charset="0"/>
                <a:cs typeface="Segoe UI" panose="020B0502040204020203" pitchFamily="34" charset="0"/>
              </a:rPr>
              <a:t>RBAC for default subscription not restored</a:t>
            </a:r>
          </a:p>
          <a:p>
            <a:r>
              <a:rPr lang="en-US" sz="2000" b="1" dirty="0">
                <a:latin typeface="Segoe UI" panose="020B0502040204020203" pitchFamily="34" charset="0"/>
                <a:cs typeface="Segoe UI" panose="020B0502040204020203" pitchFamily="34" charset="0"/>
              </a:rPr>
              <a:t>Resource groups</a:t>
            </a:r>
          </a:p>
          <a:p>
            <a:pPr marL="466298" indent="-466298">
              <a:buFontTx/>
              <a:buChar char="-"/>
            </a:pPr>
            <a:r>
              <a:rPr lang="en-US" sz="1800" b="1" dirty="0">
                <a:latin typeface="Segoe UI" panose="020B0502040204020203" pitchFamily="34" charset="0"/>
                <a:cs typeface="Segoe UI" panose="020B0502040204020203" pitchFamily="34" charset="0"/>
              </a:rPr>
              <a:t>Not included in backup</a:t>
            </a:r>
          </a:p>
          <a:p>
            <a:pPr marL="466298" indent="-466298">
              <a:buFontTx/>
              <a:buChar char="-"/>
            </a:pPr>
            <a:r>
              <a:rPr lang="en-US" sz="1800" b="1" dirty="0">
                <a:latin typeface="Segoe UI" panose="020B0502040204020203" pitchFamily="34" charset="0"/>
                <a:cs typeface="Segoe UI" panose="020B0502040204020203" pitchFamily="34" charset="0"/>
              </a:rPr>
              <a:t>Any resource group present after restore was recreated during the hydration of resources. Any meta-data about the resource group is not restored (e.g. tags)</a:t>
            </a:r>
          </a:p>
        </p:txBody>
      </p:sp>
      <p:sp>
        <p:nvSpPr>
          <p:cNvPr id="7" name="TextBox 6">
            <a:extLst>
              <a:ext uri="{FF2B5EF4-FFF2-40B4-BE49-F238E27FC236}">
                <a16:creationId xmlns:a16="http://schemas.microsoft.com/office/drawing/2014/main" id="{C45B184E-2E10-4AF9-A459-B015DC142150}"/>
              </a:ext>
            </a:extLst>
          </p:cNvPr>
          <p:cNvSpPr txBox="1"/>
          <p:nvPr/>
        </p:nvSpPr>
        <p:spPr>
          <a:xfrm>
            <a:off x="596711" y="6407954"/>
            <a:ext cx="6851342" cy="369332"/>
          </a:xfrm>
          <a:prstGeom prst="rect">
            <a:avLst/>
          </a:prstGeom>
          <a:noFill/>
        </p:spPr>
        <p:txBody>
          <a:bodyPr wrap="square">
            <a:spAutoFit/>
          </a:bodyPr>
          <a:lstStyle/>
          <a:p>
            <a:r>
              <a:rPr lang="en-US" dirty="0">
                <a:hlinkClick r:id="rId4"/>
              </a:rPr>
              <a:t>What is included and not in an Azure Stack Infrastructure backup </a:t>
            </a:r>
            <a:endParaRPr lang="en-US" dirty="0"/>
          </a:p>
        </p:txBody>
      </p:sp>
    </p:spTree>
    <p:extLst>
      <p:ext uri="{BB962C8B-B14F-4D97-AF65-F5344CB8AC3E}">
        <p14:creationId xmlns:p14="http://schemas.microsoft.com/office/powerpoint/2010/main" val="36305279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906331"/>
            <a:ext cx="11887200" cy="1181862"/>
          </a:xfrm>
        </p:spPr>
        <p:txBody>
          <a:bodyPr/>
          <a:lstStyle/>
          <a:p>
            <a:r>
              <a:rPr lang="en-US"/>
              <a:t>Overview</a:t>
            </a:r>
          </a:p>
        </p:txBody>
      </p:sp>
    </p:spTree>
    <p:extLst>
      <p:ext uri="{BB962C8B-B14F-4D97-AF65-F5344CB8AC3E}">
        <p14:creationId xmlns:p14="http://schemas.microsoft.com/office/powerpoint/2010/main" val="38526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B092-15EA-47D9-A3C8-8112276C6842}"/>
              </a:ext>
            </a:extLst>
          </p:cNvPr>
          <p:cNvSpPr>
            <a:spLocks noGrp="1"/>
          </p:cNvSpPr>
          <p:nvPr>
            <p:ph type="title"/>
          </p:nvPr>
        </p:nvSpPr>
        <p:spPr/>
        <p:txBody>
          <a:bodyPr/>
          <a:lstStyle/>
          <a:p>
            <a:r>
              <a:rPr lang="en-US" dirty="0"/>
              <a:t>Testing infrastructure restore with the ASDK</a:t>
            </a:r>
          </a:p>
        </p:txBody>
      </p:sp>
      <p:sp>
        <p:nvSpPr>
          <p:cNvPr id="3" name="Text Placeholder 2">
            <a:extLst>
              <a:ext uri="{FF2B5EF4-FFF2-40B4-BE49-F238E27FC236}">
                <a16:creationId xmlns:a16="http://schemas.microsoft.com/office/drawing/2014/main" id="{A13E22FE-C75C-4F71-9C3D-436C1EC45547}"/>
              </a:ext>
            </a:extLst>
          </p:cNvPr>
          <p:cNvSpPr txBox="1">
            <a:spLocks/>
          </p:cNvSpPr>
          <p:nvPr/>
        </p:nvSpPr>
        <p:spPr>
          <a:xfrm>
            <a:off x="274638" y="1212850"/>
            <a:ext cx="11887200" cy="3693319"/>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B0F0"/>
                </a:solidFill>
              </a:rPr>
              <a:t>Want to test your infrastructure backup?</a:t>
            </a:r>
          </a:p>
          <a:p>
            <a:pPr marL="342900" lvl="1" indent="-342900">
              <a:lnSpc>
                <a:spcPct val="95000"/>
              </a:lnSpc>
              <a:buFont typeface="Arial" panose="020B0604020202020204" pitchFamily="34" charset="0"/>
              <a:buChar char="•"/>
            </a:pPr>
            <a:r>
              <a:rPr lang="en-US" sz="2400" dirty="0"/>
              <a:t>Prepare an Azure Stack Hub Development Kit (ASDK) host server using the current version of Azure Stack Hub</a:t>
            </a:r>
          </a:p>
          <a:p>
            <a:pPr marL="342900" lvl="1" indent="-342900">
              <a:lnSpc>
                <a:spcPct val="95000"/>
              </a:lnSpc>
              <a:buFont typeface="Arial" panose="020B0604020202020204" pitchFamily="34" charset="0"/>
              <a:buChar char="•"/>
            </a:pPr>
            <a:r>
              <a:rPr lang="en-US" sz="2400" dirty="0"/>
              <a:t>Copy the backup to a local folder on the ASDK</a:t>
            </a:r>
          </a:p>
          <a:p>
            <a:pPr marL="342900" lvl="1" indent="-342900">
              <a:lnSpc>
                <a:spcPct val="95000"/>
              </a:lnSpc>
              <a:buFont typeface="Arial" panose="020B0604020202020204" pitchFamily="34" charset="0"/>
              <a:buChar char="•"/>
            </a:pPr>
            <a:r>
              <a:rPr lang="en-US" sz="2400" dirty="0"/>
              <a:t>Deploy the ASDK in </a:t>
            </a:r>
            <a:r>
              <a:rPr lang="en-US" sz="2400" i="1" dirty="0"/>
              <a:t>cloud recovery mode </a:t>
            </a:r>
            <a:r>
              <a:rPr lang="en-US" sz="2400" dirty="0"/>
              <a:t>using the </a:t>
            </a:r>
            <a:r>
              <a:rPr lang="en-US" sz="2400" b="1" dirty="0"/>
              <a:t>InstallAzureStackPOC.ps1 </a:t>
            </a:r>
            <a:r>
              <a:rPr lang="en-US" sz="2400" dirty="0"/>
              <a:t>script</a:t>
            </a:r>
          </a:p>
          <a:p>
            <a:pPr marL="342900" lvl="1" indent="-342900">
              <a:lnSpc>
                <a:spcPct val="95000"/>
              </a:lnSpc>
              <a:buFont typeface="Arial" panose="020B0604020202020204" pitchFamily="34" charset="0"/>
              <a:buChar char="•"/>
            </a:pPr>
            <a:r>
              <a:rPr lang="en-US" sz="2400" dirty="0"/>
              <a:t>After a successful cloud recovery deployment, you need to complete the restore using the </a:t>
            </a:r>
            <a:r>
              <a:rPr lang="en-US" sz="2400" b="1" dirty="0"/>
              <a:t>Restore-</a:t>
            </a:r>
            <a:r>
              <a:rPr lang="en-US" sz="2400" b="1" dirty="0" err="1"/>
              <a:t>AzureStack</a:t>
            </a:r>
            <a:r>
              <a:rPr lang="en-US" sz="2400" dirty="0"/>
              <a:t> cmdlet </a:t>
            </a:r>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pPr marL="342900" lvl="1" indent="-342900">
              <a:lnSpc>
                <a:spcPct val="95000"/>
              </a:lnSpc>
              <a:buFont typeface="Arial" panose="020B0604020202020204" pitchFamily="34" charset="0"/>
              <a:buChar char="•"/>
            </a:pPr>
            <a:endParaRPr lang="en-US" sz="2400" dirty="0"/>
          </a:p>
          <a:p>
            <a:endParaRPr lang="en-US" dirty="0"/>
          </a:p>
        </p:txBody>
      </p:sp>
      <p:sp>
        <p:nvSpPr>
          <p:cNvPr id="5" name="TextBox 4">
            <a:extLst>
              <a:ext uri="{FF2B5EF4-FFF2-40B4-BE49-F238E27FC236}">
                <a16:creationId xmlns:a16="http://schemas.microsoft.com/office/drawing/2014/main" id="{0294E128-EB97-4DBF-934D-1D62123D5A70}"/>
              </a:ext>
            </a:extLst>
          </p:cNvPr>
          <p:cNvSpPr txBox="1"/>
          <p:nvPr/>
        </p:nvSpPr>
        <p:spPr>
          <a:xfrm>
            <a:off x="274638" y="6514585"/>
            <a:ext cx="11372865" cy="369332"/>
          </a:xfrm>
          <a:prstGeom prst="rect">
            <a:avLst/>
          </a:prstGeom>
          <a:noFill/>
        </p:spPr>
        <p:txBody>
          <a:bodyPr wrap="square">
            <a:spAutoFit/>
          </a:bodyPr>
          <a:lstStyle/>
          <a:p>
            <a:r>
              <a:rPr lang="en-US" dirty="0">
                <a:hlinkClick r:id="rId3"/>
              </a:rPr>
              <a:t>Use the ASDK to validate an Azure Stack backup - Azure Stack Development Kit (ASDK) | Microsoft Docs</a:t>
            </a:r>
            <a:endParaRPr lang="en-US" dirty="0"/>
          </a:p>
        </p:txBody>
      </p:sp>
    </p:spTree>
    <p:extLst>
      <p:ext uri="{BB962C8B-B14F-4D97-AF65-F5344CB8AC3E}">
        <p14:creationId xmlns:p14="http://schemas.microsoft.com/office/powerpoint/2010/main" val="21853034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and DR patterns</a:t>
            </a:r>
            <a:endParaRPr lang="en-US" sz="7200" dirty="0"/>
          </a:p>
        </p:txBody>
      </p:sp>
    </p:spTree>
    <p:extLst>
      <p:ext uri="{BB962C8B-B14F-4D97-AF65-F5344CB8AC3E}">
        <p14:creationId xmlns:p14="http://schemas.microsoft.com/office/powerpoint/2010/main" val="16138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7ED19-9FF0-40E8-A9D6-005B3F525754}"/>
              </a:ext>
            </a:extLst>
          </p:cNvPr>
          <p:cNvSpPr>
            <a:spLocks noGrp="1"/>
          </p:cNvSpPr>
          <p:nvPr>
            <p:ph type="title"/>
          </p:nvPr>
        </p:nvSpPr>
        <p:spPr>
          <a:xfrm>
            <a:off x="341090" y="313166"/>
            <a:ext cx="11237870" cy="565027"/>
          </a:xfrm>
        </p:spPr>
        <p:txBody>
          <a:bodyPr/>
          <a:lstStyle/>
          <a:p>
            <a:r>
              <a:rPr lang="en-US" dirty="0"/>
              <a:t>Disaster recovery between Azure Stack Hub and Azure</a:t>
            </a:r>
          </a:p>
        </p:txBody>
      </p:sp>
      <p:sp>
        <p:nvSpPr>
          <p:cNvPr id="40" name="Title">
            <a:extLst>
              <a:ext uri="{FF2B5EF4-FFF2-40B4-BE49-F238E27FC236}">
                <a16:creationId xmlns:a16="http://schemas.microsoft.com/office/drawing/2014/main" id="{2D60497C-384B-429E-A04A-9A94C6E5ED50}"/>
              </a:ext>
            </a:extLst>
          </p:cNvPr>
          <p:cNvSpPr txBox="1">
            <a:spLocks/>
          </p:cNvSpPr>
          <p:nvPr/>
        </p:nvSpPr>
        <p:spPr>
          <a:xfrm>
            <a:off x="8280291" y="5769534"/>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43" name="Title">
            <a:extLst>
              <a:ext uri="{FF2B5EF4-FFF2-40B4-BE49-F238E27FC236}">
                <a16:creationId xmlns:a16="http://schemas.microsoft.com/office/drawing/2014/main" id="{F22DBED6-B05D-443C-96C3-775F7F7E2F64}"/>
              </a:ext>
            </a:extLst>
          </p:cNvPr>
          <p:cNvSpPr txBox="1">
            <a:spLocks/>
          </p:cNvSpPr>
          <p:nvPr/>
        </p:nvSpPr>
        <p:spPr>
          <a:xfrm>
            <a:off x="3239226" y="3216358"/>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5" name="Title">
            <a:extLst>
              <a:ext uri="{FF2B5EF4-FFF2-40B4-BE49-F238E27FC236}">
                <a16:creationId xmlns:a16="http://schemas.microsoft.com/office/drawing/2014/main" id="{07753839-C32D-4F54-BF10-5B0A10E436A3}"/>
              </a:ext>
            </a:extLst>
          </p:cNvPr>
          <p:cNvSpPr txBox="1">
            <a:spLocks/>
          </p:cNvSpPr>
          <p:nvPr/>
        </p:nvSpPr>
        <p:spPr>
          <a:xfrm>
            <a:off x="3876316" y="5583593"/>
            <a:ext cx="3959266"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59" name="Title">
            <a:extLst>
              <a:ext uri="{FF2B5EF4-FFF2-40B4-BE49-F238E27FC236}">
                <a16:creationId xmlns:a16="http://schemas.microsoft.com/office/drawing/2014/main" id="{1EFD8891-83EA-4C63-BFDB-6EB3630C50F9}"/>
              </a:ext>
            </a:extLst>
          </p:cNvPr>
          <p:cNvSpPr txBox="1">
            <a:spLocks/>
          </p:cNvSpPr>
          <p:nvPr/>
        </p:nvSpPr>
        <p:spPr>
          <a:xfrm>
            <a:off x="8657931" y="1943663"/>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sp>
        <p:nvSpPr>
          <p:cNvPr id="68" name="Freeform: Shape 67">
            <a:extLst>
              <a:ext uri="{FF2B5EF4-FFF2-40B4-BE49-F238E27FC236}">
                <a16:creationId xmlns:a16="http://schemas.microsoft.com/office/drawing/2014/main" id="{A39FF2E7-7C54-49FE-8DC1-05667B90151D}"/>
              </a:ext>
            </a:extLst>
          </p:cNvPr>
          <p:cNvSpPr/>
          <p:nvPr/>
        </p:nvSpPr>
        <p:spPr bwMode="auto">
          <a:xfrm>
            <a:off x="5832725" y="4444189"/>
            <a:ext cx="1468234" cy="2195695"/>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5C7F755E-9B72-4698-A29A-8AAE536E9856}"/>
              </a:ext>
            </a:extLst>
          </p:cNvPr>
          <p:cNvSpPr/>
          <p:nvPr/>
        </p:nvSpPr>
        <p:spPr bwMode="auto">
          <a:xfrm>
            <a:off x="5963592" y="4941120"/>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90805670-344F-4E9C-82AB-89AF7F35AAF0}"/>
              </a:ext>
            </a:extLst>
          </p:cNvPr>
          <p:cNvSpPr/>
          <p:nvPr/>
        </p:nvSpPr>
        <p:spPr bwMode="auto">
          <a:xfrm>
            <a:off x="5963592" y="5260131"/>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a:extLst>
              <a:ext uri="{FF2B5EF4-FFF2-40B4-BE49-F238E27FC236}">
                <a16:creationId xmlns:a16="http://schemas.microsoft.com/office/drawing/2014/main" id="{2E39AEFF-046B-458D-A678-3EA6E8278974}"/>
              </a:ext>
            </a:extLst>
          </p:cNvPr>
          <p:cNvSpPr/>
          <p:nvPr/>
        </p:nvSpPr>
        <p:spPr bwMode="auto">
          <a:xfrm>
            <a:off x="5963592" y="5579144"/>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Rectangle 71">
            <a:extLst>
              <a:ext uri="{FF2B5EF4-FFF2-40B4-BE49-F238E27FC236}">
                <a16:creationId xmlns:a16="http://schemas.microsoft.com/office/drawing/2014/main" id="{C8087E30-2BEF-4815-8274-3A62A2585F63}"/>
              </a:ext>
            </a:extLst>
          </p:cNvPr>
          <p:cNvSpPr/>
          <p:nvPr/>
        </p:nvSpPr>
        <p:spPr bwMode="auto">
          <a:xfrm>
            <a:off x="5963592" y="5898155"/>
            <a:ext cx="1148272" cy="205646"/>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75DA8EDC-CB7B-434F-89E2-D715E204F6DC}"/>
              </a:ext>
            </a:extLst>
          </p:cNvPr>
          <p:cNvSpPr/>
          <p:nvPr/>
        </p:nvSpPr>
        <p:spPr bwMode="auto">
          <a:xfrm>
            <a:off x="6790584" y="6292301"/>
            <a:ext cx="226564" cy="3463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Freeform 13">
            <a:extLst>
              <a:ext uri="{FF2B5EF4-FFF2-40B4-BE49-F238E27FC236}">
                <a16:creationId xmlns:a16="http://schemas.microsoft.com/office/drawing/2014/main" id="{A81BAE3A-7159-4D58-982A-E82610CAC4E8}"/>
              </a:ext>
            </a:extLst>
          </p:cNvPr>
          <p:cNvSpPr>
            <a:spLocks/>
          </p:cNvSpPr>
          <p:nvPr/>
        </p:nvSpPr>
        <p:spPr bwMode="auto">
          <a:xfrm>
            <a:off x="5739114" y="6638547"/>
            <a:ext cx="1664995" cy="9529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sp>
        <p:nvSpPr>
          <p:cNvPr id="76" name="Title">
            <a:extLst>
              <a:ext uri="{FF2B5EF4-FFF2-40B4-BE49-F238E27FC236}">
                <a16:creationId xmlns:a16="http://schemas.microsoft.com/office/drawing/2014/main" id="{A78444C8-21D2-4555-AE0B-9078FF0EE70A}"/>
              </a:ext>
            </a:extLst>
          </p:cNvPr>
          <p:cNvSpPr txBox="1">
            <a:spLocks/>
          </p:cNvSpPr>
          <p:nvPr/>
        </p:nvSpPr>
        <p:spPr>
          <a:xfrm>
            <a:off x="8811127" y="5859716"/>
            <a:ext cx="3349683" cy="916659"/>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pic>
        <p:nvPicPr>
          <p:cNvPr id="80" name="Picture 79">
            <a:extLst>
              <a:ext uri="{FF2B5EF4-FFF2-40B4-BE49-F238E27FC236}">
                <a16:creationId xmlns:a16="http://schemas.microsoft.com/office/drawing/2014/main" id="{6992263D-3BD8-48A7-9311-020EF0DA98AB}"/>
              </a:ext>
            </a:extLst>
          </p:cNvPr>
          <p:cNvPicPr>
            <a:picLocks noChangeAspect="1"/>
          </p:cNvPicPr>
          <p:nvPr/>
        </p:nvPicPr>
        <p:blipFill>
          <a:blip r:embed="rId3"/>
          <a:stretch>
            <a:fillRect/>
          </a:stretch>
        </p:blipFill>
        <p:spPr>
          <a:xfrm>
            <a:off x="3912911" y="5396279"/>
            <a:ext cx="2567090" cy="1467131"/>
          </a:xfrm>
          <a:prstGeom prst="rect">
            <a:avLst/>
          </a:prstGeom>
        </p:spPr>
      </p:pic>
      <p:sp>
        <p:nvSpPr>
          <p:cNvPr id="81" name="Title">
            <a:extLst>
              <a:ext uri="{FF2B5EF4-FFF2-40B4-BE49-F238E27FC236}">
                <a16:creationId xmlns:a16="http://schemas.microsoft.com/office/drawing/2014/main" id="{9292EDB7-BE30-4C8B-BEDD-D6E2911C3588}"/>
              </a:ext>
            </a:extLst>
          </p:cNvPr>
          <p:cNvSpPr txBox="1">
            <a:spLocks/>
          </p:cNvSpPr>
          <p:nvPr/>
        </p:nvSpPr>
        <p:spPr>
          <a:xfrm>
            <a:off x="3541696" y="5891863"/>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pic>
        <p:nvPicPr>
          <p:cNvPr id="82" name="Picture 81">
            <a:extLst>
              <a:ext uri="{FF2B5EF4-FFF2-40B4-BE49-F238E27FC236}">
                <a16:creationId xmlns:a16="http://schemas.microsoft.com/office/drawing/2014/main" id="{8A3E7662-B9E4-4D99-ABAE-901852AE41DF}"/>
              </a:ext>
            </a:extLst>
          </p:cNvPr>
          <p:cNvPicPr>
            <a:picLocks noChangeAspect="1"/>
          </p:cNvPicPr>
          <p:nvPr/>
        </p:nvPicPr>
        <p:blipFill>
          <a:blip r:embed="rId3"/>
          <a:stretch>
            <a:fillRect/>
          </a:stretch>
        </p:blipFill>
        <p:spPr>
          <a:xfrm>
            <a:off x="4185899" y="1118880"/>
            <a:ext cx="2567090" cy="1479261"/>
          </a:xfrm>
          <a:prstGeom prst="rect">
            <a:avLst/>
          </a:prstGeom>
        </p:spPr>
      </p:pic>
      <p:sp>
        <p:nvSpPr>
          <p:cNvPr id="83" name="Title">
            <a:extLst>
              <a:ext uri="{FF2B5EF4-FFF2-40B4-BE49-F238E27FC236}">
                <a16:creationId xmlns:a16="http://schemas.microsoft.com/office/drawing/2014/main" id="{43E352A8-A13C-4490-9D26-A35C00483955}"/>
              </a:ext>
            </a:extLst>
          </p:cNvPr>
          <p:cNvSpPr txBox="1">
            <a:spLocks/>
          </p:cNvSpPr>
          <p:nvPr/>
        </p:nvSpPr>
        <p:spPr>
          <a:xfrm>
            <a:off x="3695614" y="1798104"/>
            <a:ext cx="3502879" cy="86326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sp>
        <p:nvSpPr>
          <p:cNvPr id="86" name="Arrow: Right 85">
            <a:extLst>
              <a:ext uri="{FF2B5EF4-FFF2-40B4-BE49-F238E27FC236}">
                <a16:creationId xmlns:a16="http://schemas.microsoft.com/office/drawing/2014/main" id="{8972DB2C-3953-4BDE-B1CA-3D882594C168}"/>
              </a:ext>
            </a:extLst>
          </p:cNvPr>
          <p:cNvSpPr/>
          <p:nvPr/>
        </p:nvSpPr>
        <p:spPr bwMode="auto">
          <a:xfrm rot="16200000">
            <a:off x="4281787" y="3573569"/>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35" name="Rectangle: Rounded Corners 34">
            <a:extLst>
              <a:ext uri="{FF2B5EF4-FFF2-40B4-BE49-F238E27FC236}">
                <a16:creationId xmlns:a16="http://schemas.microsoft.com/office/drawing/2014/main" id="{A0BD4036-5605-4467-8896-8E28CA6FC8CE}"/>
              </a:ext>
            </a:extLst>
          </p:cNvPr>
          <p:cNvSpPr/>
          <p:nvPr/>
        </p:nvSpPr>
        <p:spPr>
          <a:xfrm>
            <a:off x="334615" y="2779016"/>
            <a:ext cx="4155784" cy="3206601"/>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1" name="Arrow: Right 40">
            <a:extLst>
              <a:ext uri="{FF2B5EF4-FFF2-40B4-BE49-F238E27FC236}">
                <a16:creationId xmlns:a16="http://schemas.microsoft.com/office/drawing/2014/main" id="{715A72DA-62E0-4ED1-B946-5541B16EA3FC}"/>
              </a:ext>
            </a:extLst>
          </p:cNvPr>
          <p:cNvSpPr/>
          <p:nvPr/>
        </p:nvSpPr>
        <p:spPr bwMode="auto">
          <a:xfrm rot="19192321">
            <a:off x="7535031" y="3686259"/>
            <a:ext cx="2002722"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pic>
        <p:nvPicPr>
          <p:cNvPr id="42" name="Picture 41">
            <a:extLst>
              <a:ext uri="{FF2B5EF4-FFF2-40B4-BE49-F238E27FC236}">
                <a16:creationId xmlns:a16="http://schemas.microsoft.com/office/drawing/2014/main" id="{A88EE3DB-916D-43C9-BA40-23EE96AFFCA0}"/>
              </a:ext>
            </a:extLst>
          </p:cNvPr>
          <p:cNvPicPr>
            <a:picLocks noChangeAspect="1"/>
          </p:cNvPicPr>
          <p:nvPr/>
        </p:nvPicPr>
        <p:blipFill>
          <a:blip r:embed="rId3"/>
          <a:stretch>
            <a:fillRect/>
          </a:stretch>
        </p:blipFill>
        <p:spPr>
          <a:xfrm>
            <a:off x="9257282" y="1496173"/>
            <a:ext cx="2567090" cy="1467131"/>
          </a:xfrm>
          <a:prstGeom prst="rect">
            <a:avLst/>
          </a:prstGeom>
        </p:spPr>
      </p:pic>
      <p:sp>
        <p:nvSpPr>
          <p:cNvPr id="44" name="Rectangle: Rounded Corners 43">
            <a:extLst>
              <a:ext uri="{FF2B5EF4-FFF2-40B4-BE49-F238E27FC236}">
                <a16:creationId xmlns:a16="http://schemas.microsoft.com/office/drawing/2014/main" id="{57C4A875-0E4F-41BA-90F5-AE90F3D26D09}"/>
              </a:ext>
            </a:extLst>
          </p:cNvPr>
          <p:cNvSpPr/>
          <p:nvPr/>
        </p:nvSpPr>
        <p:spPr>
          <a:xfrm>
            <a:off x="8217027" y="4655054"/>
            <a:ext cx="4170344" cy="2026305"/>
          </a:xfrm>
          <a:prstGeom prst="roundRect">
            <a:avLst/>
          </a:prstGeom>
          <a:noFill/>
          <a:ln>
            <a:solidFill>
              <a:srgbClr val="44546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endParaRPr lang="en-US" sz="1836">
              <a:solidFill>
                <a:prstClr val="white"/>
              </a:solidFill>
              <a:latin typeface="Calibri" panose="020F0502020204030204"/>
            </a:endParaRPr>
          </a:p>
        </p:txBody>
      </p:sp>
      <p:sp>
        <p:nvSpPr>
          <p:cNvPr id="46" name="Title">
            <a:extLst>
              <a:ext uri="{FF2B5EF4-FFF2-40B4-BE49-F238E27FC236}">
                <a16:creationId xmlns:a16="http://schemas.microsoft.com/office/drawing/2014/main" id="{D419F422-DB5D-4FE3-ABC3-23FE5356B450}"/>
              </a:ext>
            </a:extLst>
          </p:cNvPr>
          <p:cNvSpPr txBox="1">
            <a:spLocks/>
          </p:cNvSpPr>
          <p:nvPr/>
        </p:nvSpPr>
        <p:spPr>
          <a:xfrm>
            <a:off x="8790602" y="2915194"/>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856" kern="0" spc="-100">
                <a:solidFill>
                  <a:schemeClr val="tx1"/>
                </a:solidFill>
                <a:latin typeface="Segoe UI Semilight" panose="020B0402040204020203" pitchFamily="34" charset="0"/>
                <a:cs typeface="Segoe UI Semilight" panose="020B0402040204020203" pitchFamily="34" charset="0"/>
              </a:rPr>
              <a:t>Service Provider</a:t>
            </a:r>
          </a:p>
        </p:txBody>
      </p:sp>
      <p:sp>
        <p:nvSpPr>
          <p:cNvPr id="47" name="Title">
            <a:extLst>
              <a:ext uri="{FF2B5EF4-FFF2-40B4-BE49-F238E27FC236}">
                <a16:creationId xmlns:a16="http://schemas.microsoft.com/office/drawing/2014/main" id="{46581511-D002-44A7-AC44-290ED08B5F04}"/>
              </a:ext>
            </a:extLst>
          </p:cNvPr>
          <p:cNvSpPr txBox="1">
            <a:spLocks/>
          </p:cNvSpPr>
          <p:nvPr/>
        </p:nvSpPr>
        <p:spPr>
          <a:xfrm>
            <a:off x="5164326" y="6471715"/>
            <a:ext cx="3479560" cy="805596"/>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836" kern="0" spc="-100">
                <a:solidFill>
                  <a:schemeClr val="tx1"/>
                </a:solidFill>
                <a:latin typeface="Segoe UI Semilight" panose="020B0402040204020203" pitchFamily="34" charset="0"/>
                <a:cs typeface="Segoe UI Semilight" panose="020B0402040204020203" pitchFamily="34" charset="0"/>
              </a:rPr>
              <a:t>On-premises</a:t>
            </a:r>
          </a:p>
        </p:txBody>
      </p:sp>
      <p:sp>
        <p:nvSpPr>
          <p:cNvPr id="54" name="TextBox 53">
            <a:extLst>
              <a:ext uri="{FF2B5EF4-FFF2-40B4-BE49-F238E27FC236}">
                <a16:creationId xmlns:a16="http://schemas.microsoft.com/office/drawing/2014/main" id="{3BEC963E-BF18-4C91-86AB-1F554F093624}"/>
              </a:ext>
            </a:extLst>
          </p:cNvPr>
          <p:cNvSpPr txBox="1"/>
          <p:nvPr/>
        </p:nvSpPr>
        <p:spPr>
          <a:xfrm>
            <a:off x="1135325" y="3103569"/>
            <a:ext cx="1715786" cy="712915"/>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Site</a:t>
            </a:r>
          </a:p>
          <a:p>
            <a:pPr defTabSz="932563">
              <a:lnSpc>
                <a:spcPct val="90000"/>
              </a:lnSpc>
              <a:spcAft>
                <a:spcPts val="600"/>
              </a:spcAft>
              <a:defRPr/>
            </a:pPr>
            <a:r>
              <a:rPr lang="en-US" sz="1224">
                <a:solidFill>
                  <a:srgbClr val="44546A"/>
                </a:solidFill>
                <a:latin typeface="Segoe UI"/>
              </a:rPr>
              <a:t>Recovery</a:t>
            </a:r>
          </a:p>
        </p:txBody>
      </p:sp>
      <p:pic>
        <p:nvPicPr>
          <p:cNvPr id="56" name="Picture 55">
            <a:extLst>
              <a:ext uri="{FF2B5EF4-FFF2-40B4-BE49-F238E27FC236}">
                <a16:creationId xmlns:a16="http://schemas.microsoft.com/office/drawing/2014/main" id="{91B91BFE-DEC5-4D48-9E1B-63FE45E3F6ED}"/>
              </a:ext>
            </a:extLst>
          </p:cNvPr>
          <p:cNvPicPr>
            <a:picLocks noChangeAspect="1"/>
          </p:cNvPicPr>
          <p:nvPr/>
        </p:nvPicPr>
        <p:blipFill>
          <a:blip r:embed="rId4"/>
          <a:stretch>
            <a:fillRect/>
          </a:stretch>
        </p:blipFill>
        <p:spPr>
          <a:xfrm>
            <a:off x="2326574" y="3146768"/>
            <a:ext cx="559562" cy="559562"/>
          </a:xfrm>
          <a:prstGeom prst="rect">
            <a:avLst/>
          </a:prstGeom>
        </p:spPr>
      </p:pic>
      <p:pic>
        <p:nvPicPr>
          <p:cNvPr id="57" name="Picture 56">
            <a:extLst>
              <a:ext uri="{FF2B5EF4-FFF2-40B4-BE49-F238E27FC236}">
                <a16:creationId xmlns:a16="http://schemas.microsoft.com/office/drawing/2014/main" id="{65FB045C-DE79-4ADC-90E3-E98D64BAC9F2}"/>
              </a:ext>
            </a:extLst>
          </p:cNvPr>
          <p:cNvPicPr>
            <a:picLocks noChangeAspect="1"/>
          </p:cNvPicPr>
          <p:nvPr/>
        </p:nvPicPr>
        <p:blipFill>
          <a:blip r:embed="rId5"/>
          <a:stretch>
            <a:fillRect/>
          </a:stretch>
        </p:blipFill>
        <p:spPr>
          <a:xfrm>
            <a:off x="539907" y="3060991"/>
            <a:ext cx="652822" cy="652822"/>
          </a:xfrm>
          <a:prstGeom prst="rect">
            <a:avLst/>
          </a:prstGeom>
        </p:spPr>
      </p:pic>
      <p:sp>
        <p:nvSpPr>
          <p:cNvPr id="58" name="TextBox 57">
            <a:extLst>
              <a:ext uri="{FF2B5EF4-FFF2-40B4-BE49-F238E27FC236}">
                <a16:creationId xmlns:a16="http://schemas.microsoft.com/office/drawing/2014/main" id="{50978476-D615-426B-A03D-E83129446B27}"/>
              </a:ext>
            </a:extLst>
          </p:cNvPr>
          <p:cNvSpPr txBox="1"/>
          <p:nvPr/>
        </p:nvSpPr>
        <p:spPr>
          <a:xfrm>
            <a:off x="2806905" y="3194083"/>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Backup</a:t>
            </a:r>
          </a:p>
        </p:txBody>
      </p:sp>
      <p:pic>
        <p:nvPicPr>
          <p:cNvPr id="60" name="Picture 59" descr="A close up of a sign&#10;&#10;Description generated with high confidence">
            <a:extLst>
              <a:ext uri="{FF2B5EF4-FFF2-40B4-BE49-F238E27FC236}">
                <a16:creationId xmlns:a16="http://schemas.microsoft.com/office/drawing/2014/main" id="{1ED14D6A-5105-404C-8F77-F8C0DF31D4E9}"/>
              </a:ext>
            </a:extLst>
          </p:cNvPr>
          <p:cNvPicPr>
            <a:picLocks noChangeAspect="1"/>
          </p:cNvPicPr>
          <p:nvPr/>
        </p:nvPicPr>
        <p:blipFill>
          <a:blip r:embed="rId6"/>
          <a:stretch>
            <a:fillRect/>
          </a:stretch>
        </p:blipFill>
        <p:spPr>
          <a:xfrm>
            <a:off x="501498" y="3999084"/>
            <a:ext cx="652822" cy="652822"/>
          </a:xfrm>
          <a:prstGeom prst="rect">
            <a:avLst/>
          </a:prstGeom>
        </p:spPr>
      </p:pic>
      <p:pic>
        <p:nvPicPr>
          <p:cNvPr id="61" name="Picture 60" descr="A picture containing vector graphics&#10;&#10;Description generated with high confidence">
            <a:extLst>
              <a:ext uri="{FF2B5EF4-FFF2-40B4-BE49-F238E27FC236}">
                <a16:creationId xmlns:a16="http://schemas.microsoft.com/office/drawing/2014/main" id="{BF75A3C1-8746-4932-8CDE-90C4F4895721}"/>
              </a:ext>
            </a:extLst>
          </p:cNvPr>
          <p:cNvPicPr>
            <a:picLocks noChangeAspect="1"/>
          </p:cNvPicPr>
          <p:nvPr/>
        </p:nvPicPr>
        <p:blipFill>
          <a:blip r:embed="rId7"/>
          <a:stretch>
            <a:fillRect/>
          </a:stretch>
        </p:blipFill>
        <p:spPr>
          <a:xfrm>
            <a:off x="2269729" y="3985069"/>
            <a:ext cx="652822" cy="652822"/>
          </a:xfrm>
          <a:prstGeom prst="rect">
            <a:avLst/>
          </a:prstGeom>
        </p:spPr>
      </p:pic>
      <p:sp>
        <p:nvSpPr>
          <p:cNvPr id="62" name="TextBox 61">
            <a:extLst>
              <a:ext uri="{FF2B5EF4-FFF2-40B4-BE49-F238E27FC236}">
                <a16:creationId xmlns:a16="http://schemas.microsoft.com/office/drawing/2014/main" id="{C1184F40-AAE2-46EE-8826-03EF08608E39}"/>
              </a:ext>
            </a:extLst>
          </p:cNvPr>
          <p:cNvSpPr txBox="1"/>
          <p:nvPr/>
        </p:nvSpPr>
        <p:spPr>
          <a:xfrm>
            <a:off x="938083" y="4101755"/>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3" name="TextBox 62">
            <a:extLst>
              <a:ext uri="{FF2B5EF4-FFF2-40B4-BE49-F238E27FC236}">
                <a16:creationId xmlns:a16="http://schemas.microsoft.com/office/drawing/2014/main" id="{EDD6EF5C-2112-44B9-A1D9-D587AB650F61}"/>
              </a:ext>
            </a:extLst>
          </p:cNvPr>
          <p:cNvSpPr txBox="1"/>
          <p:nvPr/>
        </p:nvSpPr>
        <p:spPr>
          <a:xfrm>
            <a:off x="2830414" y="4037692"/>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pic>
        <p:nvPicPr>
          <p:cNvPr id="64" name="Picture 63" descr="A close up of a sign&#10;&#10;Description generated with high confidence">
            <a:extLst>
              <a:ext uri="{FF2B5EF4-FFF2-40B4-BE49-F238E27FC236}">
                <a16:creationId xmlns:a16="http://schemas.microsoft.com/office/drawing/2014/main" id="{F92B23D7-514A-458A-B49B-527A92EDE7DE}"/>
              </a:ext>
            </a:extLst>
          </p:cNvPr>
          <p:cNvPicPr>
            <a:picLocks noChangeAspect="1"/>
          </p:cNvPicPr>
          <p:nvPr/>
        </p:nvPicPr>
        <p:blipFill>
          <a:blip r:embed="rId6"/>
          <a:stretch>
            <a:fillRect/>
          </a:stretch>
        </p:blipFill>
        <p:spPr>
          <a:xfrm>
            <a:off x="8444731" y="4880127"/>
            <a:ext cx="652822" cy="652822"/>
          </a:xfrm>
          <a:prstGeom prst="rect">
            <a:avLst/>
          </a:prstGeom>
        </p:spPr>
      </p:pic>
      <p:pic>
        <p:nvPicPr>
          <p:cNvPr id="65" name="Picture 64" descr="A picture containing vector graphics&#10;&#10;Description generated with high confidence">
            <a:extLst>
              <a:ext uri="{FF2B5EF4-FFF2-40B4-BE49-F238E27FC236}">
                <a16:creationId xmlns:a16="http://schemas.microsoft.com/office/drawing/2014/main" id="{50331054-7399-40B2-881F-B7D2B9640D39}"/>
              </a:ext>
            </a:extLst>
          </p:cNvPr>
          <p:cNvPicPr>
            <a:picLocks noChangeAspect="1"/>
          </p:cNvPicPr>
          <p:nvPr/>
        </p:nvPicPr>
        <p:blipFill>
          <a:blip r:embed="rId7"/>
          <a:stretch>
            <a:fillRect/>
          </a:stretch>
        </p:blipFill>
        <p:spPr>
          <a:xfrm>
            <a:off x="10129000" y="4820355"/>
            <a:ext cx="652822" cy="652822"/>
          </a:xfrm>
          <a:prstGeom prst="rect">
            <a:avLst/>
          </a:prstGeom>
        </p:spPr>
      </p:pic>
      <p:sp>
        <p:nvSpPr>
          <p:cNvPr id="66" name="TextBox 65">
            <a:extLst>
              <a:ext uri="{FF2B5EF4-FFF2-40B4-BE49-F238E27FC236}">
                <a16:creationId xmlns:a16="http://schemas.microsoft.com/office/drawing/2014/main" id="{AE853F0C-FFA9-42C9-9EE2-FC87DF45D226}"/>
              </a:ext>
            </a:extLst>
          </p:cNvPr>
          <p:cNvSpPr txBox="1"/>
          <p:nvPr/>
        </p:nvSpPr>
        <p:spPr>
          <a:xfrm>
            <a:off x="8809547" y="496005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 SQL IaaS</a:t>
            </a:r>
          </a:p>
        </p:txBody>
      </p:sp>
      <p:sp>
        <p:nvSpPr>
          <p:cNvPr id="67" name="TextBox 66">
            <a:extLst>
              <a:ext uri="{FF2B5EF4-FFF2-40B4-BE49-F238E27FC236}">
                <a16:creationId xmlns:a16="http://schemas.microsoft.com/office/drawing/2014/main" id="{D6BBE0C3-B208-453A-BB9B-3DCCDCF7079C}"/>
              </a:ext>
            </a:extLst>
          </p:cNvPr>
          <p:cNvSpPr txBox="1"/>
          <p:nvPr/>
        </p:nvSpPr>
        <p:spPr>
          <a:xfrm>
            <a:off x="10671585" y="4902708"/>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Azure App Service</a:t>
            </a:r>
          </a:p>
        </p:txBody>
      </p:sp>
      <p:sp>
        <p:nvSpPr>
          <p:cNvPr id="75" name="TextBox 74">
            <a:extLst>
              <a:ext uri="{FF2B5EF4-FFF2-40B4-BE49-F238E27FC236}">
                <a16:creationId xmlns:a16="http://schemas.microsoft.com/office/drawing/2014/main" id="{AD3912CF-07B3-4AD5-BDC3-73EFC70C1FF0}"/>
              </a:ext>
            </a:extLst>
          </p:cNvPr>
          <p:cNvSpPr txBox="1"/>
          <p:nvPr/>
        </p:nvSpPr>
        <p:spPr>
          <a:xfrm>
            <a:off x="1448188" y="1994080"/>
            <a:ext cx="2023806" cy="819817"/>
          </a:xfrm>
          <a:prstGeom prst="rect">
            <a:avLst/>
          </a:prstGeom>
          <a:noFill/>
        </p:spPr>
        <p:txBody>
          <a:bodyPr wrap="square" lIns="186441" tIns="149154" rIns="186441" bIns="149154" rtlCol="0">
            <a:spAutoFit/>
          </a:bodyPr>
          <a:lstStyle/>
          <a:p>
            <a:pPr algn="ctr" defTabSz="932060">
              <a:lnSpc>
                <a:spcPct val="90000"/>
              </a:lnSpc>
              <a:spcAft>
                <a:spcPts val="612"/>
              </a:spcAft>
              <a:defRPr/>
            </a:pPr>
            <a:r>
              <a:rPr lang="en-US" sz="1836" b="1" kern="0">
                <a:solidFill>
                  <a:srgbClr val="44546A"/>
                </a:solidFill>
              </a:rPr>
              <a:t>Azure/SP services </a:t>
            </a:r>
          </a:p>
        </p:txBody>
      </p:sp>
      <p:pic>
        <p:nvPicPr>
          <p:cNvPr id="3" name="Picture 2">
            <a:extLst>
              <a:ext uri="{FF2B5EF4-FFF2-40B4-BE49-F238E27FC236}">
                <a16:creationId xmlns:a16="http://schemas.microsoft.com/office/drawing/2014/main" id="{3B4B9332-3D1C-4024-8AC3-1562DCF00275}"/>
              </a:ext>
            </a:extLst>
          </p:cNvPr>
          <p:cNvPicPr>
            <a:picLocks noChangeAspect="1"/>
          </p:cNvPicPr>
          <p:nvPr/>
        </p:nvPicPr>
        <p:blipFill>
          <a:blip r:embed="rId8"/>
          <a:stretch>
            <a:fillRect/>
          </a:stretch>
        </p:blipFill>
        <p:spPr>
          <a:xfrm>
            <a:off x="429997" y="4872383"/>
            <a:ext cx="795824" cy="742253"/>
          </a:xfrm>
          <a:prstGeom prst="rect">
            <a:avLst/>
          </a:prstGeom>
        </p:spPr>
      </p:pic>
      <p:sp>
        <p:nvSpPr>
          <p:cNvPr id="78" name="TextBox 77">
            <a:extLst>
              <a:ext uri="{FF2B5EF4-FFF2-40B4-BE49-F238E27FC236}">
                <a16:creationId xmlns:a16="http://schemas.microsoft.com/office/drawing/2014/main" id="{D9AF2861-FB46-4154-842F-84EC2F3D41EB}"/>
              </a:ext>
            </a:extLst>
          </p:cNvPr>
          <p:cNvSpPr txBox="1"/>
          <p:nvPr/>
        </p:nvSpPr>
        <p:spPr>
          <a:xfrm>
            <a:off x="973886" y="5042517"/>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79" name="Picture 78">
            <a:extLst>
              <a:ext uri="{FF2B5EF4-FFF2-40B4-BE49-F238E27FC236}">
                <a16:creationId xmlns:a16="http://schemas.microsoft.com/office/drawing/2014/main" id="{5719578A-29E4-4B84-BEFE-8979EB1B556D}"/>
              </a:ext>
            </a:extLst>
          </p:cNvPr>
          <p:cNvPicPr>
            <a:picLocks noChangeAspect="1"/>
          </p:cNvPicPr>
          <p:nvPr/>
        </p:nvPicPr>
        <p:blipFill>
          <a:blip r:embed="rId8"/>
          <a:stretch>
            <a:fillRect/>
          </a:stretch>
        </p:blipFill>
        <p:spPr>
          <a:xfrm>
            <a:off x="2224350" y="4859580"/>
            <a:ext cx="795824" cy="742253"/>
          </a:xfrm>
          <a:prstGeom prst="rect">
            <a:avLst/>
          </a:prstGeom>
        </p:spPr>
      </p:pic>
      <p:sp>
        <p:nvSpPr>
          <p:cNvPr id="84" name="TextBox 83">
            <a:extLst>
              <a:ext uri="{FF2B5EF4-FFF2-40B4-BE49-F238E27FC236}">
                <a16:creationId xmlns:a16="http://schemas.microsoft.com/office/drawing/2014/main" id="{78885794-37E1-4CDA-8A56-8AE46D099F13}"/>
              </a:ext>
            </a:extLst>
          </p:cNvPr>
          <p:cNvSpPr txBox="1"/>
          <p:nvPr/>
        </p:nvSpPr>
        <p:spPr>
          <a:xfrm>
            <a:off x="2768239" y="5029714"/>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
        <p:nvSpPr>
          <p:cNvPr id="5" name="Rectangle 4">
            <a:extLst>
              <a:ext uri="{FF2B5EF4-FFF2-40B4-BE49-F238E27FC236}">
                <a16:creationId xmlns:a16="http://schemas.microsoft.com/office/drawing/2014/main" id="{6147D650-BD53-4A64-958E-1DE19A6D8F05}"/>
              </a:ext>
            </a:extLst>
          </p:cNvPr>
          <p:cNvSpPr/>
          <p:nvPr/>
        </p:nvSpPr>
        <p:spPr>
          <a:xfrm>
            <a:off x="9174674" y="4245485"/>
            <a:ext cx="1854320" cy="324695"/>
          </a:xfrm>
          <a:prstGeom prst="rect">
            <a:avLst/>
          </a:prstGeom>
        </p:spPr>
        <p:txBody>
          <a:bodyPr wrap="none">
            <a:spAutoFit/>
          </a:bodyPr>
          <a:lstStyle/>
          <a:p>
            <a:pPr algn="ctr" defTabSz="932060">
              <a:lnSpc>
                <a:spcPct val="90000"/>
              </a:lnSpc>
              <a:spcAft>
                <a:spcPts val="612"/>
              </a:spcAft>
              <a:defRPr/>
            </a:pPr>
            <a:r>
              <a:rPr lang="en-US" sz="1632" b="1" kern="0">
                <a:solidFill>
                  <a:srgbClr val="44546A"/>
                </a:solidFill>
              </a:rPr>
              <a:t>Azure/SP services </a:t>
            </a:r>
          </a:p>
        </p:txBody>
      </p:sp>
      <p:pic>
        <p:nvPicPr>
          <p:cNvPr id="85" name="Picture 84">
            <a:extLst>
              <a:ext uri="{FF2B5EF4-FFF2-40B4-BE49-F238E27FC236}">
                <a16:creationId xmlns:a16="http://schemas.microsoft.com/office/drawing/2014/main" id="{1C2951F5-2B82-4DA8-86A5-190FB1E473F5}"/>
              </a:ext>
            </a:extLst>
          </p:cNvPr>
          <p:cNvPicPr>
            <a:picLocks noChangeAspect="1"/>
          </p:cNvPicPr>
          <p:nvPr/>
        </p:nvPicPr>
        <p:blipFill>
          <a:blip r:embed="rId8"/>
          <a:stretch>
            <a:fillRect/>
          </a:stretch>
        </p:blipFill>
        <p:spPr>
          <a:xfrm>
            <a:off x="8371332" y="5678366"/>
            <a:ext cx="795824" cy="742253"/>
          </a:xfrm>
          <a:prstGeom prst="rect">
            <a:avLst/>
          </a:prstGeom>
        </p:spPr>
      </p:pic>
      <p:sp>
        <p:nvSpPr>
          <p:cNvPr id="87" name="TextBox 86">
            <a:extLst>
              <a:ext uri="{FF2B5EF4-FFF2-40B4-BE49-F238E27FC236}">
                <a16:creationId xmlns:a16="http://schemas.microsoft.com/office/drawing/2014/main" id="{75BC5CBF-4488-41E0-A462-300F07F99B3E}"/>
              </a:ext>
            </a:extLst>
          </p:cNvPr>
          <p:cNvSpPr txBox="1"/>
          <p:nvPr/>
        </p:nvSpPr>
        <p:spPr>
          <a:xfrm>
            <a:off x="8915221" y="5848500"/>
            <a:ext cx="1715786"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Backup</a:t>
            </a:r>
          </a:p>
        </p:txBody>
      </p:sp>
      <p:pic>
        <p:nvPicPr>
          <p:cNvPr id="88" name="Picture 87">
            <a:extLst>
              <a:ext uri="{FF2B5EF4-FFF2-40B4-BE49-F238E27FC236}">
                <a16:creationId xmlns:a16="http://schemas.microsoft.com/office/drawing/2014/main" id="{A58A1067-A77F-494E-9453-9E9CA8766044}"/>
              </a:ext>
            </a:extLst>
          </p:cNvPr>
          <p:cNvPicPr>
            <a:picLocks noChangeAspect="1"/>
          </p:cNvPicPr>
          <p:nvPr/>
        </p:nvPicPr>
        <p:blipFill>
          <a:blip r:embed="rId8"/>
          <a:stretch>
            <a:fillRect/>
          </a:stretch>
        </p:blipFill>
        <p:spPr>
          <a:xfrm>
            <a:off x="10101834" y="5648362"/>
            <a:ext cx="795824" cy="742253"/>
          </a:xfrm>
          <a:prstGeom prst="rect">
            <a:avLst/>
          </a:prstGeom>
        </p:spPr>
      </p:pic>
      <p:sp>
        <p:nvSpPr>
          <p:cNvPr id="89" name="TextBox 88">
            <a:extLst>
              <a:ext uri="{FF2B5EF4-FFF2-40B4-BE49-F238E27FC236}">
                <a16:creationId xmlns:a16="http://schemas.microsoft.com/office/drawing/2014/main" id="{6C257531-4696-415D-9CB7-590EB45C9F7C}"/>
              </a:ext>
            </a:extLst>
          </p:cNvPr>
          <p:cNvSpPr txBox="1"/>
          <p:nvPr/>
        </p:nvSpPr>
        <p:spPr>
          <a:xfrm>
            <a:off x="10709573" y="5835697"/>
            <a:ext cx="2148419" cy="464932"/>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224">
                <a:solidFill>
                  <a:srgbClr val="44546A"/>
                </a:solidFill>
                <a:latin typeface="Segoe UI"/>
              </a:rPr>
              <a:t>Partner Site Recovery</a:t>
            </a:r>
          </a:p>
        </p:txBody>
      </p:sp>
    </p:spTree>
    <p:extLst>
      <p:ext uri="{BB962C8B-B14F-4D97-AF65-F5344CB8AC3E}">
        <p14:creationId xmlns:p14="http://schemas.microsoft.com/office/powerpoint/2010/main" val="281344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1" grpId="0" animBg="1"/>
      <p:bldP spid="44" grpId="0" animBg="1"/>
      <p:bldP spid="46" grpId="0"/>
      <p:bldP spid="54" grpId="0"/>
      <p:bldP spid="58" grpId="0"/>
      <p:bldP spid="62" grpId="0"/>
      <p:bldP spid="63" grpId="0"/>
      <p:bldP spid="66" grpId="0"/>
      <p:bldP spid="67" grpId="0"/>
      <p:bldP spid="75" grpId="0"/>
      <p:bldP spid="78" grpId="0"/>
      <p:bldP spid="84" grpId="0"/>
      <p:bldP spid="5" grpId="0"/>
      <p:bldP spid="87" grpId="0"/>
      <p:bldP spid="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2" y="3211400"/>
            <a:ext cx="12434711"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4000" dirty="0"/>
              <a:t>Application availability between Azure Stack Hub and Azure Stack Hub</a:t>
            </a:r>
            <a:r>
              <a:rPr lang="en-US" sz="4000" dirty="0">
                <a:cs typeface="Segoe UI Semibold"/>
              </a:rPr>
              <a:t> (short distance/shared impact radius)</a:t>
            </a:r>
            <a:endParaRPr lang="en-US" sz="40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5097764" y="5152100"/>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293374" y="1855445"/>
            <a:ext cx="3981329" cy="896457"/>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High Availability: Yes</a:t>
            </a:r>
          </a:p>
          <a:p>
            <a:pPr algn="l"/>
            <a:r>
              <a:rPr lang="en-US" sz="2856">
                <a:gradFill>
                  <a:gsLst>
                    <a:gs pos="2917">
                      <a:schemeClr val="tx1"/>
                    </a:gs>
                    <a:gs pos="30000">
                      <a:schemeClr val="tx1"/>
                    </a:gs>
                  </a:gsLst>
                  <a:lin ang="5400000" scaled="0"/>
                </a:gradFill>
              </a:rPr>
              <a:t>Disaster recovery: No</a:t>
            </a:r>
          </a:p>
        </p:txBody>
      </p:sp>
    </p:spTree>
    <p:extLst>
      <p:ext uri="{BB962C8B-B14F-4D97-AF65-F5344CB8AC3E}">
        <p14:creationId xmlns:p14="http://schemas.microsoft.com/office/powerpoint/2010/main" val="3827645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Diagonal Corners Snipped 30">
            <a:extLst>
              <a:ext uri="{FF2B5EF4-FFF2-40B4-BE49-F238E27FC236}">
                <a16:creationId xmlns:a16="http://schemas.microsoft.com/office/drawing/2014/main" id="{0D96BA2F-5837-4EF8-AAE6-A2D9C8568324}"/>
              </a:ext>
            </a:extLst>
          </p:cNvPr>
          <p:cNvSpPr/>
          <p:nvPr/>
        </p:nvSpPr>
        <p:spPr bwMode="auto">
          <a:xfrm>
            <a:off x="7346484" y="3274287"/>
            <a:ext cx="4890360"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3" name="Rectangle: Diagonal Corners Snipped 22">
            <a:extLst>
              <a:ext uri="{FF2B5EF4-FFF2-40B4-BE49-F238E27FC236}">
                <a16:creationId xmlns:a16="http://schemas.microsoft.com/office/drawing/2014/main" id="{859CE519-3EC4-4172-A1B5-B5AF55E94F95}"/>
              </a:ext>
            </a:extLst>
          </p:cNvPr>
          <p:cNvSpPr/>
          <p:nvPr/>
        </p:nvSpPr>
        <p:spPr bwMode="auto">
          <a:xfrm>
            <a:off x="881" y="3211400"/>
            <a:ext cx="4841414" cy="3720238"/>
          </a:xfrm>
          <a:prstGeom prst="snip2Diag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BE0F1327-E9AC-40FA-8407-957706E75A10}"/>
              </a:ext>
            </a:extLst>
          </p:cNvPr>
          <p:cNvSpPr>
            <a:spLocks noGrp="1"/>
          </p:cNvSpPr>
          <p:nvPr>
            <p:ph type="title"/>
          </p:nvPr>
        </p:nvSpPr>
        <p:spPr>
          <a:xfrm>
            <a:off x="293374" y="184683"/>
            <a:ext cx="11237870" cy="1130053"/>
          </a:xfrm>
        </p:spPr>
        <p:txBody>
          <a:bodyPr/>
          <a:lstStyle/>
          <a:p>
            <a:r>
              <a:rPr lang="en-US" sz="3600" dirty="0"/>
              <a:t>Disaster recovery between Azure Stack Hub and Azure Stack Hub (</a:t>
            </a:r>
            <a:r>
              <a:rPr lang="en-US" sz="3600" dirty="0">
                <a:cs typeface="Segoe UI Semibold"/>
              </a:rPr>
              <a:t>long distance/separate failure domains)</a:t>
            </a:r>
            <a:endParaRPr lang="en-US" sz="3600" dirty="0">
              <a:solidFill>
                <a:srgbClr val="000000"/>
              </a:solidFill>
            </a:endParaRPr>
          </a:p>
        </p:txBody>
      </p:sp>
      <p:grpSp>
        <p:nvGrpSpPr>
          <p:cNvPr id="69" name="Group 68">
            <a:extLst>
              <a:ext uri="{FF2B5EF4-FFF2-40B4-BE49-F238E27FC236}">
                <a16:creationId xmlns:a16="http://schemas.microsoft.com/office/drawing/2014/main" id="{FF731136-D548-4DE4-919D-26F02BB0C488}"/>
              </a:ext>
            </a:extLst>
          </p:cNvPr>
          <p:cNvGrpSpPr/>
          <p:nvPr/>
        </p:nvGrpSpPr>
        <p:grpSpPr>
          <a:xfrm>
            <a:off x="550383" y="3497262"/>
            <a:ext cx="11493246" cy="3260059"/>
            <a:chOff x="96252" y="1672389"/>
            <a:chExt cx="11498220" cy="3292875"/>
          </a:xfrm>
        </p:grpSpPr>
        <p:grpSp>
          <p:nvGrpSpPr>
            <p:cNvPr id="70" name="Group 69">
              <a:extLst>
                <a:ext uri="{FF2B5EF4-FFF2-40B4-BE49-F238E27FC236}">
                  <a16:creationId xmlns:a16="http://schemas.microsoft.com/office/drawing/2014/main" id="{BD937A3E-82CA-489C-80C3-FE3B57033541}"/>
                </a:ext>
              </a:extLst>
            </p:cNvPr>
            <p:cNvGrpSpPr/>
            <p:nvPr/>
          </p:nvGrpSpPr>
          <p:grpSpPr>
            <a:xfrm>
              <a:off x="9200052" y="1672389"/>
              <a:ext cx="2394420" cy="2756513"/>
              <a:chOff x="8931053" y="2074069"/>
              <a:chExt cx="2651760" cy="3052772"/>
            </a:xfrm>
          </p:grpSpPr>
          <p:sp>
            <p:nvSpPr>
              <p:cNvPr id="79" name="Freeform: Shape 78">
                <a:extLst>
                  <a:ext uri="{FF2B5EF4-FFF2-40B4-BE49-F238E27FC236}">
                    <a16:creationId xmlns:a16="http://schemas.microsoft.com/office/drawing/2014/main" id="{CDE2C88F-654C-442A-8637-609C4CC6F3CF}"/>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48462BA8-0D5E-4098-8683-9DA345449820}"/>
                  </a:ext>
                </a:extLst>
              </p:cNvPr>
              <p:cNvSpPr/>
              <p:nvPr/>
            </p:nvSpPr>
            <p:spPr bwMode="auto">
              <a:xfrm>
                <a:off x="9342532" y="2736948"/>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80">
                <a:extLst>
                  <a:ext uri="{FF2B5EF4-FFF2-40B4-BE49-F238E27FC236}">
                    <a16:creationId xmlns:a16="http://schemas.microsoft.com/office/drawing/2014/main" id="{EDF2D38B-1873-4676-989D-C3EC5A6EA56B}"/>
                  </a:ext>
                </a:extLst>
              </p:cNvPr>
              <p:cNvSpPr/>
              <p:nvPr/>
            </p:nvSpPr>
            <p:spPr bwMode="auto">
              <a:xfrm>
                <a:off x="9342532" y="3162491"/>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ectangle 81">
                <a:extLst>
                  <a:ext uri="{FF2B5EF4-FFF2-40B4-BE49-F238E27FC236}">
                    <a16:creationId xmlns:a16="http://schemas.microsoft.com/office/drawing/2014/main" id="{89999D15-789D-4EB0-858D-F191CFC662DB}"/>
                  </a:ext>
                </a:extLst>
              </p:cNvPr>
              <p:cNvSpPr/>
              <p:nvPr/>
            </p:nvSpPr>
            <p:spPr bwMode="auto">
              <a:xfrm>
                <a:off x="9342532" y="3588036"/>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3" name="Rectangle 82">
                <a:extLst>
                  <a:ext uri="{FF2B5EF4-FFF2-40B4-BE49-F238E27FC236}">
                    <a16:creationId xmlns:a16="http://schemas.microsoft.com/office/drawing/2014/main" id="{2B61DDC3-C57E-490D-BF6E-4938B3DC61C5}"/>
                  </a:ext>
                </a:extLst>
              </p:cNvPr>
              <p:cNvSpPr/>
              <p:nvPr/>
            </p:nvSpPr>
            <p:spPr bwMode="auto">
              <a:xfrm>
                <a:off x="9342532" y="4013579"/>
                <a:ext cx="1828800" cy="27432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7CE5D83F-B00C-4EBE-8376-69E6D8F917E7}"/>
                  </a:ext>
                </a:extLst>
              </p:cNvPr>
              <p:cNvSpPr/>
              <p:nvPr/>
            </p:nvSpPr>
            <p:spPr bwMode="auto">
              <a:xfrm>
                <a:off x="10682867" y="4539348"/>
                <a:ext cx="360838" cy="462023"/>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5" name="Freeform 13">
                <a:extLst>
                  <a:ext uri="{FF2B5EF4-FFF2-40B4-BE49-F238E27FC236}">
                    <a16:creationId xmlns:a16="http://schemas.microsoft.com/office/drawing/2014/main" id="{23EE7471-3CDF-48FA-B8D1-07E013061984}"/>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grpSp>
        <p:sp>
          <p:nvSpPr>
            <p:cNvPr id="73" name="Title">
              <a:extLst>
                <a:ext uri="{FF2B5EF4-FFF2-40B4-BE49-F238E27FC236}">
                  <a16:creationId xmlns:a16="http://schemas.microsoft.com/office/drawing/2014/main" id="{07529B6E-D581-42EB-A472-DEEE806638B7}"/>
                </a:ext>
              </a:extLst>
            </p:cNvPr>
            <p:cNvSpPr txBox="1">
              <a:spLocks/>
            </p:cNvSpPr>
            <p:nvPr/>
          </p:nvSpPr>
          <p:spPr>
            <a:xfrm>
              <a:off x="3488126" y="3739521"/>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1428" kern="0" spc="-100">
                <a:solidFill>
                  <a:schemeClr val="tx1"/>
                </a:solidFill>
                <a:latin typeface="Segoe UI Semilight" panose="020B0402040204020203" pitchFamily="34" charset="0"/>
                <a:cs typeface="Segoe UI Semilight" panose="020B0402040204020203" pitchFamily="34" charset="0"/>
              </a:endParaRPr>
            </a:p>
          </p:txBody>
        </p:sp>
        <p:grpSp>
          <p:nvGrpSpPr>
            <p:cNvPr id="74" name="Group 73">
              <a:extLst>
                <a:ext uri="{FF2B5EF4-FFF2-40B4-BE49-F238E27FC236}">
                  <a16:creationId xmlns:a16="http://schemas.microsoft.com/office/drawing/2014/main" id="{FE74E90D-7B65-4ABC-909A-F538649F8DBC}"/>
                </a:ext>
              </a:extLst>
            </p:cNvPr>
            <p:cNvGrpSpPr/>
            <p:nvPr/>
          </p:nvGrpSpPr>
          <p:grpSpPr>
            <a:xfrm>
              <a:off x="6401510" y="2815389"/>
              <a:ext cx="4817161" cy="2149875"/>
              <a:chOff x="189941" y="3156656"/>
              <a:chExt cx="3899207" cy="1740197"/>
            </a:xfrm>
          </p:grpSpPr>
          <p:pic>
            <p:nvPicPr>
              <p:cNvPr id="77" name="Picture 76">
                <a:extLst>
                  <a:ext uri="{FF2B5EF4-FFF2-40B4-BE49-F238E27FC236}">
                    <a16:creationId xmlns:a16="http://schemas.microsoft.com/office/drawing/2014/main" id="{E0D2F832-27AF-4494-8FBF-C8ABB2C28191}"/>
                  </a:ext>
                </a:extLst>
              </p:cNvPr>
              <p:cNvPicPr>
                <a:picLocks noChangeAspect="1"/>
              </p:cNvPicPr>
              <p:nvPr/>
            </p:nvPicPr>
            <p:blipFill>
              <a:blip r:embed="rId3"/>
              <a:stretch>
                <a:fillRect/>
              </a:stretch>
            </p:blipFill>
            <p:spPr>
              <a:xfrm>
                <a:off x="626141" y="3156656"/>
                <a:ext cx="3075698" cy="1740197"/>
              </a:xfrm>
              <a:prstGeom prst="rect">
                <a:avLst/>
              </a:prstGeom>
            </p:spPr>
          </p:pic>
          <p:sp>
            <p:nvSpPr>
              <p:cNvPr id="78" name="Title">
                <a:extLst>
                  <a:ext uri="{FF2B5EF4-FFF2-40B4-BE49-F238E27FC236}">
                    <a16:creationId xmlns:a16="http://schemas.microsoft.com/office/drawing/2014/main" id="{757B599B-A884-47EC-A801-7E39CCC6EBD7}"/>
                  </a:ext>
                </a:extLst>
              </p:cNvPr>
              <p:cNvSpPr txBox="1">
                <a:spLocks/>
              </p:cNvSpPr>
              <p:nvPr/>
            </p:nvSpPr>
            <p:spPr>
              <a:xfrm>
                <a:off x="189941" y="3895870"/>
                <a:ext cx="3899207" cy="893710"/>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
          <p:nvSpPr>
            <p:cNvPr id="72" name="Title">
              <a:extLst>
                <a:ext uri="{FF2B5EF4-FFF2-40B4-BE49-F238E27FC236}">
                  <a16:creationId xmlns:a16="http://schemas.microsoft.com/office/drawing/2014/main" id="{2B86DFEF-71BC-42B5-94B1-74902DB4081C}"/>
                </a:ext>
              </a:extLst>
            </p:cNvPr>
            <p:cNvSpPr txBox="1">
              <a:spLocks/>
            </p:cNvSpPr>
            <p:nvPr/>
          </p:nvSpPr>
          <p:spPr>
            <a:xfrm>
              <a:off x="96252" y="3728629"/>
              <a:ext cx="4817161" cy="1104108"/>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endPar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67" name="Arrow: Right 66">
            <a:extLst>
              <a:ext uri="{FF2B5EF4-FFF2-40B4-BE49-F238E27FC236}">
                <a16:creationId xmlns:a16="http://schemas.microsoft.com/office/drawing/2014/main" id="{561CD409-51FE-491F-A882-60D577C52B58}"/>
              </a:ext>
            </a:extLst>
          </p:cNvPr>
          <p:cNvSpPr/>
          <p:nvPr/>
        </p:nvSpPr>
        <p:spPr bwMode="auto">
          <a:xfrm>
            <a:off x="4953236" y="5104081"/>
            <a:ext cx="2303487" cy="637264"/>
          </a:xfrm>
          <a:prstGeom prst="rightArrow">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1989">
              <a:cs typeface="Segoe UI"/>
            </a:endParaRPr>
          </a:p>
        </p:txBody>
      </p:sp>
      <p:sp>
        <p:nvSpPr>
          <p:cNvPr id="116" name="Freeform: Shape 115">
            <a:extLst>
              <a:ext uri="{FF2B5EF4-FFF2-40B4-BE49-F238E27FC236}">
                <a16:creationId xmlns:a16="http://schemas.microsoft.com/office/drawing/2014/main" id="{68A79E9A-B944-4B8A-A01D-1B91B44DEE00}"/>
              </a:ext>
            </a:extLst>
          </p:cNvPr>
          <p:cNvSpPr/>
          <p:nvPr/>
        </p:nvSpPr>
        <p:spPr bwMode="auto">
          <a:xfrm>
            <a:off x="2557801" y="3710774"/>
            <a:ext cx="1991246" cy="2440343"/>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B426B178-1C3E-4659-B24F-69E8918FF8EA}"/>
              </a:ext>
            </a:extLst>
          </p:cNvPr>
          <p:cNvSpPr/>
          <p:nvPr/>
        </p:nvSpPr>
        <p:spPr bwMode="auto">
          <a:xfrm>
            <a:off x="2774768" y="4263075"/>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Rectangle 117">
            <a:extLst>
              <a:ext uri="{FF2B5EF4-FFF2-40B4-BE49-F238E27FC236}">
                <a16:creationId xmlns:a16="http://schemas.microsoft.com/office/drawing/2014/main" id="{54ED9640-802A-49D7-897B-595A07AE9F30}"/>
              </a:ext>
            </a:extLst>
          </p:cNvPr>
          <p:cNvSpPr/>
          <p:nvPr/>
        </p:nvSpPr>
        <p:spPr bwMode="auto">
          <a:xfrm>
            <a:off x="2774768" y="4617630"/>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E20D4B69-D13F-4AE5-AE3E-D9C2817A7A54}"/>
              </a:ext>
            </a:extLst>
          </p:cNvPr>
          <p:cNvSpPr/>
          <p:nvPr/>
        </p:nvSpPr>
        <p:spPr bwMode="auto">
          <a:xfrm>
            <a:off x="2774768" y="4972187"/>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Rectangle 119">
            <a:extLst>
              <a:ext uri="{FF2B5EF4-FFF2-40B4-BE49-F238E27FC236}">
                <a16:creationId xmlns:a16="http://schemas.microsoft.com/office/drawing/2014/main" id="{2F7839FA-8E51-4F75-9702-B0885A9B4B6A}"/>
              </a:ext>
            </a:extLst>
          </p:cNvPr>
          <p:cNvSpPr/>
          <p:nvPr/>
        </p:nvSpPr>
        <p:spPr bwMode="auto">
          <a:xfrm>
            <a:off x="2774768" y="5326742"/>
            <a:ext cx="1557309" cy="228559"/>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BE2240E4-1CA3-43A7-8408-43BBE8E68ACA}"/>
              </a:ext>
            </a:extLst>
          </p:cNvPr>
          <p:cNvSpPr/>
          <p:nvPr/>
        </p:nvSpPr>
        <p:spPr bwMode="auto">
          <a:xfrm>
            <a:off x="3916127" y="5764805"/>
            <a:ext cx="307271" cy="384950"/>
          </a:xfrm>
          <a:prstGeom prst="rect">
            <a:avLst/>
          </a:prstGeom>
          <a:solidFill>
            <a:schemeClr val="tx1">
              <a:lumMod val="40000"/>
              <a:lumOff val="60000"/>
            </a:schemeClr>
          </a:solidFill>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42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Freeform 13">
            <a:extLst>
              <a:ext uri="{FF2B5EF4-FFF2-40B4-BE49-F238E27FC236}">
                <a16:creationId xmlns:a16="http://schemas.microsoft.com/office/drawing/2014/main" id="{1BD1249F-7CDE-494C-9C64-AC35CF095474}"/>
              </a:ext>
            </a:extLst>
          </p:cNvPr>
          <p:cNvSpPr>
            <a:spLocks/>
          </p:cNvSpPr>
          <p:nvPr/>
        </p:nvSpPr>
        <p:spPr bwMode="auto">
          <a:xfrm>
            <a:off x="2424375" y="6148387"/>
            <a:ext cx="2258097" cy="105907"/>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tx1">
              <a:lumMod val="40000"/>
              <a:lumOff val="60000"/>
            </a:schemeClr>
          </a:solidFill>
          <a:ln w="6350">
            <a:solidFill>
              <a:srgbClr val="A6A6A6"/>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122">
              <a:solidFill>
                <a:srgbClr val="FFFFFF"/>
              </a:solidFill>
              <a:latin typeface="Segoe UI"/>
            </a:endParaRPr>
          </a:p>
        </p:txBody>
      </p:sp>
      <p:pic>
        <p:nvPicPr>
          <p:cNvPr id="123" name="Picture 122">
            <a:extLst>
              <a:ext uri="{FF2B5EF4-FFF2-40B4-BE49-F238E27FC236}">
                <a16:creationId xmlns:a16="http://schemas.microsoft.com/office/drawing/2014/main" id="{44BD6A8C-9A30-4368-A7E1-622F68C1E8BE}"/>
              </a:ext>
            </a:extLst>
          </p:cNvPr>
          <p:cNvPicPr>
            <a:picLocks noChangeAspect="1"/>
          </p:cNvPicPr>
          <p:nvPr/>
        </p:nvPicPr>
        <p:blipFill>
          <a:blip r:embed="rId3"/>
          <a:stretch>
            <a:fillRect/>
          </a:stretch>
        </p:blipFill>
        <p:spPr>
          <a:xfrm>
            <a:off x="293374" y="4765456"/>
            <a:ext cx="3583446" cy="1983756"/>
          </a:xfrm>
          <a:prstGeom prst="rect">
            <a:avLst/>
          </a:prstGeom>
        </p:spPr>
      </p:pic>
      <p:sp>
        <p:nvSpPr>
          <p:cNvPr id="124" name="Title">
            <a:extLst>
              <a:ext uri="{FF2B5EF4-FFF2-40B4-BE49-F238E27FC236}">
                <a16:creationId xmlns:a16="http://schemas.microsoft.com/office/drawing/2014/main" id="{74A64246-E908-4EF7-9FE9-E19109BB49F7}"/>
              </a:ext>
            </a:extLst>
          </p:cNvPr>
          <p:cNvSpPr txBox="1">
            <a:spLocks/>
          </p:cNvSpPr>
          <p:nvPr/>
        </p:nvSpPr>
        <p:spPr>
          <a:xfrm>
            <a:off x="-214836" y="5608131"/>
            <a:ext cx="4542903" cy="1018794"/>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244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sp>
        <p:nvSpPr>
          <p:cNvPr id="52" name="TextBox 51">
            <a:extLst>
              <a:ext uri="{FF2B5EF4-FFF2-40B4-BE49-F238E27FC236}">
                <a16:creationId xmlns:a16="http://schemas.microsoft.com/office/drawing/2014/main" id="{7F7BBBBF-6F27-40D0-9D05-A2A049C841E7}"/>
              </a:ext>
            </a:extLst>
          </p:cNvPr>
          <p:cNvSpPr txBox="1"/>
          <p:nvPr/>
        </p:nvSpPr>
        <p:spPr>
          <a:xfrm>
            <a:off x="346738" y="3442506"/>
            <a:ext cx="93260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Site A </a:t>
            </a:r>
          </a:p>
        </p:txBody>
      </p:sp>
      <p:sp>
        <p:nvSpPr>
          <p:cNvPr id="4" name="TextBox 3">
            <a:extLst>
              <a:ext uri="{FF2B5EF4-FFF2-40B4-BE49-F238E27FC236}">
                <a16:creationId xmlns:a16="http://schemas.microsoft.com/office/drawing/2014/main" id="{F03786D4-35F5-43C0-980F-30F378944D06}"/>
              </a:ext>
            </a:extLst>
          </p:cNvPr>
          <p:cNvSpPr txBox="1"/>
          <p:nvPr/>
        </p:nvSpPr>
        <p:spPr>
          <a:xfrm>
            <a:off x="9348951" y="2959358"/>
            <a:ext cx="3981329"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Disaster recovery </a:t>
            </a:r>
          </a:p>
        </p:txBody>
      </p:sp>
      <p:sp>
        <p:nvSpPr>
          <p:cNvPr id="3" name="Rectangle 2">
            <a:extLst>
              <a:ext uri="{FF2B5EF4-FFF2-40B4-BE49-F238E27FC236}">
                <a16:creationId xmlns:a16="http://schemas.microsoft.com/office/drawing/2014/main" id="{0DFFA958-73E4-49D9-B5D6-CC79457E0078}"/>
              </a:ext>
            </a:extLst>
          </p:cNvPr>
          <p:cNvSpPr/>
          <p:nvPr/>
        </p:nvSpPr>
        <p:spPr>
          <a:xfrm>
            <a:off x="7484164" y="3419658"/>
            <a:ext cx="1185968" cy="542399"/>
          </a:xfrm>
          <a:prstGeom prst="rect">
            <a:avLst/>
          </a:prstGeom>
        </p:spPr>
        <p:txBody>
          <a:bodyPr wrap="none">
            <a:spAutoFit/>
          </a:bodyPr>
          <a:lstStyle/>
          <a:p>
            <a:r>
              <a:rPr lang="en-US" sz="2856">
                <a:gradFill>
                  <a:gsLst>
                    <a:gs pos="2917">
                      <a:schemeClr val="tx1"/>
                    </a:gs>
                    <a:gs pos="30000">
                      <a:schemeClr val="tx1"/>
                    </a:gs>
                  </a:gsLst>
                  <a:lin ang="5400000" scaled="0"/>
                </a:gradFill>
              </a:rPr>
              <a:t>Site B </a:t>
            </a:r>
          </a:p>
        </p:txBody>
      </p:sp>
      <p:sp>
        <p:nvSpPr>
          <p:cNvPr id="5" name="TextBox 4">
            <a:extLst>
              <a:ext uri="{FF2B5EF4-FFF2-40B4-BE49-F238E27FC236}">
                <a16:creationId xmlns:a16="http://schemas.microsoft.com/office/drawing/2014/main" id="{AE0F0973-BD8C-405F-B2DC-BB0254B2EFB5}"/>
              </a:ext>
            </a:extLst>
          </p:cNvPr>
          <p:cNvSpPr txBox="1"/>
          <p:nvPr/>
        </p:nvSpPr>
        <p:spPr>
          <a:xfrm>
            <a:off x="2981128" y="6569453"/>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34" name="TextBox 33">
            <a:extLst>
              <a:ext uri="{FF2B5EF4-FFF2-40B4-BE49-F238E27FC236}">
                <a16:creationId xmlns:a16="http://schemas.microsoft.com/office/drawing/2014/main" id="{1682C813-056B-4B9C-AA33-996D6450C0D4}"/>
              </a:ext>
            </a:extLst>
          </p:cNvPr>
          <p:cNvSpPr txBox="1"/>
          <p:nvPr/>
        </p:nvSpPr>
        <p:spPr>
          <a:xfrm>
            <a:off x="10305794" y="6554878"/>
            <a:ext cx="1976136"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Failure Domain</a:t>
            </a:r>
          </a:p>
        </p:txBody>
      </p:sp>
      <p:sp>
        <p:nvSpPr>
          <p:cNvPr id="8" name="Rectangle 7">
            <a:extLst>
              <a:ext uri="{FF2B5EF4-FFF2-40B4-BE49-F238E27FC236}">
                <a16:creationId xmlns:a16="http://schemas.microsoft.com/office/drawing/2014/main" id="{C1A6F034-09FF-4F1F-923C-EC6D4DB08047}"/>
              </a:ext>
            </a:extLst>
          </p:cNvPr>
          <p:cNvSpPr/>
          <p:nvPr/>
        </p:nvSpPr>
        <p:spPr>
          <a:xfrm>
            <a:off x="4779014" y="4461017"/>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data loss tolerance?</a:t>
            </a:r>
          </a:p>
        </p:txBody>
      </p:sp>
      <p:sp>
        <p:nvSpPr>
          <p:cNvPr id="38" name="Rectangle 37">
            <a:extLst>
              <a:ext uri="{FF2B5EF4-FFF2-40B4-BE49-F238E27FC236}">
                <a16:creationId xmlns:a16="http://schemas.microsoft.com/office/drawing/2014/main" id="{8E5E4A22-01AC-4F19-8496-102BE96C5BDE}"/>
              </a:ext>
            </a:extLst>
          </p:cNvPr>
          <p:cNvSpPr/>
          <p:nvPr/>
        </p:nvSpPr>
        <p:spPr>
          <a:xfrm>
            <a:off x="4789277" y="5719168"/>
            <a:ext cx="2491353" cy="670445"/>
          </a:xfrm>
          <a:prstGeom prst="rect">
            <a:avLst/>
          </a:prstGeom>
        </p:spPr>
        <p:txBody>
          <a:bodyPr wrap="square">
            <a:spAutoFit/>
          </a:bodyPr>
          <a:lstStyle/>
          <a:p>
            <a:pPr algn="ctr"/>
            <a:r>
              <a:rPr lang="en-US" sz="1836" b="1">
                <a:gradFill>
                  <a:gsLst>
                    <a:gs pos="2917">
                      <a:schemeClr val="tx1"/>
                    </a:gs>
                    <a:gs pos="30000">
                      <a:schemeClr val="tx1"/>
                    </a:gs>
                  </a:gsLst>
                  <a:lin ang="5400000" scaled="0"/>
                </a:gradFill>
              </a:rPr>
              <a:t>What is your downtime tolerance?</a:t>
            </a:r>
          </a:p>
        </p:txBody>
      </p:sp>
      <p:sp>
        <p:nvSpPr>
          <p:cNvPr id="40" name="Rectangle 39">
            <a:extLst>
              <a:ext uri="{FF2B5EF4-FFF2-40B4-BE49-F238E27FC236}">
                <a16:creationId xmlns:a16="http://schemas.microsoft.com/office/drawing/2014/main" id="{A422BBC9-FC7B-459B-9EE6-FD2603935E43}"/>
              </a:ext>
            </a:extLst>
          </p:cNvPr>
          <p:cNvSpPr/>
          <p:nvPr/>
        </p:nvSpPr>
        <p:spPr bwMode="auto">
          <a:xfrm>
            <a:off x="20359" y="1653478"/>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Longer Distance</a:t>
            </a:r>
          </a:p>
        </p:txBody>
      </p:sp>
      <p:sp>
        <p:nvSpPr>
          <p:cNvPr id="9" name="Arrow: Right 8">
            <a:extLst>
              <a:ext uri="{FF2B5EF4-FFF2-40B4-BE49-F238E27FC236}">
                <a16:creationId xmlns:a16="http://schemas.microsoft.com/office/drawing/2014/main" id="{9F04D653-2D33-4E39-81A0-5B578215B382}"/>
              </a:ext>
            </a:extLst>
          </p:cNvPr>
          <p:cNvSpPr/>
          <p:nvPr/>
        </p:nvSpPr>
        <p:spPr bwMode="auto">
          <a:xfrm>
            <a:off x="2382213"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2" name="Rectangle 41">
            <a:extLst>
              <a:ext uri="{FF2B5EF4-FFF2-40B4-BE49-F238E27FC236}">
                <a16:creationId xmlns:a16="http://schemas.microsoft.com/office/drawing/2014/main" id="{103EE8AE-4BEF-479A-8713-61242B6E10F6}"/>
              </a:ext>
            </a:extLst>
          </p:cNvPr>
          <p:cNvSpPr/>
          <p:nvPr/>
        </p:nvSpPr>
        <p:spPr bwMode="auto">
          <a:xfrm>
            <a:off x="3435138" y="1654362"/>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Latency</a:t>
            </a:r>
          </a:p>
        </p:txBody>
      </p:sp>
      <p:sp>
        <p:nvSpPr>
          <p:cNvPr id="43" name="Rectangle 42">
            <a:extLst>
              <a:ext uri="{FF2B5EF4-FFF2-40B4-BE49-F238E27FC236}">
                <a16:creationId xmlns:a16="http://schemas.microsoft.com/office/drawing/2014/main" id="{53BC73FA-74AC-493F-B7F8-9975235AA1FC}"/>
              </a:ext>
            </a:extLst>
          </p:cNvPr>
          <p:cNvSpPr/>
          <p:nvPr/>
        </p:nvSpPr>
        <p:spPr bwMode="auto">
          <a:xfrm>
            <a:off x="6847540" y="1658867"/>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Lower Bandwidth</a:t>
            </a:r>
          </a:p>
        </p:txBody>
      </p:sp>
      <p:sp>
        <p:nvSpPr>
          <p:cNvPr id="44" name="Arrow: Right 43">
            <a:extLst>
              <a:ext uri="{FF2B5EF4-FFF2-40B4-BE49-F238E27FC236}">
                <a16:creationId xmlns:a16="http://schemas.microsoft.com/office/drawing/2014/main" id="{FFAE53ED-FD89-4340-A11E-60941970C29F}"/>
              </a:ext>
            </a:extLst>
          </p:cNvPr>
          <p:cNvSpPr/>
          <p:nvPr/>
        </p:nvSpPr>
        <p:spPr bwMode="auto">
          <a:xfrm>
            <a:off x="5795803" y="1798675"/>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5" name="Arrow: Right 44">
            <a:extLst>
              <a:ext uri="{FF2B5EF4-FFF2-40B4-BE49-F238E27FC236}">
                <a16:creationId xmlns:a16="http://schemas.microsoft.com/office/drawing/2014/main" id="{403AE1AE-E948-41F4-BF38-440AA3C59A04}"/>
              </a:ext>
            </a:extLst>
          </p:cNvPr>
          <p:cNvSpPr/>
          <p:nvPr/>
        </p:nvSpPr>
        <p:spPr bwMode="auto">
          <a:xfrm>
            <a:off x="9208720" y="1784157"/>
            <a:ext cx="883049" cy="62374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47" name="Rectangle 46">
            <a:extLst>
              <a:ext uri="{FF2B5EF4-FFF2-40B4-BE49-F238E27FC236}">
                <a16:creationId xmlns:a16="http://schemas.microsoft.com/office/drawing/2014/main" id="{41CA8190-3407-424C-A0BD-DA500E3F6F2E}"/>
              </a:ext>
            </a:extLst>
          </p:cNvPr>
          <p:cNvSpPr/>
          <p:nvPr/>
        </p:nvSpPr>
        <p:spPr bwMode="auto">
          <a:xfrm>
            <a:off x="10224138" y="1671755"/>
            <a:ext cx="2191978"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Higher Data loss </a:t>
            </a:r>
          </a:p>
        </p:txBody>
      </p:sp>
      <p:pic>
        <p:nvPicPr>
          <p:cNvPr id="48" name="Graphic 47" descr="Close">
            <a:extLst>
              <a:ext uri="{FF2B5EF4-FFF2-40B4-BE49-F238E27FC236}">
                <a16:creationId xmlns:a16="http://schemas.microsoft.com/office/drawing/2014/main" id="{D168006A-755E-4740-9A9E-0FB4787E17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4800" y="3746380"/>
            <a:ext cx="3091078" cy="3050466"/>
          </a:xfrm>
          <a:prstGeom prst="rect">
            <a:avLst/>
          </a:prstGeom>
        </p:spPr>
      </p:pic>
    </p:spTree>
    <p:extLst>
      <p:ext uri="{BB962C8B-B14F-4D97-AF65-F5344CB8AC3E}">
        <p14:creationId xmlns:p14="http://schemas.microsoft.com/office/powerpoint/2010/main" val="3279406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53" presetClass="entr" presetSubtype="16"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p:cTn id="14" dur="500" fill="hold"/>
                                        <p:tgtEl>
                                          <p:spTgt spid="48"/>
                                        </p:tgtEl>
                                        <p:attrNameLst>
                                          <p:attrName>ppt_w</p:attrName>
                                        </p:attrNameLst>
                                      </p:cBhvr>
                                      <p:tavLst>
                                        <p:tav tm="0">
                                          <p:val>
                                            <p:fltVal val="0"/>
                                          </p:val>
                                        </p:tav>
                                        <p:tav tm="100000">
                                          <p:val>
                                            <p:strVal val="#ppt_w"/>
                                          </p:val>
                                        </p:tav>
                                      </p:tavLst>
                                    </p:anim>
                                    <p:anim calcmode="lin" valueType="num">
                                      <p:cBhvr>
                                        <p:cTn id="15" dur="500" fill="hold"/>
                                        <p:tgtEl>
                                          <p:spTgt spid="48"/>
                                        </p:tgtEl>
                                        <p:attrNameLst>
                                          <p:attrName>ppt_h</p:attrName>
                                        </p:attrNameLst>
                                      </p:cBhvr>
                                      <p:tavLst>
                                        <p:tav tm="0">
                                          <p:val>
                                            <p:fltVal val="0"/>
                                          </p:val>
                                        </p:tav>
                                        <p:tav tm="100000">
                                          <p:val>
                                            <p:strVal val="#ppt_h"/>
                                          </p:val>
                                        </p:tav>
                                      </p:tavLst>
                                    </p:anim>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 grpId="0"/>
      <p:bldP spid="8" grpId="0"/>
      <p:bldP spid="38" grpId="0"/>
      <p:bldP spid="40" grpId="0" animBg="1"/>
      <p:bldP spid="9" grpId="0" animBg="1"/>
      <p:bldP spid="42" grpId="0" animBg="1"/>
      <p:bldP spid="43" grpId="0" animBg="1"/>
      <p:bldP spid="44" grpId="0" animBg="1"/>
      <p:bldP spid="45"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a:xfrm>
            <a:off x="600855" y="466301"/>
            <a:ext cx="11237870" cy="690587"/>
          </a:xfrm>
        </p:spPr>
        <p:txBody>
          <a:bodyPr/>
          <a:lstStyle/>
          <a:p>
            <a:r>
              <a:rPr lang="en-US" sz="4488" dirty="0"/>
              <a:t>Azure Stack Hub Deployment Patterns</a:t>
            </a:r>
          </a:p>
        </p:txBody>
      </p:sp>
      <p:sp>
        <p:nvSpPr>
          <p:cNvPr id="8" name="people_12" title="Icon of three people">
            <a:extLst>
              <a:ext uri="{FF2B5EF4-FFF2-40B4-BE49-F238E27FC236}">
                <a16:creationId xmlns:a16="http://schemas.microsoft.com/office/drawing/2014/main" id="{1D6B73B6-E594-4FB9-B3C4-26324B2F1BA7}"/>
              </a:ext>
            </a:extLst>
          </p:cNvPr>
          <p:cNvSpPr>
            <a:spLocks noChangeAspect="1" noEditPoints="1"/>
          </p:cNvSpPr>
          <p:nvPr/>
        </p:nvSpPr>
        <p:spPr bwMode="auto">
          <a:xfrm>
            <a:off x="1083884" y="1654129"/>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solidFill>
            <a:schemeClr val="bg1">
              <a:lumMod val="85000"/>
            </a:schemeClr>
          </a:solid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9" name="Group 8">
            <a:extLst>
              <a:ext uri="{FF2B5EF4-FFF2-40B4-BE49-F238E27FC236}">
                <a16:creationId xmlns:a16="http://schemas.microsoft.com/office/drawing/2014/main" id="{86D9BE02-8EF7-4FBA-A186-627B0E7ABC00}"/>
              </a:ext>
            </a:extLst>
          </p:cNvPr>
          <p:cNvGrpSpPr/>
          <p:nvPr/>
        </p:nvGrpSpPr>
        <p:grpSpPr>
          <a:xfrm>
            <a:off x="744834" y="3023462"/>
            <a:ext cx="1892638" cy="1008993"/>
            <a:chOff x="614147" y="2773446"/>
            <a:chExt cx="1855696" cy="989299"/>
          </a:xfrm>
          <a:solidFill>
            <a:schemeClr val="bg1">
              <a:lumMod val="85000"/>
            </a:schemeClr>
          </a:solidFill>
        </p:grpSpPr>
        <p:sp>
          <p:nvSpPr>
            <p:cNvPr id="10" name="Commitments_EC4D" title="Icon of a handshake">
              <a:extLst>
                <a:ext uri="{FF2B5EF4-FFF2-40B4-BE49-F238E27FC236}">
                  <a16:creationId xmlns:a16="http://schemas.microsoft.com/office/drawing/2014/main" id="{6C655B6D-4C5A-4431-9CA2-747DEF8A450D}"/>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1" name="people_4" title="Icon of a person">
              <a:extLst>
                <a:ext uri="{FF2B5EF4-FFF2-40B4-BE49-F238E27FC236}">
                  <a16:creationId xmlns:a16="http://schemas.microsoft.com/office/drawing/2014/main" id="{21283232-2FC9-4994-BA3C-0A173635B1B5}"/>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sp>
          <p:nvSpPr>
            <p:cNvPr id="12" name="people_4" title="Icon of a person">
              <a:extLst>
                <a:ext uri="{FF2B5EF4-FFF2-40B4-BE49-F238E27FC236}">
                  <a16:creationId xmlns:a16="http://schemas.microsoft.com/office/drawing/2014/main" id="{0657F361-BAFE-405F-A027-A19AB50BCA13}"/>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58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endParaRPr lang="en-US" sz="1836"/>
            </a:p>
          </p:txBody>
        </p:sp>
      </p:grpSp>
      <p:sp>
        <p:nvSpPr>
          <p:cNvPr id="13" name="Rounded Rectangle 68">
            <a:extLst>
              <a:ext uri="{FF2B5EF4-FFF2-40B4-BE49-F238E27FC236}">
                <a16:creationId xmlns:a16="http://schemas.microsoft.com/office/drawing/2014/main" id="{08398299-0E80-46A2-B83C-3B3CEBE6EFC1}"/>
              </a:ext>
            </a:extLst>
          </p:cNvPr>
          <p:cNvSpPr/>
          <p:nvPr/>
        </p:nvSpPr>
        <p:spPr>
          <a:xfrm>
            <a:off x="4599601" y="1938837"/>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cxnSp>
        <p:nvCxnSpPr>
          <p:cNvPr id="18" name="Straight Connector 17">
            <a:extLst>
              <a:ext uri="{FF2B5EF4-FFF2-40B4-BE49-F238E27FC236}">
                <a16:creationId xmlns:a16="http://schemas.microsoft.com/office/drawing/2014/main" id="{05976AFA-22ED-425A-B6FE-19580EC6872E}"/>
              </a:ext>
            </a:extLst>
          </p:cNvPr>
          <p:cNvCxnSpPr>
            <a:cxnSpLocks/>
          </p:cNvCxnSpPr>
          <p:nvPr/>
        </p:nvCxnSpPr>
        <p:spPr>
          <a:xfrm>
            <a:off x="4599601"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lemarketer_E7B9" title="Icon of a person wearing a headset">
            <a:extLst>
              <a:ext uri="{FF2B5EF4-FFF2-40B4-BE49-F238E27FC236}">
                <a16:creationId xmlns:a16="http://schemas.microsoft.com/office/drawing/2014/main" id="{72697A21-582D-4572-93A1-7AFA8DEFE50B}"/>
              </a:ext>
            </a:extLst>
          </p:cNvPr>
          <p:cNvSpPr>
            <a:spLocks noChangeAspect="1" noEditPoints="1"/>
          </p:cNvSpPr>
          <p:nvPr/>
        </p:nvSpPr>
        <p:spPr bwMode="auto">
          <a:xfrm>
            <a:off x="1212021" y="4547750"/>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bg1">
                <a:lumMod val="75000"/>
              </a:schemeClr>
            </a:solidFill>
            <a:prstDash val="solid"/>
            <a:miter lim="800000"/>
            <a:headEnd/>
            <a:tailEnd/>
          </a:ln>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9" name="TextBox 18">
            <a:extLst>
              <a:ext uri="{FF2B5EF4-FFF2-40B4-BE49-F238E27FC236}">
                <a16:creationId xmlns:a16="http://schemas.microsoft.com/office/drawing/2014/main" id="{F4580E1A-04F5-4839-B589-57D7CB6EA1DF}"/>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20" name="TextBox 19">
            <a:extLst>
              <a:ext uri="{FF2B5EF4-FFF2-40B4-BE49-F238E27FC236}">
                <a16:creationId xmlns:a16="http://schemas.microsoft.com/office/drawing/2014/main" id="{B93D0015-9666-42FD-93C4-28730BCEEC59}"/>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grpSp>
        <p:nvGrpSpPr>
          <p:cNvPr id="23" name="Group 22">
            <a:extLst>
              <a:ext uri="{FF2B5EF4-FFF2-40B4-BE49-F238E27FC236}">
                <a16:creationId xmlns:a16="http://schemas.microsoft.com/office/drawing/2014/main" id="{6EA4A6FE-682B-437E-8702-D72814505F0A}"/>
              </a:ext>
            </a:extLst>
          </p:cNvPr>
          <p:cNvGrpSpPr/>
          <p:nvPr/>
        </p:nvGrpSpPr>
        <p:grpSpPr>
          <a:xfrm>
            <a:off x="5285634" y="2085407"/>
            <a:ext cx="5652765" cy="3330083"/>
            <a:chOff x="3141252" y="2257625"/>
            <a:chExt cx="5878668" cy="3463167"/>
          </a:xfrm>
        </p:grpSpPr>
        <p:sp>
          <p:nvSpPr>
            <p:cNvPr id="24" name="Freeform: Shape 23">
              <a:extLst>
                <a:ext uri="{FF2B5EF4-FFF2-40B4-BE49-F238E27FC236}">
                  <a16:creationId xmlns:a16="http://schemas.microsoft.com/office/drawing/2014/main" id="{0386B136-46B8-4BF1-BECF-91A6CC27E6C3}"/>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25" name="Freeform: Shape 24">
              <a:extLst>
                <a:ext uri="{FF2B5EF4-FFF2-40B4-BE49-F238E27FC236}">
                  <a16:creationId xmlns:a16="http://schemas.microsoft.com/office/drawing/2014/main" id="{969F7B4A-5D71-4E35-9446-A5FA7FA75303}"/>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26" name="Freeform: Shape 25">
              <a:extLst>
                <a:ext uri="{FF2B5EF4-FFF2-40B4-BE49-F238E27FC236}">
                  <a16:creationId xmlns:a16="http://schemas.microsoft.com/office/drawing/2014/main" id="{F4F19490-A337-4D03-95DF-4D2B58689E4F}"/>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bg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solidFill>
                    <a:schemeClr val="bg1">
                      <a:lumMod val="65000"/>
                    </a:schemeClr>
                  </a:solidFill>
                  <a:latin typeface="Segoe UI Semilight" panose="020B0402040204020203" pitchFamily="34" charset="0"/>
                  <a:cs typeface="Segoe UI Semilight" panose="020B0402040204020203" pitchFamily="34" charset="0"/>
                </a:rPr>
                <a:t>I can recover </a:t>
              </a:r>
              <a:br>
                <a:rPr lang="en-US" sz="2244" dirty="0">
                  <a:solidFill>
                    <a:schemeClr val="bg1">
                      <a:lumMod val="65000"/>
                    </a:schemeClr>
                  </a:solidFill>
                  <a:latin typeface="Segoe UI Semilight" panose="020B0402040204020203" pitchFamily="34" charset="0"/>
                  <a:cs typeface="Segoe UI Semilight" panose="020B0402040204020203" pitchFamily="34" charset="0"/>
                </a:rPr>
              </a:br>
              <a:r>
                <a:rPr lang="en-US" sz="2244" dirty="0">
                  <a:solidFill>
                    <a:schemeClr val="bg1">
                      <a:lumMod val="65000"/>
                    </a:schemeClr>
                  </a:solidFill>
                  <a:latin typeface="Segoe UI Semilight" panose="020B0402040204020203" pitchFamily="34" charset="0"/>
                  <a:cs typeface="Segoe UI Semilight" panose="020B0402040204020203" pitchFamily="34" charset="0"/>
                </a:rPr>
                <a:t>Azure Stack Hub infrastructure</a:t>
              </a:r>
            </a:p>
          </p:txBody>
        </p:sp>
      </p:grpSp>
    </p:spTree>
    <p:extLst>
      <p:ext uri="{BB962C8B-B14F-4D97-AF65-F5344CB8AC3E}">
        <p14:creationId xmlns:p14="http://schemas.microsoft.com/office/powerpoint/2010/main" val="83618431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Multiple Deployments </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51982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75" idx="0"/>
            <a:endCxn id="47" idx="1"/>
          </p:cNvCxnSpPr>
          <p:nvPr/>
        </p:nvCxnSpPr>
        <p:spPr>
          <a:xfrm rot="5400000" flipH="1" flipV="1">
            <a:off x="3730156" y="1704953"/>
            <a:ext cx="389248" cy="3889949"/>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47" idx="3"/>
          </p:cNvCxnSpPr>
          <p:nvPr/>
        </p:nvCxnSpPr>
        <p:spPr>
          <a:xfrm rot="16200000" flipV="1">
            <a:off x="8225024" y="1659599"/>
            <a:ext cx="326920" cy="3918331"/>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69755" y="3175523"/>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0"/>
          </p:cNvCxnSpPr>
          <p:nvPr/>
        </p:nvCxnSpPr>
        <p:spPr>
          <a:xfrm>
            <a:off x="6143885" y="2558101"/>
            <a:ext cx="5651" cy="61742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4898" y="3780791"/>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057292" y="2863613"/>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182486" y="3922732"/>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9824"/>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69" name="Picture 68">
            <a:extLst>
              <a:ext uri="{FF2B5EF4-FFF2-40B4-BE49-F238E27FC236}">
                <a16:creationId xmlns:a16="http://schemas.microsoft.com/office/drawing/2014/main" id="{398E8959-AA88-485E-B6E1-8C13B25FEF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8113" y="5050699"/>
            <a:ext cx="593992" cy="593992"/>
          </a:xfrm>
          <a:prstGeom prst="rect">
            <a:avLst/>
          </a:prstGeom>
        </p:spPr>
      </p:pic>
      <p:pic>
        <p:nvPicPr>
          <p:cNvPr id="71" name="Picture 70" descr="Image result for azure sql png">
            <a:extLst>
              <a:ext uri="{FF2B5EF4-FFF2-40B4-BE49-F238E27FC236}">
                <a16:creationId xmlns:a16="http://schemas.microsoft.com/office/drawing/2014/main" id="{C62B2441-F860-4F17-931F-A0D171B3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0205" y="4789200"/>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75" name="Graphic 74" descr="Close">
            <a:extLst>
              <a:ext uri="{FF2B5EF4-FFF2-40B4-BE49-F238E27FC236}">
                <a16:creationId xmlns:a16="http://schemas.microsoft.com/office/drawing/2014/main" id="{9E41B91A-82DB-4F09-B917-F8628FEC23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267" y="3844552"/>
            <a:ext cx="3091078" cy="3091078"/>
          </a:xfrm>
          <a:prstGeom prst="rect">
            <a:avLst/>
          </a:prstGeom>
        </p:spPr>
      </p:pic>
      <p:pic>
        <p:nvPicPr>
          <p:cNvPr id="79" name="Picture 78" descr="A picture containing vector graphics&#10;&#10;Description generated with high confidence">
            <a:extLst>
              <a:ext uri="{FF2B5EF4-FFF2-40B4-BE49-F238E27FC236}">
                <a16:creationId xmlns:a16="http://schemas.microsoft.com/office/drawing/2014/main" id="{EB5FEE18-EE65-44A1-8084-3B6418F734C9}"/>
              </a:ext>
            </a:extLst>
          </p:cNvPr>
          <p:cNvPicPr>
            <a:picLocks noChangeAspect="1"/>
          </p:cNvPicPr>
          <p:nvPr/>
        </p:nvPicPr>
        <p:blipFill>
          <a:blip r:embed="rId8"/>
          <a:stretch>
            <a:fillRect/>
          </a:stretch>
        </p:blipFill>
        <p:spPr>
          <a:xfrm>
            <a:off x="5813215" y="1939217"/>
            <a:ext cx="616103" cy="479741"/>
          </a:xfrm>
          <a:prstGeom prst="rect">
            <a:avLst/>
          </a:prstGeom>
        </p:spPr>
      </p:pic>
      <p:sp>
        <p:nvSpPr>
          <p:cNvPr id="80" name="Rectangle 79">
            <a:extLst>
              <a:ext uri="{FF2B5EF4-FFF2-40B4-BE49-F238E27FC236}">
                <a16:creationId xmlns:a16="http://schemas.microsoft.com/office/drawing/2014/main" id="{7459A6BF-397D-43B1-AEE4-225AB228ACCC}"/>
              </a:ext>
            </a:extLst>
          </p:cNvPr>
          <p:cNvSpPr/>
          <p:nvPr/>
        </p:nvSpPr>
        <p:spPr>
          <a:xfrm>
            <a:off x="5707057" y="2365505"/>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9"/>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9"/>
          <a:stretch>
            <a:fillRect/>
          </a:stretch>
        </p:blipFill>
        <p:spPr>
          <a:xfrm>
            <a:off x="8535059" y="3358683"/>
            <a:ext cx="795824" cy="795824"/>
          </a:xfrm>
          <a:prstGeom prst="rect">
            <a:avLst/>
          </a:prstGeom>
        </p:spPr>
      </p:pic>
      <p:sp>
        <p:nvSpPr>
          <p:cNvPr id="81" name="Rectangle 80">
            <a:extLst>
              <a:ext uri="{FF2B5EF4-FFF2-40B4-BE49-F238E27FC236}">
                <a16:creationId xmlns:a16="http://schemas.microsoft.com/office/drawing/2014/main" id="{80E2E91C-36F0-44DE-8054-060CDB166A51}"/>
              </a:ext>
            </a:extLst>
          </p:cNvPr>
          <p:cNvSpPr/>
          <p:nvPr/>
        </p:nvSpPr>
        <p:spPr bwMode="auto">
          <a:xfrm>
            <a:off x="1974158" y="10897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HA</a:t>
            </a:r>
          </a:p>
        </p:txBody>
      </p:sp>
      <p:sp>
        <p:nvSpPr>
          <p:cNvPr id="82" name="Rectangle 81">
            <a:extLst>
              <a:ext uri="{FF2B5EF4-FFF2-40B4-BE49-F238E27FC236}">
                <a16:creationId xmlns:a16="http://schemas.microsoft.com/office/drawing/2014/main" id="{A0572C6F-E179-421C-B9E9-9EE0EEF4777B}"/>
              </a:ext>
            </a:extLst>
          </p:cNvPr>
          <p:cNvSpPr/>
          <p:nvPr/>
        </p:nvSpPr>
        <p:spPr bwMode="auto">
          <a:xfrm>
            <a:off x="6711617" y="10962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SQL Always On</a:t>
            </a:r>
          </a:p>
        </p:txBody>
      </p:sp>
    </p:spTree>
    <p:extLst>
      <p:ext uri="{BB962C8B-B14F-4D97-AF65-F5344CB8AC3E}">
        <p14:creationId xmlns:p14="http://schemas.microsoft.com/office/powerpoint/2010/main" val="398901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5"/>
                                        </p:tgtEl>
                                        <p:attrNameLst>
                                          <p:attrName>style.visibility</p:attrName>
                                        </p:attrNameLst>
                                      </p:cBhvr>
                                      <p:to>
                                        <p:strVal val="visible"/>
                                      </p:to>
                                    </p:set>
                                    <p:anim calcmode="lin" valueType="num">
                                      <p:cBhvr additive="base">
                                        <p:cTn id="14" dur="500" fill="hold"/>
                                        <p:tgtEl>
                                          <p:spTgt spid="55"/>
                                        </p:tgtEl>
                                        <p:attrNameLst>
                                          <p:attrName>ppt_x</p:attrName>
                                        </p:attrNameLst>
                                      </p:cBhvr>
                                      <p:tavLst>
                                        <p:tav tm="0">
                                          <p:val>
                                            <p:strVal val="#ppt_x"/>
                                          </p:val>
                                        </p:tav>
                                        <p:tav tm="100000">
                                          <p:val>
                                            <p:strVal val="#ppt_x"/>
                                          </p:val>
                                        </p:tav>
                                      </p:tavLst>
                                    </p:anim>
                                    <p:anim calcmode="lin" valueType="num">
                                      <p:cBhvr additive="base">
                                        <p:cTn id="15" dur="500" fill="hold"/>
                                        <p:tgtEl>
                                          <p:spTgt spid="5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500" fill="hold"/>
                                        <p:tgtEl>
                                          <p:spTgt spid="80"/>
                                        </p:tgtEl>
                                        <p:attrNameLst>
                                          <p:attrName>ppt_x</p:attrName>
                                        </p:attrNameLst>
                                      </p:cBhvr>
                                      <p:tavLst>
                                        <p:tav tm="0">
                                          <p:val>
                                            <p:strVal val="#ppt_x"/>
                                          </p:val>
                                        </p:tav>
                                        <p:tav tm="100000">
                                          <p:val>
                                            <p:strVal val="#ppt_x"/>
                                          </p:val>
                                        </p:tav>
                                      </p:tavLst>
                                    </p:anim>
                                    <p:anim calcmode="lin" valueType="num">
                                      <p:cBhvr additive="base">
                                        <p:cTn id="23" dur="500" fill="hold"/>
                                        <p:tgtEl>
                                          <p:spTgt spid="80"/>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fill="hold"/>
                                        <p:tgtEl>
                                          <p:spTgt spid="47"/>
                                        </p:tgtEl>
                                        <p:attrNameLst>
                                          <p:attrName>ppt_x</p:attrName>
                                        </p:attrNameLst>
                                      </p:cBhvr>
                                      <p:tavLst>
                                        <p:tav tm="0">
                                          <p:val>
                                            <p:strVal val="#ppt_x"/>
                                          </p:val>
                                        </p:tav>
                                        <p:tav tm="100000">
                                          <p:val>
                                            <p:strVal val="#ppt_x"/>
                                          </p:val>
                                        </p:tav>
                                      </p:tavLst>
                                    </p:anim>
                                    <p:anim calcmode="lin" valueType="num">
                                      <p:cBhvr additive="base">
                                        <p:cTn id="27" dur="500" fill="hold"/>
                                        <p:tgtEl>
                                          <p:spTgt spid="4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ppt_x"/>
                                          </p:val>
                                        </p:tav>
                                        <p:tav tm="100000">
                                          <p:val>
                                            <p:strVal val="#ppt_x"/>
                                          </p:val>
                                        </p:tav>
                                      </p:tavLst>
                                    </p:anim>
                                    <p:anim calcmode="lin" valueType="num">
                                      <p:cBhvr additive="base">
                                        <p:cTn id="35" dur="500" fill="hold"/>
                                        <p:tgtEl>
                                          <p:spTgt spid="5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ppt_x"/>
                                          </p:val>
                                        </p:tav>
                                        <p:tav tm="100000">
                                          <p:val>
                                            <p:strVal val="#ppt_x"/>
                                          </p:val>
                                        </p:tav>
                                      </p:tavLst>
                                    </p:anim>
                                    <p:anim calcmode="lin" valueType="num">
                                      <p:cBhvr additive="base">
                                        <p:cTn id="43" dur="500" fill="hold"/>
                                        <p:tgtEl>
                                          <p:spTgt spid="8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 calcmode="lin" valueType="num">
                                      <p:cBhvr additive="base">
                                        <p:cTn id="50" dur="500" fill="hold"/>
                                        <p:tgtEl>
                                          <p:spTgt spid="71"/>
                                        </p:tgtEl>
                                        <p:attrNameLst>
                                          <p:attrName>ppt_x</p:attrName>
                                        </p:attrNameLst>
                                      </p:cBhvr>
                                      <p:tavLst>
                                        <p:tav tm="0">
                                          <p:val>
                                            <p:strVal val="#ppt_x"/>
                                          </p:val>
                                        </p:tav>
                                        <p:tav tm="100000">
                                          <p:val>
                                            <p:strVal val="#ppt_x"/>
                                          </p:val>
                                        </p:tav>
                                      </p:tavLst>
                                    </p:anim>
                                    <p:anim calcmode="lin" valueType="num">
                                      <p:cBhvr additive="base">
                                        <p:cTn id="51" dur="500" fill="hold"/>
                                        <p:tgtEl>
                                          <p:spTgt spid="7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 calcmode="lin" valueType="num">
                                      <p:cBhvr additive="base">
                                        <p:cTn id="54" dur="500" fill="hold"/>
                                        <p:tgtEl>
                                          <p:spTgt spid="69"/>
                                        </p:tgtEl>
                                        <p:attrNameLst>
                                          <p:attrName>ppt_x</p:attrName>
                                        </p:attrNameLst>
                                      </p:cBhvr>
                                      <p:tavLst>
                                        <p:tav tm="0">
                                          <p:val>
                                            <p:strVal val="#ppt_x"/>
                                          </p:val>
                                        </p:tav>
                                        <p:tav tm="100000">
                                          <p:val>
                                            <p:strVal val="#ppt_x"/>
                                          </p:val>
                                        </p:tav>
                                      </p:tavLst>
                                    </p:anim>
                                    <p:anim calcmode="lin" valueType="num">
                                      <p:cBhvr additive="base">
                                        <p:cTn id="55" dur="500" fill="hold"/>
                                        <p:tgtEl>
                                          <p:spTgt spid="6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ppt_x"/>
                                          </p:val>
                                        </p:tav>
                                        <p:tav tm="100000">
                                          <p:val>
                                            <p:strVal val="#ppt_x"/>
                                          </p:val>
                                        </p:tav>
                                      </p:tavLst>
                                    </p:anim>
                                    <p:anim calcmode="lin" valueType="num">
                                      <p:cBhvr additive="base">
                                        <p:cTn id="59" dur="50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additive="base">
                                        <p:cTn id="66" dur="500" fill="hold"/>
                                        <p:tgtEl>
                                          <p:spTgt spid="54"/>
                                        </p:tgtEl>
                                        <p:attrNameLst>
                                          <p:attrName>ppt_x</p:attrName>
                                        </p:attrNameLst>
                                      </p:cBhvr>
                                      <p:tavLst>
                                        <p:tav tm="0">
                                          <p:val>
                                            <p:strVal val="#ppt_x"/>
                                          </p:val>
                                        </p:tav>
                                        <p:tav tm="100000">
                                          <p:val>
                                            <p:strVal val="#ppt_x"/>
                                          </p:val>
                                        </p:tav>
                                      </p:tavLst>
                                    </p:anim>
                                    <p:anim calcmode="lin" valueType="num">
                                      <p:cBhvr additive="base">
                                        <p:cTn id="67" dur="500" fill="hold"/>
                                        <p:tgtEl>
                                          <p:spTgt spid="5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 calcmode="lin" valueType="num">
                                      <p:cBhvr additive="base">
                                        <p:cTn id="70" dur="500" fill="hold"/>
                                        <p:tgtEl>
                                          <p:spTgt spid="77"/>
                                        </p:tgtEl>
                                        <p:attrNameLst>
                                          <p:attrName>ppt_x</p:attrName>
                                        </p:attrNameLst>
                                      </p:cBhvr>
                                      <p:tavLst>
                                        <p:tav tm="0">
                                          <p:val>
                                            <p:strVal val="#ppt_x"/>
                                          </p:val>
                                        </p:tav>
                                        <p:tav tm="100000">
                                          <p:val>
                                            <p:strVal val="#ppt_x"/>
                                          </p:val>
                                        </p:tav>
                                      </p:tavLst>
                                    </p:anim>
                                    <p:anim calcmode="lin" valueType="num">
                                      <p:cBhvr additive="base">
                                        <p:cTn id="71" dur="500" fill="hold"/>
                                        <p:tgtEl>
                                          <p:spTgt spid="7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 calcmode="lin" valueType="num">
                                      <p:cBhvr additive="base">
                                        <p:cTn id="74" dur="500" fill="hold"/>
                                        <p:tgtEl>
                                          <p:spTgt spid="74"/>
                                        </p:tgtEl>
                                        <p:attrNameLst>
                                          <p:attrName>ppt_x</p:attrName>
                                        </p:attrNameLst>
                                      </p:cBhvr>
                                      <p:tavLst>
                                        <p:tav tm="0">
                                          <p:val>
                                            <p:strVal val="#ppt_x"/>
                                          </p:val>
                                        </p:tav>
                                        <p:tav tm="100000">
                                          <p:val>
                                            <p:strVal val="#ppt_x"/>
                                          </p:val>
                                        </p:tav>
                                      </p:tavLst>
                                    </p:anim>
                                    <p:anim calcmode="lin" valueType="num">
                                      <p:cBhvr additive="base">
                                        <p:cTn id="75" dur="500" fill="hold"/>
                                        <p:tgtEl>
                                          <p:spTgt spid="74"/>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500" fill="hold"/>
                                        <p:tgtEl>
                                          <p:spTgt spid="16"/>
                                        </p:tgtEl>
                                        <p:attrNameLst>
                                          <p:attrName>ppt_x</p:attrName>
                                        </p:attrNameLst>
                                      </p:cBhvr>
                                      <p:tavLst>
                                        <p:tav tm="0">
                                          <p:val>
                                            <p:strVal val="#ppt_x"/>
                                          </p:val>
                                        </p:tav>
                                        <p:tav tm="100000">
                                          <p:val>
                                            <p:strVal val="#ppt_x"/>
                                          </p:val>
                                        </p:tav>
                                      </p:tavLst>
                                    </p:anim>
                                    <p:anim calcmode="lin" valueType="num">
                                      <p:cBhvr additive="base">
                                        <p:cTn id="7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82"/>
                                        </p:tgtEl>
                                        <p:attrNameLst>
                                          <p:attrName>style.visibility</p:attrName>
                                        </p:attrNameLst>
                                      </p:cBhvr>
                                      <p:to>
                                        <p:strVal val="visible"/>
                                      </p:to>
                                    </p:set>
                                    <p:anim calcmode="lin" valueType="num">
                                      <p:cBhvr additive="base">
                                        <p:cTn id="88" dur="500" fill="hold"/>
                                        <p:tgtEl>
                                          <p:spTgt spid="82"/>
                                        </p:tgtEl>
                                        <p:attrNameLst>
                                          <p:attrName>ppt_x</p:attrName>
                                        </p:attrNameLst>
                                      </p:cBhvr>
                                      <p:tavLst>
                                        <p:tav tm="0">
                                          <p:val>
                                            <p:strVal val="#ppt_x"/>
                                          </p:val>
                                        </p:tav>
                                        <p:tav tm="100000">
                                          <p:val>
                                            <p:strVal val="#ppt_x"/>
                                          </p:val>
                                        </p:tav>
                                      </p:tavLst>
                                    </p:anim>
                                    <p:anim calcmode="lin" valueType="num">
                                      <p:cBhvr additive="base">
                                        <p:cTn id="89"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7" grpId="0"/>
      <p:bldP spid="87" grpId="0"/>
      <p:bldP spid="35" grpId="0"/>
      <p:bldP spid="54" grpId="0"/>
      <p:bldP spid="56" grpId="0" animBg="1"/>
      <p:bldP spid="80" grpId="0"/>
      <p:bldP spid="81" grpId="0"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104289"/>
            <a:ext cx="11237870" cy="565027"/>
          </a:xfrm>
        </p:spPr>
        <p:txBody>
          <a:bodyPr/>
          <a:lstStyle/>
          <a:p>
            <a:r>
              <a:rPr lang="en-US"/>
              <a:t>SQL site to site recovery behind VPN</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37" y="3805671"/>
            <a:ext cx="3564717" cy="2993865"/>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 name="Picture 4" descr="A close up of a sign&#10;&#10;Description generated with high confidence">
            <a:extLst>
              <a:ext uri="{FF2B5EF4-FFF2-40B4-BE49-F238E27FC236}">
                <a16:creationId xmlns:a16="http://schemas.microsoft.com/office/drawing/2014/main" id="{6A3D4D0F-B721-4A7B-A7E1-85BD9DC4370F}"/>
              </a:ext>
            </a:extLst>
          </p:cNvPr>
          <p:cNvPicPr>
            <a:picLocks noChangeAspect="1"/>
          </p:cNvPicPr>
          <p:nvPr/>
        </p:nvPicPr>
        <p:blipFill>
          <a:blip r:embed="rId3"/>
          <a:stretch>
            <a:fillRect/>
          </a:stretch>
        </p:blipFill>
        <p:spPr>
          <a:xfrm>
            <a:off x="3442731" y="6398934"/>
            <a:ext cx="795824" cy="795824"/>
          </a:xfrm>
          <a:prstGeom prst="rect">
            <a:avLst/>
          </a:prstGeom>
        </p:spPr>
      </p:pic>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18" name="Picture 17" descr="A close up of a sign&#10;&#10;Description generated with high confidence">
            <a:extLst>
              <a:ext uri="{FF2B5EF4-FFF2-40B4-BE49-F238E27FC236}">
                <a16:creationId xmlns:a16="http://schemas.microsoft.com/office/drawing/2014/main" id="{FA82E395-AA57-4296-929C-5CB4A1128A41}"/>
              </a:ext>
            </a:extLst>
          </p:cNvPr>
          <p:cNvPicPr>
            <a:picLocks noChangeAspect="1"/>
          </p:cNvPicPr>
          <p:nvPr/>
        </p:nvPicPr>
        <p:blipFill>
          <a:blip r:embed="rId3"/>
          <a:stretch>
            <a:fillRect/>
          </a:stretch>
        </p:blipFill>
        <p:spPr>
          <a:xfrm>
            <a:off x="8167378" y="6386772"/>
            <a:ext cx="795824" cy="795824"/>
          </a:xfrm>
          <a:prstGeom prst="rect">
            <a:avLst/>
          </a:prstGeom>
        </p:spPr>
      </p:pic>
      <p:sp>
        <p:nvSpPr>
          <p:cNvPr id="19" name="Rectangle 18">
            <a:extLst>
              <a:ext uri="{FF2B5EF4-FFF2-40B4-BE49-F238E27FC236}">
                <a16:creationId xmlns:a16="http://schemas.microsoft.com/office/drawing/2014/main" id="{D61D97CA-7106-43B4-A2D2-B093543D9C15}"/>
              </a:ext>
            </a:extLst>
          </p:cNvPr>
          <p:cNvSpPr/>
          <p:nvPr/>
        </p:nvSpPr>
        <p:spPr bwMode="auto">
          <a:xfrm>
            <a:off x="4368605" y="2954308"/>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3" name="Picture 22" descr="A close up of a sign&#10;&#10;Description generated with very high confidence">
            <a:extLst>
              <a:ext uri="{FF2B5EF4-FFF2-40B4-BE49-F238E27FC236}">
                <a16:creationId xmlns:a16="http://schemas.microsoft.com/office/drawing/2014/main" id="{8FFDF8EB-FD51-4876-9574-0F48D6196860}"/>
              </a:ext>
            </a:extLst>
          </p:cNvPr>
          <p:cNvPicPr>
            <a:picLocks noChangeAspect="1"/>
          </p:cNvPicPr>
          <p:nvPr/>
        </p:nvPicPr>
        <p:blipFill>
          <a:blip r:embed="rId4"/>
          <a:stretch>
            <a:fillRect/>
          </a:stretch>
        </p:blipFill>
        <p:spPr>
          <a:xfrm>
            <a:off x="10067563" y="3866182"/>
            <a:ext cx="559562" cy="559562"/>
          </a:xfrm>
          <a:prstGeom prst="rect">
            <a:avLst/>
          </a:prstGeom>
        </p:spPr>
      </p:pic>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4"/>
          <a:stretch>
            <a:fillRect/>
          </a:stretch>
        </p:blipFill>
        <p:spPr>
          <a:xfrm>
            <a:off x="1692150" y="4094087"/>
            <a:ext cx="559562" cy="559562"/>
          </a:xfrm>
          <a:prstGeom prst="rect">
            <a:avLst/>
          </a:prstGeom>
        </p:spPr>
      </p:pic>
      <p:sp>
        <p:nvSpPr>
          <p:cNvPr id="25" name="Rectangle 24">
            <a:extLst>
              <a:ext uri="{FF2B5EF4-FFF2-40B4-BE49-F238E27FC236}">
                <a16:creationId xmlns:a16="http://schemas.microsoft.com/office/drawing/2014/main" id="{81F2592E-51A9-4DE1-B733-B7463AD254B1}"/>
              </a:ext>
            </a:extLst>
          </p:cNvPr>
          <p:cNvSpPr/>
          <p:nvPr/>
        </p:nvSpPr>
        <p:spPr bwMode="auto">
          <a:xfrm>
            <a:off x="4937080" y="5350373"/>
            <a:ext cx="2619181" cy="659396"/>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7"/>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7"/>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Set</a:t>
            </a:r>
          </a:p>
        </p:txBody>
      </p:sp>
      <p:sp>
        <p:nvSpPr>
          <p:cNvPr id="7" name="TextBox 6">
            <a:extLst>
              <a:ext uri="{FF2B5EF4-FFF2-40B4-BE49-F238E27FC236}">
                <a16:creationId xmlns:a16="http://schemas.microsoft.com/office/drawing/2014/main" id="{025FB8B8-CA45-44BF-A288-76C4F4456EAD}"/>
              </a:ext>
            </a:extLst>
          </p:cNvPr>
          <p:cNvSpPr txBox="1"/>
          <p:nvPr/>
        </p:nvSpPr>
        <p:spPr>
          <a:xfrm>
            <a:off x="2898691" y="6089134"/>
            <a:ext cx="888344"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Subnet</a:t>
            </a:r>
          </a:p>
        </p:txBody>
      </p:sp>
      <p:sp>
        <p:nvSpPr>
          <p:cNvPr id="34" name="Rectangle 33">
            <a:extLst>
              <a:ext uri="{FF2B5EF4-FFF2-40B4-BE49-F238E27FC236}">
                <a16:creationId xmlns:a16="http://schemas.microsoft.com/office/drawing/2014/main" id="{7DD4413B-B8DA-406A-92A7-F53840C23939}"/>
              </a:ext>
            </a:extLst>
          </p:cNvPr>
          <p:cNvSpPr/>
          <p:nvPr/>
        </p:nvSpPr>
        <p:spPr bwMode="auto">
          <a:xfrm>
            <a:off x="8865904" y="4468253"/>
            <a:ext cx="3001770" cy="2022596"/>
          </a:xfrm>
          <a:prstGeom prst="rect">
            <a:avLst/>
          </a:prstGeom>
          <a:solidFill>
            <a:srgbClr val="FFFFFF"/>
          </a:solidFill>
          <a:ln w="1905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37" name="Picture 36">
            <a:extLst>
              <a:ext uri="{FF2B5EF4-FFF2-40B4-BE49-F238E27FC236}">
                <a16:creationId xmlns:a16="http://schemas.microsoft.com/office/drawing/2014/main" id="{9317B7C5-EC50-4BFB-97DE-278867FF2F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76021" y="5463539"/>
            <a:ext cx="593992" cy="593992"/>
          </a:xfrm>
          <a:prstGeom prst="rect">
            <a:avLst/>
          </a:prstGeom>
        </p:spPr>
      </p:pic>
      <p:pic>
        <p:nvPicPr>
          <p:cNvPr id="38" name="Picture 37" descr="Image result for azure sql png">
            <a:extLst>
              <a:ext uri="{FF2B5EF4-FFF2-40B4-BE49-F238E27FC236}">
                <a16:creationId xmlns:a16="http://schemas.microsoft.com/office/drawing/2014/main" id="{84B896C0-F28C-4E7F-B84C-F0E5877B1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8113" y="5202040"/>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57DBE1A0-8807-44ED-A18C-34ACECE21F28}"/>
              </a:ext>
            </a:extLst>
          </p:cNvPr>
          <p:cNvSpPr/>
          <p:nvPr/>
        </p:nvSpPr>
        <p:spPr>
          <a:xfrm>
            <a:off x="9427093" y="4660044"/>
            <a:ext cx="1769567" cy="350330"/>
          </a:xfrm>
          <a:prstGeom prst="rect">
            <a:avLst/>
          </a:prstGeom>
        </p:spPr>
        <p:txBody>
          <a:bodyPr wrap="none">
            <a:spAutoFit/>
          </a:bodyPr>
          <a:lstStyle/>
          <a:p>
            <a:r>
              <a:rPr lang="en-US" sz="1632">
                <a:gradFill>
                  <a:gsLst>
                    <a:gs pos="2917">
                      <a:schemeClr val="tx1"/>
                    </a:gs>
                    <a:gs pos="30000">
                      <a:schemeClr val="tx1"/>
                    </a:gs>
                  </a:gsLst>
                  <a:lin ang="5400000" scaled="0"/>
                </a:gradFill>
              </a:rPr>
              <a:t>Availability group</a:t>
            </a:r>
          </a:p>
        </p:txBody>
      </p:sp>
      <p:cxnSp>
        <p:nvCxnSpPr>
          <p:cNvPr id="42" name="Connector: Elbow 41">
            <a:extLst>
              <a:ext uri="{FF2B5EF4-FFF2-40B4-BE49-F238E27FC236}">
                <a16:creationId xmlns:a16="http://schemas.microsoft.com/office/drawing/2014/main" id="{0C796363-B5D1-4AE9-A889-728AD4E9BF45}"/>
              </a:ext>
            </a:extLst>
          </p:cNvPr>
          <p:cNvCxnSpPr>
            <a:stCxn id="5" idx="3"/>
            <a:endCxn id="25" idx="1"/>
          </p:cNvCxnSpPr>
          <p:nvPr/>
        </p:nvCxnSpPr>
        <p:spPr>
          <a:xfrm flipV="1">
            <a:off x="4238556" y="5680071"/>
            <a:ext cx="698525" cy="1116775"/>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C26300-03D1-4358-BDB5-7AD803CCE77D}"/>
              </a:ext>
            </a:extLst>
          </p:cNvPr>
          <p:cNvCxnSpPr>
            <a:stCxn id="18" idx="1"/>
            <a:endCxn id="25" idx="3"/>
          </p:cNvCxnSpPr>
          <p:nvPr/>
        </p:nvCxnSpPr>
        <p:spPr>
          <a:xfrm rot="10800000">
            <a:off x="7556262" y="5680071"/>
            <a:ext cx="611116" cy="110461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picture containing object&#10;&#10;Description generated with high confidence">
            <a:extLst>
              <a:ext uri="{FF2B5EF4-FFF2-40B4-BE49-F238E27FC236}">
                <a16:creationId xmlns:a16="http://schemas.microsoft.com/office/drawing/2014/main" id="{FC29BE84-9AA9-4DA0-9E94-B4A087CECBBF}"/>
              </a:ext>
            </a:extLst>
          </p:cNvPr>
          <p:cNvPicPr>
            <a:picLocks noChangeAspect="1"/>
          </p:cNvPicPr>
          <p:nvPr/>
        </p:nvPicPr>
        <p:blipFill>
          <a:blip r:embed="rId8"/>
          <a:stretch>
            <a:fillRect/>
          </a:stretch>
        </p:blipFill>
        <p:spPr>
          <a:xfrm>
            <a:off x="4970847" y="3029424"/>
            <a:ext cx="775477" cy="775477"/>
          </a:xfrm>
          <a:prstGeom prst="rect">
            <a:avLst/>
          </a:prstGeom>
        </p:spPr>
      </p:pic>
      <p:pic>
        <p:nvPicPr>
          <p:cNvPr id="52" name="Picture 51" descr="A close up of a sign&#10;&#10;Description generated with very high confidence">
            <a:extLst>
              <a:ext uri="{FF2B5EF4-FFF2-40B4-BE49-F238E27FC236}">
                <a16:creationId xmlns:a16="http://schemas.microsoft.com/office/drawing/2014/main" id="{50B477A0-843F-4670-A5F0-A55DEE5D661D}"/>
              </a:ext>
            </a:extLst>
          </p:cNvPr>
          <p:cNvPicPr>
            <a:picLocks noChangeAspect="1"/>
          </p:cNvPicPr>
          <p:nvPr/>
        </p:nvPicPr>
        <p:blipFill>
          <a:blip r:embed="rId9"/>
          <a:stretch>
            <a:fillRect/>
          </a:stretch>
        </p:blipFill>
        <p:spPr>
          <a:xfrm>
            <a:off x="6642464" y="3030901"/>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19" idx="1"/>
          </p:cNvCxnSpPr>
          <p:nvPr/>
        </p:nvCxnSpPr>
        <p:spPr>
          <a:xfrm rot="5400000" flipH="1" flipV="1">
            <a:off x="3124672" y="2561739"/>
            <a:ext cx="208055" cy="227981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5" idx="0"/>
            <a:endCxn id="19" idx="3"/>
          </p:cNvCxnSpPr>
          <p:nvPr/>
        </p:nvCxnSpPr>
        <p:spPr>
          <a:xfrm rot="16200000" flipV="1">
            <a:off x="9048183" y="2482757"/>
            <a:ext cx="184608" cy="241432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0" name="TextBox 79">
            <a:extLst>
              <a:ext uri="{FF2B5EF4-FFF2-40B4-BE49-F238E27FC236}">
                <a16:creationId xmlns:a16="http://schemas.microsoft.com/office/drawing/2014/main" id="{2F87263B-D468-49BB-B577-6449BB582F47}"/>
              </a:ext>
            </a:extLst>
          </p:cNvPr>
          <p:cNvSpPr txBox="1"/>
          <p:nvPr/>
        </p:nvSpPr>
        <p:spPr>
          <a:xfrm>
            <a:off x="4552030" y="3782185"/>
            <a:ext cx="1701660"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Active </a:t>
            </a:r>
          </a:p>
          <a:p>
            <a:pPr algn="ctr"/>
            <a:r>
              <a:rPr lang="en-US" sz="1428">
                <a:gradFill>
                  <a:gsLst>
                    <a:gs pos="2917">
                      <a:schemeClr val="tx1"/>
                    </a:gs>
                    <a:gs pos="30000">
                      <a:schemeClr val="tx1"/>
                    </a:gs>
                  </a:gsLst>
                  <a:lin ang="5400000" scaled="0"/>
                </a:gradFill>
              </a:rPr>
              <a:t>Directory</a:t>
            </a:r>
          </a:p>
        </p:txBody>
      </p:sp>
      <p:sp>
        <p:nvSpPr>
          <p:cNvPr id="81" name="TextBox 80">
            <a:extLst>
              <a:ext uri="{FF2B5EF4-FFF2-40B4-BE49-F238E27FC236}">
                <a16:creationId xmlns:a16="http://schemas.microsoft.com/office/drawing/2014/main" id="{9ECA09BA-4DE8-40C8-96D4-C3D525C25986}"/>
              </a:ext>
            </a:extLst>
          </p:cNvPr>
          <p:cNvSpPr txBox="1"/>
          <p:nvPr/>
        </p:nvSpPr>
        <p:spPr>
          <a:xfrm>
            <a:off x="6362219" y="3796594"/>
            <a:ext cx="1360047"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Domain </a:t>
            </a:r>
          </a:p>
          <a:p>
            <a:pPr algn="ctr"/>
            <a:r>
              <a:rPr lang="en-US" sz="1428">
                <a:gradFill>
                  <a:gsLst>
                    <a:gs pos="2917">
                      <a:schemeClr val="tx1"/>
                    </a:gs>
                    <a:gs pos="30000">
                      <a:schemeClr val="tx1"/>
                    </a:gs>
                  </a:gsLst>
                  <a:lin ang="5400000" scaled="0"/>
                </a:gradFill>
              </a:rPr>
              <a:t>name server</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sp>
        <p:nvSpPr>
          <p:cNvPr id="90" name="TextBox 89">
            <a:extLst>
              <a:ext uri="{FF2B5EF4-FFF2-40B4-BE49-F238E27FC236}">
                <a16:creationId xmlns:a16="http://schemas.microsoft.com/office/drawing/2014/main" id="{F1DF3F8D-604F-45EE-867F-6ADF3EEB5D40}"/>
              </a:ext>
            </a:extLst>
          </p:cNvPr>
          <p:cNvSpPr txBox="1"/>
          <p:nvPr/>
        </p:nvSpPr>
        <p:spPr>
          <a:xfrm>
            <a:off x="2115928" y="6607874"/>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sp>
        <p:nvSpPr>
          <p:cNvPr id="91" name="TextBox 90">
            <a:extLst>
              <a:ext uri="{FF2B5EF4-FFF2-40B4-BE49-F238E27FC236}">
                <a16:creationId xmlns:a16="http://schemas.microsoft.com/office/drawing/2014/main" id="{1975D5D3-76EF-4DFC-8A96-CA5F8B90DD80}"/>
              </a:ext>
            </a:extLst>
          </p:cNvPr>
          <p:cNvSpPr txBox="1"/>
          <p:nvPr/>
        </p:nvSpPr>
        <p:spPr>
          <a:xfrm>
            <a:off x="8941191" y="6673896"/>
            <a:ext cx="1817068" cy="224114"/>
          </a:xfrm>
          <a:prstGeom prst="rect">
            <a:avLst/>
          </a:prstGeom>
          <a:noFill/>
        </p:spPr>
        <p:txBody>
          <a:bodyPr wrap="square" lIns="0" tIns="0" rIns="0" bIns="0" rtlCol="0">
            <a:spAutoFit/>
          </a:bodyPr>
          <a:lstStyle/>
          <a:p>
            <a:pPr algn="l"/>
            <a:r>
              <a:rPr lang="en-US" sz="1428">
                <a:gradFill>
                  <a:gsLst>
                    <a:gs pos="2917">
                      <a:schemeClr val="tx1"/>
                    </a:gs>
                    <a:gs pos="30000">
                      <a:schemeClr val="tx1"/>
                    </a:gs>
                  </a:gsLst>
                  <a:lin ang="5400000" scaled="0"/>
                </a:gradFill>
              </a:rPr>
              <a:t>Virtual Network</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a:off x="6132481" y="2508362"/>
            <a:ext cx="18483" cy="44594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55052" y="2490278"/>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115928" y="808431"/>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Site 2 Site VPN</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229512"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281653" y="817200"/>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Accounts synchronized</a:t>
            </a:r>
          </a:p>
        </p:txBody>
      </p:sp>
      <p:sp>
        <p:nvSpPr>
          <p:cNvPr id="54" name="Rectangle 53">
            <a:extLst>
              <a:ext uri="{FF2B5EF4-FFF2-40B4-BE49-F238E27FC236}">
                <a16:creationId xmlns:a16="http://schemas.microsoft.com/office/drawing/2014/main" id="{B824FD89-0C89-4A9B-84D4-F726F79BF0B1}"/>
              </a:ext>
            </a:extLst>
          </p:cNvPr>
          <p:cNvSpPr/>
          <p:nvPr/>
        </p:nvSpPr>
        <p:spPr>
          <a:xfrm>
            <a:off x="10171113" y="3092630"/>
            <a:ext cx="2224007" cy="414353"/>
          </a:xfrm>
          <a:prstGeom prst="rect">
            <a:avLst/>
          </a:prstGeom>
        </p:spPr>
        <p:txBody>
          <a:bodyPr wrap="non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48644" y="3894361"/>
            <a:ext cx="644976" cy="320182"/>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HA</a:t>
            </a:r>
          </a:p>
        </p:txBody>
      </p:sp>
      <p:pic>
        <p:nvPicPr>
          <p:cNvPr id="58" name="Graphic 57" descr="Close">
            <a:extLst>
              <a:ext uri="{FF2B5EF4-FFF2-40B4-BE49-F238E27FC236}">
                <a16:creationId xmlns:a16="http://schemas.microsoft.com/office/drawing/2014/main" id="{82A7ACDF-9255-48E6-B879-2D276AF379D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4800" y="3746380"/>
            <a:ext cx="3091078" cy="3050466"/>
          </a:xfrm>
          <a:prstGeom prst="rect">
            <a:avLst/>
          </a:prstGeom>
        </p:spPr>
      </p:pic>
      <p:pic>
        <p:nvPicPr>
          <p:cNvPr id="60" name="Picture 59" descr="A picture containing vector graphics&#10;&#10;Description generated with high confidence">
            <a:extLst>
              <a:ext uri="{FF2B5EF4-FFF2-40B4-BE49-F238E27FC236}">
                <a16:creationId xmlns:a16="http://schemas.microsoft.com/office/drawing/2014/main" id="{AD8C07C5-D0AD-4C9A-B700-1C1E9A495E6F}"/>
              </a:ext>
            </a:extLst>
          </p:cNvPr>
          <p:cNvPicPr>
            <a:picLocks noChangeAspect="1"/>
          </p:cNvPicPr>
          <p:nvPr/>
        </p:nvPicPr>
        <p:blipFill>
          <a:blip r:embed="rId12"/>
          <a:stretch>
            <a:fillRect/>
          </a:stretch>
        </p:blipFill>
        <p:spPr>
          <a:xfrm>
            <a:off x="4434211" y="1892172"/>
            <a:ext cx="616103" cy="479741"/>
          </a:xfrm>
          <a:prstGeom prst="rect">
            <a:avLst/>
          </a:prstGeom>
        </p:spPr>
      </p:pic>
      <p:sp>
        <p:nvSpPr>
          <p:cNvPr id="61" name="Rectangle 60">
            <a:extLst>
              <a:ext uri="{FF2B5EF4-FFF2-40B4-BE49-F238E27FC236}">
                <a16:creationId xmlns:a16="http://schemas.microsoft.com/office/drawing/2014/main" id="{ED65F047-428F-4082-AB15-67D2473F82F0}"/>
              </a:ext>
            </a:extLst>
          </p:cNvPr>
          <p:cNvSpPr/>
          <p:nvPr/>
        </p:nvSpPr>
        <p:spPr>
          <a:xfrm>
            <a:off x="4366370" y="2367696"/>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
        <p:nvSpPr>
          <p:cNvPr id="63" name="Rectangle: Diagonal Corners Snipped 62">
            <a:extLst>
              <a:ext uri="{FF2B5EF4-FFF2-40B4-BE49-F238E27FC236}">
                <a16:creationId xmlns:a16="http://schemas.microsoft.com/office/drawing/2014/main" id="{2B2D4D32-1CCC-4706-BC89-C2BC469EA201}"/>
              </a:ext>
            </a:extLst>
          </p:cNvPr>
          <p:cNvSpPr/>
          <p:nvPr/>
        </p:nvSpPr>
        <p:spPr bwMode="auto">
          <a:xfrm>
            <a:off x="454131" y="914780"/>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64" name="TextBox 63">
            <a:extLst>
              <a:ext uri="{FF2B5EF4-FFF2-40B4-BE49-F238E27FC236}">
                <a16:creationId xmlns:a16="http://schemas.microsoft.com/office/drawing/2014/main" id="{70CF87AC-1D35-49CA-8525-CEBF189EAC1E}"/>
              </a:ext>
            </a:extLst>
          </p:cNvPr>
          <p:cNvSpPr txBox="1"/>
          <p:nvPr/>
        </p:nvSpPr>
        <p:spPr>
          <a:xfrm>
            <a:off x="532292" y="107877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735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ppt_x"/>
                                          </p:val>
                                        </p:tav>
                                        <p:tav tm="100000">
                                          <p:val>
                                            <p:strVal val="#ppt_x"/>
                                          </p:val>
                                        </p:tav>
                                      </p:tavLst>
                                    </p:anim>
                                    <p:anim calcmode="lin" valueType="num">
                                      <p:cBhvr additive="base">
                                        <p:cTn id="47" dur="500" fill="hold"/>
                                        <p:tgtEl>
                                          <p:spTgt spid="5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ppt_x"/>
                                          </p:val>
                                        </p:tav>
                                        <p:tav tm="100000">
                                          <p:val>
                                            <p:strVal val="#ppt_x"/>
                                          </p:val>
                                        </p:tav>
                                      </p:tavLst>
                                    </p:anim>
                                    <p:anim calcmode="lin" valueType="num">
                                      <p:cBhvr additive="base">
                                        <p:cTn id="51" dur="500" fill="hold"/>
                                        <p:tgtEl>
                                          <p:spTgt spid="5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additive="base">
                                        <p:cTn id="54" dur="500" fill="hold"/>
                                        <p:tgtEl>
                                          <p:spTgt spid="80"/>
                                        </p:tgtEl>
                                        <p:attrNameLst>
                                          <p:attrName>ppt_x</p:attrName>
                                        </p:attrNameLst>
                                      </p:cBhvr>
                                      <p:tavLst>
                                        <p:tav tm="0">
                                          <p:val>
                                            <p:strVal val="#ppt_x"/>
                                          </p:val>
                                        </p:tav>
                                        <p:tav tm="100000">
                                          <p:val>
                                            <p:strVal val="#ppt_x"/>
                                          </p:val>
                                        </p:tav>
                                      </p:tavLst>
                                    </p:anim>
                                    <p:anim calcmode="lin" valueType="num">
                                      <p:cBhvr additive="base">
                                        <p:cTn id="55" dur="500" fill="hold"/>
                                        <p:tgtEl>
                                          <p:spTgt spid="80"/>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ppt_x"/>
                                          </p:val>
                                        </p:tav>
                                        <p:tav tm="100000">
                                          <p:val>
                                            <p:strVal val="#ppt_x"/>
                                          </p:val>
                                        </p:tav>
                                      </p:tavLst>
                                    </p:anim>
                                    <p:anim calcmode="lin" valueType="num">
                                      <p:cBhvr additive="base">
                                        <p:cTn id="59" dur="500" fill="hold"/>
                                        <p:tgtEl>
                                          <p:spTgt spid="6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 calcmode="lin" valueType="num">
                                      <p:cBhvr additive="base">
                                        <p:cTn id="62" dur="500" fill="hold"/>
                                        <p:tgtEl>
                                          <p:spTgt spid="57"/>
                                        </p:tgtEl>
                                        <p:attrNameLst>
                                          <p:attrName>ppt_x</p:attrName>
                                        </p:attrNameLst>
                                      </p:cBhvr>
                                      <p:tavLst>
                                        <p:tav tm="0">
                                          <p:val>
                                            <p:strVal val="#ppt_x"/>
                                          </p:val>
                                        </p:tav>
                                        <p:tav tm="100000">
                                          <p:val>
                                            <p:strVal val="#ppt_x"/>
                                          </p:val>
                                        </p:tav>
                                      </p:tavLst>
                                    </p:anim>
                                    <p:anim calcmode="lin" valueType="num">
                                      <p:cBhvr additive="base">
                                        <p:cTn id="63" dur="500" fill="hold"/>
                                        <p:tgtEl>
                                          <p:spTgt spid="57"/>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500" fill="hold"/>
                                        <p:tgtEl>
                                          <p:spTgt spid="61"/>
                                        </p:tgtEl>
                                        <p:attrNameLst>
                                          <p:attrName>ppt_x</p:attrName>
                                        </p:attrNameLst>
                                      </p:cBhvr>
                                      <p:tavLst>
                                        <p:tav tm="0">
                                          <p:val>
                                            <p:strVal val="#ppt_x"/>
                                          </p:val>
                                        </p:tav>
                                        <p:tav tm="100000">
                                          <p:val>
                                            <p:strVal val="#ppt_x"/>
                                          </p:val>
                                        </p:tav>
                                      </p:tavLst>
                                    </p:anim>
                                    <p:anim calcmode="lin" valueType="num">
                                      <p:cBhvr additive="base">
                                        <p:cTn id="67" dur="500" fill="hold"/>
                                        <p:tgtEl>
                                          <p:spTgt spid="61"/>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ppt_x"/>
                                          </p:val>
                                        </p:tav>
                                        <p:tav tm="100000">
                                          <p:val>
                                            <p:strVal val="#ppt_x"/>
                                          </p:val>
                                        </p:tav>
                                      </p:tavLst>
                                    </p:anim>
                                    <p:anim calcmode="lin" valueType="num">
                                      <p:cBhvr additive="base">
                                        <p:cTn id="71" dur="500" fill="hold"/>
                                        <p:tgtEl>
                                          <p:spTgt spid="1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 calcmode="lin" valueType="num">
                                      <p:cBhvr additive="base">
                                        <p:cTn id="74" dur="500" fill="hold"/>
                                        <p:tgtEl>
                                          <p:spTgt spid="47"/>
                                        </p:tgtEl>
                                        <p:attrNameLst>
                                          <p:attrName>ppt_x</p:attrName>
                                        </p:attrNameLst>
                                      </p:cBhvr>
                                      <p:tavLst>
                                        <p:tav tm="0">
                                          <p:val>
                                            <p:strVal val="#ppt_x"/>
                                          </p:val>
                                        </p:tav>
                                        <p:tav tm="100000">
                                          <p:val>
                                            <p:strVal val="#ppt_x"/>
                                          </p:val>
                                        </p:tav>
                                      </p:tavLst>
                                    </p:anim>
                                    <p:anim calcmode="lin" valueType="num">
                                      <p:cBhvr additive="base">
                                        <p:cTn id="75" dur="500" fill="hold"/>
                                        <p:tgtEl>
                                          <p:spTgt spid="4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fill="hold"/>
                                        <p:tgtEl>
                                          <p:spTgt spid="35"/>
                                        </p:tgtEl>
                                        <p:attrNameLst>
                                          <p:attrName>ppt_x</p:attrName>
                                        </p:attrNameLst>
                                      </p:cBhvr>
                                      <p:tavLst>
                                        <p:tav tm="0">
                                          <p:val>
                                            <p:strVal val="#ppt_x"/>
                                          </p:val>
                                        </p:tav>
                                        <p:tav tm="100000">
                                          <p:val>
                                            <p:strVal val="#ppt_x"/>
                                          </p:val>
                                        </p:tav>
                                      </p:tavLst>
                                    </p:anim>
                                    <p:anim calcmode="lin" valueType="num">
                                      <p:cBhvr additive="base">
                                        <p:cTn id="79" dur="500" fill="hold"/>
                                        <p:tgtEl>
                                          <p:spTgt spid="3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1"/>
                                        </p:tgtEl>
                                        <p:attrNameLst>
                                          <p:attrName>style.visibility</p:attrName>
                                        </p:attrNameLst>
                                      </p:cBhvr>
                                      <p:to>
                                        <p:strVal val="visible"/>
                                      </p:to>
                                    </p:set>
                                    <p:anim calcmode="lin" valueType="num">
                                      <p:cBhvr additive="base">
                                        <p:cTn id="90" dur="500" fill="hold"/>
                                        <p:tgtEl>
                                          <p:spTgt spid="81"/>
                                        </p:tgtEl>
                                        <p:attrNameLst>
                                          <p:attrName>ppt_x</p:attrName>
                                        </p:attrNameLst>
                                      </p:cBhvr>
                                      <p:tavLst>
                                        <p:tav tm="0">
                                          <p:val>
                                            <p:strVal val="#ppt_x"/>
                                          </p:val>
                                        </p:tav>
                                        <p:tav tm="100000">
                                          <p:val>
                                            <p:strVal val="#ppt_x"/>
                                          </p:val>
                                        </p:tav>
                                      </p:tavLst>
                                    </p:anim>
                                    <p:anim calcmode="lin" valueType="num">
                                      <p:cBhvr additive="base">
                                        <p:cTn id="91" dur="500" fill="hold"/>
                                        <p:tgtEl>
                                          <p:spTgt spid="8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 calcmode="lin" valueType="num">
                                      <p:cBhvr additive="base">
                                        <p:cTn id="94" dur="500" fill="hold"/>
                                        <p:tgtEl>
                                          <p:spTgt spid="77"/>
                                        </p:tgtEl>
                                        <p:attrNameLst>
                                          <p:attrName>ppt_x</p:attrName>
                                        </p:attrNameLst>
                                      </p:cBhvr>
                                      <p:tavLst>
                                        <p:tav tm="0">
                                          <p:val>
                                            <p:strVal val="#ppt_x"/>
                                          </p:val>
                                        </p:tav>
                                        <p:tav tm="100000">
                                          <p:val>
                                            <p:strVal val="#ppt_x"/>
                                          </p:val>
                                        </p:tav>
                                      </p:tavLst>
                                    </p:anim>
                                    <p:anim calcmode="lin" valueType="num">
                                      <p:cBhvr additive="base">
                                        <p:cTn id="95" dur="500" fill="hold"/>
                                        <p:tgtEl>
                                          <p:spTgt spid="7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 calcmode="lin" valueType="num">
                                      <p:cBhvr additive="base">
                                        <p:cTn id="98" dur="500" fill="hold"/>
                                        <p:tgtEl>
                                          <p:spTgt spid="25"/>
                                        </p:tgtEl>
                                        <p:attrNameLst>
                                          <p:attrName>ppt_x</p:attrName>
                                        </p:attrNameLst>
                                      </p:cBhvr>
                                      <p:tavLst>
                                        <p:tav tm="0">
                                          <p:val>
                                            <p:strVal val="#ppt_x"/>
                                          </p:val>
                                        </p:tav>
                                        <p:tav tm="100000">
                                          <p:val>
                                            <p:strVal val="#ppt_x"/>
                                          </p:val>
                                        </p:tav>
                                      </p:tavLst>
                                    </p:anim>
                                    <p:anim calcmode="lin" valueType="num">
                                      <p:cBhvr additive="base">
                                        <p:cTn id="99" dur="500" fill="hold"/>
                                        <p:tgtEl>
                                          <p:spTgt spid="2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ppt_x"/>
                                          </p:val>
                                        </p:tav>
                                        <p:tav tm="100000">
                                          <p:val>
                                            <p:strVal val="#ppt_x"/>
                                          </p:val>
                                        </p:tav>
                                      </p:tavLst>
                                    </p:anim>
                                    <p:anim calcmode="lin" valueType="num">
                                      <p:cBhvr additive="base">
                                        <p:cTn id="103" dur="500" fill="hold"/>
                                        <p:tgtEl>
                                          <p:spTgt spid="42"/>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 calcmode="lin" valueType="num">
                                      <p:cBhvr additive="base">
                                        <p:cTn id="106" dur="500" fill="hold"/>
                                        <p:tgtEl>
                                          <p:spTgt spid="44"/>
                                        </p:tgtEl>
                                        <p:attrNameLst>
                                          <p:attrName>ppt_x</p:attrName>
                                        </p:attrNameLst>
                                      </p:cBhvr>
                                      <p:tavLst>
                                        <p:tav tm="0">
                                          <p:val>
                                            <p:strVal val="#ppt_x"/>
                                          </p:val>
                                        </p:tav>
                                        <p:tav tm="100000">
                                          <p:val>
                                            <p:strVal val="#ppt_x"/>
                                          </p:val>
                                        </p:tav>
                                      </p:tavLst>
                                    </p:anim>
                                    <p:anim calcmode="lin" valueType="num">
                                      <p:cBhvr additive="base">
                                        <p:cTn id="107" dur="500" fill="hold"/>
                                        <p:tgtEl>
                                          <p:spTgt spid="44"/>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18"/>
                                        </p:tgtEl>
                                        <p:attrNameLst>
                                          <p:attrName>style.visibility</p:attrName>
                                        </p:attrNameLst>
                                      </p:cBhvr>
                                      <p:to>
                                        <p:strVal val="visible"/>
                                      </p:to>
                                    </p:set>
                                    <p:anim calcmode="lin" valueType="num">
                                      <p:cBhvr additive="base">
                                        <p:cTn id="110" dur="500" fill="hold"/>
                                        <p:tgtEl>
                                          <p:spTgt spid="18"/>
                                        </p:tgtEl>
                                        <p:attrNameLst>
                                          <p:attrName>ppt_x</p:attrName>
                                        </p:attrNameLst>
                                      </p:cBhvr>
                                      <p:tavLst>
                                        <p:tav tm="0">
                                          <p:val>
                                            <p:strVal val="#ppt_x"/>
                                          </p:val>
                                        </p:tav>
                                        <p:tav tm="100000">
                                          <p:val>
                                            <p:strVal val="#ppt_x"/>
                                          </p:val>
                                        </p:tav>
                                      </p:tavLst>
                                    </p:anim>
                                    <p:anim calcmode="lin" valueType="num">
                                      <p:cBhvr additive="base">
                                        <p:cTn id="111" dur="500" fill="hold"/>
                                        <p:tgtEl>
                                          <p:spTgt spid="1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 calcmode="lin" valueType="num">
                                      <p:cBhvr additive="base">
                                        <p:cTn id="114" dur="500" fill="hold"/>
                                        <p:tgtEl>
                                          <p:spTgt spid="15"/>
                                        </p:tgtEl>
                                        <p:attrNameLst>
                                          <p:attrName>ppt_x</p:attrName>
                                        </p:attrNameLst>
                                      </p:cBhvr>
                                      <p:tavLst>
                                        <p:tav tm="0">
                                          <p:val>
                                            <p:strVal val="#ppt_x"/>
                                          </p:val>
                                        </p:tav>
                                        <p:tav tm="100000">
                                          <p:val>
                                            <p:strVal val="#ppt_x"/>
                                          </p:val>
                                        </p:tav>
                                      </p:tavLst>
                                    </p:anim>
                                    <p:anim calcmode="lin" valueType="num">
                                      <p:cBhvr additive="base">
                                        <p:cTn id="115" dur="500" fill="hold"/>
                                        <p:tgtEl>
                                          <p:spTgt spid="15"/>
                                        </p:tgtEl>
                                        <p:attrNameLst>
                                          <p:attrName>ppt_y</p:attrName>
                                        </p:attrNameLst>
                                      </p:cBhvr>
                                      <p:tavLst>
                                        <p:tav tm="0">
                                          <p:val>
                                            <p:strVal val="1+#ppt_h/2"/>
                                          </p:val>
                                        </p:tav>
                                        <p:tav tm="100000">
                                          <p:val>
                                            <p:strVal val="#ppt_y"/>
                                          </p:val>
                                        </p:tav>
                                      </p:tavLst>
                                    </p:anim>
                                  </p:childTnLst>
                                </p:cTn>
                              </p:par>
                              <p:par>
                                <p:cTn id="116" presetID="2" presetClass="entr" presetSubtype="4"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anim calcmode="lin" valueType="num">
                                      <p:cBhvr additive="base">
                                        <p:cTn id="118" dur="500" fill="hold"/>
                                        <p:tgtEl>
                                          <p:spTgt spid="30"/>
                                        </p:tgtEl>
                                        <p:attrNameLst>
                                          <p:attrName>ppt_x</p:attrName>
                                        </p:attrNameLst>
                                      </p:cBhvr>
                                      <p:tavLst>
                                        <p:tav tm="0">
                                          <p:val>
                                            <p:strVal val="#ppt_x"/>
                                          </p:val>
                                        </p:tav>
                                        <p:tav tm="100000">
                                          <p:val>
                                            <p:strVal val="#ppt_x"/>
                                          </p:val>
                                        </p:tav>
                                      </p:tavLst>
                                    </p:anim>
                                    <p:anim calcmode="lin" valueType="num">
                                      <p:cBhvr additive="base">
                                        <p:cTn id="119" dur="500" fill="hold"/>
                                        <p:tgtEl>
                                          <p:spTgt spid="3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87"/>
                                        </p:tgtEl>
                                        <p:attrNameLst>
                                          <p:attrName>style.visibility</p:attrName>
                                        </p:attrNameLst>
                                      </p:cBhvr>
                                      <p:to>
                                        <p:strVal val="visible"/>
                                      </p:to>
                                    </p:set>
                                    <p:anim calcmode="lin" valueType="num">
                                      <p:cBhvr additive="base">
                                        <p:cTn id="122" dur="500" fill="hold"/>
                                        <p:tgtEl>
                                          <p:spTgt spid="87"/>
                                        </p:tgtEl>
                                        <p:attrNameLst>
                                          <p:attrName>ppt_x</p:attrName>
                                        </p:attrNameLst>
                                      </p:cBhvr>
                                      <p:tavLst>
                                        <p:tav tm="0">
                                          <p:val>
                                            <p:strVal val="#ppt_x"/>
                                          </p:val>
                                        </p:tav>
                                        <p:tav tm="100000">
                                          <p:val>
                                            <p:strVal val="#ppt_x"/>
                                          </p:val>
                                        </p:tav>
                                      </p:tavLst>
                                    </p:anim>
                                    <p:anim calcmode="lin" valueType="num">
                                      <p:cBhvr additive="base">
                                        <p:cTn id="123" dur="500" fill="hold"/>
                                        <p:tgtEl>
                                          <p:spTgt spid="87"/>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23"/>
                                        </p:tgtEl>
                                        <p:attrNameLst>
                                          <p:attrName>style.visibility</p:attrName>
                                        </p:attrNameLst>
                                      </p:cBhvr>
                                      <p:to>
                                        <p:strVal val="visible"/>
                                      </p:to>
                                    </p:set>
                                    <p:anim calcmode="lin" valueType="num">
                                      <p:cBhvr additive="base">
                                        <p:cTn id="126" dur="500" fill="hold"/>
                                        <p:tgtEl>
                                          <p:spTgt spid="23"/>
                                        </p:tgtEl>
                                        <p:attrNameLst>
                                          <p:attrName>ppt_x</p:attrName>
                                        </p:attrNameLst>
                                      </p:cBhvr>
                                      <p:tavLst>
                                        <p:tav tm="0">
                                          <p:val>
                                            <p:strVal val="#ppt_x"/>
                                          </p:val>
                                        </p:tav>
                                        <p:tav tm="100000">
                                          <p:val>
                                            <p:strVal val="#ppt_x"/>
                                          </p:val>
                                        </p:tav>
                                      </p:tavLst>
                                    </p:anim>
                                    <p:anim calcmode="lin" valueType="num">
                                      <p:cBhvr additive="base">
                                        <p:cTn id="127" dur="500" fill="hold"/>
                                        <p:tgtEl>
                                          <p:spTgt spid="23"/>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additive="base">
                                        <p:cTn id="130" dur="500" fill="hold"/>
                                        <p:tgtEl>
                                          <p:spTgt spid="18"/>
                                        </p:tgtEl>
                                        <p:attrNameLst>
                                          <p:attrName>ppt_x</p:attrName>
                                        </p:attrNameLst>
                                      </p:cBhvr>
                                      <p:tavLst>
                                        <p:tav tm="0">
                                          <p:val>
                                            <p:strVal val="#ppt_x"/>
                                          </p:val>
                                        </p:tav>
                                        <p:tav tm="100000">
                                          <p:val>
                                            <p:strVal val="#ppt_x"/>
                                          </p:val>
                                        </p:tav>
                                      </p:tavLst>
                                    </p:anim>
                                    <p:anim calcmode="lin" valueType="num">
                                      <p:cBhvr additive="base">
                                        <p:cTn id="131" dur="500" fill="hold"/>
                                        <p:tgtEl>
                                          <p:spTgt spid="18"/>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74"/>
                                        </p:tgtEl>
                                        <p:attrNameLst>
                                          <p:attrName>style.visibility</p:attrName>
                                        </p:attrNameLst>
                                      </p:cBhvr>
                                      <p:to>
                                        <p:strVal val="visible"/>
                                      </p:to>
                                    </p:set>
                                    <p:anim calcmode="lin" valueType="num">
                                      <p:cBhvr additive="base">
                                        <p:cTn id="134" dur="500" fill="hold"/>
                                        <p:tgtEl>
                                          <p:spTgt spid="74"/>
                                        </p:tgtEl>
                                        <p:attrNameLst>
                                          <p:attrName>ppt_x</p:attrName>
                                        </p:attrNameLst>
                                      </p:cBhvr>
                                      <p:tavLst>
                                        <p:tav tm="0">
                                          <p:val>
                                            <p:strVal val="#ppt_x"/>
                                          </p:val>
                                        </p:tav>
                                        <p:tav tm="100000">
                                          <p:val>
                                            <p:strVal val="#ppt_x"/>
                                          </p:val>
                                        </p:tav>
                                      </p:tavLst>
                                    </p:anim>
                                    <p:anim calcmode="lin" valueType="num">
                                      <p:cBhvr additive="base">
                                        <p:cTn id="135" dur="500" fill="hold"/>
                                        <p:tgtEl>
                                          <p:spTgt spid="74"/>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22"/>
                                        </p:tgtEl>
                                        <p:attrNameLst>
                                          <p:attrName>style.visibility</p:attrName>
                                        </p:attrNameLst>
                                      </p:cBhvr>
                                      <p:to>
                                        <p:strVal val="visible"/>
                                      </p:to>
                                    </p:set>
                                    <p:anim calcmode="lin" valueType="num">
                                      <p:cBhvr additive="base">
                                        <p:cTn id="138" dur="500" fill="hold"/>
                                        <p:tgtEl>
                                          <p:spTgt spid="22"/>
                                        </p:tgtEl>
                                        <p:attrNameLst>
                                          <p:attrName>ppt_x</p:attrName>
                                        </p:attrNameLst>
                                      </p:cBhvr>
                                      <p:tavLst>
                                        <p:tav tm="0">
                                          <p:val>
                                            <p:strVal val="#ppt_x"/>
                                          </p:val>
                                        </p:tav>
                                        <p:tav tm="100000">
                                          <p:val>
                                            <p:strVal val="#ppt_x"/>
                                          </p:val>
                                        </p:tav>
                                      </p:tavLst>
                                    </p:anim>
                                    <p:anim calcmode="lin" valueType="num">
                                      <p:cBhvr additive="base">
                                        <p:cTn id="139" dur="500" fill="hold"/>
                                        <p:tgtEl>
                                          <p:spTgt spid="22"/>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91"/>
                                        </p:tgtEl>
                                        <p:attrNameLst>
                                          <p:attrName>style.visibility</p:attrName>
                                        </p:attrNameLst>
                                      </p:cBhvr>
                                      <p:to>
                                        <p:strVal val="visible"/>
                                      </p:to>
                                    </p:set>
                                    <p:anim calcmode="lin" valueType="num">
                                      <p:cBhvr additive="base">
                                        <p:cTn id="142" dur="500" fill="hold"/>
                                        <p:tgtEl>
                                          <p:spTgt spid="91"/>
                                        </p:tgtEl>
                                        <p:attrNameLst>
                                          <p:attrName>ppt_x</p:attrName>
                                        </p:attrNameLst>
                                      </p:cBhvr>
                                      <p:tavLst>
                                        <p:tav tm="0">
                                          <p:val>
                                            <p:strVal val="#ppt_x"/>
                                          </p:val>
                                        </p:tav>
                                        <p:tav tm="100000">
                                          <p:val>
                                            <p:strVal val="#ppt_x"/>
                                          </p:val>
                                        </p:tav>
                                      </p:tavLst>
                                    </p:anim>
                                    <p:anim calcmode="lin" valueType="num">
                                      <p:cBhvr additive="base">
                                        <p:cTn id="143" dur="500" fill="hold"/>
                                        <p:tgtEl>
                                          <p:spTgt spid="91"/>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34"/>
                                        </p:tgtEl>
                                        <p:attrNameLst>
                                          <p:attrName>style.visibility</p:attrName>
                                        </p:attrNameLst>
                                      </p:cBhvr>
                                      <p:to>
                                        <p:strVal val="visible"/>
                                      </p:to>
                                    </p:set>
                                    <p:anim calcmode="lin" valueType="num">
                                      <p:cBhvr additive="base">
                                        <p:cTn id="146" dur="500" fill="hold"/>
                                        <p:tgtEl>
                                          <p:spTgt spid="34"/>
                                        </p:tgtEl>
                                        <p:attrNameLst>
                                          <p:attrName>ppt_x</p:attrName>
                                        </p:attrNameLst>
                                      </p:cBhvr>
                                      <p:tavLst>
                                        <p:tav tm="0">
                                          <p:val>
                                            <p:strVal val="#ppt_x"/>
                                          </p:val>
                                        </p:tav>
                                        <p:tav tm="100000">
                                          <p:val>
                                            <p:strVal val="#ppt_x"/>
                                          </p:val>
                                        </p:tav>
                                      </p:tavLst>
                                    </p:anim>
                                    <p:anim calcmode="lin" valueType="num">
                                      <p:cBhvr additive="base">
                                        <p:cTn id="147" dur="500" fill="hold"/>
                                        <p:tgtEl>
                                          <p:spTgt spid="34"/>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ppt_x"/>
                                          </p:val>
                                        </p:tav>
                                        <p:tav tm="100000">
                                          <p:val>
                                            <p:strVal val="#ppt_x"/>
                                          </p:val>
                                        </p:tav>
                                      </p:tavLst>
                                    </p:anim>
                                    <p:anim calcmode="lin" valueType="num">
                                      <p:cBhvr additive="base">
                                        <p:cTn id="151" dur="500" fill="hold"/>
                                        <p:tgtEl>
                                          <p:spTgt spid="40"/>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500" fill="hold"/>
                                        <p:tgtEl>
                                          <p:spTgt spid="38"/>
                                        </p:tgtEl>
                                        <p:attrNameLst>
                                          <p:attrName>ppt_x</p:attrName>
                                        </p:attrNameLst>
                                      </p:cBhvr>
                                      <p:tavLst>
                                        <p:tav tm="0">
                                          <p:val>
                                            <p:strVal val="#ppt_x"/>
                                          </p:val>
                                        </p:tav>
                                        <p:tav tm="100000">
                                          <p:val>
                                            <p:strVal val="#ppt_x"/>
                                          </p:val>
                                        </p:tav>
                                      </p:tavLst>
                                    </p:anim>
                                    <p:anim calcmode="lin" valueType="num">
                                      <p:cBhvr additive="base">
                                        <p:cTn id="155" dur="500" fill="hold"/>
                                        <p:tgtEl>
                                          <p:spTgt spid="38"/>
                                        </p:tgtEl>
                                        <p:attrNameLst>
                                          <p:attrName>ppt_y</p:attrName>
                                        </p:attrNameLst>
                                      </p:cBhvr>
                                      <p:tavLst>
                                        <p:tav tm="0">
                                          <p:val>
                                            <p:strVal val="1+#ppt_h/2"/>
                                          </p:val>
                                        </p:tav>
                                        <p:tav tm="100000">
                                          <p:val>
                                            <p:strVal val="#ppt_y"/>
                                          </p:val>
                                        </p:tav>
                                      </p:tavLst>
                                    </p:anim>
                                  </p:childTnLst>
                                </p:cTn>
                              </p:par>
                            </p:childTnLst>
                          </p:cTn>
                        </p:par>
                        <p:par>
                          <p:cTn id="156" fill="hold">
                            <p:stCondLst>
                              <p:cond delay="500"/>
                            </p:stCondLst>
                            <p:childTnLst>
                              <p:par>
                                <p:cTn id="157" presetID="2" presetClass="entr" presetSubtype="4" fill="hold" grpId="0" nodeType="afterEffect">
                                  <p:stCondLst>
                                    <p:cond delay="0"/>
                                  </p:stCondLst>
                                  <p:childTnLst>
                                    <p:set>
                                      <p:cBhvr>
                                        <p:cTn id="158" dur="1" fill="hold">
                                          <p:stCondLst>
                                            <p:cond delay="0"/>
                                          </p:stCondLst>
                                        </p:cTn>
                                        <p:tgtEl>
                                          <p:spTgt spid="54"/>
                                        </p:tgtEl>
                                        <p:attrNameLst>
                                          <p:attrName>style.visibility</p:attrName>
                                        </p:attrNameLst>
                                      </p:cBhvr>
                                      <p:to>
                                        <p:strVal val="visible"/>
                                      </p:to>
                                    </p:set>
                                    <p:anim calcmode="lin" valueType="num">
                                      <p:cBhvr additive="base">
                                        <p:cTn id="159" dur="500" fill="hold"/>
                                        <p:tgtEl>
                                          <p:spTgt spid="54"/>
                                        </p:tgtEl>
                                        <p:attrNameLst>
                                          <p:attrName>ppt_x</p:attrName>
                                        </p:attrNameLst>
                                      </p:cBhvr>
                                      <p:tavLst>
                                        <p:tav tm="0">
                                          <p:val>
                                            <p:strVal val="#ppt_x"/>
                                          </p:val>
                                        </p:tav>
                                        <p:tav tm="100000">
                                          <p:val>
                                            <p:strVal val="#ppt_x"/>
                                          </p:val>
                                        </p:tav>
                                      </p:tavLst>
                                    </p:anim>
                                    <p:anim calcmode="lin" valueType="num">
                                      <p:cBhvr additive="base">
                                        <p:cTn id="160" dur="500" fill="hold"/>
                                        <p:tgtEl>
                                          <p:spTgt spid="5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additive="base">
                                        <p:cTn id="163" dur="500" fill="hold"/>
                                        <p:tgtEl>
                                          <p:spTgt spid="37"/>
                                        </p:tgtEl>
                                        <p:attrNameLst>
                                          <p:attrName>ppt_x</p:attrName>
                                        </p:attrNameLst>
                                      </p:cBhvr>
                                      <p:tavLst>
                                        <p:tav tm="0">
                                          <p:val>
                                            <p:strVal val="#ppt_x"/>
                                          </p:val>
                                        </p:tav>
                                        <p:tav tm="100000">
                                          <p:val>
                                            <p:strVal val="#ppt_x"/>
                                          </p:val>
                                        </p:tav>
                                      </p:tavLst>
                                    </p:anim>
                                    <p:anim calcmode="lin" valueType="num">
                                      <p:cBhvr additive="base">
                                        <p:cTn id="16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53" presetClass="entr" presetSubtype="16" fill="hold" nodeType="clickEffect">
                                  <p:stCondLst>
                                    <p:cond delay="0"/>
                                  </p:stCondLst>
                                  <p:childTnLst>
                                    <p:set>
                                      <p:cBhvr>
                                        <p:cTn id="168" dur="1" fill="hold">
                                          <p:stCondLst>
                                            <p:cond delay="0"/>
                                          </p:stCondLst>
                                        </p:cTn>
                                        <p:tgtEl>
                                          <p:spTgt spid="58"/>
                                        </p:tgtEl>
                                        <p:attrNameLst>
                                          <p:attrName>style.visibility</p:attrName>
                                        </p:attrNameLst>
                                      </p:cBhvr>
                                      <p:to>
                                        <p:strVal val="visible"/>
                                      </p:to>
                                    </p:set>
                                    <p:anim calcmode="lin" valueType="num">
                                      <p:cBhvr>
                                        <p:cTn id="169" dur="500" fill="hold"/>
                                        <p:tgtEl>
                                          <p:spTgt spid="58"/>
                                        </p:tgtEl>
                                        <p:attrNameLst>
                                          <p:attrName>ppt_w</p:attrName>
                                        </p:attrNameLst>
                                      </p:cBhvr>
                                      <p:tavLst>
                                        <p:tav tm="0">
                                          <p:val>
                                            <p:fltVal val="0"/>
                                          </p:val>
                                        </p:tav>
                                        <p:tav tm="100000">
                                          <p:val>
                                            <p:strVal val="#ppt_w"/>
                                          </p:val>
                                        </p:tav>
                                      </p:tavLst>
                                    </p:anim>
                                    <p:anim calcmode="lin" valueType="num">
                                      <p:cBhvr>
                                        <p:cTn id="170" dur="500" fill="hold"/>
                                        <p:tgtEl>
                                          <p:spTgt spid="58"/>
                                        </p:tgtEl>
                                        <p:attrNameLst>
                                          <p:attrName>ppt_h</p:attrName>
                                        </p:attrNameLst>
                                      </p:cBhvr>
                                      <p:tavLst>
                                        <p:tav tm="0">
                                          <p:val>
                                            <p:fltVal val="0"/>
                                          </p:val>
                                        </p:tav>
                                        <p:tav tm="100000">
                                          <p:val>
                                            <p:strVal val="#ppt_h"/>
                                          </p:val>
                                        </p:tav>
                                      </p:tavLst>
                                    </p:anim>
                                    <p:animEffect transition="in" filter="fade">
                                      <p:cBhvr>
                                        <p:cTn id="171" dur="500"/>
                                        <p:tgtEl>
                                          <p:spTgt spid="58"/>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63"/>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6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1" nodeType="clickEffect">
                                  <p:stCondLst>
                                    <p:cond delay="0"/>
                                  </p:stCondLst>
                                  <p:childTnLst>
                                    <p:set>
                                      <p:cBhvr>
                                        <p:cTn id="181" dur="1" fill="hold">
                                          <p:stCondLst>
                                            <p:cond delay="0"/>
                                          </p:stCondLst>
                                        </p:cTn>
                                        <p:tgtEl>
                                          <p:spTgt spid="64"/>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50"/>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67"/>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19" grpId="0" animBg="1"/>
      <p:bldP spid="25" grpId="0" animBg="1"/>
      <p:bldP spid="3" grpId="0"/>
      <p:bldP spid="7" grpId="0"/>
      <p:bldP spid="34" grpId="0" animBg="1"/>
      <p:bldP spid="40" grpId="0"/>
      <p:bldP spid="76" grpId="0"/>
      <p:bldP spid="77" grpId="0"/>
      <p:bldP spid="80" grpId="0"/>
      <p:bldP spid="81" grpId="0"/>
      <p:bldP spid="86" grpId="0"/>
      <p:bldP spid="87" grpId="0"/>
      <p:bldP spid="90" grpId="0"/>
      <p:bldP spid="91" grpId="0"/>
      <p:bldP spid="35" grpId="0"/>
      <p:bldP spid="50" grpId="0" animBg="1"/>
      <p:bldP spid="67" grpId="0" animBg="1"/>
      <p:bldP spid="68" grpId="0" animBg="1"/>
      <p:bldP spid="54" grpId="0"/>
      <p:bldP spid="59" grpId="0"/>
      <p:bldP spid="61" grpId="0"/>
      <p:bldP spid="63" grpId="0" animBg="1"/>
      <p:bldP spid="64" grpId="0"/>
      <p:bldP spid="64"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57775" y="-8261"/>
            <a:ext cx="11237870" cy="565027"/>
          </a:xfrm>
        </p:spPr>
        <p:txBody>
          <a:bodyPr/>
          <a:lstStyle/>
          <a:p>
            <a:r>
              <a:rPr lang="en-US" dirty="0"/>
              <a:t>SQL distributed availability group</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3782225"/>
            <a:ext cx="3564717" cy="3033724"/>
          </a:xfrm>
          <a:prstGeom prst="rect">
            <a:avLst/>
          </a:prstGeom>
          <a:noFill/>
          <a:ln w="38100">
            <a:solidFill>
              <a:srgbClr val="00206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468253"/>
            <a:ext cx="3269392" cy="191851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5" name="Rectangle 14">
            <a:extLst>
              <a:ext uri="{FF2B5EF4-FFF2-40B4-BE49-F238E27FC236}">
                <a16:creationId xmlns:a16="http://schemas.microsoft.com/office/drawing/2014/main" id="{07404239-F813-4B10-8D47-02477A4CBE01}"/>
              </a:ext>
            </a:extLst>
          </p:cNvPr>
          <p:cNvSpPr/>
          <p:nvPr/>
        </p:nvSpPr>
        <p:spPr bwMode="auto">
          <a:xfrm>
            <a:off x="8565290" y="3782224"/>
            <a:ext cx="3564717" cy="3120354"/>
          </a:xfrm>
          <a:prstGeom prst="rect">
            <a:avLst/>
          </a:prstGeom>
          <a:noFill/>
          <a:ln w="38100">
            <a:solidFill>
              <a:schemeClr val="accent2"/>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9" name="Rectangle 18">
            <a:extLst>
              <a:ext uri="{FF2B5EF4-FFF2-40B4-BE49-F238E27FC236}">
                <a16:creationId xmlns:a16="http://schemas.microsoft.com/office/drawing/2014/main" id="{D61D97CA-7106-43B4-A2D2-B093543D9C15}"/>
              </a:ext>
            </a:extLst>
          </p:cNvPr>
          <p:cNvSpPr/>
          <p:nvPr/>
        </p:nvSpPr>
        <p:spPr bwMode="auto">
          <a:xfrm>
            <a:off x="4339378" y="2909531"/>
            <a:ext cx="3564717"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24" name="Picture 23" descr="A close up of a sign&#10;&#10;Description generated with very high confidence">
            <a:extLst>
              <a:ext uri="{FF2B5EF4-FFF2-40B4-BE49-F238E27FC236}">
                <a16:creationId xmlns:a16="http://schemas.microsoft.com/office/drawing/2014/main" id="{363312BB-F8A2-4C15-9711-0481F03AE69C}"/>
              </a:ext>
            </a:extLst>
          </p:cNvPr>
          <p:cNvPicPr>
            <a:picLocks noChangeAspect="1"/>
          </p:cNvPicPr>
          <p:nvPr/>
        </p:nvPicPr>
        <p:blipFill>
          <a:blip r:embed="rId3"/>
          <a:stretch>
            <a:fillRect/>
          </a:stretch>
        </p:blipFill>
        <p:spPr>
          <a:xfrm>
            <a:off x="1666918" y="5772030"/>
            <a:ext cx="559562" cy="559562"/>
          </a:xfrm>
          <a:prstGeom prst="rect">
            <a:avLst/>
          </a:prstGeom>
        </p:spPr>
      </p:pic>
      <p:pic>
        <p:nvPicPr>
          <p:cNvPr id="21" name="Picture 20">
            <a:extLst>
              <a:ext uri="{FF2B5EF4-FFF2-40B4-BE49-F238E27FC236}">
                <a16:creationId xmlns:a16="http://schemas.microsoft.com/office/drawing/2014/main" id="{B0D5C893-A6F6-4D5B-B295-6519EE1CDF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480" y="5350373"/>
            <a:ext cx="593992" cy="593992"/>
          </a:xfrm>
          <a:prstGeom prst="rect">
            <a:avLst/>
          </a:prstGeom>
        </p:spPr>
      </p:pic>
      <p:pic>
        <p:nvPicPr>
          <p:cNvPr id="27" name="Picture 26">
            <a:extLst>
              <a:ext uri="{FF2B5EF4-FFF2-40B4-BE49-F238E27FC236}">
                <a16:creationId xmlns:a16="http://schemas.microsoft.com/office/drawing/2014/main" id="{891522EB-D870-4FA7-BAD2-BC0F16E601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8361" y="5347695"/>
            <a:ext cx="593992" cy="593992"/>
          </a:xfrm>
          <a:prstGeom prst="rect">
            <a:avLst/>
          </a:prstGeom>
        </p:spPr>
      </p:pic>
      <p:pic>
        <p:nvPicPr>
          <p:cNvPr id="28" name="Picture 27" descr="Image result for azure sql png">
            <a:extLst>
              <a:ext uri="{FF2B5EF4-FFF2-40B4-BE49-F238E27FC236}">
                <a16:creationId xmlns:a16="http://schemas.microsoft.com/office/drawing/2014/main" id="{543EE6C1-3CFA-4CFD-8025-ACCE82881F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454" y="5086196"/>
            <a:ext cx="1063799" cy="55849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6"/>
          <a:stretch>
            <a:fillRect/>
          </a:stretch>
        </p:blipFill>
        <p:spPr>
          <a:xfrm>
            <a:off x="299459" y="3350139"/>
            <a:ext cx="795824" cy="795824"/>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6"/>
          <a:stretch>
            <a:fillRect/>
          </a:stretch>
        </p:blipFill>
        <p:spPr>
          <a:xfrm>
            <a:off x="8535059" y="3358683"/>
            <a:ext cx="795824" cy="795824"/>
          </a:xfrm>
          <a:prstGeom prst="rect">
            <a:avLst/>
          </a:prstGeom>
        </p:spPr>
      </p:pic>
      <p:sp>
        <p:nvSpPr>
          <p:cNvPr id="3" name="TextBox 2">
            <a:extLst>
              <a:ext uri="{FF2B5EF4-FFF2-40B4-BE49-F238E27FC236}">
                <a16:creationId xmlns:a16="http://schemas.microsoft.com/office/drawing/2014/main" id="{9D91A124-4ED8-434C-A167-0E2C64EE0BC1}"/>
              </a:ext>
            </a:extLst>
          </p:cNvPr>
          <p:cNvSpPr txBox="1"/>
          <p:nvPr/>
        </p:nvSpPr>
        <p:spPr>
          <a:xfrm>
            <a:off x="1318468" y="4724649"/>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14" idx="0"/>
            <a:endCxn id="19" idx="1"/>
          </p:cNvCxnSpPr>
          <p:nvPr/>
        </p:nvCxnSpPr>
        <p:spPr>
          <a:xfrm rot="5400000" flipH="1" flipV="1">
            <a:off x="2756396" y="2885271"/>
            <a:ext cx="915414" cy="2250550"/>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56" idx="0"/>
            <a:endCxn id="19" idx="3"/>
          </p:cNvCxnSpPr>
          <p:nvPr/>
        </p:nvCxnSpPr>
        <p:spPr>
          <a:xfrm rot="16200000" flipV="1">
            <a:off x="8682349" y="2774586"/>
            <a:ext cx="957430" cy="2513936"/>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13698" y="1100466"/>
            <a:ext cx="5621526" cy="640363"/>
          </a:xfrm>
          <a:prstGeom prst="rect">
            <a:avLst/>
          </a:prstGeom>
          <a:noFill/>
        </p:spPr>
        <p:txBody>
          <a:bodyPr wrap="square" lIns="0" tIns="0" rIns="0" bIns="0" rtlCol="0">
            <a:spAutoFit/>
          </a:bodyPr>
          <a:lstStyle/>
          <a:p>
            <a:pPr algn="l"/>
            <a:endParaRPr lang="en-US" sz="2040" b="1">
              <a:gradFill>
                <a:gsLst>
                  <a:gs pos="2917">
                    <a:schemeClr val="tx1"/>
                  </a:gs>
                  <a:gs pos="30000">
                    <a:schemeClr val="tx1"/>
                  </a:gs>
                </a:gsLst>
                <a:lin ang="5400000" scaled="0"/>
              </a:gradFill>
            </a:endParaRP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cxnSp>
        <p:nvCxnSpPr>
          <p:cNvPr id="72" name="Straight Connector 71">
            <a:extLst>
              <a:ext uri="{FF2B5EF4-FFF2-40B4-BE49-F238E27FC236}">
                <a16:creationId xmlns:a16="http://schemas.microsoft.com/office/drawing/2014/main" id="{882FCA7D-ECF7-47D8-AE9F-05CDD3008BE6}"/>
              </a:ext>
            </a:extLst>
          </p:cNvPr>
          <p:cNvCxnSpPr>
            <a:stCxn id="21" idx="3"/>
            <a:endCxn id="27" idx="1"/>
          </p:cNvCxnSpPr>
          <p:nvPr/>
        </p:nvCxnSpPr>
        <p:spPr>
          <a:xfrm flipV="1">
            <a:off x="1255471" y="5644692"/>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mage result for azure sql png">
            <a:extLst>
              <a:ext uri="{FF2B5EF4-FFF2-40B4-BE49-F238E27FC236}">
                <a16:creationId xmlns:a16="http://schemas.microsoft.com/office/drawing/2014/main" id="{A3AC71FE-158C-489E-9A22-C2A32D4EA3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73" y="5158355"/>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85686C61-AEB1-43ED-B9C9-85B3BAFE5A5C}"/>
              </a:ext>
            </a:extLst>
          </p:cNvPr>
          <p:cNvCxnSpPr>
            <a:cxnSpLocks/>
          </p:cNvCxnSpPr>
          <p:nvPr/>
        </p:nvCxnSpPr>
        <p:spPr>
          <a:xfrm flipV="1">
            <a:off x="3897019" y="4912535"/>
            <a:ext cx="4642439" cy="2678"/>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9AC57972-EED2-42D4-8AF4-883215D25593}"/>
              </a:ext>
            </a:extLst>
          </p:cNvPr>
          <p:cNvSpPr txBox="1"/>
          <p:nvPr/>
        </p:nvSpPr>
        <p:spPr>
          <a:xfrm>
            <a:off x="1542701" y="5379457"/>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77" name="Rectangle 76">
            <a:extLst>
              <a:ext uri="{FF2B5EF4-FFF2-40B4-BE49-F238E27FC236}">
                <a16:creationId xmlns:a16="http://schemas.microsoft.com/office/drawing/2014/main" id="{B17D30A4-1C8A-4627-90E3-7BBABE238262}"/>
              </a:ext>
            </a:extLst>
          </p:cNvPr>
          <p:cNvSpPr/>
          <p:nvPr/>
        </p:nvSpPr>
        <p:spPr>
          <a:xfrm>
            <a:off x="5430250" y="4439229"/>
            <a:ext cx="1640277" cy="382308"/>
          </a:xfrm>
          <a:prstGeom prst="rect">
            <a:avLst/>
          </a:prstGeom>
        </p:spPr>
        <p:txBody>
          <a:bodyPr wrap="none">
            <a:spAutoFit/>
          </a:bodyPr>
          <a:lstStyle/>
          <a:p>
            <a:r>
              <a:rPr lang="en-US" sz="1836">
                <a:gradFill>
                  <a:gsLst>
                    <a:gs pos="2917">
                      <a:schemeClr val="tx1"/>
                    </a:gs>
                    <a:gs pos="30000">
                      <a:schemeClr val="tx1"/>
                    </a:gs>
                  </a:gsLst>
                  <a:lin ang="5400000" scaled="0"/>
                </a:gradFill>
              </a:rPr>
              <a:t>Asynchronous</a:t>
            </a:r>
          </a:p>
        </p:txBody>
      </p:sp>
      <p:sp>
        <p:nvSpPr>
          <p:cNvPr id="86" name="TextBox 85">
            <a:extLst>
              <a:ext uri="{FF2B5EF4-FFF2-40B4-BE49-F238E27FC236}">
                <a16:creationId xmlns:a16="http://schemas.microsoft.com/office/drawing/2014/main" id="{FFA525AA-E43F-49FF-9EE7-DCB437218039}"/>
              </a:ext>
            </a:extLst>
          </p:cNvPr>
          <p:cNvSpPr txBox="1"/>
          <p:nvPr/>
        </p:nvSpPr>
        <p:spPr>
          <a:xfrm>
            <a:off x="306468" y="4191986"/>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692371" y="4159981"/>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3"/>
          <a:stretch>
            <a:fillRect/>
          </a:stretch>
        </p:blipFill>
        <p:spPr>
          <a:xfrm>
            <a:off x="5852700" y="1948800"/>
            <a:ext cx="559562" cy="559562"/>
          </a:xfrm>
          <a:prstGeom prst="rect">
            <a:avLst/>
          </a:prstGeom>
        </p:spPr>
      </p:pic>
      <p:cxnSp>
        <p:nvCxnSpPr>
          <p:cNvPr id="16" name="Straight Arrow Connector 15">
            <a:extLst>
              <a:ext uri="{FF2B5EF4-FFF2-40B4-BE49-F238E27FC236}">
                <a16:creationId xmlns:a16="http://schemas.microsoft.com/office/drawing/2014/main" id="{7D22D223-E851-42B9-8F99-F492E819025D}"/>
              </a:ext>
            </a:extLst>
          </p:cNvPr>
          <p:cNvCxnSpPr>
            <a:cxnSpLocks/>
            <a:endCxn id="47" idx="1"/>
          </p:cNvCxnSpPr>
          <p:nvPr/>
        </p:nvCxnSpPr>
        <p:spPr>
          <a:xfrm>
            <a:off x="5079969" y="2225770"/>
            <a:ext cx="772732" cy="28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DC95F2-165F-408B-AF2B-39DFB4CCB9EC}"/>
              </a:ext>
            </a:extLst>
          </p:cNvPr>
          <p:cNvCxnSpPr>
            <a:stCxn id="47" idx="2"/>
            <a:endCxn id="19" idx="0"/>
          </p:cNvCxnSpPr>
          <p:nvPr/>
        </p:nvCxnSpPr>
        <p:spPr>
          <a:xfrm flipH="1">
            <a:off x="6121737" y="2508362"/>
            <a:ext cx="10745" cy="40116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990973-651D-464D-9CD9-DB0FC611DC55}"/>
              </a:ext>
            </a:extLst>
          </p:cNvPr>
          <p:cNvSpPr txBox="1"/>
          <p:nvPr/>
        </p:nvSpPr>
        <p:spPr>
          <a:xfrm>
            <a:off x="5776710" y="2471664"/>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2029779" y="806813"/>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Availability group listeners</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5155582" y="82543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Forwarder is empty</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8309914" y="818721"/>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Load Balancer</a:t>
            </a:r>
          </a:p>
        </p:txBody>
      </p:sp>
      <p:sp>
        <p:nvSpPr>
          <p:cNvPr id="54" name="Rectangle 53">
            <a:extLst>
              <a:ext uri="{FF2B5EF4-FFF2-40B4-BE49-F238E27FC236}">
                <a16:creationId xmlns:a16="http://schemas.microsoft.com/office/drawing/2014/main" id="{B824FD89-0C89-4A9B-84D4-F726F79BF0B1}"/>
              </a:ext>
            </a:extLst>
          </p:cNvPr>
          <p:cNvSpPr/>
          <p:nvPr/>
        </p:nvSpPr>
        <p:spPr>
          <a:xfrm>
            <a:off x="10137564" y="2592072"/>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59" name="TextBox 58">
            <a:extLst>
              <a:ext uri="{FF2B5EF4-FFF2-40B4-BE49-F238E27FC236}">
                <a16:creationId xmlns:a16="http://schemas.microsoft.com/office/drawing/2014/main" id="{E4030C60-0791-4F50-BD3E-4060E8124222}"/>
              </a:ext>
            </a:extLst>
          </p:cNvPr>
          <p:cNvSpPr txBox="1"/>
          <p:nvPr/>
        </p:nvSpPr>
        <p:spPr>
          <a:xfrm>
            <a:off x="3226211" y="3958637"/>
            <a:ext cx="644976" cy="320182"/>
          </a:xfrm>
          <a:prstGeom prst="rect">
            <a:avLst/>
          </a:prstGeom>
          <a:noFill/>
        </p:spPr>
        <p:txBody>
          <a:bodyPr wrap="square" lIns="0" tIns="0" rIns="0" bIns="0" rtlCol="0">
            <a:spAutoFit/>
          </a:bodyPr>
          <a:lstStyle/>
          <a:p>
            <a:r>
              <a:rPr lang="en-US" sz="2040" b="1">
                <a:gradFill>
                  <a:gsLst>
                    <a:gs pos="2917">
                      <a:schemeClr val="tx1"/>
                    </a:gs>
                    <a:gs pos="30000">
                      <a:schemeClr val="tx1"/>
                    </a:gs>
                  </a:gsLst>
                  <a:lin ang="5400000" scaled="0"/>
                </a:gradFill>
              </a:rPr>
              <a:t>HA</a:t>
            </a:r>
          </a:p>
        </p:txBody>
      </p:sp>
      <p:sp>
        <p:nvSpPr>
          <p:cNvPr id="56" name="Rectangle 55">
            <a:extLst>
              <a:ext uri="{FF2B5EF4-FFF2-40B4-BE49-F238E27FC236}">
                <a16:creationId xmlns:a16="http://schemas.microsoft.com/office/drawing/2014/main" id="{521B63D8-2765-4D96-B6DE-7A7882F7C994}"/>
              </a:ext>
            </a:extLst>
          </p:cNvPr>
          <p:cNvSpPr/>
          <p:nvPr/>
        </p:nvSpPr>
        <p:spPr bwMode="auto">
          <a:xfrm>
            <a:off x="8783335" y="4510269"/>
            <a:ext cx="3269392" cy="1971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pic>
        <p:nvPicPr>
          <p:cNvPr id="58" name="Picture 57" descr="A close up of a sign&#10;&#10;Description generated with very high confidence">
            <a:extLst>
              <a:ext uri="{FF2B5EF4-FFF2-40B4-BE49-F238E27FC236}">
                <a16:creationId xmlns:a16="http://schemas.microsoft.com/office/drawing/2014/main" id="{2048211D-A6CA-49E5-AD30-E3061A02E537}"/>
              </a:ext>
            </a:extLst>
          </p:cNvPr>
          <p:cNvPicPr>
            <a:picLocks noChangeAspect="1"/>
          </p:cNvPicPr>
          <p:nvPr/>
        </p:nvPicPr>
        <p:blipFill>
          <a:blip r:embed="rId3"/>
          <a:stretch>
            <a:fillRect/>
          </a:stretch>
        </p:blipFill>
        <p:spPr>
          <a:xfrm>
            <a:off x="10057291" y="5846735"/>
            <a:ext cx="559562" cy="559562"/>
          </a:xfrm>
          <a:prstGeom prst="rect">
            <a:avLst/>
          </a:prstGeom>
        </p:spPr>
      </p:pic>
      <p:pic>
        <p:nvPicPr>
          <p:cNvPr id="60" name="Picture 59">
            <a:extLst>
              <a:ext uri="{FF2B5EF4-FFF2-40B4-BE49-F238E27FC236}">
                <a16:creationId xmlns:a16="http://schemas.microsoft.com/office/drawing/2014/main" id="{196723E0-C6F9-4206-BCC3-98DB629EFB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0527" y="5311775"/>
            <a:ext cx="593992" cy="593992"/>
          </a:xfrm>
          <a:prstGeom prst="rect">
            <a:avLst/>
          </a:prstGeom>
        </p:spPr>
      </p:pic>
      <p:pic>
        <p:nvPicPr>
          <p:cNvPr id="61" name="Picture 60">
            <a:extLst>
              <a:ext uri="{FF2B5EF4-FFF2-40B4-BE49-F238E27FC236}">
                <a16:creationId xmlns:a16="http://schemas.microsoft.com/office/drawing/2014/main" id="{604F8C8C-CA44-4495-9B25-451B85E3A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7409" y="5309098"/>
            <a:ext cx="593992" cy="593992"/>
          </a:xfrm>
          <a:prstGeom prst="rect">
            <a:avLst/>
          </a:prstGeom>
        </p:spPr>
      </p:pic>
      <p:pic>
        <p:nvPicPr>
          <p:cNvPr id="62" name="Picture 61" descr="Image result for azure sql png">
            <a:extLst>
              <a:ext uri="{FF2B5EF4-FFF2-40B4-BE49-F238E27FC236}">
                <a16:creationId xmlns:a16="http://schemas.microsoft.com/office/drawing/2014/main" id="{123CED30-AFC5-44E2-A2D7-DF9430237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9501" y="5047599"/>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D0013540-1981-4FE1-81A1-5627BF702103}"/>
              </a:ext>
            </a:extLst>
          </p:cNvPr>
          <p:cNvSpPr txBox="1"/>
          <p:nvPr/>
        </p:nvSpPr>
        <p:spPr>
          <a:xfrm>
            <a:off x="9597516" y="4686051"/>
            <a:ext cx="2124263" cy="256159"/>
          </a:xfrm>
          <a:prstGeom prst="rect">
            <a:avLst/>
          </a:prstGeom>
          <a:noFill/>
        </p:spPr>
        <p:txBody>
          <a:bodyPr wrap="square" lIns="0" tIns="0" rIns="0" bIns="0" rtlCol="0">
            <a:spAutoFit/>
          </a:bodyPr>
          <a:lstStyle/>
          <a:p>
            <a:pPr algn="l"/>
            <a:r>
              <a:rPr lang="en-US" sz="1632">
                <a:gradFill>
                  <a:gsLst>
                    <a:gs pos="2917">
                      <a:schemeClr val="tx1"/>
                    </a:gs>
                    <a:gs pos="30000">
                      <a:schemeClr val="tx1"/>
                    </a:gs>
                  </a:gsLst>
                  <a:lin ang="5400000" scaled="0"/>
                </a:gradFill>
              </a:rPr>
              <a:t>Availability group</a:t>
            </a:r>
          </a:p>
        </p:txBody>
      </p:sp>
      <p:cxnSp>
        <p:nvCxnSpPr>
          <p:cNvPr id="64" name="Straight Connector 63">
            <a:extLst>
              <a:ext uri="{FF2B5EF4-FFF2-40B4-BE49-F238E27FC236}">
                <a16:creationId xmlns:a16="http://schemas.microsoft.com/office/drawing/2014/main" id="{A0DE809D-4417-45CD-B048-4C9F65B9BE53}"/>
              </a:ext>
            </a:extLst>
          </p:cNvPr>
          <p:cNvCxnSpPr>
            <a:stCxn id="60" idx="3"/>
            <a:endCxn id="61" idx="1"/>
          </p:cNvCxnSpPr>
          <p:nvPr/>
        </p:nvCxnSpPr>
        <p:spPr>
          <a:xfrm flipV="1">
            <a:off x="9534519" y="5606095"/>
            <a:ext cx="1242890" cy="2677"/>
          </a:xfrm>
          <a:prstGeom prst="line">
            <a:avLst/>
          </a:prstGeom>
          <a:ln>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descr="Image result for azure sql png">
            <a:extLst>
              <a:ext uri="{FF2B5EF4-FFF2-40B4-BE49-F238E27FC236}">
                <a16:creationId xmlns:a16="http://schemas.microsoft.com/office/drawing/2014/main" id="{55DF1E5C-1490-4B7A-BF19-4EED3C380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2620" y="5119757"/>
            <a:ext cx="1063799" cy="55849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63F61B4A-7CF8-4B60-AB1A-881D01E324AB}"/>
              </a:ext>
            </a:extLst>
          </p:cNvPr>
          <p:cNvSpPr txBox="1"/>
          <p:nvPr/>
        </p:nvSpPr>
        <p:spPr>
          <a:xfrm>
            <a:off x="9821748" y="5340859"/>
            <a:ext cx="807998" cy="168070"/>
          </a:xfrm>
          <a:prstGeom prst="rect">
            <a:avLst/>
          </a:prstGeom>
          <a:noFill/>
        </p:spPr>
        <p:txBody>
          <a:bodyPr wrap="square" lIns="0" tIns="0" rIns="0" bIns="0" rtlCol="0">
            <a:spAutoFit/>
          </a:bodyPr>
          <a:lstStyle/>
          <a:p>
            <a:pPr algn="l"/>
            <a:r>
              <a:rPr lang="en-US" sz="1071">
                <a:gradFill>
                  <a:gsLst>
                    <a:gs pos="2917">
                      <a:schemeClr val="tx1"/>
                    </a:gs>
                    <a:gs pos="30000">
                      <a:schemeClr val="tx1"/>
                    </a:gs>
                  </a:gsLst>
                  <a:lin ang="5400000" scaled="0"/>
                </a:gradFill>
              </a:rPr>
              <a:t>Synchronous</a:t>
            </a:r>
          </a:p>
        </p:txBody>
      </p:sp>
      <p:sp>
        <p:nvSpPr>
          <p:cNvPr id="10" name="TextBox 9">
            <a:extLst>
              <a:ext uri="{FF2B5EF4-FFF2-40B4-BE49-F238E27FC236}">
                <a16:creationId xmlns:a16="http://schemas.microsoft.com/office/drawing/2014/main" id="{D14A6EF4-7D6F-42A4-8851-00966C5A794C}"/>
              </a:ext>
            </a:extLst>
          </p:cNvPr>
          <p:cNvSpPr txBox="1"/>
          <p:nvPr/>
        </p:nvSpPr>
        <p:spPr>
          <a:xfrm>
            <a:off x="4671959" y="3275490"/>
            <a:ext cx="2898783" cy="448228"/>
          </a:xfrm>
          <a:prstGeom prst="rect">
            <a:avLst/>
          </a:prstGeom>
          <a:noFill/>
        </p:spPr>
        <p:txBody>
          <a:bodyPr wrap="square" lIns="0" tIns="0" rIns="0" bIns="0" rtlCol="0">
            <a:spAutoFit/>
          </a:bodyPr>
          <a:lstStyle/>
          <a:p>
            <a:pPr algn="l"/>
            <a:r>
              <a:rPr lang="en-US" sz="2856">
                <a:gradFill>
                  <a:gsLst>
                    <a:gs pos="2917">
                      <a:schemeClr val="tx1"/>
                    </a:gs>
                    <a:gs pos="30000">
                      <a:schemeClr val="tx1"/>
                    </a:gs>
                  </a:gsLst>
                  <a:lin ang="5400000" scaled="0"/>
                </a:gradFill>
              </a:rPr>
              <a:t>Distributed group</a:t>
            </a:r>
          </a:p>
        </p:txBody>
      </p:sp>
      <p:sp>
        <p:nvSpPr>
          <p:cNvPr id="20" name="Rectangle 19">
            <a:extLst>
              <a:ext uri="{FF2B5EF4-FFF2-40B4-BE49-F238E27FC236}">
                <a16:creationId xmlns:a16="http://schemas.microsoft.com/office/drawing/2014/main" id="{DD4093B3-3A96-4E6B-9639-A607A9062C3E}"/>
              </a:ext>
            </a:extLst>
          </p:cNvPr>
          <p:cNvSpPr/>
          <p:nvPr/>
        </p:nvSpPr>
        <p:spPr>
          <a:xfrm>
            <a:off x="11388710" y="398341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Primary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Forwarder</a:t>
            </a:r>
          </a:p>
        </p:txBody>
      </p:sp>
      <p:pic>
        <p:nvPicPr>
          <p:cNvPr id="48" name="Graphic 47" descr="Close">
            <a:extLst>
              <a:ext uri="{FF2B5EF4-FFF2-40B4-BE49-F238E27FC236}">
                <a16:creationId xmlns:a16="http://schemas.microsoft.com/office/drawing/2014/main" id="{23C1C73A-42E4-4A1E-92C3-2EA4D416DF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0707" y="3612816"/>
            <a:ext cx="3091078" cy="3091078"/>
          </a:xfrm>
          <a:prstGeom prst="rect">
            <a:avLst/>
          </a:prstGeom>
        </p:spPr>
      </p:pic>
      <p:sp>
        <p:nvSpPr>
          <p:cNvPr id="51" name="Rectangle: Diagonal Corners Snipped 50">
            <a:extLst>
              <a:ext uri="{FF2B5EF4-FFF2-40B4-BE49-F238E27FC236}">
                <a16:creationId xmlns:a16="http://schemas.microsoft.com/office/drawing/2014/main" id="{EB13F4AB-B5B5-40D4-B30F-28C2C02C11DE}"/>
              </a:ext>
            </a:extLst>
          </p:cNvPr>
          <p:cNvSpPr/>
          <p:nvPr/>
        </p:nvSpPr>
        <p:spPr bwMode="auto">
          <a:xfrm>
            <a:off x="376852" y="870341"/>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52" name="TextBox 51">
            <a:extLst>
              <a:ext uri="{FF2B5EF4-FFF2-40B4-BE49-F238E27FC236}">
                <a16:creationId xmlns:a16="http://schemas.microsoft.com/office/drawing/2014/main" id="{C0B05B4B-D7F4-48B7-842B-5C48CB878433}"/>
              </a:ext>
            </a:extLst>
          </p:cNvPr>
          <p:cNvSpPr txBox="1"/>
          <p:nvPr/>
        </p:nvSpPr>
        <p:spPr>
          <a:xfrm>
            <a:off x="533174" y="1005229"/>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pic>
        <p:nvPicPr>
          <p:cNvPr id="6" name="Picture 5" descr="A picture containing vector graphics&#10;&#10;Description generated with high confidence">
            <a:extLst>
              <a:ext uri="{FF2B5EF4-FFF2-40B4-BE49-F238E27FC236}">
                <a16:creationId xmlns:a16="http://schemas.microsoft.com/office/drawing/2014/main" id="{4A1DE01B-5161-40B2-9E24-9D0F9A7CAC51}"/>
              </a:ext>
            </a:extLst>
          </p:cNvPr>
          <p:cNvPicPr>
            <a:picLocks noChangeAspect="1"/>
          </p:cNvPicPr>
          <p:nvPr/>
        </p:nvPicPr>
        <p:blipFill>
          <a:blip r:embed="rId9"/>
          <a:stretch>
            <a:fillRect/>
          </a:stretch>
        </p:blipFill>
        <p:spPr>
          <a:xfrm>
            <a:off x="4463866" y="1884448"/>
            <a:ext cx="616103" cy="479741"/>
          </a:xfrm>
          <a:prstGeom prst="rect">
            <a:avLst/>
          </a:prstGeom>
        </p:spPr>
      </p:pic>
      <p:sp>
        <p:nvSpPr>
          <p:cNvPr id="7" name="Rectangle 6">
            <a:extLst>
              <a:ext uri="{FF2B5EF4-FFF2-40B4-BE49-F238E27FC236}">
                <a16:creationId xmlns:a16="http://schemas.microsoft.com/office/drawing/2014/main" id="{AE4D1905-E162-4B72-986E-CFDD43BD5BDD}"/>
              </a:ext>
            </a:extLst>
          </p:cNvPr>
          <p:cNvSpPr/>
          <p:nvPr/>
        </p:nvSpPr>
        <p:spPr>
          <a:xfrm>
            <a:off x="4396025" y="2359973"/>
            <a:ext cx="833545" cy="286306"/>
          </a:xfrm>
          <a:prstGeom prst="rect">
            <a:avLst/>
          </a:prstGeom>
        </p:spPr>
        <p:txBody>
          <a:bodyPr wrap="none">
            <a:spAutoFit/>
          </a:bodyPr>
          <a:lstStyle/>
          <a:p>
            <a:pPr algn="ctr"/>
            <a:r>
              <a:rPr lang="en-US" sz="1224">
                <a:gradFill>
                  <a:gsLst>
                    <a:gs pos="2917">
                      <a:schemeClr val="tx1"/>
                    </a:gs>
                    <a:gs pos="30000">
                      <a:schemeClr val="tx1"/>
                    </a:gs>
                  </a:gsLst>
                  <a:lin ang="5400000" scaled="0"/>
                </a:gradFill>
              </a:rPr>
              <a:t>Web App</a:t>
            </a:r>
          </a:p>
        </p:txBody>
      </p:sp>
    </p:spTree>
    <p:extLst>
      <p:ext uri="{BB962C8B-B14F-4D97-AF65-F5344CB8AC3E}">
        <p14:creationId xmlns:p14="http://schemas.microsoft.com/office/powerpoint/2010/main" val="196998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ppt_x"/>
                                          </p:val>
                                        </p:tav>
                                        <p:tav tm="100000">
                                          <p:val>
                                            <p:strVal val="#ppt_x"/>
                                          </p:val>
                                        </p:tav>
                                      </p:tavLst>
                                    </p:anim>
                                    <p:anim calcmode="lin" valueType="num">
                                      <p:cBhvr additive="base">
                                        <p:cTn id="64" dur="500" fill="hold"/>
                                        <p:tgtEl>
                                          <p:spTgt spid="57"/>
                                        </p:tgtEl>
                                        <p:attrNameLst>
                                          <p:attrName>ppt_y</p:attrName>
                                        </p:attrNameLst>
                                      </p:cBhvr>
                                      <p:tavLst>
                                        <p:tav tm="0">
                                          <p:val>
                                            <p:strVal val="1+#ppt_h/2"/>
                                          </p:val>
                                        </p:tav>
                                        <p:tav tm="100000">
                                          <p:val>
                                            <p:strVal val="#ppt_y"/>
                                          </p:val>
                                        </p:tav>
                                      </p:tavLst>
                                    </p:anim>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77"/>
                                        </p:tgtEl>
                                        <p:attrNameLst>
                                          <p:attrName>style.visibility</p:attrName>
                                        </p:attrNameLst>
                                      </p:cBhvr>
                                      <p:to>
                                        <p:strVal val="visible"/>
                                      </p:to>
                                    </p:set>
                                    <p:anim calcmode="lin" valueType="num">
                                      <p:cBhvr additive="base">
                                        <p:cTn id="97" dur="500" fill="hold"/>
                                        <p:tgtEl>
                                          <p:spTgt spid="77"/>
                                        </p:tgtEl>
                                        <p:attrNameLst>
                                          <p:attrName>ppt_x</p:attrName>
                                        </p:attrNameLst>
                                      </p:cBhvr>
                                      <p:tavLst>
                                        <p:tav tm="0">
                                          <p:val>
                                            <p:strVal val="#ppt_x"/>
                                          </p:val>
                                        </p:tav>
                                        <p:tav tm="100000">
                                          <p:val>
                                            <p:strVal val="#ppt_x"/>
                                          </p:val>
                                        </p:tav>
                                      </p:tavLst>
                                    </p:anim>
                                    <p:anim calcmode="lin" valueType="num">
                                      <p:cBhvr additive="base">
                                        <p:cTn id="98" dur="500" fill="hold"/>
                                        <p:tgtEl>
                                          <p:spTgt spid="77"/>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anim calcmode="lin" valueType="num">
                                      <p:cBhvr additive="base">
                                        <p:cTn id="101" dur="500" fill="hold"/>
                                        <p:tgtEl>
                                          <p:spTgt spid="74"/>
                                        </p:tgtEl>
                                        <p:attrNameLst>
                                          <p:attrName>ppt_x</p:attrName>
                                        </p:attrNameLst>
                                      </p:cBhvr>
                                      <p:tavLst>
                                        <p:tav tm="0">
                                          <p:val>
                                            <p:strVal val="#ppt_x"/>
                                          </p:val>
                                        </p:tav>
                                        <p:tav tm="100000">
                                          <p:val>
                                            <p:strVal val="#ppt_x"/>
                                          </p:val>
                                        </p:tav>
                                      </p:tavLst>
                                    </p:anim>
                                    <p:anim calcmode="lin" valueType="num">
                                      <p:cBhvr additive="base">
                                        <p:cTn id="102" dur="500" fill="hold"/>
                                        <p:tgtEl>
                                          <p:spTgt spid="74"/>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5"/>
                                        </p:tgtEl>
                                        <p:attrNameLst>
                                          <p:attrName>style.visibility</p:attrName>
                                        </p:attrNameLst>
                                      </p:cBhvr>
                                      <p:to>
                                        <p:strVal val="visible"/>
                                      </p:to>
                                    </p:set>
                                    <p:anim calcmode="lin" valueType="num">
                                      <p:cBhvr additive="base">
                                        <p:cTn id="105" dur="500" fill="hold"/>
                                        <p:tgtEl>
                                          <p:spTgt spid="55"/>
                                        </p:tgtEl>
                                        <p:attrNameLst>
                                          <p:attrName>ppt_x</p:attrName>
                                        </p:attrNameLst>
                                      </p:cBhvr>
                                      <p:tavLst>
                                        <p:tav tm="0">
                                          <p:val>
                                            <p:strVal val="#ppt_x"/>
                                          </p:val>
                                        </p:tav>
                                        <p:tav tm="100000">
                                          <p:val>
                                            <p:strVal val="#ppt_x"/>
                                          </p:val>
                                        </p:tav>
                                      </p:tavLst>
                                    </p:anim>
                                    <p:anim calcmode="lin" valueType="num">
                                      <p:cBhvr additive="base">
                                        <p:cTn id="106" dur="500" fill="hold"/>
                                        <p:tgtEl>
                                          <p:spTgt spid="55"/>
                                        </p:tgtEl>
                                        <p:attrNameLst>
                                          <p:attrName>ppt_y</p:attrName>
                                        </p:attrNameLst>
                                      </p:cBhvr>
                                      <p:tavLst>
                                        <p:tav tm="0">
                                          <p:val>
                                            <p:strVal val="1+#ppt_h/2"/>
                                          </p:val>
                                        </p:tav>
                                        <p:tav tm="100000">
                                          <p:val>
                                            <p:strVal val="#ppt_y"/>
                                          </p:val>
                                        </p:tav>
                                      </p:tavLst>
                                    </p:anim>
                                  </p:childTnLst>
                                </p:cTn>
                              </p:par>
                              <p:par>
                                <p:cTn id="107" presetID="53" presetClass="entr" presetSubtype="16"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500" fill="hold"/>
                                        <p:tgtEl>
                                          <p:spTgt spid="54"/>
                                        </p:tgtEl>
                                        <p:attrNameLst>
                                          <p:attrName>ppt_w</p:attrName>
                                        </p:attrNameLst>
                                      </p:cBhvr>
                                      <p:tavLst>
                                        <p:tav tm="0">
                                          <p:val>
                                            <p:fltVal val="0"/>
                                          </p:val>
                                        </p:tav>
                                        <p:tav tm="100000">
                                          <p:val>
                                            <p:strVal val="#ppt_w"/>
                                          </p:val>
                                        </p:tav>
                                      </p:tavLst>
                                    </p:anim>
                                    <p:anim calcmode="lin" valueType="num">
                                      <p:cBhvr>
                                        <p:cTn id="110" dur="500" fill="hold"/>
                                        <p:tgtEl>
                                          <p:spTgt spid="54"/>
                                        </p:tgtEl>
                                        <p:attrNameLst>
                                          <p:attrName>ppt_h</p:attrName>
                                        </p:attrNameLst>
                                      </p:cBhvr>
                                      <p:tavLst>
                                        <p:tav tm="0">
                                          <p:val>
                                            <p:fltVal val="0"/>
                                          </p:val>
                                        </p:tav>
                                        <p:tav tm="100000">
                                          <p:val>
                                            <p:strVal val="#ppt_h"/>
                                          </p:val>
                                        </p:tav>
                                      </p:tavLst>
                                    </p:anim>
                                    <p:animEffect transition="in" filter="fade">
                                      <p:cBhvr>
                                        <p:cTn id="111" dur="5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48"/>
                                        </p:tgtEl>
                                        <p:attrNameLst>
                                          <p:attrName>style.visibility</p:attrName>
                                        </p:attrNameLst>
                                      </p:cBhvr>
                                      <p:to>
                                        <p:strVal val="visible"/>
                                      </p:to>
                                    </p:set>
                                    <p:anim calcmode="lin" valueType="num">
                                      <p:cBhvr>
                                        <p:cTn id="116" dur="500" fill="hold"/>
                                        <p:tgtEl>
                                          <p:spTgt spid="48"/>
                                        </p:tgtEl>
                                        <p:attrNameLst>
                                          <p:attrName>ppt_w</p:attrName>
                                        </p:attrNameLst>
                                      </p:cBhvr>
                                      <p:tavLst>
                                        <p:tav tm="0">
                                          <p:val>
                                            <p:fltVal val="0"/>
                                          </p:val>
                                        </p:tav>
                                        <p:tav tm="100000">
                                          <p:val>
                                            <p:strVal val="#ppt_w"/>
                                          </p:val>
                                        </p:tav>
                                      </p:tavLst>
                                    </p:anim>
                                    <p:anim calcmode="lin" valueType="num">
                                      <p:cBhvr>
                                        <p:cTn id="117" dur="500" fill="hold"/>
                                        <p:tgtEl>
                                          <p:spTgt spid="48"/>
                                        </p:tgtEl>
                                        <p:attrNameLst>
                                          <p:attrName>ppt_h</p:attrName>
                                        </p:attrNameLst>
                                      </p:cBhvr>
                                      <p:tavLst>
                                        <p:tav tm="0">
                                          <p:val>
                                            <p:fltVal val="0"/>
                                          </p:val>
                                        </p:tav>
                                        <p:tav tm="100000">
                                          <p:val>
                                            <p:strVal val="#ppt_h"/>
                                          </p:val>
                                        </p:tav>
                                      </p:tavLst>
                                    </p:anim>
                                    <p:animEffect transition="in" filter="fade">
                                      <p:cBhvr>
                                        <p:cTn id="118" dur="500"/>
                                        <p:tgtEl>
                                          <p:spTgt spid="48"/>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3" grpId="0"/>
      <p:bldP spid="76" grpId="0"/>
      <p:bldP spid="77" grpId="0"/>
      <p:bldP spid="87" grpId="0"/>
      <p:bldP spid="35" grpId="0"/>
      <p:bldP spid="50" grpId="0" animBg="1"/>
      <p:bldP spid="67" grpId="0" animBg="1"/>
      <p:bldP spid="68" grpId="0" animBg="1"/>
      <p:bldP spid="54" grpId="0"/>
      <p:bldP spid="59" grpId="0"/>
      <p:bldP spid="56" grpId="0" animBg="1"/>
      <p:bldP spid="63" grpId="0"/>
      <p:bldP spid="70" grpId="0"/>
      <p:bldP spid="10" grpId="0"/>
      <p:bldP spid="20" grpId="0"/>
      <p:bldP spid="31" grpId="0"/>
      <p:bldP spid="73" grpId="0"/>
      <p:bldP spid="51" grpId="0" animBg="1"/>
      <p:bldP spid="52"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Diagonal Corners Snipped 223">
            <a:extLst>
              <a:ext uri="{FF2B5EF4-FFF2-40B4-BE49-F238E27FC236}">
                <a16:creationId xmlns:a16="http://schemas.microsoft.com/office/drawing/2014/main" id="{084D4D59-45B8-4300-BCE3-9C61B952EB51}"/>
              </a:ext>
            </a:extLst>
          </p:cNvPr>
          <p:cNvSpPr/>
          <p:nvPr/>
        </p:nvSpPr>
        <p:spPr bwMode="auto">
          <a:xfrm>
            <a:off x="190587" y="815254"/>
            <a:ext cx="1366823" cy="661334"/>
          </a:xfrm>
          <a:prstGeom prst="snip2Diag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 name="Title 1">
            <a:extLst>
              <a:ext uri="{FF2B5EF4-FFF2-40B4-BE49-F238E27FC236}">
                <a16:creationId xmlns:a16="http://schemas.microsoft.com/office/drawing/2014/main" id="{49D408C8-0CD9-4A94-9035-99A684D3C8BE}"/>
              </a:ext>
            </a:extLst>
          </p:cNvPr>
          <p:cNvSpPr>
            <a:spLocks noGrp="1"/>
          </p:cNvSpPr>
          <p:nvPr>
            <p:ph type="title"/>
          </p:nvPr>
        </p:nvSpPr>
        <p:spPr>
          <a:xfrm>
            <a:off x="177229" y="-52522"/>
            <a:ext cx="11237870" cy="565027"/>
          </a:xfrm>
        </p:spPr>
        <p:txBody>
          <a:bodyPr/>
          <a:lstStyle/>
          <a:p>
            <a:r>
              <a:rPr lang="en-US" dirty="0"/>
              <a:t>App Service: Multiple deployments</a:t>
            </a:r>
          </a:p>
        </p:txBody>
      </p:sp>
      <p:sp>
        <p:nvSpPr>
          <p:cNvPr id="4" name="Rectangle 3">
            <a:extLst>
              <a:ext uri="{FF2B5EF4-FFF2-40B4-BE49-F238E27FC236}">
                <a16:creationId xmlns:a16="http://schemas.microsoft.com/office/drawing/2014/main" id="{D405C4C8-596B-47F2-9EF4-3186D4E9DEA9}"/>
              </a:ext>
            </a:extLst>
          </p:cNvPr>
          <p:cNvSpPr/>
          <p:nvPr/>
        </p:nvSpPr>
        <p:spPr bwMode="auto">
          <a:xfrm>
            <a:off x="306469" y="2176380"/>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4" name="Rectangle 13">
            <a:extLst>
              <a:ext uri="{FF2B5EF4-FFF2-40B4-BE49-F238E27FC236}">
                <a16:creationId xmlns:a16="http://schemas.microsoft.com/office/drawing/2014/main" id="{B8E712D6-5CD7-443D-AFB5-87D8C6FA318E}"/>
              </a:ext>
            </a:extLst>
          </p:cNvPr>
          <p:cNvSpPr/>
          <p:nvPr/>
        </p:nvSpPr>
        <p:spPr bwMode="auto">
          <a:xfrm>
            <a:off x="454132" y="4809833"/>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29" name="Picture 28" descr="A picture containing vector graphics&#10;&#10;Description generated with high confidence">
            <a:extLst>
              <a:ext uri="{FF2B5EF4-FFF2-40B4-BE49-F238E27FC236}">
                <a16:creationId xmlns:a16="http://schemas.microsoft.com/office/drawing/2014/main" id="{109BEB8C-859B-4832-B6E5-02249C3E0D25}"/>
              </a:ext>
            </a:extLst>
          </p:cNvPr>
          <p:cNvPicPr>
            <a:picLocks noChangeAspect="1"/>
          </p:cNvPicPr>
          <p:nvPr/>
        </p:nvPicPr>
        <p:blipFill>
          <a:blip r:embed="rId3"/>
          <a:stretch>
            <a:fillRect/>
          </a:stretch>
        </p:blipFill>
        <p:spPr>
          <a:xfrm>
            <a:off x="416997" y="1664040"/>
            <a:ext cx="795824" cy="795824"/>
          </a:xfrm>
          <a:prstGeom prst="rect">
            <a:avLst/>
          </a:prstGeom>
        </p:spPr>
      </p:pic>
      <p:sp>
        <p:nvSpPr>
          <p:cNvPr id="53" name="TextBox 52">
            <a:extLst>
              <a:ext uri="{FF2B5EF4-FFF2-40B4-BE49-F238E27FC236}">
                <a16:creationId xmlns:a16="http://schemas.microsoft.com/office/drawing/2014/main" id="{DC4502DA-1387-4D2B-A309-EB2A4B4BB99D}"/>
              </a:ext>
            </a:extLst>
          </p:cNvPr>
          <p:cNvSpPr txBox="1"/>
          <p:nvPr/>
        </p:nvSpPr>
        <p:spPr>
          <a:xfrm>
            <a:off x="383748" y="4099408"/>
            <a:ext cx="845150" cy="320182"/>
          </a:xfrm>
          <a:prstGeom prst="rect">
            <a:avLst/>
          </a:prstGeom>
          <a:noFill/>
        </p:spPr>
        <p:txBody>
          <a:bodyPr wrap="square" lIns="0" tIns="0" rIns="0" bIns="0" rtlCol="0">
            <a:spAutoFit/>
          </a:bodyPr>
          <a:lstStyle/>
          <a:p>
            <a:pPr algn="l"/>
            <a:endParaRPr lang="en-US" sz="2040" err="1">
              <a:gradFill>
                <a:gsLst>
                  <a:gs pos="2917">
                    <a:schemeClr val="tx1"/>
                  </a:gs>
                  <a:gs pos="30000">
                    <a:schemeClr val="tx1"/>
                  </a:gs>
                </a:gsLst>
                <a:lin ang="5400000" scaled="0"/>
              </a:gradFill>
            </a:endParaRPr>
          </a:p>
        </p:txBody>
      </p:sp>
      <p:cxnSp>
        <p:nvCxnSpPr>
          <p:cNvPr id="55" name="Connector: Elbow 54">
            <a:extLst>
              <a:ext uri="{FF2B5EF4-FFF2-40B4-BE49-F238E27FC236}">
                <a16:creationId xmlns:a16="http://schemas.microsoft.com/office/drawing/2014/main" id="{5D1BF278-9CC7-4E16-AD44-9BD9068E8949}"/>
              </a:ext>
            </a:extLst>
          </p:cNvPr>
          <p:cNvCxnSpPr>
            <a:cxnSpLocks/>
            <a:stCxn id="4" idx="0"/>
            <a:endCxn id="47" idx="1"/>
          </p:cNvCxnSpPr>
          <p:nvPr/>
        </p:nvCxnSpPr>
        <p:spPr>
          <a:xfrm rot="16200000" flipH="1">
            <a:off x="3491346" y="773862"/>
            <a:ext cx="849333" cy="3654370"/>
          </a:xfrm>
          <a:prstGeom prst="bentConnector4">
            <a:avLst>
              <a:gd name="adj1" fmla="val -27451"/>
              <a:gd name="adj2" fmla="val 74387"/>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2080C29C-C844-4582-886D-EB2DF9CAEE88}"/>
              </a:ext>
            </a:extLst>
          </p:cNvPr>
          <p:cNvCxnSpPr>
            <a:cxnSpLocks/>
            <a:stCxn id="175" idx="0"/>
            <a:endCxn id="47" idx="3"/>
          </p:cNvCxnSpPr>
          <p:nvPr/>
        </p:nvCxnSpPr>
        <p:spPr>
          <a:xfrm rot="16200000" flipH="1" flipV="1">
            <a:off x="7839584" y="705084"/>
            <a:ext cx="783805" cy="3857453"/>
          </a:xfrm>
          <a:prstGeom prst="bentConnector4">
            <a:avLst>
              <a:gd name="adj1" fmla="val -29746"/>
              <a:gd name="adj2" fmla="val 7310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94FE1-302B-4E4D-BE76-69A011735FFD}"/>
              </a:ext>
            </a:extLst>
          </p:cNvPr>
          <p:cNvSpPr txBox="1"/>
          <p:nvPr/>
        </p:nvSpPr>
        <p:spPr>
          <a:xfrm>
            <a:off x="250949" y="969215"/>
            <a:ext cx="1210501" cy="640363"/>
          </a:xfrm>
          <a:prstGeom prst="rect">
            <a:avLst/>
          </a:prstGeom>
          <a:noFill/>
        </p:spPr>
        <p:txBody>
          <a:bodyPr wrap="square" lIns="0" tIns="0" rIns="0" bIns="0" rtlCol="0">
            <a:spAutoFit/>
          </a:bodyPr>
          <a:lstStyle/>
          <a:p>
            <a:pPr algn="l"/>
            <a:r>
              <a:rPr lang="en-US" sz="2040" b="1">
                <a:gradFill>
                  <a:gsLst>
                    <a:gs pos="2917">
                      <a:schemeClr val="tx1"/>
                    </a:gs>
                    <a:gs pos="30000">
                      <a:schemeClr val="tx1"/>
                    </a:gs>
                  </a:gsLst>
                  <a:lin ang="5400000" scaled="0"/>
                </a:gradFill>
              </a:rPr>
              <a:t>Learnings</a:t>
            </a:r>
          </a:p>
          <a:p>
            <a:pPr marL="349724" indent="-349724">
              <a:buFont typeface="Wingdings" panose="05000000000000000000" pitchFamily="2" charset="2"/>
              <a:buChar char="§"/>
            </a:pPr>
            <a:endParaRPr lang="en-US" sz="2040">
              <a:gradFill>
                <a:gsLst>
                  <a:gs pos="2917">
                    <a:schemeClr val="tx1"/>
                  </a:gs>
                  <a:gs pos="30000">
                    <a:schemeClr val="tx1"/>
                  </a:gs>
                </a:gsLst>
                <a:lin ang="5400000" scaled="0"/>
              </a:gradFill>
            </a:endParaRPr>
          </a:p>
        </p:txBody>
      </p:sp>
      <p:sp>
        <p:nvSpPr>
          <p:cNvPr id="86" name="TextBox 85">
            <a:extLst>
              <a:ext uri="{FF2B5EF4-FFF2-40B4-BE49-F238E27FC236}">
                <a16:creationId xmlns:a16="http://schemas.microsoft.com/office/drawing/2014/main" id="{FFA525AA-E43F-49FF-9EE7-DCB437218039}"/>
              </a:ext>
            </a:extLst>
          </p:cNvPr>
          <p:cNvSpPr txBox="1"/>
          <p:nvPr/>
        </p:nvSpPr>
        <p:spPr>
          <a:xfrm>
            <a:off x="541471" y="2438084"/>
            <a:ext cx="872654"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A</a:t>
            </a:r>
          </a:p>
        </p:txBody>
      </p:sp>
      <p:sp>
        <p:nvSpPr>
          <p:cNvPr id="87" name="TextBox 86">
            <a:extLst>
              <a:ext uri="{FF2B5EF4-FFF2-40B4-BE49-F238E27FC236}">
                <a16:creationId xmlns:a16="http://schemas.microsoft.com/office/drawing/2014/main" id="{9282D022-A85E-43AD-8F48-13E60EA49C1B}"/>
              </a:ext>
            </a:extLst>
          </p:cNvPr>
          <p:cNvSpPr txBox="1"/>
          <p:nvPr/>
        </p:nvSpPr>
        <p:spPr>
          <a:xfrm>
            <a:off x="8562337" y="2440406"/>
            <a:ext cx="845150" cy="320182"/>
          </a:xfrm>
          <a:prstGeom prst="rect">
            <a:avLst/>
          </a:prstGeom>
          <a:noFill/>
        </p:spPr>
        <p:txBody>
          <a:bodyPr wrap="square" lIns="0" tIns="0" rIns="0" bIns="0" rtlCol="0">
            <a:spAutoFit/>
          </a:bodyPr>
          <a:lstStyle/>
          <a:p>
            <a:pPr algn="l"/>
            <a:r>
              <a:rPr lang="en-US" sz="2040">
                <a:gradFill>
                  <a:gsLst>
                    <a:gs pos="2917">
                      <a:schemeClr val="tx1"/>
                    </a:gs>
                    <a:gs pos="30000">
                      <a:schemeClr val="tx1"/>
                    </a:gs>
                  </a:gsLst>
                  <a:lin ang="5400000" scaled="0"/>
                </a:gradFill>
              </a:rPr>
              <a:t>Site B</a:t>
            </a:r>
          </a:p>
        </p:txBody>
      </p:sp>
      <p:pic>
        <p:nvPicPr>
          <p:cNvPr id="47" name="Picture 46" descr="A close up of a sign&#10;&#10;Description generated with very high confidence">
            <a:extLst>
              <a:ext uri="{FF2B5EF4-FFF2-40B4-BE49-F238E27FC236}">
                <a16:creationId xmlns:a16="http://schemas.microsoft.com/office/drawing/2014/main" id="{797AD04C-8D73-41EB-805D-24D39649EC7C}"/>
              </a:ext>
            </a:extLst>
          </p:cNvPr>
          <p:cNvPicPr>
            <a:picLocks noChangeAspect="1"/>
          </p:cNvPicPr>
          <p:nvPr/>
        </p:nvPicPr>
        <p:blipFill>
          <a:blip r:embed="rId4"/>
          <a:stretch>
            <a:fillRect/>
          </a:stretch>
        </p:blipFill>
        <p:spPr>
          <a:xfrm>
            <a:off x="5743198" y="2745932"/>
            <a:ext cx="559562" cy="559562"/>
          </a:xfrm>
          <a:prstGeom prst="rect">
            <a:avLst/>
          </a:prstGeom>
        </p:spPr>
      </p:pic>
      <p:sp>
        <p:nvSpPr>
          <p:cNvPr id="35" name="TextBox 34">
            <a:extLst>
              <a:ext uri="{FF2B5EF4-FFF2-40B4-BE49-F238E27FC236}">
                <a16:creationId xmlns:a16="http://schemas.microsoft.com/office/drawing/2014/main" id="{9A990973-651D-464D-9CD9-DB0FC611DC55}"/>
              </a:ext>
            </a:extLst>
          </p:cNvPr>
          <p:cNvSpPr txBox="1"/>
          <p:nvPr/>
        </p:nvSpPr>
        <p:spPr>
          <a:xfrm>
            <a:off x="5627067" y="3361207"/>
            <a:ext cx="791823" cy="448228"/>
          </a:xfrm>
          <a:prstGeom prst="rect">
            <a:avLst/>
          </a:prstGeom>
          <a:noFill/>
        </p:spPr>
        <p:txBody>
          <a:bodyPr wrap="square" lIns="0" tIns="0" rIns="0" bIns="0" rtlCol="0">
            <a:spAutoFit/>
          </a:bodyPr>
          <a:lstStyle/>
          <a:p>
            <a:pPr algn="ctr"/>
            <a:r>
              <a:rPr lang="en-US" sz="1428">
                <a:gradFill>
                  <a:gsLst>
                    <a:gs pos="2917">
                      <a:schemeClr val="tx1"/>
                    </a:gs>
                    <a:gs pos="30000">
                      <a:schemeClr val="tx1"/>
                    </a:gs>
                  </a:gsLst>
                  <a:lin ang="5400000" scaled="0"/>
                </a:gradFill>
              </a:rPr>
              <a:t>Load Balancer</a:t>
            </a:r>
          </a:p>
        </p:txBody>
      </p:sp>
      <p:sp>
        <p:nvSpPr>
          <p:cNvPr id="50" name="Rectangle 49">
            <a:extLst>
              <a:ext uri="{FF2B5EF4-FFF2-40B4-BE49-F238E27FC236}">
                <a16:creationId xmlns:a16="http://schemas.microsoft.com/office/drawing/2014/main" id="{A0A175E3-5E2A-4942-A63C-D57E735617A0}"/>
              </a:ext>
            </a:extLst>
          </p:cNvPr>
          <p:cNvSpPr/>
          <p:nvPr/>
        </p:nvSpPr>
        <p:spPr bwMode="auto">
          <a:xfrm>
            <a:off x="1695753" y="723702"/>
            <a:ext cx="2825905" cy="897506"/>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Separate instance of RP</a:t>
            </a:r>
          </a:p>
        </p:txBody>
      </p:sp>
      <p:sp>
        <p:nvSpPr>
          <p:cNvPr id="67" name="Rectangle 66">
            <a:extLst>
              <a:ext uri="{FF2B5EF4-FFF2-40B4-BE49-F238E27FC236}">
                <a16:creationId xmlns:a16="http://schemas.microsoft.com/office/drawing/2014/main" id="{5FB8418C-94F6-49E0-94E4-364E233B26A6}"/>
              </a:ext>
            </a:extLst>
          </p:cNvPr>
          <p:cNvSpPr/>
          <p:nvPr/>
        </p:nvSpPr>
        <p:spPr bwMode="auto">
          <a:xfrm>
            <a:off x="4660001" y="72939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For DR: Redeploy app and restore user database</a:t>
            </a:r>
          </a:p>
        </p:txBody>
      </p:sp>
      <p:sp>
        <p:nvSpPr>
          <p:cNvPr id="68" name="Rectangle 67">
            <a:extLst>
              <a:ext uri="{FF2B5EF4-FFF2-40B4-BE49-F238E27FC236}">
                <a16:creationId xmlns:a16="http://schemas.microsoft.com/office/drawing/2014/main" id="{BE254543-BD08-4AC7-BA65-BF3819FAEE51}"/>
              </a:ext>
            </a:extLst>
          </p:cNvPr>
          <p:cNvSpPr/>
          <p:nvPr/>
        </p:nvSpPr>
        <p:spPr bwMode="auto">
          <a:xfrm>
            <a:off x="7636231" y="723702"/>
            <a:ext cx="2825905" cy="897506"/>
          </a:xfrm>
          <a:prstGeom prst="rect">
            <a:avLst/>
          </a:prstGeom>
          <a:solidFill>
            <a:schemeClr val="accent1">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Use distributed group for application to be HA</a:t>
            </a:r>
          </a:p>
        </p:txBody>
      </p:sp>
      <p:sp>
        <p:nvSpPr>
          <p:cNvPr id="54" name="Rectangle 53">
            <a:extLst>
              <a:ext uri="{FF2B5EF4-FFF2-40B4-BE49-F238E27FC236}">
                <a16:creationId xmlns:a16="http://schemas.microsoft.com/office/drawing/2014/main" id="{B824FD89-0C89-4A9B-84D4-F726F79BF0B1}"/>
              </a:ext>
            </a:extLst>
          </p:cNvPr>
          <p:cNvSpPr/>
          <p:nvPr/>
        </p:nvSpPr>
        <p:spPr>
          <a:xfrm>
            <a:off x="10149798" y="1644465"/>
            <a:ext cx="2384948" cy="414353"/>
          </a:xfrm>
          <a:prstGeom prst="rect">
            <a:avLst/>
          </a:prstGeom>
        </p:spPr>
        <p:txBody>
          <a:bodyPr wrap="square">
            <a:spAutoFit/>
          </a:bodyPr>
          <a:lstStyle/>
          <a:p>
            <a:r>
              <a:rPr lang="en-US" sz="2040" b="1">
                <a:gradFill>
                  <a:gsLst>
                    <a:gs pos="2917">
                      <a:schemeClr val="tx1"/>
                    </a:gs>
                    <a:gs pos="30000">
                      <a:schemeClr val="tx1"/>
                    </a:gs>
                  </a:gsLst>
                  <a:lin ang="5400000" scaled="0"/>
                </a:gradFill>
              </a:rPr>
              <a:t>Disaster recovery </a:t>
            </a:r>
          </a:p>
        </p:txBody>
      </p:sp>
      <p:sp>
        <p:nvSpPr>
          <p:cNvPr id="20" name="Rectangle 19">
            <a:extLst>
              <a:ext uri="{FF2B5EF4-FFF2-40B4-BE49-F238E27FC236}">
                <a16:creationId xmlns:a16="http://schemas.microsoft.com/office/drawing/2014/main" id="{DD4093B3-3A96-4E6B-9639-A607A9062C3E}"/>
              </a:ext>
            </a:extLst>
          </p:cNvPr>
          <p:cNvSpPr/>
          <p:nvPr/>
        </p:nvSpPr>
        <p:spPr>
          <a:xfrm>
            <a:off x="3061712" y="2268332"/>
            <a:ext cx="508786" cy="382308"/>
          </a:xfrm>
          <a:prstGeom prst="rect">
            <a:avLst/>
          </a:prstGeom>
        </p:spPr>
        <p:txBody>
          <a:bodyPr wrap="none">
            <a:spAutoFit/>
          </a:bodyPr>
          <a:lstStyle/>
          <a:p>
            <a:r>
              <a:rPr lang="en-US" sz="1836" b="1">
                <a:gradFill>
                  <a:gsLst>
                    <a:gs pos="2917">
                      <a:schemeClr val="tx1"/>
                    </a:gs>
                    <a:gs pos="30000">
                      <a:schemeClr val="tx1"/>
                    </a:gs>
                  </a:gsLst>
                  <a:lin ang="5400000" scaled="0"/>
                </a:gradFill>
              </a:rPr>
              <a:t>HA</a:t>
            </a:r>
          </a:p>
        </p:txBody>
      </p:sp>
      <p:sp>
        <p:nvSpPr>
          <p:cNvPr id="31" name="TextBox 30">
            <a:extLst>
              <a:ext uri="{FF2B5EF4-FFF2-40B4-BE49-F238E27FC236}">
                <a16:creationId xmlns:a16="http://schemas.microsoft.com/office/drawing/2014/main" id="{AC060650-6D0D-4A8E-AA42-2375D4A12764}"/>
              </a:ext>
            </a:extLst>
          </p:cNvPr>
          <p:cNvSpPr txBox="1"/>
          <p:nvPr/>
        </p:nvSpPr>
        <p:spPr>
          <a:xfrm>
            <a:off x="765962" y="6399496"/>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sp>
        <p:nvSpPr>
          <p:cNvPr id="73" name="TextBox 72">
            <a:extLst>
              <a:ext uri="{FF2B5EF4-FFF2-40B4-BE49-F238E27FC236}">
                <a16:creationId xmlns:a16="http://schemas.microsoft.com/office/drawing/2014/main" id="{18238AD8-6428-453F-A8A5-81EBB0B5DAB9}"/>
              </a:ext>
            </a:extLst>
          </p:cNvPr>
          <p:cNvSpPr txBox="1"/>
          <p:nvPr/>
        </p:nvSpPr>
        <p:spPr>
          <a:xfrm>
            <a:off x="9128876" y="6481939"/>
            <a:ext cx="2416391" cy="320182"/>
          </a:xfrm>
          <a:prstGeom prst="rect">
            <a:avLst/>
          </a:prstGeom>
          <a:noFill/>
        </p:spPr>
        <p:txBody>
          <a:bodyPr wrap="square" lIns="0" tIns="0" rIns="0" bIns="0" rtlCol="0">
            <a:spAutoFit/>
          </a:bodyPr>
          <a:lstStyle/>
          <a:p>
            <a:pPr algn="ctr"/>
            <a:endParaRPr lang="en-US" sz="2040">
              <a:gradFill>
                <a:gsLst>
                  <a:gs pos="2917">
                    <a:schemeClr val="tx1"/>
                  </a:gs>
                  <a:gs pos="30000">
                    <a:schemeClr val="tx1"/>
                  </a:gs>
                </a:gsLst>
                <a:lin ang="5400000" scaled="0"/>
              </a:gradFill>
            </a:endParaRPr>
          </a:p>
        </p:txBody>
      </p:sp>
      <p:pic>
        <p:nvPicPr>
          <p:cNvPr id="52" name="Picture 51" descr="A picture containing vector graphics&#10;&#10;Description generated with high confidence">
            <a:extLst>
              <a:ext uri="{FF2B5EF4-FFF2-40B4-BE49-F238E27FC236}">
                <a16:creationId xmlns:a16="http://schemas.microsoft.com/office/drawing/2014/main" id="{A23CFF21-4782-4DB6-AFB5-5545BA55D723}"/>
              </a:ext>
            </a:extLst>
          </p:cNvPr>
          <p:cNvPicPr>
            <a:picLocks noChangeAspect="1"/>
          </p:cNvPicPr>
          <p:nvPr/>
        </p:nvPicPr>
        <p:blipFill>
          <a:blip r:embed="rId5"/>
          <a:stretch>
            <a:fillRect/>
          </a:stretch>
        </p:blipFill>
        <p:spPr>
          <a:xfrm>
            <a:off x="1725875" y="4913183"/>
            <a:ext cx="571591" cy="539811"/>
          </a:xfrm>
          <a:prstGeom prst="rect">
            <a:avLst/>
          </a:prstGeom>
        </p:spPr>
      </p:pic>
      <p:sp>
        <p:nvSpPr>
          <p:cNvPr id="103" name="TextBox 102">
            <a:extLst>
              <a:ext uri="{FF2B5EF4-FFF2-40B4-BE49-F238E27FC236}">
                <a16:creationId xmlns:a16="http://schemas.microsoft.com/office/drawing/2014/main" id="{3050FF50-93DE-4A38-938D-86ED73A232DA}"/>
              </a:ext>
            </a:extLst>
          </p:cNvPr>
          <p:cNvSpPr txBox="1"/>
          <p:nvPr/>
        </p:nvSpPr>
        <p:spPr>
          <a:xfrm>
            <a:off x="9060331" y="6482064"/>
            <a:ext cx="2416391"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 </a:t>
            </a:r>
          </a:p>
        </p:txBody>
      </p:sp>
      <p:pic>
        <p:nvPicPr>
          <p:cNvPr id="112" name="Picture 111">
            <a:extLst>
              <a:ext uri="{FF2B5EF4-FFF2-40B4-BE49-F238E27FC236}">
                <a16:creationId xmlns:a16="http://schemas.microsoft.com/office/drawing/2014/main" id="{458C8513-B600-4DAE-A865-39964CED2BE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399" y="6245609"/>
            <a:ext cx="412419" cy="412419"/>
          </a:xfrm>
          <a:prstGeom prst="rect">
            <a:avLst/>
          </a:prstGeom>
        </p:spPr>
      </p:pic>
      <p:pic>
        <p:nvPicPr>
          <p:cNvPr id="113" name="Picture 112">
            <a:extLst>
              <a:ext uri="{FF2B5EF4-FFF2-40B4-BE49-F238E27FC236}">
                <a16:creationId xmlns:a16="http://schemas.microsoft.com/office/drawing/2014/main" id="{25E17061-80BB-41F5-8F59-C44C65A823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179" y="6248428"/>
            <a:ext cx="412419" cy="412419"/>
          </a:xfrm>
          <a:prstGeom prst="rect">
            <a:avLst/>
          </a:prstGeom>
        </p:spPr>
      </p:pic>
      <p:pic>
        <p:nvPicPr>
          <p:cNvPr id="114" name="Picture 113" descr="Image result for azure sql png">
            <a:extLst>
              <a:ext uri="{FF2B5EF4-FFF2-40B4-BE49-F238E27FC236}">
                <a16:creationId xmlns:a16="http://schemas.microsoft.com/office/drawing/2014/main" id="{BEAE4689-CDD3-4359-B09F-16B30CF4DA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7271" y="597607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14" descr="Image result for azure sql png">
            <a:extLst>
              <a:ext uri="{FF2B5EF4-FFF2-40B4-BE49-F238E27FC236}">
                <a16:creationId xmlns:a16="http://schemas.microsoft.com/office/drawing/2014/main" id="{3A7EDF93-A1C3-4F24-903D-18BF43C800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92" y="6042741"/>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Connector 123">
            <a:extLst>
              <a:ext uri="{FF2B5EF4-FFF2-40B4-BE49-F238E27FC236}">
                <a16:creationId xmlns:a16="http://schemas.microsoft.com/office/drawing/2014/main" id="{969F61F9-9807-4B1C-BF41-39DCDFE897B8}"/>
              </a:ext>
            </a:extLst>
          </p:cNvPr>
          <p:cNvCxnSpPr/>
          <p:nvPr/>
        </p:nvCxnSpPr>
        <p:spPr>
          <a:xfrm>
            <a:off x="177229" y="4790077"/>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D2C6367-7B32-410C-BB7F-AC298EE6C6F2}"/>
              </a:ext>
            </a:extLst>
          </p:cNvPr>
          <p:cNvSpPr/>
          <p:nvPr/>
        </p:nvSpPr>
        <p:spPr bwMode="auto">
          <a:xfrm>
            <a:off x="453137" y="2786322"/>
            <a:ext cx="3269392" cy="1980905"/>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29" name="Picture 128">
            <a:extLst>
              <a:ext uri="{FF2B5EF4-FFF2-40B4-BE49-F238E27FC236}">
                <a16:creationId xmlns:a16="http://schemas.microsoft.com/office/drawing/2014/main" id="{626A484C-7B31-4542-B6FC-96950E3ACE81}"/>
              </a:ext>
            </a:extLst>
          </p:cNvPr>
          <p:cNvPicPr>
            <a:picLocks noChangeAspect="1"/>
          </p:cNvPicPr>
          <p:nvPr/>
        </p:nvPicPr>
        <p:blipFill>
          <a:blip r:embed="rId8"/>
          <a:stretch>
            <a:fillRect/>
          </a:stretch>
        </p:blipFill>
        <p:spPr>
          <a:xfrm>
            <a:off x="1847236" y="2872443"/>
            <a:ext cx="450230" cy="450230"/>
          </a:xfrm>
          <a:prstGeom prst="rect">
            <a:avLst/>
          </a:prstGeom>
        </p:spPr>
      </p:pic>
      <p:pic>
        <p:nvPicPr>
          <p:cNvPr id="131" name="Picture 130" descr="A picture containing vector graphics&#10;&#10;Description generated with high confidence">
            <a:extLst>
              <a:ext uri="{FF2B5EF4-FFF2-40B4-BE49-F238E27FC236}">
                <a16:creationId xmlns:a16="http://schemas.microsoft.com/office/drawing/2014/main" id="{AEFAE995-D61A-4C97-89EC-2C342F5DB8CE}"/>
              </a:ext>
            </a:extLst>
          </p:cNvPr>
          <p:cNvPicPr>
            <a:picLocks noChangeAspect="1"/>
          </p:cNvPicPr>
          <p:nvPr/>
        </p:nvPicPr>
        <p:blipFill>
          <a:blip r:embed="rId9"/>
          <a:stretch>
            <a:fillRect/>
          </a:stretch>
        </p:blipFill>
        <p:spPr>
          <a:xfrm>
            <a:off x="2124107" y="5936058"/>
            <a:ext cx="652823" cy="652823"/>
          </a:xfrm>
          <a:prstGeom prst="rect">
            <a:avLst/>
          </a:prstGeom>
        </p:spPr>
      </p:pic>
      <p:sp>
        <p:nvSpPr>
          <p:cNvPr id="132" name="TextBox 131">
            <a:extLst>
              <a:ext uri="{FF2B5EF4-FFF2-40B4-BE49-F238E27FC236}">
                <a16:creationId xmlns:a16="http://schemas.microsoft.com/office/drawing/2014/main" id="{B87E8FFD-B41B-4CB5-B587-2BA1D9B6B4CD}"/>
              </a:ext>
            </a:extLst>
          </p:cNvPr>
          <p:cNvSpPr txBox="1"/>
          <p:nvPr/>
        </p:nvSpPr>
        <p:spPr>
          <a:xfrm>
            <a:off x="2080816" y="6583959"/>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33" name="Picture 132" descr="A picture containing vector graphics&#10;&#10;Description generated with high confidence">
            <a:extLst>
              <a:ext uri="{FF2B5EF4-FFF2-40B4-BE49-F238E27FC236}">
                <a16:creationId xmlns:a16="http://schemas.microsoft.com/office/drawing/2014/main" id="{F7651566-DE5D-43AC-B84F-87739C70D2EE}"/>
              </a:ext>
            </a:extLst>
          </p:cNvPr>
          <p:cNvPicPr>
            <a:picLocks noChangeAspect="1"/>
          </p:cNvPicPr>
          <p:nvPr/>
        </p:nvPicPr>
        <p:blipFill>
          <a:blip r:embed="rId9"/>
          <a:stretch>
            <a:fillRect/>
          </a:stretch>
        </p:blipFill>
        <p:spPr>
          <a:xfrm>
            <a:off x="2889635" y="5948357"/>
            <a:ext cx="652823" cy="652823"/>
          </a:xfrm>
          <a:prstGeom prst="rect">
            <a:avLst/>
          </a:prstGeom>
        </p:spPr>
      </p:pic>
      <p:sp>
        <p:nvSpPr>
          <p:cNvPr id="134" name="Rectangle 133">
            <a:extLst>
              <a:ext uri="{FF2B5EF4-FFF2-40B4-BE49-F238E27FC236}">
                <a16:creationId xmlns:a16="http://schemas.microsoft.com/office/drawing/2014/main" id="{AED2ADA0-83A5-462F-B96D-159DE6681501}"/>
              </a:ext>
            </a:extLst>
          </p:cNvPr>
          <p:cNvSpPr/>
          <p:nvPr/>
        </p:nvSpPr>
        <p:spPr>
          <a:xfrm>
            <a:off x="2849100" y="6534665"/>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35" name="TextBox 134">
            <a:extLst>
              <a:ext uri="{FF2B5EF4-FFF2-40B4-BE49-F238E27FC236}">
                <a16:creationId xmlns:a16="http://schemas.microsoft.com/office/drawing/2014/main" id="{020D3CC4-A25D-494F-B2C8-E9AA0888126B}"/>
              </a:ext>
            </a:extLst>
          </p:cNvPr>
          <p:cNvSpPr txBox="1"/>
          <p:nvPr/>
        </p:nvSpPr>
        <p:spPr>
          <a:xfrm>
            <a:off x="1207664" y="5458610"/>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37" name="TextBox 136">
            <a:extLst>
              <a:ext uri="{FF2B5EF4-FFF2-40B4-BE49-F238E27FC236}">
                <a16:creationId xmlns:a16="http://schemas.microsoft.com/office/drawing/2014/main" id="{060AF91C-5BFE-41BC-AE08-A5A347598643}"/>
              </a:ext>
            </a:extLst>
          </p:cNvPr>
          <p:cNvSpPr txBox="1"/>
          <p:nvPr/>
        </p:nvSpPr>
        <p:spPr>
          <a:xfrm>
            <a:off x="1745832"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38" name="Picture 137">
            <a:extLst>
              <a:ext uri="{FF2B5EF4-FFF2-40B4-BE49-F238E27FC236}">
                <a16:creationId xmlns:a16="http://schemas.microsoft.com/office/drawing/2014/main" id="{EDC1A14A-4349-4B7F-8FFF-286B88A48D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9357" y="3834080"/>
            <a:ext cx="412419" cy="412419"/>
          </a:xfrm>
          <a:prstGeom prst="rect">
            <a:avLst/>
          </a:prstGeom>
        </p:spPr>
      </p:pic>
      <p:pic>
        <p:nvPicPr>
          <p:cNvPr id="139" name="Picture 138">
            <a:extLst>
              <a:ext uri="{FF2B5EF4-FFF2-40B4-BE49-F238E27FC236}">
                <a16:creationId xmlns:a16="http://schemas.microsoft.com/office/drawing/2014/main" id="{43AAF0A5-0EE4-46C1-A7B4-EC23B453C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8136" y="3836899"/>
            <a:ext cx="412419" cy="412419"/>
          </a:xfrm>
          <a:prstGeom prst="rect">
            <a:avLst/>
          </a:prstGeom>
        </p:spPr>
      </p:pic>
      <p:pic>
        <p:nvPicPr>
          <p:cNvPr id="140" name="Picture 139" descr="Image result for azure sql png">
            <a:extLst>
              <a:ext uri="{FF2B5EF4-FFF2-40B4-BE49-F238E27FC236}">
                <a16:creationId xmlns:a16="http://schemas.microsoft.com/office/drawing/2014/main" id="{59459BF2-542D-4CA5-BA40-DE9DA7EA2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0228"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140" descr="Image result for azure sql png">
            <a:extLst>
              <a:ext uri="{FF2B5EF4-FFF2-40B4-BE49-F238E27FC236}">
                <a16:creationId xmlns:a16="http://schemas.microsoft.com/office/drawing/2014/main" id="{C4CE1BFF-FCEB-4532-91DD-E88908C7B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1449"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F36FD423-57D6-4225-BBE4-C1D72DD29E06}"/>
              </a:ext>
            </a:extLst>
          </p:cNvPr>
          <p:cNvSpPr txBox="1"/>
          <p:nvPr/>
        </p:nvSpPr>
        <p:spPr>
          <a:xfrm>
            <a:off x="1392285"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43" name="Rectangle 142">
            <a:extLst>
              <a:ext uri="{FF2B5EF4-FFF2-40B4-BE49-F238E27FC236}">
                <a16:creationId xmlns:a16="http://schemas.microsoft.com/office/drawing/2014/main" id="{1D678CC9-7888-4864-86D7-0D6A24F414E7}"/>
              </a:ext>
            </a:extLst>
          </p:cNvPr>
          <p:cNvSpPr/>
          <p:nvPr/>
        </p:nvSpPr>
        <p:spPr>
          <a:xfrm>
            <a:off x="1931971"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44" name="TextBox 143">
            <a:extLst>
              <a:ext uri="{FF2B5EF4-FFF2-40B4-BE49-F238E27FC236}">
                <a16:creationId xmlns:a16="http://schemas.microsoft.com/office/drawing/2014/main" id="{5B9FECFA-1DC8-4770-9446-01C21C32C6DD}"/>
              </a:ext>
            </a:extLst>
          </p:cNvPr>
          <p:cNvSpPr txBox="1"/>
          <p:nvPr/>
        </p:nvSpPr>
        <p:spPr>
          <a:xfrm>
            <a:off x="516767" y="6626074"/>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45" name="TextBox 144">
            <a:extLst>
              <a:ext uri="{FF2B5EF4-FFF2-40B4-BE49-F238E27FC236}">
                <a16:creationId xmlns:a16="http://schemas.microsoft.com/office/drawing/2014/main" id="{787E84DA-9F8D-45D2-BB87-AF3F34BCF173}"/>
              </a:ext>
            </a:extLst>
          </p:cNvPr>
          <p:cNvSpPr txBox="1"/>
          <p:nvPr/>
        </p:nvSpPr>
        <p:spPr>
          <a:xfrm>
            <a:off x="1177988" y="6605625"/>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175" name="Rectangle 174">
            <a:extLst>
              <a:ext uri="{FF2B5EF4-FFF2-40B4-BE49-F238E27FC236}">
                <a16:creationId xmlns:a16="http://schemas.microsoft.com/office/drawing/2014/main" id="{15DED09D-C2DD-4A9B-8DEA-02DF96B52E0E}"/>
              </a:ext>
            </a:extLst>
          </p:cNvPr>
          <p:cNvSpPr/>
          <p:nvPr/>
        </p:nvSpPr>
        <p:spPr bwMode="auto">
          <a:xfrm>
            <a:off x="8377854" y="2241908"/>
            <a:ext cx="3564717" cy="4639568"/>
          </a:xfrm>
          <a:prstGeom prst="rect">
            <a:avLst/>
          </a:prstGeom>
          <a:noFill/>
          <a:ln w="38100">
            <a:solidFill>
              <a:schemeClr val="accent2">
                <a:lumMod val="90000"/>
                <a:lumOff val="10000"/>
              </a:schemeClr>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176" name="Rectangle 175">
            <a:extLst>
              <a:ext uri="{FF2B5EF4-FFF2-40B4-BE49-F238E27FC236}">
                <a16:creationId xmlns:a16="http://schemas.microsoft.com/office/drawing/2014/main" id="{92681677-26B4-4884-A173-ED96640E5C44}"/>
              </a:ext>
            </a:extLst>
          </p:cNvPr>
          <p:cNvSpPr/>
          <p:nvPr/>
        </p:nvSpPr>
        <p:spPr bwMode="auto">
          <a:xfrm>
            <a:off x="8525518" y="4842132"/>
            <a:ext cx="3269392" cy="19809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632">
              <a:gradFill>
                <a:gsLst>
                  <a:gs pos="2917">
                    <a:schemeClr val="tx1"/>
                  </a:gs>
                  <a:gs pos="30000">
                    <a:schemeClr val="tx1"/>
                  </a:gs>
                </a:gsLst>
                <a:lin ang="5400000" scaled="0"/>
              </a:gradFill>
            </a:endParaRPr>
          </a:p>
        </p:txBody>
      </p:sp>
      <p:pic>
        <p:nvPicPr>
          <p:cNvPr id="179" name="Picture 178" descr="A picture containing vector graphics&#10;&#10;Description generated with high confidence">
            <a:extLst>
              <a:ext uri="{FF2B5EF4-FFF2-40B4-BE49-F238E27FC236}">
                <a16:creationId xmlns:a16="http://schemas.microsoft.com/office/drawing/2014/main" id="{A3F140AB-B50F-4D7B-A16E-3CEC44983FA1}"/>
              </a:ext>
            </a:extLst>
          </p:cNvPr>
          <p:cNvPicPr>
            <a:picLocks noChangeAspect="1"/>
          </p:cNvPicPr>
          <p:nvPr/>
        </p:nvPicPr>
        <p:blipFill>
          <a:blip r:embed="rId5"/>
          <a:stretch>
            <a:fillRect/>
          </a:stretch>
        </p:blipFill>
        <p:spPr>
          <a:xfrm>
            <a:off x="9797261" y="4869536"/>
            <a:ext cx="571591" cy="539811"/>
          </a:xfrm>
          <a:prstGeom prst="rect">
            <a:avLst/>
          </a:prstGeom>
        </p:spPr>
      </p:pic>
      <p:pic>
        <p:nvPicPr>
          <p:cNvPr id="180" name="Picture 179">
            <a:extLst>
              <a:ext uri="{FF2B5EF4-FFF2-40B4-BE49-F238E27FC236}">
                <a16:creationId xmlns:a16="http://schemas.microsoft.com/office/drawing/2014/main" id="{BFF95253-3B60-46FC-837F-09051D3C74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17785" y="6201962"/>
            <a:ext cx="412419" cy="412419"/>
          </a:xfrm>
          <a:prstGeom prst="rect">
            <a:avLst/>
          </a:prstGeom>
        </p:spPr>
      </p:pic>
      <p:pic>
        <p:nvPicPr>
          <p:cNvPr id="181" name="Picture 180">
            <a:extLst>
              <a:ext uri="{FF2B5EF4-FFF2-40B4-BE49-F238E27FC236}">
                <a16:creationId xmlns:a16="http://schemas.microsoft.com/office/drawing/2014/main" id="{AFC2B343-3EAB-4821-80CF-EC6267524D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86565" y="6204781"/>
            <a:ext cx="412419" cy="412419"/>
          </a:xfrm>
          <a:prstGeom prst="rect">
            <a:avLst/>
          </a:prstGeom>
        </p:spPr>
      </p:pic>
      <p:pic>
        <p:nvPicPr>
          <p:cNvPr id="182" name="Picture 181" descr="Image result for azure sql png">
            <a:extLst>
              <a:ext uri="{FF2B5EF4-FFF2-40B4-BE49-F238E27FC236}">
                <a16:creationId xmlns:a16="http://schemas.microsoft.com/office/drawing/2014/main" id="{100ECFA1-8247-4F8F-9451-7CD6E5F2F7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8657" y="5932432"/>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82" descr="Image result for azure sql png">
            <a:extLst>
              <a:ext uri="{FF2B5EF4-FFF2-40B4-BE49-F238E27FC236}">
                <a16:creationId xmlns:a16="http://schemas.microsoft.com/office/drawing/2014/main" id="{93B81D2B-2F47-4E7A-85E5-C6A4CCBA1D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9878" y="5999094"/>
            <a:ext cx="738614" cy="387773"/>
          </a:xfrm>
          <a:prstGeom prst="rect">
            <a:avLst/>
          </a:prstGeom>
          <a:noFill/>
          <a:extLst>
            <a:ext uri="{909E8E84-426E-40DD-AFC4-6F175D3DCCD1}">
              <a14:hiddenFill xmlns:a14="http://schemas.microsoft.com/office/drawing/2010/main">
                <a:solidFill>
                  <a:srgbClr val="FFFFFF"/>
                </a:solidFill>
              </a14:hiddenFill>
            </a:ext>
          </a:extLst>
        </p:spPr>
      </p:pic>
      <p:cxnSp>
        <p:nvCxnSpPr>
          <p:cNvPr id="184" name="Straight Connector 183">
            <a:extLst>
              <a:ext uri="{FF2B5EF4-FFF2-40B4-BE49-F238E27FC236}">
                <a16:creationId xmlns:a16="http://schemas.microsoft.com/office/drawing/2014/main" id="{3A546C4F-AC49-45B5-86B2-B400CF6C72D7}"/>
              </a:ext>
            </a:extLst>
          </p:cNvPr>
          <p:cNvCxnSpPr/>
          <p:nvPr/>
        </p:nvCxnSpPr>
        <p:spPr>
          <a:xfrm>
            <a:off x="8225531" y="4824548"/>
            <a:ext cx="3931337" cy="7956"/>
          </a:xfrm>
          <a:prstGeom prst="line">
            <a:avLst/>
          </a:prstGeom>
          <a:ln w="38100">
            <a:solidFill>
              <a:schemeClr val="tx1"/>
            </a:solidFill>
            <a:prstDash val="lgDashDot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FC0ED301-93D3-4A76-9EE5-F5C5DCF0AC76}"/>
              </a:ext>
            </a:extLst>
          </p:cNvPr>
          <p:cNvSpPr/>
          <p:nvPr/>
        </p:nvSpPr>
        <p:spPr bwMode="auto">
          <a:xfrm>
            <a:off x="8515103" y="2748970"/>
            <a:ext cx="3269392" cy="2047281"/>
          </a:xfrm>
          <a:prstGeom prst="rect">
            <a:avLst/>
          </a:prstGeom>
          <a:solidFill>
            <a:srgbClr val="92D050"/>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7565" rIns="0" bIns="47565" numCol="1" rtlCol="0" anchor="ctr" anchorCtr="0" compatLnSpc="1">
            <a:prstTxWarp prst="textNoShape">
              <a:avLst/>
            </a:prstTxWarp>
          </a:bodyPr>
          <a:lstStyle/>
          <a:p>
            <a:endParaRPr lang="en-US" sz="1224">
              <a:gradFill>
                <a:gsLst>
                  <a:gs pos="2917">
                    <a:schemeClr val="tx1"/>
                  </a:gs>
                  <a:gs pos="30000">
                    <a:schemeClr val="tx1"/>
                  </a:gs>
                </a:gsLst>
                <a:lin ang="5400000" scaled="0"/>
              </a:gradFill>
            </a:endParaRPr>
          </a:p>
        </p:txBody>
      </p:sp>
      <p:pic>
        <p:nvPicPr>
          <p:cNvPr id="186" name="Picture 185">
            <a:extLst>
              <a:ext uri="{FF2B5EF4-FFF2-40B4-BE49-F238E27FC236}">
                <a16:creationId xmlns:a16="http://schemas.microsoft.com/office/drawing/2014/main" id="{9A990219-E445-4DBC-802D-87111ADB0D4D}"/>
              </a:ext>
            </a:extLst>
          </p:cNvPr>
          <p:cNvPicPr>
            <a:picLocks noChangeAspect="1"/>
          </p:cNvPicPr>
          <p:nvPr/>
        </p:nvPicPr>
        <p:blipFill>
          <a:blip r:embed="rId8"/>
          <a:stretch>
            <a:fillRect/>
          </a:stretch>
        </p:blipFill>
        <p:spPr>
          <a:xfrm>
            <a:off x="9908208" y="2872443"/>
            <a:ext cx="450230" cy="450230"/>
          </a:xfrm>
          <a:prstGeom prst="rect">
            <a:avLst/>
          </a:prstGeom>
        </p:spPr>
      </p:pic>
      <p:pic>
        <p:nvPicPr>
          <p:cNvPr id="187" name="Picture 186" descr="A picture containing vector graphics&#10;&#10;Description generated with high confidence">
            <a:extLst>
              <a:ext uri="{FF2B5EF4-FFF2-40B4-BE49-F238E27FC236}">
                <a16:creationId xmlns:a16="http://schemas.microsoft.com/office/drawing/2014/main" id="{E06A537B-73A8-47D6-B32B-F3282FE2EDEE}"/>
              </a:ext>
            </a:extLst>
          </p:cNvPr>
          <p:cNvPicPr>
            <a:picLocks noChangeAspect="1"/>
          </p:cNvPicPr>
          <p:nvPr/>
        </p:nvPicPr>
        <p:blipFill>
          <a:blip r:embed="rId9"/>
          <a:stretch>
            <a:fillRect/>
          </a:stretch>
        </p:blipFill>
        <p:spPr>
          <a:xfrm>
            <a:off x="10195493" y="5892411"/>
            <a:ext cx="652823" cy="652823"/>
          </a:xfrm>
          <a:prstGeom prst="rect">
            <a:avLst/>
          </a:prstGeom>
        </p:spPr>
      </p:pic>
      <p:sp>
        <p:nvSpPr>
          <p:cNvPr id="188" name="TextBox 187">
            <a:extLst>
              <a:ext uri="{FF2B5EF4-FFF2-40B4-BE49-F238E27FC236}">
                <a16:creationId xmlns:a16="http://schemas.microsoft.com/office/drawing/2014/main" id="{EF6103AC-92E7-4A5D-BC78-2C32A05D0A48}"/>
              </a:ext>
            </a:extLst>
          </p:cNvPr>
          <p:cNvSpPr txBox="1"/>
          <p:nvPr/>
        </p:nvSpPr>
        <p:spPr>
          <a:xfrm>
            <a:off x="10152202" y="6540312"/>
            <a:ext cx="1209550"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File content</a:t>
            </a:r>
          </a:p>
        </p:txBody>
      </p:sp>
      <p:pic>
        <p:nvPicPr>
          <p:cNvPr id="189" name="Picture 188" descr="A picture containing vector graphics&#10;&#10;Description generated with high confidence">
            <a:extLst>
              <a:ext uri="{FF2B5EF4-FFF2-40B4-BE49-F238E27FC236}">
                <a16:creationId xmlns:a16="http://schemas.microsoft.com/office/drawing/2014/main" id="{253AEADE-A5C0-4260-AFF2-F16DFC84D776}"/>
              </a:ext>
            </a:extLst>
          </p:cNvPr>
          <p:cNvPicPr>
            <a:picLocks noChangeAspect="1"/>
          </p:cNvPicPr>
          <p:nvPr/>
        </p:nvPicPr>
        <p:blipFill>
          <a:blip r:embed="rId9"/>
          <a:stretch>
            <a:fillRect/>
          </a:stretch>
        </p:blipFill>
        <p:spPr>
          <a:xfrm>
            <a:off x="10961021" y="5904710"/>
            <a:ext cx="652823" cy="652823"/>
          </a:xfrm>
          <a:prstGeom prst="rect">
            <a:avLst/>
          </a:prstGeom>
        </p:spPr>
      </p:pic>
      <p:sp>
        <p:nvSpPr>
          <p:cNvPr id="190" name="Rectangle 189">
            <a:extLst>
              <a:ext uri="{FF2B5EF4-FFF2-40B4-BE49-F238E27FC236}">
                <a16:creationId xmlns:a16="http://schemas.microsoft.com/office/drawing/2014/main" id="{E0FDDBC4-6CEE-46F2-832B-E74B44D1E776}"/>
              </a:ext>
            </a:extLst>
          </p:cNvPr>
          <p:cNvSpPr/>
          <p:nvPr/>
        </p:nvSpPr>
        <p:spPr>
          <a:xfrm>
            <a:off x="10920486" y="6491018"/>
            <a:ext cx="984939" cy="286306"/>
          </a:xfrm>
          <a:prstGeom prst="rect">
            <a:avLst/>
          </a:prstGeom>
        </p:spPr>
        <p:txBody>
          <a:bodyPr wrap="none">
            <a:spAutoFit/>
          </a:bodyPr>
          <a:lstStyle/>
          <a:p>
            <a:r>
              <a:rPr lang="en-US" sz="1224">
                <a:gradFill>
                  <a:gsLst>
                    <a:gs pos="2917">
                      <a:schemeClr val="tx1"/>
                    </a:gs>
                    <a:gs pos="30000">
                      <a:schemeClr val="tx1"/>
                    </a:gs>
                  </a:gsLst>
                  <a:lin ang="5400000" scaled="0"/>
                </a:gradFill>
              </a:rPr>
              <a:t>File content</a:t>
            </a:r>
          </a:p>
        </p:txBody>
      </p:sp>
      <p:sp>
        <p:nvSpPr>
          <p:cNvPr id="191" name="TextBox 190">
            <a:extLst>
              <a:ext uri="{FF2B5EF4-FFF2-40B4-BE49-F238E27FC236}">
                <a16:creationId xmlns:a16="http://schemas.microsoft.com/office/drawing/2014/main" id="{5B87E897-3F14-41DE-8575-21A75284DB3C}"/>
              </a:ext>
            </a:extLst>
          </p:cNvPr>
          <p:cNvSpPr txBox="1"/>
          <p:nvPr/>
        </p:nvSpPr>
        <p:spPr>
          <a:xfrm>
            <a:off x="9279050" y="5414963"/>
            <a:ext cx="2825864"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App Service Component</a:t>
            </a:r>
          </a:p>
        </p:txBody>
      </p:sp>
      <p:sp>
        <p:nvSpPr>
          <p:cNvPr id="192" name="TextBox 191">
            <a:extLst>
              <a:ext uri="{FF2B5EF4-FFF2-40B4-BE49-F238E27FC236}">
                <a16:creationId xmlns:a16="http://schemas.microsoft.com/office/drawing/2014/main" id="{FF60C735-8976-42AF-B7B5-69EF12AC431C}"/>
              </a:ext>
            </a:extLst>
          </p:cNvPr>
          <p:cNvSpPr txBox="1"/>
          <p:nvPr/>
        </p:nvSpPr>
        <p:spPr>
          <a:xfrm>
            <a:off x="9806803" y="3364951"/>
            <a:ext cx="1103269" cy="192135"/>
          </a:xfrm>
          <a:prstGeom prst="rect">
            <a:avLst/>
          </a:prstGeom>
          <a:noFill/>
        </p:spPr>
        <p:txBody>
          <a:bodyPr wrap="square" lIns="0" tIns="0" rIns="0" bIns="0" rtlCol="0">
            <a:spAutoFit/>
          </a:bodyPr>
          <a:lstStyle/>
          <a:p>
            <a:pPr algn="l"/>
            <a:r>
              <a:rPr lang="en-US" sz="1224">
                <a:gradFill>
                  <a:gsLst>
                    <a:gs pos="2917">
                      <a:schemeClr val="tx1"/>
                    </a:gs>
                    <a:gs pos="30000">
                      <a:schemeClr val="tx1"/>
                    </a:gs>
                  </a:gsLst>
                  <a:lin ang="5400000" scaled="0"/>
                </a:gradFill>
              </a:rPr>
              <a:t>User App </a:t>
            </a:r>
          </a:p>
        </p:txBody>
      </p:sp>
      <p:pic>
        <p:nvPicPr>
          <p:cNvPr id="193" name="Picture 192">
            <a:extLst>
              <a:ext uri="{FF2B5EF4-FFF2-40B4-BE49-F238E27FC236}">
                <a16:creationId xmlns:a16="http://schemas.microsoft.com/office/drawing/2014/main" id="{0BDF90A0-9BBE-411B-9C21-CA2856FFDE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60328" y="3834080"/>
            <a:ext cx="412419" cy="412419"/>
          </a:xfrm>
          <a:prstGeom prst="rect">
            <a:avLst/>
          </a:prstGeom>
        </p:spPr>
      </p:pic>
      <p:pic>
        <p:nvPicPr>
          <p:cNvPr id="194" name="Picture 193">
            <a:extLst>
              <a:ext uri="{FF2B5EF4-FFF2-40B4-BE49-F238E27FC236}">
                <a16:creationId xmlns:a16="http://schemas.microsoft.com/office/drawing/2014/main" id="{B08D8BD6-D7AB-4291-A528-5CE29882CD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9108" y="3836899"/>
            <a:ext cx="412419" cy="412419"/>
          </a:xfrm>
          <a:prstGeom prst="rect">
            <a:avLst/>
          </a:prstGeom>
        </p:spPr>
      </p:pic>
      <p:pic>
        <p:nvPicPr>
          <p:cNvPr id="195" name="Picture 194" descr="Image result for azure sql png">
            <a:extLst>
              <a:ext uri="{FF2B5EF4-FFF2-40B4-BE49-F238E27FC236}">
                <a16:creationId xmlns:a16="http://schemas.microsoft.com/office/drawing/2014/main" id="{CCBC01EA-35AC-46A4-89C0-C935B0074E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200" y="3564549"/>
            <a:ext cx="738614" cy="387773"/>
          </a:xfrm>
          <a:prstGeom prst="rect">
            <a:avLst/>
          </a:prstGeom>
          <a:noFill/>
          <a:extLst>
            <a:ext uri="{909E8E84-426E-40DD-AFC4-6F175D3DCCD1}">
              <a14:hiddenFill xmlns:a14="http://schemas.microsoft.com/office/drawing/2010/main">
                <a:solidFill>
                  <a:srgbClr val="FFFFFF"/>
                </a:solidFill>
              </a14:hiddenFill>
            </a:ext>
          </a:extLst>
        </p:spPr>
      </p:pic>
      <p:pic>
        <p:nvPicPr>
          <p:cNvPr id="196" name="Picture 195" descr="Image result for azure sql png">
            <a:extLst>
              <a:ext uri="{FF2B5EF4-FFF2-40B4-BE49-F238E27FC236}">
                <a16:creationId xmlns:a16="http://schemas.microsoft.com/office/drawing/2014/main" id="{06DDD7FE-F9E6-498C-86D9-97819AA6E3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2421" y="3631211"/>
            <a:ext cx="738614" cy="387773"/>
          </a:xfrm>
          <a:prstGeom prst="rect">
            <a:avLst/>
          </a:prstGeom>
          <a:noFill/>
          <a:extLst>
            <a:ext uri="{909E8E84-426E-40DD-AFC4-6F175D3DCCD1}">
              <a14:hiddenFill xmlns:a14="http://schemas.microsoft.com/office/drawing/2010/main">
                <a:solidFill>
                  <a:srgbClr val="FFFFFF"/>
                </a:solidFill>
              </a14:hiddenFill>
            </a:ext>
          </a:extLst>
        </p:spPr>
      </p:pic>
      <p:sp>
        <p:nvSpPr>
          <p:cNvPr id="197" name="TextBox 196">
            <a:extLst>
              <a:ext uri="{FF2B5EF4-FFF2-40B4-BE49-F238E27FC236}">
                <a16:creationId xmlns:a16="http://schemas.microsoft.com/office/drawing/2014/main" id="{7F1CBF5B-1EC1-4C3C-9478-02B6F8562E76}"/>
              </a:ext>
            </a:extLst>
          </p:cNvPr>
          <p:cNvSpPr txBox="1"/>
          <p:nvPr/>
        </p:nvSpPr>
        <p:spPr>
          <a:xfrm>
            <a:off x="9453256" y="4245609"/>
            <a:ext cx="667316" cy="192135"/>
          </a:xfrm>
          <a:prstGeom prst="rect">
            <a:avLst/>
          </a:prstGeom>
          <a:noFill/>
        </p:spPr>
        <p:txBody>
          <a:bodyPr wrap="square" lIns="0" tIns="0" rIns="0" bIns="0" rtlCol="0">
            <a:spAutoFit/>
          </a:bodyPr>
          <a:lstStyle/>
          <a:p>
            <a:r>
              <a:rPr lang="en-US" sz="1224">
                <a:gradFill>
                  <a:gsLst>
                    <a:gs pos="2917">
                      <a:schemeClr val="tx1"/>
                    </a:gs>
                    <a:gs pos="30000">
                      <a:schemeClr val="tx1"/>
                    </a:gs>
                  </a:gsLst>
                  <a:lin ang="5400000" scaled="0"/>
                </a:gradFill>
              </a:rPr>
              <a:t>SQL HA</a:t>
            </a:r>
          </a:p>
        </p:txBody>
      </p:sp>
      <p:sp>
        <p:nvSpPr>
          <p:cNvPr id="198" name="Rectangle 197">
            <a:extLst>
              <a:ext uri="{FF2B5EF4-FFF2-40B4-BE49-F238E27FC236}">
                <a16:creationId xmlns:a16="http://schemas.microsoft.com/office/drawing/2014/main" id="{A6A535E6-3FF8-4DDB-AB9B-B368DB53D6B1}"/>
              </a:ext>
            </a:extLst>
          </p:cNvPr>
          <p:cNvSpPr/>
          <p:nvPr/>
        </p:nvSpPr>
        <p:spPr>
          <a:xfrm>
            <a:off x="9992943" y="4199910"/>
            <a:ext cx="721324" cy="286306"/>
          </a:xfrm>
          <a:prstGeom prst="rect">
            <a:avLst/>
          </a:prstGeom>
        </p:spPr>
        <p:txBody>
          <a:bodyPr wrap="none">
            <a:spAutoFit/>
          </a:bodyPr>
          <a:lstStyle/>
          <a:p>
            <a:r>
              <a:rPr lang="en-US" sz="1224">
                <a:gradFill>
                  <a:gsLst>
                    <a:gs pos="2917">
                      <a:schemeClr val="tx1"/>
                    </a:gs>
                    <a:gs pos="30000">
                      <a:schemeClr val="tx1"/>
                    </a:gs>
                  </a:gsLst>
                  <a:lin ang="5400000" scaled="0"/>
                </a:gradFill>
              </a:rPr>
              <a:t>SQL HA</a:t>
            </a:r>
          </a:p>
        </p:txBody>
      </p:sp>
      <p:sp>
        <p:nvSpPr>
          <p:cNvPr id="199" name="TextBox 198">
            <a:extLst>
              <a:ext uri="{FF2B5EF4-FFF2-40B4-BE49-F238E27FC236}">
                <a16:creationId xmlns:a16="http://schemas.microsoft.com/office/drawing/2014/main" id="{CD5F425B-17E8-4545-899E-18052BC03804}"/>
              </a:ext>
            </a:extLst>
          </p:cNvPr>
          <p:cNvSpPr txBox="1"/>
          <p:nvPr/>
        </p:nvSpPr>
        <p:spPr>
          <a:xfrm>
            <a:off x="8588153" y="6582427"/>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sp>
        <p:nvSpPr>
          <p:cNvPr id="200" name="TextBox 199">
            <a:extLst>
              <a:ext uri="{FF2B5EF4-FFF2-40B4-BE49-F238E27FC236}">
                <a16:creationId xmlns:a16="http://schemas.microsoft.com/office/drawing/2014/main" id="{26294515-2FF9-46AA-813B-6FEC12F1A75F}"/>
              </a:ext>
            </a:extLst>
          </p:cNvPr>
          <p:cNvSpPr txBox="1"/>
          <p:nvPr/>
        </p:nvSpPr>
        <p:spPr>
          <a:xfrm>
            <a:off x="9249375" y="6561978"/>
            <a:ext cx="707346" cy="176114"/>
          </a:xfrm>
          <a:prstGeom prst="rect">
            <a:avLst/>
          </a:prstGeom>
          <a:noFill/>
        </p:spPr>
        <p:txBody>
          <a:bodyPr wrap="square" lIns="0" tIns="0" rIns="0" bIns="0" rtlCol="0">
            <a:spAutoFit/>
          </a:bodyPr>
          <a:lstStyle/>
          <a:p>
            <a:pPr algn="l"/>
            <a:r>
              <a:rPr lang="en-US" sz="1122">
                <a:gradFill>
                  <a:gsLst>
                    <a:gs pos="2917">
                      <a:schemeClr val="tx1"/>
                    </a:gs>
                    <a:gs pos="30000">
                      <a:schemeClr val="tx1"/>
                    </a:gs>
                  </a:gsLst>
                  <a:lin ang="5400000" scaled="0"/>
                </a:gradFill>
              </a:rPr>
              <a:t>SQL HA</a:t>
            </a:r>
          </a:p>
        </p:txBody>
      </p:sp>
      <p:pic>
        <p:nvPicPr>
          <p:cNvPr id="30" name="Picture 29" descr="A picture containing vector graphics&#10;&#10;Description generated with high confidence">
            <a:extLst>
              <a:ext uri="{FF2B5EF4-FFF2-40B4-BE49-F238E27FC236}">
                <a16:creationId xmlns:a16="http://schemas.microsoft.com/office/drawing/2014/main" id="{4D2BCBB1-3E2D-4969-B646-74B9B4D61F54}"/>
              </a:ext>
            </a:extLst>
          </p:cNvPr>
          <p:cNvPicPr>
            <a:picLocks noChangeAspect="1"/>
          </p:cNvPicPr>
          <p:nvPr/>
        </p:nvPicPr>
        <p:blipFill>
          <a:blip r:embed="rId3"/>
          <a:stretch>
            <a:fillRect/>
          </a:stretch>
        </p:blipFill>
        <p:spPr>
          <a:xfrm>
            <a:off x="8523973" y="1664040"/>
            <a:ext cx="795824" cy="795824"/>
          </a:xfrm>
          <a:prstGeom prst="rect">
            <a:avLst/>
          </a:prstGeom>
        </p:spPr>
      </p:pic>
      <p:sp>
        <p:nvSpPr>
          <p:cNvPr id="203" name="Rectangle 202">
            <a:extLst>
              <a:ext uri="{FF2B5EF4-FFF2-40B4-BE49-F238E27FC236}">
                <a16:creationId xmlns:a16="http://schemas.microsoft.com/office/drawing/2014/main" id="{375B5A7C-C906-4E69-B7E1-1DA9B0BF3BA4}"/>
              </a:ext>
            </a:extLst>
          </p:cNvPr>
          <p:cNvSpPr/>
          <p:nvPr/>
        </p:nvSpPr>
        <p:spPr bwMode="auto">
          <a:xfrm>
            <a:off x="870440" y="2872443"/>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sp>
        <p:nvSpPr>
          <p:cNvPr id="204" name="Rectangle 203">
            <a:extLst>
              <a:ext uri="{FF2B5EF4-FFF2-40B4-BE49-F238E27FC236}">
                <a16:creationId xmlns:a16="http://schemas.microsoft.com/office/drawing/2014/main" id="{CD4BAB60-1DF5-4907-8E4D-73F8BA92F7B7}"/>
              </a:ext>
            </a:extLst>
          </p:cNvPr>
          <p:cNvSpPr/>
          <p:nvPr/>
        </p:nvSpPr>
        <p:spPr bwMode="auto">
          <a:xfrm>
            <a:off x="8903796" y="2840007"/>
            <a:ext cx="2433553" cy="1628527"/>
          </a:xfrm>
          <a:prstGeom prst="rect">
            <a:avLst/>
          </a:prstGeom>
          <a:noFill/>
          <a:ln w="38100">
            <a:solidFill>
              <a:schemeClr val="tx1"/>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632">
              <a:gradFill>
                <a:gsLst>
                  <a:gs pos="40075">
                    <a:srgbClr val="FFFFFF"/>
                  </a:gs>
                  <a:gs pos="30000">
                    <a:srgbClr val="FFFFFF"/>
                  </a:gs>
                </a:gsLst>
                <a:lin ang="5400000" scaled="0"/>
              </a:gradFill>
            </a:endParaRPr>
          </a:p>
        </p:txBody>
      </p:sp>
      <p:cxnSp>
        <p:nvCxnSpPr>
          <p:cNvPr id="206" name="Connector: Elbow 205">
            <a:extLst>
              <a:ext uri="{FF2B5EF4-FFF2-40B4-BE49-F238E27FC236}">
                <a16:creationId xmlns:a16="http://schemas.microsoft.com/office/drawing/2014/main" id="{EF49D9A8-B593-4F09-B1BF-D715023B7A70}"/>
              </a:ext>
            </a:extLst>
          </p:cNvPr>
          <p:cNvCxnSpPr>
            <a:cxnSpLocks/>
            <a:stCxn id="203" idx="3"/>
            <a:endCxn id="214" idx="1"/>
          </p:cNvCxnSpPr>
          <p:nvPr/>
        </p:nvCxnSpPr>
        <p:spPr>
          <a:xfrm>
            <a:off x="3303993" y="3686707"/>
            <a:ext cx="1769612" cy="971197"/>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50C90391-B006-4F0A-A778-05BD4B96AB61}"/>
              </a:ext>
            </a:extLst>
          </p:cNvPr>
          <p:cNvCxnSpPr>
            <a:cxnSpLocks/>
            <a:stCxn id="204" idx="1"/>
            <a:endCxn id="214" idx="3"/>
          </p:cNvCxnSpPr>
          <p:nvPr/>
        </p:nvCxnSpPr>
        <p:spPr>
          <a:xfrm rot="10800000" flipV="1">
            <a:off x="7304358" y="3654270"/>
            <a:ext cx="1599438" cy="1003633"/>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4" name="Rectangle 213">
            <a:extLst>
              <a:ext uri="{FF2B5EF4-FFF2-40B4-BE49-F238E27FC236}">
                <a16:creationId xmlns:a16="http://schemas.microsoft.com/office/drawing/2014/main" id="{1F377C92-9647-48BE-8403-014951E38DCA}"/>
              </a:ext>
            </a:extLst>
          </p:cNvPr>
          <p:cNvSpPr/>
          <p:nvPr/>
        </p:nvSpPr>
        <p:spPr bwMode="auto">
          <a:xfrm>
            <a:off x="5073604" y="4014595"/>
            <a:ext cx="2230753" cy="1286616"/>
          </a:xfrm>
          <a:prstGeom prst="rect">
            <a:avLst/>
          </a:prstGeom>
          <a:solidFill>
            <a:srgbClr val="FFFFFF"/>
          </a:solidFill>
          <a:ln w="28575">
            <a:solidFill>
              <a:srgbClr val="7030A0"/>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solidFill>
                  <a:schemeClr val="tx1"/>
                </a:solidFill>
              </a:rPr>
              <a:t>Distributed group on the application layer </a:t>
            </a:r>
            <a:r>
              <a:rPr lang="en-US" sz="1632">
                <a:gradFill>
                  <a:gsLst>
                    <a:gs pos="40075">
                      <a:srgbClr val="FFFFFF"/>
                    </a:gs>
                    <a:gs pos="30000">
                      <a:srgbClr val="FFFFFF"/>
                    </a:gs>
                  </a:gsLst>
                  <a:lin ang="5400000" scaled="0"/>
                </a:gradFill>
              </a:rPr>
              <a:t>e</a:t>
            </a:r>
          </a:p>
        </p:txBody>
      </p:sp>
      <p:sp>
        <p:nvSpPr>
          <p:cNvPr id="223" name="Rectangle 222">
            <a:extLst>
              <a:ext uri="{FF2B5EF4-FFF2-40B4-BE49-F238E27FC236}">
                <a16:creationId xmlns:a16="http://schemas.microsoft.com/office/drawing/2014/main" id="{363B67F2-D086-42CE-B742-00D908559C12}"/>
              </a:ext>
            </a:extLst>
          </p:cNvPr>
          <p:cNvSpPr/>
          <p:nvPr/>
        </p:nvSpPr>
        <p:spPr>
          <a:xfrm>
            <a:off x="11394891" y="2295732"/>
            <a:ext cx="472817" cy="350330"/>
          </a:xfrm>
          <a:prstGeom prst="rect">
            <a:avLst/>
          </a:prstGeom>
        </p:spPr>
        <p:txBody>
          <a:bodyPr wrap="none">
            <a:spAutoFit/>
          </a:bodyPr>
          <a:lstStyle/>
          <a:p>
            <a:r>
              <a:rPr lang="en-US" sz="1632" b="1">
                <a:gradFill>
                  <a:gsLst>
                    <a:gs pos="2917">
                      <a:schemeClr val="tx1"/>
                    </a:gs>
                    <a:gs pos="30000">
                      <a:schemeClr val="tx1"/>
                    </a:gs>
                  </a:gsLst>
                  <a:lin ang="5400000" scaled="0"/>
                </a:gradFill>
              </a:rPr>
              <a:t>HA</a:t>
            </a:r>
          </a:p>
        </p:txBody>
      </p:sp>
    </p:spTree>
    <p:extLst>
      <p:ext uri="{BB962C8B-B14F-4D97-AF65-F5344CB8AC3E}">
        <p14:creationId xmlns:p14="http://schemas.microsoft.com/office/powerpoint/2010/main" val="34671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8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9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9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9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0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1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7"/>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4" grpId="0" animBg="1"/>
      <p:bldP spid="14" grpId="0" animBg="1"/>
      <p:bldP spid="65" grpId="0"/>
      <p:bldP spid="86" grpId="0"/>
      <p:bldP spid="87" grpId="0"/>
      <p:bldP spid="35" grpId="0"/>
      <p:bldP spid="50" grpId="0" animBg="1"/>
      <p:bldP spid="67" grpId="0" animBg="1"/>
      <p:bldP spid="68" grpId="0" animBg="1"/>
      <p:bldP spid="54" grpId="0"/>
      <p:bldP spid="20" grpId="0"/>
      <p:bldP spid="126" grpId="0" animBg="1"/>
      <p:bldP spid="132" grpId="0"/>
      <p:bldP spid="134" grpId="0"/>
      <p:bldP spid="135" grpId="0"/>
      <p:bldP spid="137" grpId="0"/>
      <p:bldP spid="142" grpId="0"/>
      <p:bldP spid="143" grpId="0"/>
      <p:bldP spid="144" grpId="0"/>
      <p:bldP spid="145" grpId="0"/>
      <p:bldP spid="175" grpId="0" animBg="1"/>
      <p:bldP spid="176" grpId="0" animBg="1"/>
      <p:bldP spid="185" grpId="0" animBg="1"/>
      <p:bldP spid="188" grpId="0"/>
      <p:bldP spid="190" grpId="0"/>
      <p:bldP spid="191" grpId="0"/>
      <p:bldP spid="192" grpId="0"/>
      <p:bldP spid="197" grpId="0"/>
      <p:bldP spid="198" grpId="0"/>
      <p:bldP spid="198" grpId="1"/>
      <p:bldP spid="199" grpId="0"/>
      <p:bldP spid="200" grpId="0"/>
      <p:bldP spid="203" grpId="0" animBg="1"/>
      <p:bldP spid="204" grpId="0" animBg="1"/>
      <p:bldP spid="214" grpId="0" animBg="1"/>
      <p:bldP spid="2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2AF66-A730-4FB7-A650-6AC6A15D6802}"/>
              </a:ext>
            </a:extLst>
          </p:cNvPr>
          <p:cNvSpPr txBox="1"/>
          <p:nvPr/>
        </p:nvSpPr>
        <p:spPr>
          <a:xfrm>
            <a:off x="2179637" y="1820862"/>
            <a:ext cx="8458200" cy="4361194"/>
          </a:xfrm>
          <a:prstGeom prst="rect">
            <a:avLst/>
          </a:prstGeom>
          <a:noFill/>
        </p:spPr>
        <p:txBody>
          <a:bodyPr wrap="square" lIns="182880" tIns="146304" rIns="182880" bIns="146304" rtlCol="0">
            <a:spAutoFit/>
          </a:bodyPr>
          <a:lstStyle/>
          <a:p>
            <a:pPr algn="ctr">
              <a:lnSpc>
                <a:spcPct val="90000"/>
              </a:lnSpc>
              <a:spcAft>
                <a:spcPts val="600"/>
              </a:spcAft>
            </a:pPr>
            <a:r>
              <a:rPr lang="en-US" sz="4800" dirty="0"/>
              <a:t>BC/DR consistency between Azure and Azure Stack Hub is a </a:t>
            </a:r>
            <a:r>
              <a:rPr lang="en-US" sz="4800" b="1" i="1" dirty="0"/>
              <a:t>journey</a:t>
            </a:r>
            <a:r>
              <a:rPr lang="en-US" sz="4800" dirty="0"/>
              <a:t> that continues to progress as capabilities are added over time.</a:t>
            </a:r>
          </a:p>
          <a:p>
            <a:pPr algn="ctr">
              <a:lnSpc>
                <a:spcPct val="90000"/>
              </a:lnSpc>
              <a:spcAft>
                <a:spcPts val="600"/>
              </a:spcAft>
            </a:pPr>
            <a:endParaRPr lang="en-US" sz="4800" dirty="0"/>
          </a:p>
        </p:txBody>
      </p:sp>
    </p:spTree>
    <p:extLst>
      <p:ext uri="{BB962C8B-B14F-4D97-AF65-F5344CB8AC3E}">
        <p14:creationId xmlns:p14="http://schemas.microsoft.com/office/powerpoint/2010/main" val="258411746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D49F-7277-4415-B283-434E30356006}"/>
              </a:ext>
            </a:extLst>
          </p:cNvPr>
          <p:cNvSpPr>
            <a:spLocks noGrp="1"/>
          </p:cNvSpPr>
          <p:nvPr>
            <p:ph type="title"/>
          </p:nvPr>
        </p:nvSpPr>
        <p:spPr/>
        <p:txBody>
          <a:bodyPr/>
          <a:lstStyle/>
          <a:p>
            <a:r>
              <a:rPr lang="en-US"/>
              <a:t>Recovery Time Planning</a:t>
            </a:r>
          </a:p>
        </p:txBody>
      </p:sp>
      <p:sp>
        <p:nvSpPr>
          <p:cNvPr id="21" name="Rectangle: Rounded Corners 20">
            <a:extLst>
              <a:ext uri="{FF2B5EF4-FFF2-40B4-BE49-F238E27FC236}">
                <a16:creationId xmlns:a16="http://schemas.microsoft.com/office/drawing/2014/main" id="{1CBB4D1B-611F-430C-B617-3CD397FC6721}"/>
              </a:ext>
            </a:extLst>
          </p:cNvPr>
          <p:cNvSpPr/>
          <p:nvPr/>
        </p:nvSpPr>
        <p:spPr bwMode="auto">
          <a:xfrm>
            <a:off x="2077226" y="5205121"/>
            <a:ext cx="2559956" cy="137140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2" name="Rectangle: Rounded Corners 21">
            <a:extLst>
              <a:ext uri="{FF2B5EF4-FFF2-40B4-BE49-F238E27FC236}">
                <a16:creationId xmlns:a16="http://schemas.microsoft.com/office/drawing/2014/main" id="{A4A86309-69CA-484A-B3DB-BE9556EB49F4}"/>
              </a:ext>
            </a:extLst>
          </p:cNvPr>
          <p:cNvSpPr/>
          <p:nvPr/>
        </p:nvSpPr>
        <p:spPr bwMode="auto">
          <a:xfrm>
            <a:off x="7665834" y="5189769"/>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40" dirty="0">
                <a:gradFill>
                  <a:gsLst>
                    <a:gs pos="0">
                      <a:srgbClr val="FFFFFF"/>
                    </a:gs>
                    <a:gs pos="100000">
                      <a:srgbClr val="FFFFFF"/>
                    </a:gs>
                  </a:gsLst>
                  <a:lin ang="5400000" scaled="0"/>
                </a:gradFill>
                <a:ea typeface="Segoe UI" pitchFamily="34" charset="0"/>
                <a:cs typeface="Segoe UI" pitchFamily="34" charset="0"/>
              </a:rPr>
              <a:t>Azure Stack Hub integrated system</a:t>
            </a:r>
          </a:p>
        </p:txBody>
      </p:sp>
      <p:sp>
        <p:nvSpPr>
          <p:cNvPr id="23" name="Rectangle: Rounded Corners 22">
            <a:extLst>
              <a:ext uri="{FF2B5EF4-FFF2-40B4-BE49-F238E27FC236}">
                <a16:creationId xmlns:a16="http://schemas.microsoft.com/office/drawing/2014/main" id="{9651FA97-A099-48FA-8CA0-FB44DE04544F}"/>
              </a:ext>
            </a:extLst>
          </p:cNvPr>
          <p:cNvSpPr/>
          <p:nvPr/>
        </p:nvSpPr>
        <p:spPr bwMode="auto">
          <a:xfrm>
            <a:off x="2077226"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Backup</a:t>
            </a:r>
          </a:p>
        </p:txBody>
      </p:sp>
      <p:sp>
        <p:nvSpPr>
          <p:cNvPr id="24" name="Rectangle: Rounded Corners 23">
            <a:extLst>
              <a:ext uri="{FF2B5EF4-FFF2-40B4-BE49-F238E27FC236}">
                <a16:creationId xmlns:a16="http://schemas.microsoft.com/office/drawing/2014/main" id="{53E2B77D-26FD-4AA3-B21C-1CCBBB618E6B}"/>
              </a:ext>
            </a:extLst>
          </p:cNvPr>
          <p:cNvSpPr/>
          <p:nvPr/>
        </p:nvSpPr>
        <p:spPr bwMode="auto">
          <a:xfrm>
            <a:off x="7665834" y="2277329"/>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Automatic Failover</a:t>
            </a:r>
          </a:p>
        </p:txBody>
      </p:sp>
      <p:sp>
        <p:nvSpPr>
          <p:cNvPr id="25" name="Arrow: Right 24">
            <a:extLst>
              <a:ext uri="{FF2B5EF4-FFF2-40B4-BE49-F238E27FC236}">
                <a16:creationId xmlns:a16="http://schemas.microsoft.com/office/drawing/2014/main" id="{6B61159E-9E41-4BAF-A428-08502012A6F8}"/>
              </a:ext>
            </a:extLst>
          </p:cNvPr>
          <p:cNvSpPr/>
          <p:nvPr/>
        </p:nvSpPr>
        <p:spPr bwMode="auto">
          <a:xfrm>
            <a:off x="5074818" y="399158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Hours to Days</a:t>
            </a:r>
          </a:p>
        </p:txBody>
      </p:sp>
      <p:sp>
        <p:nvSpPr>
          <p:cNvPr id="26" name="Rectangle: Rounded Corners 25">
            <a:extLst>
              <a:ext uri="{FF2B5EF4-FFF2-40B4-BE49-F238E27FC236}">
                <a16:creationId xmlns:a16="http://schemas.microsoft.com/office/drawing/2014/main" id="{63724493-405A-4BED-943B-84FD167337A4}"/>
              </a:ext>
            </a:extLst>
          </p:cNvPr>
          <p:cNvSpPr/>
          <p:nvPr/>
        </p:nvSpPr>
        <p:spPr bwMode="auto">
          <a:xfrm>
            <a:off x="2077226"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Replication/ snapshot</a:t>
            </a:r>
          </a:p>
        </p:txBody>
      </p:sp>
      <p:sp>
        <p:nvSpPr>
          <p:cNvPr id="27" name="Rectangle: Rounded Corners 26">
            <a:extLst>
              <a:ext uri="{FF2B5EF4-FFF2-40B4-BE49-F238E27FC236}">
                <a16:creationId xmlns:a16="http://schemas.microsoft.com/office/drawing/2014/main" id="{2A4464A2-B44A-4CE5-B0C8-E84D5022B24F}"/>
              </a:ext>
            </a:extLst>
          </p:cNvPr>
          <p:cNvSpPr/>
          <p:nvPr/>
        </p:nvSpPr>
        <p:spPr bwMode="auto">
          <a:xfrm>
            <a:off x="7665834" y="1363057"/>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Active</a:t>
            </a:r>
          </a:p>
        </p:txBody>
      </p:sp>
      <p:sp>
        <p:nvSpPr>
          <p:cNvPr id="28" name="Arrow: Right 27">
            <a:extLst>
              <a:ext uri="{FF2B5EF4-FFF2-40B4-BE49-F238E27FC236}">
                <a16:creationId xmlns:a16="http://schemas.microsoft.com/office/drawing/2014/main" id="{C7F9F394-F2D3-4771-989F-B19F0914A742}"/>
              </a:ext>
            </a:extLst>
          </p:cNvPr>
          <p:cNvSpPr/>
          <p:nvPr/>
        </p:nvSpPr>
        <p:spPr bwMode="auto">
          <a:xfrm>
            <a:off x="5074818" y="307731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Minutes to hours</a:t>
            </a:r>
          </a:p>
        </p:txBody>
      </p:sp>
      <p:sp>
        <p:nvSpPr>
          <p:cNvPr id="29" name="Arrow: Right 28">
            <a:extLst>
              <a:ext uri="{FF2B5EF4-FFF2-40B4-BE49-F238E27FC236}">
                <a16:creationId xmlns:a16="http://schemas.microsoft.com/office/drawing/2014/main" id="{93C46881-DFB4-41A4-AB5E-66F25937F80D}"/>
              </a:ext>
            </a:extLst>
          </p:cNvPr>
          <p:cNvSpPr/>
          <p:nvPr/>
        </p:nvSpPr>
        <p:spPr bwMode="auto">
          <a:xfrm>
            <a:off x="5073684" y="2163045"/>
            <a:ext cx="2155649" cy="914270"/>
          </a:xfrm>
          <a:prstGeom prs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Seconds to minutes</a:t>
            </a:r>
          </a:p>
        </p:txBody>
      </p:sp>
      <p:sp>
        <p:nvSpPr>
          <p:cNvPr id="30" name="Arrow: Right 29">
            <a:extLst>
              <a:ext uri="{FF2B5EF4-FFF2-40B4-BE49-F238E27FC236}">
                <a16:creationId xmlns:a16="http://schemas.microsoft.com/office/drawing/2014/main" id="{6105EC41-49F7-4469-A29B-E8E53A2E684A}"/>
              </a:ext>
            </a:extLst>
          </p:cNvPr>
          <p:cNvSpPr/>
          <p:nvPr/>
        </p:nvSpPr>
        <p:spPr bwMode="auto">
          <a:xfrm>
            <a:off x="581825" y="5281310"/>
            <a:ext cx="1388738" cy="12190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Active</a:t>
            </a:r>
          </a:p>
        </p:txBody>
      </p:sp>
      <p:sp>
        <p:nvSpPr>
          <p:cNvPr id="31" name="Arrow: Right 30">
            <a:extLst>
              <a:ext uri="{FF2B5EF4-FFF2-40B4-BE49-F238E27FC236}">
                <a16:creationId xmlns:a16="http://schemas.microsoft.com/office/drawing/2014/main" id="{21EA2948-EFE5-4FE1-A4F5-FA6C29952370}"/>
              </a:ext>
            </a:extLst>
          </p:cNvPr>
          <p:cNvSpPr/>
          <p:nvPr/>
        </p:nvSpPr>
        <p:spPr bwMode="auto">
          <a:xfrm flipH="1">
            <a:off x="10359249" y="5144589"/>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Warm</a:t>
            </a:r>
          </a:p>
        </p:txBody>
      </p:sp>
      <p:sp>
        <p:nvSpPr>
          <p:cNvPr id="32" name="Arrow: Left-Right 31">
            <a:extLst>
              <a:ext uri="{FF2B5EF4-FFF2-40B4-BE49-F238E27FC236}">
                <a16:creationId xmlns:a16="http://schemas.microsoft.com/office/drawing/2014/main" id="{5D61886D-A8A9-44A1-980D-C7F6B87C23DE}"/>
              </a:ext>
            </a:extLst>
          </p:cNvPr>
          <p:cNvSpPr/>
          <p:nvPr/>
        </p:nvSpPr>
        <p:spPr bwMode="auto">
          <a:xfrm>
            <a:off x="5075400" y="1248774"/>
            <a:ext cx="2156427" cy="914270"/>
          </a:xfrm>
          <a:prstGeom prst="leftRight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599" b="1">
                <a:gradFill>
                  <a:gsLst>
                    <a:gs pos="0">
                      <a:srgbClr val="FFFFFF"/>
                    </a:gs>
                    <a:gs pos="100000">
                      <a:srgbClr val="FFFFFF"/>
                    </a:gs>
                  </a:gsLst>
                  <a:lin ang="5400000" scaled="0"/>
                </a:gradFill>
                <a:ea typeface="Segoe UI" pitchFamily="34" charset="0"/>
                <a:cs typeface="Segoe UI" pitchFamily="34" charset="0"/>
              </a:rPr>
              <a:t>Zero</a:t>
            </a:r>
          </a:p>
        </p:txBody>
      </p:sp>
      <p:sp>
        <p:nvSpPr>
          <p:cNvPr id="33" name="Rectangle: Rounded Corners 32">
            <a:extLst>
              <a:ext uri="{FF2B5EF4-FFF2-40B4-BE49-F238E27FC236}">
                <a16:creationId xmlns:a16="http://schemas.microsoft.com/office/drawing/2014/main" id="{B211B235-87F7-4987-A691-A93499009263}"/>
              </a:ext>
            </a:extLst>
          </p:cNvPr>
          <p:cNvSpPr/>
          <p:nvPr/>
        </p:nvSpPr>
        <p:spPr bwMode="auto">
          <a:xfrm>
            <a:off x="2077226" y="227823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High availability</a:t>
            </a:r>
          </a:p>
        </p:txBody>
      </p:sp>
      <p:sp>
        <p:nvSpPr>
          <p:cNvPr id="34" name="Rectangle: Rounded Corners 33">
            <a:extLst>
              <a:ext uri="{FF2B5EF4-FFF2-40B4-BE49-F238E27FC236}">
                <a16:creationId xmlns:a16="http://schemas.microsoft.com/office/drawing/2014/main" id="{0AB99B93-7DBA-45BF-BF99-77E5F4DD1209}"/>
              </a:ext>
            </a:extLst>
          </p:cNvPr>
          <p:cNvSpPr/>
          <p:nvPr/>
        </p:nvSpPr>
        <p:spPr bwMode="auto">
          <a:xfrm>
            <a:off x="2077226" y="1363963"/>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Fault tolerance</a:t>
            </a:r>
          </a:p>
        </p:txBody>
      </p:sp>
      <p:sp>
        <p:nvSpPr>
          <p:cNvPr id="35" name="Rectangle: Rounded Corners 34">
            <a:extLst>
              <a:ext uri="{FF2B5EF4-FFF2-40B4-BE49-F238E27FC236}">
                <a16:creationId xmlns:a16="http://schemas.microsoft.com/office/drawing/2014/main" id="{8D427A26-665E-44FE-A6C5-048B09E19C08}"/>
              </a:ext>
            </a:extLst>
          </p:cNvPr>
          <p:cNvSpPr/>
          <p:nvPr/>
        </p:nvSpPr>
        <p:spPr bwMode="auto">
          <a:xfrm>
            <a:off x="7665834" y="319250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Manual Failover/ Re-deployment</a:t>
            </a:r>
          </a:p>
        </p:txBody>
      </p:sp>
      <p:sp>
        <p:nvSpPr>
          <p:cNvPr id="36" name="Rectangle: Rounded Corners 35">
            <a:extLst>
              <a:ext uri="{FF2B5EF4-FFF2-40B4-BE49-F238E27FC236}">
                <a16:creationId xmlns:a16="http://schemas.microsoft.com/office/drawing/2014/main" id="{6A3D61D1-756C-4F94-B64C-2D316E24757A}"/>
              </a:ext>
            </a:extLst>
          </p:cNvPr>
          <p:cNvSpPr/>
          <p:nvPr/>
        </p:nvSpPr>
        <p:spPr bwMode="auto">
          <a:xfrm>
            <a:off x="7665834" y="4106775"/>
            <a:ext cx="2559956" cy="685703"/>
          </a:xfrm>
          <a:prstGeom prst="round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Restore</a:t>
            </a:r>
          </a:p>
        </p:txBody>
      </p:sp>
      <p:cxnSp>
        <p:nvCxnSpPr>
          <p:cNvPr id="37" name="Straight Connector 36">
            <a:extLst>
              <a:ext uri="{FF2B5EF4-FFF2-40B4-BE49-F238E27FC236}">
                <a16:creationId xmlns:a16="http://schemas.microsoft.com/office/drawing/2014/main" id="{703B99D1-BFB0-4868-995B-448BD4889A48}"/>
              </a:ext>
            </a:extLst>
          </p:cNvPr>
          <p:cNvCxnSpPr>
            <a:cxnSpLocks/>
          </p:cNvCxnSpPr>
          <p:nvPr/>
        </p:nvCxnSpPr>
        <p:spPr>
          <a:xfrm>
            <a:off x="123102" y="4986821"/>
            <a:ext cx="12312492" cy="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CC819B1E-4552-4E8F-B919-80AE11AC819A}"/>
              </a:ext>
            </a:extLst>
          </p:cNvPr>
          <p:cNvSpPr/>
          <p:nvPr/>
        </p:nvSpPr>
        <p:spPr bwMode="auto">
          <a:xfrm>
            <a:off x="7665834" y="6104038"/>
            <a:ext cx="2559956" cy="8115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Public Azure</a:t>
            </a:r>
          </a:p>
        </p:txBody>
      </p:sp>
      <p:sp>
        <p:nvSpPr>
          <p:cNvPr id="38" name="Arrow: Right 37">
            <a:extLst>
              <a:ext uri="{FF2B5EF4-FFF2-40B4-BE49-F238E27FC236}">
                <a16:creationId xmlns:a16="http://schemas.microsoft.com/office/drawing/2014/main" id="{CE6C7222-E532-4626-A562-5039D81EE634}"/>
              </a:ext>
            </a:extLst>
          </p:cNvPr>
          <p:cNvSpPr/>
          <p:nvPr/>
        </p:nvSpPr>
        <p:spPr bwMode="auto">
          <a:xfrm flipH="1">
            <a:off x="10359248" y="6034028"/>
            <a:ext cx="1447594" cy="9019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700">
                <a:gradFill>
                  <a:gsLst>
                    <a:gs pos="0">
                      <a:srgbClr val="FFFFFF"/>
                    </a:gs>
                    <a:gs pos="100000">
                      <a:srgbClr val="FFFFFF"/>
                    </a:gs>
                  </a:gsLst>
                  <a:lin ang="5400000" scaled="0"/>
                </a:gradFill>
                <a:ea typeface="Segoe UI" pitchFamily="34" charset="0"/>
                <a:cs typeface="Segoe UI" pitchFamily="34" charset="0"/>
              </a:rPr>
              <a:t>Always available</a:t>
            </a:r>
          </a:p>
        </p:txBody>
      </p:sp>
      <p:sp>
        <p:nvSpPr>
          <p:cNvPr id="39" name="Speech Bubble: Rectangle 38">
            <a:extLst>
              <a:ext uri="{FF2B5EF4-FFF2-40B4-BE49-F238E27FC236}">
                <a16:creationId xmlns:a16="http://schemas.microsoft.com/office/drawing/2014/main" id="{47EAB458-D3D0-4B3E-B37B-397D3A16C6A9}"/>
              </a:ext>
            </a:extLst>
          </p:cNvPr>
          <p:cNvSpPr/>
          <p:nvPr/>
        </p:nvSpPr>
        <p:spPr bwMode="auto">
          <a:xfrm>
            <a:off x="4999215" y="5141548"/>
            <a:ext cx="2462494" cy="1794387"/>
          </a:xfrm>
          <a:prstGeom prst="wedgeRectCallout">
            <a:avLst>
              <a:gd name="adj1" fmla="val 59996"/>
              <a:gd name="adj2" fmla="val -3403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Fully deployed and registered</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Or</a:t>
            </a:r>
          </a:p>
          <a:p>
            <a:pPr algn="ctr" defTabSz="951028" fontAlgn="base">
              <a:spcBef>
                <a:spcPct val="0"/>
              </a:spcBef>
              <a:spcAft>
                <a:spcPct val="0"/>
              </a:spcAft>
            </a:pPr>
            <a:endParaRPr lang="en-US" sz="1071">
              <a:gradFill>
                <a:gsLst>
                  <a:gs pos="40075">
                    <a:srgbClr val="FFFFFF"/>
                  </a:gs>
                  <a:gs pos="30000">
                    <a:srgbClr val="FFFFFF"/>
                  </a:gs>
                </a:gsLst>
                <a:lin ang="5400000" scaled="0"/>
              </a:gradFill>
            </a:endParaRPr>
          </a:p>
          <a:p>
            <a:pPr algn="ctr" defTabSz="951028" fontAlgn="base">
              <a:spcBef>
                <a:spcPct val="0"/>
              </a:spcBef>
              <a:spcAft>
                <a:spcPct val="0"/>
              </a:spcAft>
            </a:pPr>
            <a:r>
              <a:rPr lang="en-US" sz="1632">
                <a:gradFill>
                  <a:gsLst>
                    <a:gs pos="40075">
                      <a:srgbClr val="FFFFFF"/>
                    </a:gs>
                    <a:gs pos="30000">
                      <a:srgbClr val="FFFFFF"/>
                    </a:gs>
                  </a:gsLst>
                  <a:lin ang="5400000" scaled="0"/>
                </a:gradFill>
              </a:rPr>
              <a:t>Wait for hardware partner to deliver new integrated system</a:t>
            </a:r>
          </a:p>
        </p:txBody>
      </p:sp>
    </p:spTree>
    <p:extLst>
      <p:ext uri="{BB962C8B-B14F-4D97-AF65-F5344CB8AC3E}">
        <p14:creationId xmlns:p14="http://schemas.microsoft.com/office/powerpoint/2010/main" val="692222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500"/>
                                        <p:tgtEl>
                                          <p:spTgt spid="3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20" grpId="0" animBg="1"/>
      <p:bldP spid="20" grpId="1" animBg="1"/>
      <p:bldP spid="38" grpId="0" animBg="1"/>
      <p:bldP spid="38" grpId="1"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VM Protection</a:t>
            </a:r>
            <a:endParaRPr lang="en-US" sz="7200" dirty="0"/>
          </a:p>
        </p:txBody>
      </p:sp>
    </p:spTree>
    <p:extLst>
      <p:ext uri="{BB962C8B-B14F-4D97-AF65-F5344CB8AC3E}">
        <p14:creationId xmlns:p14="http://schemas.microsoft.com/office/powerpoint/2010/main" val="368428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DC16-A860-490C-93BC-C9AB10DE0F81}"/>
              </a:ext>
            </a:extLst>
          </p:cNvPr>
          <p:cNvSpPr>
            <a:spLocks noGrp="1"/>
          </p:cNvSpPr>
          <p:nvPr>
            <p:ph type="title"/>
          </p:nvPr>
        </p:nvSpPr>
        <p:spPr/>
        <p:txBody>
          <a:bodyPr/>
          <a:lstStyle/>
          <a:p>
            <a:r>
              <a:rPr lang="en-US" dirty="0"/>
              <a:t>Data protection and recovery options</a:t>
            </a:r>
          </a:p>
        </p:txBody>
      </p:sp>
      <p:sp>
        <p:nvSpPr>
          <p:cNvPr id="119" name="Rounded Rectangle 68">
            <a:extLst>
              <a:ext uri="{FF2B5EF4-FFF2-40B4-BE49-F238E27FC236}">
                <a16:creationId xmlns:a16="http://schemas.microsoft.com/office/drawing/2014/main" id="{3387C036-480D-49D0-B61A-2F14A26F88F2}"/>
              </a:ext>
            </a:extLst>
          </p:cNvPr>
          <p:cNvSpPr/>
          <p:nvPr/>
        </p:nvSpPr>
        <p:spPr>
          <a:xfrm>
            <a:off x="2295186" y="2971988"/>
            <a:ext cx="6947815" cy="3774446"/>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endParaRPr lang="en-US" sz="1399" dirty="0">
              <a:solidFill>
                <a:srgbClr val="1A1A1A"/>
              </a:solidFill>
              <a:latin typeface="Segoe UI Semilight"/>
            </a:endParaRPr>
          </a:p>
          <a:p>
            <a:pPr algn="r" defTabSz="932563">
              <a:defRPr/>
            </a:pPr>
            <a:r>
              <a:rPr lang="en-US" sz="1399" dirty="0">
                <a:solidFill>
                  <a:srgbClr val="1A1A1A"/>
                </a:solidFill>
                <a:latin typeface="Segoe UI Semilight"/>
              </a:rPr>
              <a:t>Azure Stack Hub </a:t>
            </a:r>
          </a:p>
        </p:txBody>
      </p:sp>
      <p:sp>
        <p:nvSpPr>
          <p:cNvPr id="126" name="TextBox 118">
            <a:extLst>
              <a:ext uri="{FF2B5EF4-FFF2-40B4-BE49-F238E27FC236}">
                <a16:creationId xmlns:a16="http://schemas.microsoft.com/office/drawing/2014/main" id="{2606F481-98CF-41B1-9E12-16E6456347EE}"/>
              </a:ext>
            </a:extLst>
          </p:cNvPr>
          <p:cNvSpPr txBox="1"/>
          <p:nvPr/>
        </p:nvSpPr>
        <p:spPr>
          <a:xfrm>
            <a:off x="8570046" y="4455524"/>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a:solidFill>
                  <a:srgbClr val="1A1A1A"/>
                </a:solidFill>
                <a:latin typeface="Segoe UI Semilight"/>
              </a:rPr>
              <a:t>Operator</a:t>
            </a:r>
          </a:p>
        </p:txBody>
      </p:sp>
      <p:pic>
        <p:nvPicPr>
          <p:cNvPr id="122" name="Picture 121">
            <a:extLst>
              <a:ext uri="{FF2B5EF4-FFF2-40B4-BE49-F238E27FC236}">
                <a16:creationId xmlns:a16="http://schemas.microsoft.com/office/drawing/2014/main" id="{66AA1515-5D57-401A-9810-3A0E298B80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2661" y="3513182"/>
            <a:ext cx="593992" cy="593992"/>
          </a:xfrm>
          <a:prstGeom prst="rect">
            <a:avLst/>
          </a:prstGeom>
        </p:spPr>
      </p:pic>
      <p:cxnSp>
        <p:nvCxnSpPr>
          <p:cNvPr id="124" name="Straight Connector 123">
            <a:extLst>
              <a:ext uri="{FF2B5EF4-FFF2-40B4-BE49-F238E27FC236}">
                <a16:creationId xmlns:a16="http://schemas.microsoft.com/office/drawing/2014/main" id="{B1A6168B-DAC6-4BB3-83C1-880C0566E0C4}"/>
              </a:ext>
            </a:extLst>
          </p:cNvPr>
          <p:cNvCxnSpPr>
            <a:cxnSpLocks/>
          </p:cNvCxnSpPr>
          <p:nvPr/>
        </p:nvCxnSpPr>
        <p:spPr>
          <a:xfrm flipV="1">
            <a:off x="2318573" y="4455523"/>
            <a:ext cx="6924428" cy="1"/>
          </a:xfrm>
          <a:prstGeom prst="line">
            <a:avLst/>
          </a:prstGeom>
          <a:noFill/>
          <a:ln w="28575" cap="flat" cmpd="sng" algn="ctr">
            <a:solidFill>
              <a:srgbClr val="0078D7"/>
            </a:solidFill>
            <a:prstDash val="lgDash"/>
          </a:ln>
          <a:effectLst/>
        </p:spPr>
      </p:cxnSp>
      <p:sp>
        <p:nvSpPr>
          <p:cNvPr id="127" name="TextBox 119">
            <a:extLst>
              <a:ext uri="{FF2B5EF4-FFF2-40B4-BE49-F238E27FC236}">
                <a16:creationId xmlns:a16="http://schemas.microsoft.com/office/drawing/2014/main" id="{614EE7CA-031C-4FCA-AADC-4828817EEA51}"/>
              </a:ext>
            </a:extLst>
          </p:cNvPr>
          <p:cNvSpPr txBox="1"/>
          <p:nvPr/>
        </p:nvSpPr>
        <p:spPr>
          <a:xfrm>
            <a:off x="8570046" y="4190783"/>
            <a:ext cx="827782"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32563">
              <a:defRPr/>
            </a:pPr>
            <a:r>
              <a:rPr lang="en-US" sz="1049" dirty="0">
                <a:solidFill>
                  <a:srgbClr val="1A1A1A"/>
                </a:solidFill>
                <a:latin typeface="Segoe UI Semilight"/>
              </a:rPr>
              <a:t>User</a:t>
            </a:r>
          </a:p>
        </p:txBody>
      </p:sp>
      <p:pic>
        <p:nvPicPr>
          <p:cNvPr id="128" name="Picture 127">
            <a:extLst>
              <a:ext uri="{FF2B5EF4-FFF2-40B4-BE49-F238E27FC236}">
                <a16:creationId xmlns:a16="http://schemas.microsoft.com/office/drawing/2014/main" id="{EF7A0570-40D9-4BDC-A575-91B767E518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9708" y="3628140"/>
            <a:ext cx="503606" cy="503606"/>
          </a:xfrm>
          <a:prstGeom prst="rect">
            <a:avLst/>
          </a:prstGeom>
        </p:spPr>
      </p:pic>
      <p:pic>
        <p:nvPicPr>
          <p:cNvPr id="130" name="Picture 129">
            <a:extLst>
              <a:ext uri="{FF2B5EF4-FFF2-40B4-BE49-F238E27FC236}">
                <a16:creationId xmlns:a16="http://schemas.microsoft.com/office/drawing/2014/main" id="{35EF1A9A-EAA9-4B3D-BED3-7A659972F2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37615" y="3604238"/>
            <a:ext cx="503606" cy="503606"/>
          </a:xfrm>
          <a:prstGeom prst="rect">
            <a:avLst/>
          </a:prstGeom>
        </p:spPr>
      </p:pic>
      <p:grpSp>
        <p:nvGrpSpPr>
          <p:cNvPr id="132" name="Group 131">
            <a:extLst>
              <a:ext uri="{FF2B5EF4-FFF2-40B4-BE49-F238E27FC236}">
                <a16:creationId xmlns:a16="http://schemas.microsoft.com/office/drawing/2014/main" id="{9BABC10F-BB13-490B-8541-58EF64FFCB6F}"/>
              </a:ext>
            </a:extLst>
          </p:cNvPr>
          <p:cNvGrpSpPr/>
          <p:nvPr/>
        </p:nvGrpSpPr>
        <p:grpSpPr>
          <a:xfrm>
            <a:off x="4554426" y="3042768"/>
            <a:ext cx="912104" cy="1054823"/>
            <a:chOff x="3820846" y="3224258"/>
            <a:chExt cx="1037222" cy="1199519"/>
          </a:xfrm>
        </p:grpSpPr>
        <p:sp>
          <p:nvSpPr>
            <p:cNvPr id="133" name="Rounded Rectangle 104">
              <a:extLst>
                <a:ext uri="{FF2B5EF4-FFF2-40B4-BE49-F238E27FC236}">
                  <a16:creationId xmlns:a16="http://schemas.microsoft.com/office/drawing/2014/main" id="{B9B2DBFD-25FF-4088-AFF3-AC3C7480D74D}"/>
                </a:ext>
              </a:extLst>
            </p:cNvPr>
            <p:cNvSpPr/>
            <p:nvPr/>
          </p:nvSpPr>
          <p:spPr>
            <a:xfrm>
              <a:off x="3820846" y="3679972"/>
              <a:ext cx="1037222" cy="743805"/>
            </a:xfrm>
            <a:prstGeom prst="roundRect">
              <a:avLst/>
            </a:prstGeom>
            <a:solidFill>
              <a:srgbClr val="005291">
                <a:lumMod val="20000"/>
                <a:lumOff val="80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4" name="Picture 133">
              <a:extLst>
                <a:ext uri="{FF2B5EF4-FFF2-40B4-BE49-F238E27FC236}">
                  <a16:creationId xmlns:a16="http://schemas.microsoft.com/office/drawing/2014/main" id="{8E50CB74-6DF7-450D-A0DF-F8A4C2BB94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22457" y="3725466"/>
              <a:ext cx="673356" cy="524378"/>
            </a:xfrm>
            <a:prstGeom prst="rect">
              <a:avLst/>
            </a:prstGeom>
            <a:solidFill>
              <a:srgbClr val="FFFFFF"/>
            </a:solidFill>
          </p:spPr>
        </p:pic>
        <p:pic>
          <p:nvPicPr>
            <p:cNvPr id="135" name="Picture 134">
              <a:extLst>
                <a:ext uri="{FF2B5EF4-FFF2-40B4-BE49-F238E27FC236}">
                  <a16:creationId xmlns:a16="http://schemas.microsoft.com/office/drawing/2014/main" id="{A9DB900E-430B-4AF8-A8B8-6527635A34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8498" y="3224258"/>
              <a:ext cx="473686" cy="473687"/>
            </a:xfrm>
            <a:prstGeom prst="rect">
              <a:avLst/>
            </a:prstGeom>
          </p:spPr>
        </p:pic>
        <p:pic>
          <p:nvPicPr>
            <p:cNvPr id="136" name="Picture 135">
              <a:extLst>
                <a:ext uri="{FF2B5EF4-FFF2-40B4-BE49-F238E27FC236}">
                  <a16:creationId xmlns:a16="http://schemas.microsoft.com/office/drawing/2014/main" id="{7E3B8AA1-84A1-4FC4-811C-B0E56263BF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3991314" y="3778266"/>
              <a:ext cx="673356" cy="524378"/>
            </a:xfrm>
            <a:prstGeom prst="rect">
              <a:avLst/>
            </a:prstGeom>
            <a:solidFill>
              <a:srgbClr val="FFFFFF"/>
            </a:solidFill>
          </p:spPr>
        </p:pic>
        <p:pic>
          <p:nvPicPr>
            <p:cNvPr id="137" name="Picture 136">
              <a:extLst>
                <a:ext uri="{FF2B5EF4-FFF2-40B4-BE49-F238E27FC236}">
                  <a16:creationId xmlns:a16="http://schemas.microsoft.com/office/drawing/2014/main" id="{7008CA82-CFB0-4780-B956-31AC10A6C9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08" r="313" b="12161"/>
            <a:stretch/>
          </p:blipFill>
          <p:spPr>
            <a:xfrm>
              <a:off x="4073577" y="3833311"/>
              <a:ext cx="673356" cy="524379"/>
            </a:xfrm>
            <a:prstGeom prst="rect">
              <a:avLst/>
            </a:prstGeom>
            <a:solidFill>
              <a:srgbClr val="FFFFFF"/>
            </a:solidFill>
          </p:spPr>
        </p:pic>
      </p:grpSp>
      <p:pic>
        <p:nvPicPr>
          <p:cNvPr id="153" name="Picture 152">
            <a:extLst>
              <a:ext uri="{FF2B5EF4-FFF2-40B4-BE49-F238E27FC236}">
                <a16:creationId xmlns:a16="http://schemas.microsoft.com/office/drawing/2014/main" id="{A05FEE0C-BA27-4088-BF9F-1D2C507A224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879375" y="3663280"/>
            <a:ext cx="503606" cy="503605"/>
          </a:xfrm>
          <a:prstGeom prst="rect">
            <a:avLst/>
          </a:prstGeom>
          <a:noFill/>
        </p:spPr>
      </p:pic>
      <p:sp>
        <p:nvSpPr>
          <p:cNvPr id="154" name="Freeform 5">
            <a:extLst>
              <a:ext uri="{FF2B5EF4-FFF2-40B4-BE49-F238E27FC236}">
                <a16:creationId xmlns:a16="http://schemas.microsoft.com/office/drawing/2014/main" id="{D0DA4916-AB11-4FF8-927F-CC75AA177BBD}"/>
              </a:ext>
            </a:extLst>
          </p:cNvPr>
          <p:cNvSpPr>
            <a:spLocks noEditPoints="1"/>
          </p:cNvSpPr>
          <p:nvPr/>
        </p:nvSpPr>
        <p:spPr bwMode="auto">
          <a:xfrm>
            <a:off x="7211079" y="3632570"/>
            <a:ext cx="503606" cy="503606"/>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30">
              <a:defRPr/>
            </a:pPr>
            <a:endParaRPr lang="en-US" sz="1599" kern="0" dirty="0">
              <a:solidFill>
                <a:srgbClr val="1A1A1A"/>
              </a:solidFill>
              <a:latin typeface="Segoe UI"/>
            </a:endParaRPr>
          </a:p>
        </p:txBody>
      </p:sp>
      <p:grpSp>
        <p:nvGrpSpPr>
          <p:cNvPr id="159" name="Group 158">
            <a:extLst>
              <a:ext uri="{FF2B5EF4-FFF2-40B4-BE49-F238E27FC236}">
                <a16:creationId xmlns:a16="http://schemas.microsoft.com/office/drawing/2014/main" id="{1393045E-E310-4832-8C24-D1A274545874}"/>
              </a:ext>
            </a:extLst>
          </p:cNvPr>
          <p:cNvGrpSpPr/>
          <p:nvPr/>
        </p:nvGrpSpPr>
        <p:grpSpPr>
          <a:xfrm>
            <a:off x="818255" y="3417178"/>
            <a:ext cx="1990151" cy="998887"/>
            <a:chOff x="480440" y="2818689"/>
            <a:chExt cx="2263473" cy="1136069"/>
          </a:xfrm>
        </p:grpSpPr>
        <p:pic>
          <p:nvPicPr>
            <p:cNvPr id="160" name="Picture 159">
              <a:extLst>
                <a:ext uri="{FF2B5EF4-FFF2-40B4-BE49-F238E27FC236}">
                  <a16:creationId xmlns:a16="http://schemas.microsoft.com/office/drawing/2014/main" id="{D8C9C6D8-2CE6-4D1A-ADEF-F46435535BDA}"/>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tretch>
              <a:fillRect/>
            </a:stretch>
          </p:blipFill>
          <p:spPr>
            <a:xfrm>
              <a:off x="883773" y="2818689"/>
              <a:ext cx="675569" cy="675567"/>
            </a:xfrm>
            <a:prstGeom prst="rect">
              <a:avLst/>
            </a:prstGeom>
            <a:ln>
              <a:noFill/>
            </a:ln>
          </p:spPr>
        </p:pic>
        <p:cxnSp>
          <p:nvCxnSpPr>
            <p:cNvPr id="161" name="Straight Arrow Connector 160">
              <a:extLst>
                <a:ext uri="{FF2B5EF4-FFF2-40B4-BE49-F238E27FC236}">
                  <a16:creationId xmlns:a16="http://schemas.microsoft.com/office/drawing/2014/main" id="{FCD09D70-24E9-4CA6-96D2-7C174E52CE4D}"/>
                </a:ext>
              </a:extLst>
            </p:cNvPr>
            <p:cNvCxnSpPr>
              <a:cxnSpLocks/>
            </p:cNvCxnSpPr>
            <p:nvPr/>
          </p:nvCxnSpPr>
          <p:spPr>
            <a:xfrm flipH="1">
              <a:off x="1559341" y="3394781"/>
              <a:ext cx="1184572" cy="0"/>
            </a:xfrm>
            <a:prstGeom prst="straightConnector1">
              <a:avLst/>
            </a:prstGeom>
            <a:noFill/>
            <a:ln w="38100" cap="flat" cmpd="sng" algn="ctr">
              <a:noFill/>
              <a:prstDash val="solid"/>
              <a:tailEnd type="triangle"/>
            </a:ln>
            <a:effectLst/>
          </p:spPr>
        </p:cxnSp>
        <p:sp>
          <p:nvSpPr>
            <p:cNvPr id="162" name="TextBox 161">
              <a:extLst>
                <a:ext uri="{FF2B5EF4-FFF2-40B4-BE49-F238E27FC236}">
                  <a16:creationId xmlns:a16="http://schemas.microsoft.com/office/drawing/2014/main" id="{AD466DE3-5B84-4823-9DDF-82378E5018AE}"/>
                </a:ext>
              </a:extLst>
            </p:cNvPr>
            <p:cNvSpPr txBox="1"/>
            <p:nvPr/>
          </p:nvSpPr>
          <p:spPr>
            <a:xfrm>
              <a:off x="480440" y="3482489"/>
              <a:ext cx="1353266" cy="472269"/>
            </a:xfrm>
            <a:prstGeom prst="rect">
              <a:avLst/>
            </a:prstGeom>
            <a:noFill/>
            <a:ln>
              <a:noFill/>
            </a:ln>
          </p:spPr>
          <p:txBody>
            <a:bodyPr wrap="square" rtlCol="0">
              <a:spAutoFit/>
            </a:bodyPr>
            <a:lstStyle/>
            <a:p>
              <a:pPr algn="ctr" defTabSz="932563">
                <a:defRPr/>
              </a:pPr>
              <a:r>
                <a:rPr lang="en-US" sz="1049" kern="0" dirty="0">
                  <a:solidFill>
                    <a:srgbClr val="1A1A1A"/>
                  </a:solidFill>
                  <a:latin typeface="Segoe UI Semilight"/>
                </a:rPr>
                <a:t>On-prem/remote</a:t>
              </a:r>
            </a:p>
            <a:p>
              <a:pPr algn="ctr" defTabSz="932563">
                <a:defRPr/>
              </a:pPr>
              <a:r>
                <a:rPr lang="en-US" sz="1049" kern="0" dirty="0">
                  <a:solidFill>
                    <a:srgbClr val="1A1A1A"/>
                  </a:solidFill>
                  <a:latin typeface="Segoe UI Semilight"/>
                </a:rPr>
                <a:t>target</a:t>
              </a:r>
            </a:p>
          </p:txBody>
        </p:sp>
      </p:grpSp>
      <p:sp>
        <p:nvSpPr>
          <p:cNvPr id="121" name="Rounded Rectangle 71">
            <a:extLst>
              <a:ext uri="{FF2B5EF4-FFF2-40B4-BE49-F238E27FC236}">
                <a16:creationId xmlns:a16="http://schemas.microsoft.com/office/drawing/2014/main" id="{E73784E8-02B2-4FA4-9E9B-95A6F22025EC}"/>
              </a:ext>
            </a:extLst>
          </p:cNvPr>
          <p:cNvSpPr/>
          <p:nvPr/>
        </p:nvSpPr>
        <p:spPr>
          <a:xfrm>
            <a:off x="2593365" y="5107783"/>
            <a:ext cx="6451826" cy="446531"/>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Azure Stack Hub Infrastructure</a:t>
            </a:r>
          </a:p>
        </p:txBody>
      </p:sp>
      <p:sp>
        <p:nvSpPr>
          <p:cNvPr id="125" name="Rounded Rectangle 73">
            <a:extLst>
              <a:ext uri="{FF2B5EF4-FFF2-40B4-BE49-F238E27FC236}">
                <a16:creationId xmlns:a16="http://schemas.microsoft.com/office/drawing/2014/main" id="{B50FAA17-C6D7-4115-A676-CE84984059EF}"/>
              </a:ext>
            </a:extLst>
          </p:cNvPr>
          <p:cNvSpPr/>
          <p:nvPr/>
        </p:nvSpPr>
        <p:spPr>
          <a:xfrm>
            <a:off x="2593367" y="4708098"/>
            <a:ext cx="2903309" cy="326289"/>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a:solidFill>
                  <a:srgbClr val="FFFFFF"/>
                </a:solidFill>
                <a:latin typeface="Segoe UI Semilight"/>
              </a:rPr>
              <a:t>IaaS</a:t>
            </a:r>
          </a:p>
        </p:txBody>
      </p:sp>
      <p:sp>
        <p:nvSpPr>
          <p:cNvPr id="129" name="Rounded Rectangle 54">
            <a:extLst>
              <a:ext uri="{FF2B5EF4-FFF2-40B4-BE49-F238E27FC236}">
                <a16:creationId xmlns:a16="http://schemas.microsoft.com/office/drawing/2014/main" id="{4126C58F-8C96-49EF-B461-2AB6820F0656}"/>
              </a:ext>
            </a:extLst>
          </p:cNvPr>
          <p:cNvSpPr/>
          <p:nvPr/>
        </p:nvSpPr>
        <p:spPr>
          <a:xfrm>
            <a:off x="5652489" y="4707763"/>
            <a:ext cx="3392703" cy="326290"/>
          </a:xfrm>
          <a:prstGeom prst="roundRect">
            <a:avLst/>
          </a:prstGeom>
          <a:solidFill>
            <a:srgbClr val="0078D7"/>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r>
              <a:rPr lang="en-US" sz="1399" dirty="0">
                <a:solidFill>
                  <a:srgbClr val="FFFFFF"/>
                </a:solidFill>
                <a:latin typeface="Segoe UI Semilight"/>
              </a:rPr>
              <a:t>PaaS</a:t>
            </a:r>
          </a:p>
        </p:txBody>
      </p:sp>
      <p:sp>
        <p:nvSpPr>
          <p:cNvPr id="138" name="Rounded Rectangle 71">
            <a:extLst>
              <a:ext uri="{FF2B5EF4-FFF2-40B4-BE49-F238E27FC236}">
                <a16:creationId xmlns:a16="http://schemas.microsoft.com/office/drawing/2014/main" id="{154BE5FD-1A14-4C7E-A166-DC8CDCD06BC5}"/>
              </a:ext>
            </a:extLst>
          </p:cNvPr>
          <p:cNvSpPr/>
          <p:nvPr/>
        </p:nvSpPr>
        <p:spPr>
          <a:xfrm>
            <a:off x="2576164" y="5640698"/>
            <a:ext cx="1579471" cy="946753"/>
          </a:xfrm>
          <a:prstGeom prst="roundRect">
            <a:avLst/>
          </a:prstGeom>
          <a:solidFill>
            <a:srgbClr val="FFFFFF">
              <a:lumMod val="75000"/>
            </a:srgbClr>
          </a:solidFill>
          <a:ln w="10795" cap="flat" cmpd="sng" algn="ctr">
            <a:solidFill>
              <a:srgbClr val="0078D7">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63">
              <a:defRPr/>
            </a:pPr>
            <a:endParaRPr lang="en-US" sz="1399">
              <a:solidFill>
                <a:srgbClr val="1A1A1A"/>
              </a:solidFill>
              <a:latin typeface="Segoe UI Semilight"/>
            </a:endParaRPr>
          </a:p>
        </p:txBody>
      </p:sp>
      <p:pic>
        <p:nvPicPr>
          <p:cNvPr id="139" name="Picture 138">
            <a:extLst>
              <a:ext uri="{FF2B5EF4-FFF2-40B4-BE49-F238E27FC236}">
                <a16:creationId xmlns:a16="http://schemas.microsoft.com/office/drawing/2014/main" id="{4E9EC125-F4B4-458A-A3E7-D2D64476A00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33719" y="5711470"/>
            <a:ext cx="472828" cy="472829"/>
          </a:xfrm>
          <a:prstGeom prst="rect">
            <a:avLst/>
          </a:prstGeom>
        </p:spPr>
      </p:pic>
      <p:sp>
        <p:nvSpPr>
          <p:cNvPr id="140" name="TextBox 143">
            <a:extLst>
              <a:ext uri="{FF2B5EF4-FFF2-40B4-BE49-F238E27FC236}">
                <a16:creationId xmlns:a16="http://schemas.microsoft.com/office/drawing/2014/main" id="{75881330-0ADD-4D16-8878-617A14C20197}"/>
              </a:ext>
            </a:extLst>
          </p:cNvPr>
          <p:cNvSpPr txBox="1"/>
          <p:nvPr/>
        </p:nvSpPr>
        <p:spPr>
          <a:xfrm>
            <a:off x="2594472" y="6186821"/>
            <a:ext cx="751319" cy="258839"/>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a:solidFill>
                  <a:srgbClr val="1A1A1A"/>
                </a:solidFill>
                <a:latin typeface="Segoe UI Semilight"/>
              </a:rPr>
              <a:t>HLH</a:t>
            </a:r>
          </a:p>
        </p:txBody>
      </p:sp>
      <p:pic>
        <p:nvPicPr>
          <p:cNvPr id="141" name="Picture 140" descr="Image result for azure switch png">
            <a:extLst>
              <a:ext uri="{FF2B5EF4-FFF2-40B4-BE49-F238E27FC236}">
                <a16:creationId xmlns:a16="http://schemas.microsoft.com/office/drawing/2014/main" id="{53CE031B-5661-43D3-8B05-7E405D390E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7547" y="5711778"/>
            <a:ext cx="480815" cy="480815"/>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5">
            <a:extLst>
              <a:ext uri="{FF2B5EF4-FFF2-40B4-BE49-F238E27FC236}">
                <a16:creationId xmlns:a16="http://schemas.microsoft.com/office/drawing/2014/main" id="{4CC62795-E50E-42E3-AADA-C93E54412C23}"/>
              </a:ext>
            </a:extLst>
          </p:cNvPr>
          <p:cNvSpPr txBox="1"/>
          <p:nvPr/>
        </p:nvSpPr>
        <p:spPr>
          <a:xfrm>
            <a:off x="3162433" y="6181702"/>
            <a:ext cx="971041" cy="415242"/>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1049" err="1">
                <a:solidFill>
                  <a:srgbClr val="1A1A1A"/>
                </a:solidFill>
                <a:latin typeface="Segoe UI Semilight"/>
              </a:rPr>
              <a:t>ToR</a:t>
            </a:r>
            <a:r>
              <a:rPr lang="en-US" sz="1049">
                <a:solidFill>
                  <a:srgbClr val="1A1A1A"/>
                </a:solidFill>
                <a:latin typeface="Segoe UI Semilight"/>
              </a:rPr>
              <a:t> and BMC </a:t>
            </a:r>
          </a:p>
          <a:p>
            <a:pPr algn="ctr" defTabSz="932563">
              <a:defRPr/>
            </a:pPr>
            <a:r>
              <a:rPr lang="en-US" sz="1049">
                <a:solidFill>
                  <a:srgbClr val="1A1A1A"/>
                </a:solidFill>
                <a:latin typeface="Segoe UI Semilight"/>
              </a:rPr>
              <a:t>switches</a:t>
            </a:r>
          </a:p>
        </p:txBody>
      </p:sp>
      <p:pic>
        <p:nvPicPr>
          <p:cNvPr id="79" name="Picture 78" descr="Image result for azure sql png">
            <a:extLst>
              <a:ext uri="{FF2B5EF4-FFF2-40B4-BE49-F238E27FC236}">
                <a16:creationId xmlns:a16="http://schemas.microsoft.com/office/drawing/2014/main" id="{E1D325B3-DCCD-48C4-88A6-AC0B909F10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1725" y="3519591"/>
            <a:ext cx="1063799" cy="558495"/>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a:extLst>
              <a:ext uri="{FF2B5EF4-FFF2-40B4-BE49-F238E27FC236}">
                <a16:creationId xmlns:a16="http://schemas.microsoft.com/office/drawing/2014/main" id="{E6261788-8126-4D52-91CA-85B3AC1A5A97}"/>
              </a:ext>
            </a:extLst>
          </p:cNvPr>
          <p:cNvCxnSpPr>
            <a:cxnSpLocks/>
            <a:stCxn id="122" idx="1"/>
          </p:cNvCxnSpPr>
          <p:nvPr/>
        </p:nvCxnSpPr>
        <p:spPr>
          <a:xfrm flipH="1">
            <a:off x="1766874" y="3810178"/>
            <a:ext cx="1045787" cy="0"/>
          </a:xfrm>
          <a:prstGeom prst="straightConnector1">
            <a:avLst/>
          </a:prstGeom>
          <a:noFill/>
          <a:ln w="28575" cap="flat" cmpd="sng" algn="ctr">
            <a:solidFill>
              <a:srgbClr val="0078D7"/>
            </a:solidFill>
            <a:prstDash val="solid"/>
            <a:tailEnd type="triangle"/>
          </a:ln>
          <a:effectLst/>
        </p:spPr>
      </p:cxnSp>
      <p:pic>
        <p:nvPicPr>
          <p:cNvPr id="114" name="Picture 113" descr="Image result for azure sql png">
            <a:extLst>
              <a:ext uri="{FF2B5EF4-FFF2-40B4-BE49-F238E27FC236}">
                <a16:creationId xmlns:a16="http://schemas.microsoft.com/office/drawing/2014/main" id="{EA72C09E-5982-4FA0-95E6-240C62F6CD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0883" y="3625788"/>
            <a:ext cx="959248" cy="50360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EB0906A-3391-48FE-9DC2-8910EC2D4FB6}"/>
              </a:ext>
            </a:extLst>
          </p:cNvPr>
          <p:cNvSpPr txBox="1"/>
          <p:nvPr/>
        </p:nvSpPr>
        <p:spPr>
          <a:xfrm>
            <a:off x="5739353" y="1113006"/>
            <a:ext cx="4402148" cy="1069501"/>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sz="2000" dirty="0"/>
              <a:t>Can perform backup using standard on-premises tools, or cloud based offerings like Azure backup</a:t>
            </a:r>
          </a:p>
        </p:txBody>
      </p:sp>
      <p:sp>
        <p:nvSpPr>
          <p:cNvPr id="65" name="TextBox 64">
            <a:extLst>
              <a:ext uri="{FF2B5EF4-FFF2-40B4-BE49-F238E27FC236}">
                <a16:creationId xmlns:a16="http://schemas.microsoft.com/office/drawing/2014/main" id="{D13AE95C-B80B-4F92-ADFB-A51D289DA4AE}"/>
              </a:ext>
            </a:extLst>
          </p:cNvPr>
          <p:cNvSpPr txBox="1"/>
          <p:nvPr/>
        </p:nvSpPr>
        <p:spPr>
          <a:xfrm>
            <a:off x="7158625" y="2306717"/>
            <a:ext cx="4387480" cy="820625"/>
          </a:xfrm>
          <a:prstGeom prst="rect">
            <a:avLst/>
          </a:prstGeom>
          <a:solidFill>
            <a:schemeClr val="accent5">
              <a:lumMod val="40000"/>
              <a:lumOff val="60000"/>
              <a:alpha val="67059"/>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solidFill>
                  <a:srgbClr val="FF0000"/>
                </a:solidFill>
              </a:defRPr>
            </a:lvl1pPr>
          </a:lstStyle>
          <a:p>
            <a:r>
              <a:rPr lang="en-US" sz="2000" dirty="0">
                <a:solidFill>
                  <a:schemeClr val="tx1"/>
                </a:solidFill>
              </a:rPr>
              <a:t>Azure Site Recovery supports failover and failback</a:t>
            </a:r>
          </a:p>
        </p:txBody>
      </p:sp>
      <p:grpSp>
        <p:nvGrpSpPr>
          <p:cNvPr id="67" name="Group 66">
            <a:extLst>
              <a:ext uri="{FF2B5EF4-FFF2-40B4-BE49-F238E27FC236}">
                <a16:creationId xmlns:a16="http://schemas.microsoft.com/office/drawing/2014/main" id="{68CC7982-04DA-4A23-91C4-7400F058275F}"/>
              </a:ext>
            </a:extLst>
          </p:cNvPr>
          <p:cNvGrpSpPr/>
          <p:nvPr/>
        </p:nvGrpSpPr>
        <p:grpSpPr>
          <a:xfrm>
            <a:off x="2113351" y="2165872"/>
            <a:ext cx="1007817" cy="1378480"/>
            <a:chOff x="1360779" y="1469586"/>
            <a:chExt cx="1169044" cy="1599010"/>
          </a:xfrm>
        </p:grpSpPr>
        <p:pic>
          <p:nvPicPr>
            <p:cNvPr id="72" name="Picture 71">
              <a:extLst>
                <a:ext uri="{FF2B5EF4-FFF2-40B4-BE49-F238E27FC236}">
                  <a16:creationId xmlns:a16="http://schemas.microsoft.com/office/drawing/2014/main" id="{CF5C3511-4123-4B56-826A-6A7DFDB7CB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60779" y="1469586"/>
              <a:ext cx="675568" cy="675568"/>
            </a:xfrm>
            <a:prstGeom prst="rect">
              <a:avLst/>
            </a:prstGeom>
          </p:spPr>
        </p:pic>
        <p:cxnSp>
          <p:nvCxnSpPr>
            <p:cNvPr id="73" name="Straight Arrow Connector 72">
              <a:extLst>
                <a:ext uri="{FF2B5EF4-FFF2-40B4-BE49-F238E27FC236}">
                  <a16:creationId xmlns:a16="http://schemas.microsoft.com/office/drawing/2014/main" id="{B50AC1DF-2969-485A-81E2-19731714DFB4}"/>
                </a:ext>
              </a:extLst>
            </p:cNvPr>
            <p:cNvCxnSpPr>
              <a:cxnSpLocks/>
              <a:endCxn id="72" idx="2"/>
            </p:cNvCxnSpPr>
            <p:nvPr/>
          </p:nvCxnSpPr>
          <p:spPr>
            <a:xfrm flipH="1" flipV="1">
              <a:off x="1698563" y="2145154"/>
              <a:ext cx="831260" cy="923442"/>
            </a:xfrm>
            <a:prstGeom prst="straightConnector1">
              <a:avLst/>
            </a:prstGeom>
            <a:noFill/>
            <a:ln w="28575" cap="flat" cmpd="sng" algn="ctr">
              <a:solidFill>
                <a:srgbClr val="0078D7"/>
              </a:solidFill>
              <a:prstDash val="solid"/>
              <a:tailEnd type="triangle"/>
            </a:ln>
            <a:effectLst/>
          </p:spPr>
        </p:cxnSp>
      </p:grpSp>
      <p:grpSp>
        <p:nvGrpSpPr>
          <p:cNvPr id="68" name="Group 67">
            <a:extLst>
              <a:ext uri="{FF2B5EF4-FFF2-40B4-BE49-F238E27FC236}">
                <a16:creationId xmlns:a16="http://schemas.microsoft.com/office/drawing/2014/main" id="{6DED6B2C-E37C-4C5D-8EE1-6AB6E36C48F1}"/>
              </a:ext>
            </a:extLst>
          </p:cNvPr>
          <p:cNvGrpSpPr/>
          <p:nvPr/>
        </p:nvGrpSpPr>
        <p:grpSpPr>
          <a:xfrm>
            <a:off x="3052493" y="2159871"/>
            <a:ext cx="582398" cy="1384483"/>
            <a:chOff x="1892672" y="1727978"/>
            <a:chExt cx="675567" cy="1605970"/>
          </a:xfrm>
        </p:grpSpPr>
        <p:pic>
          <p:nvPicPr>
            <p:cNvPr id="70" name="Picture 69">
              <a:extLst>
                <a:ext uri="{FF2B5EF4-FFF2-40B4-BE49-F238E27FC236}">
                  <a16:creationId xmlns:a16="http://schemas.microsoft.com/office/drawing/2014/main" id="{59A473C0-0963-4EED-8BFF-EA0A66607A8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92672" y="1727978"/>
              <a:ext cx="675567" cy="675568"/>
            </a:xfrm>
            <a:prstGeom prst="rect">
              <a:avLst/>
            </a:prstGeom>
          </p:spPr>
        </p:pic>
        <p:cxnSp>
          <p:nvCxnSpPr>
            <p:cNvPr id="71" name="Straight Arrow Connector 70">
              <a:extLst>
                <a:ext uri="{FF2B5EF4-FFF2-40B4-BE49-F238E27FC236}">
                  <a16:creationId xmlns:a16="http://schemas.microsoft.com/office/drawing/2014/main" id="{F81A7C70-A4F6-4043-86AD-5B3E2AC32425}"/>
                </a:ext>
              </a:extLst>
            </p:cNvPr>
            <p:cNvCxnSpPr>
              <a:cxnSpLocks/>
              <a:endCxn id="70" idx="2"/>
            </p:cNvCxnSpPr>
            <p:nvPr/>
          </p:nvCxnSpPr>
          <p:spPr>
            <a:xfrm flipV="1">
              <a:off x="1972333" y="2403546"/>
              <a:ext cx="258122" cy="930402"/>
            </a:xfrm>
            <a:prstGeom prst="straightConnector1">
              <a:avLst/>
            </a:prstGeom>
            <a:noFill/>
            <a:ln w="28575" cap="flat" cmpd="sng" algn="ctr">
              <a:solidFill>
                <a:srgbClr val="0078D7"/>
              </a:solidFill>
              <a:prstDash val="solid"/>
              <a:tailEnd type="triangle"/>
            </a:ln>
            <a:effectLst/>
          </p:spPr>
        </p:cxnSp>
      </p:grpSp>
    </p:spTree>
    <p:extLst>
      <p:ext uri="{BB962C8B-B14F-4D97-AF65-F5344CB8AC3E}">
        <p14:creationId xmlns:p14="http://schemas.microsoft.com/office/powerpoint/2010/main" val="4161241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1000"/>
                                        <p:tgtEl>
                                          <p:spTgt spid="65"/>
                                        </p:tgtEl>
                                      </p:cBhvr>
                                    </p:animEffect>
                                    <p:anim calcmode="lin" valueType="num">
                                      <p:cBhvr>
                                        <p:cTn id="14" dur="1000" fill="hold"/>
                                        <p:tgtEl>
                                          <p:spTgt spid="65"/>
                                        </p:tgtEl>
                                        <p:attrNameLst>
                                          <p:attrName>ppt_x</p:attrName>
                                        </p:attrNameLst>
                                      </p:cBhvr>
                                      <p:tavLst>
                                        <p:tav tm="0">
                                          <p:val>
                                            <p:strVal val="#ppt_x"/>
                                          </p:val>
                                        </p:tav>
                                        <p:tav tm="100000">
                                          <p:val>
                                            <p:strVal val="#ppt_x"/>
                                          </p:val>
                                        </p:tav>
                                      </p:tavLst>
                                    </p:anim>
                                    <p:anim calcmode="lin" valueType="num">
                                      <p:cBhvr>
                                        <p:cTn id="15"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bwMode="auto">
          <a:xfrm>
            <a:off x="8955185" y="1058862"/>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67" name="Rectangle 66"/>
          <p:cNvSpPr/>
          <p:nvPr/>
        </p:nvSpPr>
        <p:spPr bwMode="auto">
          <a:xfrm>
            <a:off x="9571037" y="1058862"/>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0">
                      <a:srgbClr val="FFFFFF"/>
                    </a:gs>
                    <a:gs pos="100000">
                      <a:srgbClr val="FFFFFF"/>
                    </a:gs>
                  </a:gsLst>
                  <a:lin ang="5400000" scaled="0"/>
                </a:gradFill>
              </a:rPr>
              <a:t>Secure connections using S2S VPN and ExpressRoute</a:t>
            </a:r>
          </a:p>
        </p:txBody>
      </p:sp>
      <p:sp>
        <p:nvSpPr>
          <p:cNvPr id="55" name="Rectangle 54"/>
          <p:cNvSpPr/>
          <p:nvPr/>
        </p:nvSpPr>
        <p:spPr bwMode="auto">
          <a:xfrm>
            <a:off x="5913437" y="2031340"/>
            <a:ext cx="2743200" cy="24565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a:t>
            </a:r>
          </a:p>
          <a:p>
            <a:pPr algn="ctr" defTabSz="932472" fontAlgn="base">
              <a:spcBef>
                <a:spcPct val="0"/>
              </a:spcBef>
              <a:spcAft>
                <a:spcPct val="0"/>
              </a:spcAft>
            </a:pPr>
            <a:r>
              <a:rPr lang="en-US" sz="2000" dirty="0">
                <a:solidFill>
                  <a:schemeClr val="tx1"/>
                </a:solidFill>
              </a:rPr>
              <a:t>Service Provider</a:t>
            </a:r>
          </a:p>
        </p:txBody>
      </p:sp>
      <p:sp>
        <p:nvSpPr>
          <p:cNvPr id="52" name="Rectangle 51"/>
          <p:cNvSpPr/>
          <p:nvPr/>
        </p:nvSpPr>
        <p:spPr bwMode="auto">
          <a:xfrm>
            <a:off x="2401986" y="1097210"/>
            <a:ext cx="2209800" cy="163805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2000">
                <a:solidFill>
                  <a:schemeClr val="tx1"/>
                </a:solidFill>
              </a:rPr>
              <a:t>Public Azure</a:t>
            </a:r>
          </a:p>
        </p:txBody>
      </p:sp>
      <p:sp>
        <p:nvSpPr>
          <p:cNvPr id="51" name="Rectangle 50"/>
          <p:cNvSpPr/>
          <p:nvPr/>
        </p:nvSpPr>
        <p:spPr bwMode="auto">
          <a:xfrm>
            <a:off x="268386" y="3612594"/>
            <a:ext cx="3581400" cy="285646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1"/>
                </a:solidFill>
              </a:rPr>
              <a:t>Azure Stack Hub Customer</a:t>
            </a:r>
          </a:p>
        </p:txBody>
      </p:sp>
      <p:sp>
        <p:nvSpPr>
          <p:cNvPr id="2" name="Title 1"/>
          <p:cNvSpPr>
            <a:spLocks noGrp="1"/>
          </p:cNvSpPr>
          <p:nvPr>
            <p:ph type="title"/>
          </p:nvPr>
        </p:nvSpPr>
        <p:spPr/>
        <p:txBody>
          <a:bodyPr/>
          <a:lstStyle/>
          <a:p>
            <a:r>
              <a:rPr lang="en-US"/>
              <a:t>User IaaS VM backup/restore</a:t>
            </a:r>
          </a:p>
        </p:txBody>
      </p:sp>
      <p:sp>
        <p:nvSpPr>
          <p:cNvPr id="3" name="Freeform 94"/>
          <p:cNvSpPr>
            <a:spLocks noChangeAspect="1" noEditPoints="1"/>
          </p:cNvSpPr>
          <p:nvPr/>
        </p:nvSpPr>
        <p:spPr bwMode="auto">
          <a:xfrm>
            <a:off x="2913531" y="1590748"/>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143"/>
          <p:cNvSpPr>
            <a:spLocks noEditPoints="1"/>
          </p:cNvSpPr>
          <p:nvPr/>
        </p:nvSpPr>
        <p:spPr bwMode="auto">
          <a:xfrm>
            <a:off x="852014" y="4623716"/>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94"/>
          <p:cNvSpPr>
            <a:spLocks noChangeAspect="1" noEditPoints="1"/>
          </p:cNvSpPr>
          <p:nvPr/>
        </p:nvSpPr>
        <p:spPr bwMode="auto">
          <a:xfrm>
            <a:off x="420786" y="3802062"/>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43"/>
          <p:cNvSpPr>
            <a:spLocks noEditPoints="1"/>
          </p:cNvSpPr>
          <p:nvPr/>
        </p:nvSpPr>
        <p:spPr bwMode="auto">
          <a:xfrm>
            <a:off x="2554386" y="5067452"/>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 name="Curved Connector 29"/>
          <p:cNvCxnSpPr>
            <a:cxnSpLocks/>
            <a:stCxn id="5" idx="6"/>
          </p:cNvCxnSpPr>
          <p:nvPr/>
        </p:nvCxnSpPr>
        <p:spPr>
          <a:xfrm flipV="1">
            <a:off x="1639986" y="2430462"/>
            <a:ext cx="1835051" cy="1886879"/>
          </a:xfrm>
          <a:prstGeom prst="curvedConnector2">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cxnSpLocks/>
            <a:stCxn id="5" idx="6"/>
            <a:endCxn id="6" idx="22"/>
          </p:cNvCxnSpPr>
          <p:nvPr/>
        </p:nvCxnSpPr>
        <p:spPr>
          <a:xfrm>
            <a:off x="1639986" y="4317341"/>
            <a:ext cx="1204773" cy="1262984"/>
          </a:xfrm>
          <a:prstGeom prst="curvedConnector3">
            <a:avLst>
              <a:gd name="adj1" fmla="val 124484"/>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Freeform 143"/>
          <p:cNvSpPr>
            <a:spLocks noEditPoints="1"/>
          </p:cNvSpPr>
          <p:nvPr/>
        </p:nvSpPr>
        <p:spPr bwMode="auto">
          <a:xfrm>
            <a:off x="7128520" y="3081594"/>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94"/>
          <p:cNvSpPr>
            <a:spLocks noChangeAspect="1" noEditPoints="1"/>
          </p:cNvSpPr>
          <p:nvPr/>
        </p:nvSpPr>
        <p:spPr bwMode="auto">
          <a:xfrm>
            <a:off x="6697292" y="2259940"/>
            <a:ext cx="1219200" cy="839714"/>
          </a:xfrm>
          <a:custGeom>
            <a:avLst/>
            <a:gdLst>
              <a:gd name="T0" fmla="*/ 94 w 128"/>
              <a:gd name="T1" fmla="*/ 88 h 88"/>
              <a:gd name="T2" fmla="*/ 28 w 128"/>
              <a:gd name="T3" fmla="*/ 88 h 88"/>
              <a:gd name="T4" fmla="*/ 0 w 128"/>
              <a:gd name="T5" fmla="*/ 60 h 88"/>
              <a:gd name="T6" fmla="*/ 28 w 128"/>
              <a:gd name="T7" fmla="*/ 32 h 88"/>
              <a:gd name="T8" fmla="*/ 64 w 128"/>
              <a:gd name="T9" fmla="*/ 0 h 88"/>
              <a:gd name="T10" fmla="*/ 96 w 128"/>
              <a:gd name="T11" fmla="*/ 20 h 88"/>
              <a:gd name="T12" fmla="*/ 128 w 128"/>
              <a:gd name="T13" fmla="*/ 54 h 88"/>
              <a:gd name="T14" fmla="*/ 94 w 128"/>
              <a:gd name="T15" fmla="*/ 88 h 88"/>
              <a:gd name="T16" fmla="*/ 28 w 128"/>
              <a:gd name="T17" fmla="*/ 40 h 88"/>
              <a:gd name="T18" fmla="*/ 8 w 128"/>
              <a:gd name="T19" fmla="*/ 60 h 88"/>
              <a:gd name="T20" fmla="*/ 28 w 128"/>
              <a:gd name="T21" fmla="*/ 80 h 88"/>
              <a:gd name="T22" fmla="*/ 94 w 128"/>
              <a:gd name="T23" fmla="*/ 80 h 88"/>
              <a:gd name="T24" fmla="*/ 120 w 128"/>
              <a:gd name="T25" fmla="*/ 54 h 88"/>
              <a:gd name="T26" fmla="*/ 94 w 128"/>
              <a:gd name="T27" fmla="*/ 28 h 88"/>
              <a:gd name="T28" fmla="*/ 91 w 128"/>
              <a:gd name="T29" fmla="*/ 28 h 88"/>
              <a:gd name="T30" fmla="*/ 90 w 128"/>
              <a:gd name="T31" fmla="*/ 26 h 88"/>
              <a:gd name="T32" fmla="*/ 64 w 128"/>
              <a:gd name="T33" fmla="*/ 8 h 88"/>
              <a:gd name="T34" fmla="*/ 36 w 128"/>
              <a:gd name="T35" fmla="*/ 36 h 88"/>
              <a:gd name="T36" fmla="*/ 36 w 128"/>
              <a:gd name="T37" fmla="*/ 41 h 88"/>
              <a:gd name="T38" fmla="*/ 31 w 128"/>
              <a:gd name="T39" fmla="*/ 41 h 88"/>
              <a:gd name="T40" fmla="*/ 28 w 128"/>
              <a:gd name="T41"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94" y="88"/>
                </a:moveTo>
                <a:cubicBezTo>
                  <a:pt x="28" y="88"/>
                  <a:pt x="28" y="88"/>
                  <a:pt x="28" y="88"/>
                </a:cubicBezTo>
                <a:cubicBezTo>
                  <a:pt x="12" y="88"/>
                  <a:pt x="0" y="76"/>
                  <a:pt x="0" y="60"/>
                </a:cubicBezTo>
                <a:cubicBezTo>
                  <a:pt x="0" y="45"/>
                  <a:pt x="12" y="32"/>
                  <a:pt x="28" y="32"/>
                </a:cubicBezTo>
                <a:cubicBezTo>
                  <a:pt x="30" y="14"/>
                  <a:pt x="45" y="0"/>
                  <a:pt x="64" y="0"/>
                </a:cubicBezTo>
                <a:cubicBezTo>
                  <a:pt x="77" y="0"/>
                  <a:pt x="90" y="8"/>
                  <a:pt x="96" y="20"/>
                </a:cubicBezTo>
                <a:cubicBezTo>
                  <a:pt x="114" y="22"/>
                  <a:pt x="128" y="36"/>
                  <a:pt x="128" y="54"/>
                </a:cubicBezTo>
                <a:cubicBezTo>
                  <a:pt x="128" y="73"/>
                  <a:pt x="112" y="88"/>
                  <a:pt x="94" y="88"/>
                </a:cubicBezTo>
                <a:close/>
                <a:moveTo>
                  <a:pt x="28" y="40"/>
                </a:moveTo>
                <a:cubicBezTo>
                  <a:pt x="17" y="40"/>
                  <a:pt x="8" y="49"/>
                  <a:pt x="8" y="60"/>
                </a:cubicBezTo>
                <a:cubicBezTo>
                  <a:pt x="8" y="71"/>
                  <a:pt x="17" y="80"/>
                  <a:pt x="28" y="80"/>
                </a:cubicBezTo>
                <a:cubicBezTo>
                  <a:pt x="94" y="80"/>
                  <a:pt x="94" y="80"/>
                  <a:pt x="94" y="80"/>
                </a:cubicBezTo>
                <a:cubicBezTo>
                  <a:pt x="108" y="80"/>
                  <a:pt x="120" y="69"/>
                  <a:pt x="120" y="54"/>
                </a:cubicBezTo>
                <a:cubicBezTo>
                  <a:pt x="120" y="40"/>
                  <a:pt x="108" y="28"/>
                  <a:pt x="94" y="28"/>
                </a:cubicBezTo>
                <a:cubicBezTo>
                  <a:pt x="91" y="28"/>
                  <a:pt x="91" y="28"/>
                  <a:pt x="91" y="28"/>
                </a:cubicBezTo>
                <a:cubicBezTo>
                  <a:pt x="90" y="26"/>
                  <a:pt x="90" y="26"/>
                  <a:pt x="90" y="26"/>
                </a:cubicBezTo>
                <a:cubicBezTo>
                  <a:pt x="85" y="15"/>
                  <a:pt x="75" y="8"/>
                  <a:pt x="64" y="8"/>
                </a:cubicBezTo>
                <a:cubicBezTo>
                  <a:pt x="48" y="8"/>
                  <a:pt x="36" y="21"/>
                  <a:pt x="36" y="36"/>
                </a:cubicBezTo>
                <a:cubicBezTo>
                  <a:pt x="36" y="41"/>
                  <a:pt x="36" y="41"/>
                  <a:pt x="36" y="41"/>
                </a:cubicBezTo>
                <a:cubicBezTo>
                  <a:pt x="31" y="41"/>
                  <a:pt x="31" y="41"/>
                  <a:pt x="31" y="41"/>
                </a:cubicBezTo>
                <a:cubicBezTo>
                  <a:pt x="30" y="40"/>
                  <a:pt x="29" y="40"/>
                  <a:pt x="28" y="4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46" name="Curved Connector 45"/>
          <p:cNvCxnSpPr>
            <a:stCxn id="5" idx="6"/>
            <a:endCxn id="44" idx="2"/>
          </p:cNvCxnSpPr>
          <p:nvPr/>
        </p:nvCxnSpPr>
        <p:spPr>
          <a:xfrm flipV="1">
            <a:off x="1639986" y="2832472"/>
            <a:ext cx="5057306" cy="1484869"/>
          </a:xfrm>
          <a:prstGeom prst="curvedConnector3">
            <a:avLst>
              <a:gd name="adj1" fmla="val 74386"/>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auto">
          <a:xfrm>
            <a:off x="5909272" y="5187152"/>
            <a:ext cx="2743200" cy="1679803"/>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a:solidFill>
                  <a:schemeClr val="tx1"/>
                </a:solidFill>
              </a:rPr>
              <a:t>Service Provider</a:t>
            </a:r>
          </a:p>
        </p:txBody>
      </p:sp>
      <p:sp>
        <p:nvSpPr>
          <p:cNvPr id="60" name="Freeform 143"/>
          <p:cNvSpPr>
            <a:spLocks noEditPoints="1"/>
          </p:cNvSpPr>
          <p:nvPr/>
        </p:nvSpPr>
        <p:spPr bwMode="auto">
          <a:xfrm>
            <a:off x="7122269" y="5617718"/>
            <a:ext cx="356744" cy="736221"/>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5" name="Curved Connector 64"/>
          <p:cNvCxnSpPr>
            <a:cxnSpLocks/>
            <a:stCxn id="5" idx="6"/>
          </p:cNvCxnSpPr>
          <p:nvPr/>
        </p:nvCxnSpPr>
        <p:spPr>
          <a:xfrm>
            <a:off x="1639986" y="4317341"/>
            <a:ext cx="5482283" cy="1697861"/>
          </a:xfrm>
          <a:prstGeom prst="curvedConnector3">
            <a:avLst>
              <a:gd name="adj1" fmla="val 50000"/>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Freeform 40"/>
          <p:cNvSpPr>
            <a:spLocks noEditPoints="1"/>
          </p:cNvSpPr>
          <p:nvPr/>
        </p:nvSpPr>
        <p:spPr bwMode="auto">
          <a:xfrm>
            <a:off x="9306304" y="1513034"/>
            <a:ext cx="164591" cy="219696"/>
          </a:xfrm>
          <a:custGeom>
            <a:avLst/>
            <a:gdLst>
              <a:gd name="T0" fmla="*/ 48 w 96"/>
              <a:gd name="T1" fmla="*/ 0 h 128"/>
              <a:gd name="T2" fmla="*/ 12 w 96"/>
              <a:gd name="T3" fmla="*/ 36 h 128"/>
              <a:gd name="T4" fmla="*/ 12 w 96"/>
              <a:gd name="T5" fmla="*/ 56 h 128"/>
              <a:gd name="T6" fmla="*/ 0 w 96"/>
              <a:gd name="T7" fmla="*/ 56 h 128"/>
              <a:gd name="T8" fmla="*/ 0 w 96"/>
              <a:gd name="T9" fmla="*/ 128 h 128"/>
              <a:gd name="T10" fmla="*/ 96 w 96"/>
              <a:gd name="T11" fmla="*/ 128 h 128"/>
              <a:gd name="T12" fmla="*/ 96 w 96"/>
              <a:gd name="T13" fmla="*/ 56 h 128"/>
              <a:gd name="T14" fmla="*/ 84 w 96"/>
              <a:gd name="T15" fmla="*/ 56 h 128"/>
              <a:gd name="T16" fmla="*/ 84 w 96"/>
              <a:gd name="T17" fmla="*/ 36 h 128"/>
              <a:gd name="T18" fmla="*/ 48 w 96"/>
              <a:gd name="T19" fmla="*/ 0 h 128"/>
              <a:gd name="T20" fmla="*/ 20 w 96"/>
              <a:gd name="T21" fmla="*/ 36 h 128"/>
              <a:gd name="T22" fmla="*/ 48 w 96"/>
              <a:gd name="T23" fmla="*/ 8 h 128"/>
              <a:gd name="T24" fmla="*/ 76 w 96"/>
              <a:gd name="T25" fmla="*/ 36 h 128"/>
              <a:gd name="T26" fmla="*/ 76 w 96"/>
              <a:gd name="T27" fmla="*/ 56 h 128"/>
              <a:gd name="T28" fmla="*/ 20 w 96"/>
              <a:gd name="T29" fmla="*/ 56 h 128"/>
              <a:gd name="T30" fmla="*/ 20 w 96"/>
              <a:gd name="T31" fmla="*/ 36 h 128"/>
              <a:gd name="T32" fmla="*/ 88 w 96"/>
              <a:gd name="T33" fmla="*/ 64 h 128"/>
              <a:gd name="T34" fmla="*/ 88 w 96"/>
              <a:gd name="T35" fmla="*/ 120 h 128"/>
              <a:gd name="T36" fmla="*/ 8 w 96"/>
              <a:gd name="T37" fmla="*/ 120 h 128"/>
              <a:gd name="T38" fmla="*/ 8 w 96"/>
              <a:gd name="T39" fmla="*/ 64 h 128"/>
              <a:gd name="T40" fmla="*/ 88 w 96"/>
              <a:gd name="T41"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28">
                <a:moveTo>
                  <a:pt x="48" y="0"/>
                </a:moveTo>
                <a:cubicBezTo>
                  <a:pt x="28" y="0"/>
                  <a:pt x="12" y="16"/>
                  <a:pt x="12" y="36"/>
                </a:cubicBezTo>
                <a:cubicBezTo>
                  <a:pt x="12" y="56"/>
                  <a:pt x="12" y="56"/>
                  <a:pt x="12" y="56"/>
                </a:cubicBezTo>
                <a:cubicBezTo>
                  <a:pt x="0" y="56"/>
                  <a:pt x="0" y="56"/>
                  <a:pt x="0" y="56"/>
                </a:cubicBezTo>
                <a:cubicBezTo>
                  <a:pt x="0" y="128"/>
                  <a:pt x="0" y="128"/>
                  <a:pt x="0" y="128"/>
                </a:cubicBezTo>
                <a:cubicBezTo>
                  <a:pt x="96" y="128"/>
                  <a:pt x="96" y="128"/>
                  <a:pt x="96" y="128"/>
                </a:cubicBezTo>
                <a:cubicBezTo>
                  <a:pt x="96" y="56"/>
                  <a:pt x="96" y="56"/>
                  <a:pt x="96" y="56"/>
                </a:cubicBezTo>
                <a:cubicBezTo>
                  <a:pt x="84" y="56"/>
                  <a:pt x="84" y="56"/>
                  <a:pt x="84" y="56"/>
                </a:cubicBezTo>
                <a:cubicBezTo>
                  <a:pt x="84" y="36"/>
                  <a:pt x="84" y="36"/>
                  <a:pt x="84" y="36"/>
                </a:cubicBezTo>
                <a:cubicBezTo>
                  <a:pt x="84" y="16"/>
                  <a:pt x="68" y="0"/>
                  <a:pt x="48" y="0"/>
                </a:cubicBezTo>
                <a:close/>
                <a:moveTo>
                  <a:pt x="20" y="36"/>
                </a:moveTo>
                <a:cubicBezTo>
                  <a:pt x="20" y="20"/>
                  <a:pt x="32" y="8"/>
                  <a:pt x="48" y="8"/>
                </a:cubicBezTo>
                <a:cubicBezTo>
                  <a:pt x="63" y="8"/>
                  <a:pt x="76" y="20"/>
                  <a:pt x="76" y="36"/>
                </a:cubicBezTo>
                <a:cubicBezTo>
                  <a:pt x="76" y="56"/>
                  <a:pt x="76" y="56"/>
                  <a:pt x="76" y="56"/>
                </a:cubicBezTo>
                <a:cubicBezTo>
                  <a:pt x="20" y="56"/>
                  <a:pt x="20" y="56"/>
                  <a:pt x="20" y="56"/>
                </a:cubicBezTo>
                <a:lnTo>
                  <a:pt x="20" y="36"/>
                </a:lnTo>
                <a:close/>
                <a:moveTo>
                  <a:pt x="88" y="64"/>
                </a:moveTo>
                <a:cubicBezTo>
                  <a:pt x="88" y="120"/>
                  <a:pt x="88" y="120"/>
                  <a:pt x="88" y="120"/>
                </a:cubicBezTo>
                <a:cubicBezTo>
                  <a:pt x="8" y="120"/>
                  <a:pt x="8" y="120"/>
                  <a:pt x="8" y="120"/>
                </a:cubicBezTo>
                <a:cubicBezTo>
                  <a:pt x="8" y="64"/>
                  <a:pt x="8" y="64"/>
                  <a:pt x="8" y="64"/>
                </a:cubicBezTo>
                <a:lnTo>
                  <a:pt x="88" y="6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noEditPoints="1"/>
          </p:cNvSpPr>
          <p:nvPr/>
        </p:nvSpPr>
        <p:spPr bwMode="auto">
          <a:xfrm>
            <a:off x="9035550" y="1195713"/>
            <a:ext cx="353050" cy="353050"/>
          </a:xfrm>
          <a:custGeom>
            <a:avLst/>
            <a:gdLst>
              <a:gd name="T0" fmla="*/ 96 w 120"/>
              <a:gd name="T1" fmla="*/ 120 h 120"/>
              <a:gd name="T2" fmla="*/ 120 w 120"/>
              <a:gd name="T3" fmla="*/ 96 h 120"/>
              <a:gd name="T4" fmla="*/ 120 w 120"/>
              <a:gd name="T5" fmla="*/ 104 h 120"/>
              <a:gd name="T6" fmla="*/ 104 w 120"/>
              <a:gd name="T7" fmla="*/ 120 h 120"/>
              <a:gd name="T8" fmla="*/ 96 w 120"/>
              <a:gd name="T9" fmla="*/ 120 h 120"/>
              <a:gd name="T10" fmla="*/ 120 w 120"/>
              <a:gd name="T11" fmla="*/ 72 h 120"/>
              <a:gd name="T12" fmla="*/ 72 w 120"/>
              <a:gd name="T13" fmla="*/ 120 h 120"/>
              <a:gd name="T14" fmla="*/ 80 w 120"/>
              <a:gd name="T15" fmla="*/ 120 h 120"/>
              <a:gd name="T16" fmla="*/ 120 w 120"/>
              <a:gd name="T17" fmla="*/ 80 h 120"/>
              <a:gd name="T18" fmla="*/ 120 w 120"/>
              <a:gd name="T19" fmla="*/ 72 h 120"/>
              <a:gd name="T20" fmla="*/ 120 w 120"/>
              <a:gd name="T21" fmla="*/ 48 h 120"/>
              <a:gd name="T22" fmla="*/ 48 w 120"/>
              <a:gd name="T23" fmla="*/ 120 h 120"/>
              <a:gd name="T24" fmla="*/ 56 w 120"/>
              <a:gd name="T25" fmla="*/ 120 h 120"/>
              <a:gd name="T26" fmla="*/ 120 w 120"/>
              <a:gd name="T27" fmla="*/ 56 h 120"/>
              <a:gd name="T28" fmla="*/ 120 w 120"/>
              <a:gd name="T29" fmla="*/ 48 h 120"/>
              <a:gd name="T30" fmla="*/ 120 w 120"/>
              <a:gd name="T31" fmla="*/ 24 h 120"/>
              <a:gd name="T32" fmla="*/ 24 w 120"/>
              <a:gd name="T33" fmla="*/ 120 h 120"/>
              <a:gd name="T34" fmla="*/ 32 w 120"/>
              <a:gd name="T35" fmla="*/ 120 h 120"/>
              <a:gd name="T36" fmla="*/ 120 w 120"/>
              <a:gd name="T37" fmla="*/ 32 h 120"/>
              <a:gd name="T38" fmla="*/ 120 w 120"/>
              <a:gd name="T39" fmla="*/ 24 h 120"/>
              <a:gd name="T40" fmla="*/ 120 w 120"/>
              <a:gd name="T41" fmla="*/ 0 h 120"/>
              <a:gd name="T42" fmla="*/ 0 w 120"/>
              <a:gd name="T43" fmla="*/ 120 h 120"/>
              <a:gd name="T44" fmla="*/ 8 w 120"/>
              <a:gd name="T45" fmla="*/ 120 h 120"/>
              <a:gd name="T46" fmla="*/ 120 w 120"/>
              <a:gd name="T47" fmla="*/ 8 h 120"/>
              <a:gd name="T48" fmla="*/ 120 w 120"/>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120">
                <a:moveTo>
                  <a:pt x="96" y="120"/>
                </a:moveTo>
                <a:cubicBezTo>
                  <a:pt x="96" y="106"/>
                  <a:pt x="107" y="96"/>
                  <a:pt x="120" y="96"/>
                </a:cubicBezTo>
                <a:cubicBezTo>
                  <a:pt x="120" y="104"/>
                  <a:pt x="120" y="104"/>
                  <a:pt x="120" y="104"/>
                </a:cubicBezTo>
                <a:cubicBezTo>
                  <a:pt x="112" y="104"/>
                  <a:pt x="104" y="111"/>
                  <a:pt x="104" y="120"/>
                </a:cubicBezTo>
                <a:lnTo>
                  <a:pt x="96" y="120"/>
                </a:lnTo>
                <a:close/>
                <a:moveTo>
                  <a:pt x="120" y="72"/>
                </a:moveTo>
                <a:cubicBezTo>
                  <a:pt x="94" y="72"/>
                  <a:pt x="72" y="93"/>
                  <a:pt x="72" y="120"/>
                </a:cubicBezTo>
                <a:cubicBezTo>
                  <a:pt x="80" y="120"/>
                  <a:pt x="80" y="120"/>
                  <a:pt x="80" y="120"/>
                </a:cubicBezTo>
                <a:cubicBezTo>
                  <a:pt x="80" y="98"/>
                  <a:pt x="98" y="80"/>
                  <a:pt x="120" y="80"/>
                </a:cubicBezTo>
                <a:lnTo>
                  <a:pt x="120" y="72"/>
                </a:lnTo>
                <a:close/>
                <a:moveTo>
                  <a:pt x="120" y="48"/>
                </a:moveTo>
                <a:cubicBezTo>
                  <a:pt x="81" y="48"/>
                  <a:pt x="48" y="80"/>
                  <a:pt x="48" y="120"/>
                </a:cubicBezTo>
                <a:cubicBezTo>
                  <a:pt x="56" y="120"/>
                  <a:pt x="56" y="120"/>
                  <a:pt x="56" y="120"/>
                </a:cubicBezTo>
                <a:cubicBezTo>
                  <a:pt x="56" y="84"/>
                  <a:pt x="85" y="56"/>
                  <a:pt x="120" y="56"/>
                </a:cubicBezTo>
                <a:lnTo>
                  <a:pt x="120" y="48"/>
                </a:lnTo>
                <a:close/>
                <a:moveTo>
                  <a:pt x="120" y="24"/>
                </a:moveTo>
                <a:cubicBezTo>
                  <a:pt x="67" y="24"/>
                  <a:pt x="24" y="67"/>
                  <a:pt x="24" y="120"/>
                </a:cubicBezTo>
                <a:cubicBezTo>
                  <a:pt x="32" y="120"/>
                  <a:pt x="32" y="120"/>
                  <a:pt x="32" y="120"/>
                </a:cubicBezTo>
                <a:cubicBezTo>
                  <a:pt x="32" y="71"/>
                  <a:pt x="72" y="32"/>
                  <a:pt x="120" y="32"/>
                </a:cubicBezTo>
                <a:lnTo>
                  <a:pt x="120" y="24"/>
                </a:lnTo>
                <a:close/>
                <a:moveTo>
                  <a:pt x="120" y="0"/>
                </a:moveTo>
                <a:cubicBezTo>
                  <a:pt x="54" y="0"/>
                  <a:pt x="0" y="53"/>
                  <a:pt x="0" y="120"/>
                </a:cubicBezTo>
                <a:cubicBezTo>
                  <a:pt x="8" y="120"/>
                  <a:pt x="8" y="120"/>
                  <a:pt x="8" y="120"/>
                </a:cubicBezTo>
                <a:cubicBezTo>
                  <a:pt x="8" y="58"/>
                  <a:pt x="59" y="8"/>
                  <a:pt x="120" y="8"/>
                </a:cubicBezTo>
                <a:lnTo>
                  <a:pt x="120"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p:nvPr/>
        </p:nvSpPr>
        <p:spPr bwMode="auto">
          <a:xfrm>
            <a:off x="8955185" y="2011049"/>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0" name="Rectangle 69"/>
          <p:cNvSpPr/>
          <p:nvPr/>
        </p:nvSpPr>
        <p:spPr bwMode="auto">
          <a:xfrm>
            <a:off x="9571037" y="2011049"/>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Use existing products on-</a:t>
            </a:r>
            <a:r>
              <a:rPr lang="en-US" sz="1600" dirty="0" err="1">
                <a:gradFill>
                  <a:gsLst>
                    <a:gs pos="0">
                      <a:srgbClr val="FFFFFF"/>
                    </a:gs>
                    <a:gs pos="100000">
                      <a:srgbClr val="FFFFFF"/>
                    </a:gs>
                  </a:gsLst>
                  <a:lin ang="5400000" scaled="0"/>
                </a:gradFill>
              </a:rPr>
              <a:t>prem</a:t>
            </a:r>
            <a:r>
              <a:rPr lang="en-US" sz="1600" dirty="0">
                <a:gradFill>
                  <a:gsLst>
                    <a:gs pos="0">
                      <a:srgbClr val="FFFFFF"/>
                    </a:gs>
                    <a:gs pos="100000">
                      <a:srgbClr val="FFFFFF"/>
                    </a:gs>
                  </a:gsLst>
                  <a:lin ang="5400000" scaled="0"/>
                </a:gradFill>
              </a:rPr>
              <a:t> or remote</a:t>
            </a:r>
          </a:p>
        </p:txBody>
      </p:sp>
      <p:sp>
        <p:nvSpPr>
          <p:cNvPr id="73" name="Freeform 143"/>
          <p:cNvSpPr>
            <a:spLocks noEditPoints="1"/>
          </p:cNvSpPr>
          <p:nvPr/>
        </p:nvSpPr>
        <p:spPr bwMode="auto">
          <a:xfrm>
            <a:off x="9156289" y="2159188"/>
            <a:ext cx="235839" cy="486706"/>
          </a:xfrm>
          <a:custGeom>
            <a:avLst/>
            <a:gdLst>
              <a:gd name="T0" fmla="*/ 11 w 86"/>
              <a:gd name="T1" fmla="*/ 15 h 178"/>
              <a:gd name="T2" fmla="*/ 0 w 86"/>
              <a:gd name="T3" fmla="*/ 178 h 178"/>
              <a:gd name="T4" fmla="*/ 86 w 86"/>
              <a:gd name="T5" fmla="*/ 15 h 178"/>
              <a:gd name="T6" fmla="*/ 41 w 86"/>
              <a:gd name="T7" fmla="*/ 0 h 178"/>
              <a:gd name="T8" fmla="*/ 19 w 86"/>
              <a:gd name="T9" fmla="*/ 8 h 178"/>
              <a:gd name="T10" fmla="*/ 33 w 86"/>
              <a:gd name="T11" fmla="*/ 15 h 178"/>
              <a:gd name="T12" fmla="*/ 19 w 86"/>
              <a:gd name="T13" fmla="*/ 8 h 178"/>
              <a:gd name="T14" fmla="*/ 37 w 86"/>
              <a:gd name="T15" fmla="*/ 170 h 178"/>
              <a:gd name="T16" fmla="*/ 43 w 86"/>
              <a:gd name="T17" fmla="*/ 150 h 178"/>
              <a:gd name="T18" fmla="*/ 49 w 86"/>
              <a:gd name="T19" fmla="*/ 170 h 178"/>
              <a:gd name="T20" fmla="*/ 78 w 86"/>
              <a:gd name="T21" fmla="*/ 170 h 178"/>
              <a:gd name="T22" fmla="*/ 57 w 86"/>
              <a:gd name="T23" fmla="*/ 156 h 178"/>
              <a:gd name="T24" fmla="*/ 29 w 86"/>
              <a:gd name="T25" fmla="*/ 156 h 178"/>
              <a:gd name="T26" fmla="*/ 8 w 86"/>
              <a:gd name="T27" fmla="*/ 170 h 178"/>
              <a:gd name="T28" fmla="*/ 11 w 86"/>
              <a:gd name="T29" fmla="*/ 23 h 178"/>
              <a:gd name="T30" fmla="*/ 78 w 86"/>
              <a:gd name="T31" fmla="*/ 23 h 178"/>
              <a:gd name="T32" fmla="*/ 36 w 86"/>
              <a:gd name="T33" fmla="*/ 124 h 178"/>
              <a:gd name="T34" fmla="*/ 16 w 86"/>
              <a:gd name="T35" fmla="*/ 104 h 178"/>
              <a:gd name="T36" fmla="*/ 24 w 86"/>
              <a:gd name="T37" fmla="*/ 112 h 178"/>
              <a:gd name="T38" fmla="*/ 28 w 86"/>
              <a:gd name="T39" fmla="*/ 116 h 178"/>
              <a:gd name="T40" fmla="*/ 24 w 86"/>
              <a:gd name="T41" fmla="*/ 112 h 178"/>
              <a:gd name="T42" fmla="*/ 51 w 86"/>
              <a:gd name="T43" fmla="*/ 104 h 178"/>
              <a:gd name="T44" fmla="*/ 70 w 86"/>
              <a:gd name="T45" fmla="*/ 124 h 178"/>
              <a:gd name="T46" fmla="*/ 62 w 86"/>
              <a:gd name="T47" fmla="*/ 116 h 178"/>
              <a:gd name="T48" fmla="*/ 59 w 86"/>
              <a:gd name="T49" fmla="*/ 112 h 178"/>
              <a:gd name="T50" fmla="*/ 62 w 86"/>
              <a:gd name="T51" fmla="*/ 116 h 178"/>
              <a:gd name="T52" fmla="*/ 36 w 86"/>
              <a:gd name="T53" fmla="*/ 92 h 178"/>
              <a:gd name="T54" fmla="*/ 16 w 86"/>
              <a:gd name="T55" fmla="*/ 72 h 178"/>
              <a:gd name="T56" fmla="*/ 24 w 86"/>
              <a:gd name="T57" fmla="*/ 80 h 178"/>
              <a:gd name="T58" fmla="*/ 28 w 86"/>
              <a:gd name="T59" fmla="*/ 84 h 178"/>
              <a:gd name="T60" fmla="*/ 24 w 86"/>
              <a:gd name="T61" fmla="*/ 80 h 178"/>
              <a:gd name="T62" fmla="*/ 51 w 86"/>
              <a:gd name="T63" fmla="*/ 72 h 178"/>
              <a:gd name="T64" fmla="*/ 70 w 86"/>
              <a:gd name="T65" fmla="*/ 92 h 178"/>
              <a:gd name="T66" fmla="*/ 62 w 86"/>
              <a:gd name="T67" fmla="*/ 84 h 178"/>
              <a:gd name="T68" fmla="*/ 59 w 86"/>
              <a:gd name="T69" fmla="*/ 80 h 178"/>
              <a:gd name="T70" fmla="*/ 62 w 86"/>
              <a:gd name="T71" fmla="*/ 84 h 178"/>
              <a:gd name="T72" fmla="*/ 36 w 86"/>
              <a:gd name="T73" fmla="*/ 60 h 178"/>
              <a:gd name="T74" fmla="*/ 16 w 86"/>
              <a:gd name="T75" fmla="*/ 40 h 178"/>
              <a:gd name="T76" fmla="*/ 24 w 86"/>
              <a:gd name="T77" fmla="*/ 48 h 178"/>
              <a:gd name="T78" fmla="*/ 28 w 86"/>
              <a:gd name="T79" fmla="*/ 52 h 178"/>
              <a:gd name="T80" fmla="*/ 24 w 86"/>
              <a:gd name="T81" fmla="*/ 48 h 178"/>
              <a:gd name="T82" fmla="*/ 51 w 86"/>
              <a:gd name="T83" fmla="*/ 40 h 178"/>
              <a:gd name="T84" fmla="*/ 70 w 86"/>
              <a:gd name="T85" fmla="*/ 60 h 178"/>
              <a:gd name="T86" fmla="*/ 62 w 86"/>
              <a:gd name="T87" fmla="*/ 52 h 178"/>
              <a:gd name="T88" fmla="*/ 59 w 86"/>
              <a:gd name="T89" fmla="*/ 48 h 178"/>
              <a:gd name="T90" fmla="*/ 62 w 86"/>
              <a:gd name="T91" fmla="*/ 5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 h="178">
                <a:moveTo>
                  <a:pt x="11" y="0"/>
                </a:moveTo>
                <a:cubicBezTo>
                  <a:pt x="11" y="15"/>
                  <a:pt x="11" y="15"/>
                  <a:pt x="11" y="15"/>
                </a:cubicBezTo>
                <a:cubicBezTo>
                  <a:pt x="0" y="15"/>
                  <a:pt x="0" y="15"/>
                  <a:pt x="0" y="15"/>
                </a:cubicBezTo>
                <a:cubicBezTo>
                  <a:pt x="0" y="178"/>
                  <a:pt x="0" y="178"/>
                  <a:pt x="0" y="178"/>
                </a:cubicBezTo>
                <a:cubicBezTo>
                  <a:pt x="86" y="178"/>
                  <a:pt x="86" y="178"/>
                  <a:pt x="86" y="178"/>
                </a:cubicBezTo>
                <a:cubicBezTo>
                  <a:pt x="86" y="15"/>
                  <a:pt x="86" y="15"/>
                  <a:pt x="86" y="15"/>
                </a:cubicBezTo>
                <a:cubicBezTo>
                  <a:pt x="41" y="15"/>
                  <a:pt x="41" y="15"/>
                  <a:pt x="41" y="15"/>
                </a:cubicBezTo>
                <a:cubicBezTo>
                  <a:pt x="41" y="0"/>
                  <a:pt x="41" y="0"/>
                  <a:pt x="41" y="0"/>
                </a:cubicBezTo>
                <a:lnTo>
                  <a:pt x="11" y="0"/>
                </a:lnTo>
                <a:close/>
                <a:moveTo>
                  <a:pt x="19" y="8"/>
                </a:moveTo>
                <a:cubicBezTo>
                  <a:pt x="33" y="8"/>
                  <a:pt x="33" y="8"/>
                  <a:pt x="33" y="8"/>
                </a:cubicBezTo>
                <a:cubicBezTo>
                  <a:pt x="33" y="15"/>
                  <a:pt x="33" y="15"/>
                  <a:pt x="33" y="15"/>
                </a:cubicBezTo>
                <a:cubicBezTo>
                  <a:pt x="19" y="15"/>
                  <a:pt x="19" y="15"/>
                  <a:pt x="19" y="15"/>
                </a:cubicBezTo>
                <a:lnTo>
                  <a:pt x="19" y="8"/>
                </a:lnTo>
                <a:close/>
                <a:moveTo>
                  <a:pt x="49" y="170"/>
                </a:moveTo>
                <a:cubicBezTo>
                  <a:pt x="37" y="170"/>
                  <a:pt x="37" y="170"/>
                  <a:pt x="37" y="170"/>
                </a:cubicBezTo>
                <a:cubicBezTo>
                  <a:pt x="37" y="156"/>
                  <a:pt x="37" y="156"/>
                  <a:pt x="37" y="156"/>
                </a:cubicBezTo>
                <a:cubicBezTo>
                  <a:pt x="37" y="152"/>
                  <a:pt x="40" y="150"/>
                  <a:pt x="43" y="150"/>
                </a:cubicBezTo>
                <a:cubicBezTo>
                  <a:pt x="46" y="150"/>
                  <a:pt x="49" y="152"/>
                  <a:pt x="49" y="156"/>
                </a:cubicBezTo>
                <a:lnTo>
                  <a:pt x="49" y="170"/>
                </a:lnTo>
                <a:close/>
                <a:moveTo>
                  <a:pt x="78" y="23"/>
                </a:moveTo>
                <a:cubicBezTo>
                  <a:pt x="78" y="170"/>
                  <a:pt x="78" y="170"/>
                  <a:pt x="78" y="170"/>
                </a:cubicBezTo>
                <a:cubicBezTo>
                  <a:pt x="57" y="170"/>
                  <a:pt x="57" y="170"/>
                  <a:pt x="57" y="170"/>
                </a:cubicBezTo>
                <a:cubicBezTo>
                  <a:pt x="57" y="156"/>
                  <a:pt x="57" y="156"/>
                  <a:pt x="57" y="156"/>
                </a:cubicBezTo>
                <a:cubicBezTo>
                  <a:pt x="57" y="148"/>
                  <a:pt x="51" y="142"/>
                  <a:pt x="43" y="142"/>
                </a:cubicBezTo>
                <a:cubicBezTo>
                  <a:pt x="35" y="142"/>
                  <a:pt x="29" y="148"/>
                  <a:pt x="29" y="156"/>
                </a:cubicBezTo>
                <a:cubicBezTo>
                  <a:pt x="29" y="170"/>
                  <a:pt x="29" y="170"/>
                  <a:pt x="29" y="170"/>
                </a:cubicBezTo>
                <a:cubicBezTo>
                  <a:pt x="8" y="170"/>
                  <a:pt x="8" y="170"/>
                  <a:pt x="8" y="170"/>
                </a:cubicBezTo>
                <a:cubicBezTo>
                  <a:pt x="8" y="23"/>
                  <a:pt x="8" y="23"/>
                  <a:pt x="8" y="23"/>
                </a:cubicBezTo>
                <a:cubicBezTo>
                  <a:pt x="11" y="23"/>
                  <a:pt x="11" y="23"/>
                  <a:pt x="11" y="23"/>
                </a:cubicBezTo>
                <a:cubicBezTo>
                  <a:pt x="41" y="23"/>
                  <a:pt x="41" y="23"/>
                  <a:pt x="41" y="23"/>
                </a:cubicBezTo>
                <a:lnTo>
                  <a:pt x="78" y="23"/>
                </a:lnTo>
                <a:close/>
                <a:moveTo>
                  <a:pt x="16" y="124"/>
                </a:moveTo>
                <a:cubicBezTo>
                  <a:pt x="36" y="124"/>
                  <a:pt x="36" y="124"/>
                  <a:pt x="36" y="124"/>
                </a:cubicBezTo>
                <a:cubicBezTo>
                  <a:pt x="36" y="104"/>
                  <a:pt x="36" y="104"/>
                  <a:pt x="36" y="104"/>
                </a:cubicBezTo>
                <a:cubicBezTo>
                  <a:pt x="16" y="104"/>
                  <a:pt x="16" y="104"/>
                  <a:pt x="16" y="104"/>
                </a:cubicBezTo>
                <a:lnTo>
                  <a:pt x="16" y="124"/>
                </a:lnTo>
                <a:close/>
                <a:moveTo>
                  <a:pt x="24" y="112"/>
                </a:moveTo>
                <a:cubicBezTo>
                  <a:pt x="28" y="112"/>
                  <a:pt x="28" y="112"/>
                  <a:pt x="28" y="112"/>
                </a:cubicBezTo>
                <a:cubicBezTo>
                  <a:pt x="28" y="116"/>
                  <a:pt x="28" y="116"/>
                  <a:pt x="28" y="116"/>
                </a:cubicBezTo>
                <a:cubicBezTo>
                  <a:pt x="24" y="116"/>
                  <a:pt x="24" y="116"/>
                  <a:pt x="24" y="116"/>
                </a:cubicBezTo>
                <a:lnTo>
                  <a:pt x="24" y="112"/>
                </a:lnTo>
                <a:close/>
                <a:moveTo>
                  <a:pt x="70" y="104"/>
                </a:moveTo>
                <a:cubicBezTo>
                  <a:pt x="51" y="104"/>
                  <a:pt x="51" y="104"/>
                  <a:pt x="51" y="104"/>
                </a:cubicBezTo>
                <a:cubicBezTo>
                  <a:pt x="51" y="124"/>
                  <a:pt x="51" y="124"/>
                  <a:pt x="51" y="124"/>
                </a:cubicBezTo>
                <a:cubicBezTo>
                  <a:pt x="70" y="124"/>
                  <a:pt x="70" y="124"/>
                  <a:pt x="70" y="124"/>
                </a:cubicBezTo>
                <a:lnTo>
                  <a:pt x="70" y="104"/>
                </a:lnTo>
                <a:close/>
                <a:moveTo>
                  <a:pt x="62" y="116"/>
                </a:moveTo>
                <a:cubicBezTo>
                  <a:pt x="59" y="116"/>
                  <a:pt x="59" y="116"/>
                  <a:pt x="59" y="116"/>
                </a:cubicBezTo>
                <a:cubicBezTo>
                  <a:pt x="59" y="112"/>
                  <a:pt x="59" y="112"/>
                  <a:pt x="59" y="112"/>
                </a:cubicBezTo>
                <a:cubicBezTo>
                  <a:pt x="62" y="112"/>
                  <a:pt x="62" y="112"/>
                  <a:pt x="62" y="112"/>
                </a:cubicBezTo>
                <a:lnTo>
                  <a:pt x="62" y="116"/>
                </a:lnTo>
                <a:close/>
                <a:moveTo>
                  <a:pt x="16" y="92"/>
                </a:moveTo>
                <a:cubicBezTo>
                  <a:pt x="36" y="92"/>
                  <a:pt x="36" y="92"/>
                  <a:pt x="36" y="92"/>
                </a:cubicBezTo>
                <a:cubicBezTo>
                  <a:pt x="36" y="72"/>
                  <a:pt x="36" y="72"/>
                  <a:pt x="36" y="72"/>
                </a:cubicBezTo>
                <a:cubicBezTo>
                  <a:pt x="16" y="72"/>
                  <a:pt x="16" y="72"/>
                  <a:pt x="16" y="72"/>
                </a:cubicBezTo>
                <a:lnTo>
                  <a:pt x="16" y="92"/>
                </a:lnTo>
                <a:close/>
                <a:moveTo>
                  <a:pt x="24" y="80"/>
                </a:moveTo>
                <a:cubicBezTo>
                  <a:pt x="28" y="80"/>
                  <a:pt x="28" y="80"/>
                  <a:pt x="28" y="80"/>
                </a:cubicBezTo>
                <a:cubicBezTo>
                  <a:pt x="28" y="84"/>
                  <a:pt x="28" y="84"/>
                  <a:pt x="28" y="84"/>
                </a:cubicBezTo>
                <a:cubicBezTo>
                  <a:pt x="24" y="84"/>
                  <a:pt x="24" y="84"/>
                  <a:pt x="24" y="84"/>
                </a:cubicBezTo>
                <a:lnTo>
                  <a:pt x="24" y="80"/>
                </a:lnTo>
                <a:close/>
                <a:moveTo>
                  <a:pt x="70" y="72"/>
                </a:moveTo>
                <a:cubicBezTo>
                  <a:pt x="51" y="72"/>
                  <a:pt x="51" y="72"/>
                  <a:pt x="51" y="72"/>
                </a:cubicBezTo>
                <a:cubicBezTo>
                  <a:pt x="51" y="92"/>
                  <a:pt x="51" y="92"/>
                  <a:pt x="51" y="92"/>
                </a:cubicBezTo>
                <a:cubicBezTo>
                  <a:pt x="70" y="92"/>
                  <a:pt x="70" y="92"/>
                  <a:pt x="70" y="92"/>
                </a:cubicBezTo>
                <a:lnTo>
                  <a:pt x="70" y="72"/>
                </a:lnTo>
                <a:close/>
                <a:moveTo>
                  <a:pt x="62" y="84"/>
                </a:moveTo>
                <a:cubicBezTo>
                  <a:pt x="59" y="84"/>
                  <a:pt x="59" y="84"/>
                  <a:pt x="59" y="84"/>
                </a:cubicBezTo>
                <a:cubicBezTo>
                  <a:pt x="59" y="80"/>
                  <a:pt x="59" y="80"/>
                  <a:pt x="59" y="80"/>
                </a:cubicBezTo>
                <a:cubicBezTo>
                  <a:pt x="62" y="80"/>
                  <a:pt x="62" y="80"/>
                  <a:pt x="62" y="80"/>
                </a:cubicBezTo>
                <a:lnTo>
                  <a:pt x="62" y="84"/>
                </a:lnTo>
                <a:close/>
                <a:moveTo>
                  <a:pt x="16" y="60"/>
                </a:moveTo>
                <a:cubicBezTo>
                  <a:pt x="36" y="60"/>
                  <a:pt x="36" y="60"/>
                  <a:pt x="36" y="60"/>
                </a:cubicBezTo>
                <a:cubicBezTo>
                  <a:pt x="36" y="40"/>
                  <a:pt x="36" y="40"/>
                  <a:pt x="36" y="40"/>
                </a:cubicBezTo>
                <a:cubicBezTo>
                  <a:pt x="16" y="40"/>
                  <a:pt x="16" y="40"/>
                  <a:pt x="16" y="40"/>
                </a:cubicBezTo>
                <a:lnTo>
                  <a:pt x="16" y="60"/>
                </a:lnTo>
                <a:close/>
                <a:moveTo>
                  <a:pt x="24" y="48"/>
                </a:moveTo>
                <a:cubicBezTo>
                  <a:pt x="28" y="48"/>
                  <a:pt x="28" y="48"/>
                  <a:pt x="28" y="48"/>
                </a:cubicBezTo>
                <a:cubicBezTo>
                  <a:pt x="28" y="52"/>
                  <a:pt x="28" y="52"/>
                  <a:pt x="28" y="52"/>
                </a:cubicBezTo>
                <a:cubicBezTo>
                  <a:pt x="24" y="52"/>
                  <a:pt x="24" y="52"/>
                  <a:pt x="24" y="52"/>
                </a:cubicBezTo>
                <a:lnTo>
                  <a:pt x="24" y="48"/>
                </a:lnTo>
                <a:close/>
                <a:moveTo>
                  <a:pt x="70" y="40"/>
                </a:moveTo>
                <a:cubicBezTo>
                  <a:pt x="51" y="40"/>
                  <a:pt x="51" y="40"/>
                  <a:pt x="51" y="40"/>
                </a:cubicBezTo>
                <a:cubicBezTo>
                  <a:pt x="51" y="60"/>
                  <a:pt x="51" y="60"/>
                  <a:pt x="51" y="60"/>
                </a:cubicBezTo>
                <a:cubicBezTo>
                  <a:pt x="70" y="60"/>
                  <a:pt x="70" y="60"/>
                  <a:pt x="70" y="60"/>
                </a:cubicBezTo>
                <a:lnTo>
                  <a:pt x="70" y="40"/>
                </a:lnTo>
                <a:close/>
                <a:moveTo>
                  <a:pt x="62" y="52"/>
                </a:moveTo>
                <a:cubicBezTo>
                  <a:pt x="59" y="52"/>
                  <a:pt x="59" y="52"/>
                  <a:pt x="59" y="52"/>
                </a:cubicBezTo>
                <a:cubicBezTo>
                  <a:pt x="59" y="48"/>
                  <a:pt x="59" y="48"/>
                  <a:pt x="59" y="48"/>
                </a:cubicBezTo>
                <a:cubicBezTo>
                  <a:pt x="62" y="48"/>
                  <a:pt x="62" y="48"/>
                  <a:pt x="62" y="48"/>
                </a:cubicBezTo>
                <a:lnTo>
                  <a:pt x="62" y="52"/>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8955185" y="2963236"/>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75" name="Rectangle 74"/>
          <p:cNvSpPr/>
          <p:nvPr/>
        </p:nvSpPr>
        <p:spPr bwMode="auto">
          <a:xfrm>
            <a:off x="9571037" y="2963236"/>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Tenant driven workflows</a:t>
            </a:r>
          </a:p>
        </p:txBody>
      </p:sp>
      <p:sp>
        <p:nvSpPr>
          <p:cNvPr id="77" name="Freeform 24"/>
          <p:cNvSpPr>
            <a:spLocks noEditPoints="1"/>
          </p:cNvSpPr>
          <p:nvPr/>
        </p:nvSpPr>
        <p:spPr bwMode="auto">
          <a:xfrm>
            <a:off x="9072622" y="3193489"/>
            <a:ext cx="381000" cy="31035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Rectangle 78"/>
          <p:cNvSpPr/>
          <p:nvPr/>
        </p:nvSpPr>
        <p:spPr bwMode="auto">
          <a:xfrm>
            <a:off x="8955185" y="3912384"/>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0" name="Rectangle 79"/>
          <p:cNvSpPr/>
          <p:nvPr/>
        </p:nvSpPr>
        <p:spPr bwMode="auto">
          <a:xfrm>
            <a:off x="9571037" y="3912384"/>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Application, file/folder, and page-blob snapshot level snapshot </a:t>
            </a:r>
          </a:p>
        </p:txBody>
      </p:sp>
      <p:sp>
        <p:nvSpPr>
          <p:cNvPr id="78" name="Freeform 77"/>
          <p:cNvSpPr>
            <a:spLocks noEditPoints="1"/>
          </p:cNvSpPr>
          <p:nvPr/>
        </p:nvSpPr>
        <p:spPr bwMode="auto">
          <a:xfrm>
            <a:off x="9118271" y="4172637"/>
            <a:ext cx="382547" cy="272836"/>
          </a:xfrm>
          <a:custGeom>
            <a:avLst/>
            <a:gdLst>
              <a:gd name="T0" fmla="*/ 12 w 112"/>
              <a:gd name="T1" fmla="*/ 0 h 80"/>
              <a:gd name="T2" fmla="*/ 0 w 112"/>
              <a:gd name="T3" fmla="*/ 12 h 80"/>
              <a:gd name="T4" fmla="*/ 0 w 112"/>
              <a:gd name="T5" fmla="*/ 68 h 80"/>
              <a:gd name="T6" fmla="*/ 12 w 112"/>
              <a:gd name="T7" fmla="*/ 80 h 80"/>
              <a:gd name="T8" fmla="*/ 100 w 112"/>
              <a:gd name="T9" fmla="*/ 80 h 80"/>
              <a:gd name="T10" fmla="*/ 112 w 112"/>
              <a:gd name="T11" fmla="*/ 68 h 80"/>
              <a:gd name="T12" fmla="*/ 112 w 112"/>
              <a:gd name="T13" fmla="*/ 12 h 80"/>
              <a:gd name="T14" fmla="*/ 100 w 112"/>
              <a:gd name="T15" fmla="*/ 0 h 80"/>
              <a:gd name="T16" fmla="*/ 12 w 112"/>
              <a:gd name="T17" fmla="*/ 0 h 80"/>
              <a:gd name="T18" fmla="*/ 104 w 112"/>
              <a:gd name="T19" fmla="*/ 68 h 80"/>
              <a:gd name="T20" fmla="*/ 100 w 112"/>
              <a:gd name="T21" fmla="*/ 72 h 80"/>
              <a:gd name="T22" fmla="*/ 12 w 112"/>
              <a:gd name="T23" fmla="*/ 72 h 80"/>
              <a:gd name="T24" fmla="*/ 8 w 112"/>
              <a:gd name="T25" fmla="*/ 68 h 80"/>
              <a:gd name="T26" fmla="*/ 8 w 112"/>
              <a:gd name="T27" fmla="*/ 24 h 80"/>
              <a:gd name="T28" fmla="*/ 104 w 112"/>
              <a:gd name="T29" fmla="*/ 24 h 80"/>
              <a:gd name="T30" fmla="*/ 104 w 112"/>
              <a:gd name="T31" fmla="*/ 68 h 80"/>
              <a:gd name="T32" fmla="*/ 104 w 112"/>
              <a:gd name="T33" fmla="*/ 12 h 80"/>
              <a:gd name="T34" fmla="*/ 104 w 112"/>
              <a:gd name="T35" fmla="*/ 16 h 80"/>
              <a:gd name="T36" fmla="*/ 8 w 112"/>
              <a:gd name="T37" fmla="*/ 16 h 80"/>
              <a:gd name="T38" fmla="*/ 8 w 112"/>
              <a:gd name="T39" fmla="*/ 12 h 80"/>
              <a:gd name="T40" fmla="*/ 12 w 112"/>
              <a:gd name="T41" fmla="*/ 8 h 80"/>
              <a:gd name="T42" fmla="*/ 100 w 112"/>
              <a:gd name="T43" fmla="*/ 8 h 80"/>
              <a:gd name="T44" fmla="*/ 104 w 112"/>
              <a:gd name="T45" fmla="*/ 1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80">
                <a:moveTo>
                  <a:pt x="12" y="0"/>
                </a:moveTo>
                <a:cubicBezTo>
                  <a:pt x="5" y="0"/>
                  <a:pt x="0" y="6"/>
                  <a:pt x="0" y="12"/>
                </a:cubicBezTo>
                <a:cubicBezTo>
                  <a:pt x="0" y="68"/>
                  <a:pt x="0" y="68"/>
                  <a:pt x="0" y="68"/>
                </a:cubicBezTo>
                <a:cubicBezTo>
                  <a:pt x="0" y="75"/>
                  <a:pt x="5" y="80"/>
                  <a:pt x="12" y="80"/>
                </a:cubicBezTo>
                <a:cubicBezTo>
                  <a:pt x="100" y="80"/>
                  <a:pt x="100" y="80"/>
                  <a:pt x="100" y="80"/>
                </a:cubicBezTo>
                <a:cubicBezTo>
                  <a:pt x="106" y="80"/>
                  <a:pt x="112" y="75"/>
                  <a:pt x="112" y="68"/>
                </a:cubicBezTo>
                <a:cubicBezTo>
                  <a:pt x="112" y="12"/>
                  <a:pt x="112" y="12"/>
                  <a:pt x="112" y="12"/>
                </a:cubicBezTo>
                <a:cubicBezTo>
                  <a:pt x="112" y="6"/>
                  <a:pt x="106" y="0"/>
                  <a:pt x="100" y="0"/>
                </a:cubicBezTo>
                <a:lnTo>
                  <a:pt x="12" y="0"/>
                </a:lnTo>
                <a:close/>
                <a:moveTo>
                  <a:pt x="104" y="68"/>
                </a:moveTo>
                <a:cubicBezTo>
                  <a:pt x="104" y="70"/>
                  <a:pt x="102" y="72"/>
                  <a:pt x="100" y="72"/>
                </a:cubicBezTo>
                <a:cubicBezTo>
                  <a:pt x="12" y="72"/>
                  <a:pt x="12" y="72"/>
                  <a:pt x="12" y="72"/>
                </a:cubicBezTo>
                <a:cubicBezTo>
                  <a:pt x="10" y="72"/>
                  <a:pt x="8" y="70"/>
                  <a:pt x="8" y="68"/>
                </a:cubicBezTo>
                <a:cubicBezTo>
                  <a:pt x="8" y="24"/>
                  <a:pt x="8" y="24"/>
                  <a:pt x="8" y="24"/>
                </a:cubicBezTo>
                <a:cubicBezTo>
                  <a:pt x="104" y="24"/>
                  <a:pt x="104" y="24"/>
                  <a:pt x="104" y="24"/>
                </a:cubicBezTo>
                <a:lnTo>
                  <a:pt x="104" y="68"/>
                </a:lnTo>
                <a:close/>
                <a:moveTo>
                  <a:pt x="104" y="12"/>
                </a:moveTo>
                <a:cubicBezTo>
                  <a:pt x="104" y="16"/>
                  <a:pt x="104" y="16"/>
                  <a:pt x="104" y="16"/>
                </a:cubicBezTo>
                <a:cubicBezTo>
                  <a:pt x="8" y="16"/>
                  <a:pt x="8" y="16"/>
                  <a:pt x="8" y="16"/>
                </a:cubicBezTo>
                <a:cubicBezTo>
                  <a:pt x="8" y="12"/>
                  <a:pt x="8" y="12"/>
                  <a:pt x="8" y="12"/>
                </a:cubicBezTo>
                <a:cubicBezTo>
                  <a:pt x="8" y="10"/>
                  <a:pt x="10" y="8"/>
                  <a:pt x="12" y="8"/>
                </a:cubicBezTo>
                <a:cubicBezTo>
                  <a:pt x="100" y="8"/>
                  <a:pt x="100" y="8"/>
                  <a:pt x="100" y="8"/>
                </a:cubicBezTo>
                <a:cubicBezTo>
                  <a:pt x="102" y="8"/>
                  <a:pt x="104" y="10"/>
                  <a:pt x="104" y="1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p:nvPr/>
        </p:nvSpPr>
        <p:spPr bwMode="auto">
          <a:xfrm>
            <a:off x="8949909" y="4861265"/>
            <a:ext cx="615851"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84" name="Rectangle 83"/>
          <p:cNvSpPr/>
          <p:nvPr/>
        </p:nvSpPr>
        <p:spPr bwMode="auto">
          <a:xfrm>
            <a:off x="9565761" y="4861265"/>
            <a:ext cx="2688854" cy="73865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rPr>
              <a:t>Support for Microsoft and 3</a:t>
            </a:r>
            <a:r>
              <a:rPr lang="en-US" sz="1600" baseline="30000" dirty="0">
                <a:gradFill>
                  <a:gsLst>
                    <a:gs pos="0">
                      <a:srgbClr val="FFFFFF"/>
                    </a:gs>
                    <a:gs pos="100000">
                      <a:srgbClr val="FFFFFF"/>
                    </a:gs>
                  </a:gsLst>
                  <a:lin ang="5400000" scaled="0"/>
                </a:gradFill>
              </a:rPr>
              <a:t>rd</a:t>
            </a:r>
            <a:r>
              <a:rPr lang="en-US" sz="1600" dirty="0">
                <a:gradFill>
                  <a:gsLst>
                    <a:gs pos="0">
                      <a:srgbClr val="FFFFFF"/>
                    </a:gs>
                    <a:gs pos="100000">
                      <a:srgbClr val="FFFFFF"/>
                    </a:gs>
                  </a:gsLst>
                  <a:lin ang="5400000" scaled="0"/>
                </a:gradFill>
              </a:rPr>
              <a:t> party products</a:t>
            </a:r>
          </a:p>
        </p:txBody>
      </p:sp>
      <p:sp>
        <p:nvSpPr>
          <p:cNvPr id="82" name="Freeform 33"/>
          <p:cNvSpPr>
            <a:spLocks noEditPoints="1"/>
          </p:cNvSpPr>
          <p:nvPr/>
        </p:nvSpPr>
        <p:spPr bwMode="auto">
          <a:xfrm>
            <a:off x="9018711" y="5125818"/>
            <a:ext cx="547049" cy="345134"/>
          </a:xfrm>
          <a:custGeom>
            <a:avLst/>
            <a:gdLst>
              <a:gd name="T0" fmla="*/ 90 w 197"/>
              <a:gd name="T1" fmla="*/ 10 h 124"/>
              <a:gd name="T2" fmla="*/ 33 w 197"/>
              <a:gd name="T3" fmla="*/ 4 h 124"/>
              <a:gd name="T4" fmla="*/ 34 w 197"/>
              <a:gd name="T5" fmla="*/ 90 h 124"/>
              <a:gd name="T6" fmla="*/ 50 w 197"/>
              <a:gd name="T7" fmla="*/ 100 h 124"/>
              <a:gd name="T8" fmla="*/ 60 w 197"/>
              <a:gd name="T9" fmla="*/ 108 h 124"/>
              <a:gd name="T10" fmla="*/ 75 w 197"/>
              <a:gd name="T11" fmla="*/ 116 h 124"/>
              <a:gd name="T12" fmla="*/ 94 w 197"/>
              <a:gd name="T13" fmla="*/ 121 h 124"/>
              <a:gd name="T14" fmla="*/ 100 w 197"/>
              <a:gd name="T15" fmla="*/ 115 h 124"/>
              <a:gd name="T16" fmla="*/ 119 w 197"/>
              <a:gd name="T17" fmla="*/ 117 h 124"/>
              <a:gd name="T18" fmla="*/ 132 w 197"/>
              <a:gd name="T19" fmla="*/ 109 h 124"/>
              <a:gd name="T20" fmla="*/ 144 w 197"/>
              <a:gd name="T21" fmla="*/ 100 h 124"/>
              <a:gd name="T22" fmla="*/ 159 w 197"/>
              <a:gd name="T23" fmla="*/ 94 h 124"/>
              <a:gd name="T24" fmla="*/ 176 w 197"/>
              <a:gd name="T25" fmla="*/ 9 h 124"/>
              <a:gd name="T26" fmla="*/ 53 w 197"/>
              <a:gd name="T27" fmla="*/ 87 h 124"/>
              <a:gd name="T28" fmla="*/ 43 w 197"/>
              <a:gd name="T29" fmla="*/ 92 h 124"/>
              <a:gd name="T30" fmla="*/ 55 w 197"/>
              <a:gd name="T31" fmla="*/ 76 h 124"/>
              <a:gd name="T32" fmla="*/ 59 w 197"/>
              <a:gd name="T33" fmla="*/ 81 h 124"/>
              <a:gd name="T34" fmla="*/ 63 w 197"/>
              <a:gd name="T35" fmla="*/ 99 h 124"/>
              <a:gd name="T36" fmla="*/ 58 w 197"/>
              <a:gd name="T37" fmla="*/ 99 h 124"/>
              <a:gd name="T38" fmla="*/ 71 w 197"/>
              <a:gd name="T39" fmla="*/ 83 h 124"/>
              <a:gd name="T40" fmla="*/ 64 w 197"/>
              <a:gd name="T41" fmla="*/ 97 h 124"/>
              <a:gd name="T42" fmla="*/ 77 w 197"/>
              <a:gd name="T43" fmla="*/ 105 h 124"/>
              <a:gd name="T44" fmla="*/ 70 w 197"/>
              <a:gd name="T45" fmla="*/ 103 h 124"/>
              <a:gd name="T46" fmla="*/ 80 w 197"/>
              <a:gd name="T47" fmla="*/ 93 h 124"/>
              <a:gd name="T48" fmla="*/ 85 w 197"/>
              <a:gd name="T49" fmla="*/ 97 h 124"/>
              <a:gd name="T50" fmla="*/ 88 w 197"/>
              <a:gd name="T51" fmla="*/ 115 h 124"/>
              <a:gd name="T52" fmla="*/ 83 w 197"/>
              <a:gd name="T53" fmla="*/ 111 h 124"/>
              <a:gd name="T54" fmla="*/ 90 w 197"/>
              <a:gd name="T55" fmla="*/ 104 h 124"/>
              <a:gd name="T56" fmla="*/ 96 w 197"/>
              <a:gd name="T57" fmla="*/ 103 h 124"/>
              <a:gd name="T58" fmla="*/ 153 w 197"/>
              <a:gd name="T59" fmla="*/ 88 h 124"/>
              <a:gd name="T60" fmla="*/ 127 w 197"/>
              <a:gd name="T61" fmla="*/ 67 h 124"/>
              <a:gd name="T62" fmla="*/ 137 w 197"/>
              <a:gd name="T63" fmla="*/ 89 h 124"/>
              <a:gd name="T64" fmla="*/ 134 w 197"/>
              <a:gd name="T65" fmla="*/ 95 h 124"/>
              <a:gd name="T66" fmla="*/ 117 w 197"/>
              <a:gd name="T67" fmla="*/ 78 h 124"/>
              <a:gd name="T68" fmla="*/ 125 w 197"/>
              <a:gd name="T69" fmla="*/ 98 h 124"/>
              <a:gd name="T70" fmla="*/ 126 w 197"/>
              <a:gd name="T71" fmla="*/ 104 h 124"/>
              <a:gd name="T72" fmla="*/ 119 w 197"/>
              <a:gd name="T73" fmla="*/ 101 h 124"/>
              <a:gd name="T74" fmla="*/ 101 w 197"/>
              <a:gd name="T75" fmla="*/ 94 h 124"/>
              <a:gd name="T76" fmla="*/ 108 w 197"/>
              <a:gd name="T77" fmla="*/ 111 h 124"/>
              <a:gd name="T78" fmla="*/ 102 w 197"/>
              <a:gd name="T79" fmla="*/ 97 h 124"/>
              <a:gd name="T80" fmla="*/ 82 w 197"/>
              <a:gd name="T81" fmla="*/ 84 h 124"/>
              <a:gd name="T82" fmla="*/ 68 w 197"/>
              <a:gd name="T83" fmla="*/ 75 h 124"/>
              <a:gd name="T84" fmla="*/ 43 w 197"/>
              <a:gd name="T85" fmla="*/ 76 h 124"/>
              <a:gd name="T86" fmla="*/ 57 w 197"/>
              <a:gd name="T87" fmla="*/ 27 h 124"/>
              <a:gd name="T88" fmla="*/ 77 w 197"/>
              <a:gd name="T89" fmla="*/ 23 h 124"/>
              <a:gd name="T90" fmla="*/ 94 w 197"/>
              <a:gd name="T91" fmla="*/ 39 h 124"/>
              <a:gd name="T92" fmla="*/ 110 w 197"/>
              <a:gd name="T93" fmla="*/ 52 h 124"/>
              <a:gd name="T94" fmla="*/ 154 w 197"/>
              <a:gd name="T95" fmla="*/ 86 h 124"/>
              <a:gd name="T96" fmla="*/ 135 w 197"/>
              <a:gd name="T97" fmla="*/ 54 h 124"/>
              <a:gd name="T98" fmla="*/ 112 w 197"/>
              <a:gd name="T99" fmla="*/ 30 h 124"/>
              <a:gd name="T100" fmla="*/ 88 w 197"/>
              <a:gd name="T101" fmla="*/ 34 h 124"/>
              <a:gd name="T102" fmla="*/ 83 w 197"/>
              <a:gd name="T103" fmla="*/ 28 h 124"/>
              <a:gd name="T104" fmla="*/ 141 w 197"/>
              <a:gd name="T105" fmla="*/ 32 h 124"/>
              <a:gd name="T106" fmla="*/ 158 w 197"/>
              <a:gd name="T107" fmla="*/ 7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124">
                <a:moveTo>
                  <a:pt x="141" y="23"/>
                </a:moveTo>
                <a:cubicBezTo>
                  <a:pt x="114" y="9"/>
                  <a:pt x="114" y="9"/>
                  <a:pt x="114" y="9"/>
                </a:cubicBezTo>
                <a:cubicBezTo>
                  <a:pt x="113" y="9"/>
                  <a:pt x="99" y="0"/>
                  <a:pt x="90" y="10"/>
                </a:cubicBezTo>
                <a:cubicBezTo>
                  <a:pt x="87" y="12"/>
                  <a:pt x="87" y="12"/>
                  <a:pt x="87" y="12"/>
                </a:cubicBezTo>
                <a:cubicBezTo>
                  <a:pt x="80" y="9"/>
                  <a:pt x="68" y="7"/>
                  <a:pt x="56" y="17"/>
                </a:cubicBezTo>
                <a:cubicBezTo>
                  <a:pt x="33" y="4"/>
                  <a:pt x="33" y="4"/>
                  <a:pt x="33" y="4"/>
                </a:cubicBezTo>
                <a:cubicBezTo>
                  <a:pt x="0" y="55"/>
                  <a:pt x="0" y="55"/>
                  <a:pt x="0" y="55"/>
                </a:cubicBezTo>
                <a:cubicBezTo>
                  <a:pt x="37" y="82"/>
                  <a:pt x="37" y="82"/>
                  <a:pt x="37" y="82"/>
                </a:cubicBezTo>
                <a:cubicBezTo>
                  <a:pt x="35" y="84"/>
                  <a:pt x="34" y="87"/>
                  <a:pt x="34" y="90"/>
                </a:cubicBezTo>
                <a:cubicBezTo>
                  <a:pt x="34" y="93"/>
                  <a:pt x="36" y="95"/>
                  <a:pt x="38" y="98"/>
                </a:cubicBezTo>
                <a:cubicBezTo>
                  <a:pt x="40" y="100"/>
                  <a:pt x="43" y="101"/>
                  <a:pt x="46" y="101"/>
                </a:cubicBezTo>
                <a:cubicBezTo>
                  <a:pt x="47" y="101"/>
                  <a:pt x="49" y="101"/>
                  <a:pt x="50" y="100"/>
                </a:cubicBezTo>
                <a:cubicBezTo>
                  <a:pt x="50" y="102"/>
                  <a:pt x="51" y="103"/>
                  <a:pt x="52" y="104"/>
                </a:cubicBezTo>
                <a:cubicBezTo>
                  <a:pt x="54" y="106"/>
                  <a:pt x="57" y="108"/>
                  <a:pt x="60" y="108"/>
                </a:cubicBezTo>
                <a:cubicBezTo>
                  <a:pt x="60" y="108"/>
                  <a:pt x="60" y="108"/>
                  <a:pt x="60" y="108"/>
                </a:cubicBezTo>
                <a:cubicBezTo>
                  <a:pt x="61" y="108"/>
                  <a:pt x="61" y="108"/>
                  <a:pt x="61" y="108"/>
                </a:cubicBezTo>
                <a:cubicBezTo>
                  <a:pt x="62" y="110"/>
                  <a:pt x="63" y="112"/>
                  <a:pt x="64" y="113"/>
                </a:cubicBezTo>
                <a:cubicBezTo>
                  <a:pt x="67" y="116"/>
                  <a:pt x="71" y="117"/>
                  <a:pt x="75" y="116"/>
                </a:cubicBezTo>
                <a:cubicBezTo>
                  <a:pt x="75" y="118"/>
                  <a:pt x="76" y="120"/>
                  <a:pt x="78" y="121"/>
                </a:cubicBezTo>
                <a:cubicBezTo>
                  <a:pt x="80" y="123"/>
                  <a:pt x="83" y="124"/>
                  <a:pt x="86" y="124"/>
                </a:cubicBezTo>
                <a:cubicBezTo>
                  <a:pt x="89" y="124"/>
                  <a:pt x="92" y="123"/>
                  <a:pt x="94" y="121"/>
                </a:cubicBezTo>
                <a:cubicBezTo>
                  <a:pt x="97" y="118"/>
                  <a:pt x="97" y="118"/>
                  <a:pt x="97" y="118"/>
                </a:cubicBezTo>
                <a:cubicBezTo>
                  <a:pt x="97" y="118"/>
                  <a:pt x="97" y="118"/>
                  <a:pt x="97" y="118"/>
                </a:cubicBezTo>
                <a:cubicBezTo>
                  <a:pt x="100" y="115"/>
                  <a:pt x="100" y="115"/>
                  <a:pt x="100" y="115"/>
                </a:cubicBezTo>
                <a:cubicBezTo>
                  <a:pt x="103" y="117"/>
                  <a:pt x="103" y="117"/>
                  <a:pt x="103" y="117"/>
                </a:cubicBezTo>
                <a:cubicBezTo>
                  <a:pt x="105" y="119"/>
                  <a:pt x="108" y="120"/>
                  <a:pt x="111" y="120"/>
                </a:cubicBezTo>
                <a:cubicBezTo>
                  <a:pt x="114" y="120"/>
                  <a:pt x="117" y="119"/>
                  <a:pt x="119" y="117"/>
                </a:cubicBezTo>
                <a:cubicBezTo>
                  <a:pt x="120" y="116"/>
                  <a:pt x="121" y="114"/>
                  <a:pt x="122" y="113"/>
                </a:cubicBezTo>
                <a:cubicBezTo>
                  <a:pt x="122" y="113"/>
                  <a:pt x="123" y="113"/>
                  <a:pt x="124" y="113"/>
                </a:cubicBezTo>
                <a:cubicBezTo>
                  <a:pt x="127" y="113"/>
                  <a:pt x="130" y="112"/>
                  <a:pt x="132" y="109"/>
                </a:cubicBezTo>
                <a:cubicBezTo>
                  <a:pt x="134" y="108"/>
                  <a:pt x="135" y="106"/>
                  <a:pt x="135" y="104"/>
                </a:cubicBezTo>
                <a:cubicBezTo>
                  <a:pt x="135" y="104"/>
                  <a:pt x="136" y="104"/>
                  <a:pt x="136" y="104"/>
                </a:cubicBezTo>
                <a:cubicBezTo>
                  <a:pt x="139" y="104"/>
                  <a:pt x="142" y="103"/>
                  <a:pt x="144" y="100"/>
                </a:cubicBezTo>
                <a:cubicBezTo>
                  <a:pt x="145" y="99"/>
                  <a:pt x="146" y="98"/>
                  <a:pt x="146" y="96"/>
                </a:cubicBezTo>
                <a:cubicBezTo>
                  <a:pt x="148" y="97"/>
                  <a:pt x="149" y="97"/>
                  <a:pt x="151" y="97"/>
                </a:cubicBezTo>
                <a:cubicBezTo>
                  <a:pt x="154" y="97"/>
                  <a:pt x="156" y="96"/>
                  <a:pt x="159" y="94"/>
                </a:cubicBezTo>
                <a:cubicBezTo>
                  <a:pt x="161" y="91"/>
                  <a:pt x="162" y="87"/>
                  <a:pt x="162" y="84"/>
                </a:cubicBezTo>
                <a:cubicBezTo>
                  <a:pt x="197" y="66"/>
                  <a:pt x="197" y="66"/>
                  <a:pt x="197" y="66"/>
                </a:cubicBezTo>
                <a:cubicBezTo>
                  <a:pt x="176" y="9"/>
                  <a:pt x="176" y="9"/>
                  <a:pt x="176" y="9"/>
                </a:cubicBezTo>
                <a:lnTo>
                  <a:pt x="141" y="23"/>
                </a:lnTo>
                <a:close/>
                <a:moveTo>
                  <a:pt x="53" y="87"/>
                </a:moveTo>
                <a:cubicBezTo>
                  <a:pt x="53" y="87"/>
                  <a:pt x="53" y="87"/>
                  <a:pt x="53" y="87"/>
                </a:cubicBezTo>
                <a:cubicBezTo>
                  <a:pt x="53" y="87"/>
                  <a:pt x="53" y="87"/>
                  <a:pt x="53" y="87"/>
                </a:cubicBezTo>
                <a:cubicBezTo>
                  <a:pt x="48" y="92"/>
                  <a:pt x="48" y="92"/>
                  <a:pt x="48" y="92"/>
                </a:cubicBezTo>
                <a:cubicBezTo>
                  <a:pt x="47" y="93"/>
                  <a:pt x="45" y="93"/>
                  <a:pt x="43" y="92"/>
                </a:cubicBezTo>
                <a:cubicBezTo>
                  <a:pt x="43" y="91"/>
                  <a:pt x="42" y="90"/>
                  <a:pt x="42" y="90"/>
                </a:cubicBezTo>
                <a:cubicBezTo>
                  <a:pt x="42" y="89"/>
                  <a:pt x="43" y="88"/>
                  <a:pt x="43" y="87"/>
                </a:cubicBezTo>
                <a:cubicBezTo>
                  <a:pt x="55" y="76"/>
                  <a:pt x="55" y="76"/>
                  <a:pt x="55" y="76"/>
                </a:cubicBezTo>
                <a:cubicBezTo>
                  <a:pt x="56" y="75"/>
                  <a:pt x="58" y="75"/>
                  <a:pt x="59" y="76"/>
                </a:cubicBezTo>
                <a:cubicBezTo>
                  <a:pt x="61" y="77"/>
                  <a:pt x="61" y="79"/>
                  <a:pt x="59" y="81"/>
                </a:cubicBezTo>
                <a:cubicBezTo>
                  <a:pt x="59" y="81"/>
                  <a:pt x="59" y="81"/>
                  <a:pt x="59" y="81"/>
                </a:cubicBezTo>
                <a:cubicBezTo>
                  <a:pt x="53" y="87"/>
                  <a:pt x="53" y="87"/>
                  <a:pt x="53" y="87"/>
                </a:cubicBezTo>
                <a:close/>
                <a:moveTo>
                  <a:pt x="64" y="97"/>
                </a:moveTo>
                <a:cubicBezTo>
                  <a:pt x="63" y="99"/>
                  <a:pt x="63" y="99"/>
                  <a:pt x="63" y="99"/>
                </a:cubicBezTo>
                <a:cubicBezTo>
                  <a:pt x="62" y="99"/>
                  <a:pt x="61" y="100"/>
                  <a:pt x="60" y="100"/>
                </a:cubicBezTo>
                <a:cubicBezTo>
                  <a:pt x="60" y="100"/>
                  <a:pt x="60" y="100"/>
                  <a:pt x="60" y="100"/>
                </a:cubicBezTo>
                <a:cubicBezTo>
                  <a:pt x="59" y="100"/>
                  <a:pt x="59" y="99"/>
                  <a:pt x="58" y="99"/>
                </a:cubicBezTo>
                <a:cubicBezTo>
                  <a:pt x="57" y="98"/>
                  <a:pt x="57" y="94"/>
                  <a:pt x="59" y="93"/>
                </a:cubicBezTo>
                <a:cubicBezTo>
                  <a:pt x="67" y="85"/>
                  <a:pt x="67" y="85"/>
                  <a:pt x="67" y="85"/>
                </a:cubicBezTo>
                <a:cubicBezTo>
                  <a:pt x="68" y="84"/>
                  <a:pt x="69" y="83"/>
                  <a:pt x="71" y="83"/>
                </a:cubicBezTo>
                <a:cubicBezTo>
                  <a:pt x="72" y="83"/>
                  <a:pt x="73" y="83"/>
                  <a:pt x="73" y="83"/>
                </a:cubicBezTo>
                <a:cubicBezTo>
                  <a:pt x="74" y="85"/>
                  <a:pt x="74" y="87"/>
                  <a:pt x="73" y="88"/>
                </a:cubicBezTo>
                <a:cubicBezTo>
                  <a:pt x="64" y="97"/>
                  <a:pt x="64" y="97"/>
                  <a:pt x="64" y="97"/>
                </a:cubicBezTo>
                <a:cubicBezTo>
                  <a:pt x="64" y="97"/>
                  <a:pt x="64" y="97"/>
                  <a:pt x="64" y="97"/>
                </a:cubicBezTo>
                <a:close/>
                <a:moveTo>
                  <a:pt x="78" y="105"/>
                </a:moveTo>
                <a:cubicBezTo>
                  <a:pt x="78" y="105"/>
                  <a:pt x="77" y="105"/>
                  <a:pt x="77" y="105"/>
                </a:cubicBezTo>
                <a:cubicBezTo>
                  <a:pt x="75" y="108"/>
                  <a:pt x="75" y="108"/>
                  <a:pt x="75" y="108"/>
                </a:cubicBezTo>
                <a:cubicBezTo>
                  <a:pt x="74" y="109"/>
                  <a:pt x="71" y="109"/>
                  <a:pt x="70" y="108"/>
                </a:cubicBezTo>
                <a:cubicBezTo>
                  <a:pt x="69" y="106"/>
                  <a:pt x="69" y="104"/>
                  <a:pt x="70" y="103"/>
                </a:cubicBezTo>
                <a:cubicBezTo>
                  <a:pt x="79" y="94"/>
                  <a:pt x="79" y="94"/>
                  <a:pt x="79" y="94"/>
                </a:cubicBezTo>
                <a:cubicBezTo>
                  <a:pt x="79" y="94"/>
                  <a:pt x="79" y="94"/>
                  <a:pt x="79" y="94"/>
                </a:cubicBezTo>
                <a:cubicBezTo>
                  <a:pt x="80" y="93"/>
                  <a:pt x="80" y="93"/>
                  <a:pt x="80" y="93"/>
                </a:cubicBezTo>
                <a:cubicBezTo>
                  <a:pt x="80" y="92"/>
                  <a:pt x="81" y="92"/>
                  <a:pt x="82" y="92"/>
                </a:cubicBezTo>
                <a:cubicBezTo>
                  <a:pt x="83" y="92"/>
                  <a:pt x="84" y="92"/>
                  <a:pt x="85" y="93"/>
                </a:cubicBezTo>
                <a:cubicBezTo>
                  <a:pt x="86" y="94"/>
                  <a:pt x="86" y="96"/>
                  <a:pt x="85" y="97"/>
                </a:cubicBezTo>
                <a:cubicBezTo>
                  <a:pt x="78" y="105"/>
                  <a:pt x="78" y="105"/>
                  <a:pt x="78" y="105"/>
                </a:cubicBezTo>
                <a:close/>
                <a:moveTo>
                  <a:pt x="96" y="107"/>
                </a:moveTo>
                <a:cubicBezTo>
                  <a:pt x="88" y="115"/>
                  <a:pt x="88" y="115"/>
                  <a:pt x="88" y="115"/>
                </a:cubicBezTo>
                <a:cubicBezTo>
                  <a:pt x="87" y="117"/>
                  <a:pt x="85" y="117"/>
                  <a:pt x="83" y="115"/>
                </a:cubicBezTo>
                <a:cubicBezTo>
                  <a:pt x="83" y="115"/>
                  <a:pt x="82" y="114"/>
                  <a:pt x="82" y="113"/>
                </a:cubicBezTo>
                <a:cubicBezTo>
                  <a:pt x="82" y="112"/>
                  <a:pt x="83" y="111"/>
                  <a:pt x="83" y="111"/>
                </a:cubicBezTo>
                <a:cubicBezTo>
                  <a:pt x="86" y="108"/>
                  <a:pt x="86" y="108"/>
                  <a:pt x="86" y="108"/>
                </a:cubicBezTo>
                <a:cubicBezTo>
                  <a:pt x="86" y="108"/>
                  <a:pt x="86" y="108"/>
                  <a:pt x="86" y="108"/>
                </a:cubicBezTo>
                <a:cubicBezTo>
                  <a:pt x="90" y="104"/>
                  <a:pt x="90" y="104"/>
                  <a:pt x="90" y="104"/>
                </a:cubicBezTo>
                <a:cubicBezTo>
                  <a:pt x="91" y="103"/>
                  <a:pt x="91" y="103"/>
                  <a:pt x="91" y="103"/>
                </a:cubicBezTo>
                <a:cubicBezTo>
                  <a:pt x="91" y="103"/>
                  <a:pt x="91" y="103"/>
                  <a:pt x="91" y="103"/>
                </a:cubicBezTo>
                <a:cubicBezTo>
                  <a:pt x="92" y="101"/>
                  <a:pt x="95" y="101"/>
                  <a:pt x="96" y="103"/>
                </a:cubicBezTo>
                <a:cubicBezTo>
                  <a:pt x="97" y="103"/>
                  <a:pt x="97" y="104"/>
                  <a:pt x="97" y="105"/>
                </a:cubicBezTo>
                <a:cubicBezTo>
                  <a:pt x="97" y="106"/>
                  <a:pt x="97" y="107"/>
                  <a:pt x="96" y="107"/>
                </a:cubicBezTo>
                <a:close/>
                <a:moveTo>
                  <a:pt x="153" y="88"/>
                </a:moveTo>
                <a:cubicBezTo>
                  <a:pt x="152" y="89"/>
                  <a:pt x="149" y="89"/>
                  <a:pt x="148" y="88"/>
                </a:cubicBezTo>
                <a:cubicBezTo>
                  <a:pt x="127" y="67"/>
                  <a:pt x="127" y="67"/>
                  <a:pt x="127" y="67"/>
                </a:cubicBezTo>
                <a:cubicBezTo>
                  <a:pt x="127" y="67"/>
                  <a:pt x="127" y="67"/>
                  <a:pt x="127" y="67"/>
                </a:cubicBezTo>
                <a:cubicBezTo>
                  <a:pt x="127" y="67"/>
                  <a:pt x="127" y="67"/>
                  <a:pt x="127" y="67"/>
                </a:cubicBezTo>
                <a:cubicBezTo>
                  <a:pt x="122" y="73"/>
                  <a:pt x="122" y="73"/>
                  <a:pt x="122" y="73"/>
                </a:cubicBezTo>
                <a:cubicBezTo>
                  <a:pt x="137" y="89"/>
                  <a:pt x="137" y="89"/>
                  <a:pt x="137" y="89"/>
                </a:cubicBezTo>
                <a:cubicBezTo>
                  <a:pt x="138" y="90"/>
                  <a:pt x="139" y="91"/>
                  <a:pt x="139" y="93"/>
                </a:cubicBezTo>
                <a:cubicBezTo>
                  <a:pt x="139" y="94"/>
                  <a:pt x="139" y="94"/>
                  <a:pt x="138" y="95"/>
                </a:cubicBezTo>
                <a:cubicBezTo>
                  <a:pt x="137" y="96"/>
                  <a:pt x="135" y="96"/>
                  <a:pt x="134" y="95"/>
                </a:cubicBezTo>
                <a:cubicBezTo>
                  <a:pt x="132" y="93"/>
                  <a:pt x="132" y="93"/>
                  <a:pt x="132" y="93"/>
                </a:cubicBezTo>
                <a:cubicBezTo>
                  <a:pt x="132" y="93"/>
                  <a:pt x="132" y="93"/>
                  <a:pt x="132" y="93"/>
                </a:cubicBezTo>
                <a:cubicBezTo>
                  <a:pt x="117" y="78"/>
                  <a:pt x="117" y="78"/>
                  <a:pt x="117" y="78"/>
                </a:cubicBezTo>
                <a:cubicBezTo>
                  <a:pt x="111" y="84"/>
                  <a:pt x="111" y="84"/>
                  <a:pt x="111" y="84"/>
                </a:cubicBezTo>
                <a:cubicBezTo>
                  <a:pt x="125" y="98"/>
                  <a:pt x="125" y="98"/>
                  <a:pt x="125" y="98"/>
                </a:cubicBezTo>
                <a:cubicBezTo>
                  <a:pt x="125" y="98"/>
                  <a:pt x="125" y="98"/>
                  <a:pt x="125" y="98"/>
                </a:cubicBezTo>
                <a:cubicBezTo>
                  <a:pt x="126" y="99"/>
                  <a:pt x="126" y="99"/>
                  <a:pt x="126" y="99"/>
                </a:cubicBezTo>
                <a:cubicBezTo>
                  <a:pt x="127" y="100"/>
                  <a:pt x="127" y="100"/>
                  <a:pt x="127" y="101"/>
                </a:cubicBezTo>
                <a:cubicBezTo>
                  <a:pt x="127" y="102"/>
                  <a:pt x="127" y="103"/>
                  <a:pt x="126" y="104"/>
                </a:cubicBezTo>
                <a:cubicBezTo>
                  <a:pt x="125" y="105"/>
                  <a:pt x="123" y="105"/>
                  <a:pt x="122" y="104"/>
                </a:cubicBezTo>
                <a:cubicBezTo>
                  <a:pt x="119" y="101"/>
                  <a:pt x="119" y="101"/>
                  <a:pt x="119" y="101"/>
                </a:cubicBezTo>
                <a:cubicBezTo>
                  <a:pt x="119" y="101"/>
                  <a:pt x="119" y="101"/>
                  <a:pt x="119" y="101"/>
                </a:cubicBezTo>
                <a:cubicBezTo>
                  <a:pt x="119" y="101"/>
                  <a:pt x="119" y="101"/>
                  <a:pt x="119" y="101"/>
                </a:cubicBezTo>
                <a:cubicBezTo>
                  <a:pt x="106" y="89"/>
                  <a:pt x="106" y="89"/>
                  <a:pt x="106" y="89"/>
                </a:cubicBezTo>
                <a:cubicBezTo>
                  <a:pt x="101" y="94"/>
                  <a:pt x="101" y="94"/>
                  <a:pt x="101" y="94"/>
                </a:cubicBezTo>
                <a:cubicBezTo>
                  <a:pt x="113" y="107"/>
                  <a:pt x="113" y="107"/>
                  <a:pt x="113" y="107"/>
                </a:cubicBezTo>
                <a:cubicBezTo>
                  <a:pt x="114" y="108"/>
                  <a:pt x="114" y="110"/>
                  <a:pt x="113" y="111"/>
                </a:cubicBezTo>
                <a:cubicBezTo>
                  <a:pt x="112" y="113"/>
                  <a:pt x="110" y="113"/>
                  <a:pt x="108" y="111"/>
                </a:cubicBezTo>
                <a:cubicBezTo>
                  <a:pt x="105" y="108"/>
                  <a:pt x="105" y="108"/>
                  <a:pt x="105" y="108"/>
                </a:cubicBezTo>
                <a:cubicBezTo>
                  <a:pt x="105" y="107"/>
                  <a:pt x="105" y="106"/>
                  <a:pt x="105" y="105"/>
                </a:cubicBezTo>
                <a:cubicBezTo>
                  <a:pt x="105" y="102"/>
                  <a:pt x="104" y="99"/>
                  <a:pt x="102" y="97"/>
                </a:cubicBezTo>
                <a:cubicBezTo>
                  <a:pt x="99" y="95"/>
                  <a:pt x="97" y="94"/>
                  <a:pt x="93" y="94"/>
                </a:cubicBezTo>
                <a:cubicBezTo>
                  <a:pt x="93" y="91"/>
                  <a:pt x="92" y="89"/>
                  <a:pt x="90" y="87"/>
                </a:cubicBezTo>
                <a:cubicBezTo>
                  <a:pt x="88" y="85"/>
                  <a:pt x="85" y="84"/>
                  <a:pt x="82" y="84"/>
                </a:cubicBezTo>
                <a:cubicBezTo>
                  <a:pt x="82" y="82"/>
                  <a:pt x="80" y="80"/>
                  <a:pt x="79" y="78"/>
                </a:cubicBezTo>
                <a:cubicBezTo>
                  <a:pt x="77" y="76"/>
                  <a:pt x="73" y="75"/>
                  <a:pt x="70" y="75"/>
                </a:cubicBezTo>
                <a:cubicBezTo>
                  <a:pt x="69" y="75"/>
                  <a:pt x="69" y="75"/>
                  <a:pt x="68" y="75"/>
                </a:cubicBezTo>
                <a:cubicBezTo>
                  <a:pt x="67" y="73"/>
                  <a:pt x="67" y="72"/>
                  <a:pt x="65" y="70"/>
                </a:cubicBezTo>
                <a:cubicBezTo>
                  <a:pt x="61" y="66"/>
                  <a:pt x="53" y="66"/>
                  <a:pt x="49" y="70"/>
                </a:cubicBezTo>
                <a:cubicBezTo>
                  <a:pt x="43" y="76"/>
                  <a:pt x="43" y="76"/>
                  <a:pt x="43" y="76"/>
                </a:cubicBezTo>
                <a:cubicBezTo>
                  <a:pt x="11" y="53"/>
                  <a:pt x="11" y="53"/>
                  <a:pt x="11" y="53"/>
                </a:cubicBezTo>
                <a:cubicBezTo>
                  <a:pt x="36" y="14"/>
                  <a:pt x="36" y="14"/>
                  <a:pt x="36" y="14"/>
                </a:cubicBezTo>
                <a:cubicBezTo>
                  <a:pt x="57" y="27"/>
                  <a:pt x="57" y="27"/>
                  <a:pt x="57" y="27"/>
                </a:cubicBezTo>
                <a:cubicBezTo>
                  <a:pt x="59" y="25"/>
                  <a:pt x="59" y="25"/>
                  <a:pt x="59" y="25"/>
                </a:cubicBezTo>
                <a:cubicBezTo>
                  <a:pt x="67" y="17"/>
                  <a:pt x="76" y="17"/>
                  <a:pt x="81" y="18"/>
                </a:cubicBezTo>
                <a:cubicBezTo>
                  <a:pt x="77" y="23"/>
                  <a:pt x="77" y="23"/>
                  <a:pt x="77" y="23"/>
                </a:cubicBezTo>
                <a:cubicBezTo>
                  <a:pt x="75" y="25"/>
                  <a:pt x="73" y="28"/>
                  <a:pt x="73" y="31"/>
                </a:cubicBezTo>
                <a:cubicBezTo>
                  <a:pt x="73" y="34"/>
                  <a:pt x="75" y="37"/>
                  <a:pt x="77" y="39"/>
                </a:cubicBezTo>
                <a:cubicBezTo>
                  <a:pt x="81" y="44"/>
                  <a:pt x="89" y="44"/>
                  <a:pt x="94" y="39"/>
                </a:cubicBezTo>
                <a:cubicBezTo>
                  <a:pt x="100" y="33"/>
                  <a:pt x="100" y="33"/>
                  <a:pt x="100" y="33"/>
                </a:cubicBezTo>
                <a:cubicBezTo>
                  <a:pt x="104" y="33"/>
                  <a:pt x="104" y="33"/>
                  <a:pt x="104" y="33"/>
                </a:cubicBezTo>
                <a:cubicBezTo>
                  <a:pt x="104" y="38"/>
                  <a:pt x="105" y="46"/>
                  <a:pt x="110" y="52"/>
                </a:cubicBezTo>
                <a:cubicBezTo>
                  <a:pt x="115" y="58"/>
                  <a:pt x="122" y="61"/>
                  <a:pt x="132" y="62"/>
                </a:cubicBezTo>
                <a:cubicBezTo>
                  <a:pt x="153" y="83"/>
                  <a:pt x="153" y="83"/>
                  <a:pt x="153" y="83"/>
                </a:cubicBezTo>
                <a:cubicBezTo>
                  <a:pt x="154" y="84"/>
                  <a:pt x="154" y="85"/>
                  <a:pt x="154" y="86"/>
                </a:cubicBezTo>
                <a:cubicBezTo>
                  <a:pt x="154" y="87"/>
                  <a:pt x="154" y="87"/>
                  <a:pt x="153" y="88"/>
                </a:cubicBezTo>
                <a:close/>
                <a:moveTo>
                  <a:pt x="158" y="77"/>
                </a:moveTo>
                <a:cubicBezTo>
                  <a:pt x="135" y="54"/>
                  <a:pt x="135" y="54"/>
                  <a:pt x="135" y="54"/>
                </a:cubicBezTo>
                <a:cubicBezTo>
                  <a:pt x="133" y="54"/>
                  <a:pt x="133" y="54"/>
                  <a:pt x="133" y="54"/>
                </a:cubicBezTo>
                <a:cubicBezTo>
                  <a:pt x="125" y="54"/>
                  <a:pt x="119" y="52"/>
                  <a:pt x="116" y="47"/>
                </a:cubicBezTo>
                <a:cubicBezTo>
                  <a:pt x="110" y="41"/>
                  <a:pt x="112" y="30"/>
                  <a:pt x="112" y="30"/>
                </a:cubicBezTo>
                <a:cubicBezTo>
                  <a:pt x="113" y="25"/>
                  <a:pt x="113" y="25"/>
                  <a:pt x="113" y="25"/>
                </a:cubicBezTo>
                <a:cubicBezTo>
                  <a:pt x="96" y="25"/>
                  <a:pt x="96" y="25"/>
                  <a:pt x="96" y="25"/>
                </a:cubicBezTo>
                <a:cubicBezTo>
                  <a:pt x="88" y="34"/>
                  <a:pt x="88" y="34"/>
                  <a:pt x="88" y="34"/>
                </a:cubicBezTo>
                <a:cubicBezTo>
                  <a:pt x="87" y="35"/>
                  <a:pt x="84" y="35"/>
                  <a:pt x="83" y="34"/>
                </a:cubicBezTo>
                <a:cubicBezTo>
                  <a:pt x="82" y="33"/>
                  <a:pt x="81" y="32"/>
                  <a:pt x="81" y="31"/>
                </a:cubicBezTo>
                <a:cubicBezTo>
                  <a:pt x="81" y="30"/>
                  <a:pt x="82" y="29"/>
                  <a:pt x="83" y="28"/>
                </a:cubicBezTo>
                <a:cubicBezTo>
                  <a:pt x="95" y="15"/>
                  <a:pt x="95" y="15"/>
                  <a:pt x="95" y="15"/>
                </a:cubicBezTo>
                <a:cubicBezTo>
                  <a:pt x="100" y="10"/>
                  <a:pt x="109" y="16"/>
                  <a:pt x="110" y="16"/>
                </a:cubicBezTo>
                <a:cubicBezTo>
                  <a:pt x="141" y="32"/>
                  <a:pt x="141" y="32"/>
                  <a:pt x="141" y="32"/>
                </a:cubicBezTo>
                <a:cubicBezTo>
                  <a:pt x="171" y="19"/>
                  <a:pt x="171" y="19"/>
                  <a:pt x="171" y="19"/>
                </a:cubicBezTo>
                <a:cubicBezTo>
                  <a:pt x="187" y="62"/>
                  <a:pt x="187" y="62"/>
                  <a:pt x="187" y="62"/>
                </a:cubicBezTo>
                <a:lnTo>
                  <a:pt x="158" y="7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2370047" y="3115192"/>
            <a:ext cx="3352800" cy="1292662"/>
          </a:xfrm>
          <a:prstGeom prst="rect">
            <a:avLst/>
          </a:prstGeom>
          <a:solidFill>
            <a:schemeClr val="accent5">
              <a:lumMod val="40000"/>
              <a:lumOff val="60000"/>
              <a:alpha val="82000"/>
            </a:schemeClr>
          </a:solidFill>
          <a:ln w="28575">
            <a:solidFill>
              <a:schemeClr val="accent5"/>
            </a:solidFill>
          </a:ln>
        </p:spPr>
        <p:txBody>
          <a:bodyPr wrap="square" lIns="182880" tIns="146304" rIns="182880" bIns="146304" rtlCol="0">
            <a:noAutofit/>
          </a:bodyPr>
          <a:lstStyle>
            <a:defPPr>
              <a:defRPr lang="en-US"/>
            </a:defPPr>
            <a:lvl1pPr>
              <a:lnSpc>
                <a:spcPct val="90000"/>
              </a:lnSpc>
              <a:spcAft>
                <a:spcPts val="600"/>
              </a:spcAft>
              <a:defRPr sz="2400"/>
            </a:lvl1pPr>
          </a:lstStyle>
          <a:p>
            <a:r>
              <a:rPr lang="en-US"/>
              <a:t>Existing backup tools can target several backup targets…</a:t>
            </a:r>
          </a:p>
        </p:txBody>
      </p:sp>
    </p:spTree>
    <p:extLst>
      <p:ext uri="{BB962C8B-B14F-4D97-AF65-F5344CB8AC3E}">
        <p14:creationId xmlns:p14="http://schemas.microsoft.com/office/powerpoint/2010/main" val="3155531454"/>
      </p:ext>
    </p:extLst>
  </p:cSld>
  <p:clrMapOvr>
    <a:masterClrMapping/>
  </p:clrMapOvr>
  <p:transition advTm="202889">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backup/restore</a:t>
            </a:r>
          </a:p>
        </p:txBody>
      </p:sp>
      <p:sp>
        <p:nvSpPr>
          <p:cNvPr id="3" name="Text Placeholder 2"/>
          <p:cNvSpPr>
            <a:spLocks noGrp="1"/>
          </p:cNvSpPr>
          <p:nvPr>
            <p:ph type="body" sz="quarter" idx="10"/>
          </p:nvPr>
        </p:nvSpPr>
        <p:spPr>
          <a:xfrm>
            <a:off x="274638" y="1212850"/>
            <a:ext cx="11887200" cy="5256824"/>
          </a:xfrm>
        </p:spPr>
        <p:txBody>
          <a:bodyPr/>
          <a:lstStyle/>
          <a:p>
            <a:r>
              <a:rPr lang="en-US" sz="3200" dirty="0"/>
              <a:t>Azure Backup supports backup and restore of IaaS VM </a:t>
            </a:r>
          </a:p>
          <a:p>
            <a:pPr marL="571500" lvl="2" indent="-342900">
              <a:buFont typeface="Arial" panose="020B0604020202020204" pitchFamily="34" charset="0"/>
              <a:buChar char="•"/>
            </a:pPr>
            <a:r>
              <a:rPr lang="en-US" dirty="0"/>
              <a:t>Support for live backup with no OS downtime (requires IaaS VM Extension)</a:t>
            </a:r>
          </a:p>
          <a:p>
            <a:pPr marL="571500" lvl="2" indent="-342900">
              <a:buFont typeface="Arial" panose="020B0604020202020204" pitchFamily="34" charset="0"/>
              <a:buChar char="•"/>
            </a:pPr>
            <a:r>
              <a:rPr lang="en-US" dirty="0"/>
              <a:t>Supports incremental and full backups of IaaS VMs</a:t>
            </a:r>
          </a:p>
          <a:p>
            <a:pPr marL="571500" lvl="2" indent="-342900">
              <a:buFont typeface="Arial" panose="020B0604020202020204" pitchFamily="34" charset="0"/>
              <a:buChar char="•"/>
            </a:pPr>
            <a:r>
              <a:rPr lang="en-US" dirty="0"/>
              <a:t>Supports ability to restore the IaaS VM instance (model) and virtual disks</a:t>
            </a:r>
          </a:p>
          <a:p>
            <a:r>
              <a:rPr lang="en-US" sz="3200" dirty="0"/>
              <a:t>Azure Stack Hub does not currently support the necessary storage APIs to enable IaaS VM backup</a:t>
            </a:r>
          </a:p>
          <a:p>
            <a:pPr marL="571500" lvl="2" indent="-342900">
              <a:buFont typeface="Arial" panose="020B0604020202020204" pitchFamily="34" charset="0"/>
              <a:buChar char="•"/>
            </a:pPr>
            <a:r>
              <a:rPr lang="en-US" dirty="0"/>
              <a:t>This is a well-known gap which forces the use of guest level backup</a:t>
            </a:r>
          </a:p>
          <a:p>
            <a:pPr marL="571500" lvl="2" indent="-342900">
              <a:buFont typeface="Arial" panose="020B0604020202020204" pitchFamily="34" charset="0"/>
              <a:buChar char="•"/>
            </a:pPr>
            <a:r>
              <a:rPr lang="en-US" dirty="0"/>
              <a:t>The decision is to focus on enabling Azure consistent backup and restore of IaaS VMs instead of implementing a stop gap/temporary that may break consistency</a:t>
            </a:r>
          </a:p>
          <a:p>
            <a:r>
              <a:rPr lang="en-US" sz="3200" dirty="0"/>
              <a:t>Partners can use the same APIs to enable backup/restore scenarios</a:t>
            </a:r>
          </a:p>
          <a:p>
            <a:pPr marL="571500" lvl="2" indent="-342900">
              <a:buFont typeface="Arial" panose="020B0604020202020204" pitchFamily="34" charset="0"/>
              <a:buChar char="•"/>
            </a:pPr>
            <a:r>
              <a:rPr lang="en-US" dirty="0"/>
              <a:t>Fosters a consistent model across Azure and Azure Stack Hub for ISVs integrating with Azure Stack Hub</a:t>
            </a:r>
          </a:p>
        </p:txBody>
      </p:sp>
      <p:sp>
        <p:nvSpPr>
          <p:cNvPr id="5" name="TextBox 4">
            <a:extLst>
              <a:ext uri="{FF2B5EF4-FFF2-40B4-BE49-F238E27FC236}">
                <a16:creationId xmlns:a16="http://schemas.microsoft.com/office/drawing/2014/main" id="{07616548-597C-4AB2-ABC4-CE2404E0F5C4}"/>
              </a:ext>
            </a:extLst>
          </p:cNvPr>
          <p:cNvSpPr txBox="1"/>
          <p:nvPr/>
        </p:nvSpPr>
        <p:spPr>
          <a:xfrm>
            <a:off x="1227338" y="6469674"/>
            <a:ext cx="8724530" cy="369332"/>
          </a:xfrm>
          <a:prstGeom prst="rect">
            <a:avLst/>
          </a:prstGeom>
          <a:noFill/>
        </p:spPr>
        <p:txBody>
          <a:bodyPr wrap="square">
            <a:spAutoFit/>
          </a:bodyPr>
          <a:lstStyle/>
          <a:p>
            <a:r>
              <a:rPr lang="en-US" dirty="0">
                <a:hlinkClick r:id="rId3"/>
              </a:rPr>
              <a:t>Protect VMs deployed on Azure Stack Hub - Azure Stack Hub | Microsoft Docs</a:t>
            </a:r>
            <a:endParaRPr lang="en-US" dirty="0"/>
          </a:p>
        </p:txBody>
      </p:sp>
    </p:spTree>
    <p:extLst>
      <p:ext uri="{BB962C8B-B14F-4D97-AF65-F5344CB8AC3E}">
        <p14:creationId xmlns:p14="http://schemas.microsoft.com/office/powerpoint/2010/main" val="3391626254"/>
      </p:ext>
    </p:extLst>
  </p:cSld>
  <p:clrMapOvr>
    <a:masterClrMapping/>
  </p:clrMapOvr>
  <p:transition advTm="17877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E697-2C3E-4123-B33C-0BF38A6F74AD}"/>
              </a:ext>
            </a:extLst>
          </p:cNvPr>
          <p:cNvSpPr>
            <a:spLocks noGrp="1"/>
          </p:cNvSpPr>
          <p:nvPr>
            <p:ph type="title"/>
          </p:nvPr>
        </p:nvSpPr>
        <p:spPr/>
        <p:txBody>
          <a:bodyPr/>
          <a:lstStyle/>
          <a:p>
            <a:r>
              <a:rPr lang="en-US" dirty="0"/>
              <a:t>Microsoft Azure Backup server</a:t>
            </a:r>
          </a:p>
        </p:txBody>
      </p:sp>
      <p:pic>
        <p:nvPicPr>
          <p:cNvPr id="5" name="Picture 4" descr="A screenshot of a cell phone&#10;&#10;Description automatically generated">
            <a:extLst>
              <a:ext uri="{FF2B5EF4-FFF2-40B4-BE49-F238E27FC236}">
                <a16:creationId xmlns:a16="http://schemas.microsoft.com/office/drawing/2014/main" id="{A883556E-F643-4788-AD49-FE03D986D984}"/>
              </a:ext>
            </a:extLst>
          </p:cNvPr>
          <p:cNvPicPr>
            <a:picLocks noChangeAspect="1"/>
          </p:cNvPicPr>
          <p:nvPr/>
        </p:nvPicPr>
        <p:blipFill>
          <a:blip r:embed="rId3"/>
          <a:stretch>
            <a:fillRect/>
          </a:stretch>
        </p:blipFill>
        <p:spPr>
          <a:xfrm>
            <a:off x="301020" y="1114942"/>
            <a:ext cx="2230266" cy="5188203"/>
          </a:xfrm>
          <a:prstGeom prst="rect">
            <a:avLst/>
          </a:prstGeom>
          <a:ln>
            <a:noFill/>
          </a:ln>
          <a:effectLst>
            <a:outerShdw blurRad="292100" dist="139700" dir="2700000" algn="tl" rotWithShape="0">
              <a:srgbClr val="333333">
                <a:alpha val="65000"/>
              </a:srgbClr>
            </a:outerShdw>
          </a:effectLst>
        </p:spPr>
      </p:pic>
      <p:pic>
        <p:nvPicPr>
          <p:cNvPr id="7" name="Picture 6" descr="A screenshot of a social media post&#10;&#10;Description automatically generated">
            <a:extLst>
              <a:ext uri="{FF2B5EF4-FFF2-40B4-BE49-F238E27FC236}">
                <a16:creationId xmlns:a16="http://schemas.microsoft.com/office/drawing/2014/main" id="{C8EEB2F9-199D-4ABA-8518-5B8655CC923F}"/>
              </a:ext>
            </a:extLst>
          </p:cNvPr>
          <p:cNvPicPr>
            <a:picLocks noChangeAspect="1"/>
          </p:cNvPicPr>
          <p:nvPr/>
        </p:nvPicPr>
        <p:blipFill>
          <a:blip r:embed="rId4"/>
          <a:stretch>
            <a:fillRect/>
          </a:stretch>
        </p:blipFill>
        <p:spPr>
          <a:xfrm>
            <a:off x="5367040" y="3838570"/>
            <a:ext cx="5774435" cy="2542559"/>
          </a:xfrm>
          <a:prstGeom prst="rect">
            <a:avLst/>
          </a:prstGeom>
          <a:ln>
            <a:noFill/>
          </a:ln>
          <a:effectLst>
            <a:outerShdw blurRad="292100" dist="139700" dir="2700000" algn="tl" rotWithShape="0">
              <a:srgbClr val="333333">
                <a:alpha val="65000"/>
              </a:srgbClr>
            </a:outerShdw>
          </a:effectLst>
        </p:spPr>
      </p:pic>
      <p:sp>
        <p:nvSpPr>
          <p:cNvPr id="8" name="Text Placeholder 2">
            <a:extLst>
              <a:ext uri="{FF2B5EF4-FFF2-40B4-BE49-F238E27FC236}">
                <a16:creationId xmlns:a16="http://schemas.microsoft.com/office/drawing/2014/main" id="{28EDBBB7-F739-4FF2-9032-68E1874FBE6A}"/>
              </a:ext>
            </a:extLst>
          </p:cNvPr>
          <p:cNvSpPr txBox="1">
            <a:spLocks/>
          </p:cNvSpPr>
          <p:nvPr/>
        </p:nvSpPr>
        <p:spPr>
          <a:xfrm>
            <a:off x="2805924" y="1212850"/>
            <a:ext cx="9355913" cy="299158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36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Azure Backup requires a backup server VM</a:t>
            </a:r>
          </a:p>
          <a:p>
            <a:pPr marL="571500" lvl="2" indent="-342900">
              <a:buFont typeface="Arial" panose="020B0604020202020204" pitchFamily="34" charset="0"/>
              <a:buChar char="•"/>
            </a:pPr>
            <a:r>
              <a:rPr lang="en-US" dirty="0"/>
              <a:t>Install an Azure Backup Server VM in Azure Stack Hub</a:t>
            </a:r>
          </a:p>
          <a:p>
            <a:pPr marL="571500" lvl="2" indent="-342900">
              <a:buFont typeface="Arial" panose="020B0604020202020204" pitchFamily="34" charset="0"/>
              <a:buChar char="•"/>
            </a:pPr>
            <a:r>
              <a:rPr lang="en-US" dirty="0"/>
              <a:t>Add storage for local backups to the Azure Stack Hub VM</a:t>
            </a:r>
          </a:p>
          <a:p>
            <a:pPr marL="571500" lvl="2" indent="-342900">
              <a:buFont typeface="Arial" panose="020B0604020202020204" pitchFamily="34" charset="0"/>
              <a:buChar char="•"/>
            </a:pPr>
            <a:r>
              <a:rPr lang="en-US" dirty="0"/>
              <a:t>Select VMs to be protected</a:t>
            </a:r>
          </a:p>
          <a:p>
            <a:pPr marL="571500" lvl="2" indent="-342900">
              <a:buFont typeface="Arial" panose="020B0604020202020204" pitchFamily="34" charset="0"/>
              <a:buChar char="•"/>
            </a:pPr>
            <a:r>
              <a:rPr lang="en-US" dirty="0"/>
              <a:t>Choose short-term (local protection) and/or long-term protection (to Azure storage)</a:t>
            </a:r>
          </a:p>
          <a:p>
            <a:pPr marL="571500" lvl="2" indent="-34290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24F0573-B543-4CDF-8CE2-74B4E18E18B3}"/>
              </a:ext>
            </a:extLst>
          </p:cNvPr>
          <p:cNvSpPr txBox="1"/>
          <p:nvPr/>
        </p:nvSpPr>
        <p:spPr>
          <a:xfrm>
            <a:off x="1295000" y="6514585"/>
            <a:ext cx="9052433" cy="369332"/>
          </a:xfrm>
          <a:prstGeom prst="rect">
            <a:avLst/>
          </a:prstGeom>
          <a:noFill/>
        </p:spPr>
        <p:txBody>
          <a:bodyPr wrap="square">
            <a:spAutoFit/>
          </a:bodyPr>
          <a:lstStyle/>
          <a:p>
            <a:r>
              <a:rPr lang="en-US" dirty="0">
                <a:hlinkClick r:id="rId5"/>
              </a:rPr>
              <a:t>Install Azure Backup Server on Azure Stack - Azure Backup | Microsoft Docs</a:t>
            </a:r>
            <a:endParaRPr lang="en-US" dirty="0"/>
          </a:p>
        </p:txBody>
      </p:sp>
    </p:spTree>
    <p:extLst>
      <p:ext uri="{BB962C8B-B14F-4D97-AF65-F5344CB8AC3E}">
        <p14:creationId xmlns:p14="http://schemas.microsoft.com/office/powerpoint/2010/main" val="198631385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for IaaS VM replication - Summary</a:t>
            </a:r>
          </a:p>
        </p:txBody>
      </p:sp>
      <p:sp>
        <p:nvSpPr>
          <p:cNvPr id="3" name="Text Placeholder 2"/>
          <p:cNvSpPr>
            <a:spLocks noGrp="1"/>
          </p:cNvSpPr>
          <p:nvPr>
            <p:ph type="body" sz="quarter" idx="10"/>
          </p:nvPr>
        </p:nvSpPr>
        <p:spPr>
          <a:xfrm>
            <a:off x="274638" y="1212850"/>
            <a:ext cx="11300590" cy="4373505"/>
          </a:xfrm>
        </p:spPr>
        <p:txBody>
          <a:bodyPr/>
          <a:lstStyle/>
          <a:p>
            <a:r>
              <a:rPr lang="en-US" sz="2800" dirty="0"/>
              <a:t>Azure Site Recovery supports replication of IaaS VM </a:t>
            </a:r>
          </a:p>
          <a:p>
            <a:pPr lvl="2"/>
            <a:r>
              <a:rPr lang="en-US" sz="1800" dirty="0"/>
              <a:t>Support for live backup with no OS downtime</a:t>
            </a:r>
          </a:p>
          <a:p>
            <a:pPr lvl="2"/>
            <a:r>
              <a:rPr lang="en-US" sz="1800" dirty="0"/>
              <a:t>Supports low RTO to Azure </a:t>
            </a:r>
          </a:p>
          <a:p>
            <a:pPr lvl="2"/>
            <a:r>
              <a:rPr lang="en-US" sz="1800" dirty="0"/>
              <a:t>Supports planned, unplanned, and test failover of IaaS VM instance (model and data)</a:t>
            </a:r>
          </a:p>
          <a:p>
            <a:r>
              <a:rPr lang="en-US" sz="2800" dirty="0"/>
              <a:t>Azure Stack Hub GA does not support the necessary storage APIs </a:t>
            </a:r>
            <a:br>
              <a:rPr lang="en-US" sz="2800" dirty="0"/>
            </a:br>
            <a:r>
              <a:rPr lang="en-US" sz="2800" dirty="0"/>
              <a:t>to enable IaaS VM replication</a:t>
            </a:r>
          </a:p>
          <a:p>
            <a:pPr lvl="2"/>
            <a:r>
              <a:rPr lang="en-US" sz="1800" dirty="0"/>
              <a:t>This is a well-known gap which forces the use of guest level replication</a:t>
            </a:r>
          </a:p>
          <a:p>
            <a:pPr lvl="2"/>
            <a:r>
              <a:rPr lang="en-US" sz="1800" dirty="0"/>
              <a:t>The decision is to focus on enabling Azure consistent replication and failover of IaaS VMs </a:t>
            </a:r>
            <a:br>
              <a:rPr lang="en-US" sz="1800" dirty="0"/>
            </a:br>
            <a:r>
              <a:rPr lang="en-US" sz="1800" dirty="0"/>
              <a:t>instead of implementing a stop gap/temporary that may break consistency</a:t>
            </a:r>
          </a:p>
          <a:p>
            <a:r>
              <a:rPr lang="en-US" sz="2800" dirty="0"/>
              <a:t>Partners can use the same APIs to enable replication </a:t>
            </a:r>
            <a:br>
              <a:rPr lang="en-US" sz="2800" dirty="0"/>
            </a:br>
            <a:r>
              <a:rPr lang="en-US" sz="2800" dirty="0"/>
              <a:t>and failover scenarios</a:t>
            </a:r>
          </a:p>
          <a:p>
            <a:pPr lvl="2"/>
            <a:r>
              <a:rPr lang="en-US" sz="1800" dirty="0"/>
              <a:t>Fosters a consistent model across Azure and Azure Stack Hub for ISVs integrating with Azure Stack Hub</a:t>
            </a:r>
          </a:p>
        </p:txBody>
      </p:sp>
      <p:grpSp>
        <p:nvGrpSpPr>
          <p:cNvPr id="8" name="Group 7"/>
          <p:cNvGrpSpPr/>
          <p:nvPr/>
        </p:nvGrpSpPr>
        <p:grpSpPr>
          <a:xfrm>
            <a:off x="10662444" y="2926078"/>
            <a:ext cx="1579759" cy="2121311"/>
            <a:chOff x="3621019" y="-914604"/>
            <a:chExt cx="852339" cy="1144526"/>
          </a:xfrm>
        </p:grpSpPr>
        <p:sp>
          <p:nvSpPr>
            <p:cNvPr id="9" name="Freeform 298"/>
            <p:cNvSpPr/>
            <p:nvPr/>
          </p:nvSpPr>
          <p:spPr bwMode="auto">
            <a:xfrm>
              <a:off x="3621019" y="-914604"/>
              <a:ext cx="517877" cy="1014506"/>
            </a:xfrm>
            <a:custGeom>
              <a:avLst/>
              <a:gdLst>
                <a:gd name="connsiteX0" fmla="*/ 123409 w 978338"/>
                <a:gd name="connsiteY0" fmla="*/ 1623643 h 1916535"/>
                <a:gd name="connsiteX1" fmla="*/ 123409 w 978338"/>
                <a:gd name="connsiteY1" fmla="*/ 1715083 h 1916535"/>
                <a:gd name="connsiteX2" fmla="*/ 854929 w 978338"/>
                <a:gd name="connsiteY2" fmla="*/ 1715083 h 1916535"/>
                <a:gd name="connsiteX3" fmla="*/ 854929 w 978338"/>
                <a:gd name="connsiteY3" fmla="*/ 1623643 h 1916535"/>
                <a:gd name="connsiteX4" fmla="*/ 123409 w 978338"/>
                <a:gd name="connsiteY4" fmla="*/ 1428135 h 1916535"/>
                <a:gd name="connsiteX5" fmla="*/ 123409 w 978338"/>
                <a:gd name="connsiteY5" fmla="*/ 1519575 h 1916535"/>
                <a:gd name="connsiteX6" fmla="*/ 854929 w 978338"/>
                <a:gd name="connsiteY6" fmla="*/ 1519575 h 1916535"/>
                <a:gd name="connsiteX7" fmla="*/ 854929 w 978338"/>
                <a:gd name="connsiteY7" fmla="*/ 1428135 h 1916535"/>
                <a:gd name="connsiteX8" fmla="*/ 123409 w 978338"/>
                <a:gd name="connsiteY8" fmla="*/ 243076 h 1916535"/>
                <a:gd name="connsiteX9" fmla="*/ 123409 w 978338"/>
                <a:gd name="connsiteY9" fmla="*/ 288795 h 1916535"/>
                <a:gd name="connsiteX10" fmla="*/ 854929 w 978338"/>
                <a:gd name="connsiteY10" fmla="*/ 288795 h 1916535"/>
                <a:gd name="connsiteX11" fmla="*/ 854929 w 978338"/>
                <a:gd name="connsiteY11" fmla="*/ 243076 h 1916535"/>
                <a:gd name="connsiteX12" fmla="*/ 163060 w 978338"/>
                <a:gd name="connsiteY12" fmla="*/ 0 h 1916535"/>
                <a:gd name="connsiteX13" fmla="*/ 815278 w 978338"/>
                <a:gd name="connsiteY13" fmla="*/ 0 h 1916535"/>
                <a:gd name="connsiteX14" fmla="*/ 978338 w 978338"/>
                <a:gd name="connsiteY14" fmla="*/ 163060 h 1916535"/>
                <a:gd name="connsiteX15" fmla="*/ 978338 w 978338"/>
                <a:gd name="connsiteY15" fmla="*/ 1916535 h 1916535"/>
                <a:gd name="connsiteX16" fmla="*/ 0 w 978338"/>
                <a:gd name="connsiteY16" fmla="*/ 1916535 h 1916535"/>
                <a:gd name="connsiteX17" fmla="*/ 0 w 978338"/>
                <a:gd name="connsiteY17" fmla="*/ 163060 h 1916535"/>
                <a:gd name="connsiteX18" fmla="*/ 163060 w 978338"/>
                <a:gd name="connsiteY18" fmla="*/ 0 h 1916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78338" h="1916535">
                  <a:moveTo>
                    <a:pt x="123409" y="1623643"/>
                  </a:moveTo>
                  <a:lnTo>
                    <a:pt x="123409" y="1715083"/>
                  </a:lnTo>
                  <a:lnTo>
                    <a:pt x="854929" y="1715083"/>
                  </a:lnTo>
                  <a:lnTo>
                    <a:pt x="854929" y="1623643"/>
                  </a:lnTo>
                  <a:close/>
                  <a:moveTo>
                    <a:pt x="123409" y="1428135"/>
                  </a:moveTo>
                  <a:lnTo>
                    <a:pt x="123409" y="1519575"/>
                  </a:lnTo>
                  <a:lnTo>
                    <a:pt x="854929" y="1519575"/>
                  </a:lnTo>
                  <a:lnTo>
                    <a:pt x="854929" y="1428135"/>
                  </a:lnTo>
                  <a:close/>
                  <a:moveTo>
                    <a:pt x="123409" y="243076"/>
                  </a:moveTo>
                  <a:lnTo>
                    <a:pt x="123409" y="288795"/>
                  </a:lnTo>
                  <a:lnTo>
                    <a:pt x="854929" y="288795"/>
                  </a:lnTo>
                  <a:lnTo>
                    <a:pt x="854929" y="243076"/>
                  </a:lnTo>
                  <a:close/>
                  <a:moveTo>
                    <a:pt x="163060" y="0"/>
                  </a:moveTo>
                  <a:lnTo>
                    <a:pt x="815278" y="0"/>
                  </a:lnTo>
                  <a:cubicBezTo>
                    <a:pt x="905334" y="0"/>
                    <a:pt x="978338" y="73004"/>
                    <a:pt x="978338" y="163060"/>
                  </a:cubicBezTo>
                  <a:lnTo>
                    <a:pt x="978338" y="1916535"/>
                  </a:lnTo>
                  <a:lnTo>
                    <a:pt x="0" y="1916535"/>
                  </a:lnTo>
                  <a:lnTo>
                    <a:pt x="0" y="163060"/>
                  </a:lnTo>
                  <a:cubicBezTo>
                    <a:pt x="0" y="73004"/>
                    <a:pt x="73004" y="0"/>
                    <a:pt x="163060" y="0"/>
                  </a:cubicBezTo>
                  <a:close/>
                </a:path>
              </a:pathLst>
            </a:custGeom>
            <a:gradFill>
              <a:gsLst>
                <a:gs pos="40000">
                  <a:srgbClr val="5EB6DA"/>
                </a:gs>
                <a:gs pos="40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algn="ctr" defTabSz="932742"/>
              <a:endParaRPr lang="en-US" sz="1836">
                <a:solidFill>
                  <a:srgbClr val="FFFFFF"/>
                </a:solidFill>
              </a:endParaRPr>
            </a:p>
          </p:txBody>
        </p:sp>
        <p:grpSp>
          <p:nvGrpSpPr>
            <p:cNvPr id="10" name="Group 9"/>
            <p:cNvGrpSpPr>
              <a:grpSpLocks noChangeAspect="1"/>
            </p:cNvGrpSpPr>
            <p:nvPr/>
          </p:nvGrpSpPr>
          <p:grpSpPr>
            <a:xfrm>
              <a:off x="3964744" y="-436870"/>
              <a:ext cx="508614" cy="666792"/>
              <a:chOff x="784223" y="4300311"/>
              <a:chExt cx="465167" cy="609827"/>
            </a:xfrm>
            <a:solidFill>
              <a:schemeClr val="bg1"/>
            </a:solidFill>
          </p:grpSpPr>
          <p:sp>
            <p:nvSpPr>
              <p:cNvPr id="16"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7" name="Freeform 8"/>
              <p:cNvSpPr>
                <a:spLocks/>
              </p:cNvSpPr>
              <p:nvPr/>
            </p:nvSpPr>
            <p:spPr bwMode="auto">
              <a:xfrm>
                <a:off x="789015" y="4300311"/>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8"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9" name="Freeform 10"/>
              <p:cNvSpPr>
                <a:spLocks/>
              </p:cNvSpPr>
              <p:nvPr/>
            </p:nvSpPr>
            <p:spPr bwMode="auto">
              <a:xfrm>
                <a:off x="836984" y="4320522"/>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nvGrpSpPr>
            <p:cNvPr id="11" name="Group 10"/>
            <p:cNvGrpSpPr>
              <a:grpSpLocks noChangeAspect="1"/>
            </p:cNvGrpSpPr>
            <p:nvPr/>
          </p:nvGrpSpPr>
          <p:grpSpPr>
            <a:xfrm>
              <a:off x="4002464" y="-419117"/>
              <a:ext cx="427934" cy="566646"/>
              <a:chOff x="784223" y="4300538"/>
              <a:chExt cx="460377" cy="609600"/>
            </a:xfrm>
          </p:grpSpPr>
          <p:sp>
            <p:nvSpPr>
              <p:cNvPr id="12" name="Freeform 6"/>
              <p:cNvSpPr>
                <a:spLocks/>
              </p:cNvSpPr>
              <p:nvPr/>
            </p:nvSpPr>
            <p:spPr bwMode="auto">
              <a:xfrm>
                <a:off x="784223" y="4383088"/>
                <a:ext cx="460375" cy="527050"/>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3999C6"/>
              </a:solidFill>
              <a:ln w="0">
                <a:solidFill>
                  <a:srgbClr val="3999C6"/>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3" name="Freeform 8"/>
              <p:cNvSpPr>
                <a:spLocks/>
              </p:cNvSpPr>
              <p:nvPr/>
            </p:nvSpPr>
            <p:spPr bwMode="auto">
              <a:xfrm>
                <a:off x="784225" y="4300538"/>
                <a:ext cx="460375" cy="16668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4" name="Freeform 9"/>
              <p:cNvSpPr>
                <a:spLocks/>
              </p:cNvSpPr>
              <p:nvPr/>
            </p:nvSpPr>
            <p:spPr bwMode="auto">
              <a:xfrm>
                <a:off x="831850" y="4324351"/>
                <a:ext cx="365125" cy="109538"/>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BBF0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15" name="Freeform 10"/>
              <p:cNvSpPr>
                <a:spLocks/>
              </p:cNvSpPr>
              <p:nvPr/>
            </p:nvSpPr>
            <p:spPr bwMode="auto">
              <a:xfrm>
                <a:off x="831850" y="4324351"/>
                <a:ext cx="365125" cy="8890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28" name="Group 27"/>
          <p:cNvGrpSpPr/>
          <p:nvPr/>
        </p:nvGrpSpPr>
        <p:grpSpPr>
          <a:xfrm>
            <a:off x="11437244" y="1778041"/>
            <a:ext cx="568990" cy="976028"/>
            <a:chOff x="10950834" y="1766423"/>
            <a:chExt cx="418306" cy="717550"/>
          </a:xfrm>
        </p:grpSpPr>
        <p:sp>
          <p:nvSpPr>
            <p:cNvPr id="29" name="Freeform 70"/>
            <p:cNvSpPr>
              <a:spLocks noEditPoints="1"/>
            </p:cNvSpPr>
            <p:nvPr/>
          </p:nvSpPr>
          <p:spPr bwMode="auto">
            <a:xfrm>
              <a:off x="10950834" y="1766423"/>
              <a:ext cx="418306" cy="717550"/>
            </a:xfrm>
            <a:custGeom>
              <a:avLst/>
              <a:gdLst>
                <a:gd name="T0" fmla="*/ 193 w 220"/>
                <a:gd name="T1" fmla="*/ 0 h 380"/>
                <a:gd name="T2" fmla="*/ 27 w 220"/>
                <a:gd name="T3" fmla="*/ 0 h 380"/>
                <a:gd name="T4" fmla="*/ 0 w 220"/>
                <a:gd name="T5" fmla="*/ 27 h 380"/>
                <a:gd name="T6" fmla="*/ 0 w 220"/>
                <a:gd name="T7" fmla="*/ 353 h 380"/>
                <a:gd name="T8" fmla="*/ 27 w 220"/>
                <a:gd name="T9" fmla="*/ 380 h 380"/>
                <a:gd name="T10" fmla="*/ 193 w 220"/>
                <a:gd name="T11" fmla="*/ 380 h 380"/>
                <a:gd name="T12" fmla="*/ 220 w 220"/>
                <a:gd name="T13" fmla="*/ 353 h 380"/>
                <a:gd name="T14" fmla="*/ 220 w 220"/>
                <a:gd name="T15" fmla="*/ 27 h 380"/>
                <a:gd name="T16" fmla="*/ 193 w 220"/>
                <a:gd name="T17" fmla="*/ 0 h 380"/>
                <a:gd name="T18" fmla="*/ 96 w 220"/>
                <a:gd name="T19" fmla="*/ 14 h 380"/>
                <a:gd name="T20" fmla="*/ 124 w 220"/>
                <a:gd name="T21" fmla="*/ 14 h 380"/>
                <a:gd name="T22" fmla="*/ 128 w 220"/>
                <a:gd name="T23" fmla="*/ 18 h 380"/>
                <a:gd name="T24" fmla="*/ 124 w 220"/>
                <a:gd name="T25" fmla="*/ 22 h 380"/>
                <a:gd name="T26" fmla="*/ 96 w 220"/>
                <a:gd name="T27" fmla="*/ 22 h 380"/>
                <a:gd name="T28" fmla="*/ 92 w 220"/>
                <a:gd name="T29" fmla="*/ 18 h 380"/>
                <a:gd name="T30" fmla="*/ 96 w 220"/>
                <a:gd name="T31" fmla="*/ 14 h 380"/>
                <a:gd name="T32" fmla="*/ 110 w 220"/>
                <a:gd name="T33" fmla="*/ 368 h 380"/>
                <a:gd name="T34" fmla="*/ 98 w 220"/>
                <a:gd name="T35" fmla="*/ 356 h 380"/>
                <a:gd name="T36" fmla="*/ 110 w 220"/>
                <a:gd name="T37" fmla="*/ 344 h 380"/>
                <a:gd name="T38" fmla="*/ 122 w 220"/>
                <a:gd name="T39" fmla="*/ 356 h 380"/>
                <a:gd name="T40" fmla="*/ 110 w 220"/>
                <a:gd name="T41" fmla="*/ 368 h 380"/>
                <a:gd name="T42" fmla="*/ 197 w 220"/>
                <a:gd name="T43" fmla="*/ 331 h 380"/>
                <a:gd name="T44" fmla="*/ 23 w 220"/>
                <a:gd name="T45" fmla="*/ 331 h 380"/>
                <a:gd name="T46" fmla="*/ 23 w 220"/>
                <a:gd name="T47" fmla="*/ 37 h 380"/>
                <a:gd name="T48" fmla="*/ 197 w 220"/>
                <a:gd name="T49" fmla="*/ 37 h 380"/>
                <a:gd name="T50" fmla="*/ 197 w 220"/>
                <a:gd name="T51" fmla="*/ 33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0" h="380">
                  <a:moveTo>
                    <a:pt x="193" y="0"/>
                  </a:moveTo>
                  <a:cubicBezTo>
                    <a:pt x="27" y="0"/>
                    <a:pt x="27" y="0"/>
                    <a:pt x="27" y="0"/>
                  </a:cubicBezTo>
                  <a:cubicBezTo>
                    <a:pt x="12" y="0"/>
                    <a:pt x="0" y="12"/>
                    <a:pt x="0" y="27"/>
                  </a:cubicBezTo>
                  <a:cubicBezTo>
                    <a:pt x="0" y="353"/>
                    <a:pt x="0" y="353"/>
                    <a:pt x="0" y="353"/>
                  </a:cubicBezTo>
                  <a:cubicBezTo>
                    <a:pt x="0" y="368"/>
                    <a:pt x="12" y="380"/>
                    <a:pt x="27" y="380"/>
                  </a:cubicBezTo>
                  <a:cubicBezTo>
                    <a:pt x="193" y="380"/>
                    <a:pt x="193" y="380"/>
                    <a:pt x="193" y="380"/>
                  </a:cubicBezTo>
                  <a:cubicBezTo>
                    <a:pt x="208" y="380"/>
                    <a:pt x="220" y="368"/>
                    <a:pt x="220" y="353"/>
                  </a:cubicBezTo>
                  <a:cubicBezTo>
                    <a:pt x="220" y="27"/>
                    <a:pt x="220" y="27"/>
                    <a:pt x="220" y="27"/>
                  </a:cubicBezTo>
                  <a:cubicBezTo>
                    <a:pt x="220" y="12"/>
                    <a:pt x="208" y="0"/>
                    <a:pt x="193" y="0"/>
                  </a:cubicBezTo>
                  <a:close/>
                  <a:moveTo>
                    <a:pt x="96" y="14"/>
                  </a:moveTo>
                  <a:cubicBezTo>
                    <a:pt x="124" y="14"/>
                    <a:pt x="124" y="14"/>
                    <a:pt x="124" y="14"/>
                  </a:cubicBezTo>
                  <a:cubicBezTo>
                    <a:pt x="126" y="14"/>
                    <a:pt x="128" y="16"/>
                    <a:pt x="128" y="18"/>
                  </a:cubicBezTo>
                  <a:cubicBezTo>
                    <a:pt x="128" y="21"/>
                    <a:pt x="126" y="22"/>
                    <a:pt x="124" y="22"/>
                  </a:cubicBezTo>
                  <a:cubicBezTo>
                    <a:pt x="96" y="22"/>
                    <a:pt x="96" y="22"/>
                    <a:pt x="96" y="22"/>
                  </a:cubicBezTo>
                  <a:cubicBezTo>
                    <a:pt x="94" y="22"/>
                    <a:pt x="92" y="21"/>
                    <a:pt x="92" y="18"/>
                  </a:cubicBezTo>
                  <a:cubicBezTo>
                    <a:pt x="92" y="16"/>
                    <a:pt x="94" y="14"/>
                    <a:pt x="96" y="14"/>
                  </a:cubicBezTo>
                  <a:close/>
                  <a:moveTo>
                    <a:pt x="110" y="368"/>
                  </a:moveTo>
                  <a:cubicBezTo>
                    <a:pt x="103" y="368"/>
                    <a:pt x="98" y="362"/>
                    <a:pt x="98" y="356"/>
                  </a:cubicBezTo>
                  <a:cubicBezTo>
                    <a:pt x="98" y="349"/>
                    <a:pt x="103" y="344"/>
                    <a:pt x="110" y="344"/>
                  </a:cubicBezTo>
                  <a:cubicBezTo>
                    <a:pt x="116" y="344"/>
                    <a:pt x="122" y="349"/>
                    <a:pt x="122" y="356"/>
                  </a:cubicBezTo>
                  <a:cubicBezTo>
                    <a:pt x="122" y="362"/>
                    <a:pt x="116" y="368"/>
                    <a:pt x="110" y="368"/>
                  </a:cubicBezTo>
                  <a:close/>
                  <a:moveTo>
                    <a:pt x="197" y="331"/>
                  </a:moveTo>
                  <a:cubicBezTo>
                    <a:pt x="23" y="331"/>
                    <a:pt x="23" y="331"/>
                    <a:pt x="23" y="331"/>
                  </a:cubicBezTo>
                  <a:cubicBezTo>
                    <a:pt x="23" y="37"/>
                    <a:pt x="23" y="37"/>
                    <a:pt x="23" y="37"/>
                  </a:cubicBezTo>
                  <a:cubicBezTo>
                    <a:pt x="197" y="37"/>
                    <a:pt x="197" y="37"/>
                    <a:pt x="197" y="37"/>
                  </a:cubicBezTo>
                  <a:cubicBezTo>
                    <a:pt x="197" y="331"/>
                    <a:pt x="197" y="331"/>
                    <a:pt x="197" y="331"/>
                  </a:cubicBezTo>
                  <a:close/>
                </a:path>
              </a:pathLst>
            </a:custGeom>
            <a:solidFill>
              <a:srgbClr val="3999C6"/>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 name="Rounded Rectangular Callout 243"/>
            <p:cNvSpPr/>
            <p:nvPr/>
          </p:nvSpPr>
          <p:spPr bwMode="auto">
            <a:xfrm>
              <a:off x="11034604" y="1875621"/>
              <a:ext cx="250767" cy="184074"/>
            </a:xfrm>
            <a:prstGeom prst="wedgeRoundRectCallou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pPr>
              <a:endParaRPr lang="en-US" sz="2000" b="1">
                <a:solidFill>
                  <a:prstClr val="white"/>
                </a:solidFill>
                <a:latin typeface="Segoe UI Light"/>
                <a:ea typeface="Segoe UI" pitchFamily="34" charset="0"/>
                <a:cs typeface="Segoe UI" pitchFamily="34" charset="0"/>
              </a:endParaRPr>
            </a:p>
          </p:txBody>
        </p:sp>
        <p:grpSp>
          <p:nvGrpSpPr>
            <p:cNvPr id="31" name="Group 30"/>
            <p:cNvGrpSpPr/>
            <p:nvPr/>
          </p:nvGrpSpPr>
          <p:grpSpPr>
            <a:xfrm>
              <a:off x="11017826" y="2158057"/>
              <a:ext cx="284323" cy="206733"/>
              <a:chOff x="11013679" y="2158057"/>
              <a:chExt cx="284323" cy="206733"/>
            </a:xfrm>
          </p:grpSpPr>
          <p:sp>
            <p:nvSpPr>
              <p:cNvPr id="32" name="Rectangle 31"/>
              <p:cNvSpPr/>
              <p:nvPr/>
            </p:nvSpPr>
            <p:spPr bwMode="auto">
              <a:xfrm>
                <a:off x="11013679" y="2283594"/>
                <a:ext cx="79851" cy="81196"/>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3" name="Rectangle 32"/>
              <p:cNvSpPr/>
              <p:nvPr/>
            </p:nvSpPr>
            <p:spPr bwMode="auto">
              <a:xfrm>
                <a:off x="11111904" y="2235447"/>
                <a:ext cx="79851" cy="12934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sp>
            <p:nvSpPr>
              <p:cNvPr id="34" name="Rectangle 33"/>
              <p:cNvSpPr/>
              <p:nvPr/>
            </p:nvSpPr>
            <p:spPr bwMode="auto">
              <a:xfrm>
                <a:off x="11210129" y="2158057"/>
                <a:ext cx="87873" cy="206733"/>
              </a:xfrm>
              <a:prstGeom prst="rect">
                <a:avLst/>
              </a:prstGeom>
              <a:solidFill>
                <a:srgbClr val="B2D12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3200">
                  <a:solidFill>
                    <a:prstClr val="black"/>
                  </a:solidFill>
                </a:endParaRPr>
              </a:p>
            </p:txBody>
          </p:sp>
        </p:grpSp>
      </p:grpSp>
      <p:grpSp>
        <p:nvGrpSpPr>
          <p:cNvPr id="37" name="Group 36"/>
          <p:cNvGrpSpPr/>
          <p:nvPr/>
        </p:nvGrpSpPr>
        <p:grpSpPr>
          <a:xfrm>
            <a:off x="10816226" y="2339451"/>
            <a:ext cx="428519" cy="414618"/>
            <a:chOff x="1546993" y="3311660"/>
            <a:chExt cx="687235" cy="664941"/>
          </a:xfrm>
        </p:grpSpPr>
        <p:sp>
          <p:nvSpPr>
            <p:cNvPr id="3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3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38" name="Group 37"/>
          <p:cNvGrpSpPr/>
          <p:nvPr/>
        </p:nvGrpSpPr>
        <p:grpSpPr>
          <a:xfrm>
            <a:off x="11561456" y="5034787"/>
            <a:ext cx="428519" cy="414618"/>
            <a:chOff x="1546993" y="3311660"/>
            <a:chExt cx="687235" cy="664941"/>
          </a:xfrm>
        </p:grpSpPr>
        <p:sp>
          <p:nvSpPr>
            <p:cNvPr id="39"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0"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1" name="Group 40"/>
          <p:cNvGrpSpPr/>
          <p:nvPr/>
        </p:nvGrpSpPr>
        <p:grpSpPr>
          <a:xfrm>
            <a:off x="11091155" y="2014918"/>
            <a:ext cx="223609" cy="216355"/>
            <a:chOff x="1546993" y="3311660"/>
            <a:chExt cx="687235" cy="664941"/>
          </a:xfrm>
        </p:grpSpPr>
        <p:sp>
          <p:nvSpPr>
            <p:cNvPr id="42"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3"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4" name="Group 43"/>
          <p:cNvGrpSpPr/>
          <p:nvPr/>
        </p:nvGrpSpPr>
        <p:grpSpPr>
          <a:xfrm>
            <a:off x="11853723" y="3469090"/>
            <a:ext cx="223609" cy="216355"/>
            <a:chOff x="1546993" y="3311660"/>
            <a:chExt cx="687235" cy="664941"/>
          </a:xfrm>
        </p:grpSpPr>
        <p:sp>
          <p:nvSpPr>
            <p:cNvPr id="45"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6"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47" name="Group 46"/>
          <p:cNvGrpSpPr/>
          <p:nvPr/>
        </p:nvGrpSpPr>
        <p:grpSpPr>
          <a:xfrm>
            <a:off x="11227946" y="4962900"/>
            <a:ext cx="223609" cy="216355"/>
            <a:chOff x="1546993" y="3311660"/>
            <a:chExt cx="687235" cy="664941"/>
          </a:xfrm>
        </p:grpSpPr>
        <p:sp>
          <p:nvSpPr>
            <p:cNvPr id="48" name="Rounded Rectangle 176"/>
            <p:cNvSpPr/>
            <p:nvPr/>
          </p:nvSpPr>
          <p:spPr>
            <a:xfrm>
              <a:off x="1546993" y="3311660"/>
              <a:ext cx="687235" cy="664941"/>
            </a:xfrm>
            <a:prstGeom prst="roundRect">
              <a:avLst>
                <a:gd name="adj" fmla="val 5282"/>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a:endParaRPr lang="en-US" sz="1200" err="1"/>
            </a:p>
          </p:txBody>
        </p:sp>
        <p:sp>
          <p:nvSpPr>
            <p:cNvPr id="49" name="Freeform 864"/>
            <p:cNvSpPr>
              <a:spLocks noChangeAspect="1"/>
            </p:cNvSpPr>
            <p:nvPr/>
          </p:nvSpPr>
          <p:spPr bwMode="auto">
            <a:xfrm>
              <a:off x="1765506" y="3391553"/>
              <a:ext cx="250209" cy="50515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00BCF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51" name="Freeform 639"/>
          <p:cNvSpPr/>
          <p:nvPr/>
        </p:nvSpPr>
        <p:spPr>
          <a:xfrm>
            <a:off x="11650235" y="2913476"/>
            <a:ext cx="507250" cy="419629"/>
          </a:xfrm>
          <a:custGeom>
            <a:avLst/>
            <a:gdLst>
              <a:gd name="connsiteX0" fmla="*/ 1282458 w 1740766"/>
              <a:gd name="connsiteY0" fmla="*/ 8 h 1440072"/>
              <a:gd name="connsiteX1" fmla="*/ 1415259 w 1740766"/>
              <a:gd name="connsiteY1" fmla="*/ 135755 h 1440072"/>
              <a:gd name="connsiteX2" fmla="*/ 1331893 w 1740766"/>
              <a:gd name="connsiteY2" fmla="*/ 258577 h 1440072"/>
              <a:gd name="connsiteX3" fmla="*/ 1305632 w 1740766"/>
              <a:gd name="connsiteY3" fmla="*/ 263580 h 1440072"/>
              <a:gd name="connsiteX4" fmla="*/ 1304127 w 1740766"/>
              <a:gd name="connsiteY4" fmla="*/ 400694 h 1440072"/>
              <a:gd name="connsiteX5" fmla="*/ 1330201 w 1740766"/>
              <a:gd name="connsiteY5" fmla="*/ 403322 h 1440072"/>
              <a:gd name="connsiteX6" fmla="*/ 1545687 w 1740766"/>
              <a:gd name="connsiteY6" fmla="*/ 667714 h 1440072"/>
              <a:gd name="connsiteX7" fmla="*/ 1426702 w 1740766"/>
              <a:gd name="connsiteY7" fmla="*/ 891499 h 1440072"/>
              <a:gd name="connsiteX8" fmla="*/ 1413593 w 1740766"/>
              <a:gd name="connsiteY8" fmla="*/ 898614 h 1440072"/>
              <a:gd name="connsiteX9" fmla="*/ 1502016 w 1740766"/>
              <a:gd name="connsiteY9" fmla="*/ 1085294 h 1440072"/>
              <a:gd name="connsiteX10" fmla="*/ 1556564 w 1740766"/>
              <a:gd name="connsiteY10" fmla="*/ 1075301 h 1440072"/>
              <a:gd name="connsiteX11" fmla="*/ 1593344 w 1740766"/>
              <a:gd name="connsiteY11" fmla="*/ 1078712 h 1440072"/>
              <a:gd name="connsiteX12" fmla="*/ 1737349 w 1740766"/>
              <a:gd name="connsiteY12" fmla="*/ 1292649 h 1440072"/>
              <a:gd name="connsiteX13" fmla="*/ 1523412 w 1740766"/>
              <a:gd name="connsiteY13" fmla="*/ 1436655 h 1440072"/>
              <a:gd name="connsiteX14" fmla="*/ 1379407 w 1740766"/>
              <a:gd name="connsiteY14" fmla="*/ 1222718 h 1440072"/>
              <a:gd name="connsiteX15" fmla="*/ 1442516 w 1740766"/>
              <a:gd name="connsiteY15" fmla="*/ 1116860 h 1440072"/>
              <a:gd name="connsiteX16" fmla="*/ 1461283 w 1740766"/>
              <a:gd name="connsiteY16" fmla="*/ 1106099 h 1440072"/>
              <a:gd name="connsiteX17" fmla="*/ 1372630 w 1740766"/>
              <a:gd name="connsiteY17" fmla="*/ 918936 h 1440072"/>
              <a:gd name="connsiteX18" fmla="*/ 1330201 w 1740766"/>
              <a:gd name="connsiteY18" fmla="*/ 932106 h 1440072"/>
              <a:gd name="connsiteX19" fmla="*/ 1275812 w 1740766"/>
              <a:gd name="connsiteY19" fmla="*/ 937589 h 1440072"/>
              <a:gd name="connsiteX20" fmla="*/ 1124922 w 1740766"/>
              <a:gd name="connsiteY20" fmla="*/ 891499 h 1440072"/>
              <a:gd name="connsiteX21" fmla="*/ 1093397 w 1740766"/>
              <a:gd name="connsiteY21" fmla="*/ 862854 h 1440072"/>
              <a:gd name="connsiteX22" fmla="*/ 733173 w 1740766"/>
              <a:gd name="connsiteY22" fmla="*/ 1190312 h 1440072"/>
              <a:gd name="connsiteX23" fmla="*/ 749341 w 1740766"/>
              <a:gd name="connsiteY23" fmla="*/ 1217372 h 1440072"/>
              <a:gd name="connsiteX24" fmla="*/ 712953 w 1740766"/>
              <a:gd name="connsiteY24" fmla="*/ 1361285 h 1440072"/>
              <a:gd name="connsiteX25" fmla="*/ 523265 w 1740766"/>
              <a:gd name="connsiteY25" fmla="*/ 1352247 h 1440072"/>
              <a:gd name="connsiteX26" fmla="*/ 532303 w 1740766"/>
              <a:gd name="connsiteY26" fmla="*/ 1162559 h 1440072"/>
              <a:gd name="connsiteX27" fmla="*/ 629019 w 1740766"/>
              <a:gd name="connsiteY27" fmla="*/ 1127792 h 1440072"/>
              <a:gd name="connsiteX28" fmla="*/ 679024 w 1740766"/>
              <a:gd name="connsiteY28" fmla="*/ 1140019 h 1440072"/>
              <a:gd name="connsiteX29" fmla="*/ 701976 w 1740766"/>
              <a:gd name="connsiteY29" fmla="*/ 1156887 h 1440072"/>
              <a:gd name="connsiteX30" fmla="*/ 1061765 w 1740766"/>
              <a:gd name="connsiteY30" fmla="*/ 829823 h 1440072"/>
              <a:gd name="connsiteX31" fmla="*/ 1027145 w 1740766"/>
              <a:gd name="connsiteY31" fmla="*/ 772762 h 1440072"/>
              <a:gd name="connsiteX32" fmla="*/ 1010373 w 1740766"/>
              <a:gd name="connsiteY32" fmla="*/ 689685 h 1440072"/>
              <a:gd name="connsiteX33" fmla="*/ 263949 w 1740766"/>
              <a:gd name="connsiteY33" fmla="*/ 689685 h 1440072"/>
              <a:gd name="connsiteX34" fmla="*/ 258011 w 1740766"/>
              <a:gd name="connsiteY34" fmla="*/ 719094 h 1440072"/>
              <a:gd name="connsiteX35" fmla="*/ 134282 w 1740766"/>
              <a:gd name="connsiteY35" fmla="*/ 801107 h 1440072"/>
              <a:gd name="connsiteX36" fmla="*/ 0 w 1740766"/>
              <a:gd name="connsiteY36" fmla="*/ 666825 h 1440072"/>
              <a:gd name="connsiteX37" fmla="*/ 134282 w 1740766"/>
              <a:gd name="connsiteY37" fmla="*/ 532543 h 1440072"/>
              <a:gd name="connsiteX38" fmla="*/ 258011 w 1740766"/>
              <a:gd name="connsiteY38" fmla="*/ 614557 h 1440072"/>
              <a:gd name="connsiteX39" fmla="*/ 263949 w 1740766"/>
              <a:gd name="connsiteY39" fmla="*/ 643966 h 1440072"/>
              <a:gd name="connsiteX40" fmla="*/ 1009527 w 1740766"/>
              <a:gd name="connsiteY40" fmla="*/ 643966 h 1440072"/>
              <a:gd name="connsiteX41" fmla="*/ 1018070 w 1740766"/>
              <a:gd name="connsiteY41" fmla="*/ 587462 h 1440072"/>
              <a:gd name="connsiteX42" fmla="*/ 1052027 w 1740766"/>
              <a:gd name="connsiteY42" fmla="*/ 516825 h 1440072"/>
              <a:gd name="connsiteX43" fmla="*/ 1058508 w 1740766"/>
              <a:gd name="connsiteY43" fmla="*/ 508970 h 1440072"/>
              <a:gd name="connsiteX44" fmla="*/ 844752 w 1740766"/>
              <a:gd name="connsiteY44" fmla="*/ 325414 h 1440072"/>
              <a:gd name="connsiteX45" fmla="*/ 803340 w 1740766"/>
              <a:gd name="connsiteY45" fmla="*/ 353335 h 1440072"/>
              <a:gd name="connsiteX46" fmla="*/ 732359 w 1740766"/>
              <a:gd name="connsiteY46" fmla="*/ 367666 h 1440072"/>
              <a:gd name="connsiteX47" fmla="*/ 550004 w 1740766"/>
              <a:gd name="connsiteY47" fmla="*/ 185311 h 1440072"/>
              <a:gd name="connsiteX48" fmla="*/ 732359 w 1740766"/>
              <a:gd name="connsiteY48" fmla="*/ 2956 h 1440072"/>
              <a:gd name="connsiteX49" fmla="*/ 914714 w 1740766"/>
              <a:gd name="connsiteY49" fmla="*/ 185311 h 1440072"/>
              <a:gd name="connsiteX50" fmla="*/ 900384 w 1740766"/>
              <a:gd name="connsiteY50" fmla="*/ 256292 h 1440072"/>
              <a:gd name="connsiteX51" fmla="*/ 876202 w 1740766"/>
              <a:gd name="connsiteY51" fmla="*/ 292158 h 1440072"/>
              <a:gd name="connsiteX52" fmla="*/ 1088214 w 1740766"/>
              <a:gd name="connsiteY52" fmla="*/ 474217 h 1440072"/>
              <a:gd name="connsiteX53" fmla="*/ 1124922 w 1740766"/>
              <a:gd name="connsiteY53" fmla="*/ 443930 h 1440072"/>
              <a:gd name="connsiteX54" fmla="*/ 1195559 w 1740766"/>
              <a:gd name="connsiteY54" fmla="*/ 409972 h 1440072"/>
              <a:gd name="connsiteX55" fmla="*/ 1258408 w 1740766"/>
              <a:gd name="connsiteY55" fmla="*/ 400471 h 1440072"/>
              <a:gd name="connsiteX56" fmla="*/ 1259901 w 1740766"/>
              <a:gd name="connsiteY56" fmla="*/ 264372 h 1440072"/>
              <a:gd name="connsiteX57" fmla="*/ 1227362 w 1740766"/>
              <a:gd name="connsiteY57" fmla="*/ 257431 h 1440072"/>
              <a:gd name="connsiteX58" fmla="*/ 1146711 w 1740766"/>
              <a:gd name="connsiteY58" fmla="*/ 132809 h 1440072"/>
              <a:gd name="connsiteX59" fmla="*/ 1282458 w 1740766"/>
              <a:gd name="connsiteY59" fmla="*/ 8 h 1440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40766" h="1440072">
                <a:moveTo>
                  <a:pt x="1282458" y="8"/>
                </a:moveTo>
                <a:cubicBezTo>
                  <a:pt x="1356616" y="821"/>
                  <a:pt x="1416073" y="61597"/>
                  <a:pt x="1415259" y="135755"/>
                </a:cubicBezTo>
                <a:cubicBezTo>
                  <a:pt x="1414649" y="191373"/>
                  <a:pt x="1380310" y="238722"/>
                  <a:pt x="1331893" y="258577"/>
                </a:cubicBezTo>
                <a:lnTo>
                  <a:pt x="1305632" y="263580"/>
                </a:lnTo>
                <a:lnTo>
                  <a:pt x="1304127" y="400694"/>
                </a:lnTo>
                <a:lnTo>
                  <a:pt x="1330201" y="403322"/>
                </a:lnTo>
                <a:cubicBezTo>
                  <a:pt x="1453179" y="428487"/>
                  <a:pt x="1545687" y="537297"/>
                  <a:pt x="1545687" y="667714"/>
                </a:cubicBezTo>
                <a:cubicBezTo>
                  <a:pt x="1545687" y="760869"/>
                  <a:pt x="1498489" y="843000"/>
                  <a:pt x="1426702" y="891499"/>
                </a:cubicBezTo>
                <a:lnTo>
                  <a:pt x="1413593" y="898614"/>
                </a:lnTo>
                <a:lnTo>
                  <a:pt x="1502016" y="1085294"/>
                </a:lnTo>
                <a:lnTo>
                  <a:pt x="1556564" y="1075301"/>
                </a:lnTo>
                <a:cubicBezTo>
                  <a:pt x="1568681" y="1075193"/>
                  <a:pt x="1580988" y="1076298"/>
                  <a:pt x="1593344" y="1078712"/>
                </a:cubicBezTo>
                <a:cubicBezTo>
                  <a:pt x="1692187" y="1098023"/>
                  <a:pt x="1756660" y="1193806"/>
                  <a:pt x="1737349" y="1292649"/>
                </a:cubicBezTo>
                <a:cubicBezTo>
                  <a:pt x="1718038" y="1391492"/>
                  <a:pt x="1622256" y="1455966"/>
                  <a:pt x="1523412" y="1436655"/>
                </a:cubicBezTo>
                <a:cubicBezTo>
                  <a:pt x="1424569" y="1417344"/>
                  <a:pt x="1360096" y="1321561"/>
                  <a:pt x="1379407" y="1222718"/>
                </a:cubicBezTo>
                <a:cubicBezTo>
                  <a:pt x="1387855" y="1179474"/>
                  <a:pt x="1410941" y="1142808"/>
                  <a:pt x="1442516" y="1116860"/>
                </a:cubicBezTo>
                <a:lnTo>
                  <a:pt x="1461283" y="1106099"/>
                </a:lnTo>
                <a:lnTo>
                  <a:pt x="1372630" y="918936"/>
                </a:lnTo>
                <a:lnTo>
                  <a:pt x="1330201" y="932106"/>
                </a:lnTo>
                <a:cubicBezTo>
                  <a:pt x="1312633" y="935701"/>
                  <a:pt x="1294443" y="937589"/>
                  <a:pt x="1275812" y="937589"/>
                </a:cubicBezTo>
                <a:cubicBezTo>
                  <a:pt x="1219919" y="937589"/>
                  <a:pt x="1167995" y="920598"/>
                  <a:pt x="1124922" y="891499"/>
                </a:cubicBezTo>
                <a:lnTo>
                  <a:pt x="1093397" y="862854"/>
                </a:lnTo>
                <a:lnTo>
                  <a:pt x="733173" y="1190312"/>
                </a:lnTo>
                <a:lnTo>
                  <a:pt x="749341" y="1217372"/>
                </a:lnTo>
                <a:cubicBezTo>
                  <a:pt x="766676" y="1266747"/>
                  <a:pt x="754111" y="1323871"/>
                  <a:pt x="712953" y="1361285"/>
                </a:cubicBezTo>
                <a:cubicBezTo>
                  <a:pt x="658076" y="1411171"/>
                  <a:pt x="573150" y="1407124"/>
                  <a:pt x="523265" y="1352247"/>
                </a:cubicBezTo>
                <a:cubicBezTo>
                  <a:pt x="473380" y="1297371"/>
                  <a:pt x="477426" y="1212445"/>
                  <a:pt x="532303" y="1162559"/>
                </a:cubicBezTo>
                <a:cubicBezTo>
                  <a:pt x="559741" y="1137616"/>
                  <a:pt x="594692" y="1126157"/>
                  <a:pt x="629019" y="1127792"/>
                </a:cubicBezTo>
                <a:cubicBezTo>
                  <a:pt x="646182" y="1128610"/>
                  <a:pt x="663190" y="1132702"/>
                  <a:pt x="679024" y="1140019"/>
                </a:cubicBezTo>
                <a:lnTo>
                  <a:pt x="701976" y="1156887"/>
                </a:lnTo>
                <a:lnTo>
                  <a:pt x="1061765" y="829823"/>
                </a:lnTo>
                <a:lnTo>
                  <a:pt x="1027145" y="772762"/>
                </a:lnTo>
                <a:lnTo>
                  <a:pt x="1010373" y="689685"/>
                </a:lnTo>
                <a:lnTo>
                  <a:pt x="263949" y="689685"/>
                </a:lnTo>
                <a:lnTo>
                  <a:pt x="258011" y="719094"/>
                </a:lnTo>
                <a:cubicBezTo>
                  <a:pt x="237626" y="767290"/>
                  <a:pt x="189903" y="801107"/>
                  <a:pt x="134282" y="801107"/>
                </a:cubicBezTo>
                <a:cubicBezTo>
                  <a:pt x="60120" y="801107"/>
                  <a:pt x="0" y="740987"/>
                  <a:pt x="0" y="666825"/>
                </a:cubicBezTo>
                <a:cubicBezTo>
                  <a:pt x="0" y="592663"/>
                  <a:pt x="60120" y="532543"/>
                  <a:pt x="134282" y="532543"/>
                </a:cubicBezTo>
                <a:cubicBezTo>
                  <a:pt x="189903" y="532543"/>
                  <a:pt x="237626" y="566361"/>
                  <a:pt x="258011" y="614557"/>
                </a:cubicBezTo>
                <a:lnTo>
                  <a:pt x="263949" y="643966"/>
                </a:lnTo>
                <a:lnTo>
                  <a:pt x="1009527" y="643966"/>
                </a:lnTo>
                <a:lnTo>
                  <a:pt x="1018070" y="587462"/>
                </a:lnTo>
                <a:cubicBezTo>
                  <a:pt x="1025955" y="562110"/>
                  <a:pt x="1037478" y="538361"/>
                  <a:pt x="1052027" y="516825"/>
                </a:cubicBezTo>
                <a:lnTo>
                  <a:pt x="1058508" y="508970"/>
                </a:lnTo>
                <a:lnTo>
                  <a:pt x="844752" y="325414"/>
                </a:lnTo>
                <a:lnTo>
                  <a:pt x="803340" y="353335"/>
                </a:lnTo>
                <a:cubicBezTo>
                  <a:pt x="781523" y="362563"/>
                  <a:pt x="757537" y="367666"/>
                  <a:pt x="732359" y="367666"/>
                </a:cubicBezTo>
                <a:cubicBezTo>
                  <a:pt x="631647" y="367666"/>
                  <a:pt x="550004" y="286023"/>
                  <a:pt x="550004" y="185311"/>
                </a:cubicBezTo>
                <a:cubicBezTo>
                  <a:pt x="550004" y="84599"/>
                  <a:pt x="631647" y="2956"/>
                  <a:pt x="732359" y="2956"/>
                </a:cubicBezTo>
                <a:cubicBezTo>
                  <a:pt x="833071" y="2956"/>
                  <a:pt x="914714" y="84599"/>
                  <a:pt x="914714" y="185311"/>
                </a:cubicBezTo>
                <a:cubicBezTo>
                  <a:pt x="914714" y="210489"/>
                  <a:pt x="909611" y="234475"/>
                  <a:pt x="900384" y="256292"/>
                </a:cubicBezTo>
                <a:lnTo>
                  <a:pt x="876202" y="292158"/>
                </a:lnTo>
                <a:lnTo>
                  <a:pt x="1088214" y="474217"/>
                </a:lnTo>
                <a:lnTo>
                  <a:pt x="1124922" y="443930"/>
                </a:lnTo>
                <a:cubicBezTo>
                  <a:pt x="1146458" y="429380"/>
                  <a:pt x="1170208" y="417858"/>
                  <a:pt x="1195559" y="409972"/>
                </a:cubicBezTo>
                <a:lnTo>
                  <a:pt x="1258408" y="400471"/>
                </a:lnTo>
                <a:lnTo>
                  <a:pt x="1259901" y="264372"/>
                </a:lnTo>
                <a:lnTo>
                  <a:pt x="1227362" y="257431"/>
                </a:lnTo>
                <a:cubicBezTo>
                  <a:pt x="1179393" y="236518"/>
                  <a:pt x="1146101" y="188427"/>
                  <a:pt x="1146711" y="132809"/>
                </a:cubicBezTo>
                <a:cubicBezTo>
                  <a:pt x="1147525" y="58651"/>
                  <a:pt x="1208301" y="-806"/>
                  <a:pt x="1282458" y="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321831"/>
      </p:ext>
    </p:extLst>
  </p:cSld>
  <p:clrMapOvr>
    <a:masterClrMapping/>
  </p:clrMapOvr>
  <p:transition advTm="76444">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283B-7E61-43CE-8372-6C6B969935CC}"/>
              </a:ext>
            </a:extLst>
          </p:cNvPr>
          <p:cNvSpPr>
            <a:spLocks noGrp="1"/>
          </p:cNvSpPr>
          <p:nvPr>
            <p:ph type="title"/>
          </p:nvPr>
        </p:nvSpPr>
        <p:spPr>
          <a:xfrm>
            <a:off x="882" y="15792"/>
            <a:ext cx="11237870" cy="690587"/>
          </a:xfrm>
        </p:spPr>
        <p:txBody>
          <a:bodyPr/>
          <a:lstStyle/>
          <a:p>
            <a:r>
              <a:rPr lang="en-GB" sz="4488" dirty="0"/>
              <a:t>Azure Stack Hub BC/DR partners </a:t>
            </a:r>
            <a:endParaRPr lang="en-US" sz="4488" dirty="0"/>
          </a:p>
        </p:txBody>
      </p:sp>
      <p:graphicFrame>
        <p:nvGraphicFramePr>
          <p:cNvPr id="4" name="Table 3">
            <a:extLst>
              <a:ext uri="{FF2B5EF4-FFF2-40B4-BE49-F238E27FC236}">
                <a16:creationId xmlns:a16="http://schemas.microsoft.com/office/drawing/2014/main" id="{0E56BF9C-F699-47A6-8EE7-BDB609C4E935}"/>
              </a:ext>
            </a:extLst>
          </p:cNvPr>
          <p:cNvGraphicFramePr>
            <a:graphicFrameLocks noGrp="1"/>
          </p:cNvGraphicFramePr>
          <p:nvPr/>
        </p:nvGraphicFramePr>
        <p:xfrm>
          <a:off x="882" y="3407460"/>
          <a:ext cx="12434710" cy="3613311"/>
        </p:xfrm>
        <a:graphic>
          <a:graphicData uri="http://schemas.openxmlformats.org/drawingml/2006/table">
            <a:tbl>
              <a:tblPr firstRow="1" bandRow="1">
                <a:tableStyleId>{5C22544A-7EE6-4342-B048-85BDC9FD1C3A}</a:tableStyleId>
              </a:tblPr>
              <a:tblGrid>
                <a:gridCol w="2518423">
                  <a:extLst>
                    <a:ext uri="{9D8B030D-6E8A-4147-A177-3AD203B41FA5}">
                      <a16:colId xmlns:a16="http://schemas.microsoft.com/office/drawing/2014/main" val="2594431345"/>
                    </a:ext>
                  </a:extLst>
                </a:gridCol>
                <a:gridCol w="1652714">
                  <a:extLst>
                    <a:ext uri="{9D8B030D-6E8A-4147-A177-3AD203B41FA5}">
                      <a16:colId xmlns:a16="http://schemas.microsoft.com/office/drawing/2014/main" val="4065073604"/>
                    </a:ext>
                  </a:extLst>
                </a:gridCol>
                <a:gridCol w="8263573">
                  <a:extLst>
                    <a:ext uri="{9D8B030D-6E8A-4147-A177-3AD203B41FA5}">
                      <a16:colId xmlns:a16="http://schemas.microsoft.com/office/drawing/2014/main" val="2349503642"/>
                    </a:ext>
                  </a:extLst>
                </a:gridCol>
              </a:tblGrid>
              <a:tr h="277947">
                <a:tc>
                  <a:txBody>
                    <a:bodyPr/>
                    <a:lstStyle/>
                    <a:p>
                      <a:r>
                        <a:rPr lang="en-US" sz="1200"/>
                        <a:t>Partner - product name</a:t>
                      </a:r>
                    </a:p>
                  </a:txBody>
                  <a:tcPr marL="91427" marR="91427" marT="45713" marB="45713"/>
                </a:tc>
                <a:tc>
                  <a:txBody>
                    <a:bodyPr/>
                    <a:lstStyle/>
                    <a:p>
                      <a:r>
                        <a:rPr lang="en-US" sz="1200"/>
                        <a:t>Validation complete</a:t>
                      </a:r>
                    </a:p>
                  </a:txBody>
                  <a:tcPr marL="91427" marR="91427" marT="45713" marB="45713"/>
                </a:tc>
                <a:tc>
                  <a:txBody>
                    <a:bodyPr/>
                    <a:lstStyle/>
                    <a:p>
                      <a:r>
                        <a:rPr lang="en-US" sz="1200"/>
                        <a:t>More information</a:t>
                      </a:r>
                    </a:p>
                  </a:txBody>
                  <a:tcPr marL="91427" marR="91427" marT="45713" marB="45713"/>
                </a:tc>
                <a:extLst>
                  <a:ext uri="{0D108BD9-81ED-4DB2-BD59-A6C34878D82A}">
                    <a16:rowId xmlns:a16="http://schemas.microsoft.com/office/drawing/2014/main" val="3249119989"/>
                  </a:ext>
                </a:extLst>
              </a:tr>
              <a:tr h="277947">
                <a:tc>
                  <a:txBody>
                    <a:bodyPr/>
                    <a:lstStyle/>
                    <a:p>
                      <a:r>
                        <a:rPr lang="en-US" sz="1200"/>
                        <a:t>Azure Backup Server</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3"/>
                        </a:rPr>
                        <a:t>https://azure.microsoft.com/en-us/blog/backup-your-applications-on-azure-stack-with-azure-backup/</a:t>
                      </a:r>
                      <a:r>
                        <a:rPr lang="en-US" sz="1200"/>
                        <a:t> </a:t>
                      </a:r>
                    </a:p>
                  </a:txBody>
                  <a:tcPr marL="91427" marR="91427" marT="45713" marB="45713"/>
                </a:tc>
                <a:extLst>
                  <a:ext uri="{0D108BD9-81ED-4DB2-BD59-A6C34878D82A}">
                    <a16:rowId xmlns:a16="http://schemas.microsoft.com/office/drawing/2014/main" val="3050511404"/>
                  </a:ext>
                </a:extLst>
              </a:tr>
              <a:tr h="277947">
                <a:tc>
                  <a:txBody>
                    <a:bodyPr/>
                    <a:lstStyle/>
                    <a:p>
                      <a:r>
                        <a:rPr lang="en-US" sz="1200"/>
                        <a:t>Azure Site Recovery</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4"/>
                        </a:rPr>
                        <a:t>https://docs.microsoft.com/en-us/azure/site-recovery/azure-stack-site-recovery</a:t>
                      </a:r>
                      <a:r>
                        <a:rPr lang="en-US" sz="1200"/>
                        <a:t> </a:t>
                      </a:r>
                    </a:p>
                  </a:txBody>
                  <a:tcPr marL="91427" marR="91427" marT="45713" marB="45713"/>
                </a:tc>
                <a:extLst>
                  <a:ext uri="{0D108BD9-81ED-4DB2-BD59-A6C34878D82A}">
                    <a16:rowId xmlns:a16="http://schemas.microsoft.com/office/drawing/2014/main" val="1130335731"/>
                  </a:ext>
                </a:extLst>
              </a:tr>
              <a:tr h="277947">
                <a:tc>
                  <a:txBody>
                    <a:bodyPr/>
                    <a:lstStyle/>
                    <a:p>
                      <a:r>
                        <a:rPr lang="en-US" sz="1200"/>
                        <a:t>Acronis</a:t>
                      </a:r>
                    </a:p>
                  </a:txBody>
                  <a:tcPr marL="91427" marR="91427" marT="45713" marB="45713"/>
                </a:tc>
                <a:tc>
                  <a:txBody>
                    <a:bodyPr/>
                    <a:lstStyle/>
                    <a:p>
                      <a:r>
                        <a:rPr lang="en-US" sz="1200"/>
                        <a:t>Complete</a:t>
                      </a:r>
                    </a:p>
                  </a:txBody>
                  <a:tcPr marL="91427" marR="91427" marT="45713" marB="45713"/>
                </a:tc>
                <a:tc>
                  <a:txBody>
                    <a:bodyPr/>
                    <a:lstStyle/>
                    <a:p>
                      <a:r>
                        <a:rPr lang="en-US" sz="1200">
                          <a:hlinkClick r:id="rId5"/>
                        </a:rPr>
                        <a:t>https://acronis.com/business/backup</a:t>
                      </a:r>
                      <a:r>
                        <a:rPr lang="en-US" sz="1200"/>
                        <a:t> </a:t>
                      </a:r>
                    </a:p>
                  </a:txBody>
                  <a:tcPr marL="91427" marR="91427" marT="45713" marB="45713"/>
                </a:tc>
                <a:extLst>
                  <a:ext uri="{0D108BD9-81ED-4DB2-BD59-A6C34878D82A}">
                    <a16:rowId xmlns:a16="http://schemas.microsoft.com/office/drawing/2014/main" val="511045555"/>
                  </a:ext>
                </a:extLst>
              </a:tr>
              <a:tr h="277947">
                <a:tc>
                  <a:txBody>
                    <a:bodyPr/>
                    <a:lstStyle/>
                    <a:p>
                      <a:r>
                        <a:rPr lang="en-US" sz="1200"/>
                        <a:t>Actifio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6"/>
                        </a:rPr>
                        <a:t>https://www.actifio.com/azure-stack-data-protection</a:t>
                      </a:r>
                      <a:r>
                        <a:rPr lang="en-US" sz="1200"/>
                        <a:t> </a:t>
                      </a:r>
                    </a:p>
                  </a:txBody>
                  <a:tcPr marL="91427" marR="91427" marT="45713" marB="45713"/>
                </a:tc>
                <a:extLst>
                  <a:ext uri="{0D108BD9-81ED-4DB2-BD59-A6C34878D82A}">
                    <a16:rowId xmlns:a16="http://schemas.microsoft.com/office/drawing/2014/main" val="1541721538"/>
                  </a:ext>
                </a:extLst>
              </a:tr>
              <a:tr h="277947">
                <a:tc>
                  <a:txBody>
                    <a:bodyPr/>
                    <a:lstStyle/>
                    <a:p>
                      <a:r>
                        <a:rPr lang="en-US" sz="1200"/>
                        <a:t>Carbonite</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7"/>
                        </a:rPr>
                        <a:t>https://www.carbonite.com/data-protection/high-availability/</a:t>
                      </a:r>
                      <a:r>
                        <a:rPr lang="en-US" sz="1200"/>
                        <a:t> </a:t>
                      </a:r>
                    </a:p>
                  </a:txBody>
                  <a:tcPr marL="91427" marR="91427" marT="45713" marB="45713"/>
                </a:tc>
                <a:extLst>
                  <a:ext uri="{0D108BD9-81ED-4DB2-BD59-A6C34878D82A}">
                    <a16:rowId xmlns:a16="http://schemas.microsoft.com/office/drawing/2014/main" val="1971646290"/>
                  </a:ext>
                </a:extLst>
              </a:tr>
              <a:tr h="277947">
                <a:tc>
                  <a:txBody>
                    <a:bodyPr/>
                    <a:lstStyle/>
                    <a:p>
                      <a:r>
                        <a:rPr lang="en-US" sz="1200" err="1"/>
                        <a:t>Commvault</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8"/>
                        </a:rPr>
                        <a:t>https://www.commvault.com/solutions/by-technology/virtual-machine-and-cloud/microsoft-azure</a:t>
                      </a:r>
                      <a:r>
                        <a:rPr lang="en-US" sz="1200"/>
                        <a:t> </a:t>
                      </a:r>
                    </a:p>
                  </a:txBody>
                  <a:tcPr marL="91427" marR="91427" marT="45713" marB="45713"/>
                </a:tc>
                <a:extLst>
                  <a:ext uri="{0D108BD9-81ED-4DB2-BD59-A6C34878D82A}">
                    <a16:rowId xmlns:a16="http://schemas.microsoft.com/office/drawing/2014/main" val="1352623592"/>
                  </a:ext>
                </a:extLst>
              </a:tr>
              <a:tr h="277947">
                <a:tc>
                  <a:txBody>
                    <a:bodyPr/>
                    <a:lstStyle/>
                    <a:p>
                      <a:r>
                        <a:rPr lang="en-US" sz="1200"/>
                        <a:t>Dell EMC</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9"/>
                        </a:rPr>
                        <a:t>https://www.dellemc.com/en-us/solutions/cloud/microsoft-azure-stack.htm</a:t>
                      </a:r>
                      <a:r>
                        <a:rPr lang="en-US" sz="1200"/>
                        <a:t> </a:t>
                      </a:r>
                    </a:p>
                  </a:txBody>
                  <a:tcPr marL="91427" marR="91427" marT="45713" marB="45713"/>
                </a:tc>
                <a:extLst>
                  <a:ext uri="{0D108BD9-81ED-4DB2-BD59-A6C34878D82A}">
                    <a16:rowId xmlns:a16="http://schemas.microsoft.com/office/drawing/2014/main" val="493676630"/>
                  </a:ext>
                </a:extLst>
              </a:tr>
              <a:tr h="277947">
                <a:tc>
                  <a:txBody>
                    <a:bodyPr/>
                    <a:lstStyle/>
                    <a:p>
                      <a:r>
                        <a:rPr lang="en-US" sz="1200"/>
                        <a:t>Micro Focus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0"/>
                        </a:rPr>
                        <a:t>Press Release</a:t>
                      </a:r>
                      <a:r>
                        <a:rPr lang="en-US" sz="1200"/>
                        <a:t> </a:t>
                      </a:r>
                    </a:p>
                  </a:txBody>
                  <a:tcPr marL="91427" marR="91427" marT="45713" marB="45713"/>
                </a:tc>
                <a:extLst>
                  <a:ext uri="{0D108BD9-81ED-4DB2-BD59-A6C34878D82A}">
                    <a16:rowId xmlns:a16="http://schemas.microsoft.com/office/drawing/2014/main" val="1504782317"/>
                  </a:ext>
                </a:extLst>
              </a:tr>
              <a:tr h="277947">
                <a:tc>
                  <a:txBody>
                    <a:bodyPr/>
                    <a:lstStyle/>
                    <a:p>
                      <a:r>
                        <a:rPr lang="en-US" sz="1200"/>
                        <a:t>Quest</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1"/>
                        </a:rPr>
                        <a:t>Blog post</a:t>
                      </a:r>
                      <a:endParaRPr lang="en-US" sz="1200"/>
                    </a:p>
                  </a:txBody>
                  <a:tcPr marL="91427" marR="91427" marT="45713" marB="45713"/>
                </a:tc>
                <a:extLst>
                  <a:ext uri="{0D108BD9-81ED-4DB2-BD59-A6C34878D82A}">
                    <a16:rowId xmlns:a16="http://schemas.microsoft.com/office/drawing/2014/main" val="633519403"/>
                  </a:ext>
                </a:extLst>
              </a:tr>
              <a:tr h="277947">
                <a:tc>
                  <a:txBody>
                    <a:bodyPr/>
                    <a:lstStyle/>
                    <a:p>
                      <a:r>
                        <a:rPr lang="en-US" sz="1200"/>
                        <a:t>Rubrik</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2"/>
                        </a:rPr>
                        <a:t>https://www.rubrik.com/solutions/azure-stack/</a:t>
                      </a:r>
                      <a:endParaRPr lang="en-US" sz="1200"/>
                    </a:p>
                  </a:txBody>
                  <a:tcPr marL="91427" marR="91427" marT="45713" marB="45713"/>
                </a:tc>
                <a:extLst>
                  <a:ext uri="{0D108BD9-81ED-4DB2-BD59-A6C34878D82A}">
                    <a16:rowId xmlns:a16="http://schemas.microsoft.com/office/drawing/2014/main" val="2708148896"/>
                  </a:ext>
                </a:extLst>
              </a:tr>
              <a:tr h="277947">
                <a:tc>
                  <a:txBody>
                    <a:bodyPr/>
                    <a:lstStyle/>
                    <a:p>
                      <a:r>
                        <a:rPr lang="en-US" sz="1200"/>
                        <a:t>Veritas</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a:hlinkClick r:id="rId13"/>
                        </a:rPr>
                        <a:t>https://www.veritas.com/solution/microsoft-cloud</a:t>
                      </a:r>
                      <a:r>
                        <a:rPr lang="en-US" sz="1200"/>
                        <a:t> </a:t>
                      </a:r>
                    </a:p>
                  </a:txBody>
                  <a:tcPr marL="91427" marR="91427" marT="45713" marB="45713"/>
                </a:tc>
                <a:extLst>
                  <a:ext uri="{0D108BD9-81ED-4DB2-BD59-A6C34878D82A}">
                    <a16:rowId xmlns:a16="http://schemas.microsoft.com/office/drawing/2014/main" val="1194264754"/>
                  </a:ext>
                </a:extLst>
              </a:tr>
              <a:tr h="277947">
                <a:tc>
                  <a:txBody>
                    <a:bodyPr/>
                    <a:lstStyle/>
                    <a:p>
                      <a:r>
                        <a:rPr lang="en-US" sz="1200" err="1"/>
                        <a:t>ZeroDown</a:t>
                      </a:r>
                      <a:r>
                        <a:rPr lang="en-US" sz="1200"/>
                        <a:t>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Complete</a:t>
                      </a:r>
                    </a:p>
                  </a:txBody>
                  <a:tcPr marL="91427" marR="91427" marT="45713" marB="45713"/>
                </a:tc>
                <a:tc>
                  <a:txBody>
                    <a:bodyPr/>
                    <a:lstStyle/>
                    <a:p>
                      <a:r>
                        <a:rPr lang="en-US" sz="1200" dirty="0">
                          <a:hlinkClick r:id="rId14"/>
                        </a:rPr>
                        <a:t>http://www.zerodownsoftware.com/azure-stack/</a:t>
                      </a:r>
                      <a:r>
                        <a:rPr lang="en-US" sz="1200" dirty="0"/>
                        <a:t> </a:t>
                      </a:r>
                    </a:p>
                  </a:txBody>
                  <a:tcPr marL="91427" marR="91427" marT="45713" marB="45713"/>
                </a:tc>
                <a:extLst>
                  <a:ext uri="{0D108BD9-81ED-4DB2-BD59-A6C34878D82A}">
                    <a16:rowId xmlns:a16="http://schemas.microsoft.com/office/drawing/2014/main" val="3148648109"/>
                  </a:ext>
                </a:extLst>
              </a:tr>
            </a:tbl>
          </a:graphicData>
        </a:graphic>
      </p:graphicFrame>
      <p:sp>
        <p:nvSpPr>
          <p:cNvPr id="3" name="Rectangle 2">
            <a:extLst>
              <a:ext uri="{FF2B5EF4-FFF2-40B4-BE49-F238E27FC236}">
                <a16:creationId xmlns:a16="http://schemas.microsoft.com/office/drawing/2014/main" id="{EEC176C6-8ECA-4E9A-93B3-1C2683DBE7B3}"/>
              </a:ext>
            </a:extLst>
          </p:cNvPr>
          <p:cNvSpPr/>
          <p:nvPr/>
        </p:nvSpPr>
        <p:spPr>
          <a:xfrm>
            <a:off x="3110351" y="3072846"/>
            <a:ext cx="6215769" cy="266687"/>
          </a:xfrm>
          <a:prstGeom prst="rect">
            <a:avLst/>
          </a:prstGeom>
        </p:spPr>
        <p:txBody>
          <a:bodyPr>
            <a:spAutoFit/>
          </a:bodyPr>
          <a:lstStyle/>
          <a:p>
            <a:r>
              <a:rPr lang="en-US" sz="1099">
                <a:hlinkClick r:id="rId15"/>
              </a:rPr>
              <a:t>https://azure.microsoft.com/en-us/blog/protecting-applications-and-data-on-azure-stack/</a:t>
            </a:r>
            <a:r>
              <a:rPr lang="en-US" sz="1099"/>
              <a:t> </a:t>
            </a:r>
          </a:p>
        </p:txBody>
      </p:sp>
      <p:grpSp>
        <p:nvGrpSpPr>
          <p:cNvPr id="5" name="Group 4">
            <a:extLst>
              <a:ext uri="{FF2B5EF4-FFF2-40B4-BE49-F238E27FC236}">
                <a16:creationId xmlns:a16="http://schemas.microsoft.com/office/drawing/2014/main" id="{0A0EEBFE-79E7-48D9-8E7F-8EB58531A9F9}"/>
              </a:ext>
            </a:extLst>
          </p:cNvPr>
          <p:cNvGrpSpPr/>
          <p:nvPr/>
        </p:nvGrpSpPr>
        <p:grpSpPr>
          <a:xfrm>
            <a:off x="265513" y="900525"/>
            <a:ext cx="12028471" cy="2212291"/>
            <a:chOff x="378688" y="927242"/>
            <a:chExt cx="11793689" cy="2169110"/>
          </a:xfrm>
        </p:grpSpPr>
        <p:grpSp>
          <p:nvGrpSpPr>
            <p:cNvPr id="11" name="Group 10">
              <a:extLst>
                <a:ext uri="{FF2B5EF4-FFF2-40B4-BE49-F238E27FC236}">
                  <a16:creationId xmlns:a16="http://schemas.microsoft.com/office/drawing/2014/main" id="{1FFFAB55-3F74-480A-BFAA-5E8596964A57}"/>
                </a:ext>
              </a:extLst>
            </p:cNvPr>
            <p:cNvGrpSpPr/>
            <p:nvPr/>
          </p:nvGrpSpPr>
          <p:grpSpPr>
            <a:xfrm>
              <a:off x="975545" y="2082480"/>
              <a:ext cx="10240907" cy="1013872"/>
              <a:chOff x="879061" y="2480492"/>
              <a:chExt cx="10240907" cy="1013872"/>
            </a:xfrm>
          </p:grpSpPr>
          <p:pic>
            <p:nvPicPr>
              <p:cNvPr id="26" name="Picture 25">
                <a:extLst>
                  <a:ext uri="{FF2B5EF4-FFF2-40B4-BE49-F238E27FC236}">
                    <a16:creationId xmlns:a16="http://schemas.microsoft.com/office/drawing/2014/main" id="{806DB3A9-C9BF-4CC6-9C43-4D0EBC4FBA85}"/>
                  </a:ext>
                </a:extLst>
              </p:cNvPr>
              <p:cNvPicPr>
                <a:picLocks noChangeAspect="1"/>
              </p:cNvPicPr>
              <p:nvPr/>
            </p:nvPicPr>
            <p:blipFill>
              <a:blip r:embed="rId16"/>
              <a:stretch>
                <a:fillRect/>
              </a:stretch>
            </p:blipFill>
            <p:spPr>
              <a:xfrm>
                <a:off x="2856857" y="2480492"/>
                <a:ext cx="2693236" cy="1013872"/>
              </a:xfrm>
              <a:prstGeom prst="rect">
                <a:avLst/>
              </a:prstGeom>
            </p:spPr>
          </p:pic>
          <p:pic>
            <p:nvPicPr>
              <p:cNvPr id="13" name="Picture 4" descr="ZeroDown® Software">
                <a:extLst>
                  <a:ext uri="{FF2B5EF4-FFF2-40B4-BE49-F238E27FC236}">
                    <a16:creationId xmlns:a16="http://schemas.microsoft.com/office/drawing/2014/main" id="{710C5F8D-C70D-422F-9A26-D6C8A1C794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37004" y="2639813"/>
                <a:ext cx="2482964" cy="69523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A8A60726-436C-4BE7-B539-1A5E55DBF350}"/>
                  </a:ext>
                </a:extLst>
              </p:cNvPr>
              <p:cNvPicPr>
                <a:picLocks noChangeAspect="1"/>
              </p:cNvPicPr>
              <p:nvPr/>
            </p:nvPicPr>
            <p:blipFill>
              <a:blip r:embed="rId18"/>
              <a:stretch>
                <a:fillRect/>
              </a:stretch>
            </p:blipFill>
            <p:spPr>
              <a:xfrm>
                <a:off x="6041989" y="2780271"/>
                <a:ext cx="2103120" cy="414315"/>
              </a:xfrm>
              <a:prstGeom prst="rect">
                <a:avLst/>
              </a:prstGeom>
            </p:spPr>
          </p:pic>
          <p:pic>
            <p:nvPicPr>
              <p:cNvPr id="1026" name="Picture 2" descr="https://www.quest.com/images/shared/quest-logo.png">
                <a:extLst>
                  <a:ext uri="{FF2B5EF4-FFF2-40B4-BE49-F238E27FC236}">
                    <a16:creationId xmlns:a16="http://schemas.microsoft.com/office/drawing/2014/main" id="{BD601C04-A3C9-4C48-8960-441F1E233A7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9061" y="2787403"/>
                <a:ext cx="1485900" cy="4000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0098607F-F923-4FAE-B344-CBAC867EF3BC}"/>
                </a:ext>
              </a:extLst>
            </p:cNvPr>
            <p:cNvGrpSpPr/>
            <p:nvPr/>
          </p:nvGrpSpPr>
          <p:grpSpPr>
            <a:xfrm>
              <a:off x="378688" y="927242"/>
              <a:ext cx="11793689" cy="544186"/>
              <a:chOff x="378688" y="1229246"/>
              <a:chExt cx="11793689" cy="544186"/>
            </a:xfrm>
          </p:grpSpPr>
          <p:pic>
            <p:nvPicPr>
              <p:cNvPr id="6" name="Picture 5" descr="Image result for acronis png logo site:acronis.com">
                <a:extLst>
                  <a:ext uri="{FF2B5EF4-FFF2-40B4-BE49-F238E27FC236}">
                    <a16:creationId xmlns:a16="http://schemas.microsoft.com/office/drawing/2014/main" id="{76F8037F-1E91-45EC-A4BA-10E673D33963}"/>
                  </a:ext>
                </a:extLst>
              </p:cNvPr>
              <p:cNvPicPr>
                <a:picLocks noChangeAspect="1" noChangeArrowheads="1"/>
              </p:cNvPicPr>
              <p:nvPr/>
            </p:nvPicPr>
            <p:blipFill rotWithShape="1">
              <a:blip r:embed="rId20">
                <a:duotone>
                  <a:prstClr val="black"/>
                  <a:schemeClr val="bg1">
                    <a:tint val="45000"/>
                    <a:satMod val="400000"/>
                  </a:schemeClr>
                </a:duotone>
                <a:extLst>
                  <a:ext uri="{28A0092B-C50C-407E-A947-70E740481C1C}">
                    <a14:useLocalDpi xmlns:a14="http://schemas.microsoft.com/office/drawing/2010/main" val="0"/>
                  </a:ext>
                </a:extLst>
              </a:blip>
              <a:srcRect/>
              <a:stretch/>
            </p:blipFill>
            <p:spPr bwMode="auto">
              <a:xfrm>
                <a:off x="378688" y="1266987"/>
                <a:ext cx="1902603" cy="4687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Image result for commvault png logo site:commvault.com">
                <a:extLst>
                  <a:ext uri="{FF2B5EF4-FFF2-40B4-BE49-F238E27FC236}">
                    <a16:creationId xmlns:a16="http://schemas.microsoft.com/office/drawing/2014/main" id="{4163E87F-B0F6-4F0C-A5FC-61E8B3FD146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89950" y="1229246"/>
                <a:ext cx="2982427" cy="5441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83060877-E3DE-44C9-ABFA-FCBEC0BA2BF5}"/>
                  </a:ext>
                </a:extLst>
              </p:cNvPr>
              <p:cNvPicPr>
                <a:picLocks noChangeAspect="1"/>
              </p:cNvPicPr>
              <p:nvPr/>
            </p:nvPicPr>
            <p:blipFill>
              <a:blip r:embed="rId22"/>
              <a:stretch>
                <a:fillRect/>
              </a:stretch>
            </p:blipFill>
            <p:spPr>
              <a:xfrm>
                <a:off x="5657176" y="1268835"/>
                <a:ext cx="2670048" cy="465008"/>
              </a:xfrm>
              <a:prstGeom prst="rect">
                <a:avLst/>
              </a:prstGeom>
            </p:spPr>
          </p:pic>
          <p:pic>
            <p:nvPicPr>
              <p:cNvPr id="1030" name="Picture 6" descr="Actifio Logo">
                <a:extLst>
                  <a:ext uri="{FF2B5EF4-FFF2-40B4-BE49-F238E27FC236}">
                    <a16:creationId xmlns:a16="http://schemas.microsoft.com/office/drawing/2014/main" id="{59E48A78-C53B-4400-9BAC-CF07E6A0806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44017" y="1276280"/>
                <a:ext cx="1650433" cy="4501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E8314938-1BE8-45D6-9030-F9540BF1D40D}"/>
                </a:ext>
              </a:extLst>
            </p:cNvPr>
            <p:cNvGrpSpPr/>
            <p:nvPr/>
          </p:nvGrpSpPr>
          <p:grpSpPr>
            <a:xfrm>
              <a:off x="1718498" y="1411152"/>
              <a:ext cx="8755002" cy="1014104"/>
              <a:chOff x="1797399" y="1713899"/>
              <a:chExt cx="8755002" cy="1014104"/>
            </a:xfrm>
          </p:grpSpPr>
          <p:pic>
            <p:nvPicPr>
              <p:cNvPr id="24" name="Picture 23">
                <a:extLst>
                  <a:ext uri="{FF2B5EF4-FFF2-40B4-BE49-F238E27FC236}">
                    <a16:creationId xmlns:a16="http://schemas.microsoft.com/office/drawing/2014/main" id="{F3F02F3B-3A65-4D9A-A3E6-F9FD3D6E9611}"/>
                  </a:ext>
                </a:extLst>
              </p:cNvPr>
              <p:cNvPicPr>
                <a:picLocks noChangeAspect="1"/>
              </p:cNvPicPr>
              <p:nvPr/>
            </p:nvPicPr>
            <p:blipFill>
              <a:blip r:embed="rId24"/>
              <a:stretch>
                <a:fillRect/>
              </a:stretch>
            </p:blipFill>
            <p:spPr>
              <a:xfrm>
                <a:off x="1797399" y="2019780"/>
                <a:ext cx="2258568" cy="402343"/>
              </a:xfrm>
              <a:prstGeom prst="rect">
                <a:avLst/>
              </a:prstGeom>
            </p:spPr>
          </p:pic>
          <p:pic>
            <p:nvPicPr>
              <p:cNvPr id="10" name="Picture 9">
                <a:extLst>
                  <a:ext uri="{FF2B5EF4-FFF2-40B4-BE49-F238E27FC236}">
                    <a16:creationId xmlns:a16="http://schemas.microsoft.com/office/drawing/2014/main" id="{47BC5D9B-658E-415C-816F-48B779C99C65}"/>
                  </a:ext>
                </a:extLst>
              </p:cNvPr>
              <p:cNvPicPr>
                <a:picLocks noChangeAspect="1"/>
              </p:cNvPicPr>
              <p:nvPr/>
            </p:nvPicPr>
            <p:blipFill>
              <a:blip r:embed="rId25"/>
              <a:stretch>
                <a:fillRect/>
              </a:stretch>
            </p:blipFill>
            <p:spPr>
              <a:xfrm>
                <a:off x="4946789" y="2001495"/>
                <a:ext cx="1828800" cy="438912"/>
              </a:xfrm>
              <a:prstGeom prst="rect">
                <a:avLst/>
              </a:prstGeom>
            </p:spPr>
          </p:pic>
          <p:pic>
            <p:nvPicPr>
              <p:cNvPr id="1034" name="Picture 10" descr="Microsoft Logo">
                <a:extLst>
                  <a:ext uri="{FF2B5EF4-FFF2-40B4-BE49-F238E27FC236}">
                    <a16:creationId xmlns:a16="http://schemas.microsoft.com/office/drawing/2014/main" id="{60D71A56-12AC-4BCA-A45F-AF822C64BD6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66412" y="1713899"/>
                <a:ext cx="2885989" cy="101410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628165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51008E-7 -1.52519E-6 L -6.51008E-7 -0.24988 " pathEditMode="relative" rAng="0" ptsTypes="AA">
                                      <p:cBhvr>
                                        <p:cTn id="6" dur="2000" fill="hold"/>
                                        <p:tgtEl>
                                          <p:spTgt spid="5"/>
                                        </p:tgtEl>
                                        <p:attrNameLst>
                                          <p:attrName>ppt_x</p:attrName>
                                          <p:attrName>ppt_y</p:attrName>
                                        </p:attrNameLst>
                                      </p:cBhvr>
                                      <p:rCtr x="0" y="-12506"/>
                                    </p:animMotion>
                                  </p:childTnLst>
                                </p:cTn>
                              </p:par>
                              <p:par>
                                <p:cTn id="7" presetID="42" presetClass="entr" presetSubtype="0" fill="hold" grpId="0" nodeType="withEffect">
                                  <p:stCondLst>
                                    <p:cond delay="7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1000"/>
                                        <p:tgtEl>
                                          <p:spTgt spid="3"/>
                                        </p:tgtEl>
                                      </p:cBhvr>
                                    </p:animEffect>
                                    <p:anim calcmode="lin" valueType="num">
                                      <p:cBhvr>
                                        <p:cTn id="10" dur="1000" fill="hold"/>
                                        <p:tgtEl>
                                          <p:spTgt spid="3"/>
                                        </p:tgtEl>
                                        <p:attrNameLst>
                                          <p:attrName>ppt_x</p:attrName>
                                        </p:attrNameLst>
                                      </p:cBhvr>
                                      <p:tavLst>
                                        <p:tav tm="0">
                                          <p:val>
                                            <p:strVal val="#ppt_x"/>
                                          </p:val>
                                        </p:tav>
                                        <p:tav tm="100000">
                                          <p:val>
                                            <p:strVal val="#ppt_x"/>
                                          </p:val>
                                        </p:tav>
                                      </p:tavLst>
                                    </p:anim>
                                    <p:anim calcmode="lin" valueType="num">
                                      <p:cBhvr>
                                        <p:cTn id="11" dur="1000" fill="hold"/>
                                        <p:tgtEl>
                                          <p:spTgt spid="3"/>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68">
            <a:extLst>
              <a:ext uri="{FF2B5EF4-FFF2-40B4-BE49-F238E27FC236}">
                <a16:creationId xmlns:a16="http://schemas.microsoft.com/office/drawing/2014/main" id="{51BD92EF-AA8E-46B5-9BAA-0C837A1295BF}"/>
              </a:ext>
            </a:extLst>
          </p:cNvPr>
          <p:cNvSpPr/>
          <p:nvPr/>
        </p:nvSpPr>
        <p:spPr>
          <a:xfrm>
            <a:off x="4627888" y="1929123"/>
            <a:ext cx="6947815" cy="4090708"/>
          </a:xfrm>
          <a:prstGeom prst="roundRect">
            <a:avLst/>
          </a:prstGeom>
          <a:solidFill>
            <a:srgbClr val="7F7F7F">
              <a:lumMod val="20000"/>
              <a:lumOff val="80000"/>
            </a:srgbClr>
          </a:solidFill>
          <a:ln w="15875" cap="flat" cmpd="sng" algn="ctr">
            <a:solidFill>
              <a:srgbClr val="0078D7"/>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endParaRPr lang="en-US" sz="1399" dirty="0">
              <a:solidFill>
                <a:schemeClr val="tx1"/>
              </a:solidFill>
              <a:latin typeface="Segoe UI Semilight"/>
            </a:endParaRPr>
          </a:p>
          <a:p>
            <a:pPr algn="r" defTabSz="932563">
              <a:defRPr/>
            </a:pPr>
            <a:r>
              <a:rPr lang="en-US" sz="1399" dirty="0">
                <a:solidFill>
                  <a:schemeClr val="tx1"/>
                </a:solidFill>
                <a:latin typeface="Segoe UI Semilight"/>
              </a:rPr>
              <a:t>Azure Stack Hub </a:t>
            </a:r>
          </a:p>
        </p:txBody>
      </p:sp>
      <p:sp>
        <p:nvSpPr>
          <p:cNvPr id="2" name="Title 1">
            <a:extLst>
              <a:ext uri="{FF2B5EF4-FFF2-40B4-BE49-F238E27FC236}">
                <a16:creationId xmlns:a16="http://schemas.microsoft.com/office/drawing/2014/main" id="{2049E937-4F4C-4D53-A6E4-4140157AEB5E}"/>
              </a:ext>
            </a:extLst>
          </p:cNvPr>
          <p:cNvSpPr>
            <a:spLocks noGrp="1"/>
          </p:cNvSpPr>
          <p:nvPr>
            <p:ph type="title"/>
          </p:nvPr>
        </p:nvSpPr>
        <p:spPr/>
        <p:txBody>
          <a:bodyPr/>
          <a:lstStyle/>
          <a:p>
            <a:r>
              <a:rPr lang="en-US" dirty="0"/>
              <a:t>Topics for today</a:t>
            </a:r>
          </a:p>
        </p:txBody>
      </p:sp>
      <p:grpSp>
        <p:nvGrpSpPr>
          <p:cNvPr id="4" name="Group 3">
            <a:extLst>
              <a:ext uri="{FF2B5EF4-FFF2-40B4-BE49-F238E27FC236}">
                <a16:creationId xmlns:a16="http://schemas.microsoft.com/office/drawing/2014/main" id="{BF666DF5-5B81-4124-A254-E000127DCA0A}"/>
              </a:ext>
            </a:extLst>
          </p:cNvPr>
          <p:cNvGrpSpPr/>
          <p:nvPr/>
        </p:nvGrpSpPr>
        <p:grpSpPr>
          <a:xfrm>
            <a:off x="5285634" y="2085407"/>
            <a:ext cx="5652766" cy="3330083"/>
            <a:chOff x="3141252" y="2257625"/>
            <a:chExt cx="5878668" cy="3463167"/>
          </a:xfrm>
        </p:grpSpPr>
        <p:sp>
          <p:nvSpPr>
            <p:cNvPr id="5" name="Freeform: Shape 4">
              <a:extLst>
                <a:ext uri="{FF2B5EF4-FFF2-40B4-BE49-F238E27FC236}">
                  <a16:creationId xmlns:a16="http://schemas.microsoft.com/office/drawing/2014/main" id="{493698F0-B175-4F5D-A60C-89537FF6F94E}"/>
                </a:ext>
              </a:extLst>
            </p:cNvPr>
            <p:cNvSpPr/>
            <p:nvPr/>
          </p:nvSpPr>
          <p:spPr>
            <a:xfrm>
              <a:off x="3141252"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protect applications deployed on IaaS</a:t>
              </a:r>
            </a:p>
          </p:txBody>
        </p:sp>
        <p:sp>
          <p:nvSpPr>
            <p:cNvPr id="6" name="Freeform: Shape 5">
              <a:extLst>
                <a:ext uri="{FF2B5EF4-FFF2-40B4-BE49-F238E27FC236}">
                  <a16:creationId xmlns:a16="http://schemas.microsoft.com/office/drawing/2014/main" id="{CCCD7BF4-CF40-401F-A042-331D1AAA937E}"/>
                </a:ext>
              </a:extLst>
            </p:cNvPr>
            <p:cNvSpPr/>
            <p:nvPr/>
          </p:nvSpPr>
          <p:spPr>
            <a:xfrm>
              <a:off x="6265141" y="2257625"/>
              <a:ext cx="2754779" cy="1611030"/>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a:latin typeface="Segoe UI Semilight" panose="020B0402040204020203" pitchFamily="34" charset="0"/>
                  <a:cs typeface="Segoe UI Semilight" panose="020B0402040204020203" pitchFamily="34" charset="0"/>
                </a:rPr>
                <a:t>I can create a protection strategy </a:t>
              </a:r>
              <a:br>
                <a:rPr lang="en-US" sz="2244">
                  <a:latin typeface="Segoe UI Semilight" panose="020B0402040204020203" pitchFamily="34" charset="0"/>
                  <a:cs typeface="Segoe UI Semilight" panose="020B0402040204020203" pitchFamily="34" charset="0"/>
                </a:rPr>
              </a:br>
              <a:r>
                <a:rPr lang="en-US" sz="2244">
                  <a:latin typeface="Segoe UI Semilight" panose="020B0402040204020203" pitchFamily="34" charset="0"/>
                  <a:cs typeface="Segoe UI Semilight" panose="020B0402040204020203" pitchFamily="34" charset="0"/>
                </a:rPr>
                <a:t>for PaaS based</a:t>
              </a:r>
            </a:p>
          </p:txBody>
        </p:sp>
        <p:sp>
          <p:nvSpPr>
            <p:cNvPr id="7" name="Freeform: Shape 6">
              <a:extLst>
                <a:ext uri="{FF2B5EF4-FFF2-40B4-BE49-F238E27FC236}">
                  <a16:creationId xmlns:a16="http://schemas.microsoft.com/office/drawing/2014/main" id="{CC3CA9FB-D0B3-41B8-8606-61D4EBA7A237}"/>
                </a:ext>
              </a:extLst>
            </p:cNvPr>
            <p:cNvSpPr/>
            <p:nvPr/>
          </p:nvSpPr>
          <p:spPr>
            <a:xfrm>
              <a:off x="4663319" y="4137999"/>
              <a:ext cx="2754439" cy="1582793"/>
            </a:xfrm>
            <a:custGeom>
              <a:avLst/>
              <a:gdLst>
                <a:gd name="connsiteX0" fmla="*/ 0 w 3691085"/>
                <a:gd name="connsiteY0" fmla="*/ 0 h 2214651"/>
                <a:gd name="connsiteX1" fmla="*/ 3691085 w 3691085"/>
                <a:gd name="connsiteY1" fmla="*/ 0 h 2214651"/>
                <a:gd name="connsiteX2" fmla="*/ 3691085 w 3691085"/>
                <a:gd name="connsiteY2" fmla="*/ 2214651 h 2214651"/>
                <a:gd name="connsiteX3" fmla="*/ 0 w 3691085"/>
                <a:gd name="connsiteY3" fmla="*/ 2214651 h 2214651"/>
                <a:gd name="connsiteX4" fmla="*/ 0 w 3691085"/>
                <a:gd name="connsiteY4" fmla="*/ 0 h 2214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085" h="2214651">
                  <a:moveTo>
                    <a:pt x="0" y="0"/>
                  </a:moveTo>
                  <a:lnTo>
                    <a:pt x="3691085" y="0"/>
                  </a:lnTo>
                  <a:lnTo>
                    <a:pt x="3691085" y="2214651"/>
                  </a:lnTo>
                  <a:lnTo>
                    <a:pt x="0" y="2214651"/>
                  </a:lnTo>
                  <a:lnTo>
                    <a:pt x="0" y="0"/>
                  </a:ln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5051" tIns="145051" rIns="145051" bIns="145051" numCol="1" spcCol="1270" anchor="ctr" anchorCtr="0">
              <a:noAutofit/>
            </a:bodyPr>
            <a:lstStyle/>
            <a:p>
              <a:pPr algn="ctr" defTabSz="1692207">
                <a:lnSpc>
                  <a:spcPct val="90000"/>
                </a:lnSpc>
                <a:spcBef>
                  <a:spcPct val="0"/>
                </a:spcBef>
                <a:spcAft>
                  <a:spcPct val="35000"/>
                </a:spcAft>
              </a:pPr>
              <a:r>
                <a:rPr lang="en-US" sz="2244" dirty="0">
                  <a:latin typeface="Segoe UI Semilight" panose="020B0402040204020203" pitchFamily="34" charset="0"/>
                  <a:cs typeface="Segoe UI Semilight" panose="020B0402040204020203" pitchFamily="34" charset="0"/>
                </a:rPr>
                <a:t>I can recover </a:t>
              </a:r>
              <a:br>
                <a:rPr lang="en-US" sz="2244" dirty="0">
                  <a:latin typeface="Segoe UI Semilight" panose="020B0402040204020203" pitchFamily="34" charset="0"/>
                  <a:cs typeface="Segoe UI Semilight" panose="020B0402040204020203" pitchFamily="34" charset="0"/>
                </a:rPr>
              </a:br>
              <a:r>
                <a:rPr lang="en-US" sz="2244" dirty="0">
                  <a:latin typeface="Segoe UI Semilight" panose="020B0402040204020203" pitchFamily="34" charset="0"/>
                  <a:cs typeface="Segoe UI Semilight" panose="020B0402040204020203" pitchFamily="34" charset="0"/>
                </a:rPr>
                <a:t>Azure Stack Hub infrastructure</a:t>
              </a:r>
            </a:p>
          </p:txBody>
        </p:sp>
      </p:grpSp>
      <p:cxnSp>
        <p:nvCxnSpPr>
          <p:cNvPr id="10" name="Straight Connector 9">
            <a:extLst>
              <a:ext uri="{FF2B5EF4-FFF2-40B4-BE49-F238E27FC236}">
                <a16:creationId xmlns:a16="http://schemas.microsoft.com/office/drawing/2014/main" id="{15CCC142-8528-49D5-A9E3-7D1B72071A21}"/>
              </a:ext>
            </a:extLst>
          </p:cNvPr>
          <p:cNvCxnSpPr>
            <a:cxnSpLocks/>
          </p:cNvCxnSpPr>
          <p:nvPr/>
        </p:nvCxnSpPr>
        <p:spPr>
          <a:xfrm>
            <a:off x="4630345" y="3740127"/>
            <a:ext cx="6947815"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lemarketer_E7B9" title="Icon of a person wearing a headset">
            <a:extLst>
              <a:ext uri="{FF2B5EF4-FFF2-40B4-BE49-F238E27FC236}">
                <a16:creationId xmlns:a16="http://schemas.microsoft.com/office/drawing/2014/main" id="{73A9E7F6-E0D9-415E-822F-921DA6485BDF}"/>
              </a:ext>
            </a:extLst>
          </p:cNvPr>
          <p:cNvSpPr>
            <a:spLocks noChangeAspect="1" noEditPoints="1"/>
          </p:cNvSpPr>
          <p:nvPr/>
        </p:nvSpPr>
        <p:spPr bwMode="auto">
          <a:xfrm>
            <a:off x="1210247" y="4545983"/>
            <a:ext cx="932603" cy="1112250"/>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sp>
        <p:nvSpPr>
          <p:cNvPr id="12" name="people_12" title="Icon of three people">
            <a:extLst>
              <a:ext uri="{FF2B5EF4-FFF2-40B4-BE49-F238E27FC236}">
                <a16:creationId xmlns:a16="http://schemas.microsoft.com/office/drawing/2014/main" id="{91DDF735-D1C6-45FB-B2CF-CE37E455C9A8}"/>
              </a:ext>
            </a:extLst>
          </p:cNvPr>
          <p:cNvSpPr>
            <a:spLocks noChangeAspect="1" noEditPoints="1"/>
          </p:cNvSpPr>
          <p:nvPr/>
        </p:nvSpPr>
        <p:spPr bwMode="auto">
          <a:xfrm>
            <a:off x="1073282" y="1670033"/>
            <a:ext cx="1206534" cy="1029386"/>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sz="1734"/>
          </a:p>
        </p:txBody>
      </p:sp>
      <p:grpSp>
        <p:nvGrpSpPr>
          <p:cNvPr id="16" name="Group 15">
            <a:extLst>
              <a:ext uri="{FF2B5EF4-FFF2-40B4-BE49-F238E27FC236}">
                <a16:creationId xmlns:a16="http://schemas.microsoft.com/office/drawing/2014/main" id="{8F467C85-0E0F-4D7B-995B-A145FB40CC27}"/>
              </a:ext>
            </a:extLst>
          </p:cNvPr>
          <p:cNvGrpSpPr/>
          <p:nvPr/>
        </p:nvGrpSpPr>
        <p:grpSpPr>
          <a:xfrm>
            <a:off x="734231" y="3039365"/>
            <a:ext cx="1892638" cy="1008993"/>
            <a:chOff x="614147" y="2773446"/>
            <a:chExt cx="1855696" cy="989299"/>
          </a:xfrm>
        </p:grpSpPr>
        <p:sp>
          <p:nvSpPr>
            <p:cNvPr id="13" name="Commitments_EC4D" title="Icon of a handshake">
              <a:extLst>
                <a:ext uri="{FF2B5EF4-FFF2-40B4-BE49-F238E27FC236}">
                  <a16:creationId xmlns:a16="http://schemas.microsoft.com/office/drawing/2014/main" id="{0A42B33A-C2FF-4535-8C97-E2D08F8644E3}"/>
                </a:ext>
              </a:extLst>
            </p:cNvPr>
            <p:cNvSpPr>
              <a:spLocks noChangeAspect="1" noEditPoints="1"/>
            </p:cNvSpPr>
            <p:nvPr/>
          </p:nvSpPr>
          <p:spPr bwMode="auto">
            <a:xfrm>
              <a:off x="1355192" y="3419798"/>
              <a:ext cx="365760" cy="34294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4" name="people_4" title="Icon of a person">
              <a:extLst>
                <a:ext uri="{FF2B5EF4-FFF2-40B4-BE49-F238E27FC236}">
                  <a16:creationId xmlns:a16="http://schemas.microsoft.com/office/drawing/2014/main" id="{00ACD3D5-252E-4840-AA08-1224603FA98C}"/>
                </a:ext>
              </a:extLst>
            </p:cNvPr>
            <p:cNvSpPr>
              <a:spLocks noChangeAspect="1" noEditPoints="1"/>
            </p:cNvSpPr>
            <p:nvPr/>
          </p:nvSpPr>
          <p:spPr bwMode="auto">
            <a:xfrm>
              <a:off x="614147" y="2773446"/>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15" name="people_4" title="Icon of a person">
              <a:extLst>
                <a:ext uri="{FF2B5EF4-FFF2-40B4-BE49-F238E27FC236}">
                  <a16:creationId xmlns:a16="http://schemas.microsoft.com/office/drawing/2014/main" id="{4BE0042F-BA19-4372-97C1-A1E6B1C9C561}"/>
                </a:ext>
              </a:extLst>
            </p:cNvPr>
            <p:cNvSpPr>
              <a:spLocks noChangeAspect="1" noEditPoints="1"/>
            </p:cNvSpPr>
            <p:nvPr/>
          </p:nvSpPr>
          <p:spPr bwMode="auto">
            <a:xfrm>
              <a:off x="1738323" y="2775297"/>
              <a:ext cx="731520" cy="81782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3" name="TextBox 2">
            <a:extLst>
              <a:ext uri="{FF2B5EF4-FFF2-40B4-BE49-F238E27FC236}">
                <a16:creationId xmlns:a16="http://schemas.microsoft.com/office/drawing/2014/main" id="{B1ADAB2F-688D-415E-BCCE-44DDBAEA5C3B}"/>
              </a:ext>
            </a:extLst>
          </p:cNvPr>
          <p:cNvSpPr txBox="1"/>
          <p:nvPr/>
        </p:nvSpPr>
        <p:spPr>
          <a:xfrm>
            <a:off x="2764102" y="4945155"/>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Operator</a:t>
            </a:r>
          </a:p>
        </p:txBody>
      </p:sp>
      <p:sp>
        <p:nvSpPr>
          <p:cNvPr id="18" name="TextBox 17">
            <a:extLst>
              <a:ext uri="{FF2B5EF4-FFF2-40B4-BE49-F238E27FC236}">
                <a16:creationId xmlns:a16="http://schemas.microsoft.com/office/drawing/2014/main" id="{D3573E58-1532-4BAA-8DFB-F8235BF880CD}"/>
              </a:ext>
            </a:extLst>
          </p:cNvPr>
          <p:cNvSpPr txBox="1"/>
          <p:nvPr/>
        </p:nvSpPr>
        <p:spPr>
          <a:xfrm>
            <a:off x="2764102" y="3340309"/>
            <a:ext cx="1351215" cy="960545"/>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Managed Services Provider</a:t>
            </a:r>
          </a:p>
        </p:txBody>
      </p:sp>
      <p:sp>
        <p:nvSpPr>
          <p:cNvPr id="19" name="TextBox 18">
            <a:extLst>
              <a:ext uri="{FF2B5EF4-FFF2-40B4-BE49-F238E27FC236}">
                <a16:creationId xmlns:a16="http://schemas.microsoft.com/office/drawing/2014/main" id="{4DC8B1FF-CCFF-4190-8C7B-B3E826AA24B0}"/>
              </a:ext>
            </a:extLst>
          </p:cNvPr>
          <p:cNvSpPr txBox="1"/>
          <p:nvPr/>
        </p:nvSpPr>
        <p:spPr>
          <a:xfrm>
            <a:off x="2778245" y="2027773"/>
            <a:ext cx="1351215" cy="320182"/>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Cloud user</a:t>
            </a:r>
          </a:p>
        </p:txBody>
      </p:sp>
    </p:spTree>
    <p:extLst>
      <p:ext uri="{BB962C8B-B14F-4D97-AF65-F5344CB8AC3E}">
        <p14:creationId xmlns:p14="http://schemas.microsoft.com/office/powerpoint/2010/main" val="40056823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Level set on terminology</a:t>
            </a:r>
          </a:p>
        </p:txBody>
      </p:sp>
      <p:sp>
        <p:nvSpPr>
          <p:cNvPr id="6" name="Text Placeholder 5"/>
          <p:cNvSpPr>
            <a:spLocks noGrp="1"/>
          </p:cNvSpPr>
          <p:nvPr>
            <p:ph type="body" sz="quarter" idx="10"/>
          </p:nvPr>
        </p:nvSpPr>
        <p:spPr>
          <a:xfrm>
            <a:off x="274702" y="1211287"/>
            <a:ext cx="11888787" cy="4536627"/>
          </a:xfrm>
        </p:spPr>
        <p:txBody>
          <a:bodyPr/>
          <a:lstStyle/>
          <a:p>
            <a:pPr marL="0" indent="0">
              <a:buNone/>
            </a:pPr>
            <a:r>
              <a:rPr lang="en-US" sz="2800" dirty="0"/>
              <a:t>Business Continuity and Disaster Recovery (BC/DR)</a:t>
            </a:r>
          </a:p>
          <a:p>
            <a:pPr lvl="2"/>
            <a:r>
              <a:rPr lang="en-US" dirty="0">
                <a:latin typeface="+mj-lt"/>
              </a:rPr>
              <a:t>BC/DR are closely related practices that describe an organization's preparation for unforeseen risks to continued operations</a:t>
            </a:r>
          </a:p>
          <a:p>
            <a:pPr lvl="2"/>
            <a:r>
              <a:rPr lang="en-US" dirty="0">
                <a:latin typeface="+mj-lt"/>
              </a:rPr>
              <a:t>BC/DR refers to a </a:t>
            </a:r>
            <a:r>
              <a:rPr lang="en-US" b="1" dirty="0">
                <a:latin typeface="+mj-lt"/>
              </a:rPr>
              <a:t>strategy</a:t>
            </a:r>
            <a:r>
              <a:rPr lang="en-US" dirty="0">
                <a:latin typeface="+mj-lt"/>
              </a:rPr>
              <a:t> that a company implements</a:t>
            </a:r>
          </a:p>
          <a:p>
            <a:pPr lvl="2"/>
            <a:r>
              <a:rPr lang="en-US" dirty="0">
                <a:latin typeface="+mj-lt"/>
              </a:rPr>
              <a:t>The implementation of a BC/DR strategy will determine the protection schemes technologies that will help a company achieve their recovery objectives</a:t>
            </a:r>
          </a:p>
          <a:p>
            <a:pPr marL="0" indent="0">
              <a:buNone/>
            </a:pPr>
            <a:r>
              <a:rPr lang="en-US" sz="2800" dirty="0"/>
              <a:t>For the purposes of this discussion, we need to start by level setting on some concepts:</a:t>
            </a:r>
          </a:p>
          <a:p>
            <a:pPr lvl="2"/>
            <a:r>
              <a:rPr lang="en-US" dirty="0">
                <a:latin typeface="+mj-lt"/>
              </a:rPr>
              <a:t>Site level availability</a:t>
            </a:r>
          </a:p>
          <a:p>
            <a:pPr lvl="2"/>
            <a:r>
              <a:rPr lang="en-US" dirty="0">
                <a:latin typeface="+mj-lt"/>
              </a:rPr>
              <a:t>Physical and logical layering within a cloud</a:t>
            </a:r>
          </a:p>
          <a:p>
            <a:pPr lvl="2"/>
            <a:r>
              <a:rPr lang="en-US" dirty="0">
                <a:latin typeface="+mj-lt"/>
              </a:rPr>
              <a:t>Fault tolerance within a scale-unit</a:t>
            </a:r>
          </a:p>
        </p:txBody>
      </p:sp>
      <p:grpSp>
        <p:nvGrpSpPr>
          <p:cNvPr id="1294" name="Group 1293"/>
          <p:cNvGrpSpPr/>
          <p:nvPr/>
        </p:nvGrpSpPr>
        <p:grpSpPr>
          <a:xfrm>
            <a:off x="9720369" y="4203469"/>
            <a:ext cx="2525713" cy="2791056"/>
            <a:chOff x="9720369" y="4203469"/>
            <a:chExt cx="2525713" cy="2791056"/>
          </a:xfrm>
        </p:grpSpPr>
        <p:grpSp>
          <p:nvGrpSpPr>
            <p:cNvPr id="2" name="Group 1"/>
            <p:cNvGrpSpPr/>
            <p:nvPr/>
          </p:nvGrpSpPr>
          <p:grpSpPr>
            <a:xfrm>
              <a:off x="10552911" y="4203469"/>
              <a:ext cx="1630792" cy="911120"/>
              <a:chOff x="6638569" y="126149"/>
              <a:chExt cx="6067759" cy="3390044"/>
            </a:xfrm>
          </p:grpSpPr>
          <p:grpSp>
            <p:nvGrpSpPr>
              <p:cNvPr id="304" name="STACK CLOUD"/>
              <p:cNvGrpSpPr>
                <a:grpSpLocks noChangeAspect="1"/>
              </p:cNvGrpSpPr>
              <p:nvPr/>
            </p:nvGrpSpPr>
            <p:grpSpPr>
              <a:xfrm>
                <a:off x="6638569" y="126149"/>
                <a:ext cx="6067759" cy="3390044"/>
                <a:chOff x="4620979" y="3062721"/>
                <a:chExt cx="4771410" cy="2665777"/>
              </a:xfrm>
            </p:grpSpPr>
            <p:sp>
              <p:nvSpPr>
                <p:cNvPr id="305" name="Freeform: Shape 304"/>
                <p:cNvSpPr/>
                <p:nvPr/>
              </p:nvSpPr>
              <p:spPr>
                <a:xfrm>
                  <a:off x="4630629" y="4754875"/>
                  <a:ext cx="4279766" cy="973623"/>
                </a:xfrm>
                <a:custGeom>
                  <a:avLst/>
                  <a:gdLst>
                    <a:gd name="connsiteX0" fmla="*/ 1648052 w 4279766"/>
                    <a:gd name="connsiteY0" fmla="*/ 0 h 973623"/>
                    <a:gd name="connsiteX1" fmla="*/ 1942418 w 4279766"/>
                    <a:gd name="connsiteY1" fmla="*/ 121930 h 973623"/>
                    <a:gd name="connsiteX2" fmla="*/ 1984468 w 4279766"/>
                    <a:gd name="connsiteY2" fmla="*/ 172895 h 973623"/>
                    <a:gd name="connsiteX3" fmla="*/ 2015493 w 4279766"/>
                    <a:gd name="connsiteY3" fmla="*/ 147297 h 973623"/>
                    <a:gd name="connsiteX4" fmla="*/ 2268064 w 4279766"/>
                    <a:gd name="connsiteY4" fmla="*/ 70147 h 973623"/>
                    <a:gd name="connsiteX5" fmla="*/ 2642653 w 4279766"/>
                    <a:gd name="connsiteY5" fmla="*/ 269314 h 973623"/>
                    <a:gd name="connsiteX6" fmla="*/ 2669934 w 4279766"/>
                    <a:gd name="connsiteY6" fmla="*/ 319577 h 973623"/>
                    <a:gd name="connsiteX7" fmla="*/ 2671151 w 4279766"/>
                    <a:gd name="connsiteY7" fmla="*/ 317386 h 973623"/>
                    <a:gd name="connsiteX8" fmla="*/ 2966302 w 4279766"/>
                    <a:gd name="connsiteY8" fmla="*/ 164038 h 973623"/>
                    <a:gd name="connsiteX9" fmla="*/ 3104850 w 4279766"/>
                    <a:gd name="connsiteY9" fmla="*/ 191371 h 973623"/>
                    <a:gd name="connsiteX10" fmla="*/ 3156647 w 4279766"/>
                    <a:gd name="connsiteY10" fmla="*/ 218844 h 973623"/>
                    <a:gd name="connsiteX11" fmla="*/ 3195764 w 4279766"/>
                    <a:gd name="connsiteY11" fmla="*/ 172515 h 973623"/>
                    <a:gd name="connsiteX12" fmla="*/ 3447452 w 4279766"/>
                    <a:gd name="connsiteY12" fmla="*/ 70642 h 973623"/>
                    <a:gd name="connsiteX13" fmla="*/ 3646461 w 4279766"/>
                    <a:gd name="connsiteY13" fmla="*/ 130043 h 973623"/>
                    <a:gd name="connsiteX14" fmla="*/ 3675019 w 4279766"/>
                    <a:gd name="connsiteY14" fmla="*/ 153067 h 973623"/>
                    <a:gd name="connsiteX15" fmla="*/ 3695318 w 4279766"/>
                    <a:gd name="connsiteY15" fmla="*/ 129589 h 973623"/>
                    <a:gd name="connsiteX16" fmla="*/ 3937404 w 4279766"/>
                    <a:gd name="connsiteY16" fmla="*/ 33896 h 973623"/>
                    <a:gd name="connsiteX17" fmla="*/ 4279766 w 4279766"/>
                    <a:gd name="connsiteY17" fmla="*/ 360612 h 973623"/>
                    <a:gd name="connsiteX18" fmla="*/ 3937404 w 4279766"/>
                    <a:gd name="connsiteY18" fmla="*/ 687328 h 973623"/>
                    <a:gd name="connsiteX19" fmla="*/ 3745986 w 4279766"/>
                    <a:gd name="connsiteY19" fmla="*/ 631530 h 973623"/>
                    <a:gd name="connsiteX20" fmla="*/ 3734517 w 4279766"/>
                    <a:gd name="connsiteY20" fmla="*/ 622500 h 973623"/>
                    <a:gd name="connsiteX21" fmla="*/ 3699140 w 4279766"/>
                    <a:gd name="connsiteY21" fmla="*/ 664400 h 973623"/>
                    <a:gd name="connsiteX22" fmla="*/ 3447452 w 4279766"/>
                    <a:gd name="connsiteY22" fmla="*/ 766272 h 973623"/>
                    <a:gd name="connsiteX23" fmla="*/ 3308904 w 4279766"/>
                    <a:gd name="connsiteY23" fmla="*/ 738939 h 973623"/>
                    <a:gd name="connsiteX24" fmla="*/ 3257107 w 4279766"/>
                    <a:gd name="connsiteY24" fmla="*/ 711467 h 973623"/>
                    <a:gd name="connsiteX25" fmla="*/ 3217990 w 4279766"/>
                    <a:gd name="connsiteY25" fmla="*/ 757796 h 973623"/>
                    <a:gd name="connsiteX26" fmla="*/ 2966302 w 4279766"/>
                    <a:gd name="connsiteY26" fmla="*/ 859668 h 973623"/>
                    <a:gd name="connsiteX27" fmla="*/ 2714615 w 4279766"/>
                    <a:gd name="connsiteY27" fmla="*/ 757796 h 973623"/>
                    <a:gd name="connsiteX28" fmla="*/ 2676316 w 4279766"/>
                    <a:gd name="connsiteY28" fmla="*/ 712436 h 973623"/>
                    <a:gd name="connsiteX29" fmla="*/ 2642653 w 4279766"/>
                    <a:gd name="connsiteY29" fmla="*/ 774456 h 973623"/>
                    <a:gd name="connsiteX30" fmla="*/ 2268064 w 4279766"/>
                    <a:gd name="connsiteY30" fmla="*/ 973623 h 973623"/>
                    <a:gd name="connsiteX31" fmla="*/ 1893476 w 4279766"/>
                    <a:gd name="connsiteY31" fmla="*/ 774456 h 973623"/>
                    <a:gd name="connsiteX32" fmla="*/ 1884699 w 4279766"/>
                    <a:gd name="connsiteY32" fmla="*/ 758285 h 973623"/>
                    <a:gd name="connsiteX33" fmla="*/ 1880807 w 4279766"/>
                    <a:gd name="connsiteY33" fmla="*/ 761495 h 973623"/>
                    <a:gd name="connsiteX34" fmla="*/ 1648052 w 4279766"/>
                    <a:gd name="connsiteY34" fmla="*/ 832592 h 973623"/>
                    <a:gd name="connsiteX35" fmla="*/ 1415297 w 4279766"/>
                    <a:gd name="connsiteY35" fmla="*/ 761495 h 973623"/>
                    <a:gd name="connsiteX36" fmla="*/ 1371316 w 4279766"/>
                    <a:gd name="connsiteY36" fmla="*/ 725208 h 973623"/>
                    <a:gd name="connsiteX37" fmla="*/ 1349541 w 4279766"/>
                    <a:gd name="connsiteY37" fmla="*/ 751599 h 973623"/>
                    <a:gd name="connsiteX38" fmla="*/ 1045162 w 4279766"/>
                    <a:gd name="connsiteY38" fmla="*/ 877677 h 973623"/>
                    <a:gd name="connsiteX39" fmla="*/ 688220 w 4279766"/>
                    <a:gd name="connsiteY39" fmla="*/ 687893 h 973623"/>
                    <a:gd name="connsiteX40" fmla="*/ 658389 w 4279766"/>
                    <a:gd name="connsiteY40" fmla="*/ 632933 h 973623"/>
                    <a:gd name="connsiteX41" fmla="*/ 636552 w 4279766"/>
                    <a:gd name="connsiteY41" fmla="*/ 644785 h 973623"/>
                    <a:gd name="connsiteX42" fmla="*/ 520141 w 4279766"/>
                    <a:gd name="connsiteY42" fmla="*/ 668287 h 973623"/>
                    <a:gd name="connsiteX43" fmla="*/ 308666 w 4279766"/>
                    <a:gd name="connsiteY43" fmla="*/ 580692 h 973623"/>
                    <a:gd name="connsiteX44" fmla="*/ 305632 w 4279766"/>
                    <a:gd name="connsiteY44" fmla="*/ 577014 h 973623"/>
                    <a:gd name="connsiteX45" fmla="*/ 265207 w 4279766"/>
                    <a:gd name="connsiteY45" fmla="*/ 589563 h 973623"/>
                    <a:gd name="connsiteX46" fmla="*/ 220724 w 4279766"/>
                    <a:gd name="connsiteY46" fmla="*/ 594047 h 973623"/>
                    <a:gd name="connsiteX47" fmla="*/ 0 w 4279766"/>
                    <a:gd name="connsiteY47" fmla="*/ 373323 h 973623"/>
                    <a:gd name="connsiteX48" fmla="*/ 220724 w 4279766"/>
                    <a:gd name="connsiteY48" fmla="*/ 152599 h 973623"/>
                    <a:gd name="connsiteX49" fmla="*/ 265207 w 4279766"/>
                    <a:gd name="connsiteY49" fmla="*/ 157083 h 973623"/>
                    <a:gd name="connsiteX50" fmla="*/ 300238 w 4279766"/>
                    <a:gd name="connsiteY50" fmla="*/ 167958 h 973623"/>
                    <a:gd name="connsiteX51" fmla="*/ 308666 w 4279766"/>
                    <a:gd name="connsiteY51" fmla="*/ 157743 h 973623"/>
                    <a:gd name="connsiteX52" fmla="*/ 520141 w 4279766"/>
                    <a:gd name="connsiteY52" fmla="*/ 70147 h 973623"/>
                    <a:gd name="connsiteX53" fmla="*/ 687354 w 4279766"/>
                    <a:gd name="connsiteY53" fmla="*/ 121224 h 973623"/>
                    <a:gd name="connsiteX54" fmla="*/ 729754 w 4279766"/>
                    <a:gd name="connsiteY54" fmla="*/ 156207 h 973623"/>
                    <a:gd name="connsiteX55" fmla="*/ 740783 w 4279766"/>
                    <a:gd name="connsiteY55" fmla="*/ 142841 h 973623"/>
                    <a:gd name="connsiteX56" fmla="*/ 1045162 w 4279766"/>
                    <a:gd name="connsiteY56" fmla="*/ 16763 h 973623"/>
                    <a:gd name="connsiteX57" fmla="*/ 1285834 w 4279766"/>
                    <a:gd name="connsiteY57" fmla="*/ 90278 h 973623"/>
                    <a:gd name="connsiteX58" fmla="*/ 1341742 w 4279766"/>
                    <a:gd name="connsiteY58" fmla="*/ 136406 h 973623"/>
                    <a:gd name="connsiteX59" fmla="*/ 1353686 w 4279766"/>
                    <a:gd name="connsiteY59" fmla="*/ 121930 h 973623"/>
                    <a:gd name="connsiteX60" fmla="*/ 1648052 w 4279766"/>
                    <a:gd name="connsiteY60" fmla="*/ 0 h 9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79766" h="973623">
                      <a:moveTo>
                        <a:pt x="1648052" y="0"/>
                      </a:moveTo>
                      <a:cubicBezTo>
                        <a:pt x="1763009" y="0"/>
                        <a:pt x="1867083" y="46596"/>
                        <a:pt x="1942418" y="121930"/>
                      </a:cubicBezTo>
                      <a:lnTo>
                        <a:pt x="1984468" y="172895"/>
                      </a:lnTo>
                      <a:lnTo>
                        <a:pt x="2015493" y="147297"/>
                      </a:lnTo>
                      <a:cubicBezTo>
                        <a:pt x="2087591" y="98589"/>
                        <a:pt x="2174506" y="70147"/>
                        <a:pt x="2268064" y="70147"/>
                      </a:cubicBezTo>
                      <a:cubicBezTo>
                        <a:pt x="2423994" y="70147"/>
                        <a:pt x="2561472" y="149151"/>
                        <a:pt x="2642653" y="269314"/>
                      </a:cubicBezTo>
                      <a:lnTo>
                        <a:pt x="2669934" y="319577"/>
                      </a:lnTo>
                      <a:lnTo>
                        <a:pt x="2671151" y="317386"/>
                      </a:lnTo>
                      <a:cubicBezTo>
                        <a:pt x="2735116" y="224867"/>
                        <a:pt x="2843440" y="164038"/>
                        <a:pt x="2966302" y="164038"/>
                      </a:cubicBezTo>
                      <a:cubicBezTo>
                        <a:pt x="3015447" y="164038"/>
                        <a:pt x="3062266" y="173771"/>
                        <a:pt x="3104850" y="191371"/>
                      </a:cubicBezTo>
                      <a:lnTo>
                        <a:pt x="3156647" y="218844"/>
                      </a:lnTo>
                      <a:lnTo>
                        <a:pt x="3195764" y="172515"/>
                      </a:lnTo>
                      <a:cubicBezTo>
                        <a:pt x="3260177" y="109573"/>
                        <a:pt x="3349162" y="70642"/>
                        <a:pt x="3447452" y="70642"/>
                      </a:cubicBezTo>
                      <a:cubicBezTo>
                        <a:pt x="3521170" y="70642"/>
                        <a:pt x="3589653" y="92541"/>
                        <a:pt x="3646461" y="130043"/>
                      </a:cubicBezTo>
                      <a:lnTo>
                        <a:pt x="3675019" y="153067"/>
                      </a:lnTo>
                      <a:lnTo>
                        <a:pt x="3695318" y="129589"/>
                      </a:lnTo>
                      <a:cubicBezTo>
                        <a:pt x="3757273" y="70465"/>
                        <a:pt x="3842864" y="33896"/>
                        <a:pt x="3937404" y="33896"/>
                      </a:cubicBezTo>
                      <a:cubicBezTo>
                        <a:pt x="4126485" y="33896"/>
                        <a:pt x="4279766" y="180172"/>
                        <a:pt x="4279766" y="360612"/>
                      </a:cubicBezTo>
                      <a:cubicBezTo>
                        <a:pt x="4279766" y="541052"/>
                        <a:pt x="4126485" y="687328"/>
                        <a:pt x="3937404" y="687328"/>
                      </a:cubicBezTo>
                      <a:cubicBezTo>
                        <a:pt x="3866499" y="687328"/>
                        <a:pt x="3800628" y="666758"/>
                        <a:pt x="3745986" y="631530"/>
                      </a:cubicBezTo>
                      <a:lnTo>
                        <a:pt x="3734517" y="622500"/>
                      </a:lnTo>
                      <a:lnTo>
                        <a:pt x="3699140" y="664400"/>
                      </a:lnTo>
                      <a:cubicBezTo>
                        <a:pt x="3634727" y="727342"/>
                        <a:pt x="3545742" y="766272"/>
                        <a:pt x="3447452" y="766272"/>
                      </a:cubicBezTo>
                      <a:cubicBezTo>
                        <a:pt x="3398307" y="766272"/>
                        <a:pt x="3351488" y="756540"/>
                        <a:pt x="3308904" y="738939"/>
                      </a:cubicBezTo>
                      <a:lnTo>
                        <a:pt x="3257107" y="711467"/>
                      </a:lnTo>
                      <a:lnTo>
                        <a:pt x="3217990" y="757796"/>
                      </a:lnTo>
                      <a:cubicBezTo>
                        <a:pt x="3153577" y="820738"/>
                        <a:pt x="3064592" y="859668"/>
                        <a:pt x="2966302" y="859668"/>
                      </a:cubicBezTo>
                      <a:cubicBezTo>
                        <a:pt x="2868012" y="859668"/>
                        <a:pt x="2779027" y="820738"/>
                        <a:pt x="2714615" y="757796"/>
                      </a:cubicBezTo>
                      <a:lnTo>
                        <a:pt x="2676316" y="712436"/>
                      </a:lnTo>
                      <a:lnTo>
                        <a:pt x="2642653" y="774456"/>
                      </a:lnTo>
                      <a:cubicBezTo>
                        <a:pt x="2561472" y="894619"/>
                        <a:pt x="2423994" y="973623"/>
                        <a:pt x="2268064" y="973623"/>
                      </a:cubicBezTo>
                      <a:cubicBezTo>
                        <a:pt x="2112134" y="973623"/>
                        <a:pt x="1974657" y="894619"/>
                        <a:pt x="1893476" y="774456"/>
                      </a:cubicBezTo>
                      <a:lnTo>
                        <a:pt x="1884699" y="758285"/>
                      </a:lnTo>
                      <a:lnTo>
                        <a:pt x="1880807" y="761495"/>
                      </a:lnTo>
                      <a:cubicBezTo>
                        <a:pt x="1814366" y="806382"/>
                        <a:pt x="1734270" y="832592"/>
                        <a:pt x="1648052" y="832592"/>
                      </a:cubicBezTo>
                      <a:cubicBezTo>
                        <a:pt x="1561834" y="832592"/>
                        <a:pt x="1481738" y="806382"/>
                        <a:pt x="1415297" y="761495"/>
                      </a:cubicBezTo>
                      <a:lnTo>
                        <a:pt x="1371316" y="725208"/>
                      </a:lnTo>
                      <a:lnTo>
                        <a:pt x="1349541" y="751599"/>
                      </a:lnTo>
                      <a:cubicBezTo>
                        <a:pt x="1271644" y="829497"/>
                        <a:pt x="1164029" y="877677"/>
                        <a:pt x="1045162" y="877677"/>
                      </a:cubicBezTo>
                      <a:cubicBezTo>
                        <a:pt x="896577" y="877677"/>
                        <a:pt x="765576" y="802395"/>
                        <a:pt x="688220" y="687893"/>
                      </a:cubicBezTo>
                      <a:lnTo>
                        <a:pt x="658389" y="632933"/>
                      </a:lnTo>
                      <a:lnTo>
                        <a:pt x="636552" y="644785"/>
                      </a:lnTo>
                      <a:cubicBezTo>
                        <a:pt x="600772" y="659919"/>
                        <a:pt x="561434" y="668287"/>
                        <a:pt x="520141" y="668287"/>
                      </a:cubicBezTo>
                      <a:cubicBezTo>
                        <a:pt x="437555" y="668287"/>
                        <a:pt x="362787" y="634813"/>
                        <a:pt x="308666" y="580692"/>
                      </a:cubicBezTo>
                      <a:lnTo>
                        <a:pt x="305632" y="577014"/>
                      </a:lnTo>
                      <a:lnTo>
                        <a:pt x="265207" y="589563"/>
                      </a:lnTo>
                      <a:cubicBezTo>
                        <a:pt x="250839" y="592503"/>
                        <a:pt x="235962" y="594047"/>
                        <a:pt x="220724" y="594047"/>
                      </a:cubicBezTo>
                      <a:cubicBezTo>
                        <a:pt x="98822" y="594047"/>
                        <a:pt x="0" y="495225"/>
                        <a:pt x="0" y="373323"/>
                      </a:cubicBezTo>
                      <a:cubicBezTo>
                        <a:pt x="0" y="251421"/>
                        <a:pt x="98822" y="152599"/>
                        <a:pt x="220724" y="152599"/>
                      </a:cubicBezTo>
                      <a:cubicBezTo>
                        <a:pt x="235962" y="152599"/>
                        <a:pt x="250839" y="154143"/>
                        <a:pt x="265207" y="157083"/>
                      </a:cubicBezTo>
                      <a:lnTo>
                        <a:pt x="300238" y="167958"/>
                      </a:lnTo>
                      <a:lnTo>
                        <a:pt x="308666" y="157743"/>
                      </a:lnTo>
                      <a:cubicBezTo>
                        <a:pt x="362787" y="103622"/>
                        <a:pt x="437555" y="70147"/>
                        <a:pt x="520141" y="70147"/>
                      </a:cubicBezTo>
                      <a:cubicBezTo>
                        <a:pt x="582080" y="70147"/>
                        <a:pt x="639622" y="88977"/>
                        <a:pt x="687354" y="121224"/>
                      </a:cubicBezTo>
                      <a:lnTo>
                        <a:pt x="729754" y="156207"/>
                      </a:lnTo>
                      <a:lnTo>
                        <a:pt x="740783" y="142841"/>
                      </a:lnTo>
                      <a:cubicBezTo>
                        <a:pt x="818680" y="64944"/>
                        <a:pt x="926294" y="16763"/>
                        <a:pt x="1045162" y="16763"/>
                      </a:cubicBezTo>
                      <a:cubicBezTo>
                        <a:pt x="1134312" y="16763"/>
                        <a:pt x="1217133" y="43865"/>
                        <a:pt x="1285834" y="90278"/>
                      </a:cubicBezTo>
                      <a:lnTo>
                        <a:pt x="1341742" y="136406"/>
                      </a:lnTo>
                      <a:lnTo>
                        <a:pt x="1353686" y="121930"/>
                      </a:lnTo>
                      <a:cubicBezTo>
                        <a:pt x="1429021" y="46596"/>
                        <a:pt x="1533095" y="0"/>
                        <a:pt x="1648052" y="0"/>
                      </a:cubicBezTo>
                      <a:close/>
                    </a:path>
                  </a:pathLst>
                </a:cu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Freeform: Shape 306"/>
                <p:cNvSpPr/>
                <p:nvPr/>
              </p:nvSpPr>
              <p:spPr>
                <a:xfrm>
                  <a:off x="4620979" y="3062721"/>
                  <a:ext cx="4771410" cy="2191841"/>
                </a:xfrm>
                <a:custGeom>
                  <a:avLst/>
                  <a:gdLst>
                    <a:gd name="connsiteX0" fmla="*/ 2205281 w 4771410"/>
                    <a:gd name="connsiteY0" fmla="*/ 0 h 2191840"/>
                    <a:gd name="connsiteX1" fmla="*/ 2724987 w 4771410"/>
                    <a:gd name="connsiteY1" fmla="*/ 250323 h 2191840"/>
                    <a:gd name="connsiteX2" fmla="*/ 2739556 w 4771410"/>
                    <a:gd name="connsiteY2" fmla="*/ 274640 h 2191840"/>
                    <a:gd name="connsiteX3" fmla="*/ 2754182 w 4771410"/>
                    <a:gd name="connsiteY3" fmla="*/ 270670 h 2191840"/>
                    <a:gd name="connsiteX4" fmla="*/ 2878849 w 4771410"/>
                    <a:gd name="connsiteY4" fmla="*/ 259680 h 2191840"/>
                    <a:gd name="connsiteX5" fmla="*/ 3497434 w 4771410"/>
                    <a:gd name="connsiteY5" fmla="*/ 800615 h 2191840"/>
                    <a:gd name="connsiteX6" fmla="*/ 3494910 w 4771410"/>
                    <a:gd name="connsiteY6" fmla="*/ 818137 h 2191840"/>
                    <a:gd name="connsiteX7" fmla="*/ 3526064 w 4771410"/>
                    <a:gd name="connsiteY7" fmla="*/ 808466 h 2191840"/>
                    <a:gd name="connsiteX8" fmla="*/ 3603959 w 4771410"/>
                    <a:gd name="connsiteY8" fmla="*/ 800614 h 2191840"/>
                    <a:gd name="connsiteX9" fmla="*/ 3924457 w 4771410"/>
                    <a:gd name="connsiteY9" fmla="*/ 971022 h 2191840"/>
                    <a:gd name="connsiteX10" fmla="*/ 3936281 w 4771410"/>
                    <a:gd name="connsiteY10" fmla="*/ 992805 h 2191840"/>
                    <a:gd name="connsiteX11" fmla="*/ 4014969 w 4771410"/>
                    <a:gd name="connsiteY11" fmla="*/ 985235 h 2191840"/>
                    <a:gd name="connsiteX12" fmla="*/ 4515289 w 4771410"/>
                    <a:gd name="connsiteY12" fmla="*/ 1374372 h 2191840"/>
                    <a:gd name="connsiteX13" fmla="*/ 4522464 w 4771410"/>
                    <a:gd name="connsiteY13" fmla="*/ 1442297 h 2191840"/>
                    <a:gd name="connsiteX14" fmla="*/ 4572090 w 4771410"/>
                    <a:gd name="connsiteY14" fmla="*/ 1457701 h 2191840"/>
                    <a:gd name="connsiteX15" fmla="*/ 4771410 w 4771410"/>
                    <a:gd name="connsiteY15" fmla="*/ 1758406 h 2191840"/>
                    <a:gd name="connsiteX16" fmla="*/ 4445059 w 4771410"/>
                    <a:gd name="connsiteY16" fmla="*/ 2084757 h 2191840"/>
                    <a:gd name="connsiteX17" fmla="*/ 4193231 w 4771410"/>
                    <a:gd name="connsiteY17" fmla="*/ 1965996 h 2191840"/>
                    <a:gd name="connsiteX18" fmla="*/ 4173550 w 4771410"/>
                    <a:gd name="connsiteY18" fmla="*/ 1933558 h 2191840"/>
                    <a:gd name="connsiteX19" fmla="*/ 4117892 w 4771410"/>
                    <a:gd name="connsiteY19" fmla="*/ 1950046 h 2191840"/>
                    <a:gd name="connsiteX20" fmla="*/ 4014969 w 4771410"/>
                    <a:gd name="connsiteY20" fmla="*/ 1959947 h 2191840"/>
                    <a:gd name="connsiteX21" fmla="*/ 3729435 w 4771410"/>
                    <a:gd name="connsiteY21" fmla="*/ 1876714 h 2191840"/>
                    <a:gd name="connsiteX22" fmla="*/ 3711564 w 4771410"/>
                    <a:gd name="connsiteY22" fmla="*/ 1862643 h 2191840"/>
                    <a:gd name="connsiteX23" fmla="*/ 3587720 w 4771410"/>
                    <a:gd name="connsiteY23" fmla="*/ 1862643 h 2191840"/>
                    <a:gd name="connsiteX24" fmla="*/ 3583908 w 4771410"/>
                    <a:gd name="connsiteY24" fmla="*/ 1874642 h 2191840"/>
                    <a:gd name="connsiteX25" fmla="*/ 3094188 w 4771410"/>
                    <a:gd name="connsiteY25" fmla="*/ 2191840 h 2191840"/>
                    <a:gd name="connsiteX26" fmla="*/ 2653470 w 4771410"/>
                    <a:gd name="connsiteY26" fmla="*/ 1962862 h 2191840"/>
                    <a:gd name="connsiteX27" fmla="*/ 2644196 w 4771410"/>
                    <a:gd name="connsiteY27" fmla="*/ 1946164 h 2191840"/>
                    <a:gd name="connsiteX28" fmla="*/ 2602035 w 4771410"/>
                    <a:gd name="connsiteY28" fmla="*/ 1997264 h 2191840"/>
                    <a:gd name="connsiteX29" fmla="*/ 2282608 w 4771410"/>
                    <a:gd name="connsiteY29" fmla="*/ 2129575 h 2191840"/>
                    <a:gd name="connsiteX30" fmla="*/ 1908020 w 4771410"/>
                    <a:gd name="connsiteY30" fmla="*/ 1930408 h 2191840"/>
                    <a:gd name="connsiteX31" fmla="*/ 1907071 w 4771410"/>
                    <a:gd name="connsiteY31" fmla="*/ 1928660 h 2191840"/>
                    <a:gd name="connsiteX32" fmla="*/ 1892808 w 4771410"/>
                    <a:gd name="connsiteY32" fmla="*/ 1940427 h 2191840"/>
                    <a:gd name="connsiteX33" fmla="*/ 1660053 w 4771410"/>
                    <a:gd name="connsiteY33" fmla="*/ 2011524 h 2191840"/>
                    <a:gd name="connsiteX34" fmla="*/ 1427298 w 4771410"/>
                    <a:gd name="connsiteY34" fmla="*/ 1940427 h 2191840"/>
                    <a:gd name="connsiteX35" fmla="*/ 1408428 w 4771410"/>
                    <a:gd name="connsiteY35" fmla="*/ 1924858 h 2191840"/>
                    <a:gd name="connsiteX36" fmla="*/ 1381898 w 4771410"/>
                    <a:gd name="connsiteY36" fmla="*/ 1946747 h 2191840"/>
                    <a:gd name="connsiteX37" fmla="*/ 1165798 w 4771410"/>
                    <a:gd name="connsiteY37" fmla="*/ 2012757 h 2191840"/>
                    <a:gd name="connsiteX38" fmla="*/ 867550 w 4771410"/>
                    <a:gd name="connsiteY38" fmla="*/ 1872104 h 2191840"/>
                    <a:gd name="connsiteX39" fmla="*/ 822349 w 4771410"/>
                    <a:gd name="connsiteY39" fmla="*/ 1797604 h 2191840"/>
                    <a:gd name="connsiteX40" fmla="*/ 814843 w 4771410"/>
                    <a:gd name="connsiteY40" fmla="*/ 1806702 h 2191840"/>
                    <a:gd name="connsiteX41" fmla="*/ 603369 w 4771410"/>
                    <a:gd name="connsiteY41" fmla="*/ 1894297 h 2191840"/>
                    <a:gd name="connsiteX42" fmla="*/ 564504 w 4771410"/>
                    <a:gd name="connsiteY42" fmla="*/ 1890379 h 2191840"/>
                    <a:gd name="connsiteX43" fmla="*/ 539441 w 4771410"/>
                    <a:gd name="connsiteY43" fmla="*/ 1913152 h 2191840"/>
                    <a:gd name="connsiteX44" fmla="*/ 345993 w 4771410"/>
                    <a:gd name="connsiteY44" fmla="*/ 1972242 h 2191840"/>
                    <a:gd name="connsiteX45" fmla="*/ 0 w 4771410"/>
                    <a:gd name="connsiteY45" fmla="*/ 1626249 h 2191840"/>
                    <a:gd name="connsiteX46" fmla="*/ 345993 w 4771410"/>
                    <a:gd name="connsiteY46" fmla="*/ 1280256 h 2191840"/>
                    <a:gd name="connsiteX47" fmla="*/ 448881 w 4771410"/>
                    <a:gd name="connsiteY47" fmla="*/ 1295811 h 2191840"/>
                    <a:gd name="connsiteX48" fmla="*/ 493964 w 4771410"/>
                    <a:gd name="connsiteY48" fmla="*/ 1317484 h 2191840"/>
                    <a:gd name="connsiteX49" fmla="*/ 543096 w 4771410"/>
                    <a:gd name="connsiteY49" fmla="*/ 1302233 h 2191840"/>
                    <a:gd name="connsiteX50" fmla="*/ 591588 w 4771410"/>
                    <a:gd name="connsiteY50" fmla="*/ 1297345 h 2191840"/>
                    <a:gd name="connsiteX51" fmla="*/ 601874 w 4771410"/>
                    <a:gd name="connsiteY51" fmla="*/ 1246397 h 2191840"/>
                    <a:gd name="connsiteX52" fmla="*/ 958008 w 4771410"/>
                    <a:gd name="connsiteY52" fmla="*/ 1010335 h 2191840"/>
                    <a:gd name="connsiteX53" fmla="*/ 1035903 w 4771410"/>
                    <a:gd name="connsiteY53" fmla="*/ 1018187 h 2191840"/>
                    <a:gd name="connsiteX54" fmla="*/ 1042591 w 4771410"/>
                    <a:gd name="connsiteY54" fmla="*/ 1020264 h 2191840"/>
                    <a:gd name="connsiteX55" fmla="*/ 1051534 w 4771410"/>
                    <a:gd name="connsiteY55" fmla="*/ 938654 h 2191840"/>
                    <a:gd name="connsiteX56" fmla="*/ 1524750 w 4771410"/>
                    <a:gd name="connsiteY56" fmla="*/ 583843 h 2191840"/>
                    <a:gd name="connsiteX57" fmla="*/ 1580905 w 4771410"/>
                    <a:gd name="connsiteY57" fmla="*/ 589051 h 2191840"/>
                    <a:gd name="connsiteX58" fmla="*/ 1578537 w 4771410"/>
                    <a:gd name="connsiteY58" fmla="*/ 567767 h 2191840"/>
                    <a:gd name="connsiteX59" fmla="*/ 2205281 w 4771410"/>
                    <a:gd name="connsiteY59" fmla="*/ 0 h 21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771410" h="2191840">
                      <a:moveTo>
                        <a:pt x="2205281" y="0"/>
                      </a:moveTo>
                      <a:cubicBezTo>
                        <a:pt x="2421619" y="0"/>
                        <a:pt x="2612356" y="99296"/>
                        <a:pt x="2724987" y="250323"/>
                      </a:cubicBezTo>
                      <a:lnTo>
                        <a:pt x="2739556" y="274640"/>
                      </a:lnTo>
                      <a:lnTo>
                        <a:pt x="2754182" y="270670"/>
                      </a:lnTo>
                      <a:cubicBezTo>
                        <a:pt x="2794451" y="263464"/>
                        <a:pt x="2836145" y="259680"/>
                        <a:pt x="2878849" y="259680"/>
                      </a:cubicBezTo>
                      <a:cubicBezTo>
                        <a:pt x="3220484" y="259680"/>
                        <a:pt x="3497434" y="501865"/>
                        <a:pt x="3497434" y="800615"/>
                      </a:cubicBezTo>
                      <a:lnTo>
                        <a:pt x="3494910" y="818137"/>
                      </a:lnTo>
                      <a:lnTo>
                        <a:pt x="3526064" y="808466"/>
                      </a:lnTo>
                      <a:cubicBezTo>
                        <a:pt x="3551225" y="803318"/>
                        <a:pt x="3577276" y="800614"/>
                        <a:pt x="3603959" y="800614"/>
                      </a:cubicBezTo>
                      <a:cubicBezTo>
                        <a:pt x="3737373" y="800614"/>
                        <a:pt x="3854999" y="868210"/>
                        <a:pt x="3924457" y="971022"/>
                      </a:cubicBezTo>
                      <a:lnTo>
                        <a:pt x="3936281" y="992805"/>
                      </a:lnTo>
                      <a:lnTo>
                        <a:pt x="4014969" y="985235"/>
                      </a:lnTo>
                      <a:cubicBezTo>
                        <a:pt x="4261762" y="985235"/>
                        <a:pt x="4467668" y="1152292"/>
                        <a:pt x="4515289" y="1374372"/>
                      </a:cubicBezTo>
                      <a:lnTo>
                        <a:pt x="4522464" y="1442297"/>
                      </a:lnTo>
                      <a:lnTo>
                        <a:pt x="4572090" y="1457701"/>
                      </a:lnTo>
                      <a:cubicBezTo>
                        <a:pt x="4689222" y="1507244"/>
                        <a:pt x="4771410" y="1623227"/>
                        <a:pt x="4771410" y="1758406"/>
                      </a:cubicBezTo>
                      <a:cubicBezTo>
                        <a:pt x="4771410" y="1938645"/>
                        <a:pt x="4625298" y="2084757"/>
                        <a:pt x="4445059" y="2084757"/>
                      </a:cubicBezTo>
                      <a:cubicBezTo>
                        <a:pt x="4343675" y="2084757"/>
                        <a:pt x="4253088" y="2038527"/>
                        <a:pt x="4193231" y="1965996"/>
                      </a:cubicBezTo>
                      <a:lnTo>
                        <a:pt x="4173550" y="1933558"/>
                      </a:lnTo>
                      <a:lnTo>
                        <a:pt x="4117892" y="1950046"/>
                      </a:lnTo>
                      <a:cubicBezTo>
                        <a:pt x="4084647" y="1956538"/>
                        <a:pt x="4050225" y="1959947"/>
                        <a:pt x="4014969" y="1959947"/>
                      </a:cubicBezTo>
                      <a:cubicBezTo>
                        <a:pt x="3909201" y="1959947"/>
                        <a:pt x="3810942" y="1929263"/>
                        <a:pt x="3729435" y="1876714"/>
                      </a:cubicBezTo>
                      <a:lnTo>
                        <a:pt x="3711564" y="1862643"/>
                      </a:lnTo>
                      <a:lnTo>
                        <a:pt x="3587720" y="1862643"/>
                      </a:lnTo>
                      <a:lnTo>
                        <a:pt x="3583908" y="1874642"/>
                      </a:lnTo>
                      <a:cubicBezTo>
                        <a:pt x="3503224" y="2061046"/>
                        <a:pt x="3314337" y="2191840"/>
                        <a:pt x="3094188" y="2191840"/>
                      </a:cubicBezTo>
                      <a:cubicBezTo>
                        <a:pt x="2910731" y="2191840"/>
                        <a:pt x="2748982" y="2101011"/>
                        <a:pt x="2653470" y="1962862"/>
                      </a:cubicBezTo>
                      <a:lnTo>
                        <a:pt x="2644196" y="1946164"/>
                      </a:lnTo>
                      <a:lnTo>
                        <a:pt x="2602035" y="1997264"/>
                      </a:lnTo>
                      <a:cubicBezTo>
                        <a:pt x="2520286" y="2079013"/>
                        <a:pt x="2407352" y="2129575"/>
                        <a:pt x="2282608" y="2129575"/>
                      </a:cubicBezTo>
                      <a:cubicBezTo>
                        <a:pt x="2126678" y="2129575"/>
                        <a:pt x="1989200" y="2050571"/>
                        <a:pt x="1908020" y="1930408"/>
                      </a:cubicBezTo>
                      <a:lnTo>
                        <a:pt x="1907071" y="1928660"/>
                      </a:lnTo>
                      <a:lnTo>
                        <a:pt x="1892808" y="1940427"/>
                      </a:lnTo>
                      <a:cubicBezTo>
                        <a:pt x="1826367" y="1985314"/>
                        <a:pt x="1746271" y="2011524"/>
                        <a:pt x="1660053" y="2011524"/>
                      </a:cubicBezTo>
                      <a:cubicBezTo>
                        <a:pt x="1573835" y="2011524"/>
                        <a:pt x="1493739" y="1985314"/>
                        <a:pt x="1427298" y="1940427"/>
                      </a:cubicBezTo>
                      <a:lnTo>
                        <a:pt x="1408428" y="1924858"/>
                      </a:lnTo>
                      <a:lnTo>
                        <a:pt x="1381898" y="1946747"/>
                      </a:lnTo>
                      <a:cubicBezTo>
                        <a:pt x="1320211" y="1988423"/>
                        <a:pt x="1245846" y="2012757"/>
                        <a:pt x="1165798" y="2012757"/>
                      </a:cubicBezTo>
                      <a:cubicBezTo>
                        <a:pt x="1045725" y="2012757"/>
                        <a:pt x="938441" y="1958004"/>
                        <a:pt x="867550" y="1872104"/>
                      </a:cubicBezTo>
                      <a:lnTo>
                        <a:pt x="822349" y="1797604"/>
                      </a:lnTo>
                      <a:lnTo>
                        <a:pt x="814843" y="1806702"/>
                      </a:lnTo>
                      <a:cubicBezTo>
                        <a:pt x="760722" y="1860823"/>
                        <a:pt x="685955" y="1894297"/>
                        <a:pt x="603369" y="1894297"/>
                      </a:cubicBezTo>
                      <a:lnTo>
                        <a:pt x="564504" y="1890379"/>
                      </a:lnTo>
                      <a:lnTo>
                        <a:pt x="539441" y="1913152"/>
                      </a:lnTo>
                      <a:cubicBezTo>
                        <a:pt x="484220" y="1950458"/>
                        <a:pt x="417651" y="1972242"/>
                        <a:pt x="345993" y="1972242"/>
                      </a:cubicBezTo>
                      <a:cubicBezTo>
                        <a:pt x="154906" y="1972242"/>
                        <a:pt x="0" y="1817336"/>
                        <a:pt x="0" y="1626249"/>
                      </a:cubicBezTo>
                      <a:cubicBezTo>
                        <a:pt x="0" y="1435162"/>
                        <a:pt x="154906" y="1280256"/>
                        <a:pt x="345993" y="1280256"/>
                      </a:cubicBezTo>
                      <a:cubicBezTo>
                        <a:pt x="381822" y="1280256"/>
                        <a:pt x="416378" y="1285702"/>
                        <a:pt x="448881" y="1295811"/>
                      </a:cubicBezTo>
                      <a:lnTo>
                        <a:pt x="493964" y="1317484"/>
                      </a:lnTo>
                      <a:lnTo>
                        <a:pt x="543096" y="1302233"/>
                      </a:lnTo>
                      <a:lnTo>
                        <a:pt x="591588" y="1297345"/>
                      </a:lnTo>
                      <a:lnTo>
                        <a:pt x="601874" y="1246397"/>
                      </a:lnTo>
                      <a:cubicBezTo>
                        <a:pt x="660549" y="1107673"/>
                        <a:pt x="797911" y="1010335"/>
                        <a:pt x="958008" y="1010335"/>
                      </a:cubicBezTo>
                      <a:cubicBezTo>
                        <a:pt x="984691" y="1010335"/>
                        <a:pt x="1010742" y="1013039"/>
                        <a:pt x="1035903" y="1018187"/>
                      </a:cubicBezTo>
                      <a:lnTo>
                        <a:pt x="1042591" y="1020264"/>
                      </a:lnTo>
                      <a:lnTo>
                        <a:pt x="1051534" y="938654"/>
                      </a:lnTo>
                      <a:cubicBezTo>
                        <a:pt x="1096575" y="736163"/>
                        <a:pt x="1291326" y="583843"/>
                        <a:pt x="1524750" y="583843"/>
                      </a:cubicBezTo>
                      <a:lnTo>
                        <a:pt x="1580905" y="589051"/>
                      </a:lnTo>
                      <a:lnTo>
                        <a:pt x="1578537" y="567767"/>
                      </a:lnTo>
                      <a:cubicBezTo>
                        <a:pt x="1578537" y="254198"/>
                        <a:pt x="1859140" y="0"/>
                        <a:pt x="2205281" y="0"/>
                      </a:cubicBezTo>
                      <a:close/>
                    </a:path>
                  </a:pathLst>
                </a:custGeom>
                <a:solidFill>
                  <a:schemeClr val="accent4">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0" name="Cloud 1"/>
              <p:cNvSpPr>
                <a:spLocks noChangeAspect="1"/>
              </p:cNvSpPr>
              <p:nvPr/>
            </p:nvSpPr>
            <p:spPr bwMode="auto">
              <a:xfrm>
                <a:off x="9912153" y="588859"/>
                <a:ext cx="2122696" cy="1175628"/>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3"/>
              </a:solidFill>
              <a:ln w="12700">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a:ln>
                    <a:noFill/>
                  </a:ln>
                  <a:solidFill>
                    <a:srgbClr val="505050"/>
                  </a:solidFill>
                  <a:effectLst/>
                  <a:uLnTx/>
                  <a:uFillTx/>
                  <a:latin typeface="Segoe UI"/>
                  <a:ea typeface="+mn-ea"/>
                  <a:cs typeface="+mn-cs"/>
                </a:endParaRPr>
              </a:p>
            </p:txBody>
          </p:sp>
          <p:sp>
            <p:nvSpPr>
              <p:cNvPr id="311" name="CLOUD"/>
              <p:cNvSpPr/>
              <p:nvPr/>
            </p:nvSpPr>
            <p:spPr>
              <a:xfrm>
                <a:off x="7171608" y="1746160"/>
                <a:ext cx="1046685" cy="645435"/>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tx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2" name="Group 1291"/>
            <p:cNvGrpSpPr/>
            <p:nvPr/>
          </p:nvGrpSpPr>
          <p:grpSpPr>
            <a:xfrm>
              <a:off x="9720369" y="5267324"/>
              <a:ext cx="2525713" cy="1727201"/>
              <a:chOff x="8042276" y="2557463"/>
              <a:chExt cx="2525713" cy="1727201"/>
            </a:xfrm>
          </p:grpSpPr>
          <p:sp>
            <p:nvSpPr>
              <p:cNvPr id="793" name="Rectangle 5"/>
              <p:cNvSpPr>
                <a:spLocks noChangeArrowheads="1"/>
              </p:cNvSpPr>
              <p:nvPr/>
            </p:nvSpPr>
            <p:spPr bwMode="auto">
              <a:xfrm>
                <a:off x="8042276" y="3121026"/>
                <a:ext cx="596900" cy="1163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Rectangle 6"/>
              <p:cNvSpPr>
                <a:spLocks noChangeArrowheads="1"/>
              </p:cNvSpPr>
              <p:nvPr/>
            </p:nvSpPr>
            <p:spPr bwMode="auto">
              <a:xfrm>
                <a:off x="8196264" y="2557463"/>
                <a:ext cx="738188" cy="17272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Rectangle 7"/>
              <p:cNvSpPr>
                <a:spLocks noChangeArrowheads="1"/>
              </p:cNvSpPr>
              <p:nvPr/>
            </p:nvSpPr>
            <p:spPr bwMode="auto">
              <a:xfrm>
                <a:off x="8775701" y="2805113"/>
                <a:ext cx="1792288" cy="14795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Oval 590"/>
              <p:cNvSpPr>
                <a:spLocks noChangeArrowheads="1"/>
              </p:cNvSpPr>
              <p:nvPr/>
            </p:nvSpPr>
            <p:spPr bwMode="auto">
              <a:xfrm>
                <a:off x="9036051" y="2665413"/>
                <a:ext cx="663575" cy="663575"/>
              </a:xfrm>
              <a:prstGeom prst="ellipse">
                <a:avLst/>
              </a:prstGeom>
              <a:solidFill>
                <a:srgbClr val="002050"/>
              </a:solidFill>
              <a:ln>
                <a:noFill/>
              </a:ln>
            </p:spPr>
            <p:txBody>
              <a:bodyPr vert="horz" wrap="square" lIns="91440" tIns="45720" rIns="91440" bIns="45720" numCol="1" anchor="t" anchorCtr="0" compatLnSpc="1">
                <a:prstTxWarp prst="textNoShape">
                  <a:avLst/>
                </a:prstTxWarp>
              </a:bodyPr>
              <a:lstStyle/>
              <a:p>
                <a:endParaRPr lang="en-US"/>
              </a:p>
            </p:txBody>
          </p:sp>
          <p:sp>
            <p:nvSpPr>
              <p:cNvPr id="592" name="Freeform 591"/>
              <p:cNvSpPr>
                <a:spLocks noEditPoints="1"/>
              </p:cNvSpPr>
              <p:nvPr/>
            </p:nvSpPr>
            <p:spPr bwMode="auto">
              <a:xfrm>
                <a:off x="9202738" y="2857500"/>
                <a:ext cx="330200" cy="280988"/>
              </a:xfrm>
              <a:custGeom>
                <a:avLst/>
                <a:gdLst>
                  <a:gd name="T0" fmla="*/ 108 w 113"/>
                  <a:gd name="T1" fmla="*/ 90 h 96"/>
                  <a:gd name="T2" fmla="*/ 0 w 113"/>
                  <a:gd name="T3" fmla="*/ 17 h 96"/>
                  <a:gd name="T4" fmla="*/ 0 w 113"/>
                  <a:gd name="T5" fmla="*/ 96 h 96"/>
                  <a:gd name="T6" fmla="*/ 113 w 113"/>
                  <a:gd name="T7" fmla="*/ 0 h 96"/>
                  <a:gd name="T8" fmla="*/ 0 w 113"/>
                  <a:gd name="T9" fmla="*/ 0 h 96"/>
                  <a:gd name="T10" fmla="*/ 66 w 113"/>
                  <a:gd name="T11" fmla="*/ 54 h 96"/>
                  <a:gd name="T12" fmla="*/ 63 w 113"/>
                  <a:gd name="T13" fmla="*/ 48 h 96"/>
                  <a:gd name="T14" fmla="*/ 59 w 113"/>
                  <a:gd name="T15" fmla="*/ 45 h 96"/>
                  <a:gd name="T16" fmla="*/ 53 w 113"/>
                  <a:gd name="T17" fmla="*/ 42 h 96"/>
                  <a:gd name="T18" fmla="*/ 48 w 113"/>
                  <a:gd name="T19" fmla="*/ 42 h 96"/>
                  <a:gd name="T20" fmla="*/ 42 w 113"/>
                  <a:gd name="T21" fmla="*/ 45 h 96"/>
                  <a:gd name="T22" fmla="*/ 38 w 113"/>
                  <a:gd name="T23" fmla="*/ 48 h 96"/>
                  <a:gd name="T24" fmla="*/ 35 w 113"/>
                  <a:gd name="T25" fmla="*/ 54 h 96"/>
                  <a:gd name="T26" fmla="*/ 34 w 113"/>
                  <a:gd name="T27" fmla="*/ 59 h 96"/>
                  <a:gd name="T28" fmla="*/ 35 w 113"/>
                  <a:gd name="T29" fmla="*/ 65 h 96"/>
                  <a:gd name="T30" fmla="*/ 38 w 113"/>
                  <a:gd name="T31" fmla="*/ 70 h 96"/>
                  <a:gd name="T32" fmla="*/ 43 w 113"/>
                  <a:gd name="T33" fmla="*/ 74 h 96"/>
                  <a:gd name="T34" fmla="*/ 47 w 113"/>
                  <a:gd name="T35" fmla="*/ 76 h 96"/>
                  <a:gd name="T36" fmla="*/ 51 w 113"/>
                  <a:gd name="T37" fmla="*/ 71 h 96"/>
                  <a:gd name="T38" fmla="*/ 58 w 113"/>
                  <a:gd name="T39" fmla="*/ 75 h 96"/>
                  <a:gd name="T40" fmla="*/ 59 w 113"/>
                  <a:gd name="T41" fmla="*/ 68 h 96"/>
                  <a:gd name="T42" fmla="*/ 66 w 113"/>
                  <a:gd name="T43" fmla="*/ 67 h 96"/>
                  <a:gd name="T44" fmla="*/ 63 w 113"/>
                  <a:gd name="T45" fmla="*/ 61 h 96"/>
                  <a:gd name="T46" fmla="*/ 57 w 113"/>
                  <a:gd name="T47" fmla="*/ 59 h 96"/>
                  <a:gd name="T48" fmla="*/ 46 w 113"/>
                  <a:gd name="T49" fmla="*/ 64 h 96"/>
                  <a:gd name="T50" fmla="*/ 51 w 113"/>
                  <a:gd name="T51" fmla="*/ 53 h 96"/>
                  <a:gd name="T52" fmla="*/ 47 w 113"/>
                  <a:gd name="T53" fmla="*/ 59 h 96"/>
                  <a:gd name="T54" fmla="*/ 51 w 113"/>
                  <a:gd name="T55" fmla="*/ 62 h 96"/>
                  <a:gd name="T56" fmla="*/ 78 w 113"/>
                  <a:gd name="T57" fmla="*/ 47 h 96"/>
                  <a:gd name="T58" fmla="*/ 80 w 113"/>
                  <a:gd name="T59" fmla="*/ 44 h 96"/>
                  <a:gd name="T60" fmla="*/ 78 w 113"/>
                  <a:gd name="T61" fmla="*/ 42 h 96"/>
                  <a:gd name="T62" fmla="*/ 74 w 113"/>
                  <a:gd name="T63" fmla="*/ 41 h 96"/>
                  <a:gd name="T64" fmla="*/ 71 w 113"/>
                  <a:gd name="T65" fmla="*/ 38 h 96"/>
                  <a:gd name="T66" fmla="*/ 67 w 113"/>
                  <a:gd name="T67" fmla="*/ 42 h 96"/>
                  <a:gd name="T68" fmla="*/ 64 w 113"/>
                  <a:gd name="T69" fmla="*/ 42 h 96"/>
                  <a:gd name="T70" fmla="*/ 63 w 113"/>
                  <a:gd name="T71" fmla="*/ 44 h 96"/>
                  <a:gd name="T72" fmla="*/ 65 w 113"/>
                  <a:gd name="T73" fmla="*/ 48 h 96"/>
                  <a:gd name="T74" fmla="*/ 63 w 113"/>
                  <a:gd name="T75" fmla="*/ 51 h 96"/>
                  <a:gd name="T76" fmla="*/ 65 w 113"/>
                  <a:gd name="T77" fmla="*/ 53 h 96"/>
                  <a:gd name="T78" fmla="*/ 70 w 113"/>
                  <a:gd name="T79" fmla="*/ 56 h 96"/>
                  <a:gd name="T80" fmla="*/ 73 w 113"/>
                  <a:gd name="T81" fmla="*/ 56 h 96"/>
                  <a:gd name="T82" fmla="*/ 78 w 113"/>
                  <a:gd name="T83" fmla="*/ 53 h 96"/>
                  <a:gd name="T84" fmla="*/ 80 w 113"/>
                  <a:gd name="T85" fmla="*/ 51 h 96"/>
                  <a:gd name="T86" fmla="*/ 78 w 113"/>
                  <a:gd name="T87" fmla="*/ 48 h 96"/>
                  <a:gd name="T88" fmla="*/ 71 w 113"/>
                  <a:gd name="T89" fmla="*/ 50 h 96"/>
                  <a:gd name="T90" fmla="*/ 74 w 113"/>
                  <a:gd name="T91" fmla="*/ 4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 h="96">
                    <a:moveTo>
                      <a:pt x="6" y="22"/>
                    </a:moveTo>
                    <a:cubicBezTo>
                      <a:pt x="6" y="90"/>
                      <a:pt x="6" y="90"/>
                      <a:pt x="6" y="90"/>
                    </a:cubicBezTo>
                    <a:cubicBezTo>
                      <a:pt x="108" y="90"/>
                      <a:pt x="108" y="90"/>
                      <a:pt x="108" y="90"/>
                    </a:cubicBezTo>
                    <a:cubicBezTo>
                      <a:pt x="108" y="22"/>
                      <a:pt x="108" y="22"/>
                      <a:pt x="108" y="22"/>
                    </a:cubicBezTo>
                    <a:cubicBezTo>
                      <a:pt x="6" y="22"/>
                      <a:pt x="6" y="22"/>
                      <a:pt x="6" y="22"/>
                    </a:cubicBezTo>
                    <a:close/>
                    <a:moveTo>
                      <a:pt x="0" y="17"/>
                    </a:moveTo>
                    <a:cubicBezTo>
                      <a:pt x="113" y="17"/>
                      <a:pt x="113" y="17"/>
                      <a:pt x="113" y="17"/>
                    </a:cubicBezTo>
                    <a:cubicBezTo>
                      <a:pt x="113" y="96"/>
                      <a:pt x="113" y="96"/>
                      <a:pt x="113" y="96"/>
                    </a:cubicBezTo>
                    <a:cubicBezTo>
                      <a:pt x="0" y="96"/>
                      <a:pt x="0" y="96"/>
                      <a:pt x="0" y="96"/>
                    </a:cubicBezTo>
                    <a:cubicBezTo>
                      <a:pt x="0" y="17"/>
                      <a:pt x="0" y="17"/>
                      <a:pt x="0" y="17"/>
                    </a:cubicBezTo>
                    <a:close/>
                    <a:moveTo>
                      <a:pt x="0" y="0"/>
                    </a:moveTo>
                    <a:cubicBezTo>
                      <a:pt x="113" y="0"/>
                      <a:pt x="113" y="0"/>
                      <a:pt x="113" y="0"/>
                    </a:cubicBezTo>
                    <a:cubicBezTo>
                      <a:pt x="113" y="11"/>
                      <a:pt x="113" y="11"/>
                      <a:pt x="113" y="11"/>
                    </a:cubicBezTo>
                    <a:cubicBezTo>
                      <a:pt x="0" y="11"/>
                      <a:pt x="0" y="11"/>
                      <a:pt x="0" y="11"/>
                    </a:cubicBezTo>
                    <a:cubicBezTo>
                      <a:pt x="0" y="0"/>
                      <a:pt x="0" y="0"/>
                      <a:pt x="0" y="0"/>
                    </a:cubicBezTo>
                    <a:close/>
                    <a:moveTo>
                      <a:pt x="67" y="58"/>
                    </a:moveTo>
                    <a:cubicBezTo>
                      <a:pt x="67" y="55"/>
                      <a:pt x="67" y="55"/>
                      <a:pt x="67" y="55"/>
                    </a:cubicBezTo>
                    <a:cubicBezTo>
                      <a:pt x="67" y="55"/>
                      <a:pt x="67" y="54"/>
                      <a:pt x="66" y="54"/>
                    </a:cubicBezTo>
                    <a:cubicBezTo>
                      <a:pt x="61" y="54"/>
                      <a:pt x="61" y="54"/>
                      <a:pt x="61" y="54"/>
                    </a:cubicBezTo>
                    <a:cubicBezTo>
                      <a:pt x="61" y="54"/>
                      <a:pt x="61" y="53"/>
                      <a:pt x="61" y="53"/>
                    </a:cubicBezTo>
                    <a:cubicBezTo>
                      <a:pt x="63" y="48"/>
                      <a:pt x="63" y="48"/>
                      <a:pt x="63" y="48"/>
                    </a:cubicBezTo>
                    <a:cubicBezTo>
                      <a:pt x="63" y="48"/>
                      <a:pt x="63" y="48"/>
                      <a:pt x="63" y="47"/>
                    </a:cubicBezTo>
                    <a:cubicBezTo>
                      <a:pt x="60" y="45"/>
                      <a:pt x="60" y="45"/>
                      <a:pt x="60" y="45"/>
                    </a:cubicBezTo>
                    <a:cubicBezTo>
                      <a:pt x="60" y="45"/>
                      <a:pt x="59" y="45"/>
                      <a:pt x="59" y="45"/>
                    </a:cubicBezTo>
                    <a:cubicBezTo>
                      <a:pt x="55" y="48"/>
                      <a:pt x="55" y="48"/>
                      <a:pt x="55" y="48"/>
                    </a:cubicBezTo>
                    <a:cubicBezTo>
                      <a:pt x="55" y="48"/>
                      <a:pt x="55" y="48"/>
                      <a:pt x="54" y="48"/>
                    </a:cubicBezTo>
                    <a:cubicBezTo>
                      <a:pt x="53" y="42"/>
                      <a:pt x="53" y="42"/>
                      <a:pt x="53" y="42"/>
                    </a:cubicBezTo>
                    <a:cubicBezTo>
                      <a:pt x="53" y="42"/>
                      <a:pt x="53" y="42"/>
                      <a:pt x="52" y="42"/>
                    </a:cubicBezTo>
                    <a:cubicBezTo>
                      <a:pt x="49" y="42"/>
                      <a:pt x="49" y="42"/>
                      <a:pt x="49" y="42"/>
                    </a:cubicBezTo>
                    <a:cubicBezTo>
                      <a:pt x="49" y="42"/>
                      <a:pt x="48" y="42"/>
                      <a:pt x="48" y="42"/>
                    </a:cubicBezTo>
                    <a:cubicBezTo>
                      <a:pt x="47" y="48"/>
                      <a:pt x="47" y="48"/>
                      <a:pt x="47" y="48"/>
                    </a:cubicBezTo>
                    <a:cubicBezTo>
                      <a:pt x="46" y="48"/>
                      <a:pt x="46" y="48"/>
                      <a:pt x="46" y="48"/>
                    </a:cubicBezTo>
                    <a:cubicBezTo>
                      <a:pt x="42" y="45"/>
                      <a:pt x="42" y="45"/>
                      <a:pt x="42" y="45"/>
                    </a:cubicBezTo>
                    <a:cubicBezTo>
                      <a:pt x="41" y="45"/>
                      <a:pt x="41" y="45"/>
                      <a:pt x="41" y="45"/>
                    </a:cubicBezTo>
                    <a:cubicBezTo>
                      <a:pt x="38" y="47"/>
                      <a:pt x="38" y="47"/>
                      <a:pt x="38" y="47"/>
                    </a:cubicBezTo>
                    <a:cubicBezTo>
                      <a:pt x="38" y="48"/>
                      <a:pt x="38" y="48"/>
                      <a:pt x="38" y="48"/>
                    </a:cubicBezTo>
                    <a:cubicBezTo>
                      <a:pt x="40" y="53"/>
                      <a:pt x="40" y="53"/>
                      <a:pt x="40" y="53"/>
                    </a:cubicBezTo>
                    <a:cubicBezTo>
                      <a:pt x="40" y="53"/>
                      <a:pt x="40" y="54"/>
                      <a:pt x="40" y="54"/>
                    </a:cubicBezTo>
                    <a:cubicBezTo>
                      <a:pt x="35" y="54"/>
                      <a:pt x="35" y="54"/>
                      <a:pt x="35" y="54"/>
                    </a:cubicBezTo>
                    <a:cubicBezTo>
                      <a:pt x="34" y="54"/>
                      <a:pt x="34" y="55"/>
                      <a:pt x="34" y="55"/>
                    </a:cubicBezTo>
                    <a:cubicBezTo>
                      <a:pt x="33" y="58"/>
                      <a:pt x="33" y="58"/>
                      <a:pt x="33" y="58"/>
                    </a:cubicBezTo>
                    <a:cubicBezTo>
                      <a:pt x="33" y="58"/>
                      <a:pt x="34" y="59"/>
                      <a:pt x="34" y="59"/>
                    </a:cubicBezTo>
                    <a:cubicBezTo>
                      <a:pt x="39" y="61"/>
                      <a:pt x="39" y="61"/>
                      <a:pt x="39" y="61"/>
                    </a:cubicBezTo>
                    <a:cubicBezTo>
                      <a:pt x="39" y="61"/>
                      <a:pt x="39" y="62"/>
                      <a:pt x="39" y="62"/>
                    </a:cubicBezTo>
                    <a:cubicBezTo>
                      <a:pt x="35" y="65"/>
                      <a:pt x="35" y="65"/>
                      <a:pt x="35" y="65"/>
                    </a:cubicBezTo>
                    <a:cubicBezTo>
                      <a:pt x="35" y="66"/>
                      <a:pt x="35" y="66"/>
                      <a:pt x="35" y="67"/>
                    </a:cubicBezTo>
                    <a:cubicBezTo>
                      <a:pt x="37" y="69"/>
                      <a:pt x="37" y="69"/>
                      <a:pt x="37" y="69"/>
                    </a:cubicBezTo>
                    <a:cubicBezTo>
                      <a:pt x="37" y="70"/>
                      <a:pt x="37" y="70"/>
                      <a:pt x="38" y="70"/>
                    </a:cubicBezTo>
                    <a:cubicBezTo>
                      <a:pt x="42" y="68"/>
                      <a:pt x="42" y="68"/>
                      <a:pt x="42" y="68"/>
                    </a:cubicBezTo>
                    <a:cubicBezTo>
                      <a:pt x="43" y="69"/>
                      <a:pt x="43" y="69"/>
                      <a:pt x="43" y="69"/>
                    </a:cubicBezTo>
                    <a:cubicBezTo>
                      <a:pt x="43" y="74"/>
                      <a:pt x="43" y="74"/>
                      <a:pt x="43" y="74"/>
                    </a:cubicBezTo>
                    <a:cubicBezTo>
                      <a:pt x="43" y="74"/>
                      <a:pt x="43" y="75"/>
                      <a:pt x="43" y="75"/>
                    </a:cubicBezTo>
                    <a:cubicBezTo>
                      <a:pt x="46" y="76"/>
                      <a:pt x="46" y="76"/>
                      <a:pt x="46" y="76"/>
                    </a:cubicBezTo>
                    <a:cubicBezTo>
                      <a:pt x="47" y="76"/>
                      <a:pt x="47" y="76"/>
                      <a:pt x="47" y="76"/>
                    </a:cubicBezTo>
                    <a:cubicBezTo>
                      <a:pt x="50" y="71"/>
                      <a:pt x="50" y="71"/>
                      <a:pt x="50" y="71"/>
                    </a:cubicBezTo>
                    <a:cubicBezTo>
                      <a:pt x="50" y="71"/>
                      <a:pt x="50" y="71"/>
                      <a:pt x="51" y="71"/>
                    </a:cubicBezTo>
                    <a:cubicBezTo>
                      <a:pt x="51" y="71"/>
                      <a:pt x="51" y="71"/>
                      <a:pt x="51" y="71"/>
                    </a:cubicBezTo>
                    <a:cubicBezTo>
                      <a:pt x="54" y="76"/>
                      <a:pt x="54" y="76"/>
                      <a:pt x="54" y="76"/>
                    </a:cubicBezTo>
                    <a:cubicBezTo>
                      <a:pt x="54" y="76"/>
                      <a:pt x="54" y="76"/>
                      <a:pt x="55" y="76"/>
                    </a:cubicBezTo>
                    <a:cubicBezTo>
                      <a:pt x="58" y="75"/>
                      <a:pt x="58" y="75"/>
                      <a:pt x="58" y="75"/>
                    </a:cubicBezTo>
                    <a:cubicBezTo>
                      <a:pt x="58" y="75"/>
                      <a:pt x="58" y="74"/>
                      <a:pt x="58" y="74"/>
                    </a:cubicBezTo>
                    <a:cubicBezTo>
                      <a:pt x="58" y="69"/>
                      <a:pt x="58" y="69"/>
                      <a:pt x="58" y="69"/>
                    </a:cubicBezTo>
                    <a:cubicBezTo>
                      <a:pt x="58" y="69"/>
                      <a:pt x="58" y="69"/>
                      <a:pt x="59" y="68"/>
                    </a:cubicBezTo>
                    <a:cubicBezTo>
                      <a:pt x="64" y="70"/>
                      <a:pt x="64" y="70"/>
                      <a:pt x="64" y="70"/>
                    </a:cubicBezTo>
                    <a:cubicBezTo>
                      <a:pt x="64" y="70"/>
                      <a:pt x="64" y="70"/>
                      <a:pt x="64" y="69"/>
                    </a:cubicBezTo>
                    <a:cubicBezTo>
                      <a:pt x="66" y="67"/>
                      <a:pt x="66" y="67"/>
                      <a:pt x="66" y="67"/>
                    </a:cubicBezTo>
                    <a:cubicBezTo>
                      <a:pt x="66" y="66"/>
                      <a:pt x="66" y="66"/>
                      <a:pt x="66" y="65"/>
                    </a:cubicBezTo>
                    <a:cubicBezTo>
                      <a:pt x="62" y="62"/>
                      <a:pt x="62" y="62"/>
                      <a:pt x="62" y="62"/>
                    </a:cubicBezTo>
                    <a:cubicBezTo>
                      <a:pt x="62" y="62"/>
                      <a:pt x="62" y="61"/>
                      <a:pt x="63" y="61"/>
                    </a:cubicBezTo>
                    <a:cubicBezTo>
                      <a:pt x="67" y="59"/>
                      <a:pt x="67" y="59"/>
                      <a:pt x="67" y="59"/>
                    </a:cubicBezTo>
                    <a:cubicBezTo>
                      <a:pt x="67" y="59"/>
                      <a:pt x="67" y="58"/>
                      <a:pt x="67" y="58"/>
                    </a:cubicBezTo>
                    <a:close/>
                    <a:moveTo>
                      <a:pt x="57" y="59"/>
                    </a:moveTo>
                    <a:cubicBezTo>
                      <a:pt x="57" y="61"/>
                      <a:pt x="56" y="63"/>
                      <a:pt x="55" y="64"/>
                    </a:cubicBezTo>
                    <a:cubicBezTo>
                      <a:pt x="54" y="65"/>
                      <a:pt x="52" y="66"/>
                      <a:pt x="51" y="66"/>
                    </a:cubicBezTo>
                    <a:cubicBezTo>
                      <a:pt x="49" y="66"/>
                      <a:pt x="47" y="65"/>
                      <a:pt x="46" y="64"/>
                    </a:cubicBezTo>
                    <a:cubicBezTo>
                      <a:pt x="45" y="63"/>
                      <a:pt x="44" y="61"/>
                      <a:pt x="44" y="59"/>
                    </a:cubicBezTo>
                    <a:cubicBezTo>
                      <a:pt x="44" y="57"/>
                      <a:pt x="45" y="56"/>
                      <a:pt x="46" y="55"/>
                    </a:cubicBezTo>
                    <a:cubicBezTo>
                      <a:pt x="47" y="53"/>
                      <a:pt x="49" y="53"/>
                      <a:pt x="51" y="53"/>
                    </a:cubicBezTo>
                    <a:cubicBezTo>
                      <a:pt x="52" y="53"/>
                      <a:pt x="54" y="53"/>
                      <a:pt x="55" y="55"/>
                    </a:cubicBezTo>
                    <a:cubicBezTo>
                      <a:pt x="56" y="56"/>
                      <a:pt x="57" y="57"/>
                      <a:pt x="57" y="59"/>
                    </a:cubicBezTo>
                    <a:close/>
                    <a:moveTo>
                      <a:pt x="47" y="59"/>
                    </a:moveTo>
                    <a:cubicBezTo>
                      <a:pt x="47" y="58"/>
                      <a:pt x="49" y="56"/>
                      <a:pt x="51" y="56"/>
                    </a:cubicBezTo>
                    <a:cubicBezTo>
                      <a:pt x="52" y="56"/>
                      <a:pt x="54" y="58"/>
                      <a:pt x="54" y="59"/>
                    </a:cubicBezTo>
                    <a:cubicBezTo>
                      <a:pt x="54" y="61"/>
                      <a:pt x="52" y="62"/>
                      <a:pt x="51" y="62"/>
                    </a:cubicBezTo>
                    <a:cubicBezTo>
                      <a:pt x="49" y="62"/>
                      <a:pt x="47" y="61"/>
                      <a:pt x="47" y="59"/>
                    </a:cubicBezTo>
                    <a:close/>
                    <a:moveTo>
                      <a:pt x="78" y="48"/>
                    </a:moveTo>
                    <a:cubicBezTo>
                      <a:pt x="78" y="48"/>
                      <a:pt x="78" y="48"/>
                      <a:pt x="78" y="47"/>
                    </a:cubicBezTo>
                    <a:cubicBezTo>
                      <a:pt x="78" y="47"/>
                      <a:pt x="78" y="46"/>
                      <a:pt x="78" y="46"/>
                    </a:cubicBezTo>
                    <a:cubicBezTo>
                      <a:pt x="80" y="44"/>
                      <a:pt x="80" y="44"/>
                      <a:pt x="80" y="44"/>
                    </a:cubicBezTo>
                    <a:cubicBezTo>
                      <a:pt x="80" y="44"/>
                      <a:pt x="80" y="44"/>
                      <a:pt x="80" y="44"/>
                    </a:cubicBezTo>
                    <a:cubicBezTo>
                      <a:pt x="80" y="44"/>
                      <a:pt x="80" y="43"/>
                      <a:pt x="80" y="43"/>
                    </a:cubicBezTo>
                    <a:cubicBezTo>
                      <a:pt x="79" y="42"/>
                      <a:pt x="79" y="42"/>
                      <a:pt x="79" y="42"/>
                    </a:cubicBezTo>
                    <a:cubicBezTo>
                      <a:pt x="79" y="42"/>
                      <a:pt x="79" y="42"/>
                      <a:pt x="78" y="42"/>
                    </a:cubicBezTo>
                    <a:cubicBezTo>
                      <a:pt x="78" y="42"/>
                      <a:pt x="78" y="42"/>
                      <a:pt x="78" y="42"/>
                    </a:cubicBezTo>
                    <a:cubicBezTo>
                      <a:pt x="76" y="42"/>
                      <a:pt x="76" y="42"/>
                      <a:pt x="76" y="42"/>
                    </a:cubicBezTo>
                    <a:cubicBezTo>
                      <a:pt x="75" y="42"/>
                      <a:pt x="74" y="41"/>
                      <a:pt x="74" y="41"/>
                    </a:cubicBezTo>
                    <a:cubicBezTo>
                      <a:pt x="73" y="39"/>
                      <a:pt x="73" y="39"/>
                      <a:pt x="73" y="39"/>
                    </a:cubicBezTo>
                    <a:cubicBezTo>
                      <a:pt x="73" y="38"/>
                      <a:pt x="73" y="38"/>
                      <a:pt x="72" y="38"/>
                    </a:cubicBezTo>
                    <a:cubicBezTo>
                      <a:pt x="71" y="38"/>
                      <a:pt x="71" y="38"/>
                      <a:pt x="71" y="38"/>
                    </a:cubicBezTo>
                    <a:cubicBezTo>
                      <a:pt x="70" y="38"/>
                      <a:pt x="70" y="38"/>
                      <a:pt x="70" y="39"/>
                    </a:cubicBezTo>
                    <a:cubicBezTo>
                      <a:pt x="69" y="41"/>
                      <a:pt x="69" y="41"/>
                      <a:pt x="69" y="41"/>
                    </a:cubicBezTo>
                    <a:cubicBezTo>
                      <a:pt x="68" y="41"/>
                      <a:pt x="68" y="42"/>
                      <a:pt x="67" y="42"/>
                    </a:cubicBezTo>
                    <a:cubicBezTo>
                      <a:pt x="65" y="42"/>
                      <a:pt x="65" y="42"/>
                      <a:pt x="65" y="42"/>
                    </a:cubicBezTo>
                    <a:cubicBezTo>
                      <a:pt x="64" y="42"/>
                      <a:pt x="64" y="42"/>
                      <a:pt x="64" y="42"/>
                    </a:cubicBezTo>
                    <a:cubicBezTo>
                      <a:pt x="64" y="42"/>
                      <a:pt x="64" y="42"/>
                      <a:pt x="64" y="42"/>
                    </a:cubicBezTo>
                    <a:cubicBezTo>
                      <a:pt x="63" y="43"/>
                      <a:pt x="63" y="43"/>
                      <a:pt x="63" y="43"/>
                    </a:cubicBezTo>
                    <a:cubicBezTo>
                      <a:pt x="63" y="43"/>
                      <a:pt x="63" y="44"/>
                      <a:pt x="63" y="44"/>
                    </a:cubicBezTo>
                    <a:cubicBezTo>
                      <a:pt x="63" y="44"/>
                      <a:pt x="63" y="44"/>
                      <a:pt x="63" y="44"/>
                    </a:cubicBezTo>
                    <a:cubicBezTo>
                      <a:pt x="65" y="46"/>
                      <a:pt x="65" y="46"/>
                      <a:pt x="65" y="46"/>
                    </a:cubicBezTo>
                    <a:cubicBezTo>
                      <a:pt x="65" y="46"/>
                      <a:pt x="65" y="47"/>
                      <a:pt x="65" y="47"/>
                    </a:cubicBezTo>
                    <a:cubicBezTo>
                      <a:pt x="65" y="48"/>
                      <a:pt x="65" y="48"/>
                      <a:pt x="65" y="48"/>
                    </a:cubicBezTo>
                    <a:cubicBezTo>
                      <a:pt x="63" y="50"/>
                      <a:pt x="63" y="50"/>
                      <a:pt x="63" y="50"/>
                    </a:cubicBezTo>
                    <a:cubicBezTo>
                      <a:pt x="63" y="50"/>
                      <a:pt x="63" y="51"/>
                      <a:pt x="63" y="51"/>
                    </a:cubicBezTo>
                    <a:cubicBezTo>
                      <a:pt x="63" y="51"/>
                      <a:pt x="63" y="51"/>
                      <a:pt x="63" y="51"/>
                    </a:cubicBezTo>
                    <a:cubicBezTo>
                      <a:pt x="64" y="53"/>
                      <a:pt x="64" y="53"/>
                      <a:pt x="64" y="53"/>
                    </a:cubicBezTo>
                    <a:cubicBezTo>
                      <a:pt x="64" y="53"/>
                      <a:pt x="64" y="53"/>
                      <a:pt x="64" y="53"/>
                    </a:cubicBezTo>
                    <a:cubicBezTo>
                      <a:pt x="64" y="53"/>
                      <a:pt x="64" y="53"/>
                      <a:pt x="65" y="53"/>
                    </a:cubicBezTo>
                    <a:cubicBezTo>
                      <a:pt x="67" y="52"/>
                      <a:pt x="67" y="52"/>
                      <a:pt x="67" y="52"/>
                    </a:cubicBezTo>
                    <a:cubicBezTo>
                      <a:pt x="68" y="53"/>
                      <a:pt x="68" y="53"/>
                      <a:pt x="69" y="53"/>
                    </a:cubicBezTo>
                    <a:cubicBezTo>
                      <a:pt x="70" y="56"/>
                      <a:pt x="70" y="56"/>
                      <a:pt x="70" y="56"/>
                    </a:cubicBezTo>
                    <a:cubicBezTo>
                      <a:pt x="70" y="56"/>
                      <a:pt x="70" y="56"/>
                      <a:pt x="71" y="56"/>
                    </a:cubicBezTo>
                    <a:cubicBezTo>
                      <a:pt x="72" y="56"/>
                      <a:pt x="72" y="56"/>
                      <a:pt x="72" y="56"/>
                    </a:cubicBezTo>
                    <a:cubicBezTo>
                      <a:pt x="73" y="56"/>
                      <a:pt x="73" y="56"/>
                      <a:pt x="73" y="56"/>
                    </a:cubicBezTo>
                    <a:cubicBezTo>
                      <a:pt x="74" y="54"/>
                      <a:pt x="74" y="54"/>
                      <a:pt x="74" y="54"/>
                    </a:cubicBezTo>
                    <a:cubicBezTo>
                      <a:pt x="74" y="53"/>
                      <a:pt x="75" y="53"/>
                      <a:pt x="76" y="52"/>
                    </a:cubicBezTo>
                    <a:cubicBezTo>
                      <a:pt x="78" y="53"/>
                      <a:pt x="78" y="53"/>
                      <a:pt x="78" y="53"/>
                    </a:cubicBezTo>
                    <a:cubicBezTo>
                      <a:pt x="78" y="53"/>
                      <a:pt x="78" y="53"/>
                      <a:pt x="78" y="53"/>
                    </a:cubicBezTo>
                    <a:cubicBezTo>
                      <a:pt x="79" y="53"/>
                      <a:pt x="79" y="53"/>
                      <a:pt x="79" y="53"/>
                    </a:cubicBezTo>
                    <a:cubicBezTo>
                      <a:pt x="80" y="51"/>
                      <a:pt x="80" y="51"/>
                      <a:pt x="80" y="51"/>
                    </a:cubicBezTo>
                    <a:cubicBezTo>
                      <a:pt x="80" y="51"/>
                      <a:pt x="80" y="51"/>
                      <a:pt x="80" y="51"/>
                    </a:cubicBezTo>
                    <a:cubicBezTo>
                      <a:pt x="80" y="51"/>
                      <a:pt x="80" y="50"/>
                      <a:pt x="80" y="50"/>
                    </a:cubicBezTo>
                    <a:cubicBezTo>
                      <a:pt x="78" y="48"/>
                      <a:pt x="78" y="48"/>
                      <a:pt x="78" y="48"/>
                    </a:cubicBezTo>
                    <a:cubicBezTo>
                      <a:pt x="78" y="48"/>
                      <a:pt x="78" y="48"/>
                      <a:pt x="78" y="48"/>
                    </a:cubicBezTo>
                    <a:close/>
                    <a:moveTo>
                      <a:pt x="74" y="47"/>
                    </a:moveTo>
                    <a:cubicBezTo>
                      <a:pt x="74" y="49"/>
                      <a:pt x="73" y="50"/>
                      <a:pt x="71" y="50"/>
                    </a:cubicBezTo>
                    <a:cubicBezTo>
                      <a:pt x="70" y="50"/>
                      <a:pt x="69" y="49"/>
                      <a:pt x="69" y="47"/>
                    </a:cubicBezTo>
                    <a:cubicBezTo>
                      <a:pt x="69" y="46"/>
                      <a:pt x="70" y="45"/>
                      <a:pt x="71" y="45"/>
                    </a:cubicBezTo>
                    <a:cubicBezTo>
                      <a:pt x="73" y="45"/>
                      <a:pt x="74" y="46"/>
                      <a:pt x="74" y="47"/>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91" name="Group 1290"/>
              <p:cNvGrpSpPr/>
              <p:nvPr/>
            </p:nvGrpSpPr>
            <p:grpSpPr>
              <a:xfrm>
                <a:off x="8174748" y="3425168"/>
                <a:ext cx="2278810" cy="859496"/>
                <a:chOff x="10198759" y="5747465"/>
                <a:chExt cx="1898213" cy="764405"/>
              </a:xfrm>
            </p:grpSpPr>
            <p:grpSp>
              <p:nvGrpSpPr>
                <p:cNvPr id="4" name="Group 3"/>
                <p:cNvGrpSpPr/>
                <p:nvPr/>
              </p:nvGrpSpPr>
              <p:grpSpPr>
                <a:xfrm>
                  <a:off x="10198759" y="5747465"/>
                  <a:ext cx="929492" cy="764405"/>
                  <a:chOff x="8048707" y="2987378"/>
                  <a:chExt cx="4282557" cy="3521933"/>
                </a:xfrm>
              </p:grpSpPr>
              <p:grpSp>
                <p:nvGrpSpPr>
                  <p:cNvPr id="5" name="AZURE SERVER"/>
                  <p:cNvGrpSpPr>
                    <a:grpSpLocks noChangeAspect="1"/>
                  </p:cNvGrpSpPr>
                  <p:nvPr/>
                </p:nvGrpSpPr>
                <p:grpSpPr>
                  <a:xfrm>
                    <a:off x="8048707" y="2987378"/>
                    <a:ext cx="1321403" cy="3521933"/>
                    <a:chOff x="5505393" y="1701272"/>
                    <a:chExt cx="1321403" cy="3521933"/>
                  </a:xfrm>
                </p:grpSpPr>
                <p:sp>
                  <p:nvSpPr>
                    <p:cNvPr id="206" name="Rectangle 205"/>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7" name="Group 206"/>
                    <p:cNvGrpSpPr/>
                    <p:nvPr/>
                  </p:nvGrpSpPr>
                  <p:grpSpPr>
                    <a:xfrm>
                      <a:off x="5594310" y="3041197"/>
                      <a:ext cx="1143568" cy="456065"/>
                      <a:chOff x="6064578" y="3553227"/>
                      <a:chExt cx="1143568" cy="456065"/>
                    </a:xfrm>
                  </p:grpSpPr>
                  <p:sp>
                    <p:nvSpPr>
                      <p:cNvPr id="301" name="Rectangle 3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Freeform: Shape 3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8" name="Group 207"/>
                    <p:cNvGrpSpPr/>
                    <p:nvPr/>
                  </p:nvGrpSpPr>
                  <p:grpSpPr>
                    <a:xfrm>
                      <a:off x="5594310" y="2612237"/>
                      <a:ext cx="1143568" cy="318788"/>
                      <a:chOff x="5554064" y="2197265"/>
                      <a:chExt cx="1143568" cy="318788"/>
                    </a:xfrm>
                  </p:grpSpPr>
                  <p:sp>
                    <p:nvSpPr>
                      <p:cNvPr id="275" name="Rectangle 27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7" name="Group 276"/>
                      <p:cNvGrpSpPr/>
                      <p:nvPr/>
                    </p:nvGrpSpPr>
                    <p:grpSpPr>
                      <a:xfrm>
                        <a:off x="5616213" y="2264892"/>
                        <a:ext cx="1013582" cy="183535"/>
                        <a:chOff x="5645604" y="2685047"/>
                        <a:chExt cx="1013582" cy="183535"/>
                      </a:xfrm>
                    </p:grpSpPr>
                    <p:sp>
                      <p:nvSpPr>
                        <p:cNvPr id="278" name="Rectangle 27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Oval 28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Oval 28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3" name="Rectangle 28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1" name="Rectangle 29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2" name="Rectangle 29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0" name="Rectangle 29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09" name="Group 208"/>
                    <p:cNvGrpSpPr/>
                    <p:nvPr/>
                  </p:nvGrpSpPr>
                  <p:grpSpPr>
                    <a:xfrm>
                      <a:off x="5594310" y="2239646"/>
                      <a:ext cx="1143568" cy="318788"/>
                      <a:chOff x="5554064" y="2197265"/>
                      <a:chExt cx="1143568" cy="318788"/>
                    </a:xfrm>
                  </p:grpSpPr>
                  <p:sp>
                    <p:nvSpPr>
                      <p:cNvPr id="249" name="Rectangle 24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1" name="Group 250"/>
                      <p:cNvGrpSpPr/>
                      <p:nvPr/>
                    </p:nvGrpSpPr>
                    <p:grpSpPr>
                      <a:xfrm>
                        <a:off x="5616213" y="2264892"/>
                        <a:ext cx="1013582" cy="183535"/>
                        <a:chOff x="5645604" y="2685047"/>
                        <a:chExt cx="1013582" cy="183535"/>
                      </a:xfrm>
                    </p:grpSpPr>
                    <p:sp>
                      <p:nvSpPr>
                        <p:cNvPr id="252" name="Rectangle 25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Oval 25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5" name="Oval 25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Oval 25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4" name="Rectangle 26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5" name="Rectangle 26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Rectangle 27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Rectangle 27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0" name="Group 209"/>
                    <p:cNvGrpSpPr/>
                    <p:nvPr/>
                  </p:nvGrpSpPr>
                  <p:grpSpPr>
                    <a:xfrm>
                      <a:off x="5594310" y="1916734"/>
                      <a:ext cx="1143568" cy="318788"/>
                      <a:chOff x="5554064" y="2197265"/>
                      <a:chExt cx="1143568" cy="318788"/>
                    </a:xfrm>
                  </p:grpSpPr>
                  <p:sp>
                    <p:nvSpPr>
                      <p:cNvPr id="223" name="Rectangle 22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5" name="Group 224"/>
                      <p:cNvGrpSpPr/>
                      <p:nvPr/>
                    </p:nvGrpSpPr>
                    <p:grpSpPr>
                      <a:xfrm>
                        <a:off x="5616213" y="2264892"/>
                        <a:ext cx="1013582" cy="183535"/>
                        <a:chOff x="5645604" y="2685047"/>
                        <a:chExt cx="1013582" cy="183535"/>
                      </a:xfrm>
                    </p:grpSpPr>
                    <p:sp>
                      <p:nvSpPr>
                        <p:cNvPr id="226" name="Rectangle 22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Oval 22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Oval 22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Oval 22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7" name="Rectangle 23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Rectangle 23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Rectangle 24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Rectangle 24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11" name="Group 210"/>
                    <p:cNvGrpSpPr/>
                    <p:nvPr/>
                  </p:nvGrpSpPr>
                  <p:grpSpPr>
                    <a:xfrm>
                      <a:off x="5594310" y="3556734"/>
                      <a:ext cx="1143568" cy="456065"/>
                      <a:chOff x="6064578" y="3553227"/>
                      <a:chExt cx="1143568" cy="456065"/>
                    </a:xfrm>
                  </p:grpSpPr>
                  <p:sp>
                    <p:nvSpPr>
                      <p:cNvPr id="220" name="Rectangle 21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Freeform: Shape 22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5594310" y="4061418"/>
                      <a:ext cx="1143568" cy="456065"/>
                      <a:chOff x="6064578" y="3553227"/>
                      <a:chExt cx="1143568" cy="456065"/>
                    </a:xfrm>
                  </p:grpSpPr>
                  <p:sp>
                    <p:nvSpPr>
                      <p:cNvPr id="217" name="Rectangle 21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Freeform: Shape 21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3" name="Group 212"/>
                    <p:cNvGrpSpPr/>
                    <p:nvPr/>
                  </p:nvGrpSpPr>
                  <p:grpSpPr>
                    <a:xfrm>
                      <a:off x="5594310" y="4538968"/>
                      <a:ext cx="1143568" cy="456065"/>
                      <a:chOff x="6064578" y="3553227"/>
                      <a:chExt cx="1143568" cy="456065"/>
                    </a:xfrm>
                  </p:grpSpPr>
                  <p:sp>
                    <p:nvSpPr>
                      <p:cNvPr id="214" name="Rectangle 21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Freeform: Shape 21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AZURE SERVER"/>
                  <p:cNvGrpSpPr>
                    <a:grpSpLocks noChangeAspect="1"/>
                  </p:cNvGrpSpPr>
                  <p:nvPr/>
                </p:nvGrpSpPr>
                <p:grpSpPr>
                  <a:xfrm>
                    <a:off x="9529284" y="2987378"/>
                    <a:ext cx="1321403" cy="3521933"/>
                    <a:chOff x="5505393" y="1701272"/>
                    <a:chExt cx="1321403" cy="3521933"/>
                  </a:xfrm>
                </p:grpSpPr>
                <p:sp>
                  <p:nvSpPr>
                    <p:cNvPr id="108" name="Rectangle 107"/>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 name="Group 108"/>
                    <p:cNvGrpSpPr/>
                    <p:nvPr/>
                  </p:nvGrpSpPr>
                  <p:grpSpPr>
                    <a:xfrm>
                      <a:off x="5594310" y="3041197"/>
                      <a:ext cx="1143568" cy="456065"/>
                      <a:chOff x="6064578" y="3553227"/>
                      <a:chExt cx="1143568" cy="456065"/>
                    </a:xfrm>
                  </p:grpSpPr>
                  <p:sp>
                    <p:nvSpPr>
                      <p:cNvPr id="203" name="Rectangle 2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Freeform: Shape 2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5594310" y="2612237"/>
                      <a:ext cx="1143568" cy="318788"/>
                      <a:chOff x="5554064" y="2197265"/>
                      <a:chExt cx="1143568" cy="318788"/>
                    </a:xfrm>
                  </p:grpSpPr>
                  <p:sp>
                    <p:nvSpPr>
                      <p:cNvPr id="177" name="Rectangle 17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9" name="Group 178"/>
                      <p:cNvGrpSpPr/>
                      <p:nvPr/>
                    </p:nvGrpSpPr>
                    <p:grpSpPr>
                      <a:xfrm>
                        <a:off x="5616213" y="2264892"/>
                        <a:ext cx="1013582" cy="183535"/>
                        <a:chOff x="5645604" y="2685047"/>
                        <a:chExt cx="1013582" cy="183535"/>
                      </a:xfrm>
                    </p:grpSpPr>
                    <p:sp>
                      <p:nvSpPr>
                        <p:cNvPr id="180" name="Rectangle 17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Oval 18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Oval 18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Oval 18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Rectangle 18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Rectangle 19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Rectangle 19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1" name="Group 110"/>
                    <p:cNvGrpSpPr/>
                    <p:nvPr/>
                  </p:nvGrpSpPr>
                  <p:grpSpPr>
                    <a:xfrm>
                      <a:off x="5594310" y="2239646"/>
                      <a:ext cx="1143568" cy="318788"/>
                      <a:chOff x="5554064" y="2197265"/>
                      <a:chExt cx="1143568" cy="318788"/>
                    </a:xfrm>
                  </p:grpSpPr>
                  <p:sp>
                    <p:nvSpPr>
                      <p:cNvPr id="151" name="Rectangle 150"/>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ectangle 151"/>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3" name="Group 152"/>
                      <p:cNvGrpSpPr/>
                      <p:nvPr/>
                    </p:nvGrpSpPr>
                    <p:grpSpPr>
                      <a:xfrm>
                        <a:off x="5616213" y="2264892"/>
                        <a:ext cx="1013582" cy="183535"/>
                        <a:chOff x="5645604" y="2685047"/>
                        <a:chExt cx="1013582" cy="183535"/>
                      </a:xfrm>
                    </p:grpSpPr>
                    <p:sp>
                      <p:nvSpPr>
                        <p:cNvPr id="154" name="Rectangle 153"/>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Oval 155"/>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Oval 156"/>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Oval 157"/>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ectangle 161"/>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ectangle 162"/>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Rectangle 171"/>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Rectangle 172"/>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2" name="Group 111"/>
                    <p:cNvGrpSpPr/>
                    <p:nvPr/>
                  </p:nvGrpSpPr>
                  <p:grpSpPr>
                    <a:xfrm>
                      <a:off x="5594310" y="1916734"/>
                      <a:ext cx="1143568" cy="318788"/>
                      <a:chOff x="5554064" y="2197265"/>
                      <a:chExt cx="1143568" cy="318788"/>
                    </a:xfrm>
                  </p:grpSpPr>
                  <p:sp>
                    <p:nvSpPr>
                      <p:cNvPr id="125" name="Rectangle 124"/>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Rectangle 125"/>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7" name="Group 126"/>
                      <p:cNvGrpSpPr/>
                      <p:nvPr/>
                    </p:nvGrpSpPr>
                    <p:grpSpPr>
                      <a:xfrm>
                        <a:off x="5616213" y="2264892"/>
                        <a:ext cx="1013582" cy="183535"/>
                        <a:chOff x="5645604" y="2685047"/>
                        <a:chExt cx="1013582" cy="183535"/>
                      </a:xfrm>
                    </p:grpSpPr>
                    <p:sp>
                      <p:nvSpPr>
                        <p:cNvPr id="128" name="Rectangle 127"/>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Oval 130"/>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Oval 131"/>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ectangle 132"/>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Rectangle 141"/>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3" name="Group 112"/>
                    <p:cNvGrpSpPr/>
                    <p:nvPr/>
                  </p:nvGrpSpPr>
                  <p:grpSpPr>
                    <a:xfrm>
                      <a:off x="5594310" y="3556734"/>
                      <a:ext cx="1143568" cy="456065"/>
                      <a:chOff x="6064578" y="3553227"/>
                      <a:chExt cx="1143568" cy="456065"/>
                    </a:xfrm>
                  </p:grpSpPr>
                  <p:sp>
                    <p:nvSpPr>
                      <p:cNvPr id="122" name="Rectangle 12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Freeform: Shape 12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5594310" y="4061418"/>
                      <a:ext cx="1143568" cy="456065"/>
                      <a:chOff x="6064578" y="3553227"/>
                      <a:chExt cx="1143568" cy="456065"/>
                    </a:xfrm>
                  </p:grpSpPr>
                  <p:sp>
                    <p:nvSpPr>
                      <p:cNvPr id="119" name="Rectangle 11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ectangle 11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Freeform: Shape 12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5594310" y="4538968"/>
                      <a:ext cx="1143568" cy="456065"/>
                      <a:chOff x="6064578" y="3553227"/>
                      <a:chExt cx="1143568" cy="456065"/>
                    </a:xfrm>
                  </p:grpSpPr>
                  <p:sp>
                    <p:nvSpPr>
                      <p:cNvPr id="116" name="Rectangle 11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Freeform: Shape 11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 name="AZURE SERVER"/>
                  <p:cNvGrpSpPr>
                    <a:grpSpLocks noChangeAspect="1"/>
                  </p:cNvGrpSpPr>
                  <p:nvPr/>
                </p:nvGrpSpPr>
                <p:grpSpPr>
                  <a:xfrm>
                    <a:off x="11009861" y="2987378"/>
                    <a:ext cx="1321403" cy="3521933"/>
                    <a:chOff x="5505393" y="1701272"/>
                    <a:chExt cx="1321403" cy="3521933"/>
                  </a:xfrm>
                </p:grpSpPr>
                <p:sp>
                  <p:nvSpPr>
                    <p:cNvPr id="9" name="Rectangle 8"/>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5594310" y="3041197"/>
                      <a:ext cx="1143568" cy="456065"/>
                      <a:chOff x="6064578" y="3553227"/>
                      <a:chExt cx="1143568" cy="456065"/>
                    </a:xfrm>
                  </p:grpSpPr>
                  <p:sp>
                    <p:nvSpPr>
                      <p:cNvPr id="105" name="Rectangle 1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Freeform: Shape 1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594310" y="2612237"/>
                      <a:ext cx="1143568" cy="318788"/>
                      <a:chOff x="5554064" y="2197265"/>
                      <a:chExt cx="1143568" cy="318788"/>
                    </a:xfrm>
                  </p:grpSpPr>
                  <p:sp>
                    <p:nvSpPr>
                      <p:cNvPr id="79" name="Rectangle 78"/>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1" name="Group 80"/>
                      <p:cNvGrpSpPr/>
                      <p:nvPr/>
                    </p:nvGrpSpPr>
                    <p:grpSpPr>
                      <a:xfrm>
                        <a:off x="5616213" y="2264892"/>
                        <a:ext cx="1013582" cy="183535"/>
                        <a:chOff x="5645604" y="2685047"/>
                        <a:chExt cx="1013582" cy="183535"/>
                      </a:xfrm>
                    </p:grpSpPr>
                    <p:sp>
                      <p:nvSpPr>
                        <p:cNvPr id="82" name="Rectangle 81"/>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5594310" y="2239646"/>
                      <a:ext cx="1143568" cy="318788"/>
                      <a:chOff x="5554064" y="2197265"/>
                      <a:chExt cx="1143568" cy="318788"/>
                    </a:xfrm>
                  </p:grpSpPr>
                  <p:sp>
                    <p:nvSpPr>
                      <p:cNvPr id="53" name="Rectangle 52"/>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5" name="Group 54"/>
                      <p:cNvGrpSpPr/>
                      <p:nvPr/>
                    </p:nvGrpSpPr>
                    <p:grpSpPr>
                      <a:xfrm>
                        <a:off x="5616213" y="2264892"/>
                        <a:ext cx="1013582" cy="183535"/>
                        <a:chOff x="5645604" y="2685047"/>
                        <a:chExt cx="1013582" cy="183535"/>
                      </a:xfrm>
                    </p:grpSpPr>
                    <p:sp>
                      <p:nvSpPr>
                        <p:cNvPr id="56" name="Rectangle 55"/>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71"/>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5594310" y="1916734"/>
                      <a:ext cx="1143568" cy="318788"/>
                      <a:chOff x="5554064" y="2197265"/>
                      <a:chExt cx="1143568" cy="318788"/>
                    </a:xfrm>
                  </p:grpSpPr>
                  <p:sp>
                    <p:nvSpPr>
                      <p:cNvPr id="27" name="Rectangle 26"/>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Group 28"/>
                      <p:cNvGrpSpPr/>
                      <p:nvPr/>
                    </p:nvGrpSpPr>
                    <p:grpSpPr>
                      <a:xfrm>
                        <a:off x="5616213" y="2264892"/>
                        <a:ext cx="1013582" cy="183535"/>
                        <a:chOff x="5645604" y="2685047"/>
                        <a:chExt cx="1013582" cy="183535"/>
                      </a:xfrm>
                    </p:grpSpPr>
                    <p:sp>
                      <p:nvSpPr>
                        <p:cNvPr id="30" name="Rectangle 29"/>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4" name="Group 13"/>
                    <p:cNvGrpSpPr/>
                    <p:nvPr/>
                  </p:nvGrpSpPr>
                  <p:grpSpPr>
                    <a:xfrm>
                      <a:off x="5594310" y="3556734"/>
                      <a:ext cx="1143568" cy="456065"/>
                      <a:chOff x="6064578" y="3553227"/>
                      <a:chExt cx="1143568" cy="456065"/>
                    </a:xfrm>
                  </p:grpSpPr>
                  <p:sp>
                    <p:nvSpPr>
                      <p:cNvPr id="24" name="Rectangle 2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Shape 2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594310" y="4061418"/>
                      <a:ext cx="1143568" cy="456065"/>
                      <a:chOff x="6064578" y="3553227"/>
                      <a:chExt cx="1143568" cy="456065"/>
                    </a:xfrm>
                  </p:grpSpPr>
                  <p:sp>
                    <p:nvSpPr>
                      <p:cNvPr id="21" name="Rectangle 2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Shape 2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594310" y="4538968"/>
                      <a:ext cx="1143568" cy="456065"/>
                      <a:chOff x="6064578" y="3553227"/>
                      <a:chExt cx="1143568" cy="456065"/>
                    </a:xfrm>
                  </p:grpSpPr>
                  <p:sp>
                    <p:nvSpPr>
                      <p:cNvPr id="18" name="Rectangle 1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Shape 1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993" name="Group 992"/>
                <p:cNvGrpSpPr/>
                <p:nvPr/>
              </p:nvGrpSpPr>
              <p:grpSpPr>
                <a:xfrm>
                  <a:off x="11167480" y="5747465"/>
                  <a:ext cx="929492" cy="764405"/>
                  <a:chOff x="8048707" y="2987378"/>
                  <a:chExt cx="4282557" cy="3521933"/>
                </a:xfrm>
              </p:grpSpPr>
              <p:grpSp>
                <p:nvGrpSpPr>
                  <p:cNvPr id="994" name="AZURE SERVER"/>
                  <p:cNvGrpSpPr>
                    <a:grpSpLocks noChangeAspect="1"/>
                  </p:cNvGrpSpPr>
                  <p:nvPr/>
                </p:nvGrpSpPr>
                <p:grpSpPr>
                  <a:xfrm>
                    <a:off x="8048707" y="2987378"/>
                    <a:ext cx="1321403" cy="3521933"/>
                    <a:chOff x="5505393" y="1701272"/>
                    <a:chExt cx="1321403" cy="3521933"/>
                  </a:xfrm>
                </p:grpSpPr>
                <p:sp>
                  <p:nvSpPr>
                    <p:cNvPr id="1193" name="Rectangle 1192"/>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94" name="Group 1193"/>
                    <p:cNvGrpSpPr/>
                    <p:nvPr/>
                  </p:nvGrpSpPr>
                  <p:grpSpPr>
                    <a:xfrm>
                      <a:off x="5594310" y="3041197"/>
                      <a:ext cx="1143568" cy="456065"/>
                      <a:chOff x="6064578" y="3553227"/>
                      <a:chExt cx="1143568" cy="456065"/>
                    </a:xfrm>
                  </p:grpSpPr>
                  <p:sp>
                    <p:nvSpPr>
                      <p:cNvPr id="1288" name="Rectangle 128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9" name="Rectangle 128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0" name="Freeform: Shape 128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5" name="Group 1194"/>
                    <p:cNvGrpSpPr/>
                    <p:nvPr/>
                  </p:nvGrpSpPr>
                  <p:grpSpPr>
                    <a:xfrm>
                      <a:off x="5594310" y="2612237"/>
                      <a:ext cx="1143568" cy="318788"/>
                      <a:chOff x="5554064" y="2197265"/>
                      <a:chExt cx="1143568" cy="318788"/>
                    </a:xfrm>
                  </p:grpSpPr>
                  <p:sp>
                    <p:nvSpPr>
                      <p:cNvPr id="1262" name="Rectangle 126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3" name="Rectangle 126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64" name="Group 1263"/>
                      <p:cNvGrpSpPr/>
                      <p:nvPr/>
                    </p:nvGrpSpPr>
                    <p:grpSpPr>
                      <a:xfrm>
                        <a:off x="5616213" y="2264892"/>
                        <a:ext cx="1013582" cy="183535"/>
                        <a:chOff x="5645604" y="2685047"/>
                        <a:chExt cx="1013582" cy="183535"/>
                      </a:xfrm>
                    </p:grpSpPr>
                    <p:sp>
                      <p:nvSpPr>
                        <p:cNvPr id="1265" name="Rectangle 126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6" name="Rectangle 126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7" name="Oval 126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8" name="Oval 126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9" name="Oval 126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0" name="Rectangle 126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1" name="Rectangle 127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2" name="Rectangle 127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3" name="Rectangle 127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4" name="Rectangle 127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5" name="Rectangle 127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6" name="Rectangle 127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7" name="Rectangle 127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8" name="Rectangle 127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9" name="Rectangle 127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0" name="Rectangle 127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1" name="Rectangle 128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2" name="Rectangle 128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3" name="Rectangle 128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4" name="Rectangle 128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5" name="Rectangle 128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6" name="Rectangle 128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7" name="Rectangle 128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6" name="Group 1195"/>
                    <p:cNvGrpSpPr/>
                    <p:nvPr/>
                  </p:nvGrpSpPr>
                  <p:grpSpPr>
                    <a:xfrm>
                      <a:off x="5594310" y="2239646"/>
                      <a:ext cx="1143568" cy="318788"/>
                      <a:chOff x="5554064" y="2197265"/>
                      <a:chExt cx="1143568" cy="318788"/>
                    </a:xfrm>
                  </p:grpSpPr>
                  <p:sp>
                    <p:nvSpPr>
                      <p:cNvPr id="1236" name="Rectangle 123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7" name="Rectangle 123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38" name="Group 1237"/>
                      <p:cNvGrpSpPr/>
                      <p:nvPr/>
                    </p:nvGrpSpPr>
                    <p:grpSpPr>
                      <a:xfrm>
                        <a:off x="5616213" y="2264892"/>
                        <a:ext cx="1013582" cy="183535"/>
                        <a:chOff x="5645604" y="2685047"/>
                        <a:chExt cx="1013582" cy="183535"/>
                      </a:xfrm>
                    </p:grpSpPr>
                    <p:sp>
                      <p:nvSpPr>
                        <p:cNvPr id="1239" name="Rectangle 123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0" name="Rectangle 123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1" name="Oval 124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2" name="Oval 124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3" name="Oval 124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4" name="Rectangle 124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5" name="Rectangle 124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6" name="Rectangle 124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7" name="Rectangle 124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8" name="Rectangle 124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9" name="Rectangle 124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0" name="Rectangle 124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1" name="Rectangle 125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2" name="Rectangle 125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3" name="Rectangle 125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4" name="Rectangle 125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5" name="Rectangle 125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6" name="Rectangle 125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7" name="Rectangle 125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8" name="Rectangle 125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9" name="Rectangle 125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0" name="Rectangle 125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1" name="Rectangle 126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7" name="Group 1196"/>
                    <p:cNvGrpSpPr/>
                    <p:nvPr/>
                  </p:nvGrpSpPr>
                  <p:grpSpPr>
                    <a:xfrm>
                      <a:off x="5594310" y="1916734"/>
                      <a:ext cx="1143568" cy="318788"/>
                      <a:chOff x="5554064" y="2197265"/>
                      <a:chExt cx="1143568" cy="318788"/>
                    </a:xfrm>
                  </p:grpSpPr>
                  <p:sp>
                    <p:nvSpPr>
                      <p:cNvPr id="1210" name="Rectangle 120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1" name="Rectangle 121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12" name="Group 1211"/>
                      <p:cNvGrpSpPr/>
                      <p:nvPr/>
                    </p:nvGrpSpPr>
                    <p:grpSpPr>
                      <a:xfrm>
                        <a:off x="5616213" y="2264892"/>
                        <a:ext cx="1013582" cy="183535"/>
                        <a:chOff x="5645604" y="2685047"/>
                        <a:chExt cx="1013582" cy="183535"/>
                      </a:xfrm>
                    </p:grpSpPr>
                    <p:sp>
                      <p:nvSpPr>
                        <p:cNvPr id="1213" name="Rectangle 121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4" name="Rectangle 121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5" name="Oval 121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6" name="Oval 121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7" name="Oval 121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8" name="Rectangle 121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9" name="Rectangle 121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0" name="Rectangle 121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1" name="Rectangle 122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2" name="Rectangle 122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3" name="Rectangle 122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4" name="Rectangle 122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5" name="Rectangle 122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6" name="Rectangle 122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7" name="Rectangle 122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8" name="Rectangle 122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 name="Rectangle 122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0" name="Rectangle 122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1" name="Rectangle 123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2" name="Rectangle 123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3" name="Rectangle 123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4" name="Rectangle 123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5" name="Rectangle 123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8" name="Group 1197"/>
                    <p:cNvGrpSpPr/>
                    <p:nvPr/>
                  </p:nvGrpSpPr>
                  <p:grpSpPr>
                    <a:xfrm>
                      <a:off x="5594310" y="3556734"/>
                      <a:ext cx="1143568" cy="456065"/>
                      <a:chOff x="6064578" y="3553227"/>
                      <a:chExt cx="1143568" cy="456065"/>
                    </a:xfrm>
                  </p:grpSpPr>
                  <p:sp>
                    <p:nvSpPr>
                      <p:cNvPr id="1207" name="Rectangle 1206"/>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8" name="Rectangle 1207"/>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9" name="Freeform: Shape 1208"/>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99" name="Group 1198"/>
                    <p:cNvGrpSpPr/>
                    <p:nvPr/>
                  </p:nvGrpSpPr>
                  <p:grpSpPr>
                    <a:xfrm>
                      <a:off x="5594310" y="4061418"/>
                      <a:ext cx="1143568" cy="456065"/>
                      <a:chOff x="6064578" y="3553227"/>
                      <a:chExt cx="1143568" cy="456065"/>
                    </a:xfrm>
                  </p:grpSpPr>
                  <p:sp>
                    <p:nvSpPr>
                      <p:cNvPr id="1204" name="Rectangle 1203"/>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5" name="Rectangle 1204"/>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6" name="Freeform: Shape 1205"/>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00" name="Group 1199"/>
                    <p:cNvGrpSpPr/>
                    <p:nvPr/>
                  </p:nvGrpSpPr>
                  <p:grpSpPr>
                    <a:xfrm>
                      <a:off x="5594310" y="4538968"/>
                      <a:ext cx="1143568" cy="456065"/>
                      <a:chOff x="6064578" y="3553227"/>
                      <a:chExt cx="1143568" cy="456065"/>
                    </a:xfrm>
                  </p:grpSpPr>
                  <p:sp>
                    <p:nvSpPr>
                      <p:cNvPr id="1201" name="Rectangle 120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2" name="Rectangle 120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3" name="Freeform: Shape 120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5" name="AZURE SERVER"/>
                  <p:cNvGrpSpPr>
                    <a:grpSpLocks noChangeAspect="1"/>
                  </p:cNvGrpSpPr>
                  <p:nvPr/>
                </p:nvGrpSpPr>
                <p:grpSpPr>
                  <a:xfrm>
                    <a:off x="9529284" y="2987378"/>
                    <a:ext cx="1321403" cy="3521933"/>
                    <a:chOff x="5505393" y="1701272"/>
                    <a:chExt cx="1321403" cy="3521933"/>
                  </a:xfrm>
                </p:grpSpPr>
                <p:sp>
                  <p:nvSpPr>
                    <p:cNvPr id="1095" name="Rectangle 1094"/>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96" name="Group 1095"/>
                    <p:cNvGrpSpPr/>
                    <p:nvPr/>
                  </p:nvGrpSpPr>
                  <p:grpSpPr>
                    <a:xfrm>
                      <a:off x="5594310" y="3041197"/>
                      <a:ext cx="1143568" cy="456065"/>
                      <a:chOff x="6064578" y="3553227"/>
                      <a:chExt cx="1143568" cy="456065"/>
                    </a:xfrm>
                  </p:grpSpPr>
                  <p:sp>
                    <p:nvSpPr>
                      <p:cNvPr id="1190" name="Rectangle 1189"/>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1" name="Rectangle 1190"/>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2" name="Freeform: Shape 1191"/>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97" name="Group 1096"/>
                    <p:cNvGrpSpPr/>
                    <p:nvPr/>
                  </p:nvGrpSpPr>
                  <p:grpSpPr>
                    <a:xfrm>
                      <a:off x="5594310" y="2612237"/>
                      <a:ext cx="1143568" cy="318788"/>
                      <a:chOff x="5554064" y="2197265"/>
                      <a:chExt cx="1143568" cy="318788"/>
                    </a:xfrm>
                  </p:grpSpPr>
                  <p:sp>
                    <p:nvSpPr>
                      <p:cNvPr id="1164" name="Rectangle 116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5" name="Rectangle 116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66" name="Group 1165"/>
                      <p:cNvGrpSpPr/>
                      <p:nvPr/>
                    </p:nvGrpSpPr>
                    <p:grpSpPr>
                      <a:xfrm>
                        <a:off x="5616213" y="2264892"/>
                        <a:ext cx="1013582" cy="183535"/>
                        <a:chOff x="5645604" y="2685047"/>
                        <a:chExt cx="1013582" cy="183535"/>
                      </a:xfrm>
                    </p:grpSpPr>
                    <p:sp>
                      <p:nvSpPr>
                        <p:cNvPr id="1167" name="Rectangle 116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8" name="Rectangle 116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9" name="Oval 116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0" name="Oval 116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1" name="Oval 117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2" name="Rectangle 117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3" name="Rectangle 117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4" name="Rectangle 117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5" name="Rectangle 117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6" name="Rectangle 117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7" name="Rectangle 117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8" name="Rectangle 117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9" name="Rectangle 117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0" name="Rectangle 117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1" name="Rectangle 118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2" name="Rectangle 118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3" name="Rectangle 118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4" name="Rectangle 118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5" name="Rectangle 118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6" name="Rectangle 118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7" name="Rectangle 118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8" name="Rectangle 118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9" name="Rectangle 118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8" name="Group 1097"/>
                    <p:cNvGrpSpPr/>
                    <p:nvPr/>
                  </p:nvGrpSpPr>
                  <p:grpSpPr>
                    <a:xfrm>
                      <a:off x="5594310" y="2239646"/>
                      <a:ext cx="1143568" cy="318788"/>
                      <a:chOff x="5554064" y="2197265"/>
                      <a:chExt cx="1143568" cy="318788"/>
                    </a:xfrm>
                  </p:grpSpPr>
                  <p:sp>
                    <p:nvSpPr>
                      <p:cNvPr id="1138" name="Rectangle 1137"/>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9" name="Rectangle 1138"/>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0" name="Group 1139"/>
                      <p:cNvGrpSpPr/>
                      <p:nvPr/>
                    </p:nvGrpSpPr>
                    <p:grpSpPr>
                      <a:xfrm>
                        <a:off x="5616213" y="2264892"/>
                        <a:ext cx="1013582" cy="183535"/>
                        <a:chOff x="5645604" y="2685047"/>
                        <a:chExt cx="1013582" cy="183535"/>
                      </a:xfrm>
                    </p:grpSpPr>
                    <p:sp>
                      <p:nvSpPr>
                        <p:cNvPr id="1141" name="Rectangle 1140"/>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2" name="Rectangle 1141"/>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3" name="Oval 1142"/>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4" name="Oval 1143"/>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5" name="Oval 1144"/>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6" name="Rectangle 1145"/>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7" name="Rectangle 1146"/>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8" name="Rectangle 1147"/>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9" name="Rectangle 1148"/>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0" name="Rectangle 1149"/>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1" name="Rectangle 1150"/>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2" name="Rectangle 1151"/>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3" name="Rectangle 1152"/>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4" name="Rectangle 1153"/>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5" name="Rectangle 1154"/>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6" name="Rectangle 1155"/>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7" name="Rectangle 1156"/>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8" name="Rectangle 1157"/>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9" name="Rectangle 1158"/>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0" name="Rectangle 1159"/>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1" name="Rectangle 1160"/>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2" name="Rectangle 1161"/>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3" name="Rectangle 1162"/>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99" name="Group 1098"/>
                    <p:cNvGrpSpPr/>
                    <p:nvPr/>
                  </p:nvGrpSpPr>
                  <p:grpSpPr>
                    <a:xfrm>
                      <a:off x="5594310" y="1916734"/>
                      <a:ext cx="1143568" cy="318788"/>
                      <a:chOff x="5554064" y="2197265"/>
                      <a:chExt cx="1143568" cy="318788"/>
                    </a:xfrm>
                  </p:grpSpPr>
                  <p:sp>
                    <p:nvSpPr>
                      <p:cNvPr id="1112" name="Rectangle 1111"/>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3" name="Rectangle 1112"/>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14" name="Group 1113"/>
                      <p:cNvGrpSpPr/>
                      <p:nvPr/>
                    </p:nvGrpSpPr>
                    <p:grpSpPr>
                      <a:xfrm>
                        <a:off x="5616213" y="2264892"/>
                        <a:ext cx="1013582" cy="183535"/>
                        <a:chOff x="5645604" y="2685047"/>
                        <a:chExt cx="1013582" cy="183535"/>
                      </a:xfrm>
                    </p:grpSpPr>
                    <p:sp>
                      <p:nvSpPr>
                        <p:cNvPr id="1115" name="Rectangle 1114"/>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6" name="Rectangle 1115"/>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7" name="Oval 1116"/>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8" name="Oval 1117"/>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9" name="Oval 1118"/>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0" name="Rectangle 1119"/>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1" name="Rectangle 1120"/>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2" name="Rectangle 1121"/>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3" name="Rectangle 1122"/>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4" name="Rectangle 1123"/>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5" name="Rectangle 1124"/>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6" name="Rectangle 1125"/>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7" name="Rectangle 1126"/>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8" name="Rectangle 1127"/>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9" name="Rectangle 1128"/>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0" name="Rectangle 1129"/>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1" name="Rectangle 1130"/>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2" name="Rectangle 1131"/>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3" name="Rectangle 1132"/>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4" name="Rectangle 1133"/>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5" name="Rectangle 1134"/>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6" name="Rectangle 1135"/>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7" name="Rectangle 1136"/>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00" name="Group 1099"/>
                    <p:cNvGrpSpPr/>
                    <p:nvPr/>
                  </p:nvGrpSpPr>
                  <p:grpSpPr>
                    <a:xfrm>
                      <a:off x="5594310" y="3556734"/>
                      <a:ext cx="1143568" cy="456065"/>
                      <a:chOff x="6064578" y="3553227"/>
                      <a:chExt cx="1143568" cy="456065"/>
                    </a:xfrm>
                  </p:grpSpPr>
                  <p:sp>
                    <p:nvSpPr>
                      <p:cNvPr id="1109" name="Rectangle 1108"/>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0" name="Rectangle 1109"/>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1" name="Freeform: Shape 1110"/>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1" name="Group 1100"/>
                    <p:cNvGrpSpPr/>
                    <p:nvPr/>
                  </p:nvGrpSpPr>
                  <p:grpSpPr>
                    <a:xfrm>
                      <a:off x="5594310" y="4061418"/>
                      <a:ext cx="1143568" cy="456065"/>
                      <a:chOff x="6064578" y="3553227"/>
                      <a:chExt cx="1143568" cy="456065"/>
                    </a:xfrm>
                  </p:grpSpPr>
                  <p:sp>
                    <p:nvSpPr>
                      <p:cNvPr id="1106" name="Rectangle 1105"/>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7" name="Rectangle 1106"/>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8" name="Freeform: Shape 1107"/>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02" name="Group 1101"/>
                    <p:cNvGrpSpPr/>
                    <p:nvPr/>
                  </p:nvGrpSpPr>
                  <p:grpSpPr>
                    <a:xfrm>
                      <a:off x="5594310" y="4538968"/>
                      <a:ext cx="1143568" cy="456065"/>
                      <a:chOff x="6064578" y="3553227"/>
                      <a:chExt cx="1143568" cy="456065"/>
                    </a:xfrm>
                  </p:grpSpPr>
                  <p:sp>
                    <p:nvSpPr>
                      <p:cNvPr id="1103" name="Rectangle 1102"/>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4" name="Rectangle 1103"/>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5" name="Freeform: Shape 1104"/>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96" name="AZURE SERVER"/>
                  <p:cNvGrpSpPr>
                    <a:grpSpLocks noChangeAspect="1"/>
                  </p:cNvGrpSpPr>
                  <p:nvPr/>
                </p:nvGrpSpPr>
                <p:grpSpPr>
                  <a:xfrm>
                    <a:off x="11009861" y="2987378"/>
                    <a:ext cx="1321403" cy="3521933"/>
                    <a:chOff x="5505393" y="1701272"/>
                    <a:chExt cx="1321403" cy="3521933"/>
                  </a:xfrm>
                </p:grpSpPr>
                <p:sp>
                  <p:nvSpPr>
                    <p:cNvPr id="997" name="Rectangle 996"/>
                    <p:cNvSpPr/>
                    <p:nvPr/>
                  </p:nvSpPr>
                  <p:spPr>
                    <a:xfrm>
                      <a:off x="5505393" y="1701272"/>
                      <a:ext cx="1321403" cy="3521933"/>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8" name="Group 997"/>
                    <p:cNvGrpSpPr/>
                    <p:nvPr/>
                  </p:nvGrpSpPr>
                  <p:grpSpPr>
                    <a:xfrm>
                      <a:off x="5594310" y="3041197"/>
                      <a:ext cx="1143568" cy="456065"/>
                      <a:chOff x="6064578" y="3553227"/>
                      <a:chExt cx="1143568" cy="456065"/>
                    </a:xfrm>
                  </p:grpSpPr>
                  <p:sp>
                    <p:nvSpPr>
                      <p:cNvPr id="1092" name="Rectangle 1091"/>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3" name="Rectangle 1092"/>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4" name="Freeform: Shape 1093"/>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99" name="Group 998"/>
                    <p:cNvGrpSpPr/>
                    <p:nvPr/>
                  </p:nvGrpSpPr>
                  <p:grpSpPr>
                    <a:xfrm>
                      <a:off x="5594310" y="2612237"/>
                      <a:ext cx="1143568" cy="318788"/>
                      <a:chOff x="5554064" y="2197265"/>
                      <a:chExt cx="1143568" cy="318788"/>
                    </a:xfrm>
                  </p:grpSpPr>
                  <p:sp>
                    <p:nvSpPr>
                      <p:cNvPr id="1066" name="Rectangle 1065"/>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7" name="Rectangle 1066"/>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68" name="Group 1067"/>
                      <p:cNvGrpSpPr/>
                      <p:nvPr/>
                    </p:nvGrpSpPr>
                    <p:grpSpPr>
                      <a:xfrm>
                        <a:off x="5616213" y="2264892"/>
                        <a:ext cx="1013582" cy="183535"/>
                        <a:chOff x="5645604" y="2685047"/>
                        <a:chExt cx="1013582" cy="183535"/>
                      </a:xfrm>
                    </p:grpSpPr>
                    <p:sp>
                      <p:nvSpPr>
                        <p:cNvPr id="1069" name="Rectangle 1068"/>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0" name="Rectangle 1069"/>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1" name="Oval 1070"/>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2" name="Oval 1071"/>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3" name="Oval 1072"/>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4" name="Rectangle 1073"/>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5" name="Rectangle 1074"/>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6" name="Rectangle 1075"/>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7" name="Rectangle 1076"/>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8" name="Rectangle 1077"/>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9" name="Rectangle 1078"/>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0" name="Rectangle 1079"/>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1" name="Rectangle 1080"/>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81"/>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3" name="Rectangle 1082"/>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4" name="Rectangle 1083"/>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5" name="Rectangle 1084"/>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6" name="Rectangle 1085"/>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7" name="Rectangle 1086"/>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8" name="Rectangle 1087"/>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9" name="Rectangle 1088"/>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0" name="Rectangle 1089"/>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1" name="Rectangle 1090"/>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0" name="Group 999"/>
                    <p:cNvGrpSpPr/>
                    <p:nvPr/>
                  </p:nvGrpSpPr>
                  <p:grpSpPr>
                    <a:xfrm>
                      <a:off x="5594310" y="2239646"/>
                      <a:ext cx="1143568" cy="318788"/>
                      <a:chOff x="5554064" y="2197265"/>
                      <a:chExt cx="1143568" cy="318788"/>
                    </a:xfrm>
                  </p:grpSpPr>
                  <p:sp>
                    <p:nvSpPr>
                      <p:cNvPr id="1040" name="Rectangle 1039"/>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Rectangle 1040"/>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42" name="Group 1041"/>
                      <p:cNvGrpSpPr/>
                      <p:nvPr/>
                    </p:nvGrpSpPr>
                    <p:grpSpPr>
                      <a:xfrm>
                        <a:off x="5616213" y="2264892"/>
                        <a:ext cx="1013582" cy="183535"/>
                        <a:chOff x="5645604" y="2685047"/>
                        <a:chExt cx="1013582" cy="183535"/>
                      </a:xfrm>
                    </p:grpSpPr>
                    <p:sp>
                      <p:nvSpPr>
                        <p:cNvPr id="1043" name="Rectangle 1042"/>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4" name="Rectangle 1043"/>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Oval 1044"/>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6" name="Oval 1045"/>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7" name="Oval 1046"/>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8" name="Rectangle 1047"/>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Rectangle 1048"/>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0" name="Rectangle 1049"/>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1" name="Rectangle 1050"/>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2" name="Rectangle 1051"/>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3" name="Rectangle 1052"/>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4" name="Rectangle 1053"/>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5" name="Rectangle 1054"/>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6" name="Rectangle 1055"/>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7" name="Rectangle 1056"/>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8" name="Rectangle 1057"/>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9" name="Rectangle 1058"/>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0" name="Rectangle 1059"/>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1" name="Rectangle 1060"/>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Rectangle 1061"/>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3" name="Rectangle 1062"/>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4" name="Rectangle 1063"/>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5" name="Rectangle 1064"/>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1" name="Group 1000"/>
                    <p:cNvGrpSpPr/>
                    <p:nvPr/>
                  </p:nvGrpSpPr>
                  <p:grpSpPr>
                    <a:xfrm>
                      <a:off x="5594310" y="1916734"/>
                      <a:ext cx="1143568" cy="318788"/>
                      <a:chOff x="5554064" y="2197265"/>
                      <a:chExt cx="1143568" cy="318788"/>
                    </a:xfrm>
                  </p:grpSpPr>
                  <p:sp>
                    <p:nvSpPr>
                      <p:cNvPr id="1014" name="Rectangle 1013"/>
                      <p:cNvSpPr/>
                      <p:nvPr/>
                    </p:nvSpPr>
                    <p:spPr>
                      <a:xfrm>
                        <a:off x="5554064" y="2197265"/>
                        <a:ext cx="1143568" cy="318788"/>
                      </a:xfrm>
                      <a:prstGeom prst="rect">
                        <a:avLst/>
                      </a:prstGeom>
                      <a:solidFill>
                        <a:srgbClr val="4F4F4F"/>
                      </a:solidFill>
                      <a:ln>
                        <a:noFill/>
                      </a:ln>
                      <a:effectLst/>
                      <a:scene3d>
                        <a:camera prst="orthographicFront"/>
                        <a:lightRig rig="threePt" dir="t"/>
                      </a:scene3d>
                      <a:sp3d>
                        <a:bevelT w="508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5" name="Rectangle 1014"/>
                      <p:cNvSpPr/>
                      <p:nvPr/>
                    </p:nvSpPr>
                    <p:spPr>
                      <a:xfrm>
                        <a:off x="5576779" y="2217633"/>
                        <a:ext cx="1092450" cy="278053"/>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16" name="Group 1015"/>
                      <p:cNvGrpSpPr/>
                      <p:nvPr/>
                    </p:nvGrpSpPr>
                    <p:grpSpPr>
                      <a:xfrm>
                        <a:off x="5616213" y="2264892"/>
                        <a:ext cx="1013582" cy="183535"/>
                        <a:chOff x="5645604" y="2685047"/>
                        <a:chExt cx="1013582" cy="183535"/>
                      </a:xfrm>
                    </p:grpSpPr>
                    <p:sp>
                      <p:nvSpPr>
                        <p:cNvPr id="1017" name="Rectangle 1016"/>
                        <p:cNvSpPr/>
                        <p:nvPr/>
                      </p:nvSpPr>
                      <p:spPr>
                        <a:xfrm>
                          <a:off x="5645604"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8" name="Rectangle 1017"/>
                        <p:cNvSpPr/>
                        <p:nvPr/>
                      </p:nvSpPr>
                      <p:spPr>
                        <a:xfrm>
                          <a:off x="6613467" y="2685047"/>
                          <a:ext cx="45719" cy="182880"/>
                        </a:xfrm>
                        <a:prstGeom prst="rect">
                          <a:avLst/>
                        </a:prstGeom>
                        <a:solidFill>
                          <a:srgbClr val="F4E43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9" name="Oval 1018"/>
                        <p:cNvSpPr/>
                        <p:nvPr/>
                      </p:nvSpPr>
                      <p:spPr>
                        <a:xfrm>
                          <a:off x="5720715"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0" name="Oval 1019"/>
                        <p:cNvSpPr/>
                        <p:nvPr/>
                      </p:nvSpPr>
                      <p:spPr>
                        <a:xfrm>
                          <a:off x="5795827"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1" name="Oval 1020"/>
                        <p:cNvSpPr/>
                        <p:nvPr/>
                      </p:nvSpPr>
                      <p:spPr>
                        <a:xfrm>
                          <a:off x="5870939" y="2685047"/>
                          <a:ext cx="45720" cy="4572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2" name="Rectangle 1021"/>
                        <p:cNvSpPr/>
                        <p:nvPr/>
                      </p:nvSpPr>
                      <p:spPr>
                        <a:xfrm>
                          <a:off x="616709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3" name="Rectangle 1022"/>
                        <p:cNvSpPr/>
                        <p:nvPr/>
                      </p:nvSpPr>
                      <p:spPr>
                        <a:xfrm>
                          <a:off x="6241233"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4" name="Rectangle 1023"/>
                        <p:cNvSpPr/>
                        <p:nvPr/>
                      </p:nvSpPr>
                      <p:spPr>
                        <a:xfrm>
                          <a:off x="6315375"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5" name="Rectangle 1024"/>
                        <p:cNvSpPr/>
                        <p:nvPr/>
                      </p:nvSpPr>
                      <p:spPr>
                        <a:xfrm>
                          <a:off x="6389517"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6" name="Rectangle 1025"/>
                        <p:cNvSpPr/>
                        <p:nvPr/>
                      </p:nvSpPr>
                      <p:spPr>
                        <a:xfrm>
                          <a:off x="616709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7" name="Rectangle 1026"/>
                        <p:cNvSpPr/>
                        <p:nvPr/>
                      </p:nvSpPr>
                      <p:spPr>
                        <a:xfrm>
                          <a:off x="6241233"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8" name="Rectangle 1027"/>
                        <p:cNvSpPr/>
                        <p:nvPr/>
                      </p:nvSpPr>
                      <p:spPr>
                        <a:xfrm>
                          <a:off x="6315375"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9" name="Rectangle 1028"/>
                        <p:cNvSpPr/>
                        <p:nvPr/>
                      </p:nvSpPr>
                      <p:spPr>
                        <a:xfrm>
                          <a:off x="6167091"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0" name="Rectangle 1029"/>
                        <p:cNvSpPr/>
                        <p:nvPr/>
                      </p:nvSpPr>
                      <p:spPr>
                        <a:xfrm>
                          <a:off x="6241233"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1" name="Rectangle 1030"/>
                        <p:cNvSpPr/>
                        <p:nvPr/>
                      </p:nvSpPr>
                      <p:spPr>
                        <a:xfrm>
                          <a:off x="6315375" y="2753954"/>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2" name="Rectangle 1031"/>
                        <p:cNvSpPr/>
                        <p:nvPr/>
                      </p:nvSpPr>
                      <p:spPr>
                        <a:xfrm>
                          <a:off x="6463659" y="2685047"/>
                          <a:ext cx="45720" cy="4572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3" name="Rectangle 1032"/>
                        <p:cNvSpPr/>
                        <p:nvPr/>
                      </p:nvSpPr>
                      <p:spPr>
                        <a:xfrm>
                          <a:off x="6537801" y="2685047"/>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4" name="Rectangle 1033"/>
                        <p:cNvSpPr/>
                        <p:nvPr/>
                      </p:nvSpPr>
                      <p:spPr>
                        <a:xfrm>
                          <a:off x="6389517"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5" name="Rectangle 1034"/>
                        <p:cNvSpPr/>
                        <p:nvPr/>
                      </p:nvSpPr>
                      <p:spPr>
                        <a:xfrm>
                          <a:off x="6463659"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6" name="Rectangle 1035"/>
                        <p:cNvSpPr/>
                        <p:nvPr/>
                      </p:nvSpPr>
                      <p:spPr>
                        <a:xfrm>
                          <a:off x="6537801" y="2753954"/>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p:cNvSpPr/>
                        <p:nvPr/>
                      </p:nvSpPr>
                      <p:spPr>
                        <a:xfrm>
                          <a:off x="6389517"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8" name="Rectangle 1037"/>
                        <p:cNvSpPr/>
                        <p:nvPr/>
                      </p:nvSpPr>
                      <p:spPr>
                        <a:xfrm>
                          <a:off x="6463659"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Rectangle 1038"/>
                        <p:cNvSpPr/>
                        <p:nvPr/>
                      </p:nvSpPr>
                      <p:spPr>
                        <a:xfrm>
                          <a:off x="6537801" y="2822862"/>
                          <a:ext cx="45720"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02" name="Group 1001"/>
                    <p:cNvGrpSpPr/>
                    <p:nvPr/>
                  </p:nvGrpSpPr>
                  <p:grpSpPr>
                    <a:xfrm>
                      <a:off x="5594310" y="3556734"/>
                      <a:ext cx="1143568" cy="456065"/>
                      <a:chOff x="6064578" y="3553227"/>
                      <a:chExt cx="1143568" cy="456065"/>
                    </a:xfrm>
                  </p:grpSpPr>
                  <p:sp>
                    <p:nvSpPr>
                      <p:cNvPr id="1011" name="Rectangle 1010"/>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2" name="Rectangle 1011"/>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3" name="Freeform: Shape 1012"/>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3" name="Group 1002"/>
                    <p:cNvGrpSpPr/>
                    <p:nvPr/>
                  </p:nvGrpSpPr>
                  <p:grpSpPr>
                    <a:xfrm>
                      <a:off x="5594310" y="4061418"/>
                      <a:ext cx="1143568" cy="456065"/>
                      <a:chOff x="6064578" y="3553227"/>
                      <a:chExt cx="1143568" cy="456065"/>
                    </a:xfrm>
                  </p:grpSpPr>
                  <p:sp>
                    <p:nvSpPr>
                      <p:cNvPr id="1008" name="Rectangle 1007"/>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9" name="Rectangle 1008"/>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0" name="Freeform: Shape 1009"/>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04" name="Group 1003"/>
                    <p:cNvGrpSpPr/>
                    <p:nvPr/>
                  </p:nvGrpSpPr>
                  <p:grpSpPr>
                    <a:xfrm>
                      <a:off x="5594310" y="4538968"/>
                      <a:ext cx="1143568" cy="456065"/>
                      <a:chOff x="6064578" y="3553227"/>
                      <a:chExt cx="1143568" cy="456065"/>
                    </a:xfrm>
                  </p:grpSpPr>
                  <p:sp>
                    <p:nvSpPr>
                      <p:cNvPr id="1005" name="Rectangle 1004"/>
                      <p:cNvSpPr/>
                      <p:nvPr/>
                    </p:nvSpPr>
                    <p:spPr>
                      <a:xfrm>
                        <a:off x="6064578" y="3553227"/>
                        <a:ext cx="1143568" cy="456065"/>
                      </a:xfrm>
                      <a:prstGeom prst="rect">
                        <a:avLst/>
                      </a:prstGeom>
                      <a:solidFill>
                        <a:srgbClr val="4F4F4F"/>
                      </a:solidFill>
                      <a:ln>
                        <a:noFill/>
                      </a:ln>
                      <a:effectLst/>
                      <a:scene3d>
                        <a:camera prst="orthographicFront"/>
                        <a:lightRig rig="threePt" dir="t"/>
                      </a:scene3d>
                      <a:sp3d>
                        <a:bevelT w="63500" h="1905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6" name="Rectangle 1005"/>
                      <p:cNvSpPr/>
                      <p:nvPr/>
                    </p:nvSpPr>
                    <p:spPr>
                      <a:xfrm>
                        <a:off x="6106589" y="3873490"/>
                        <a:ext cx="1059547" cy="108911"/>
                      </a:xfrm>
                      <a:prstGeom prst="rect">
                        <a:avLst/>
                      </a:prstGeom>
                      <a:solidFill>
                        <a:srgbClr val="313131"/>
                      </a:solidFill>
                      <a:ln>
                        <a:noFill/>
                      </a:ln>
                      <a:effectLst/>
                      <a:scene3d>
                        <a:camera prst="orthographicFront"/>
                        <a:lightRig rig="morning"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7" name="Freeform: Shape 1006"/>
                      <p:cNvSpPr/>
                      <p:nvPr/>
                    </p:nvSpPr>
                    <p:spPr>
                      <a:xfrm>
                        <a:off x="6162350" y="3603186"/>
                        <a:ext cx="948024" cy="338328"/>
                      </a:xfrm>
                      <a:custGeom>
                        <a:avLst/>
                        <a:gdLst>
                          <a:gd name="connsiteX0" fmla="*/ 891299 w 948024"/>
                          <a:gd name="connsiteY0" fmla="*/ 0 h 338328"/>
                          <a:gd name="connsiteX1" fmla="*/ 948024 w 948024"/>
                          <a:gd name="connsiteY1" fmla="*/ 0 h 338328"/>
                          <a:gd name="connsiteX2" fmla="*/ 948024 w 948024"/>
                          <a:gd name="connsiteY2" fmla="*/ 338328 h 338328"/>
                          <a:gd name="connsiteX3" fmla="*/ 891299 w 948024"/>
                          <a:gd name="connsiteY3" fmla="*/ 338328 h 338328"/>
                          <a:gd name="connsiteX4" fmla="*/ 763968 w 948024"/>
                          <a:gd name="connsiteY4" fmla="*/ 0 h 338328"/>
                          <a:gd name="connsiteX5" fmla="*/ 820693 w 948024"/>
                          <a:gd name="connsiteY5" fmla="*/ 0 h 338328"/>
                          <a:gd name="connsiteX6" fmla="*/ 820693 w 948024"/>
                          <a:gd name="connsiteY6" fmla="*/ 338328 h 338328"/>
                          <a:gd name="connsiteX7" fmla="*/ 763968 w 948024"/>
                          <a:gd name="connsiteY7" fmla="*/ 338328 h 338328"/>
                          <a:gd name="connsiteX8" fmla="*/ 636640 w 948024"/>
                          <a:gd name="connsiteY8" fmla="*/ 0 h 338328"/>
                          <a:gd name="connsiteX9" fmla="*/ 693365 w 948024"/>
                          <a:gd name="connsiteY9" fmla="*/ 0 h 338328"/>
                          <a:gd name="connsiteX10" fmla="*/ 693365 w 948024"/>
                          <a:gd name="connsiteY10" fmla="*/ 338328 h 338328"/>
                          <a:gd name="connsiteX11" fmla="*/ 636640 w 948024"/>
                          <a:gd name="connsiteY11" fmla="*/ 338328 h 338328"/>
                          <a:gd name="connsiteX12" fmla="*/ 509312 w 948024"/>
                          <a:gd name="connsiteY12" fmla="*/ 0 h 338328"/>
                          <a:gd name="connsiteX13" fmla="*/ 566037 w 948024"/>
                          <a:gd name="connsiteY13" fmla="*/ 0 h 338328"/>
                          <a:gd name="connsiteX14" fmla="*/ 566037 w 948024"/>
                          <a:gd name="connsiteY14" fmla="*/ 338328 h 338328"/>
                          <a:gd name="connsiteX15" fmla="*/ 509312 w 948024"/>
                          <a:gd name="connsiteY15" fmla="*/ 338328 h 338328"/>
                          <a:gd name="connsiteX16" fmla="*/ 381984 w 948024"/>
                          <a:gd name="connsiteY16" fmla="*/ 0 h 338328"/>
                          <a:gd name="connsiteX17" fmla="*/ 438709 w 948024"/>
                          <a:gd name="connsiteY17" fmla="*/ 0 h 338328"/>
                          <a:gd name="connsiteX18" fmla="*/ 438709 w 948024"/>
                          <a:gd name="connsiteY18" fmla="*/ 338328 h 338328"/>
                          <a:gd name="connsiteX19" fmla="*/ 381984 w 948024"/>
                          <a:gd name="connsiteY19" fmla="*/ 338328 h 338328"/>
                          <a:gd name="connsiteX20" fmla="*/ 254656 w 948024"/>
                          <a:gd name="connsiteY20" fmla="*/ 0 h 338328"/>
                          <a:gd name="connsiteX21" fmla="*/ 311381 w 948024"/>
                          <a:gd name="connsiteY21" fmla="*/ 0 h 338328"/>
                          <a:gd name="connsiteX22" fmla="*/ 311381 w 948024"/>
                          <a:gd name="connsiteY22" fmla="*/ 338328 h 338328"/>
                          <a:gd name="connsiteX23" fmla="*/ 254656 w 948024"/>
                          <a:gd name="connsiteY23" fmla="*/ 338328 h 338328"/>
                          <a:gd name="connsiteX24" fmla="*/ 127328 w 948024"/>
                          <a:gd name="connsiteY24" fmla="*/ 0 h 338328"/>
                          <a:gd name="connsiteX25" fmla="*/ 184053 w 948024"/>
                          <a:gd name="connsiteY25" fmla="*/ 0 h 338328"/>
                          <a:gd name="connsiteX26" fmla="*/ 184053 w 948024"/>
                          <a:gd name="connsiteY26" fmla="*/ 338328 h 338328"/>
                          <a:gd name="connsiteX27" fmla="*/ 127328 w 948024"/>
                          <a:gd name="connsiteY27" fmla="*/ 338328 h 338328"/>
                          <a:gd name="connsiteX28" fmla="*/ 0 w 948024"/>
                          <a:gd name="connsiteY28" fmla="*/ 0 h 338328"/>
                          <a:gd name="connsiteX29" fmla="*/ 56725 w 948024"/>
                          <a:gd name="connsiteY29" fmla="*/ 0 h 338328"/>
                          <a:gd name="connsiteX30" fmla="*/ 56725 w 948024"/>
                          <a:gd name="connsiteY30" fmla="*/ 338328 h 338328"/>
                          <a:gd name="connsiteX31" fmla="*/ 0 w 948024"/>
                          <a:gd name="connsiteY31" fmla="*/ 338328 h 338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024" h="338328">
                            <a:moveTo>
                              <a:pt x="891299" y="0"/>
                            </a:moveTo>
                            <a:lnTo>
                              <a:pt x="948024" y="0"/>
                            </a:lnTo>
                            <a:lnTo>
                              <a:pt x="948024" y="338328"/>
                            </a:lnTo>
                            <a:lnTo>
                              <a:pt x="891299" y="338328"/>
                            </a:lnTo>
                            <a:close/>
                            <a:moveTo>
                              <a:pt x="763968" y="0"/>
                            </a:moveTo>
                            <a:lnTo>
                              <a:pt x="820693" y="0"/>
                            </a:lnTo>
                            <a:lnTo>
                              <a:pt x="820693" y="338328"/>
                            </a:lnTo>
                            <a:lnTo>
                              <a:pt x="763968" y="338328"/>
                            </a:lnTo>
                            <a:close/>
                            <a:moveTo>
                              <a:pt x="636640" y="0"/>
                            </a:moveTo>
                            <a:lnTo>
                              <a:pt x="693365" y="0"/>
                            </a:lnTo>
                            <a:lnTo>
                              <a:pt x="693365" y="338328"/>
                            </a:lnTo>
                            <a:lnTo>
                              <a:pt x="636640" y="338328"/>
                            </a:lnTo>
                            <a:close/>
                            <a:moveTo>
                              <a:pt x="509312" y="0"/>
                            </a:moveTo>
                            <a:lnTo>
                              <a:pt x="566037" y="0"/>
                            </a:lnTo>
                            <a:lnTo>
                              <a:pt x="566037" y="338328"/>
                            </a:lnTo>
                            <a:lnTo>
                              <a:pt x="509312" y="338328"/>
                            </a:lnTo>
                            <a:close/>
                            <a:moveTo>
                              <a:pt x="381984" y="0"/>
                            </a:moveTo>
                            <a:lnTo>
                              <a:pt x="438709" y="0"/>
                            </a:lnTo>
                            <a:lnTo>
                              <a:pt x="438709" y="338328"/>
                            </a:lnTo>
                            <a:lnTo>
                              <a:pt x="381984" y="338328"/>
                            </a:lnTo>
                            <a:close/>
                            <a:moveTo>
                              <a:pt x="254656" y="0"/>
                            </a:moveTo>
                            <a:lnTo>
                              <a:pt x="311381" y="0"/>
                            </a:lnTo>
                            <a:lnTo>
                              <a:pt x="311381" y="338328"/>
                            </a:lnTo>
                            <a:lnTo>
                              <a:pt x="254656" y="338328"/>
                            </a:lnTo>
                            <a:close/>
                            <a:moveTo>
                              <a:pt x="127328" y="0"/>
                            </a:moveTo>
                            <a:lnTo>
                              <a:pt x="184053" y="0"/>
                            </a:lnTo>
                            <a:lnTo>
                              <a:pt x="184053" y="338328"/>
                            </a:lnTo>
                            <a:lnTo>
                              <a:pt x="127328" y="338328"/>
                            </a:lnTo>
                            <a:close/>
                            <a:moveTo>
                              <a:pt x="0" y="0"/>
                            </a:moveTo>
                            <a:lnTo>
                              <a:pt x="56725" y="0"/>
                            </a:lnTo>
                            <a:lnTo>
                              <a:pt x="56725" y="338328"/>
                            </a:lnTo>
                            <a:lnTo>
                              <a:pt x="0" y="33832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Tree>
    <p:extLst>
      <p:ext uri="{BB962C8B-B14F-4D97-AF65-F5344CB8AC3E}">
        <p14:creationId xmlns:p14="http://schemas.microsoft.com/office/powerpoint/2010/main" val="1582352072"/>
      </p:ext>
    </p:extLst>
  </p:cSld>
  <p:clrMapOvr>
    <a:masterClrMapping/>
  </p:clrMapOvr>
  <mc:AlternateContent xmlns:mc="http://schemas.openxmlformats.org/markup-compatibility/2006" xmlns:p14="http://schemas.microsoft.com/office/powerpoint/2010/main">
    <mc:Choice Requires="p14">
      <p:transition spd="med" p14:dur="700" advTm="119041">
        <p:fade/>
      </p:transition>
    </mc:Choice>
    <mc:Fallback xmlns="">
      <p:transition spd="med" advTm="11904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8694B16-B3CF-4511-90EC-67191E424614}"/>
              </a:ext>
            </a:extLst>
          </p:cNvPr>
          <p:cNvGrpSpPr/>
          <p:nvPr/>
        </p:nvGrpSpPr>
        <p:grpSpPr>
          <a:xfrm>
            <a:off x="118896" y="1268939"/>
            <a:ext cx="4726159" cy="5256478"/>
            <a:chOff x="115711" y="1244171"/>
            <a:chExt cx="4633910" cy="5153878"/>
          </a:xfrm>
        </p:grpSpPr>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26813"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248984" y="1244171"/>
              <a:ext cx="1500637" cy="118321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II</a:t>
              </a:r>
            </a:p>
          </p:txBody>
        </p:sp>
        <p:cxnSp>
          <p:nvCxnSpPr>
            <p:cNvPr id="20" name="Straight Arrow Connector 19">
              <a:extLst>
                <a:ext uri="{FF2B5EF4-FFF2-40B4-BE49-F238E27FC236}">
                  <a16:creationId xmlns:a16="http://schemas.microsoft.com/office/drawing/2014/main" id="{8E6C9354-CED5-441F-8445-89E81CB09C99}"/>
                </a:ext>
              </a:extLst>
            </p:cNvPr>
            <p:cNvCxnSpPr>
              <a:cxnSpLocks/>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988714" y="5613829"/>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377">
                  <a:gradFill>
                    <a:gsLst>
                      <a:gs pos="40075">
                        <a:srgbClr val="FFFFFF"/>
                      </a:gs>
                      <a:gs pos="30000">
                        <a:srgbClr val="FFFFFF"/>
                      </a:gs>
                    </a:gsLst>
                    <a:lin ang="5400000" scaled="0"/>
                  </a:gradFill>
                </a:rPr>
                <a:t>UPS</a:t>
              </a:r>
            </a:p>
            <a:p>
              <a:pPr algn="ctr" defTabSz="951028" fontAlgn="base">
                <a:spcBef>
                  <a:spcPct val="0"/>
                </a:spcBef>
                <a:spcAft>
                  <a:spcPct val="0"/>
                </a:spcAft>
              </a:pPr>
              <a:r>
                <a:rPr lang="en-US" sz="1377">
                  <a:gradFill>
                    <a:gsLst>
                      <a:gs pos="40075">
                        <a:srgbClr val="FFFFFF"/>
                      </a:gs>
                      <a:gs pos="30000">
                        <a:srgbClr val="FFFFFF"/>
                      </a:gs>
                    </a:gsLst>
                    <a:lin ang="5400000" scaled="0"/>
                  </a:gradFill>
                </a:rPr>
                <a:t>N: Tier I</a:t>
              </a:r>
            </a:p>
            <a:p>
              <a:pPr algn="ctr" defTabSz="951028" fontAlgn="base">
                <a:spcBef>
                  <a:spcPct val="0"/>
                </a:spcBef>
                <a:spcAft>
                  <a:spcPct val="0"/>
                </a:spcAft>
              </a:pPr>
              <a:r>
                <a:rPr lang="en-US" sz="1377">
                  <a:gradFill>
                    <a:gsLst>
                      <a:gs pos="40075">
                        <a:srgbClr val="FFFFFF"/>
                      </a:gs>
                      <a:gs pos="30000">
                        <a:srgbClr val="FFFFFF"/>
                      </a:gs>
                    </a:gsLst>
                    <a:lin ang="5400000" scaled="0"/>
                  </a:gradFill>
                </a:rPr>
                <a:t>N+1: Tier II</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7F3E82-1094-47DF-81E1-E24A559973C3}"/>
                </a:ext>
              </a:extLst>
            </p:cNvPr>
            <p:cNvSpPr txBox="1"/>
            <p:nvPr/>
          </p:nvSpPr>
          <p:spPr>
            <a:xfrm>
              <a:off x="115711" y="3995863"/>
              <a:ext cx="1746005" cy="627864"/>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1 and II</a:t>
              </a:r>
            </a:p>
          </p:txBody>
        </p:sp>
      </p:grpSp>
      <p:sp>
        <p:nvSpPr>
          <p:cNvPr id="36" name="Rectangle 35">
            <a:extLst>
              <a:ext uri="{FF2B5EF4-FFF2-40B4-BE49-F238E27FC236}">
                <a16:creationId xmlns:a16="http://schemas.microsoft.com/office/drawing/2014/main" id="{0314D06E-FC97-4D80-9594-289654959E6E}"/>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25" name="Speech Bubble: Rectangle 24">
            <a:extLst>
              <a:ext uri="{FF2B5EF4-FFF2-40B4-BE49-F238E27FC236}">
                <a16:creationId xmlns:a16="http://schemas.microsoft.com/office/drawing/2014/main" id="{0CBBA0A1-6059-4ABB-9B19-B57C3151F92D}"/>
              </a:ext>
            </a:extLst>
          </p:cNvPr>
          <p:cNvSpPr/>
          <p:nvPr/>
        </p:nvSpPr>
        <p:spPr bwMode="auto">
          <a:xfrm>
            <a:off x="42313" y="4875956"/>
            <a:ext cx="1716249" cy="676891"/>
          </a:xfrm>
          <a:prstGeom prst="wedgeRectCallout">
            <a:avLst>
              <a:gd name="adj1" fmla="val 29867"/>
              <a:gd name="adj2" fmla="val 91204"/>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Uninterruptible power supply </a:t>
            </a:r>
          </a:p>
        </p:txBody>
      </p:sp>
      <p:sp>
        <p:nvSpPr>
          <p:cNvPr id="26" name="TextBox 25">
            <a:extLst>
              <a:ext uri="{FF2B5EF4-FFF2-40B4-BE49-F238E27FC236}">
                <a16:creationId xmlns:a16="http://schemas.microsoft.com/office/drawing/2014/main" id="{C6E75259-FCFB-461E-9FC6-D0A47BE7A7D3}"/>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sp>
        <p:nvSpPr>
          <p:cNvPr id="29" name="Title 1">
            <a:extLst>
              <a:ext uri="{FF2B5EF4-FFF2-40B4-BE49-F238E27FC236}">
                <a16:creationId xmlns:a16="http://schemas.microsoft.com/office/drawing/2014/main" id="{E3AD34B6-FA3B-4FCD-A64A-E09A52F1AB44}"/>
              </a:ext>
            </a:extLst>
          </p:cNvPr>
          <p:cNvSpPr>
            <a:spLocks noGrp="1"/>
          </p:cNvSpPr>
          <p:nvPr>
            <p:ph type="title"/>
          </p:nvPr>
        </p:nvSpPr>
        <p:spPr>
          <a:xfrm>
            <a:off x="274638" y="295275"/>
            <a:ext cx="11888787" cy="917575"/>
          </a:xfrm>
        </p:spPr>
        <p:txBody>
          <a:bodyPr/>
          <a:lstStyle/>
          <a:p>
            <a:r>
              <a:rPr lang="en-US"/>
              <a:t>Deployment site</a:t>
            </a:r>
          </a:p>
        </p:txBody>
      </p:sp>
    </p:spTree>
    <p:extLst>
      <p:ext uri="{BB962C8B-B14F-4D97-AF65-F5344CB8AC3E}">
        <p14:creationId xmlns:p14="http://schemas.microsoft.com/office/powerpoint/2010/main" val="306117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22" presetClass="entr" presetSubtype="8"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left)">
                                      <p:cBhvr>
                                        <p:cTn id="14" dur="500"/>
                                        <p:tgtEl>
                                          <p:spTgt spid="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9FE9-94E3-47C2-8D01-E965DB658EDF}"/>
              </a:ext>
            </a:extLst>
          </p:cNvPr>
          <p:cNvSpPr>
            <a:spLocks noGrp="1"/>
          </p:cNvSpPr>
          <p:nvPr>
            <p:ph type="title"/>
          </p:nvPr>
        </p:nvSpPr>
        <p:spPr/>
        <p:txBody>
          <a:bodyPr/>
          <a:lstStyle/>
          <a:p>
            <a:r>
              <a:rPr lang="en-US"/>
              <a:t>Deployment site</a:t>
            </a:r>
          </a:p>
        </p:txBody>
      </p:sp>
      <p:grpSp>
        <p:nvGrpSpPr>
          <p:cNvPr id="3" name="Group 2">
            <a:extLst>
              <a:ext uri="{FF2B5EF4-FFF2-40B4-BE49-F238E27FC236}">
                <a16:creationId xmlns:a16="http://schemas.microsoft.com/office/drawing/2014/main" id="{36A5C804-5741-4E8C-890F-F4B0841860FD}"/>
              </a:ext>
            </a:extLst>
          </p:cNvPr>
          <p:cNvGrpSpPr/>
          <p:nvPr/>
        </p:nvGrpSpPr>
        <p:grpSpPr>
          <a:xfrm>
            <a:off x="5347807" y="4197020"/>
            <a:ext cx="1855838" cy="2331203"/>
            <a:chOff x="8931053" y="2074069"/>
            <a:chExt cx="2651760" cy="3052772"/>
          </a:xfrm>
        </p:grpSpPr>
        <p:sp>
          <p:nvSpPr>
            <p:cNvPr id="4" name="Freeform: Shape 3">
              <a:extLst>
                <a:ext uri="{FF2B5EF4-FFF2-40B4-BE49-F238E27FC236}">
                  <a16:creationId xmlns:a16="http://schemas.microsoft.com/office/drawing/2014/main" id="{4721DEB8-A790-4FA0-B79E-8174B2B72A0C}"/>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9BF02D74-0898-471D-8693-D10C56BA6DE8}"/>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B6066CD-AAD1-46A8-9D8C-43B4185D0856}"/>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08B3847C-9EE8-4C8F-92FB-79BD0EE40F06}"/>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49D3517E-EC0C-461B-B5D7-B57343725530}"/>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D73C1258-743C-4849-8314-710ABC5B182E}"/>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B92FC275-F86B-4922-AFFA-56912F2FACEA}"/>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836">
                <a:solidFill>
                  <a:srgbClr val="FFFFFF"/>
                </a:solidFill>
                <a:latin typeface="Segoe UI"/>
              </a:endParaRPr>
            </a:p>
          </p:txBody>
        </p:sp>
      </p:grpSp>
      <p:sp>
        <p:nvSpPr>
          <p:cNvPr id="11" name="Rectangle: Rounded Corners 10">
            <a:extLst>
              <a:ext uri="{FF2B5EF4-FFF2-40B4-BE49-F238E27FC236}">
                <a16:creationId xmlns:a16="http://schemas.microsoft.com/office/drawing/2014/main" id="{E1399756-68B7-4E45-9F8B-1474577FBB8E}"/>
              </a:ext>
            </a:extLst>
          </p:cNvPr>
          <p:cNvSpPr/>
          <p:nvPr/>
        </p:nvSpPr>
        <p:spPr bwMode="auto">
          <a:xfrm>
            <a:off x="1048136"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0DF1E43B-45DB-4FFD-8FB4-2A07B60689EB}"/>
              </a:ext>
            </a:extLst>
          </p:cNvPr>
          <p:cNvSpPr/>
          <p:nvPr/>
        </p:nvSpPr>
        <p:spPr bwMode="auto">
          <a:xfrm>
            <a:off x="1048136" y="2675453"/>
            <a:ext cx="3796919"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15" name="Rectangle: Rounded Corners 14">
            <a:extLst>
              <a:ext uri="{FF2B5EF4-FFF2-40B4-BE49-F238E27FC236}">
                <a16:creationId xmlns:a16="http://schemas.microsoft.com/office/drawing/2014/main" id="{E4CA2365-1F50-4B88-9835-737F184E6FAC}"/>
              </a:ext>
            </a:extLst>
          </p:cNvPr>
          <p:cNvSpPr/>
          <p:nvPr/>
        </p:nvSpPr>
        <p:spPr bwMode="auto">
          <a:xfrm>
            <a:off x="3314545" y="1268939"/>
            <a:ext cx="1530511" cy="1206767"/>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20" name="Straight Arrow Connector 19">
            <a:extLst>
              <a:ext uri="{FF2B5EF4-FFF2-40B4-BE49-F238E27FC236}">
                <a16:creationId xmlns:a16="http://schemas.microsoft.com/office/drawing/2014/main" id="{8E6C9354-CED5-441F-8445-89E81CB09C99}"/>
              </a:ext>
            </a:extLst>
          </p:cNvPr>
          <p:cNvCxnSpPr>
            <a:stCxn id="11" idx="2"/>
          </p:cNvCxnSpPr>
          <p:nvPr/>
        </p:nvCxnSpPr>
        <p:spPr>
          <a:xfrm>
            <a:off x="1813391" y="2475706"/>
            <a:ext cx="4039"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CB879C-A667-4345-AB6B-1FD08B246D41}"/>
              </a:ext>
            </a:extLst>
          </p:cNvPr>
          <p:cNvCxnSpPr>
            <a:cxnSpLocks/>
            <a:stCxn id="15" idx="2"/>
          </p:cNvCxnSpPr>
          <p:nvPr/>
        </p:nvCxnSpPr>
        <p:spPr>
          <a:xfrm>
            <a:off x="4079800" y="2475706"/>
            <a:ext cx="0" cy="19974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57DF2CB4-2375-4E23-B856-79314FC05FE8}"/>
              </a:ext>
            </a:extLst>
          </p:cNvPr>
          <p:cNvSpPr/>
          <p:nvPr/>
        </p:nvSpPr>
        <p:spPr bwMode="auto">
          <a:xfrm>
            <a:off x="1009278" y="5725585"/>
            <a:ext cx="2027423" cy="79983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42" name="Straight Arrow Connector 41">
            <a:extLst>
              <a:ext uri="{FF2B5EF4-FFF2-40B4-BE49-F238E27FC236}">
                <a16:creationId xmlns:a16="http://schemas.microsoft.com/office/drawing/2014/main" id="{915E1E51-3E3D-4035-8B7A-12E33FD24663}"/>
              </a:ext>
            </a:extLst>
          </p:cNvPr>
          <p:cNvCxnSpPr>
            <a:cxnSpLocks/>
          </p:cNvCxnSpPr>
          <p:nvPr/>
        </p:nvCxnSpPr>
        <p:spPr>
          <a:xfrm>
            <a:off x="1813391" y="3475284"/>
            <a:ext cx="0" cy="2250301"/>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9ABDD2-014A-452D-A98A-3EA5E2A2351E}"/>
              </a:ext>
            </a:extLst>
          </p:cNvPr>
          <p:cNvCxnSpPr>
            <a:cxnSpLocks/>
            <a:stCxn id="41" idx="3"/>
          </p:cNvCxnSpPr>
          <p:nvPr/>
        </p:nvCxnSpPr>
        <p:spPr>
          <a:xfrm>
            <a:off x="3036702" y="6125501"/>
            <a:ext cx="242076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1634C20E-6CFC-431F-A0DF-68C2BCC6E729}"/>
              </a:ext>
            </a:extLst>
          </p:cNvPr>
          <p:cNvSpPr/>
          <p:nvPr/>
        </p:nvSpPr>
        <p:spPr bwMode="auto">
          <a:xfrm>
            <a:off x="2426266" y="4553306"/>
            <a:ext cx="2027423" cy="799832"/>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54" name="Straight Arrow Connector 53">
            <a:extLst>
              <a:ext uri="{FF2B5EF4-FFF2-40B4-BE49-F238E27FC236}">
                <a16:creationId xmlns:a16="http://schemas.microsoft.com/office/drawing/2014/main" id="{39EECDFB-BC40-44AC-99FB-996186F639E0}"/>
              </a:ext>
            </a:extLst>
          </p:cNvPr>
          <p:cNvCxnSpPr>
            <a:cxnSpLocks/>
            <a:endCxn id="51" idx="0"/>
          </p:cNvCxnSpPr>
          <p:nvPr/>
        </p:nvCxnSpPr>
        <p:spPr>
          <a:xfrm>
            <a:off x="3439978" y="3475284"/>
            <a:ext cx="0" cy="1078022"/>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6F6FB1A-53FA-4D63-A788-91DDEFACA3A3}"/>
              </a:ext>
            </a:extLst>
          </p:cNvPr>
          <p:cNvCxnSpPr>
            <a:cxnSpLocks/>
            <a:stCxn id="51" idx="3"/>
          </p:cNvCxnSpPr>
          <p:nvPr/>
        </p:nvCxnSpPr>
        <p:spPr>
          <a:xfrm>
            <a:off x="4453689" y="4953222"/>
            <a:ext cx="1003776"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48388C2-A0A0-4D80-917B-376830364E3D}"/>
              </a:ext>
            </a:extLst>
          </p:cNvPr>
          <p:cNvGrpSpPr/>
          <p:nvPr/>
        </p:nvGrpSpPr>
        <p:grpSpPr>
          <a:xfrm>
            <a:off x="7093986" y="4953221"/>
            <a:ext cx="2420763" cy="1172280"/>
            <a:chOff x="6954655" y="4856541"/>
            <a:chExt cx="2373513" cy="1149398"/>
          </a:xfrm>
        </p:grpSpPr>
        <p:cxnSp>
          <p:nvCxnSpPr>
            <p:cNvPr id="79" name="Straight Arrow Connector 78">
              <a:extLst>
                <a:ext uri="{FF2B5EF4-FFF2-40B4-BE49-F238E27FC236}">
                  <a16:creationId xmlns:a16="http://schemas.microsoft.com/office/drawing/2014/main" id="{65948615-6114-4BF8-A697-CC3A94E8576F}"/>
                </a:ext>
              </a:extLst>
            </p:cNvPr>
            <p:cNvCxnSpPr>
              <a:cxnSpLocks/>
              <a:stCxn id="77"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DC7B1EC-8583-4547-9666-9E9CEEBBD578}"/>
                </a:ext>
              </a:extLst>
            </p:cNvPr>
            <p:cNvCxnSpPr>
              <a:cxnSpLocks/>
              <a:stCxn id="80"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58D87E1C-D5FE-4F93-9D31-E8EFF133D196}"/>
              </a:ext>
            </a:extLst>
          </p:cNvPr>
          <p:cNvSpPr txBox="1"/>
          <p:nvPr/>
        </p:nvSpPr>
        <p:spPr>
          <a:xfrm>
            <a:off x="118897" y="4075410"/>
            <a:ext cx="1780763" cy="640363"/>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III and IV</a:t>
            </a:r>
          </a:p>
        </p:txBody>
      </p:sp>
      <p:grpSp>
        <p:nvGrpSpPr>
          <p:cNvPr id="13" name="Group 12">
            <a:extLst>
              <a:ext uri="{FF2B5EF4-FFF2-40B4-BE49-F238E27FC236}">
                <a16:creationId xmlns:a16="http://schemas.microsoft.com/office/drawing/2014/main" id="{187D375E-8260-4BE7-B85B-7D1E115DAB59}"/>
              </a:ext>
            </a:extLst>
          </p:cNvPr>
          <p:cNvGrpSpPr/>
          <p:nvPr/>
        </p:nvGrpSpPr>
        <p:grpSpPr>
          <a:xfrm>
            <a:off x="8041806" y="1268938"/>
            <a:ext cx="4362041" cy="5256479"/>
            <a:chOff x="7883975" y="1244170"/>
            <a:chExt cx="4276899" cy="5153879"/>
          </a:xfrm>
        </p:grpSpPr>
        <p:sp>
          <p:nvSpPr>
            <p:cNvPr id="26" name="Rectangle: Rounded Corners 25">
              <a:extLst>
                <a:ext uri="{FF2B5EF4-FFF2-40B4-BE49-F238E27FC236}">
                  <a16:creationId xmlns:a16="http://schemas.microsoft.com/office/drawing/2014/main" id="{A9706EFD-3B53-454C-941C-874291DF9291}"/>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sp>
          <p:nvSpPr>
            <p:cNvPr id="27" name="Rectangle: Rounded Corners 26">
              <a:extLst>
                <a:ext uri="{FF2B5EF4-FFF2-40B4-BE49-F238E27FC236}">
                  <a16:creationId xmlns:a16="http://schemas.microsoft.com/office/drawing/2014/main" id="{3EFD5236-5E9C-45C9-BBEE-A86A0BBEDB32}"/>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Auto transfer switch (ATS)</a:t>
              </a:r>
            </a:p>
          </p:txBody>
        </p:sp>
        <p:sp>
          <p:nvSpPr>
            <p:cNvPr id="28" name="Rectangle: Rounded Corners 27">
              <a:extLst>
                <a:ext uri="{FF2B5EF4-FFF2-40B4-BE49-F238E27FC236}">
                  <a16:creationId xmlns:a16="http://schemas.microsoft.com/office/drawing/2014/main" id="{271E01AF-124E-452D-BF91-DF0107FD13CB}"/>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Utility Feed B</a:t>
              </a:r>
            </a:p>
          </p:txBody>
        </p:sp>
        <p:cxnSp>
          <p:nvCxnSpPr>
            <p:cNvPr id="29" name="Straight Arrow Connector 28">
              <a:extLst>
                <a:ext uri="{FF2B5EF4-FFF2-40B4-BE49-F238E27FC236}">
                  <a16:creationId xmlns:a16="http://schemas.microsoft.com/office/drawing/2014/main" id="{76E1A5D4-FF14-4E6F-A972-B802E4BE3479}"/>
                </a:ext>
              </a:extLst>
            </p:cNvPr>
            <p:cNvCxnSpPr>
              <a:stCxn id="26"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85C9B67-E5E6-44C1-B91C-961A16753F40}"/>
                </a:ext>
              </a:extLst>
            </p:cNvPr>
            <p:cNvCxnSpPr>
              <a:cxnSpLocks/>
              <a:stCxn id="28"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E5C2C741-7343-4F9B-BD18-25E255CECB64}"/>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UPS </a:t>
              </a:r>
            </a:p>
            <a:p>
              <a:pPr algn="ctr" defTabSz="951028" fontAlgn="base">
                <a:spcBef>
                  <a:spcPct val="0"/>
                </a:spcBef>
                <a:spcAft>
                  <a:spcPct val="0"/>
                </a:spcAft>
              </a:pPr>
              <a:r>
                <a:rPr lang="en-US" sz="1632">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632">
                  <a:gradFill>
                    <a:gsLst>
                      <a:gs pos="40075">
                        <a:srgbClr val="FFFFFF"/>
                      </a:gs>
                      <a:gs pos="30000">
                        <a:srgbClr val="FFFFFF"/>
                      </a:gs>
                    </a:gsLst>
                    <a:lin ang="5400000" scaled="0"/>
                  </a:gradFill>
                </a:rPr>
                <a:t>N+1: Tier IV</a:t>
              </a:r>
            </a:p>
          </p:txBody>
        </p:sp>
        <p:cxnSp>
          <p:nvCxnSpPr>
            <p:cNvPr id="78" name="Straight Arrow Connector 77">
              <a:extLst>
                <a:ext uri="{FF2B5EF4-FFF2-40B4-BE49-F238E27FC236}">
                  <a16:creationId xmlns:a16="http://schemas.microsoft.com/office/drawing/2014/main" id="{49D6D258-922B-4342-9FAB-790621BEAAA4}"/>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A49D0491-DD39-45A5-A9BE-58ED0D30405B}"/>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Mechanical</a:t>
              </a:r>
            </a:p>
          </p:txBody>
        </p:sp>
        <p:cxnSp>
          <p:nvCxnSpPr>
            <p:cNvPr id="81" name="Straight Arrow Connector 80">
              <a:extLst>
                <a:ext uri="{FF2B5EF4-FFF2-40B4-BE49-F238E27FC236}">
                  <a16:creationId xmlns:a16="http://schemas.microsoft.com/office/drawing/2014/main" id="{14CF477F-BFC6-4AD1-BD96-76ED7FB9A4E7}"/>
                </a:ext>
              </a:extLst>
            </p:cNvPr>
            <p:cNvCxnSpPr>
              <a:cxnSpLocks/>
              <a:endCxn id="80"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866CFB3-C581-4C38-AAC5-F85B86271899}"/>
                </a:ext>
              </a:extLst>
            </p:cNvPr>
            <p:cNvSpPr txBox="1"/>
            <p:nvPr/>
          </p:nvSpPr>
          <p:spPr>
            <a:xfrm>
              <a:off x="10414869" y="3742687"/>
              <a:ext cx="1746005" cy="1569660"/>
            </a:xfrm>
            <a:prstGeom prst="rect">
              <a:avLst/>
            </a:prstGeom>
            <a:noFill/>
          </p:spPr>
          <p:txBody>
            <a:bodyPr wrap="square" lIns="0" tIns="0" rIns="0" bIns="0" rtlCol="0">
              <a:spAutoFit/>
            </a:bodyPr>
            <a:lstStyle/>
            <a:p>
              <a:pPr algn="ctr"/>
              <a:r>
                <a:rPr lang="en-US" sz="2040">
                  <a:gradFill>
                    <a:gsLst>
                      <a:gs pos="2917">
                        <a:schemeClr val="tx1"/>
                      </a:gs>
                      <a:gs pos="30000">
                        <a:schemeClr val="tx1"/>
                      </a:gs>
                    </a:gsLst>
                    <a:lin ang="5400000" scaled="0"/>
                  </a:gradFill>
                </a:rPr>
                <a:t>Passive:</a:t>
              </a:r>
            </a:p>
            <a:p>
              <a:pPr algn="ctr"/>
              <a:r>
                <a:rPr lang="en-US" sz="2040">
                  <a:gradFill>
                    <a:gsLst>
                      <a:gs pos="2917">
                        <a:schemeClr val="tx1"/>
                      </a:gs>
                      <a:gs pos="30000">
                        <a:schemeClr val="tx1"/>
                      </a:gs>
                    </a:gsLst>
                    <a:lin ang="5400000" scaled="0"/>
                  </a:gradFill>
                </a:rPr>
                <a:t>Tier III</a:t>
              </a:r>
            </a:p>
            <a:p>
              <a:pPr algn="ctr"/>
              <a:endParaRPr lang="en-US" sz="2040">
                <a:gradFill>
                  <a:gsLst>
                    <a:gs pos="2917">
                      <a:schemeClr val="tx1"/>
                    </a:gs>
                    <a:gs pos="30000">
                      <a:schemeClr val="tx1"/>
                    </a:gs>
                  </a:gsLst>
                  <a:lin ang="5400000" scaled="0"/>
                </a:gradFill>
              </a:endParaRPr>
            </a:p>
            <a:p>
              <a:pPr algn="ctr"/>
              <a:r>
                <a:rPr lang="en-US" sz="2040">
                  <a:gradFill>
                    <a:gsLst>
                      <a:gs pos="2917">
                        <a:schemeClr val="tx1"/>
                      </a:gs>
                      <a:gs pos="30000">
                        <a:schemeClr val="tx1"/>
                      </a:gs>
                    </a:gsLst>
                    <a:lin ang="5400000" scaled="0"/>
                  </a:gradFill>
                </a:rPr>
                <a:t>Active: </a:t>
              </a:r>
            </a:p>
            <a:p>
              <a:pPr algn="ctr"/>
              <a:r>
                <a:rPr lang="en-US" sz="2040">
                  <a:gradFill>
                    <a:gsLst>
                      <a:gs pos="2917">
                        <a:schemeClr val="tx1"/>
                      </a:gs>
                      <a:gs pos="30000">
                        <a:schemeClr val="tx1"/>
                      </a:gs>
                    </a:gsLst>
                    <a:lin ang="5400000" scaled="0"/>
                  </a:gradFill>
                </a:rPr>
                <a:t>Tier IV</a:t>
              </a:r>
            </a:p>
          </p:txBody>
        </p:sp>
      </p:grpSp>
      <p:sp>
        <p:nvSpPr>
          <p:cNvPr id="38" name="Rectangle 37">
            <a:extLst>
              <a:ext uri="{FF2B5EF4-FFF2-40B4-BE49-F238E27FC236}">
                <a16:creationId xmlns:a16="http://schemas.microsoft.com/office/drawing/2014/main" id="{4B26CF70-07B2-468E-9585-03C14EF2F970}"/>
              </a:ext>
            </a:extLst>
          </p:cNvPr>
          <p:cNvSpPr/>
          <p:nvPr/>
        </p:nvSpPr>
        <p:spPr>
          <a:xfrm>
            <a:off x="25405" y="6706226"/>
            <a:ext cx="10180920" cy="286306"/>
          </a:xfrm>
          <a:prstGeom prst="rect">
            <a:avLst/>
          </a:prstGeom>
        </p:spPr>
        <p:txBody>
          <a:bodyPr wrap="square">
            <a:spAutoFit/>
          </a:bodyPr>
          <a:lstStyle/>
          <a:p>
            <a:r>
              <a:rPr lang="en-US" sz="1224">
                <a:hlinkClick r:id="rId3"/>
              </a:rPr>
              <a:t>https://uptimeinstitute.com/resources/asset/tier-standard-topology</a:t>
            </a:r>
            <a:r>
              <a:rPr lang="en-US" sz="1224"/>
              <a:t> </a:t>
            </a:r>
          </a:p>
        </p:txBody>
      </p:sp>
      <p:sp>
        <p:nvSpPr>
          <p:cNvPr id="39" name="TextBox 38">
            <a:extLst>
              <a:ext uri="{FF2B5EF4-FFF2-40B4-BE49-F238E27FC236}">
                <a16:creationId xmlns:a16="http://schemas.microsoft.com/office/drawing/2014/main" id="{0F268705-272E-41A6-90D7-0EF335E9F026}"/>
              </a:ext>
            </a:extLst>
          </p:cNvPr>
          <p:cNvSpPr txBox="1"/>
          <p:nvPr/>
        </p:nvSpPr>
        <p:spPr>
          <a:xfrm>
            <a:off x="4682547" y="6423499"/>
            <a:ext cx="3071381" cy="55907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903" b="1">
                <a:latin typeface="Segoe UI Light"/>
                <a:cs typeface="Segoe UI Light" panose="020B0502040204020203" pitchFamily="34" charset="0"/>
              </a:rPr>
              <a:t>Site</a:t>
            </a:r>
          </a:p>
        </p:txBody>
      </p:sp>
      <p:grpSp>
        <p:nvGrpSpPr>
          <p:cNvPr id="16" name="Group 15">
            <a:extLst>
              <a:ext uri="{FF2B5EF4-FFF2-40B4-BE49-F238E27FC236}">
                <a16:creationId xmlns:a16="http://schemas.microsoft.com/office/drawing/2014/main" id="{169E4C88-4CAE-4640-9F58-D953AB2D4DB5}"/>
              </a:ext>
            </a:extLst>
          </p:cNvPr>
          <p:cNvGrpSpPr/>
          <p:nvPr/>
        </p:nvGrpSpPr>
        <p:grpSpPr>
          <a:xfrm>
            <a:off x="5167624" y="3788483"/>
            <a:ext cx="1761637" cy="742781"/>
            <a:chOff x="3471701" y="5290951"/>
            <a:chExt cx="3411643" cy="1438494"/>
          </a:xfrm>
        </p:grpSpPr>
        <p:pic>
          <p:nvPicPr>
            <p:cNvPr id="40" name="Picture 39">
              <a:extLst>
                <a:ext uri="{FF2B5EF4-FFF2-40B4-BE49-F238E27FC236}">
                  <a16:creationId xmlns:a16="http://schemas.microsoft.com/office/drawing/2014/main" id="{FD477EF3-0097-4952-80C8-DE8678706259}"/>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1BEEF4FE-8EBD-4CF5-AEBF-0DB3EDF5097E}"/>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4" name="Group 43">
            <a:extLst>
              <a:ext uri="{FF2B5EF4-FFF2-40B4-BE49-F238E27FC236}">
                <a16:creationId xmlns:a16="http://schemas.microsoft.com/office/drawing/2014/main" id="{3E94CB96-40AE-4F1A-BAEA-BF4AF7983DAB}"/>
              </a:ext>
            </a:extLst>
          </p:cNvPr>
          <p:cNvGrpSpPr/>
          <p:nvPr/>
        </p:nvGrpSpPr>
        <p:grpSpPr>
          <a:xfrm>
            <a:off x="5730317" y="2312208"/>
            <a:ext cx="1761637" cy="742781"/>
            <a:chOff x="3471701" y="5290951"/>
            <a:chExt cx="3411643" cy="1438494"/>
          </a:xfrm>
        </p:grpSpPr>
        <p:pic>
          <p:nvPicPr>
            <p:cNvPr id="45" name="Picture 44">
              <a:extLst>
                <a:ext uri="{FF2B5EF4-FFF2-40B4-BE49-F238E27FC236}">
                  <a16:creationId xmlns:a16="http://schemas.microsoft.com/office/drawing/2014/main" id="{C5E8170A-53E7-4EB1-B322-05DB5775E7C1}"/>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46" name="Title">
              <a:extLst>
                <a:ext uri="{FF2B5EF4-FFF2-40B4-BE49-F238E27FC236}">
                  <a16:creationId xmlns:a16="http://schemas.microsoft.com/office/drawing/2014/main" id="{C8197FDF-56F2-4EED-B261-9950BFF9DE04}"/>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grpSp>
        <p:nvGrpSpPr>
          <p:cNvPr id="48" name="Group 47">
            <a:extLst>
              <a:ext uri="{FF2B5EF4-FFF2-40B4-BE49-F238E27FC236}">
                <a16:creationId xmlns:a16="http://schemas.microsoft.com/office/drawing/2014/main" id="{037010BE-6DED-4930-A2C5-E8C9AAAD4AFC}"/>
              </a:ext>
            </a:extLst>
          </p:cNvPr>
          <p:cNvGrpSpPr/>
          <p:nvPr/>
        </p:nvGrpSpPr>
        <p:grpSpPr>
          <a:xfrm>
            <a:off x="5394907" y="3050186"/>
            <a:ext cx="1761637" cy="742781"/>
            <a:chOff x="3471701" y="5290951"/>
            <a:chExt cx="3411643" cy="1438494"/>
          </a:xfrm>
        </p:grpSpPr>
        <p:pic>
          <p:nvPicPr>
            <p:cNvPr id="49" name="Picture 48">
              <a:extLst>
                <a:ext uri="{FF2B5EF4-FFF2-40B4-BE49-F238E27FC236}">
                  <a16:creationId xmlns:a16="http://schemas.microsoft.com/office/drawing/2014/main" id="{1080650F-DCFF-4DAE-A47B-473DA0BBEDE0}"/>
                </a:ext>
              </a:extLst>
            </p:cNvPr>
            <p:cNvPicPr>
              <a:picLocks noChangeAspect="1"/>
            </p:cNvPicPr>
            <p:nvPr/>
          </p:nvPicPr>
          <p:blipFill>
            <a:blip r:embed="rId4"/>
            <a:stretch>
              <a:fillRect/>
            </a:stretch>
          </p:blipFill>
          <p:spPr>
            <a:xfrm>
              <a:off x="3835671" y="5290951"/>
              <a:ext cx="2516983" cy="1438494"/>
            </a:xfrm>
            <a:prstGeom prst="rect">
              <a:avLst/>
            </a:prstGeom>
          </p:spPr>
        </p:pic>
        <p:sp>
          <p:nvSpPr>
            <p:cNvPr id="50" name="Title">
              <a:extLst>
                <a:ext uri="{FF2B5EF4-FFF2-40B4-BE49-F238E27FC236}">
                  <a16:creationId xmlns:a16="http://schemas.microsoft.com/office/drawing/2014/main" id="{D0E5EAF0-8792-49DD-BE4C-0F7C35AE36D2}"/>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170930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5BAB-8731-4C57-B3E7-AE10E1B08319}"/>
              </a:ext>
            </a:extLst>
          </p:cNvPr>
          <p:cNvSpPr>
            <a:spLocks noGrp="1"/>
          </p:cNvSpPr>
          <p:nvPr>
            <p:ph type="title"/>
          </p:nvPr>
        </p:nvSpPr>
        <p:spPr/>
        <p:txBody>
          <a:bodyPr/>
          <a:lstStyle/>
          <a:p>
            <a:r>
              <a:rPr lang="en-US"/>
              <a:t>Site level failure</a:t>
            </a:r>
          </a:p>
        </p:txBody>
      </p:sp>
      <p:grpSp>
        <p:nvGrpSpPr>
          <p:cNvPr id="37" name="Group 36">
            <a:extLst>
              <a:ext uri="{FF2B5EF4-FFF2-40B4-BE49-F238E27FC236}">
                <a16:creationId xmlns:a16="http://schemas.microsoft.com/office/drawing/2014/main" id="{205CF6CE-DD78-4A7C-939E-9E8241C7B7B1}"/>
              </a:ext>
            </a:extLst>
          </p:cNvPr>
          <p:cNvGrpSpPr/>
          <p:nvPr/>
        </p:nvGrpSpPr>
        <p:grpSpPr>
          <a:xfrm>
            <a:off x="2344960" y="2007468"/>
            <a:ext cx="7746554" cy="3316362"/>
            <a:chOff x="115711" y="1244170"/>
            <a:chExt cx="12045163" cy="5156630"/>
          </a:xfrm>
        </p:grpSpPr>
        <p:grpSp>
          <p:nvGrpSpPr>
            <p:cNvPr id="3" name="Group 2">
              <a:extLst>
                <a:ext uri="{FF2B5EF4-FFF2-40B4-BE49-F238E27FC236}">
                  <a16:creationId xmlns:a16="http://schemas.microsoft.com/office/drawing/2014/main" id="{3AFC78C4-6CD8-47AF-A013-8847A36C76AB}"/>
                </a:ext>
              </a:extLst>
            </p:cNvPr>
            <p:cNvGrpSpPr/>
            <p:nvPr/>
          </p:nvGrpSpPr>
          <p:grpSpPr>
            <a:xfrm>
              <a:off x="5242560" y="4115099"/>
              <a:ext cx="1819614" cy="2285701"/>
              <a:chOff x="8931053" y="2074069"/>
              <a:chExt cx="2651760" cy="3052772"/>
            </a:xfrm>
          </p:grpSpPr>
          <p:sp>
            <p:nvSpPr>
              <p:cNvPr id="4" name="Freeform: Shape 3">
                <a:extLst>
                  <a:ext uri="{FF2B5EF4-FFF2-40B4-BE49-F238E27FC236}">
                    <a16:creationId xmlns:a16="http://schemas.microsoft.com/office/drawing/2014/main" id="{2B723988-DF3E-4458-88F6-6A48DDFA9270}"/>
                  </a:ext>
                </a:extLst>
              </p:cNvPr>
              <p:cNvSpPr/>
              <p:nvPr/>
            </p:nvSpPr>
            <p:spPr bwMode="auto">
              <a:xfrm>
                <a:off x="9087739" y="2074069"/>
                <a:ext cx="2338387" cy="2928937"/>
              </a:xfrm>
              <a:custGeom>
                <a:avLst/>
                <a:gdLst>
                  <a:gd name="connsiteX0" fmla="*/ 0 w 2338387"/>
                  <a:gd name="connsiteY0" fmla="*/ 2928937 h 2928937"/>
                  <a:gd name="connsiteX1" fmla="*/ 0 w 2338387"/>
                  <a:gd name="connsiteY1" fmla="*/ 428625 h 2928937"/>
                  <a:gd name="connsiteX2" fmla="*/ 1595437 w 2338387"/>
                  <a:gd name="connsiteY2" fmla="*/ 428625 h 2928937"/>
                  <a:gd name="connsiteX3" fmla="*/ 1595437 w 2338387"/>
                  <a:gd name="connsiteY3" fmla="*/ 0 h 2928937"/>
                  <a:gd name="connsiteX4" fmla="*/ 2338387 w 2338387"/>
                  <a:gd name="connsiteY4" fmla="*/ 0 h 2928937"/>
                  <a:gd name="connsiteX5" fmla="*/ 2338387 w 2338387"/>
                  <a:gd name="connsiteY5" fmla="*/ 2924175 h 2928937"/>
                  <a:gd name="connsiteX6" fmla="*/ 0 w 2338387"/>
                  <a:gd name="connsiteY6" fmla="*/ 2928937 h 292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8387" h="2928937">
                    <a:moveTo>
                      <a:pt x="0" y="2928937"/>
                    </a:moveTo>
                    <a:lnTo>
                      <a:pt x="0" y="428625"/>
                    </a:lnTo>
                    <a:lnTo>
                      <a:pt x="1595437" y="428625"/>
                    </a:lnTo>
                    <a:lnTo>
                      <a:pt x="1595437" y="0"/>
                    </a:lnTo>
                    <a:lnTo>
                      <a:pt x="2338387" y="0"/>
                    </a:lnTo>
                    <a:lnTo>
                      <a:pt x="2338387" y="2924175"/>
                    </a:lnTo>
                    <a:lnTo>
                      <a:pt x="0" y="2928937"/>
                    </a:lnTo>
                    <a:close/>
                  </a:path>
                </a:pathLst>
              </a:custGeom>
              <a:solidFill>
                <a:srgbClr val="003C6C"/>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7642B4F0-1624-4E14-9A6A-CE58F6593F1E}"/>
                  </a:ext>
                </a:extLst>
              </p:cNvPr>
              <p:cNvSpPr/>
              <p:nvPr/>
            </p:nvSpPr>
            <p:spPr bwMode="auto">
              <a:xfrm>
                <a:off x="9342532" y="2736948"/>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C231B78-D42D-466A-8490-58918B459239}"/>
                  </a:ext>
                </a:extLst>
              </p:cNvPr>
              <p:cNvSpPr/>
              <p:nvPr/>
            </p:nvSpPr>
            <p:spPr bwMode="auto">
              <a:xfrm>
                <a:off x="9342532" y="3162491"/>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AA6CEF8-B10C-4F5D-AEDA-FFB4E25F6D7D}"/>
                  </a:ext>
                </a:extLst>
              </p:cNvPr>
              <p:cNvSpPr/>
              <p:nvPr/>
            </p:nvSpPr>
            <p:spPr bwMode="auto">
              <a:xfrm>
                <a:off x="9342532" y="3588036"/>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09931274-BF0C-4A38-BF5A-D38CCADBB7A2}"/>
                  </a:ext>
                </a:extLst>
              </p:cNvPr>
              <p:cNvSpPr/>
              <p:nvPr/>
            </p:nvSpPr>
            <p:spPr bwMode="auto">
              <a:xfrm>
                <a:off x="9342532" y="4013579"/>
                <a:ext cx="1828800" cy="274320"/>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8BD8035F-7015-4C9A-B97A-31A7D217AF4D}"/>
                  </a:ext>
                </a:extLst>
              </p:cNvPr>
              <p:cNvSpPr/>
              <p:nvPr/>
            </p:nvSpPr>
            <p:spPr bwMode="auto">
              <a:xfrm>
                <a:off x="10682867" y="4539348"/>
                <a:ext cx="360838" cy="462023"/>
              </a:xfrm>
              <a:prstGeom prst="rect">
                <a:avLst/>
              </a:prstGeom>
              <a:solidFill>
                <a:schemeClr val="tx1">
                  <a:lumMod val="50000"/>
                </a:schemeClr>
              </a:solidFill>
              <a:ln>
                <a:solidFill>
                  <a:schemeClr val="bg1">
                    <a:lumMod val="9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defRPr/>
                </a:pPr>
                <a:endParaRPr lang="en-US" sz="1224"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Freeform 13">
                <a:extLst>
                  <a:ext uri="{FF2B5EF4-FFF2-40B4-BE49-F238E27FC236}">
                    <a16:creationId xmlns:a16="http://schemas.microsoft.com/office/drawing/2014/main" id="{A6CAAB64-0ECE-4654-9638-08E7D86CD2F2}"/>
                  </a:ext>
                </a:extLst>
              </p:cNvPr>
              <p:cNvSpPr>
                <a:spLocks/>
              </p:cNvSpPr>
              <p:nvPr/>
            </p:nvSpPr>
            <p:spPr bwMode="auto">
              <a:xfrm>
                <a:off x="8931053" y="4999729"/>
                <a:ext cx="2651760" cy="127112"/>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2060"/>
              </a:solidFill>
              <a:ln w="6350">
                <a:solidFill>
                  <a:schemeClr val="bg1">
                    <a:lumMod val="95000"/>
                  </a:schemeClr>
                </a:solidFill>
                <a:round/>
                <a:headEnd/>
                <a:tailEnd/>
              </a:ln>
            </p:spPr>
            <p:txBody>
              <a:bodyPr vert="horz" wrap="square" lIns="93247" tIns="46623" rIns="93247" bIns="46623" numCol="1" anchor="t" anchorCtr="0" compatLnSpc="1">
                <a:prstTxWarp prst="textNoShape">
                  <a:avLst/>
                </a:prstTxWarp>
              </a:bodyPr>
              <a:lstStyle/>
              <a:p>
                <a:pPr defTabSz="932418">
                  <a:defRPr/>
                </a:pPr>
                <a:endParaRPr lang="en-US" sz="1071">
                  <a:solidFill>
                    <a:srgbClr val="FFFFFF"/>
                  </a:solidFill>
                  <a:latin typeface="Segoe UI"/>
                </a:endParaRPr>
              </a:p>
            </p:txBody>
          </p:sp>
        </p:grpSp>
        <p:sp>
          <p:nvSpPr>
            <p:cNvPr id="11" name="Rectangle: Rounded Corners 10">
              <a:extLst>
                <a:ext uri="{FF2B5EF4-FFF2-40B4-BE49-F238E27FC236}">
                  <a16:creationId xmlns:a16="http://schemas.microsoft.com/office/drawing/2014/main" id="{7936E66A-FFCA-41F9-BDAC-5A77971DD187}"/>
                </a:ext>
              </a:extLst>
            </p:cNvPr>
            <p:cNvSpPr/>
            <p:nvPr/>
          </p:nvSpPr>
          <p:spPr bwMode="auto">
            <a:xfrm>
              <a:off x="1026813"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A</a:t>
              </a:r>
            </a:p>
          </p:txBody>
        </p:sp>
        <p:sp>
          <p:nvSpPr>
            <p:cNvPr id="12" name="Rectangle: Rounded Corners 11">
              <a:extLst>
                <a:ext uri="{FF2B5EF4-FFF2-40B4-BE49-F238E27FC236}">
                  <a16:creationId xmlns:a16="http://schemas.microsoft.com/office/drawing/2014/main" id="{5D464EDE-133F-49A7-830B-7CFC4A352829}"/>
                </a:ext>
              </a:extLst>
            </p:cNvPr>
            <p:cNvSpPr/>
            <p:nvPr/>
          </p:nvSpPr>
          <p:spPr bwMode="auto">
            <a:xfrm>
              <a:off x="1026813" y="2623232"/>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13" name="Rectangle: Rounded Corners 12">
              <a:extLst>
                <a:ext uri="{FF2B5EF4-FFF2-40B4-BE49-F238E27FC236}">
                  <a16:creationId xmlns:a16="http://schemas.microsoft.com/office/drawing/2014/main" id="{2DC972B6-BA0A-48C3-ABC2-EC5535E07506}"/>
                </a:ext>
              </a:extLst>
            </p:cNvPr>
            <p:cNvSpPr/>
            <p:nvPr/>
          </p:nvSpPr>
          <p:spPr bwMode="auto">
            <a:xfrm>
              <a:off x="3248984" y="1244171"/>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4" name="Straight Arrow Connector 13">
              <a:extLst>
                <a:ext uri="{FF2B5EF4-FFF2-40B4-BE49-F238E27FC236}">
                  <a16:creationId xmlns:a16="http://schemas.microsoft.com/office/drawing/2014/main" id="{88D7BCE3-18DA-4C5A-89A3-FFAC1D13E26C}"/>
                </a:ext>
              </a:extLst>
            </p:cNvPr>
            <p:cNvCxnSpPr>
              <a:stCxn id="11" idx="2"/>
            </p:cNvCxnSpPr>
            <p:nvPr/>
          </p:nvCxnSpPr>
          <p:spPr>
            <a:xfrm>
              <a:off x="1777132" y="2427383"/>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F7E50D-12DD-467C-880D-B59F5F5E0EA8}"/>
                </a:ext>
              </a:extLst>
            </p:cNvPr>
            <p:cNvCxnSpPr>
              <a:cxnSpLocks/>
              <a:stCxn id="13" idx="2"/>
            </p:cNvCxnSpPr>
            <p:nvPr/>
          </p:nvCxnSpPr>
          <p:spPr>
            <a:xfrm>
              <a:off x="3999303" y="2427383"/>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4078A5B-928C-4464-AD67-3E47F5847E43}"/>
                </a:ext>
              </a:extLst>
            </p:cNvPr>
            <p:cNvSpPr/>
            <p:nvPr/>
          </p:nvSpPr>
          <p:spPr bwMode="auto">
            <a:xfrm>
              <a:off x="988714"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17" name="Straight Arrow Connector 16">
              <a:extLst>
                <a:ext uri="{FF2B5EF4-FFF2-40B4-BE49-F238E27FC236}">
                  <a16:creationId xmlns:a16="http://schemas.microsoft.com/office/drawing/2014/main" id="{2B19AAB1-F8FB-49B5-AD9A-E8036F33588C}"/>
                </a:ext>
              </a:extLst>
            </p:cNvPr>
            <p:cNvCxnSpPr>
              <a:cxnSpLocks/>
            </p:cNvCxnSpPr>
            <p:nvPr/>
          </p:nvCxnSpPr>
          <p:spPr>
            <a:xfrm>
              <a:off x="177713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B5B8EA-A1D4-449B-A166-7E4A443247A6}"/>
                </a:ext>
              </a:extLst>
            </p:cNvPr>
            <p:cNvCxnSpPr>
              <a:cxnSpLocks/>
              <a:stCxn id="16" idx="3"/>
            </p:cNvCxnSpPr>
            <p:nvPr/>
          </p:nvCxnSpPr>
          <p:spPr>
            <a:xfrm>
              <a:off x="2976564"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08A417B-C87A-4D02-B5F6-FA053061E7D8}"/>
                </a:ext>
              </a:extLst>
            </p:cNvPr>
            <p:cNvSpPr/>
            <p:nvPr/>
          </p:nvSpPr>
          <p:spPr bwMode="auto">
            <a:xfrm>
              <a:off x="2378044"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20" name="Straight Arrow Connector 19">
              <a:extLst>
                <a:ext uri="{FF2B5EF4-FFF2-40B4-BE49-F238E27FC236}">
                  <a16:creationId xmlns:a16="http://schemas.microsoft.com/office/drawing/2014/main" id="{E6E886E5-499A-475B-ADCC-96FE1E3259FF}"/>
                </a:ext>
              </a:extLst>
            </p:cNvPr>
            <p:cNvCxnSpPr>
              <a:cxnSpLocks/>
              <a:endCxn id="19" idx="0"/>
            </p:cNvCxnSpPr>
            <p:nvPr/>
          </p:nvCxnSpPr>
          <p:spPr>
            <a:xfrm>
              <a:off x="3371969"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5351150-788D-4B01-9286-688C68B89936}"/>
                </a:ext>
              </a:extLst>
            </p:cNvPr>
            <p:cNvCxnSpPr>
              <a:cxnSpLocks/>
              <a:stCxn id="19" idx="3"/>
            </p:cNvCxnSpPr>
            <p:nvPr/>
          </p:nvCxnSpPr>
          <p:spPr>
            <a:xfrm>
              <a:off x="4365894"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FB2009A-E1F4-4631-994E-5FE47149C455}"/>
                </a:ext>
              </a:extLst>
            </p:cNvPr>
            <p:cNvGrpSpPr/>
            <p:nvPr/>
          </p:nvGrpSpPr>
          <p:grpSpPr>
            <a:xfrm>
              <a:off x="6954655" y="4856541"/>
              <a:ext cx="2373513" cy="1149398"/>
              <a:chOff x="6954655" y="4856541"/>
              <a:chExt cx="2373513" cy="1149398"/>
            </a:xfrm>
          </p:grpSpPr>
          <p:cxnSp>
            <p:nvCxnSpPr>
              <p:cNvPr id="23" name="Straight Arrow Connector 22">
                <a:extLst>
                  <a:ext uri="{FF2B5EF4-FFF2-40B4-BE49-F238E27FC236}">
                    <a16:creationId xmlns:a16="http://schemas.microsoft.com/office/drawing/2014/main" id="{8F839ED3-9F29-446D-8AFC-D12937F93898}"/>
                  </a:ext>
                </a:extLst>
              </p:cNvPr>
              <p:cNvCxnSpPr>
                <a:cxnSpLocks/>
                <a:stCxn id="32" idx="3"/>
              </p:cNvCxnSpPr>
              <p:nvPr/>
            </p:nvCxnSpPr>
            <p:spPr>
              <a:xfrm flipH="1">
                <a:off x="6954655" y="6005939"/>
                <a:ext cx="237351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74A09E-2D10-440F-8830-8259A9CBB22A}"/>
                  </a:ext>
                </a:extLst>
              </p:cNvPr>
              <p:cNvCxnSpPr>
                <a:cxnSpLocks/>
                <a:stCxn id="34" idx="3"/>
              </p:cNvCxnSpPr>
              <p:nvPr/>
            </p:nvCxnSpPr>
            <p:spPr>
              <a:xfrm flipH="1">
                <a:off x="6954655" y="4856541"/>
                <a:ext cx="984183"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560F8647-5F29-44EA-A909-2AF1EC1C3A82}"/>
                </a:ext>
              </a:extLst>
            </p:cNvPr>
            <p:cNvSpPr txBox="1"/>
            <p:nvPr/>
          </p:nvSpPr>
          <p:spPr>
            <a:xfrm>
              <a:off x="115711" y="3995862"/>
              <a:ext cx="1746003" cy="547678"/>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III and IV</a:t>
              </a:r>
            </a:p>
          </p:txBody>
        </p:sp>
        <p:grpSp>
          <p:nvGrpSpPr>
            <p:cNvPr id="26" name="Group 25">
              <a:extLst>
                <a:ext uri="{FF2B5EF4-FFF2-40B4-BE49-F238E27FC236}">
                  <a16:creationId xmlns:a16="http://schemas.microsoft.com/office/drawing/2014/main" id="{F8CE45A3-E820-4BCD-9280-6248E139BBE4}"/>
                </a:ext>
              </a:extLst>
            </p:cNvPr>
            <p:cNvGrpSpPr/>
            <p:nvPr/>
          </p:nvGrpSpPr>
          <p:grpSpPr>
            <a:xfrm>
              <a:off x="7883975" y="1244170"/>
              <a:ext cx="4276899" cy="5153879"/>
              <a:chOff x="7883975" y="1244170"/>
              <a:chExt cx="4276899" cy="5153879"/>
            </a:xfrm>
          </p:grpSpPr>
          <p:sp>
            <p:nvSpPr>
              <p:cNvPr id="27" name="Rectangle: Rounded Corners 26">
                <a:extLst>
                  <a:ext uri="{FF2B5EF4-FFF2-40B4-BE49-F238E27FC236}">
                    <a16:creationId xmlns:a16="http://schemas.microsoft.com/office/drawing/2014/main" id="{B4FA5DDE-4405-4D40-9380-2439DD424D73}"/>
                  </a:ext>
                </a:extLst>
              </p:cNvPr>
              <p:cNvSpPr/>
              <p:nvPr/>
            </p:nvSpPr>
            <p:spPr bwMode="auto">
              <a:xfrm>
                <a:off x="7883975"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Backup generator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sp>
            <p:nvSpPr>
              <p:cNvPr id="28" name="Rectangle: Rounded Corners 27">
                <a:extLst>
                  <a:ext uri="{FF2B5EF4-FFF2-40B4-BE49-F238E27FC236}">
                    <a16:creationId xmlns:a16="http://schemas.microsoft.com/office/drawing/2014/main" id="{1943F929-3467-438E-A107-A27DE37B2150}"/>
                  </a:ext>
                </a:extLst>
              </p:cNvPr>
              <p:cNvSpPr/>
              <p:nvPr/>
            </p:nvSpPr>
            <p:spPr bwMode="auto">
              <a:xfrm>
                <a:off x="7883975" y="2623231"/>
                <a:ext cx="3722808"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Auto transfer switch (ATS)</a:t>
                </a:r>
              </a:p>
            </p:txBody>
          </p:sp>
          <p:sp>
            <p:nvSpPr>
              <p:cNvPr id="29" name="Rectangle: Rounded Corners 28">
                <a:extLst>
                  <a:ext uri="{FF2B5EF4-FFF2-40B4-BE49-F238E27FC236}">
                    <a16:creationId xmlns:a16="http://schemas.microsoft.com/office/drawing/2014/main" id="{AA5FBE06-D502-4AD7-BFCA-C633A9726A2C}"/>
                  </a:ext>
                </a:extLst>
              </p:cNvPr>
              <p:cNvSpPr/>
              <p:nvPr/>
            </p:nvSpPr>
            <p:spPr bwMode="auto">
              <a:xfrm>
                <a:off x="10106146" y="1244170"/>
                <a:ext cx="1500637" cy="1183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Utility Feed B</a:t>
                </a:r>
              </a:p>
            </p:txBody>
          </p:sp>
          <p:cxnSp>
            <p:nvCxnSpPr>
              <p:cNvPr id="30" name="Straight Arrow Connector 29">
                <a:extLst>
                  <a:ext uri="{FF2B5EF4-FFF2-40B4-BE49-F238E27FC236}">
                    <a16:creationId xmlns:a16="http://schemas.microsoft.com/office/drawing/2014/main" id="{1169F62E-AE46-4245-9DC3-A1B096D38D4E}"/>
                  </a:ext>
                </a:extLst>
              </p:cNvPr>
              <p:cNvCxnSpPr>
                <a:stCxn id="27" idx="2"/>
              </p:cNvCxnSpPr>
              <p:nvPr/>
            </p:nvCxnSpPr>
            <p:spPr>
              <a:xfrm>
                <a:off x="8634294" y="2427382"/>
                <a:ext cx="396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486D0CA-BAE2-48A1-A612-BC5312FAD947}"/>
                  </a:ext>
                </a:extLst>
              </p:cNvPr>
              <p:cNvCxnSpPr>
                <a:cxnSpLocks/>
                <a:stCxn id="29" idx="2"/>
              </p:cNvCxnSpPr>
              <p:nvPr/>
            </p:nvCxnSpPr>
            <p:spPr>
              <a:xfrm>
                <a:off x="10856465" y="2427382"/>
                <a:ext cx="0" cy="195849"/>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E8C440BB-845B-4477-8523-9F3B40AC43A8}"/>
                  </a:ext>
                </a:extLst>
              </p:cNvPr>
              <p:cNvSpPr/>
              <p:nvPr/>
            </p:nvSpPr>
            <p:spPr bwMode="auto">
              <a:xfrm flipH="1">
                <a:off x="9328168" y="5613829"/>
                <a:ext cx="1987850" cy="78422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UPS </a:t>
                </a:r>
              </a:p>
              <a:p>
                <a:pPr algn="ctr" defTabSz="951028" fontAlgn="base">
                  <a:spcBef>
                    <a:spcPct val="0"/>
                  </a:spcBef>
                  <a:spcAft>
                    <a:spcPct val="0"/>
                  </a:spcAft>
                </a:pPr>
                <a:r>
                  <a:rPr lang="en-US" sz="1020">
                    <a:gradFill>
                      <a:gsLst>
                        <a:gs pos="40075">
                          <a:srgbClr val="FFFFFF"/>
                        </a:gs>
                        <a:gs pos="30000">
                          <a:srgbClr val="FFFFFF"/>
                        </a:gs>
                      </a:gsLst>
                      <a:lin ang="5400000" scaled="0"/>
                    </a:gradFill>
                  </a:rPr>
                  <a:t>N: Tier III</a:t>
                </a:r>
              </a:p>
              <a:p>
                <a:pPr algn="ctr" defTabSz="951028" fontAlgn="base">
                  <a:spcBef>
                    <a:spcPct val="0"/>
                  </a:spcBef>
                  <a:spcAft>
                    <a:spcPct val="0"/>
                  </a:spcAft>
                </a:pPr>
                <a:r>
                  <a:rPr lang="en-US" sz="1020">
                    <a:gradFill>
                      <a:gsLst>
                        <a:gs pos="40075">
                          <a:srgbClr val="FFFFFF"/>
                        </a:gs>
                        <a:gs pos="30000">
                          <a:srgbClr val="FFFFFF"/>
                        </a:gs>
                      </a:gsLst>
                      <a:lin ang="5400000" scaled="0"/>
                    </a:gradFill>
                  </a:rPr>
                  <a:t>N+1: Tier IV</a:t>
                </a:r>
              </a:p>
            </p:txBody>
          </p:sp>
          <p:cxnSp>
            <p:nvCxnSpPr>
              <p:cNvPr id="33" name="Straight Arrow Connector 32">
                <a:extLst>
                  <a:ext uri="{FF2B5EF4-FFF2-40B4-BE49-F238E27FC236}">
                    <a16:creationId xmlns:a16="http://schemas.microsoft.com/office/drawing/2014/main" id="{208BF0C4-0894-4E46-B60E-DB7AEB5ACA5A}"/>
                  </a:ext>
                </a:extLst>
              </p:cNvPr>
              <p:cNvCxnSpPr>
                <a:cxnSpLocks/>
              </p:cNvCxnSpPr>
              <p:nvPr/>
            </p:nvCxnSpPr>
            <p:spPr>
              <a:xfrm flipH="1">
                <a:off x="10527601" y="3407451"/>
                <a:ext cx="0" cy="2206378"/>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A52AF0E5-3B30-4268-A6C7-42DD530D7D89}"/>
                  </a:ext>
                </a:extLst>
              </p:cNvPr>
              <p:cNvSpPr/>
              <p:nvPr/>
            </p:nvSpPr>
            <p:spPr bwMode="auto">
              <a:xfrm flipH="1">
                <a:off x="7938838" y="4464431"/>
                <a:ext cx="1987850" cy="784220"/>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020">
                    <a:gradFill>
                      <a:gsLst>
                        <a:gs pos="40075">
                          <a:srgbClr val="FFFFFF"/>
                        </a:gs>
                        <a:gs pos="30000">
                          <a:srgbClr val="FFFFFF"/>
                        </a:gs>
                      </a:gsLst>
                      <a:lin ang="5400000" scaled="0"/>
                    </a:gradFill>
                  </a:rPr>
                  <a:t>Mechanical</a:t>
                </a:r>
              </a:p>
            </p:txBody>
          </p:sp>
          <p:cxnSp>
            <p:nvCxnSpPr>
              <p:cNvPr id="35" name="Straight Arrow Connector 34">
                <a:extLst>
                  <a:ext uri="{FF2B5EF4-FFF2-40B4-BE49-F238E27FC236}">
                    <a16:creationId xmlns:a16="http://schemas.microsoft.com/office/drawing/2014/main" id="{979B2D7B-0083-45EE-9B9F-53D982E0E9A2}"/>
                  </a:ext>
                </a:extLst>
              </p:cNvPr>
              <p:cNvCxnSpPr>
                <a:cxnSpLocks/>
                <a:endCxn id="34" idx="0"/>
              </p:cNvCxnSpPr>
              <p:nvPr/>
            </p:nvCxnSpPr>
            <p:spPr>
              <a:xfrm flipH="1">
                <a:off x="8932763" y="3407451"/>
                <a:ext cx="0" cy="105698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87D702-EB2E-4580-A124-CBD24AFAF51C}"/>
                  </a:ext>
                </a:extLst>
              </p:cNvPr>
              <p:cNvSpPr txBox="1"/>
              <p:nvPr/>
            </p:nvSpPr>
            <p:spPr>
              <a:xfrm>
                <a:off x="10414870" y="3742686"/>
                <a:ext cx="1746004" cy="1369197"/>
              </a:xfrm>
              <a:prstGeom prst="rect">
                <a:avLst/>
              </a:prstGeom>
              <a:noFill/>
            </p:spPr>
            <p:txBody>
              <a:bodyPr wrap="square" lIns="0" tIns="0" rIns="0" bIns="0" rtlCol="0">
                <a:spAutoFit/>
              </a:bodyPr>
              <a:lstStyle/>
              <a:p>
                <a:pPr algn="ctr"/>
                <a:r>
                  <a:rPr lang="en-US" sz="1122">
                    <a:gradFill>
                      <a:gsLst>
                        <a:gs pos="2917">
                          <a:schemeClr val="tx1"/>
                        </a:gs>
                        <a:gs pos="30000">
                          <a:schemeClr val="tx1"/>
                        </a:gs>
                      </a:gsLst>
                      <a:lin ang="5400000" scaled="0"/>
                    </a:gradFill>
                  </a:rPr>
                  <a:t>Passive:</a:t>
                </a:r>
              </a:p>
              <a:p>
                <a:pPr algn="ctr"/>
                <a:r>
                  <a:rPr lang="en-US" sz="1122">
                    <a:gradFill>
                      <a:gsLst>
                        <a:gs pos="2917">
                          <a:schemeClr val="tx1"/>
                        </a:gs>
                        <a:gs pos="30000">
                          <a:schemeClr val="tx1"/>
                        </a:gs>
                      </a:gsLst>
                      <a:lin ang="5400000" scaled="0"/>
                    </a:gradFill>
                  </a:rPr>
                  <a:t>Tier III</a:t>
                </a:r>
              </a:p>
              <a:p>
                <a:pPr algn="ctr"/>
                <a:endParaRPr lang="en-US" sz="1122">
                  <a:gradFill>
                    <a:gsLst>
                      <a:gs pos="2917">
                        <a:schemeClr val="tx1"/>
                      </a:gs>
                      <a:gs pos="30000">
                        <a:schemeClr val="tx1"/>
                      </a:gs>
                    </a:gsLst>
                    <a:lin ang="5400000" scaled="0"/>
                  </a:gradFill>
                </a:endParaRPr>
              </a:p>
              <a:p>
                <a:pPr algn="ctr"/>
                <a:r>
                  <a:rPr lang="en-US" sz="1122">
                    <a:gradFill>
                      <a:gsLst>
                        <a:gs pos="2917">
                          <a:schemeClr val="tx1"/>
                        </a:gs>
                        <a:gs pos="30000">
                          <a:schemeClr val="tx1"/>
                        </a:gs>
                      </a:gsLst>
                      <a:lin ang="5400000" scaled="0"/>
                    </a:gradFill>
                  </a:rPr>
                  <a:t>Active: </a:t>
                </a:r>
              </a:p>
              <a:p>
                <a:pPr algn="ctr"/>
                <a:r>
                  <a:rPr lang="en-US" sz="1122">
                    <a:gradFill>
                      <a:gsLst>
                        <a:gs pos="2917">
                          <a:schemeClr val="tx1"/>
                        </a:gs>
                        <a:gs pos="30000">
                          <a:schemeClr val="tx1"/>
                        </a:gs>
                      </a:gsLst>
                      <a:lin ang="5400000" scaled="0"/>
                    </a:gradFill>
                  </a:rPr>
                  <a:t>Tier IV</a:t>
                </a:r>
              </a:p>
            </p:txBody>
          </p:sp>
        </p:grpSp>
      </p:grpSp>
      <p:sp>
        <p:nvSpPr>
          <p:cNvPr id="38" name="Rectangle: Rounded Corners 37">
            <a:extLst>
              <a:ext uri="{FF2B5EF4-FFF2-40B4-BE49-F238E27FC236}">
                <a16:creationId xmlns:a16="http://schemas.microsoft.com/office/drawing/2014/main" id="{307692FA-E22D-4885-8B40-32A9FE7C3A7D}"/>
              </a:ext>
            </a:extLst>
          </p:cNvPr>
          <p:cNvSpPr/>
          <p:nvPr/>
        </p:nvSpPr>
        <p:spPr bwMode="auto">
          <a:xfrm>
            <a:off x="2082385" y="5531632"/>
            <a:ext cx="8289807" cy="476772"/>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a:gradFill>
                  <a:gsLst>
                    <a:gs pos="40075">
                      <a:srgbClr val="FFFFFF"/>
                    </a:gs>
                    <a:gs pos="30000">
                      <a:srgbClr val="FFFFFF"/>
                    </a:gs>
                  </a:gsLst>
                  <a:lin ang="5400000" scaled="0"/>
                </a:gradFill>
              </a:rPr>
              <a:t>Impact radius of a disaster</a:t>
            </a:r>
          </a:p>
        </p:txBody>
      </p:sp>
      <p:sp>
        <p:nvSpPr>
          <p:cNvPr id="40" name="TextBox 39">
            <a:extLst>
              <a:ext uri="{FF2B5EF4-FFF2-40B4-BE49-F238E27FC236}">
                <a16:creationId xmlns:a16="http://schemas.microsoft.com/office/drawing/2014/main" id="{3BD5F0A6-4E4C-4AB2-9116-43E1271A16A7}"/>
              </a:ext>
            </a:extLst>
          </p:cNvPr>
          <p:cNvSpPr txBox="1"/>
          <p:nvPr/>
        </p:nvSpPr>
        <p:spPr>
          <a:xfrm>
            <a:off x="4682547" y="5187511"/>
            <a:ext cx="3071381" cy="493140"/>
          </a:xfrm>
          <a:prstGeom prst="rect">
            <a:avLst/>
          </a:prstGeom>
          <a:noFill/>
        </p:spPr>
        <p:txBody>
          <a:bodyPr wrap="square" lIns="182828" tIns="146262" rIns="182828" bIns="146262" rtlCol="0">
            <a:spAutoFit/>
          </a:bodyPr>
          <a:lstStyle/>
          <a:p>
            <a:pPr algn="ctr" defTabSz="932502">
              <a:lnSpc>
                <a:spcPct val="90000"/>
              </a:lnSpc>
              <a:spcAft>
                <a:spcPts val="600"/>
              </a:spcAft>
              <a:defRPr/>
            </a:pPr>
            <a:r>
              <a:rPr lang="en-US" sz="1428" b="1">
                <a:latin typeface="Segoe UI Light"/>
                <a:cs typeface="Segoe UI Light" panose="020B0502040204020203" pitchFamily="34" charset="0"/>
              </a:rPr>
              <a:t>Site</a:t>
            </a:r>
          </a:p>
        </p:txBody>
      </p:sp>
      <p:grpSp>
        <p:nvGrpSpPr>
          <p:cNvPr id="41" name="Group 40">
            <a:extLst>
              <a:ext uri="{FF2B5EF4-FFF2-40B4-BE49-F238E27FC236}">
                <a16:creationId xmlns:a16="http://schemas.microsoft.com/office/drawing/2014/main" id="{A34779EA-5F7B-4CEE-BCE6-3074C863E38E}"/>
              </a:ext>
            </a:extLst>
          </p:cNvPr>
          <p:cNvGrpSpPr/>
          <p:nvPr/>
        </p:nvGrpSpPr>
        <p:grpSpPr>
          <a:xfrm>
            <a:off x="5409613" y="3108126"/>
            <a:ext cx="1761637" cy="742781"/>
            <a:chOff x="3471701" y="5290951"/>
            <a:chExt cx="3411643" cy="1438494"/>
          </a:xfrm>
        </p:grpSpPr>
        <p:pic>
          <p:nvPicPr>
            <p:cNvPr id="42" name="Picture 41">
              <a:extLst>
                <a:ext uri="{FF2B5EF4-FFF2-40B4-BE49-F238E27FC236}">
                  <a16:creationId xmlns:a16="http://schemas.microsoft.com/office/drawing/2014/main" id="{19B05C21-52FB-42C9-91B9-8C5B82F87881}"/>
                </a:ext>
              </a:extLst>
            </p:cNvPr>
            <p:cNvPicPr>
              <a:picLocks noChangeAspect="1"/>
            </p:cNvPicPr>
            <p:nvPr/>
          </p:nvPicPr>
          <p:blipFill>
            <a:blip r:embed="rId3"/>
            <a:stretch>
              <a:fillRect/>
            </a:stretch>
          </p:blipFill>
          <p:spPr>
            <a:xfrm>
              <a:off x="3835671" y="5290951"/>
              <a:ext cx="2516983" cy="1438494"/>
            </a:xfrm>
            <a:prstGeom prst="rect">
              <a:avLst/>
            </a:prstGeom>
          </p:spPr>
        </p:pic>
        <p:sp>
          <p:nvSpPr>
            <p:cNvPr id="43" name="Title">
              <a:extLst>
                <a:ext uri="{FF2B5EF4-FFF2-40B4-BE49-F238E27FC236}">
                  <a16:creationId xmlns:a16="http://schemas.microsoft.com/office/drawing/2014/main" id="{6E64ABB8-9967-4DD4-A2A4-40F304F533F8}"/>
                </a:ext>
              </a:extLst>
            </p:cNvPr>
            <p:cNvSpPr txBox="1">
              <a:spLocks/>
            </p:cNvSpPr>
            <p:nvPr/>
          </p:nvSpPr>
          <p:spPr>
            <a:xfrm>
              <a:off x="3471701" y="5776861"/>
              <a:ext cx="3411643" cy="789872"/>
            </a:xfrm>
            <a:prstGeom prst="rect">
              <a:avLst/>
            </a:prstGeom>
          </p:spPr>
          <p:txBody>
            <a:bodyPr vert="horz" wrap="square" lIns="143326" tIns="89579" rIns="143326" bIns="8957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a:p>
              <a:pPr defTabSz="895526">
                <a:defRPr/>
              </a:pPr>
              <a:r>
                <a:rPr lang="en-US" sz="1428" kern="0" spc="-1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Stack</a:t>
              </a:r>
            </a:p>
          </p:txBody>
        </p:sp>
      </p:grpSp>
    </p:spTree>
    <p:extLst>
      <p:ext uri="{BB962C8B-B14F-4D97-AF65-F5344CB8AC3E}">
        <p14:creationId xmlns:p14="http://schemas.microsoft.com/office/powerpoint/2010/main" val="2052653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3.xml><?xml version="1.0" encoding="utf-8"?>
<a:theme xmlns:a="http://schemas.openxmlformats.org/drawingml/2006/main" name="DARK GRAY TEMPLATE">
  <a:themeElements>
    <a:clrScheme name="BT - Blue - dark background">
      <a:dk1>
        <a:srgbClr val="353535"/>
      </a:dk1>
      <a:lt1>
        <a:srgbClr val="FFFFFF"/>
      </a:lt1>
      <a:dk2>
        <a:srgbClr val="0078D7"/>
      </a:dk2>
      <a:lt2>
        <a:srgbClr val="CDF4FF"/>
      </a:lt2>
      <a:accent1>
        <a:srgbClr val="0078D7"/>
      </a:accent1>
      <a:accent2>
        <a:srgbClr val="D2D2D2"/>
      </a:accent2>
      <a:accent3>
        <a:srgbClr val="00BCF2"/>
      </a:accent3>
      <a:accent4>
        <a:srgbClr val="B4009E"/>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1EE7FF6B-7C85-492F-933D-8CFD82A3F953}"/>
    </a:ext>
  </a:extLst>
</a:theme>
</file>

<file path=ppt/theme/theme4.xml><?xml version="1.0" encoding="utf-8"?>
<a:theme xmlns:a="http://schemas.openxmlformats.org/drawingml/2006/main" name="1_WHITE TEMPLATE">
  <a:themeElements>
    <a:clrScheme name="BT - Blue">
      <a:dk1>
        <a:srgbClr val="505050"/>
      </a:dk1>
      <a:lt1>
        <a:srgbClr val="FFFFFF"/>
      </a:lt1>
      <a:dk2>
        <a:srgbClr val="0078D7"/>
      </a:dk2>
      <a:lt2>
        <a:srgbClr val="CDF4FF"/>
      </a:lt2>
      <a:accent1>
        <a:srgbClr val="0078D7"/>
      </a:accent1>
      <a:accent2>
        <a:srgbClr val="002050"/>
      </a:accent2>
      <a:accent3>
        <a:srgbClr val="B4009E"/>
      </a:accent3>
      <a:accent4>
        <a:srgbClr val="5C2D91"/>
      </a:accent4>
      <a:accent5>
        <a:srgbClr val="004B5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3.potx" id="{B6013B3B-8FDD-4682-B2A0-A40DA4D88E72}" vid="{104F0BBE-44F7-43B4-B685-3CBFA0666BAE}"/>
    </a:ext>
  </a:extLst>
</a:theme>
</file>

<file path=ppt/theme/theme5.xml><?xml version="1.0" encoding="utf-8"?>
<a:theme xmlns:a="http://schemas.openxmlformats.org/drawingml/2006/main" name="1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6.xml><?xml version="1.0" encoding="utf-8"?>
<a:theme xmlns:a="http://schemas.openxmlformats.org/drawingml/2006/main" name="2_LIGHT GRAY TEMPLATE">
  <a:themeElements>
    <a:clrScheme name="BT - Blue - light gray">
      <a:dk1>
        <a:srgbClr val="353535"/>
      </a:dk1>
      <a:lt1>
        <a:srgbClr val="FFFFFF"/>
      </a:lt1>
      <a:dk2>
        <a:srgbClr val="0078D7"/>
      </a:dk2>
      <a:lt2>
        <a:srgbClr val="E6E6E6"/>
      </a:lt2>
      <a:accent1>
        <a:srgbClr val="0078D7"/>
      </a:accent1>
      <a:accent2>
        <a:srgbClr val="002050"/>
      </a:accent2>
      <a:accent3>
        <a:srgbClr val="00BCF2"/>
      </a:accent3>
      <a:accent4>
        <a:srgbClr val="B4009E"/>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C620A773-8EDA-4F63-B19F-165144BCFB9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26AC6B26662847AE5FCD1475390DF4" ma:contentTypeVersion="8" ma:contentTypeDescription="Create a new document." ma:contentTypeScope="" ma:versionID="d2b09e8addcbbc23426f340e20334088">
  <xsd:schema xmlns:xsd="http://www.w3.org/2001/XMLSchema" xmlns:xs="http://www.w3.org/2001/XMLSchema" xmlns:p="http://schemas.microsoft.com/office/2006/metadata/properties" xmlns:ns1="http://schemas.microsoft.com/sharepoint/v3" xmlns:ns2="baf8eb57-9938-4fa4-a434-ac2f3f33305f" xmlns:ns3="44bc9caf-a09b-4a2d-9779-c78a6c831d2a" targetNamespace="http://schemas.microsoft.com/office/2006/metadata/properties" ma:root="true" ma:fieldsID="7a7f6a6187a45f898f33254b1eefe947" ns1:_="" ns2:_="" ns3:_="">
    <xsd:import namespace="http://schemas.microsoft.com/sharepoint/v3"/>
    <xsd:import namespace="baf8eb57-9938-4fa4-a434-ac2f3f33305f"/>
    <xsd:import namespace="44bc9caf-a09b-4a2d-9779-c78a6c831d2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f8eb57-9938-4fa4-a434-ac2f3f3330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bc9caf-a09b-4a2d-9779-c78a6c831d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1187D4-07BC-424A-B64B-52914656F184}">
  <ds:schemaRefs>
    <ds:schemaRef ds:uri="http://schemas.microsoft.com/sharepoint/v3/contenttype/forms"/>
  </ds:schemaRefs>
</ds:datastoreItem>
</file>

<file path=customXml/itemProps2.xml><?xml version="1.0" encoding="utf-8"?>
<ds:datastoreItem xmlns:ds="http://schemas.openxmlformats.org/officeDocument/2006/customXml" ds:itemID="{D188A095-EAD7-441D-BD31-D8408549A1A4}">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7019EC97-A8D9-47F4-A424-0012198DA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af8eb57-9938-4fa4-a434-ac2f3f33305f"/>
    <ds:schemaRef ds:uri="44bc9caf-a09b-4a2d-9779-c78a6c831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16-9_Business_BLUE_2017_13</Template>
  <TotalTime>0</TotalTime>
  <Words>4417</Words>
  <Application>Microsoft Office PowerPoint</Application>
  <PresentationFormat>Custom</PresentationFormat>
  <Paragraphs>930</Paragraphs>
  <Slides>49</Slides>
  <Notes>46</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49</vt:i4>
      </vt:variant>
    </vt:vector>
  </HeadingPairs>
  <TitlesOfParts>
    <vt:vector size="61" baseType="lpstr">
      <vt:lpstr>Arial</vt:lpstr>
      <vt:lpstr>Calibri</vt:lpstr>
      <vt:lpstr>Segoe UI</vt:lpstr>
      <vt:lpstr>Segoe UI Light</vt:lpstr>
      <vt:lpstr>Segoe UI Semilight</vt:lpstr>
      <vt:lpstr>Wingdings</vt:lpstr>
      <vt:lpstr>WHITE TEMPLATE</vt:lpstr>
      <vt:lpstr>LIGHT GRAY TEMPLATE</vt:lpstr>
      <vt:lpstr>DARK GRAY TEMPLATE</vt:lpstr>
      <vt:lpstr>1_WHITE TEMPLATE</vt:lpstr>
      <vt:lpstr>1_LIGHT GRAY TEMPLATE</vt:lpstr>
      <vt:lpstr>2_LIGHT GRAY TEMPLATE</vt:lpstr>
      <vt:lpstr>Disaster Recovery and High Availability</vt:lpstr>
      <vt:lpstr>Agenda</vt:lpstr>
      <vt:lpstr>Overview</vt:lpstr>
      <vt:lpstr>PowerPoint Presentation</vt:lpstr>
      <vt:lpstr>Topics for today</vt:lpstr>
      <vt:lpstr>Level set on terminology</vt:lpstr>
      <vt:lpstr>Deployment site</vt:lpstr>
      <vt:lpstr>Deployment site</vt:lpstr>
      <vt:lpstr>Site level failure</vt:lpstr>
      <vt:lpstr>PowerPoint Presentation</vt:lpstr>
      <vt:lpstr>Scale-units do not stretch across datacenters or sites</vt:lpstr>
      <vt:lpstr>Fault tolerance within a scale-unit</vt:lpstr>
      <vt:lpstr>Fault tolerance within a scale-unit node</vt:lpstr>
      <vt:lpstr>Azure Stack Hub Integrated System Single region/single scale-unit deployment</vt:lpstr>
      <vt:lpstr>But as an admin, I still protect it like a virtual stack?</vt:lpstr>
      <vt:lpstr>Do I still have a “catch-all” insurance policy?</vt:lpstr>
      <vt:lpstr>Infrastructure Backup</vt:lpstr>
      <vt:lpstr>Azure Stack Hub Infrastructure </vt:lpstr>
      <vt:lpstr>Infrastructure Backup Controller</vt:lpstr>
      <vt:lpstr>Infrastructure backup requirements</vt:lpstr>
      <vt:lpstr>Configuring backups – The process</vt:lpstr>
      <vt:lpstr>Infrastructure backup requirements</vt:lpstr>
      <vt:lpstr>Infrastructure backup controller </vt:lpstr>
      <vt:lpstr>Considerations</vt:lpstr>
      <vt:lpstr>Infrastructure backup - released and planned updates</vt:lpstr>
      <vt:lpstr>Backup of HLH and switches</vt:lpstr>
      <vt:lpstr>Azure Stack Hub cloud recovery</vt:lpstr>
      <vt:lpstr>Restore process</vt:lpstr>
      <vt:lpstr>Contents of an infrastructure backup</vt:lpstr>
      <vt:lpstr>Testing infrastructure restore with the ASDK</vt:lpstr>
      <vt:lpstr>HA and DR patterns</vt:lpstr>
      <vt:lpstr>Disaster recovery between Azure Stack Hub and Azure</vt:lpstr>
      <vt:lpstr>Application availability between Azure Stack Hub and Azure Stack Hub (short distance/shared impact radius)</vt:lpstr>
      <vt:lpstr>Disaster recovery between Azure Stack Hub and Azure Stack Hub (long distance/separate failure domains)</vt:lpstr>
      <vt:lpstr>Azure Stack Hub Deployment Patterns</vt:lpstr>
      <vt:lpstr>SQL: Multiple Deployments </vt:lpstr>
      <vt:lpstr>SQL site to site recovery behind VPN</vt:lpstr>
      <vt:lpstr>SQL distributed availability group</vt:lpstr>
      <vt:lpstr>App Service: Multiple deployments</vt:lpstr>
      <vt:lpstr>Recovery Time Planning</vt:lpstr>
      <vt:lpstr>User VM Protection</vt:lpstr>
      <vt:lpstr>Data protection and recovery options</vt:lpstr>
      <vt:lpstr>User IaaS VM backup/restore</vt:lpstr>
      <vt:lpstr>Support for IaaS VM backup/restore</vt:lpstr>
      <vt:lpstr>Microsoft Azure Backup server</vt:lpstr>
      <vt:lpstr>Support for IaaS VM replication - Summary</vt:lpstr>
      <vt:lpstr>Azure Stack Hub BC/DR partners </vt:lpstr>
      <vt:lpstr>Questions?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2019-12-20T21:46:13Z</dcterms:created>
  <dcterms:modified xsi:type="dcterms:W3CDTF">2023-03-03T16:11:42Z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2019-12-20T21:46:22.1017776Z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d8b8fdf6-a9dd-4aef-8227-c659a9930296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0x0101002D26AC6B26662847AE5FCD1475390DF4</vt:lpwstr>
  </property>
</Properties>
</file>