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Oswald"/>
      <p:regular r:id="rId18"/>
      <p:bold r:id="rId19"/>
    </p:embeddedFont>
    <p:embeddedFont>
      <p:font typeface="Roboto Condensed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Streaming API limitation even after rotating 4 API keys of the group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t Shapes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0" name="Shape 4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Shape 45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6" name="Shape 4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3" name="Shape 5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Shape 5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59" name="Shape 5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»"/>
              <a:defRPr/>
            </a:lvl1pPr>
            <a:lvl2pPr lvl="1">
              <a:spcBef>
                <a:spcPts val="0"/>
              </a:spcBef>
              <a:buSzPts val="2000"/>
              <a:buChar char="⋄"/>
              <a:defRPr/>
            </a:lvl2pPr>
            <a:lvl3pPr lvl="2">
              <a:spcBef>
                <a:spcPts val="0"/>
              </a:spcBef>
              <a:buSzPts val="2000"/>
              <a:buChar char="⋄"/>
              <a:defRPr/>
            </a:lvl3pPr>
            <a:lvl4pPr lvl="3">
              <a:spcBef>
                <a:spcPts val="0"/>
              </a:spcBef>
              <a:buSzPts val="2000"/>
              <a:buChar char="⋄"/>
              <a:defRPr/>
            </a:lvl4pPr>
            <a:lvl5pPr lvl="4">
              <a:spcBef>
                <a:spcPts val="0"/>
              </a:spcBef>
              <a:buSzPts val="2000"/>
              <a:buChar char="⋄"/>
              <a:defRPr/>
            </a:lvl5pPr>
            <a:lvl6pPr lvl="5">
              <a:spcBef>
                <a:spcPts val="0"/>
              </a:spcBef>
              <a:buSzPts val="2000"/>
              <a:buChar char="⋄"/>
              <a:defRPr/>
            </a:lvl6pPr>
            <a:lvl7pPr lvl="6">
              <a:spcBef>
                <a:spcPts val="0"/>
              </a:spcBef>
              <a:buSzPts val="2000"/>
              <a:buChar char="●"/>
              <a:defRPr/>
            </a:lvl7pPr>
            <a:lvl8pPr lvl="7">
              <a:spcBef>
                <a:spcPts val="0"/>
              </a:spcBef>
              <a:buSzPts val="2000"/>
              <a:buChar char="○"/>
              <a:defRPr/>
            </a:lvl8pPr>
            <a:lvl9pPr lvl="8">
              <a:spcBef>
                <a:spcPts val="0"/>
              </a:spcBef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68" name="Shape 6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4" name="Shape 7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»"/>
              <a:defRPr sz="1800"/>
            </a:lvl1pPr>
            <a:lvl2pPr lvl="1">
              <a:spcBef>
                <a:spcPts val="0"/>
              </a:spcBef>
              <a:buSzPts val="1800"/>
              <a:buChar char="⋄"/>
              <a:defRPr sz="1800"/>
            </a:lvl2pPr>
            <a:lvl3pPr lvl="2">
              <a:spcBef>
                <a:spcPts val="0"/>
              </a:spcBef>
              <a:buSzPts val="1800"/>
              <a:buChar char="⋄"/>
              <a:defRPr sz="1800"/>
            </a:lvl3pPr>
            <a:lvl4pPr lvl="3">
              <a:spcBef>
                <a:spcPts val="0"/>
              </a:spcBef>
              <a:buSzPts val="1800"/>
              <a:buChar char="⋄"/>
              <a:defRPr sz="1800"/>
            </a:lvl4pPr>
            <a:lvl5pPr lvl="4">
              <a:spcBef>
                <a:spcPts val="0"/>
              </a:spcBef>
              <a:buSzPts val="1800"/>
              <a:buChar char="⋄"/>
              <a:defRPr sz="1800"/>
            </a:lvl5pPr>
            <a:lvl6pPr lvl="5">
              <a:spcBef>
                <a:spcPts val="0"/>
              </a:spcBef>
              <a:buSzPts val="1800"/>
              <a:buChar char="⋄"/>
              <a:defRPr sz="1800"/>
            </a:lvl6pPr>
            <a:lvl7pPr lvl="6">
              <a:spcBef>
                <a:spcPts val="0"/>
              </a:spcBef>
              <a:buSzPts val="1800"/>
              <a:buChar char="●"/>
              <a:defRPr sz="1800"/>
            </a:lvl7pPr>
            <a:lvl8pPr lvl="7">
              <a:spcBef>
                <a:spcPts val="0"/>
              </a:spcBef>
              <a:buSzPts val="1800"/>
              <a:buChar char="○"/>
              <a:defRPr sz="1800"/>
            </a:lvl8pPr>
            <a:lvl9pPr lvl="8">
              <a:spcBef>
                <a:spcPts val="0"/>
              </a:spcBef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»"/>
              <a:defRPr sz="1800"/>
            </a:lvl1pPr>
            <a:lvl2pPr lvl="1">
              <a:spcBef>
                <a:spcPts val="0"/>
              </a:spcBef>
              <a:buSzPts val="1800"/>
              <a:buChar char="⋄"/>
              <a:defRPr sz="1800"/>
            </a:lvl2pPr>
            <a:lvl3pPr lvl="2">
              <a:spcBef>
                <a:spcPts val="0"/>
              </a:spcBef>
              <a:buSzPts val="1800"/>
              <a:buChar char="⋄"/>
              <a:defRPr sz="1800"/>
            </a:lvl3pPr>
            <a:lvl4pPr lvl="3">
              <a:spcBef>
                <a:spcPts val="0"/>
              </a:spcBef>
              <a:buSzPts val="1800"/>
              <a:buChar char="⋄"/>
              <a:defRPr sz="1800"/>
            </a:lvl4pPr>
            <a:lvl5pPr lvl="4">
              <a:spcBef>
                <a:spcPts val="0"/>
              </a:spcBef>
              <a:buSzPts val="1800"/>
              <a:buChar char="⋄"/>
              <a:defRPr sz="1800"/>
            </a:lvl5pPr>
            <a:lvl6pPr lvl="5">
              <a:spcBef>
                <a:spcPts val="0"/>
              </a:spcBef>
              <a:buSzPts val="1800"/>
              <a:buChar char="⋄"/>
              <a:defRPr sz="1800"/>
            </a:lvl6pPr>
            <a:lvl7pPr lvl="6">
              <a:spcBef>
                <a:spcPts val="0"/>
              </a:spcBef>
              <a:buSzPts val="1800"/>
              <a:buChar char="●"/>
              <a:defRPr sz="1800"/>
            </a:lvl7pPr>
            <a:lvl8pPr lvl="7">
              <a:spcBef>
                <a:spcPts val="0"/>
              </a:spcBef>
              <a:buSzPts val="1800"/>
              <a:buChar char="○"/>
              <a:defRPr sz="1800"/>
            </a:lvl8pPr>
            <a:lvl9pPr lvl="8">
              <a:spcBef>
                <a:spcPts val="0"/>
              </a:spcBef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4" name="Shape 8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Shape 8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0" name="Shape 9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600"/>
              <a:buChar char="»"/>
              <a:defRPr sz="1600"/>
            </a:lvl1pPr>
            <a:lvl2pPr lvl="1" rtl="0">
              <a:spcBef>
                <a:spcPts val="0"/>
              </a:spcBef>
              <a:buSzPts val="1600"/>
              <a:buChar char="⋄"/>
              <a:defRPr sz="1600"/>
            </a:lvl2pPr>
            <a:lvl3pPr lvl="2" rtl="0">
              <a:spcBef>
                <a:spcPts val="0"/>
              </a:spcBef>
              <a:buSzPts val="1600"/>
              <a:buChar char="⋄"/>
              <a:defRPr sz="1600"/>
            </a:lvl3pPr>
            <a:lvl4pPr lvl="3" rtl="0">
              <a:spcBef>
                <a:spcPts val="0"/>
              </a:spcBef>
              <a:buSzPts val="1600"/>
              <a:buChar char="⋄"/>
              <a:defRPr sz="1600"/>
            </a:lvl4pPr>
            <a:lvl5pPr lvl="4" rtl="0">
              <a:spcBef>
                <a:spcPts val="0"/>
              </a:spcBef>
              <a:buSzPts val="1600"/>
              <a:buChar char="⋄"/>
              <a:defRPr sz="1600"/>
            </a:lvl5pPr>
            <a:lvl6pPr lvl="5" rtl="0">
              <a:spcBef>
                <a:spcPts val="0"/>
              </a:spcBef>
              <a:buSzPts val="1600"/>
              <a:buChar char="⋄"/>
              <a:defRPr sz="1600"/>
            </a:lvl6pPr>
            <a:lvl7pPr lvl="6" rtl="0">
              <a:spcBef>
                <a:spcPts val="0"/>
              </a:spcBef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600"/>
              <a:buChar char="»"/>
              <a:defRPr sz="1600"/>
            </a:lvl1pPr>
            <a:lvl2pPr lvl="1" rtl="0">
              <a:spcBef>
                <a:spcPts val="0"/>
              </a:spcBef>
              <a:buSzPts val="1600"/>
              <a:buChar char="⋄"/>
              <a:defRPr sz="1600"/>
            </a:lvl2pPr>
            <a:lvl3pPr lvl="2" rtl="0">
              <a:spcBef>
                <a:spcPts val="0"/>
              </a:spcBef>
              <a:buSzPts val="1600"/>
              <a:buChar char="⋄"/>
              <a:defRPr sz="1600"/>
            </a:lvl3pPr>
            <a:lvl4pPr lvl="3" rtl="0">
              <a:spcBef>
                <a:spcPts val="0"/>
              </a:spcBef>
              <a:buSzPts val="1600"/>
              <a:buChar char="⋄"/>
              <a:defRPr sz="1600"/>
            </a:lvl4pPr>
            <a:lvl5pPr lvl="4" rtl="0">
              <a:spcBef>
                <a:spcPts val="0"/>
              </a:spcBef>
              <a:buSzPts val="1600"/>
              <a:buChar char="⋄"/>
              <a:defRPr sz="1600"/>
            </a:lvl5pPr>
            <a:lvl6pPr lvl="5" rtl="0">
              <a:spcBef>
                <a:spcPts val="0"/>
              </a:spcBef>
              <a:buSzPts val="1600"/>
              <a:buChar char="⋄"/>
              <a:defRPr sz="1600"/>
            </a:lvl6pPr>
            <a:lvl7pPr lvl="6" rtl="0">
              <a:spcBef>
                <a:spcPts val="0"/>
              </a:spcBef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600"/>
              <a:buChar char="»"/>
              <a:defRPr sz="1600"/>
            </a:lvl1pPr>
            <a:lvl2pPr lvl="1" rtl="0">
              <a:spcBef>
                <a:spcPts val="0"/>
              </a:spcBef>
              <a:buSzPts val="1600"/>
              <a:buChar char="⋄"/>
              <a:defRPr sz="1600"/>
            </a:lvl2pPr>
            <a:lvl3pPr lvl="2" rtl="0">
              <a:spcBef>
                <a:spcPts val="0"/>
              </a:spcBef>
              <a:buSzPts val="1600"/>
              <a:buChar char="⋄"/>
              <a:defRPr sz="1600"/>
            </a:lvl3pPr>
            <a:lvl4pPr lvl="3" rtl="0">
              <a:spcBef>
                <a:spcPts val="0"/>
              </a:spcBef>
              <a:buSzPts val="1600"/>
              <a:buChar char="⋄"/>
              <a:defRPr sz="1600"/>
            </a:lvl4pPr>
            <a:lvl5pPr lvl="4" rtl="0">
              <a:spcBef>
                <a:spcPts val="0"/>
              </a:spcBef>
              <a:buSzPts val="1600"/>
              <a:buChar char="⋄"/>
              <a:defRPr sz="1600"/>
            </a:lvl5pPr>
            <a:lvl6pPr lvl="5" rtl="0">
              <a:spcBef>
                <a:spcPts val="0"/>
              </a:spcBef>
              <a:buSzPts val="1600"/>
              <a:buChar char="⋄"/>
              <a:defRPr sz="1600"/>
            </a:lvl6pPr>
            <a:lvl7pPr lvl="6" rtl="0">
              <a:spcBef>
                <a:spcPts val="0"/>
              </a:spcBef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1" name="Shape 10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Shape 10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07" name="Shape 10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Shape 114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5" name="Shape 11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21" name="Shape 121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2" name="Shape 12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Visualization of Live Transportation Data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705475" y="3896350"/>
            <a:ext cx="56715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 b="0"/>
              <a:t>James Black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800" b="0"/>
              <a:t>Ramsey Magana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800" b="0"/>
              <a:t>Aniruddh Nautiyal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b="0"/>
              <a:t>Rich Ung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430025" y="413650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Estimated Cost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250" y="1021575"/>
            <a:ext cx="4900451" cy="33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>
            <a:spLocks noGrp="1"/>
          </p:cNvSpPr>
          <p:nvPr>
            <p:ph type="body" idx="4294967295"/>
          </p:nvPr>
        </p:nvSpPr>
        <p:spPr>
          <a:xfrm>
            <a:off x="730825" y="4314250"/>
            <a:ext cx="6106500" cy="58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ts val="1400"/>
              <a:buChar char="»"/>
            </a:pPr>
            <a:r>
              <a:rPr lang="en" sz="1400"/>
              <a:t>We were using a free trial of Redshift. Without it, it would be about $0.25 /hr/node (as of now), or $6 per day for one Redshift dc2large node.</a:t>
            </a:r>
            <a:br>
              <a:rPr lang="en" sz="1400"/>
            </a:br>
            <a:endParaRPr lang="en" sz="1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043700" y="1176025"/>
            <a:ext cx="7056600" cy="381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15000"/>
              </a:lnSpc>
              <a:spcBef>
                <a:spcPts val="0"/>
              </a:spcBef>
              <a:buSzPts val="1600"/>
              <a:buChar char="»"/>
            </a:pPr>
            <a:r>
              <a:rPr lang="en" sz="1600" dirty="0"/>
              <a:t>Joins are performed on the Redshift database</a:t>
            </a:r>
          </a:p>
          <a:p>
            <a:pPr marL="914400" lvl="1" indent="-330200" rtl="0">
              <a:lnSpc>
                <a:spcPct val="115000"/>
              </a:lnSpc>
              <a:spcBef>
                <a:spcPts val="0"/>
              </a:spcBef>
              <a:buSzPts val="1600"/>
              <a:buChar char="⋄"/>
            </a:pPr>
            <a:r>
              <a:rPr lang="en" sz="1600" dirty="0"/>
              <a:t>Joins can be expensive with large datasets</a:t>
            </a:r>
          </a:p>
          <a:p>
            <a:pPr marL="914400" lvl="1" indent="-330200" rtl="0">
              <a:lnSpc>
                <a:spcPct val="115000"/>
              </a:lnSpc>
              <a:spcBef>
                <a:spcPts val="0"/>
              </a:spcBef>
              <a:buSzPts val="1600"/>
              <a:buChar char="⋄"/>
            </a:pPr>
            <a:r>
              <a:rPr lang="en" sz="1600" dirty="0"/>
              <a:t>Can optimize query, or perform join as the data is flowing in through Spark Streaming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buSzPts val="1600"/>
              <a:buChar char="»"/>
            </a:pPr>
            <a:r>
              <a:rPr lang="en" sz="1600" dirty="0"/>
              <a:t>S3 buffering</a:t>
            </a:r>
          </a:p>
          <a:p>
            <a:pPr marL="914400" lvl="1" indent="-330200" rtl="0">
              <a:lnSpc>
                <a:spcPct val="115000"/>
              </a:lnSpc>
              <a:spcBef>
                <a:spcPts val="0"/>
              </a:spcBef>
              <a:buSzPts val="1600"/>
              <a:buChar char="⋄"/>
            </a:pPr>
            <a:r>
              <a:rPr lang="en" sz="1600" dirty="0"/>
              <a:t>A file is created every 60 seconds or 300 seconds</a:t>
            </a:r>
          </a:p>
          <a:p>
            <a:pPr marL="914400" lvl="1" indent="-330200" rtl="0">
              <a:lnSpc>
                <a:spcPct val="115000"/>
              </a:lnSpc>
              <a:spcBef>
                <a:spcPts val="0"/>
              </a:spcBef>
              <a:buSzPts val="1600"/>
              <a:buChar char="⋄"/>
            </a:pPr>
            <a:r>
              <a:rPr lang="en" sz="1600" dirty="0"/>
              <a:t>This ca</a:t>
            </a:r>
            <a:r>
              <a:rPr lang="en-US" sz="1600" dirty="0"/>
              <a:t>u</a:t>
            </a:r>
            <a:r>
              <a:rPr lang="en" sz="1600" dirty="0"/>
              <a:t>ses a lot of files to be created, increasing IOPS</a:t>
            </a:r>
          </a:p>
          <a:p>
            <a:pPr marL="914400" lvl="1" indent="-330200" rtl="0">
              <a:lnSpc>
                <a:spcPct val="115000"/>
              </a:lnSpc>
              <a:spcBef>
                <a:spcPts val="0"/>
              </a:spcBef>
              <a:buSzPts val="1600"/>
              <a:buChar char="⋄"/>
            </a:pPr>
            <a:r>
              <a:rPr lang="en" sz="1600" dirty="0"/>
              <a:t>Reassess the desired measurement or ingestion period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buSzPts val="1600"/>
              <a:buChar char="»"/>
            </a:pPr>
            <a:r>
              <a:rPr lang="en" sz="1600" dirty="0"/>
              <a:t>Unpartitioned tables</a:t>
            </a:r>
          </a:p>
          <a:p>
            <a:pPr marL="914400" lvl="1" indent="-330200" rtl="0">
              <a:lnSpc>
                <a:spcPct val="115000"/>
              </a:lnSpc>
              <a:spcBef>
                <a:spcPts val="0"/>
              </a:spcBef>
              <a:buSzPts val="1600"/>
              <a:buChar char="⋄"/>
            </a:pPr>
            <a:r>
              <a:rPr lang="en" sz="1600" dirty="0"/>
              <a:t>Table columns could be partitioned for better access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buSzPts val="1600"/>
              <a:buChar char="»"/>
            </a:pPr>
            <a:r>
              <a:rPr lang="en" sz="1600" dirty="0"/>
              <a:t>Streaming live feed data polling</a:t>
            </a:r>
          </a:p>
          <a:p>
            <a:pPr marL="914400" lvl="1" indent="-330200" rtl="0">
              <a:lnSpc>
                <a:spcPct val="115000"/>
              </a:lnSpc>
              <a:spcBef>
                <a:spcPts val="0"/>
              </a:spcBef>
              <a:buSzPts val="1600"/>
              <a:buChar char="⋄"/>
            </a:pPr>
            <a:r>
              <a:rPr lang="en" sz="1600" dirty="0"/>
              <a:t>The 511.org API has a limit of 60 requests /hr. This can 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/>
              <a:t>be a limiting factor if finer granularity is needed.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625700" y="582800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Additional Scaling Options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2423575" y="437725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Future Roadmap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446975" y="1468575"/>
            <a:ext cx="4252200" cy="344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All static and historical streaming data is stored onto S3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We can analyze that S3 data using Spark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Combine historical S3 data and streaming Kinesis data to create new streaming datasets using Spark Streaming</a:t>
            </a:r>
          </a:p>
          <a:p>
            <a:pPr marL="457200" lvl="0" indent="-355600">
              <a:spcBef>
                <a:spcPts val="0"/>
              </a:spcBef>
              <a:buSzPts val="2000"/>
              <a:buChar char="»"/>
            </a:pPr>
            <a:r>
              <a:rPr lang="en"/>
              <a:t>Netflix Architecture (4.5 High-Level Architectures Async Material)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902" y="1468575"/>
            <a:ext cx="4188699" cy="313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Learning feedback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Be adaptable to new datasets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Our intended dataset lacked key/desired values (e.g. vehicle positions), so we had to decide to switch to an alternate data source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Be adaptable to new technologies</a:t>
            </a:r>
          </a:p>
          <a:p>
            <a:pPr marL="914400" lvl="1" indent="-355600" rtl="0">
              <a:spcBef>
                <a:spcPts val="0"/>
              </a:spcBef>
              <a:buSzPts val="2000"/>
              <a:buChar char="⋄"/>
            </a:pPr>
            <a:r>
              <a:rPr lang="en"/>
              <a:t>We originally planned on an Apache Metron deployment, but realized that wasn’t ideal and decided to switch architectures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Live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0">
                <a:solidFill>
                  <a:srgbClr val="FF9900"/>
                </a:solidFill>
              </a:rPr>
              <a:t>THANKS!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 b="1">
                <a:solidFill>
                  <a:srgbClr val="3796BF"/>
                </a:solidFill>
              </a:rPr>
              <a:t>Questions?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Project Goal	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Purpose: Our group is most interested in exploring how to process and visualize streaming data.  Our goal was to use Transport for London’s (TfL) live streaming transportation, create a live representation of their transportation network, and visualize London transportation in relation to joint socioeconomic datasets.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Project Update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As we continued with our project, we realized that TfL did not contain the data we were looking for, so we moved to an alternate streaming data source: San Francisco transportation data!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511 SF Bay contains many different APIs to pull data about their vehicles.</a:t>
            </a:r>
          </a:p>
          <a:p>
            <a:pPr marL="914400" lvl="1" indent="-355600">
              <a:spcBef>
                <a:spcPts val="0"/>
              </a:spcBef>
              <a:buSzPts val="2000"/>
              <a:buChar char="⋄"/>
            </a:pPr>
            <a:r>
              <a:rPr lang="en"/>
              <a:t>http://511.org/developers/list/apis/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077725" y="490825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Data Architecture Overview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75" y="1171525"/>
            <a:ext cx="5525696" cy="34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2077725" y="490825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Data Architecture Layers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4294967295"/>
          </p:nvPr>
        </p:nvSpPr>
        <p:spPr>
          <a:xfrm>
            <a:off x="217350" y="1171525"/>
            <a:ext cx="4824000" cy="373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Processing Layers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Python scripts and Amazon Kinesis Firehose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Service Layer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Amazon Redshift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Data Ingest Layer</a:t>
            </a:r>
          </a:p>
          <a:p>
            <a:pPr marL="914400" lvl="1" indent="-355600" rtl="0">
              <a:spcBef>
                <a:spcPts val="0"/>
              </a:spcBef>
              <a:buSzPts val="2000"/>
              <a:buChar char="⋄"/>
            </a:pPr>
            <a:r>
              <a:rPr lang="en"/>
              <a:t>Python scripts via Amazon Lambda, and Amazon Kinesis Stream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350" y="1382763"/>
            <a:ext cx="3798800" cy="237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2077725" y="490825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Data Architecture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4294967295"/>
          </p:nvPr>
        </p:nvSpPr>
        <p:spPr>
          <a:xfrm>
            <a:off x="217350" y="1171525"/>
            <a:ext cx="4824000" cy="373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Static data is stored directly into S3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Another script loads data from S3 into Redshift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Streaming data is sent to Kinesis, where it’s handled up by two delivery streams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One delivery stream sends streaming data to S3 for historical storage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One delivery stream sends streaming data to Redshift for immediate analysis</a:t>
            </a:r>
          </a:p>
          <a:p>
            <a:pPr marL="457200" lvl="0" indent="-355600" rtl="0">
              <a:spcBef>
                <a:spcPts val="0"/>
              </a:spcBef>
              <a:buSzPts val="2000"/>
              <a:buChar char="»"/>
            </a:pPr>
            <a:r>
              <a:rPr lang="en"/>
              <a:t>Redshift data is analyzed via Tableau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350" y="1382763"/>
            <a:ext cx="3798800" cy="237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Benefits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4294967295"/>
          </p:nvPr>
        </p:nvSpPr>
        <p:spPr>
          <a:xfrm>
            <a:off x="1031425" y="1654350"/>
            <a:ext cx="5760300" cy="252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Scalability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All data is stored in S3 (scales out)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Add/remove shards from Kinesis Data Stream to allow for more/less bandwidth (scales out)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Additional Processing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Can be done through Kinesis Firehose, or Spark Streaming (which also scales out)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Less Server Management</a:t>
            </a:r>
          </a:p>
          <a:p>
            <a:pPr marL="914400" lvl="1" indent="-355600" rtl="0">
              <a:spcBef>
                <a:spcPts val="0"/>
              </a:spcBef>
              <a:buSzPts val="2000"/>
              <a:buChar char="⋄"/>
            </a:pPr>
            <a:r>
              <a:rPr lang="en"/>
              <a:t>No need to have a server instance to store historical data (historical data is in S3)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"/>
              <a:t>Streaming live data feeds (511.org)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Crime data (sfgov.org)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Income data (irs.gov)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966625" y="618375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ER Diagram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025" y="1192975"/>
            <a:ext cx="3937750" cy="375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On-screen Show (16:9)</PresentationFormat>
  <Paragraphs>68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Oswald</vt:lpstr>
      <vt:lpstr>Roboto Condensed</vt:lpstr>
      <vt:lpstr>Wolsey template</vt:lpstr>
      <vt:lpstr>Visualization of Live Transportation Data</vt:lpstr>
      <vt:lpstr>Project Goal </vt:lpstr>
      <vt:lpstr>Project Update</vt:lpstr>
      <vt:lpstr>Data Architecture Overview</vt:lpstr>
      <vt:lpstr>Data Architecture Layers</vt:lpstr>
      <vt:lpstr>Data Architecture</vt:lpstr>
      <vt:lpstr>Benefits</vt:lpstr>
      <vt:lpstr>Data Sources</vt:lpstr>
      <vt:lpstr>ER Diagram</vt:lpstr>
      <vt:lpstr>Estimated Cost</vt:lpstr>
      <vt:lpstr>Additional Scaling Options</vt:lpstr>
      <vt:lpstr>Future Roadmap</vt:lpstr>
      <vt:lpstr>Learning feedback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Live Transportation Data</dc:title>
  <cp:lastModifiedBy>James</cp:lastModifiedBy>
  <cp:revision>1</cp:revision>
  <dcterms:modified xsi:type="dcterms:W3CDTF">2017-12-19T03:02:03Z</dcterms:modified>
</cp:coreProperties>
</file>