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 Condensed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regular.fntdata"/><Relationship Id="rId22" Type="http://schemas.openxmlformats.org/officeDocument/2006/relationships/font" Target="fonts/RobotoCondensed-italic.fntdata"/><Relationship Id="rId21" Type="http://schemas.openxmlformats.org/officeDocument/2006/relationships/font" Target="fonts/RobotoCondensed-bold.fntdata"/><Relationship Id="rId24" Type="http://schemas.openxmlformats.org/officeDocument/2006/relationships/font" Target="fonts/Oswald-regular.fntdata"/><Relationship Id="rId23" Type="http://schemas.openxmlformats.org/officeDocument/2006/relationships/font" Target="fonts/RobotoCondense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Streaming API limitation even after rotating 4 API keys of the group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bg>
      <p:bgPr>
        <a:solidFill>
          <a:srgbClr val="4BB5D9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0" name="Shape 10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289303" y="2656118"/>
              <a:ext cx="854651" cy="1929080"/>
            </a:xfrm>
            <a:custGeom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5" name="Shape 15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6" name="Shape 16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1" name="Shape 21"/>
          <p:cNvSpPr txBox="1"/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ansparent Shapes">
    <p:bg>
      <p:bgPr>
        <a:solidFill>
          <a:srgbClr val="3796B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Shape 141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42" name="Shape 142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8289303" y="2656118"/>
              <a:ext cx="854651" cy="1929080"/>
            </a:xfrm>
            <a:custGeom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47" name="Shape 147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8" name="Shape 148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bg>
      <p:bgPr>
        <a:solidFill>
          <a:srgbClr val="FF9900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4" name="Shape 24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289303" y="2656118"/>
              <a:ext cx="854651" cy="1929080"/>
            </a:xfrm>
            <a:custGeom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29" name="Shape 29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0" name="Shape 30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5" name="Shape 35"/>
          <p:cNvSpPr txBox="1"/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" type="body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grpSp>
        <p:nvGrpSpPr>
          <p:cNvPr id="39" name="Shape 39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40" name="Shape 40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289303" y="2656118"/>
              <a:ext cx="854651" cy="1929080"/>
            </a:xfrm>
            <a:custGeom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5" name="Shape 45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6" name="Shape 46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hape 52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3" name="Shape 53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8289303" y="2656118"/>
              <a:ext cx="854651" cy="1929080"/>
            </a:xfrm>
            <a:custGeom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58" name="Shape 58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59" name="Shape 59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4" name="Shape 64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000"/>
              <a:buChar char="»"/>
              <a:defRPr/>
            </a:lvl1pPr>
            <a:lvl2pPr lvl="1">
              <a:spcBef>
                <a:spcPts val="0"/>
              </a:spcBef>
              <a:buSzPts val="2000"/>
              <a:buChar char="⋄"/>
              <a:defRPr/>
            </a:lvl2pPr>
            <a:lvl3pPr lvl="2">
              <a:spcBef>
                <a:spcPts val="0"/>
              </a:spcBef>
              <a:buSzPts val="2000"/>
              <a:buChar char="⋄"/>
              <a:defRPr/>
            </a:lvl3pPr>
            <a:lvl4pPr lvl="3">
              <a:spcBef>
                <a:spcPts val="0"/>
              </a:spcBef>
              <a:buSzPts val="2000"/>
              <a:buChar char="⋄"/>
              <a:defRPr/>
            </a:lvl4pPr>
            <a:lvl5pPr lvl="4">
              <a:spcBef>
                <a:spcPts val="0"/>
              </a:spcBef>
              <a:buSzPts val="2000"/>
              <a:buChar char="⋄"/>
              <a:defRPr/>
            </a:lvl5pPr>
            <a:lvl6pPr lvl="5">
              <a:spcBef>
                <a:spcPts val="0"/>
              </a:spcBef>
              <a:buSzPts val="2000"/>
              <a:buChar char="⋄"/>
              <a:defRPr/>
            </a:lvl6pPr>
            <a:lvl7pPr lvl="6">
              <a:spcBef>
                <a:spcPts val="0"/>
              </a:spcBef>
              <a:buSzPts val="2000"/>
              <a:buChar char="●"/>
              <a:defRPr/>
            </a:lvl7pPr>
            <a:lvl8pPr lvl="7">
              <a:spcBef>
                <a:spcPts val="0"/>
              </a:spcBef>
              <a:buSzPts val="2000"/>
              <a:buChar char="○"/>
              <a:defRPr/>
            </a:lvl8pPr>
            <a:lvl9pPr lvl="8">
              <a:spcBef>
                <a:spcPts val="0"/>
              </a:spcBef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Shape 67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68" name="Shape 68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8289303" y="2656118"/>
              <a:ext cx="854651" cy="1929080"/>
            </a:xfrm>
            <a:custGeom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3" name="Shape 7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74" name="Shape 74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79" name="Shape 79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»"/>
              <a:defRPr sz="1800"/>
            </a:lvl1pPr>
            <a:lvl2pPr lvl="1">
              <a:spcBef>
                <a:spcPts val="0"/>
              </a:spcBef>
              <a:buSzPts val="1800"/>
              <a:buChar char="⋄"/>
              <a:defRPr sz="1800"/>
            </a:lvl2pPr>
            <a:lvl3pPr lvl="2">
              <a:spcBef>
                <a:spcPts val="0"/>
              </a:spcBef>
              <a:buSzPts val="1800"/>
              <a:buChar char="⋄"/>
              <a:defRPr sz="1800"/>
            </a:lvl3pPr>
            <a:lvl4pPr lvl="3">
              <a:spcBef>
                <a:spcPts val="0"/>
              </a:spcBef>
              <a:buSzPts val="1800"/>
              <a:buChar char="⋄"/>
              <a:defRPr sz="1800"/>
            </a:lvl4pPr>
            <a:lvl5pPr lvl="4">
              <a:spcBef>
                <a:spcPts val="0"/>
              </a:spcBef>
              <a:buSzPts val="1800"/>
              <a:buChar char="⋄"/>
              <a:defRPr sz="1800"/>
            </a:lvl5pPr>
            <a:lvl6pPr lvl="5">
              <a:spcBef>
                <a:spcPts val="0"/>
              </a:spcBef>
              <a:buSzPts val="1800"/>
              <a:buChar char="⋄"/>
              <a:defRPr sz="1800"/>
            </a:lvl6pPr>
            <a:lvl7pPr lvl="6">
              <a:spcBef>
                <a:spcPts val="0"/>
              </a:spcBef>
              <a:buSzPts val="1800"/>
              <a:buChar char="●"/>
              <a:defRPr sz="1800"/>
            </a:lvl7pPr>
            <a:lvl8pPr lvl="7">
              <a:spcBef>
                <a:spcPts val="0"/>
              </a:spcBef>
              <a:buSzPts val="1800"/>
              <a:buChar char="○"/>
              <a:defRPr sz="1800"/>
            </a:lvl8pPr>
            <a:lvl9pPr lvl="8">
              <a:spcBef>
                <a:spcPts val="0"/>
              </a:spcBef>
              <a:buSzPts val="1800"/>
              <a:buChar char="■"/>
              <a:defRPr sz="1800"/>
            </a:lvl9pPr>
          </a:lstStyle>
          <a:p/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»"/>
              <a:defRPr sz="1800"/>
            </a:lvl1pPr>
            <a:lvl2pPr lvl="1">
              <a:spcBef>
                <a:spcPts val="0"/>
              </a:spcBef>
              <a:buSzPts val="1800"/>
              <a:buChar char="⋄"/>
              <a:defRPr sz="1800"/>
            </a:lvl2pPr>
            <a:lvl3pPr lvl="2">
              <a:spcBef>
                <a:spcPts val="0"/>
              </a:spcBef>
              <a:buSzPts val="1800"/>
              <a:buChar char="⋄"/>
              <a:defRPr sz="1800"/>
            </a:lvl3pPr>
            <a:lvl4pPr lvl="3">
              <a:spcBef>
                <a:spcPts val="0"/>
              </a:spcBef>
              <a:buSzPts val="1800"/>
              <a:buChar char="⋄"/>
              <a:defRPr sz="1800"/>
            </a:lvl4pPr>
            <a:lvl5pPr lvl="4">
              <a:spcBef>
                <a:spcPts val="0"/>
              </a:spcBef>
              <a:buSzPts val="1800"/>
              <a:buChar char="⋄"/>
              <a:defRPr sz="1800"/>
            </a:lvl5pPr>
            <a:lvl6pPr lvl="5">
              <a:spcBef>
                <a:spcPts val="0"/>
              </a:spcBef>
              <a:buSzPts val="1800"/>
              <a:buChar char="⋄"/>
              <a:defRPr sz="1800"/>
            </a:lvl6pPr>
            <a:lvl7pPr lvl="6">
              <a:spcBef>
                <a:spcPts val="0"/>
              </a:spcBef>
              <a:buSzPts val="1800"/>
              <a:buChar char="●"/>
              <a:defRPr sz="1800"/>
            </a:lvl7pPr>
            <a:lvl8pPr lvl="7">
              <a:spcBef>
                <a:spcPts val="0"/>
              </a:spcBef>
              <a:buSzPts val="1800"/>
              <a:buChar char="○"/>
              <a:defRPr sz="1800"/>
            </a:lvl8pPr>
            <a:lvl9pPr lvl="8">
              <a:spcBef>
                <a:spcPts val="0"/>
              </a:spcBef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Shape 83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84" name="Shape 84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289303" y="2656118"/>
              <a:ext cx="854651" cy="1929080"/>
            </a:xfrm>
            <a:custGeom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89" name="Shape 89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90" name="Shape 90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3000"/>
              <a:buNone/>
              <a:defRPr/>
            </a:lvl1pPr>
            <a:lvl2pPr lvl="1" rtl="0">
              <a:spcBef>
                <a:spcPts val="0"/>
              </a:spcBef>
              <a:buSzPts val="3000"/>
              <a:buNone/>
              <a:defRPr/>
            </a:lvl2pPr>
            <a:lvl3pPr lvl="2" rtl="0">
              <a:spcBef>
                <a:spcPts val="0"/>
              </a:spcBef>
              <a:buSzPts val="3000"/>
              <a:buNone/>
              <a:defRPr/>
            </a:lvl3pPr>
            <a:lvl4pPr lvl="3" rtl="0">
              <a:spcBef>
                <a:spcPts val="0"/>
              </a:spcBef>
              <a:buSzPts val="3000"/>
              <a:buNone/>
              <a:defRPr/>
            </a:lvl4pPr>
            <a:lvl5pPr lvl="4" rtl="0">
              <a:spcBef>
                <a:spcPts val="0"/>
              </a:spcBef>
              <a:buSzPts val="3000"/>
              <a:buNone/>
              <a:defRPr/>
            </a:lvl5pPr>
            <a:lvl6pPr lvl="5" rtl="0">
              <a:spcBef>
                <a:spcPts val="0"/>
              </a:spcBef>
              <a:buSzPts val="3000"/>
              <a:buNone/>
              <a:defRPr/>
            </a:lvl6pPr>
            <a:lvl7pPr lvl="6" rtl="0">
              <a:spcBef>
                <a:spcPts val="0"/>
              </a:spcBef>
              <a:buSzPts val="3000"/>
              <a:buNone/>
              <a:defRPr/>
            </a:lvl7pPr>
            <a:lvl8pPr lvl="7" rtl="0">
              <a:spcBef>
                <a:spcPts val="0"/>
              </a:spcBef>
              <a:buSzPts val="3000"/>
              <a:buNone/>
              <a:defRPr/>
            </a:lvl8pPr>
            <a:lvl9pPr lvl="8" rtl="0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600"/>
              <a:buChar char="»"/>
              <a:defRPr sz="1600"/>
            </a:lvl1pPr>
            <a:lvl2pPr lvl="1" rtl="0">
              <a:spcBef>
                <a:spcPts val="0"/>
              </a:spcBef>
              <a:buSzPts val="1600"/>
              <a:buChar char="⋄"/>
              <a:defRPr sz="1600"/>
            </a:lvl2pPr>
            <a:lvl3pPr lvl="2" rtl="0">
              <a:spcBef>
                <a:spcPts val="0"/>
              </a:spcBef>
              <a:buSzPts val="1600"/>
              <a:buChar char="⋄"/>
              <a:defRPr sz="1600"/>
            </a:lvl3pPr>
            <a:lvl4pPr lvl="3" rtl="0">
              <a:spcBef>
                <a:spcPts val="0"/>
              </a:spcBef>
              <a:buSzPts val="1600"/>
              <a:buChar char="⋄"/>
              <a:defRPr sz="1600"/>
            </a:lvl4pPr>
            <a:lvl5pPr lvl="4" rtl="0">
              <a:spcBef>
                <a:spcPts val="0"/>
              </a:spcBef>
              <a:buSzPts val="1600"/>
              <a:buChar char="⋄"/>
              <a:defRPr sz="1600"/>
            </a:lvl5pPr>
            <a:lvl6pPr lvl="5" rtl="0">
              <a:spcBef>
                <a:spcPts val="0"/>
              </a:spcBef>
              <a:buSzPts val="1600"/>
              <a:buChar char="⋄"/>
              <a:defRPr sz="1600"/>
            </a:lvl6pPr>
            <a:lvl7pPr lvl="6" rtl="0">
              <a:spcBef>
                <a:spcPts val="0"/>
              </a:spcBef>
              <a:buSzPts val="1600"/>
              <a:buChar char="●"/>
              <a:defRPr sz="1600"/>
            </a:lvl7pPr>
            <a:lvl8pPr lvl="7" rtl="0">
              <a:spcBef>
                <a:spcPts val="0"/>
              </a:spcBef>
              <a:buSzPts val="1600"/>
              <a:buChar char="○"/>
              <a:defRPr sz="1600"/>
            </a:lvl8pPr>
            <a:lvl9pPr lvl="8" rtl="0">
              <a:spcBef>
                <a:spcPts val="0"/>
              </a:spcBef>
              <a:buSzPts val="1600"/>
              <a:buChar char="■"/>
              <a:defRPr sz="16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600"/>
              <a:buChar char="»"/>
              <a:defRPr sz="1600"/>
            </a:lvl1pPr>
            <a:lvl2pPr lvl="1" rtl="0">
              <a:spcBef>
                <a:spcPts val="0"/>
              </a:spcBef>
              <a:buSzPts val="1600"/>
              <a:buChar char="⋄"/>
              <a:defRPr sz="1600"/>
            </a:lvl2pPr>
            <a:lvl3pPr lvl="2" rtl="0">
              <a:spcBef>
                <a:spcPts val="0"/>
              </a:spcBef>
              <a:buSzPts val="1600"/>
              <a:buChar char="⋄"/>
              <a:defRPr sz="1600"/>
            </a:lvl3pPr>
            <a:lvl4pPr lvl="3" rtl="0">
              <a:spcBef>
                <a:spcPts val="0"/>
              </a:spcBef>
              <a:buSzPts val="1600"/>
              <a:buChar char="⋄"/>
              <a:defRPr sz="1600"/>
            </a:lvl4pPr>
            <a:lvl5pPr lvl="4" rtl="0">
              <a:spcBef>
                <a:spcPts val="0"/>
              </a:spcBef>
              <a:buSzPts val="1600"/>
              <a:buChar char="⋄"/>
              <a:defRPr sz="1600"/>
            </a:lvl5pPr>
            <a:lvl6pPr lvl="5" rtl="0">
              <a:spcBef>
                <a:spcPts val="0"/>
              </a:spcBef>
              <a:buSzPts val="1600"/>
              <a:buChar char="⋄"/>
              <a:defRPr sz="1600"/>
            </a:lvl6pPr>
            <a:lvl7pPr lvl="6" rtl="0">
              <a:spcBef>
                <a:spcPts val="0"/>
              </a:spcBef>
              <a:buSzPts val="1600"/>
              <a:buChar char="●"/>
              <a:defRPr sz="1600"/>
            </a:lvl7pPr>
            <a:lvl8pPr lvl="7" rtl="0">
              <a:spcBef>
                <a:spcPts val="0"/>
              </a:spcBef>
              <a:buSzPts val="1600"/>
              <a:buChar char="○"/>
              <a:defRPr sz="1600"/>
            </a:lvl8pPr>
            <a:lvl9pPr lvl="8" rtl="0">
              <a:spcBef>
                <a:spcPts val="0"/>
              </a:spcBef>
              <a:buSzPts val="1600"/>
              <a:buChar char="■"/>
              <a:defRPr sz="1600"/>
            </a:lvl9pPr>
          </a:lstStyle>
          <a:p/>
        </p:txBody>
      </p:sp>
      <p:sp>
        <p:nvSpPr>
          <p:cNvPr id="98" name="Shape 98"/>
          <p:cNvSpPr txBox="1"/>
          <p:nvPr>
            <p:ph idx="3" type="body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600"/>
              <a:buChar char="»"/>
              <a:defRPr sz="1600"/>
            </a:lvl1pPr>
            <a:lvl2pPr lvl="1" rtl="0">
              <a:spcBef>
                <a:spcPts val="0"/>
              </a:spcBef>
              <a:buSzPts val="1600"/>
              <a:buChar char="⋄"/>
              <a:defRPr sz="1600"/>
            </a:lvl2pPr>
            <a:lvl3pPr lvl="2" rtl="0">
              <a:spcBef>
                <a:spcPts val="0"/>
              </a:spcBef>
              <a:buSzPts val="1600"/>
              <a:buChar char="⋄"/>
              <a:defRPr sz="1600"/>
            </a:lvl3pPr>
            <a:lvl4pPr lvl="3" rtl="0">
              <a:spcBef>
                <a:spcPts val="0"/>
              </a:spcBef>
              <a:buSzPts val="1600"/>
              <a:buChar char="⋄"/>
              <a:defRPr sz="1600"/>
            </a:lvl4pPr>
            <a:lvl5pPr lvl="4" rtl="0">
              <a:spcBef>
                <a:spcPts val="0"/>
              </a:spcBef>
              <a:buSzPts val="1600"/>
              <a:buChar char="⋄"/>
              <a:defRPr sz="1600"/>
            </a:lvl5pPr>
            <a:lvl6pPr lvl="5" rtl="0">
              <a:spcBef>
                <a:spcPts val="0"/>
              </a:spcBef>
              <a:buSzPts val="1600"/>
              <a:buChar char="⋄"/>
              <a:defRPr sz="1600"/>
            </a:lvl6pPr>
            <a:lvl7pPr lvl="6" rtl="0">
              <a:spcBef>
                <a:spcPts val="0"/>
              </a:spcBef>
              <a:buSzPts val="1600"/>
              <a:buChar char="●"/>
              <a:defRPr sz="1600"/>
            </a:lvl7pPr>
            <a:lvl8pPr lvl="7" rtl="0">
              <a:spcBef>
                <a:spcPts val="0"/>
              </a:spcBef>
              <a:buSzPts val="1600"/>
              <a:buChar char="○"/>
              <a:defRPr sz="1600"/>
            </a:lvl8pPr>
            <a:lvl9pPr lvl="8" rtl="0">
              <a:spcBef>
                <a:spcPts val="0"/>
              </a:spcBef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01" name="Shape 101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8289303" y="2656118"/>
              <a:ext cx="854651" cy="1929080"/>
            </a:xfrm>
            <a:custGeom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06" name="Shape 10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07" name="Shape 107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12" name="Shape 112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Shape 114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15" name="Shape 115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20" name="Shape 120"/>
          <p:cNvSpPr txBox="1"/>
          <p:nvPr>
            <p:ph idx="1" type="body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360"/>
              </a:spcBef>
              <a:buSzPts val="1800"/>
              <a:buNone/>
              <a:defRPr sz="1800"/>
            </a:lvl1pPr>
          </a:lstStyle>
          <a:p/>
        </p:txBody>
      </p:sp>
      <p:grpSp>
        <p:nvGrpSpPr>
          <p:cNvPr id="121" name="Shape 121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122" name="Shape 122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8289303" y="2656118"/>
              <a:ext cx="854651" cy="1929080"/>
            </a:xfrm>
            <a:custGeom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29" name="Shape 129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8289303" y="2656118"/>
              <a:ext cx="854651" cy="1929080"/>
            </a:xfrm>
            <a:custGeom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34" name="Shape 134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35" name="Shape 135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480"/>
              </a:spcBef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480"/>
              </a:spcBef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360"/>
              </a:spcBef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360"/>
              </a:spcBef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360"/>
              </a:spcBef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360"/>
              </a:spcBef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360"/>
              </a:spcBef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360"/>
              </a:spcBef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Visualization of Live Transportation Data</a:t>
            </a:r>
          </a:p>
        </p:txBody>
      </p:sp>
      <p:sp>
        <p:nvSpPr>
          <p:cNvPr id="158" name="Shape 158"/>
          <p:cNvSpPr txBox="1"/>
          <p:nvPr>
            <p:ph type="ctrTitle"/>
          </p:nvPr>
        </p:nvSpPr>
        <p:spPr>
          <a:xfrm>
            <a:off x="705475" y="3896350"/>
            <a:ext cx="56715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0" lang="en" sz="1800"/>
              <a:t>James Black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0" lang="en" sz="1800"/>
              <a:t>Ramsey Magana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0" lang="en" sz="1800"/>
              <a:t>Aniruddh Nautiyal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0" lang="en" sz="1800"/>
              <a:t>Rich Ung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2430025" y="413650"/>
            <a:ext cx="5760300" cy="680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Estimated Cost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250" y="1021575"/>
            <a:ext cx="4900451" cy="338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>
            <p:ph idx="4294967295" type="body"/>
          </p:nvPr>
        </p:nvSpPr>
        <p:spPr>
          <a:xfrm>
            <a:off x="730825" y="4314250"/>
            <a:ext cx="6106500" cy="58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ts val="1400"/>
              <a:buChar char="»"/>
            </a:pPr>
            <a:r>
              <a:rPr lang="en" sz="1400"/>
              <a:t>We were using a free trial of Redshift. Without it, it would be about $0.25 /hr/node (as of now), or $6 per day for one Redshift dc2large node.</a:t>
            </a:r>
            <a:br>
              <a:rPr lang="en" sz="1400"/>
            </a:b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1043700" y="1176025"/>
            <a:ext cx="7056600" cy="381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ts val="1600"/>
              <a:buChar char="»"/>
            </a:pPr>
            <a:r>
              <a:rPr lang="en" sz="1600"/>
              <a:t>Joins are performed on the Redshift database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SzPts val="1600"/>
              <a:buChar char="⋄"/>
            </a:pPr>
            <a:r>
              <a:rPr lang="en" sz="1600"/>
              <a:t>Joins can be expensive with large datasets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SzPts val="1600"/>
              <a:buChar char="⋄"/>
            </a:pPr>
            <a:r>
              <a:rPr lang="en" sz="1600"/>
              <a:t>Can optimize query, or perform join as the data is flowing in through Spark Streaming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ts val="1600"/>
              <a:buChar char="»"/>
            </a:pPr>
            <a:r>
              <a:rPr lang="en" sz="1600"/>
              <a:t>S3 buffering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SzPts val="1600"/>
              <a:buChar char="⋄"/>
            </a:pPr>
            <a:r>
              <a:rPr lang="en" sz="1600"/>
              <a:t>A file is created every 60 seconds or 300 seconds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SzPts val="1600"/>
              <a:buChar char="⋄"/>
            </a:pPr>
            <a:r>
              <a:rPr lang="en" sz="1600"/>
              <a:t>This cases a lot of files to be created, increasing IOPS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SzPts val="1600"/>
              <a:buChar char="⋄"/>
            </a:pPr>
            <a:r>
              <a:rPr lang="en" sz="1600"/>
              <a:t>Reassess the desired measurement or ingestion period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ts val="1600"/>
              <a:buChar char="»"/>
            </a:pPr>
            <a:r>
              <a:rPr lang="en" sz="1600"/>
              <a:t>Unpartitioned tables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SzPts val="1600"/>
              <a:buChar char="⋄"/>
            </a:pPr>
            <a:r>
              <a:rPr lang="en" sz="1600"/>
              <a:t>Table columns could be partitioned for better access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ts val="1600"/>
              <a:buChar char="»"/>
            </a:pPr>
            <a:r>
              <a:rPr lang="en" sz="1600"/>
              <a:t>Streaming live feed data polling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SzPts val="1600"/>
              <a:buChar char="⋄"/>
            </a:pPr>
            <a:r>
              <a:rPr lang="en" sz="1600"/>
              <a:t>The 511.org API has a limit of 60 requests /hr. This can </a:t>
            </a: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/>
              <a:t>be a limiting factor if finer granularity is needed.</a:t>
            </a:r>
          </a:p>
        </p:txBody>
      </p:sp>
      <p:sp>
        <p:nvSpPr>
          <p:cNvPr id="221" name="Shape 221"/>
          <p:cNvSpPr txBox="1"/>
          <p:nvPr>
            <p:ph type="title"/>
          </p:nvPr>
        </p:nvSpPr>
        <p:spPr>
          <a:xfrm>
            <a:off x="1625700" y="582800"/>
            <a:ext cx="5760300" cy="680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Additional Scaling Options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2423575" y="437725"/>
            <a:ext cx="5760300" cy="680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Future Roadmap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446975" y="1468575"/>
            <a:ext cx="4252200" cy="344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All static and historical streaming data is stored onto S3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⋄"/>
            </a:pPr>
            <a:r>
              <a:rPr lang="en"/>
              <a:t>We can </a:t>
            </a:r>
            <a:r>
              <a:rPr lang="en"/>
              <a:t>analyze </a:t>
            </a:r>
            <a:r>
              <a:rPr lang="en"/>
              <a:t>that S3 data using Spark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⋄"/>
            </a:pPr>
            <a:r>
              <a:rPr lang="en"/>
              <a:t>Combine historical S3 data and streaming Kinesis data to create new streaming datasets using Spark Streaming</a:t>
            </a:r>
          </a:p>
          <a:p>
            <a:pPr indent="-355600" lvl="0" marL="457200">
              <a:spcBef>
                <a:spcPts val="0"/>
              </a:spcBef>
              <a:buSzPts val="2000"/>
              <a:buChar char="»"/>
            </a:pPr>
            <a:r>
              <a:rPr lang="en"/>
              <a:t>Netflix Architecture (4.5 High-Level Architectures Async Material)</a:t>
            </a:r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902" y="1468575"/>
            <a:ext cx="4188699" cy="313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Learning feedback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Be adaptable to new datasets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⋄"/>
            </a:pPr>
            <a:r>
              <a:rPr lang="en"/>
              <a:t>Our intended dataset lacked key/desired values (e.g. vehicle positions), so we had to decide to switch to an alternate data source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Be adaptable to new technologies</a:t>
            </a:r>
          </a:p>
          <a:p>
            <a:pPr indent="-355600" lvl="1" marL="914400" rtl="0">
              <a:spcBef>
                <a:spcPts val="0"/>
              </a:spcBef>
              <a:buSzPts val="2000"/>
              <a:buChar char="⋄"/>
            </a:pPr>
            <a:r>
              <a:rPr lang="en"/>
              <a:t>We originally planned on an Apache Metron deployment, but realized that wasn’t ideal and decided to switch architectures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Live Demonstration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4294967295" type="ctrTitle"/>
          </p:nvPr>
        </p:nvSpPr>
        <p:spPr>
          <a:xfrm>
            <a:off x="685800" y="2093550"/>
            <a:ext cx="4924200" cy="719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0">
                <a:solidFill>
                  <a:srgbClr val="FF9900"/>
                </a:solidFill>
              </a:rPr>
              <a:t>THANKS</a:t>
            </a:r>
            <a:r>
              <a:rPr lang="en" sz="6000">
                <a:solidFill>
                  <a:srgbClr val="FF9900"/>
                </a:solidFill>
              </a:rPr>
              <a:t>!</a:t>
            </a:r>
          </a:p>
        </p:txBody>
      </p:sp>
      <p:sp>
        <p:nvSpPr>
          <p:cNvPr id="245" name="Shape 245"/>
          <p:cNvSpPr txBox="1"/>
          <p:nvPr>
            <p:ph idx="4294967295" type="subTitle"/>
          </p:nvPr>
        </p:nvSpPr>
        <p:spPr>
          <a:xfrm>
            <a:off x="685800" y="2608685"/>
            <a:ext cx="4924200" cy="195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600">
                <a:solidFill>
                  <a:srgbClr val="3796BF"/>
                </a:solidFill>
              </a:rPr>
              <a:t>Q</a:t>
            </a:r>
            <a:r>
              <a:rPr b="1" lang="en" sz="3600">
                <a:solidFill>
                  <a:srgbClr val="3796BF"/>
                </a:solidFill>
              </a:rPr>
              <a:t>uestions?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Project Goal	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Purpose: Our group is most interested in exploring how to process and visualize streaming data.  Our goal was to use Transport for London’s (TfL) live streaming transportation, create a live representation of their transportation network, and visualize London transportation in relation to joint socioeconomic datasets.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Project Update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As we continued with our project, we realized that TfL did not contain the data we were looking for, so we moved to an alternate streaming data source: San Francisco transportation data!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511 SF Bay contains many different APIs to pull data about their vehicles.</a:t>
            </a:r>
          </a:p>
          <a:p>
            <a:pPr indent="-355600" lvl="1" marL="914400">
              <a:spcBef>
                <a:spcPts val="0"/>
              </a:spcBef>
              <a:buSzPts val="2000"/>
              <a:buChar char="⋄"/>
            </a:pPr>
            <a:r>
              <a:rPr lang="en"/>
              <a:t>http://511.org/developers/list/apis/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2077725" y="490825"/>
            <a:ext cx="5760300" cy="680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Data Architecture Overview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075" y="1171525"/>
            <a:ext cx="5525696" cy="34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2077725" y="490825"/>
            <a:ext cx="5760300" cy="680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Data Architecture Layers</a:t>
            </a:r>
          </a:p>
        </p:txBody>
      </p:sp>
      <p:sp>
        <p:nvSpPr>
          <p:cNvPr id="182" name="Shape 182"/>
          <p:cNvSpPr txBox="1"/>
          <p:nvPr>
            <p:ph idx="4294967295" type="body"/>
          </p:nvPr>
        </p:nvSpPr>
        <p:spPr>
          <a:xfrm>
            <a:off x="217350" y="1171525"/>
            <a:ext cx="4824000" cy="373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Processing Layers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⋄"/>
            </a:pPr>
            <a:r>
              <a:rPr lang="en"/>
              <a:t>Python scripts and Amazon Kinesis Firehose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Service Layer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⋄"/>
            </a:pPr>
            <a:r>
              <a:rPr lang="en"/>
              <a:t>Amazon Redshift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Data Ingest Layer</a:t>
            </a:r>
          </a:p>
          <a:p>
            <a:pPr indent="-355600" lvl="1" marL="914400" rtl="0">
              <a:spcBef>
                <a:spcPts val="0"/>
              </a:spcBef>
              <a:buSzPts val="2000"/>
              <a:buChar char="⋄"/>
            </a:pPr>
            <a:r>
              <a:rPr lang="en"/>
              <a:t>Python scripts via Amazon Lambda, and Amazon Kinesis Stream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350" y="1382763"/>
            <a:ext cx="3798800" cy="2377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2077725" y="490825"/>
            <a:ext cx="5760300" cy="680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Data Architecture</a:t>
            </a:r>
          </a:p>
        </p:txBody>
      </p:sp>
      <p:sp>
        <p:nvSpPr>
          <p:cNvPr id="189" name="Shape 189"/>
          <p:cNvSpPr txBox="1"/>
          <p:nvPr>
            <p:ph idx="4294967295" type="body"/>
          </p:nvPr>
        </p:nvSpPr>
        <p:spPr>
          <a:xfrm>
            <a:off x="217350" y="1171525"/>
            <a:ext cx="4824000" cy="373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Static data is stored directly into S3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⋄"/>
            </a:pPr>
            <a:r>
              <a:rPr lang="en"/>
              <a:t>Another script loads data from S3 into Redshift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Streaming data is sent to Kinesis, where it’s handled up by two delivery streams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⋄"/>
            </a:pPr>
            <a:r>
              <a:rPr lang="en"/>
              <a:t>One delivery stream sends streaming data to S3 for historical storage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⋄"/>
            </a:pPr>
            <a:r>
              <a:rPr lang="en"/>
              <a:t>One delivery stream sends streaming data to Redshift for immediate analysis</a:t>
            </a:r>
          </a:p>
          <a:p>
            <a:pPr indent="-355600" lvl="0" marL="457200" rtl="0">
              <a:spcBef>
                <a:spcPts val="0"/>
              </a:spcBef>
              <a:buSzPts val="2000"/>
              <a:buChar char="»"/>
            </a:pPr>
            <a:r>
              <a:rPr lang="en"/>
              <a:t>Redshift data is analyzed via Tableau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350" y="1382763"/>
            <a:ext cx="3798800" cy="2377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Benefits</a:t>
            </a:r>
          </a:p>
        </p:txBody>
      </p:sp>
      <p:sp>
        <p:nvSpPr>
          <p:cNvPr id="196" name="Shape 196"/>
          <p:cNvSpPr txBox="1"/>
          <p:nvPr>
            <p:ph idx="4294967295" type="body"/>
          </p:nvPr>
        </p:nvSpPr>
        <p:spPr>
          <a:xfrm>
            <a:off x="1031425" y="1654350"/>
            <a:ext cx="5760300" cy="252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Scalability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⋄"/>
            </a:pPr>
            <a:r>
              <a:rPr lang="en"/>
              <a:t>All data is stored in S3 (scales out)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⋄"/>
            </a:pPr>
            <a:r>
              <a:rPr lang="en"/>
              <a:t>Add/remove shards from Kinesis Data Stream to allow for more/less bandwidth (scales out)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Additional Processing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⋄"/>
            </a:pPr>
            <a:r>
              <a:rPr lang="en"/>
              <a:t>Can be done through Kinesis Firehose, or Spark Streaming (which also scales out)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Less Server Management</a:t>
            </a:r>
          </a:p>
          <a:p>
            <a:pPr indent="-355600" lvl="1" marL="914400" rtl="0">
              <a:spcBef>
                <a:spcPts val="0"/>
              </a:spcBef>
              <a:buSzPts val="2000"/>
              <a:buChar char="⋄"/>
            </a:pPr>
            <a:r>
              <a:rPr lang="en"/>
              <a:t>No need to have a server instance to store historical data (historical data is in S3)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Data Sources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</a:pPr>
            <a:r>
              <a:rPr lang="en"/>
              <a:t>S</a:t>
            </a:r>
            <a:r>
              <a:rPr lang="en"/>
              <a:t>treaming live data feeds (511.org)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Crime data (sfgov.org)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Income data (irs.gov)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1966625" y="618375"/>
            <a:ext cx="5760300" cy="680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ER Diagram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025" y="1192975"/>
            <a:ext cx="3937750" cy="375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