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62" r:id="rId4"/>
    <p:sldId id="263" r:id="rId5"/>
    <p:sldId id="269" r:id="rId6"/>
    <p:sldId id="270" r:id="rId7"/>
    <p:sldId id="271" r:id="rId8"/>
    <p:sldId id="264" r:id="rId9"/>
    <p:sldId id="258" r:id="rId10"/>
    <p:sldId id="272" r:id="rId11"/>
    <p:sldId id="259" r:id="rId12"/>
    <p:sldId id="265" r:id="rId13"/>
    <p:sldId id="273" r:id="rId14"/>
    <p:sldId id="274" r:id="rId15"/>
    <p:sldId id="275" r:id="rId16"/>
    <p:sldId id="280" r:id="rId17"/>
    <p:sldId id="266" r:id="rId18"/>
    <p:sldId id="277" r:id="rId19"/>
    <p:sldId id="276" r:id="rId20"/>
    <p:sldId id="281" r:id="rId21"/>
    <p:sldId id="278" r:id="rId22"/>
    <p:sldId id="279" r:id="rId23"/>
    <p:sldId id="282" r:id="rId24"/>
    <p:sldId id="283" r:id="rId25"/>
    <p:sldId id="267" r:id="rId26"/>
    <p:sldId id="284" r:id="rId27"/>
    <p:sldId id="285" r:id="rId28"/>
    <p:sldId id="286" r:id="rId29"/>
    <p:sldId id="287" r:id="rId30"/>
    <p:sldId id="288" r:id="rId31"/>
    <p:sldId id="289" r:id="rId32"/>
    <p:sldId id="26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snapToGrid="0">
      <p:cViewPr varScale="1">
        <p:scale>
          <a:sx n="118" d="100"/>
          <a:sy n="118"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F19EC-86FB-48CF-AAC8-B15ACC0877D0}"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A8340-7102-4F7E-92FC-5424C0901FA5}" type="slidenum">
              <a:rPr lang="en-US" smtClean="0"/>
              <a:t>‹#›</a:t>
            </a:fld>
            <a:endParaRPr lang="en-US"/>
          </a:p>
        </p:txBody>
      </p:sp>
    </p:spTree>
    <p:extLst>
      <p:ext uri="{BB962C8B-B14F-4D97-AF65-F5344CB8AC3E}">
        <p14:creationId xmlns:p14="http://schemas.microsoft.com/office/powerpoint/2010/main" val="394876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CA8340-7102-4F7E-92FC-5424C0901FA5}" type="slidenum">
              <a:rPr lang="en-US" smtClean="0"/>
              <a:t>25</a:t>
            </a:fld>
            <a:endParaRPr lang="en-US"/>
          </a:p>
        </p:txBody>
      </p:sp>
    </p:spTree>
    <p:extLst>
      <p:ext uri="{BB962C8B-B14F-4D97-AF65-F5344CB8AC3E}">
        <p14:creationId xmlns:p14="http://schemas.microsoft.com/office/powerpoint/2010/main" val="334173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76F7C2-D648-42BA-8F27-B0C472793F66}"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33318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D18BD-1A59-4AB7-BC26-FC65E8D36672}"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09371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B2430-2721-409D-8259-69D851E3D9EA}"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3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02DE1E-F03E-4F7A-A5C9-3593FA5DE8BC}"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6418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27A7B-4A82-47BF-B7AB-523CB74C2E52}" type="datetime1">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236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08F88-DDEB-4918-8FE5-611A7B7398FF}"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01436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FE756-E032-4806-99D1-FF5456208079}" type="datetime1">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03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9A3614-5AEB-4874-BFAB-F0C96651C251}" type="datetime1">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4142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FFC6B-1410-40CB-BE69-E0FF0A5E2B03}" type="datetime1">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8396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C3E1F-4C34-4DDE-BC5C-42BE37EEBD49}"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11460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AE3DA-66A3-45A9-83DA-798701BDDA12}" type="datetime1">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3148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A45B3-5424-45C3-A51C-978A738BEA04}" type="datetime1">
              <a:rPr lang="en-US" smtClean="0"/>
              <a:t>7/30/2018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2533-A411-49BA-B4D8-B87A373D6223}" type="slidenum">
              <a:rPr lang="en-US" smtClean="0"/>
              <a:t>‹#›</a:t>
            </a:fld>
            <a:endParaRPr lang="en-US"/>
          </a:p>
        </p:txBody>
      </p:sp>
    </p:spTree>
    <p:extLst>
      <p:ext uri="{BB962C8B-B14F-4D97-AF65-F5344CB8AC3E}">
        <p14:creationId xmlns:p14="http://schemas.microsoft.com/office/powerpoint/2010/main" val="29086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747" y="1122363"/>
            <a:ext cx="9496927" cy="2387600"/>
          </a:xfrm>
        </p:spPr>
        <p:txBody>
          <a:bodyPr/>
          <a:lstStyle/>
          <a:p>
            <a:r>
              <a:rPr lang="en-US" dirty="0" smtClean="0"/>
              <a:t>Call Center Decline Deep Dive</a:t>
            </a:r>
            <a:endParaRPr lang="en-US" dirty="0"/>
          </a:p>
        </p:txBody>
      </p:sp>
      <p:sp>
        <p:nvSpPr>
          <p:cNvPr id="3" name="Subtitle 2"/>
          <p:cNvSpPr>
            <a:spLocks noGrp="1"/>
          </p:cNvSpPr>
          <p:nvPr>
            <p:ph type="subTitle" idx="1"/>
          </p:nvPr>
        </p:nvSpPr>
        <p:spPr/>
        <p:txBody>
          <a:bodyPr/>
          <a:lstStyle/>
          <a:p>
            <a:r>
              <a:rPr lang="en-US" dirty="0" smtClean="0"/>
              <a:t>Insights &amp; Analytics</a:t>
            </a:r>
          </a:p>
          <a:p>
            <a:r>
              <a:rPr lang="en-US" dirty="0" smtClean="0"/>
              <a:t>2018-07-30</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1</a:t>
            </a:fld>
            <a:endParaRPr lang="en-US"/>
          </a:p>
        </p:txBody>
      </p:sp>
    </p:spTree>
    <p:extLst>
      <p:ext uri="{BB962C8B-B14F-4D97-AF65-F5344CB8AC3E}">
        <p14:creationId xmlns:p14="http://schemas.microsoft.com/office/powerpoint/2010/main" val="103100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365125"/>
            <a:ext cx="11498179" cy="1325563"/>
          </a:xfrm>
        </p:spPr>
        <p:txBody>
          <a:bodyPr>
            <a:noAutofit/>
          </a:bodyPr>
          <a:lstStyle/>
          <a:p>
            <a:r>
              <a:rPr lang="en-US" sz="3200" dirty="0" smtClean="0"/>
              <a:t>In the case of 2018 call center volume decline, we believe it is not </a:t>
            </a:r>
            <a:r>
              <a:rPr lang="en-US" sz="3200" dirty="0" smtClean="0"/>
              <a:t>caused </a:t>
            </a:r>
            <a:r>
              <a:rPr lang="en-US" sz="3200" dirty="0" smtClean="0"/>
              <a:t>by a change in consumer shopping patterns</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 sudden </a:t>
            </a:r>
            <a:r>
              <a:rPr lang="en-US" sz="2000" dirty="0" smtClean="0"/>
              <a:t>change in week 10 suggests that a one time event immediately caused </a:t>
            </a:r>
            <a:r>
              <a:rPr lang="en-US" sz="2000" dirty="0" smtClean="0"/>
              <a:t>a different response from </a:t>
            </a:r>
            <a:r>
              <a:rPr lang="en-US" sz="2000" dirty="0" smtClean="0"/>
              <a:t>the </a:t>
            </a:r>
            <a:r>
              <a:rPr lang="en-US" sz="2000" dirty="0" smtClean="0"/>
              <a:t>consumer. We believe this </a:t>
            </a:r>
            <a:r>
              <a:rPr lang="en-US" sz="2000" dirty="0" smtClean="0"/>
              <a:t>change </a:t>
            </a:r>
            <a:r>
              <a:rPr lang="en-US" sz="2000" dirty="0" smtClean="0"/>
              <a:t>to </a:t>
            </a:r>
            <a:r>
              <a:rPr lang="en-US" sz="2000" dirty="0" smtClean="0"/>
              <a:t>be our </a:t>
            </a:r>
            <a:r>
              <a:rPr lang="en-US" sz="2000" dirty="0" smtClean="0"/>
              <a:t>IVR </a:t>
            </a:r>
            <a:r>
              <a:rPr lang="en-US" sz="2000" dirty="0" smtClean="0"/>
              <a:t>sales messaging.</a:t>
            </a:r>
            <a:endParaRPr lang="en-US" sz="2000" dirty="0" smtClean="0"/>
          </a:p>
          <a:p>
            <a:pPr marL="0" indent="0">
              <a:buNone/>
            </a:pPr>
            <a:endParaRPr lang="en-US" sz="2000" dirty="0" smtClean="0"/>
          </a:p>
          <a:p>
            <a:r>
              <a:rPr lang="en-US" sz="2000" dirty="0" smtClean="0"/>
              <a:t>A change in shopping patterns by the population of consumers would happen slowly over time and we’d see a longer downward trend.</a:t>
            </a:r>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10</a:t>
            </a:fld>
            <a:endParaRPr lang="en-US"/>
          </a:p>
        </p:txBody>
      </p:sp>
      <p:pic>
        <p:nvPicPr>
          <p:cNvPr id="9" name="Picture 8"/>
          <p:cNvPicPr>
            <a:picLocks noChangeAspect="1"/>
          </p:cNvPicPr>
          <p:nvPr/>
        </p:nvPicPr>
        <p:blipFill>
          <a:blip r:embed="rId2"/>
          <a:stretch>
            <a:fillRect/>
          </a:stretch>
        </p:blipFill>
        <p:spPr>
          <a:xfrm>
            <a:off x="5353538" y="2005012"/>
            <a:ext cx="6514123" cy="2999341"/>
          </a:xfrm>
          <a:prstGeom prst="rect">
            <a:avLst/>
          </a:prstGeom>
        </p:spPr>
      </p:pic>
    </p:spTree>
    <p:extLst>
      <p:ext uri="{BB962C8B-B14F-4D97-AF65-F5344CB8AC3E}">
        <p14:creationId xmlns:p14="http://schemas.microsoft.com/office/powerpoint/2010/main" val="212311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442" y="100431"/>
            <a:ext cx="11839074" cy="934285"/>
          </a:xfrm>
        </p:spPr>
        <p:txBody>
          <a:bodyPr>
            <a:normAutofit fontScale="90000"/>
          </a:bodyPr>
          <a:lstStyle/>
          <a:p>
            <a:r>
              <a:rPr lang="en-US" sz="3200" dirty="0" smtClean="0"/>
              <a:t>We do not see any recent changes when looking at the longer term trend of consumers preference to shop online vs in store.</a:t>
            </a:r>
            <a:endParaRPr lang="en-US" sz="3200" dirty="0"/>
          </a:p>
        </p:txBody>
      </p:sp>
      <p:pic>
        <p:nvPicPr>
          <p:cNvPr id="10" name="Content Placeholder 9"/>
          <p:cNvPicPr>
            <a:picLocks noGrp="1" noChangeAspect="1"/>
          </p:cNvPicPr>
          <p:nvPr>
            <p:ph idx="1"/>
          </p:nvPr>
        </p:nvPicPr>
        <p:blipFill>
          <a:blip r:embed="rId2"/>
          <a:stretch>
            <a:fillRect/>
          </a:stretch>
        </p:blipFill>
        <p:spPr>
          <a:xfrm>
            <a:off x="3093721" y="1580115"/>
            <a:ext cx="6004557" cy="5193581"/>
          </a:xfrm>
          <a:prstGeom prst="rect">
            <a:avLst/>
          </a:prstGeom>
        </p:spPr>
      </p:pic>
      <p:sp>
        <p:nvSpPr>
          <p:cNvPr id="2" name="Slide Number Placeholder 1"/>
          <p:cNvSpPr>
            <a:spLocks noGrp="1"/>
          </p:cNvSpPr>
          <p:nvPr>
            <p:ph type="sldNum" sz="quarter" idx="12"/>
          </p:nvPr>
        </p:nvSpPr>
        <p:spPr/>
        <p:txBody>
          <a:bodyPr/>
          <a:lstStyle/>
          <a:p>
            <a:fld id="{247C2533-A411-49BA-B4D8-B87A373D6223}" type="slidenum">
              <a:rPr lang="en-US" smtClean="0"/>
              <a:t>11</a:t>
            </a:fld>
            <a:endParaRPr lang="en-US"/>
          </a:p>
        </p:txBody>
      </p:sp>
      <p:sp>
        <p:nvSpPr>
          <p:cNvPr id="5" name="Content Placeholder 5"/>
          <p:cNvSpPr txBox="1">
            <a:spLocks/>
          </p:cNvSpPr>
          <p:nvPr/>
        </p:nvSpPr>
        <p:spPr>
          <a:xfrm>
            <a:off x="168442" y="1034716"/>
            <a:ext cx="11839074" cy="641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Because we haven’t seen a change here, we have no reason to believe there would be a change to preference of calling a call center</a:t>
            </a:r>
            <a:endParaRPr lang="en-US" sz="2000" dirty="0"/>
          </a:p>
        </p:txBody>
      </p:sp>
    </p:spTree>
    <p:extLst>
      <p:ext uri="{BB962C8B-B14F-4D97-AF65-F5344CB8AC3E}">
        <p14:creationId xmlns:p14="http://schemas.microsoft.com/office/powerpoint/2010/main" val="9241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669633"/>
            <a:ext cx="10515600" cy="2852737"/>
          </a:xfrm>
        </p:spPr>
        <p:txBody>
          <a:bodyPr>
            <a:normAutofit/>
          </a:bodyPr>
          <a:lstStyle/>
          <a:p>
            <a:pPr lvl="1"/>
            <a:r>
              <a:rPr lang="en-US" sz="4400" dirty="0" smtClean="0">
                <a:latin typeface="+mj-lt"/>
              </a:rPr>
              <a:t>What is the relationship between call center calls and various marketing channels?</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12</a:t>
            </a:fld>
            <a:endParaRPr lang="en-US"/>
          </a:p>
        </p:txBody>
      </p:sp>
    </p:spTree>
    <p:extLst>
      <p:ext uri="{BB962C8B-B14F-4D97-AF65-F5344CB8AC3E}">
        <p14:creationId xmlns:p14="http://schemas.microsoft.com/office/powerpoint/2010/main" val="13118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210846"/>
            <a:ext cx="11498179" cy="1325563"/>
          </a:xfrm>
        </p:spPr>
        <p:txBody>
          <a:bodyPr>
            <a:noAutofit/>
          </a:bodyPr>
          <a:lstStyle/>
          <a:p>
            <a:r>
              <a:rPr lang="en-US" sz="3200" dirty="0" smtClean="0"/>
              <a:t>When looking at digital marketing channels, call center volume is most correlated to branded search impressions, Google shopping impressions, and impressions of the Google mattress product group</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Although these are the top 4 correlations, they are moderate and not strong relationships. </a:t>
            </a:r>
          </a:p>
          <a:p>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13</a:t>
            </a:fld>
            <a:endParaRPr lang="en-US"/>
          </a:p>
        </p:txBody>
      </p:sp>
      <p:grpSp>
        <p:nvGrpSpPr>
          <p:cNvPr id="14" name="Group 13"/>
          <p:cNvGrpSpPr/>
          <p:nvPr/>
        </p:nvGrpSpPr>
        <p:grpSpPr>
          <a:xfrm>
            <a:off x="6416839" y="1911518"/>
            <a:ext cx="2745959" cy="3488239"/>
            <a:chOff x="4462461" y="2233863"/>
            <a:chExt cx="2745959" cy="3488239"/>
          </a:xfrm>
        </p:grpSpPr>
        <p:pic>
          <p:nvPicPr>
            <p:cNvPr id="8" name="Picture 7"/>
            <p:cNvPicPr>
              <a:picLocks noChangeAspect="1"/>
            </p:cNvPicPr>
            <p:nvPr/>
          </p:nvPicPr>
          <p:blipFill rotWithShape="1">
            <a:blip r:embed="rId2"/>
            <a:srcRect b="48976"/>
            <a:stretch/>
          </p:blipFill>
          <p:spPr>
            <a:xfrm>
              <a:off x="4462461" y="2324935"/>
              <a:ext cx="2657475" cy="3397167"/>
            </a:xfrm>
            <a:prstGeom prst="rect">
              <a:avLst/>
            </a:prstGeom>
          </p:spPr>
        </p:pic>
        <p:sp>
          <p:nvSpPr>
            <p:cNvPr id="11" name="TextBox 10"/>
            <p:cNvSpPr txBox="1"/>
            <p:nvPr/>
          </p:nvSpPr>
          <p:spPr>
            <a:xfrm>
              <a:off x="6310062" y="2233863"/>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grpSp>
        <p:nvGrpSpPr>
          <p:cNvPr id="13" name="Group 12"/>
          <p:cNvGrpSpPr/>
          <p:nvPr/>
        </p:nvGrpSpPr>
        <p:grpSpPr>
          <a:xfrm>
            <a:off x="9186861" y="1911518"/>
            <a:ext cx="2681538" cy="3551069"/>
            <a:chOff x="9186861" y="1911518"/>
            <a:chExt cx="2681538" cy="3551069"/>
          </a:xfrm>
        </p:grpSpPr>
        <p:grpSp>
          <p:nvGrpSpPr>
            <p:cNvPr id="10" name="Group 9"/>
            <p:cNvGrpSpPr/>
            <p:nvPr/>
          </p:nvGrpSpPr>
          <p:grpSpPr>
            <a:xfrm>
              <a:off x="9186861" y="2005012"/>
              <a:ext cx="2657475" cy="3457575"/>
              <a:chOff x="4767262" y="3300412"/>
              <a:chExt cx="2657475" cy="3457575"/>
            </a:xfrm>
          </p:grpSpPr>
          <p:pic>
            <p:nvPicPr>
              <p:cNvPr id="3" name="Picture 2"/>
              <p:cNvPicPr>
                <a:picLocks noChangeAspect="1"/>
              </p:cNvPicPr>
              <p:nvPr/>
            </p:nvPicPr>
            <p:blipFill rotWithShape="1">
              <a:blip r:embed="rId2"/>
              <a:srcRect b="96804"/>
              <a:stretch/>
            </p:blipFill>
            <p:spPr>
              <a:xfrm>
                <a:off x="4767262" y="3300412"/>
                <a:ext cx="2657475" cy="212809"/>
              </a:xfrm>
              <a:prstGeom prst="rect">
                <a:avLst/>
              </a:prstGeom>
            </p:spPr>
          </p:pic>
          <p:pic>
            <p:nvPicPr>
              <p:cNvPr id="7" name="Picture 6"/>
              <p:cNvPicPr>
                <a:picLocks noChangeAspect="1"/>
              </p:cNvPicPr>
              <p:nvPr/>
            </p:nvPicPr>
            <p:blipFill rotWithShape="1">
              <a:blip r:embed="rId2"/>
              <a:srcRect t="51265"/>
              <a:stretch/>
            </p:blipFill>
            <p:spPr>
              <a:xfrm>
                <a:off x="4767262" y="3513221"/>
                <a:ext cx="2657475" cy="3244766"/>
              </a:xfrm>
              <a:prstGeom prst="rect">
                <a:avLst/>
              </a:prstGeom>
            </p:spPr>
          </p:pic>
        </p:grpSp>
        <p:sp>
          <p:nvSpPr>
            <p:cNvPr id="12" name="TextBox 11"/>
            <p:cNvSpPr txBox="1"/>
            <p:nvPr/>
          </p:nvSpPr>
          <p:spPr>
            <a:xfrm>
              <a:off x="10970041" y="1911518"/>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sp>
        <p:nvSpPr>
          <p:cNvPr id="15" name="Rectangle 14"/>
          <p:cNvSpPr/>
          <p:nvPr/>
        </p:nvSpPr>
        <p:spPr>
          <a:xfrm>
            <a:off x="9785684" y="4475747"/>
            <a:ext cx="2082715" cy="9868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72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Google branded search impression, we can expect an increase between 23 and 51 calls.</a:t>
            </a:r>
            <a:endParaRPr lang="en-US" sz="3200" dirty="0"/>
          </a:p>
        </p:txBody>
      </p:sp>
      <p:pic>
        <p:nvPicPr>
          <p:cNvPr id="5" name="Content Placeholder 4"/>
          <p:cNvPicPr>
            <a:picLocks noGrp="1" noChangeAspect="1"/>
          </p:cNvPicPr>
          <p:nvPr>
            <p:ph idx="1"/>
          </p:nvPr>
        </p:nvPicPr>
        <p:blipFill>
          <a:blip r:embed="rId2"/>
          <a:stretch>
            <a:fillRect/>
          </a:stretch>
        </p:blipFill>
        <p:spPr>
          <a:xfrm>
            <a:off x="7294395" y="1202252"/>
            <a:ext cx="3747538" cy="24180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14</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60 calls per day or +/- 47%</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12,553 impressions after March 20</a:t>
            </a:r>
            <a:r>
              <a:rPr lang="en-US" baseline="30000" dirty="0" smtClean="0"/>
              <a:t>th</a:t>
            </a:r>
            <a:r>
              <a:rPr lang="en-US" dirty="0" smtClean="0"/>
              <a:t>, 2018</a:t>
            </a:r>
            <a:endParaRPr lang="en-US" dirty="0"/>
          </a:p>
        </p:txBody>
      </p:sp>
      <p:pic>
        <p:nvPicPr>
          <p:cNvPr id="7" name="Picture 6"/>
          <p:cNvPicPr>
            <a:picLocks noChangeAspect="1"/>
          </p:cNvPicPr>
          <p:nvPr/>
        </p:nvPicPr>
        <p:blipFill>
          <a:blip r:embed="rId3"/>
          <a:stretch>
            <a:fillRect/>
          </a:stretch>
        </p:blipFill>
        <p:spPr>
          <a:xfrm>
            <a:off x="7294394" y="3725124"/>
            <a:ext cx="3410955" cy="2526356"/>
          </a:xfrm>
          <a:prstGeom prst="rect">
            <a:avLst/>
          </a:prstGeom>
        </p:spPr>
      </p:pic>
      <p:pic>
        <p:nvPicPr>
          <p:cNvPr id="9" name="Picture 8"/>
          <p:cNvPicPr>
            <a:picLocks noChangeAspect="1"/>
          </p:cNvPicPr>
          <p:nvPr/>
        </p:nvPicPr>
        <p:blipFill>
          <a:blip r:embed="rId4"/>
          <a:stretch>
            <a:fillRect/>
          </a:stretch>
        </p:blipFill>
        <p:spPr>
          <a:xfrm>
            <a:off x="561224" y="3829795"/>
            <a:ext cx="6400800" cy="2350890"/>
          </a:xfrm>
          <a:prstGeom prst="rect">
            <a:avLst/>
          </a:prstGeom>
        </p:spPr>
      </p:pic>
    </p:spTree>
    <p:extLst>
      <p:ext uri="{BB962C8B-B14F-4D97-AF65-F5344CB8AC3E}">
        <p14:creationId xmlns:p14="http://schemas.microsoft.com/office/powerpoint/2010/main" val="265600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Bing branded search impression, we can expect an increase between 6 and 14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15</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65 calls per day or +/- 51%</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19,529 impressions after February 23</a:t>
            </a:r>
            <a:r>
              <a:rPr lang="en-US" baseline="30000" dirty="0" smtClean="0"/>
              <a:t>rd</a:t>
            </a:r>
            <a:r>
              <a:rPr lang="en-US" dirty="0" smtClean="0"/>
              <a:t>, 2018</a:t>
            </a:r>
            <a:endParaRPr lang="en-US" dirty="0"/>
          </a:p>
        </p:txBody>
      </p:sp>
      <p:pic>
        <p:nvPicPr>
          <p:cNvPr id="8" name="Picture 7"/>
          <p:cNvPicPr>
            <a:picLocks noChangeAspect="1"/>
          </p:cNvPicPr>
          <p:nvPr/>
        </p:nvPicPr>
        <p:blipFill>
          <a:blip r:embed="rId2"/>
          <a:stretch>
            <a:fillRect/>
          </a:stretch>
        </p:blipFill>
        <p:spPr>
          <a:xfrm>
            <a:off x="7294394" y="902851"/>
            <a:ext cx="3657600" cy="2382870"/>
          </a:xfrm>
          <a:prstGeom prst="rect">
            <a:avLst/>
          </a:prstGeom>
        </p:spPr>
      </p:pic>
      <p:pic>
        <p:nvPicPr>
          <p:cNvPr id="12" name="Picture 11"/>
          <p:cNvPicPr>
            <a:picLocks noChangeAspect="1"/>
          </p:cNvPicPr>
          <p:nvPr/>
        </p:nvPicPr>
        <p:blipFill>
          <a:blip r:embed="rId3"/>
          <a:stretch>
            <a:fillRect/>
          </a:stretch>
        </p:blipFill>
        <p:spPr>
          <a:xfrm>
            <a:off x="7154780" y="3581039"/>
            <a:ext cx="3657600" cy="2612574"/>
          </a:xfrm>
          <a:prstGeom prst="rect">
            <a:avLst/>
          </a:prstGeom>
        </p:spPr>
      </p:pic>
      <p:pic>
        <p:nvPicPr>
          <p:cNvPr id="13" name="Picture 12"/>
          <p:cNvPicPr>
            <a:picLocks noChangeAspect="1"/>
          </p:cNvPicPr>
          <p:nvPr/>
        </p:nvPicPr>
        <p:blipFill>
          <a:blip r:embed="rId4"/>
          <a:stretch>
            <a:fillRect/>
          </a:stretch>
        </p:blipFill>
        <p:spPr>
          <a:xfrm>
            <a:off x="526632" y="4000810"/>
            <a:ext cx="6400800" cy="2192803"/>
          </a:xfrm>
          <a:prstGeom prst="rect">
            <a:avLst/>
          </a:prstGeom>
        </p:spPr>
      </p:pic>
    </p:spTree>
    <p:extLst>
      <p:ext uri="{BB962C8B-B14F-4D97-AF65-F5344CB8AC3E}">
        <p14:creationId xmlns:p14="http://schemas.microsoft.com/office/powerpoint/2010/main" val="62817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CPC </a:t>
            </a:r>
            <a:r>
              <a:rPr lang="en-US" sz="3200" dirty="0"/>
              <a:t>b</a:t>
            </a:r>
            <a:r>
              <a:rPr lang="en-US" sz="3200" dirty="0" smtClean="0"/>
              <a:t>randed search does not predict a longer term downward trend or the sudden drop in call volume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16</a:t>
            </a:fld>
            <a:endParaRPr lang="en-US"/>
          </a:p>
        </p:txBody>
      </p:sp>
      <p:pic>
        <p:nvPicPr>
          <p:cNvPr id="8" name="Content Placeholder 7"/>
          <p:cNvPicPr>
            <a:picLocks noGrp="1" noChangeAspect="1"/>
          </p:cNvPicPr>
          <p:nvPr>
            <p:ph idx="1"/>
          </p:nvPr>
        </p:nvPicPr>
        <p:blipFill>
          <a:blip r:embed="rId2"/>
          <a:stretch>
            <a:fillRect/>
          </a:stretch>
        </p:blipFill>
        <p:spPr>
          <a:xfrm>
            <a:off x="5784466" y="2168666"/>
            <a:ext cx="5918868" cy="3407833"/>
          </a:xfrm>
          <a:prstGeom prst="rect">
            <a:avLst/>
          </a:prstGeom>
        </p:spPr>
      </p:pic>
      <p:sp>
        <p:nvSpPr>
          <p:cNvPr id="9" name="TextBox 8"/>
          <p:cNvSpPr txBox="1"/>
          <p:nvPr/>
        </p:nvSpPr>
        <p:spPr>
          <a:xfrm>
            <a:off x="517890" y="1706872"/>
            <a:ext cx="492805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Residuals show actual call center volume less the predicted volume from a fitted line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If this were a great relationship, we’d see a seemingly random spread of data in the residuals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can help tell us potential trends it doesn’t pick up 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downward trend means it’s missing some sort of force pulling calls down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sudden drop in March means it branded search probably isn’t the largest cause of the decline this year</a:t>
            </a:r>
            <a:endParaRPr lang="en-US" dirty="0"/>
          </a:p>
        </p:txBody>
      </p:sp>
    </p:spTree>
    <p:extLst>
      <p:ext uri="{BB962C8B-B14F-4D97-AF65-F5344CB8AC3E}">
        <p14:creationId xmlns:p14="http://schemas.microsoft.com/office/powerpoint/2010/main" val="25597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smtClean="0">
                <a:latin typeface="+mj-lt"/>
              </a:rPr>
              <a:t>Does source of traffic correlate with # of phone calls (Direct/organic vs </a:t>
            </a:r>
            <a:r>
              <a:rPr lang="en-US" sz="4400" dirty="0" err="1" smtClean="0">
                <a:latin typeface="+mj-lt"/>
              </a:rPr>
              <a:t>cpc</a:t>
            </a:r>
            <a:r>
              <a:rPr lang="en-US" sz="4400" dirty="0" smtClean="0">
                <a:latin typeface="+mj-lt"/>
              </a:rPr>
              <a: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17</a:t>
            </a:fld>
            <a:endParaRPr lang="en-US"/>
          </a:p>
        </p:txBody>
      </p:sp>
    </p:spTree>
    <p:extLst>
      <p:ext uri="{BB962C8B-B14F-4D97-AF65-F5344CB8AC3E}">
        <p14:creationId xmlns:p14="http://schemas.microsoft.com/office/powerpoint/2010/main" val="102808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63" y="184064"/>
            <a:ext cx="11514841" cy="1059073"/>
          </a:xfrm>
        </p:spPr>
        <p:txBody>
          <a:bodyPr>
            <a:noAutofit/>
          </a:bodyPr>
          <a:lstStyle/>
          <a:p>
            <a:r>
              <a:rPr lang="en-US" sz="3200" dirty="0" smtClean="0"/>
              <a:t>CPC Search has the highest correlation with call center volume at .63 with organic search following closely behind at .58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18</a:t>
            </a:fld>
            <a:endParaRPr lang="en-US"/>
          </a:p>
        </p:txBody>
      </p:sp>
      <p:pic>
        <p:nvPicPr>
          <p:cNvPr id="6" name="Picture 5"/>
          <p:cNvPicPr>
            <a:picLocks noChangeAspect="1"/>
          </p:cNvPicPr>
          <p:nvPr/>
        </p:nvPicPr>
        <p:blipFill>
          <a:blip r:embed="rId2"/>
          <a:stretch>
            <a:fillRect/>
          </a:stretch>
        </p:blipFill>
        <p:spPr>
          <a:xfrm>
            <a:off x="11068650" y="2194719"/>
            <a:ext cx="600075" cy="657225"/>
          </a:xfrm>
          <a:prstGeom prst="rect">
            <a:avLst/>
          </a:prstGeom>
        </p:spPr>
      </p:pic>
      <p:pic>
        <p:nvPicPr>
          <p:cNvPr id="9" name="Content Placeholder 8"/>
          <p:cNvPicPr>
            <a:picLocks noGrp="1" noChangeAspect="1"/>
          </p:cNvPicPr>
          <p:nvPr>
            <p:ph idx="1"/>
          </p:nvPr>
        </p:nvPicPr>
        <p:blipFill>
          <a:blip r:embed="rId3"/>
          <a:stretch>
            <a:fillRect/>
          </a:stretch>
        </p:blipFill>
        <p:spPr>
          <a:xfrm>
            <a:off x="5718794" y="2194719"/>
            <a:ext cx="5286375" cy="3657600"/>
          </a:xfrm>
          <a:prstGeom prst="rect">
            <a:avLst/>
          </a:prstGeom>
        </p:spPr>
      </p:pic>
      <p:pic>
        <p:nvPicPr>
          <p:cNvPr id="10" name="Picture 9"/>
          <p:cNvPicPr>
            <a:picLocks noChangeAspect="1"/>
          </p:cNvPicPr>
          <p:nvPr/>
        </p:nvPicPr>
        <p:blipFill>
          <a:blip r:embed="rId4"/>
          <a:stretch>
            <a:fillRect/>
          </a:stretch>
        </p:blipFill>
        <p:spPr>
          <a:xfrm>
            <a:off x="469463" y="2194719"/>
            <a:ext cx="5073581" cy="3768280"/>
          </a:xfrm>
          <a:prstGeom prst="rect">
            <a:avLst/>
          </a:prstGeom>
        </p:spPr>
      </p:pic>
      <p:sp>
        <p:nvSpPr>
          <p:cNvPr id="11" name="TextBox 10"/>
          <p:cNvSpPr txBox="1"/>
          <p:nvPr/>
        </p:nvSpPr>
        <p:spPr>
          <a:xfrm>
            <a:off x="9014527" y="5701085"/>
            <a:ext cx="623087" cy="253916"/>
          </a:xfrm>
          <a:prstGeom prst="rect">
            <a:avLst/>
          </a:prstGeom>
          <a:noFill/>
        </p:spPr>
        <p:txBody>
          <a:bodyPr wrap="square" rtlCol="0">
            <a:spAutoFit/>
          </a:bodyPr>
          <a:lstStyle/>
          <a:p>
            <a:r>
              <a:rPr lang="en-US" sz="1050" dirty="0" smtClean="0"/>
              <a:t>search</a:t>
            </a:r>
            <a:endParaRPr lang="en-US" sz="1050" dirty="0"/>
          </a:p>
        </p:txBody>
      </p:sp>
      <p:sp>
        <p:nvSpPr>
          <p:cNvPr id="12" name="TextBox 11"/>
          <p:cNvSpPr txBox="1"/>
          <p:nvPr/>
        </p:nvSpPr>
        <p:spPr>
          <a:xfrm rot="16200000">
            <a:off x="10693626" y="4517648"/>
            <a:ext cx="623087" cy="253916"/>
          </a:xfrm>
          <a:prstGeom prst="rect">
            <a:avLst/>
          </a:prstGeom>
          <a:noFill/>
        </p:spPr>
        <p:txBody>
          <a:bodyPr wrap="square" rtlCol="0">
            <a:spAutoFit/>
          </a:bodyPr>
          <a:lstStyle/>
          <a:p>
            <a:r>
              <a:rPr lang="en-US" sz="1050" dirty="0" smtClean="0"/>
              <a:t>search</a:t>
            </a:r>
            <a:endParaRPr lang="en-US" sz="1050" dirty="0"/>
          </a:p>
        </p:txBody>
      </p:sp>
      <p:sp>
        <p:nvSpPr>
          <p:cNvPr id="13" name="TextBox 12"/>
          <p:cNvSpPr txBox="1"/>
          <p:nvPr/>
        </p:nvSpPr>
        <p:spPr>
          <a:xfrm>
            <a:off x="5988106" y="5649744"/>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4" name="TextBox 13"/>
          <p:cNvSpPr txBox="1"/>
          <p:nvPr/>
        </p:nvSpPr>
        <p:spPr>
          <a:xfrm rot="16200000">
            <a:off x="10630148" y="2464783"/>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5" name="Title 1"/>
          <p:cNvSpPr txBox="1">
            <a:spLocks/>
          </p:cNvSpPr>
          <p:nvPr/>
        </p:nvSpPr>
        <p:spPr>
          <a:xfrm>
            <a:off x="453279" y="1082964"/>
            <a:ext cx="11514841" cy="6529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smtClean="0"/>
              <a:t>Both are moderate correlations </a:t>
            </a:r>
            <a:endParaRPr lang="en-US" sz="2000" dirty="0"/>
          </a:p>
        </p:txBody>
      </p:sp>
    </p:spTree>
    <p:extLst>
      <p:ext uri="{BB962C8B-B14F-4D97-AF65-F5344CB8AC3E}">
        <p14:creationId xmlns:p14="http://schemas.microsoft.com/office/powerpoint/2010/main" val="214101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Organic Search or Direct visitors, we can expect an increase between 102 and 188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19</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58 calls per day or +/- 45%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 see similar trends to that of CPC branded search as visits from organic search and CPC branded search highly correlate.</a:t>
            </a:r>
            <a:endParaRPr lang="en-US" dirty="0"/>
          </a:p>
        </p:txBody>
      </p:sp>
      <p:pic>
        <p:nvPicPr>
          <p:cNvPr id="3" name="Picture 2"/>
          <p:cNvPicPr>
            <a:picLocks noChangeAspect="1"/>
          </p:cNvPicPr>
          <p:nvPr/>
        </p:nvPicPr>
        <p:blipFill>
          <a:blip r:embed="rId2"/>
          <a:stretch>
            <a:fillRect/>
          </a:stretch>
        </p:blipFill>
        <p:spPr>
          <a:xfrm>
            <a:off x="7214937" y="969253"/>
            <a:ext cx="3657600" cy="2530418"/>
          </a:xfrm>
          <a:prstGeom prst="rect">
            <a:avLst/>
          </a:prstGeom>
        </p:spPr>
      </p:pic>
      <p:pic>
        <p:nvPicPr>
          <p:cNvPr id="7" name="Picture 6"/>
          <p:cNvPicPr>
            <a:picLocks noChangeAspect="1"/>
          </p:cNvPicPr>
          <p:nvPr/>
        </p:nvPicPr>
        <p:blipFill>
          <a:blip r:embed="rId3"/>
          <a:stretch>
            <a:fillRect/>
          </a:stretch>
        </p:blipFill>
        <p:spPr>
          <a:xfrm>
            <a:off x="7214937" y="3719582"/>
            <a:ext cx="3657600" cy="2430967"/>
          </a:xfrm>
          <a:prstGeom prst="rect">
            <a:avLst/>
          </a:prstGeom>
        </p:spPr>
      </p:pic>
      <p:pic>
        <p:nvPicPr>
          <p:cNvPr id="9" name="Picture 8"/>
          <p:cNvPicPr>
            <a:picLocks noChangeAspect="1"/>
          </p:cNvPicPr>
          <p:nvPr/>
        </p:nvPicPr>
        <p:blipFill>
          <a:blip r:embed="rId4"/>
          <a:stretch>
            <a:fillRect/>
          </a:stretch>
        </p:blipFill>
        <p:spPr>
          <a:xfrm>
            <a:off x="393032" y="3973759"/>
            <a:ext cx="6400800" cy="2176790"/>
          </a:xfrm>
          <a:prstGeom prst="rect">
            <a:avLst/>
          </a:prstGeom>
        </p:spPr>
      </p:pic>
    </p:spTree>
    <p:extLst>
      <p:ext uri="{BB962C8B-B14F-4D97-AF65-F5344CB8AC3E}">
        <p14:creationId xmlns:p14="http://schemas.microsoft.com/office/powerpoint/2010/main" val="240612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p>
        </p:txBody>
      </p:sp>
      <p:sp>
        <p:nvSpPr>
          <p:cNvPr id="4" name="Rectangle 3"/>
          <p:cNvSpPr/>
          <p:nvPr/>
        </p:nvSpPr>
        <p:spPr>
          <a:xfrm>
            <a:off x="838200" y="1690688"/>
            <a:ext cx="3148263"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2</a:t>
            </a:fld>
            <a:endParaRPr lang="en-US"/>
          </a:p>
        </p:txBody>
      </p:sp>
    </p:spTree>
    <p:extLst>
      <p:ext uri="{BB962C8B-B14F-4D97-AF65-F5344CB8AC3E}">
        <p14:creationId xmlns:p14="http://schemas.microsoft.com/office/powerpoint/2010/main" val="332653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Organic search &amp; Direct visits do not predict a longer term downward trend or the sudden drop in call volume in march 2018</a:t>
            </a:r>
            <a:endParaRPr lang="en-US" sz="3200" dirty="0"/>
          </a:p>
        </p:txBody>
      </p:sp>
      <p:pic>
        <p:nvPicPr>
          <p:cNvPr id="13" name="Content Placeholder 12"/>
          <p:cNvPicPr>
            <a:picLocks noGrp="1" noChangeAspect="1"/>
          </p:cNvPicPr>
          <p:nvPr>
            <p:ph idx="1"/>
          </p:nvPr>
        </p:nvPicPr>
        <p:blipFill>
          <a:blip r:embed="rId2"/>
          <a:stretch>
            <a:fillRect/>
          </a:stretch>
        </p:blipFill>
        <p:spPr>
          <a:xfrm>
            <a:off x="5445940" y="1706872"/>
            <a:ext cx="6124575" cy="333375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20</a:t>
            </a:fld>
            <a:endParaRPr lang="en-US"/>
          </a:p>
        </p:txBody>
      </p:sp>
      <p:sp>
        <p:nvSpPr>
          <p:cNvPr id="9" name="TextBox 8"/>
          <p:cNvSpPr txBox="1"/>
          <p:nvPr/>
        </p:nvSpPr>
        <p:spPr>
          <a:xfrm>
            <a:off x="517890" y="1706872"/>
            <a:ext cx="49280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outcome is very similar to the residuals of CPC search.</a:t>
            </a:r>
            <a:endParaRPr lang="en-US" dirty="0"/>
          </a:p>
        </p:txBody>
      </p:sp>
      <p:cxnSp>
        <p:nvCxnSpPr>
          <p:cNvPr id="10" name="Straight Arrow Connector 9"/>
          <p:cNvCxnSpPr/>
          <p:nvPr/>
        </p:nvCxnSpPr>
        <p:spPr>
          <a:xfrm>
            <a:off x="6388409" y="3689336"/>
            <a:ext cx="3509162" cy="452396"/>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897571" y="3789307"/>
            <a:ext cx="0" cy="70485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23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a:latin typeface="+mj-lt"/>
              </a:rPr>
              <a:t>Does brand health </a:t>
            </a:r>
            <a:r>
              <a:rPr lang="en-US" sz="4400" dirty="0" smtClean="0">
                <a:latin typeface="+mj-lt"/>
              </a:rPr>
              <a:t>matter to call volume? </a:t>
            </a:r>
            <a:endParaRPr lang="en-US" sz="4400" dirty="0">
              <a:latin typeface="+mj-lt"/>
            </a:endParaRPr>
          </a:p>
        </p:txBody>
      </p:sp>
      <p:sp>
        <p:nvSpPr>
          <p:cNvPr id="3" name="Text Placeholder 2"/>
          <p:cNvSpPr>
            <a:spLocks noGrp="1"/>
          </p:cNvSpPr>
          <p:nvPr>
            <p:ph type="body" idx="1"/>
          </p:nvPr>
        </p:nvSpPr>
        <p:spPr/>
        <p:txBody>
          <a:bodyPr/>
          <a:lstStyle/>
          <a:p>
            <a:r>
              <a:rPr lang="en-US" dirty="0" smtClean="0"/>
              <a:t>Brand </a:t>
            </a:r>
            <a:r>
              <a:rPr lang="en-US" dirty="0"/>
              <a:t>Tracker </a:t>
            </a:r>
            <a:r>
              <a:rPr lang="en-US" dirty="0" smtClean="0"/>
              <a:t>Metrics Compared to Call Center Volume</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21</a:t>
            </a:fld>
            <a:endParaRPr lang="en-US"/>
          </a:p>
        </p:txBody>
      </p:sp>
    </p:spTree>
    <p:extLst>
      <p:ext uri="{BB962C8B-B14F-4D97-AF65-F5344CB8AC3E}">
        <p14:creationId xmlns:p14="http://schemas.microsoft.com/office/powerpoint/2010/main" val="319198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22</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365858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23</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20728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91150" y="1638546"/>
            <a:ext cx="5962650" cy="3171825"/>
          </a:xfrm>
          <a:prstGeom prst="rect">
            <a:avLst/>
          </a:prstGeom>
        </p:spPr>
      </p:pic>
      <p:sp>
        <p:nvSpPr>
          <p:cNvPr id="2" name="Title 1"/>
          <p:cNvSpPr>
            <a:spLocks noGrp="1"/>
          </p:cNvSpPr>
          <p:nvPr>
            <p:ph type="title"/>
          </p:nvPr>
        </p:nvSpPr>
        <p:spPr>
          <a:xfrm>
            <a:off x="428878" y="251838"/>
            <a:ext cx="11336942" cy="1023690"/>
          </a:xfrm>
        </p:spPr>
        <p:txBody>
          <a:bodyPr>
            <a:noAutofit/>
          </a:bodyPr>
          <a:lstStyle/>
          <a:p>
            <a:r>
              <a:rPr lang="en-US" sz="3200" dirty="0" smtClean="0"/>
              <a:t>Based off the residuals, brand tracker metrics pick up on the longer downward trend but not the sudden shift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24</a:t>
            </a:fld>
            <a:endParaRPr lang="en-US"/>
          </a:p>
        </p:txBody>
      </p:sp>
      <p:sp>
        <p:nvSpPr>
          <p:cNvPr id="9" name="TextBox 8"/>
          <p:cNvSpPr txBox="1"/>
          <p:nvPr/>
        </p:nvSpPr>
        <p:spPr>
          <a:xfrm>
            <a:off x="517890" y="1706872"/>
            <a:ext cx="465292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Because the longer downward trend is accounted for in the residuals of our brand equity metrics, we could say that call center volume and our brand equity both have declined over time.</a:t>
            </a:r>
            <a:endParaRPr lang="en-US" dirty="0"/>
          </a:p>
        </p:txBody>
      </p:sp>
      <p:cxnSp>
        <p:nvCxnSpPr>
          <p:cNvPr id="11" name="Straight Connector 10"/>
          <p:cNvCxnSpPr/>
          <p:nvPr/>
        </p:nvCxnSpPr>
        <p:spPr>
          <a:xfrm flipH="1">
            <a:off x="9742811" y="2206354"/>
            <a:ext cx="1013" cy="203620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38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515600" cy="4429518"/>
          </a:xfrm>
        </p:spPr>
        <p:txBody>
          <a:bodyPr>
            <a:normAutofit fontScale="92500" lnSpcReduction="20000"/>
          </a:bodyPr>
          <a:lstStyle/>
          <a:p>
            <a:r>
              <a:rPr lang="en-US" dirty="0" smtClean="0"/>
              <a:t>Executive Summary</a:t>
            </a:r>
          </a:p>
          <a:p>
            <a:r>
              <a:rPr lang="en-US" dirty="0" smtClean="0"/>
              <a:t>Call Center Calls – What Happened? </a:t>
            </a:r>
          </a:p>
          <a:p>
            <a:r>
              <a:rPr lang="en-US" dirty="0" smtClean="0"/>
              <a:t>Initial Questions</a:t>
            </a:r>
          </a:p>
          <a:p>
            <a:pPr lvl="1"/>
            <a:r>
              <a:rPr lang="en-US" sz="2000" dirty="0" smtClean="0"/>
              <a:t>Are consumers shopping differently in 2018 than in 2017?</a:t>
            </a:r>
          </a:p>
          <a:p>
            <a:pPr lvl="1"/>
            <a:r>
              <a:rPr lang="en-US" sz="2000" i="1" dirty="0" smtClean="0">
                <a:solidFill>
                  <a:schemeClr val="accent2">
                    <a:lumMod val="40000"/>
                    <a:lumOff val="60000"/>
                  </a:schemeClr>
                </a:solidFill>
              </a:rPr>
              <a:t>Is the call center decline systemic or originate from a few markets?</a:t>
            </a:r>
          </a:p>
          <a:p>
            <a:pPr lvl="1"/>
            <a:r>
              <a:rPr lang="en-US" sz="2000" dirty="0" smtClean="0"/>
              <a:t>What is the relationship between call center calls and various marketing channels?</a:t>
            </a:r>
          </a:p>
          <a:p>
            <a:pPr lvl="1"/>
            <a:r>
              <a:rPr lang="en-US" sz="2100" i="1" dirty="0" smtClean="0">
                <a:solidFill>
                  <a:schemeClr val="accent2">
                    <a:lumMod val="40000"/>
                    <a:lumOff val="60000"/>
                  </a:schemeClr>
                </a:solidFill>
              </a:rPr>
              <a:t>Are there events on the website that share a relationship with call center calls?</a:t>
            </a:r>
          </a:p>
          <a:p>
            <a:pPr lvl="1"/>
            <a:r>
              <a:rPr lang="en-US" sz="2100" i="1" dirty="0" smtClean="0">
                <a:solidFill>
                  <a:schemeClr val="accent2">
                    <a:lumMod val="40000"/>
                    <a:lumOff val="60000"/>
                  </a:schemeClr>
                </a:solidFill>
              </a:rPr>
              <a:t>Are consumers heading to competitive websites after visiting Tempur-Pedic.com and does this reduce calls?</a:t>
            </a:r>
          </a:p>
          <a:p>
            <a:pPr lvl="1"/>
            <a:r>
              <a:rPr lang="en-US" sz="2000" dirty="0" smtClean="0"/>
              <a:t>Does source of traffic correlate with # of phone calls (Direct/organic vs </a:t>
            </a:r>
            <a:r>
              <a:rPr lang="en-US" sz="2000" dirty="0" err="1" smtClean="0"/>
              <a:t>cpc</a:t>
            </a:r>
            <a:r>
              <a:rPr lang="en-US" sz="2000" dirty="0" smtClean="0"/>
              <a:t>)</a:t>
            </a:r>
          </a:p>
          <a:p>
            <a:pPr lvl="1"/>
            <a:r>
              <a:rPr lang="en-US" sz="2000" dirty="0"/>
              <a:t>Does brand health matter to call volume</a:t>
            </a:r>
            <a:r>
              <a:rPr lang="en-US" sz="2000" dirty="0" smtClean="0"/>
              <a:t>? (Brand Tracker Metrics)</a:t>
            </a:r>
          </a:p>
          <a:p>
            <a:r>
              <a:rPr lang="en-US" dirty="0" smtClean="0"/>
              <a:t>Regression Model</a:t>
            </a:r>
          </a:p>
          <a:p>
            <a:r>
              <a:rPr lang="en-US" dirty="0" smtClean="0"/>
              <a:t>Next Steps</a:t>
            </a:r>
            <a:endParaRPr lang="en-US" dirty="0"/>
          </a:p>
        </p:txBody>
      </p:sp>
      <p:sp>
        <p:nvSpPr>
          <p:cNvPr id="5" name="Rectangle 4"/>
          <p:cNvSpPr/>
          <p:nvPr/>
        </p:nvSpPr>
        <p:spPr>
          <a:xfrm>
            <a:off x="838200" y="5043394"/>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25</a:t>
            </a:fld>
            <a:endParaRPr lang="en-US"/>
          </a:p>
        </p:txBody>
      </p:sp>
    </p:spTree>
    <p:extLst>
      <p:ext uri="{BB962C8B-B14F-4D97-AF65-F5344CB8AC3E}">
        <p14:creationId xmlns:p14="http://schemas.microsoft.com/office/powerpoint/2010/main" val="1191475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Our multivariate regression model scores very well and has predictive power.</a:t>
            </a:r>
            <a:endParaRPr lang="en-US" sz="3200" dirty="0"/>
          </a:p>
        </p:txBody>
      </p:sp>
      <p:pic>
        <p:nvPicPr>
          <p:cNvPr id="5" name="Content Placeholder 4"/>
          <p:cNvPicPr>
            <a:picLocks noGrp="1" noChangeAspect="1"/>
          </p:cNvPicPr>
          <p:nvPr>
            <p:ph idx="1"/>
          </p:nvPr>
        </p:nvPicPr>
        <p:blipFill>
          <a:blip r:embed="rId2"/>
          <a:stretch>
            <a:fillRect/>
          </a:stretch>
        </p:blipFill>
        <p:spPr>
          <a:xfrm>
            <a:off x="898638" y="2389981"/>
            <a:ext cx="6869716" cy="2566789"/>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26</a:t>
            </a:fld>
            <a:endParaRPr lang="en-US"/>
          </a:p>
        </p:txBody>
      </p:sp>
      <p:pic>
        <p:nvPicPr>
          <p:cNvPr id="6" name="Picture 5"/>
          <p:cNvPicPr>
            <a:picLocks noChangeAspect="1"/>
          </p:cNvPicPr>
          <p:nvPr/>
        </p:nvPicPr>
        <p:blipFill>
          <a:blip r:embed="rId3"/>
          <a:stretch>
            <a:fillRect/>
          </a:stretch>
        </p:blipFill>
        <p:spPr>
          <a:xfrm>
            <a:off x="7865965" y="2557470"/>
            <a:ext cx="3697554" cy="909598"/>
          </a:xfrm>
          <a:prstGeom prst="rect">
            <a:avLst/>
          </a:prstGeom>
        </p:spPr>
      </p:pic>
    </p:spTree>
    <p:extLst>
      <p:ext uri="{BB962C8B-B14F-4D97-AF65-F5344CB8AC3E}">
        <p14:creationId xmlns:p14="http://schemas.microsoft.com/office/powerpoint/2010/main" val="429280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209"/>
          </a:xfrm>
        </p:spPr>
        <p:txBody>
          <a:bodyPr>
            <a:normAutofit fontScale="90000"/>
          </a:bodyPr>
          <a:lstStyle/>
          <a:p>
            <a:r>
              <a:rPr lang="en-US" sz="3200" dirty="0" smtClean="0"/>
              <a:t>The residuals are much more random, although there still seems to be a seasonality pattern we are missing</a:t>
            </a:r>
            <a:endParaRPr lang="en-US" sz="3200" dirty="0"/>
          </a:p>
        </p:txBody>
      </p:sp>
      <p:pic>
        <p:nvPicPr>
          <p:cNvPr id="5" name="Content Placeholder 4"/>
          <p:cNvPicPr>
            <a:picLocks noGrp="1" noChangeAspect="1"/>
          </p:cNvPicPr>
          <p:nvPr>
            <p:ph idx="1"/>
          </p:nvPr>
        </p:nvPicPr>
        <p:blipFill>
          <a:blip r:embed="rId2"/>
          <a:stretch>
            <a:fillRect/>
          </a:stretch>
        </p:blipFill>
        <p:spPr>
          <a:xfrm>
            <a:off x="1519322" y="3380271"/>
            <a:ext cx="8085926" cy="31925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27</a:t>
            </a:fld>
            <a:endParaRPr lang="en-US"/>
          </a:p>
        </p:txBody>
      </p:sp>
      <p:grpSp>
        <p:nvGrpSpPr>
          <p:cNvPr id="27" name="Group 26"/>
          <p:cNvGrpSpPr/>
          <p:nvPr/>
        </p:nvGrpSpPr>
        <p:grpSpPr>
          <a:xfrm>
            <a:off x="1950181" y="4733842"/>
            <a:ext cx="7396120" cy="744466"/>
            <a:chOff x="2249586" y="4086477"/>
            <a:chExt cx="7499746" cy="704007"/>
          </a:xfrm>
        </p:grpSpPr>
        <p:cxnSp>
          <p:nvCxnSpPr>
            <p:cNvPr id="7" name="Straight Arrow Connector 6"/>
            <p:cNvCxnSpPr/>
            <p:nvPr/>
          </p:nvCxnSpPr>
          <p:spPr>
            <a:xfrm>
              <a:off x="2249586" y="4086477"/>
              <a:ext cx="954860"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87348" y="4086477"/>
              <a:ext cx="629197"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16545" y="4110753"/>
              <a:ext cx="558351"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74896" y="4086477"/>
              <a:ext cx="793019" cy="657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274" y="4110753"/>
              <a:ext cx="827725"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095999" y="4110753"/>
              <a:ext cx="1008808"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14879" y="4110754"/>
              <a:ext cx="1216503" cy="6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331382" y="4203508"/>
              <a:ext cx="1417950" cy="458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49664" y="1383738"/>
            <a:ext cx="10504136" cy="196977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shows that our model catches the longer term downward trend in call center volume as well as the sudden shift in March 2018</a:t>
            </a:r>
          </a:p>
          <a:p>
            <a:pPr marL="285750" indent="-285750">
              <a:buFont typeface="Arial" panose="020B0604020202020204" pitchFamily="34" charset="0"/>
              <a:buChar char="•"/>
            </a:pPr>
            <a:r>
              <a:rPr lang="en-US" dirty="0" smtClean="0"/>
              <a:t>We are missing data that could predict seasonality and a large amount of dots above the +1 dashed bar. These could include:</a:t>
            </a:r>
          </a:p>
          <a:p>
            <a:pPr marL="742950" lvl="1" indent="-285750">
              <a:buFont typeface="Arial" panose="020B0604020202020204" pitchFamily="34" charset="0"/>
              <a:buChar char="•"/>
            </a:pPr>
            <a:r>
              <a:rPr lang="en-US" sz="1600" i="1" dirty="0" smtClean="0"/>
              <a:t>Holiday weekends for dots above the 1(I only account for holiday Mondays)</a:t>
            </a:r>
          </a:p>
          <a:p>
            <a:pPr marL="742950" lvl="1" indent="-285750">
              <a:buFont typeface="Arial" panose="020B0604020202020204" pitchFamily="34" charset="0"/>
              <a:buChar char="•"/>
            </a:pPr>
            <a:r>
              <a:rPr lang="en-US" sz="1600" i="1" dirty="0" smtClean="0"/>
              <a:t>Offline advertising</a:t>
            </a:r>
          </a:p>
          <a:p>
            <a:pPr marL="742950" lvl="1" indent="-285750">
              <a:buFont typeface="Arial" panose="020B0604020202020204" pitchFamily="34" charset="0"/>
              <a:buChar char="•"/>
            </a:pPr>
            <a:r>
              <a:rPr lang="en-US" sz="1600" i="1" dirty="0" smtClean="0"/>
              <a:t>Drop in demand after holidays</a:t>
            </a:r>
            <a:endParaRPr lang="en-US" i="1" dirty="0"/>
          </a:p>
        </p:txBody>
      </p:sp>
    </p:spTree>
    <p:extLst>
      <p:ext uri="{BB962C8B-B14F-4D97-AF65-F5344CB8AC3E}">
        <p14:creationId xmlns:p14="http://schemas.microsoft.com/office/powerpoint/2010/main" val="403499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10" y="235653"/>
            <a:ext cx="11676090" cy="1180453"/>
          </a:xfrm>
        </p:spPr>
        <p:txBody>
          <a:bodyPr>
            <a:normAutofit fontScale="90000"/>
          </a:bodyPr>
          <a:lstStyle/>
          <a:p>
            <a:r>
              <a:rPr lang="en-US" sz="3200" dirty="0" smtClean="0"/>
              <a:t>Being on a national promotion, branded search and N12 top of mind awareness have the strongest association to call center volume increases. The IVR change is associated with a strong decrease in call volume.</a:t>
            </a:r>
            <a:endParaRPr lang="en-US" dirty="0"/>
          </a:p>
        </p:txBody>
      </p:sp>
      <p:pic>
        <p:nvPicPr>
          <p:cNvPr id="5" name="Content Placeholder 4"/>
          <p:cNvPicPr>
            <a:picLocks noGrp="1" noChangeAspect="1"/>
          </p:cNvPicPr>
          <p:nvPr>
            <p:ph idx="1"/>
          </p:nvPr>
        </p:nvPicPr>
        <p:blipFill>
          <a:blip r:embed="rId2"/>
          <a:stretch>
            <a:fillRect/>
          </a:stretch>
        </p:blipFill>
        <p:spPr>
          <a:xfrm>
            <a:off x="2141060" y="2398810"/>
            <a:ext cx="7816190" cy="3170644"/>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28</a:t>
            </a:fld>
            <a:endParaRPr lang="en-US"/>
          </a:p>
        </p:txBody>
      </p:sp>
      <p:sp>
        <p:nvSpPr>
          <p:cNvPr id="6" name="TextBox 5"/>
          <p:cNvSpPr txBox="1"/>
          <p:nvPr/>
        </p:nvSpPr>
        <p:spPr>
          <a:xfrm>
            <a:off x="211110" y="1521008"/>
            <a:ext cx="1000103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N12 primary consideration, google shopping, and google mattress ad impressions are not significant to the model</a:t>
            </a:r>
            <a:endParaRPr lang="en-US" sz="1600" dirty="0"/>
          </a:p>
        </p:txBody>
      </p:sp>
    </p:spTree>
    <p:extLst>
      <p:ext uri="{BB962C8B-B14F-4D97-AF65-F5344CB8AC3E}">
        <p14:creationId xmlns:p14="http://schemas.microsoft.com/office/powerpoint/2010/main" val="85375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849"/>
            <a:ext cx="10515600" cy="1325563"/>
          </a:xfrm>
        </p:spPr>
        <p:txBody>
          <a:bodyPr>
            <a:normAutofit/>
          </a:bodyPr>
          <a:lstStyle/>
          <a:p>
            <a:r>
              <a:rPr lang="en-US" sz="3200" dirty="0" smtClean="0"/>
              <a:t>If increasing call center volume is our goal, our best option to test will be the IVR system</a:t>
            </a:r>
            <a:endParaRPr lang="en-US" sz="3200" dirty="0"/>
          </a:p>
        </p:txBody>
      </p:sp>
      <p:pic>
        <p:nvPicPr>
          <p:cNvPr id="5" name="Content Placeholder 4"/>
          <p:cNvPicPr>
            <a:picLocks noGrp="1" noChangeAspect="1"/>
          </p:cNvPicPr>
          <p:nvPr>
            <p:ph idx="1"/>
          </p:nvPr>
        </p:nvPicPr>
        <p:blipFill>
          <a:blip r:embed="rId2"/>
          <a:stretch>
            <a:fillRect/>
          </a:stretch>
        </p:blipFill>
        <p:spPr>
          <a:xfrm>
            <a:off x="6744839" y="2524167"/>
            <a:ext cx="4308883" cy="185661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29</a:t>
            </a:fld>
            <a:endParaRPr lang="en-US"/>
          </a:p>
        </p:txBody>
      </p:sp>
      <p:sp>
        <p:nvSpPr>
          <p:cNvPr id="6" name="TextBox 5"/>
          <p:cNvSpPr txBox="1"/>
          <p:nvPr/>
        </p:nvSpPr>
        <p:spPr>
          <a:xfrm>
            <a:off x="922492" y="1949633"/>
            <a:ext cx="487949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IVR change on March 13</a:t>
            </a:r>
            <a:r>
              <a:rPr lang="en-US" baseline="30000" dirty="0" smtClean="0"/>
              <a:t>th</a:t>
            </a:r>
            <a:r>
              <a:rPr lang="en-US" dirty="0" smtClean="0"/>
              <a:t> is worth a decline of -45 to -23 calls per day (</a:t>
            </a:r>
            <a:r>
              <a:rPr lang="en-US" dirty="0" err="1" smtClean="0"/>
              <a:t>cpd</a:t>
            </a:r>
            <a:r>
              <a:rPr lang="en-US" dirty="0" smtClean="0"/>
              <a:t>). Monthly equates to 697 to 1364 cpd.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10,000 impressions of Google branded search is worth between a 12 and 33 calls while Bing branded search is worth 2 to 4 calls per 10,000 impressions.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every 100bps increase in N12 top of mind awareness, we see anywhere from a decline of 1 call to an increase of 5 calls (most likely at 2).</a:t>
            </a:r>
            <a:endParaRPr lang="en-US" dirty="0"/>
          </a:p>
        </p:txBody>
      </p:sp>
    </p:spTree>
    <p:extLst>
      <p:ext uri="{BB962C8B-B14F-4D97-AF65-F5344CB8AC3E}">
        <p14:creationId xmlns:p14="http://schemas.microsoft.com/office/powerpoint/2010/main" val="284092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680"/>
          </a:xfrm>
        </p:spPr>
        <p:txBody>
          <a:bodyPr/>
          <a:lstStyle/>
          <a:p>
            <a:r>
              <a:rPr lang="en-US" dirty="0" smtClean="0"/>
              <a:t>Executive Summary</a:t>
            </a:r>
            <a:endParaRPr lang="en-US" dirty="0"/>
          </a:p>
        </p:txBody>
      </p:sp>
      <p:sp>
        <p:nvSpPr>
          <p:cNvPr id="3" name="Content Placeholder 2"/>
          <p:cNvSpPr>
            <a:spLocks noGrp="1"/>
          </p:cNvSpPr>
          <p:nvPr>
            <p:ph idx="1"/>
          </p:nvPr>
        </p:nvSpPr>
        <p:spPr>
          <a:xfrm>
            <a:off x="838200" y="1412930"/>
            <a:ext cx="10515600" cy="4943419"/>
          </a:xfrm>
        </p:spPr>
        <p:txBody>
          <a:bodyPr>
            <a:normAutofit fontScale="92500" lnSpcReduction="20000"/>
          </a:bodyPr>
          <a:lstStyle/>
          <a:p>
            <a:r>
              <a:rPr lang="en-US" sz="2400" dirty="0"/>
              <a:t>We have no evidence that consumers now prefer other shopping channels over a call center.</a:t>
            </a:r>
          </a:p>
          <a:p>
            <a:r>
              <a:rPr lang="en-US" sz="2400" dirty="0" smtClean="0"/>
              <a:t>A </a:t>
            </a:r>
            <a:r>
              <a:rPr lang="en-US" sz="2400" dirty="0" smtClean="0"/>
              <a:t>recent change to Tempur-</a:t>
            </a:r>
            <a:r>
              <a:rPr lang="en-US" sz="2400" dirty="0" err="1" smtClean="0"/>
              <a:t>Pedic’s</a:t>
            </a:r>
            <a:r>
              <a:rPr lang="en-US" sz="2400" dirty="0" smtClean="0"/>
              <a:t> interactive voice response (IVR) system is strongly </a:t>
            </a:r>
            <a:r>
              <a:rPr lang="en-US" sz="2400" dirty="0"/>
              <a:t>associated with a decline of 1,030 calls per month</a:t>
            </a:r>
          </a:p>
          <a:p>
            <a:r>
              <a:rPr lang="en-US" sz="2400" dirty="0"/>
              <a:t>A recent decline in our daily google branded search impressions is associated with a decline of 394 calls per month</a:t>
            </a:r>
          </a:p>
          <a:p>
            <a:r>
              <a:rPr lang="en-US" sz="2400" dirty="0"/>
              <a:t>The </a:t>
            </a:r>
            <a:r>
              <a:rPr lang="en-US" sz="2400" dirty="0" smtClean="0"/>
              <a:t>longer term decline </a:t>
            </a:r>
            <a:r>
              <a:rPr lang="en-US" sz="2400" dirty="0"/>
              <a:t>in N12 top of mind awareness is associated with a decline of 243 calls per </a:t>
            </a:r>
            <a:r>
              <a:rPr lang="en-US" sz="2400" dirty="0" smtClean="0"/>
              <a:t>month</a:t>
            </a:r>
          </a:p>
          <a:p>
            <a:r>
              <a:rPr lang="en-US" sz="2400" dirty="0" smtClean="0"/>
              <a:t>The </a:t>
            </a:r>
            <a:r>
              <a:rPr lang="en-US" sz="2400" dirty="0" smtClean="0"/>
              <a:t>data suggests source of website </a:t>
            </a:r>
            <a:r>
              <a:rPr lang="en-US" sz="2400" dirty="0" smtClean="0"/>
              <a:t>traffic matters </a:t>
            </a:r>
            <a:r>
              <a:rPr lang="en-US" sz="2400" dirty="0" smtClean="0"/>
              <a:t>to call center volume. Any visitor that comes </a:t>
            </a:r>
            <a:r>
              <a:rPr lang="en-US" sz="2400" dirty="0" smtClean="0"/>
              <a:t>to tempurpedic.com from </a:t>
            </a:r>
            <a:r>
              <a:rPr lang="en-US" sz="2400" dirty="0" smtClean="0"/>
              <a:t>an organic search or </a:t>
            </a:r>
            <a:r>
              <a:rPr lang="en-US" sz="2400" dirty="0" smtClean="0"/>
              <a:t>CPC search are </a:t>
            </a:r>
            <a:r>
              <a:rPr lang="en-US" sz="2400" dirty="0" smtClean="0"/>
              <a:t>more likely to call </a:t>
            </a:r>
            <a:r>
              <a:rPr lang="en-US" sz="2400" dirty="0" smtClean="0"/>
              <a:t>our call center vs website visitors from direct </a:t>
            </a:r>
            <a:r>
              <a:rPr lang="en-US" sz="2400" dirty="0" smtClean="0"/>
              <a:t>and all other </a:t>
            </a:r>
            <a:r>
              <a:rPr lang="en-US" sz="2400" dirty="0" smtClean="0"/>
              <a:t>sources</a:t>
            </a:r>
          </a:p>
          <a:p>
            <a:r>
              <a:rPr lang="en-US" sz="2400" dirty="0" smtClean="0"/>
              <a:t>As a potential next step, we </a:t>
            </a:r>
            <a:r>
              <a:rPr lang="en-US" sz="2400" dirty="0"/>
              <a:t>recommend the DTC team perform an A/B test on the IVR to optimize the verbiage for call center volume. This will also produce the highest amount of knowledge </a:t>
            </a:r>
            <a:r>
              <a:rPr lang="en-US" sz="2400" dirty="0" smtClean="0"/>
              <a:t>gain</a:t>
            </a:r>
          </a:p>
          <a:p>
            <a:pPr lvl="0"/>
            <a:r>
              <a:rPr lang="en-US" sz="2400" dirty="0" smtClean="0"/>
              <a:t>Another potential next step includes increasing </a:t>
            </a:r>
            <a:r>
              <a:rPr lang="en-US" sz="2400" dirty="0"/>
              <a:t>the floor of Branded Search Marketing and </a:t>
            </a:r>
            <a:r>
              <a:rPr lang="en-US" sz="2400" dirty="0" smtClean="0"/>
              <a:t>monitoring </a:t>
            </a:r>
            <a:r>
              <a:rPr lang="en-US" sz="2400" dirty="0"/>
              <a:t>the results. </a:t>
            </a:r>
          </a:p>
          <a:p>
            <a:endParaRPr lang="en-US" sz="2400" dirty="0"/>
          </a:p>
          <a:p>
            <a:endParaRPr lang="en-US" sz="2400" dirty="0" smtClean="0"/>
          </a:p>
        </p:txBody>
      </p:sp>
      <p:sp>
        <p:nvSpPr>
          <p:cNvPr id="4" name="Slide Number Placeholder 3"/>
          <p:cNvSpPr>
            <a:spLocks noGrp="1"/>
          </p:cNvSpPr>
          <p:nvPr>
            <p:ph type="sldNum" sz="quarter" idx="12"/>
          </p:nvPr>
        </p:nvSpPr>
        <p:spPr/>
        <p:txBody>
          <a:bodyPr/>
          <a:lstStyle/>
          <a:p>
            <a:fld id="{247C2533-A411-49BA-B4D8-B87A373D6223}" type="slidenum">
              <a:rPr lang="en-US" smtClean="0"/>
              <a:t>3</a:t>
            </a:fld>
            <a:endParaRPr lang="en-US"/>
          </a:p>
        </p:txBody>
      </p:sp>
    </p:spTree>
    <p:extLst>
      <p:ext uri="{BB962C8B-B14F-4D97-AF65-F5344CB8AC3E}">
        <p14:creationId xmlns:p14="http://schemas.microsoft.com/office/powerpoint/2010/main" val="20476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71767"/>
          </a:xfrm>
        </p:spPr>
        <p:txBody>
          <a:bodyPr>
            <a:normAutofit/>
          </a:bodyPr>
          <a:lstStyle/>
          <a:p>
            <a:r>
              <a:rPr lang="en-US" sz="3200" dirty="0" smtClean="0"/>
              <a:t>Google could be seen with a call volume drop of 10 – 21 </a:t>
            </a:r>
            <a:r>
              <a:rPr lang="en-US" sz="3200" dirty="0" err="1" smtClean="0"/>
              <a:t>cpd</a:t>
            </a:r>
            <a:r>
              <a:rPr lang="en-US" sz="3200" dirty="0" smtClean="0"/>
              <a:t> or 300 to 637 calls per month.</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30</a:t>
            </a:fld>
            <a:endParaRPr lang="en-US"/>
          </a:p>
        </p:txBody>
      </p:sp>
      <p:pic>
        <p:nvPicPr>
          <p:cNvPr id="23" name="Content Placeholder 22"/>
          <p:cNvPicPr>
            <a:picLocks noGrp="1" noChangeAspect="1"/>
          </p:cNvPicPr>
          <p:nvPr>
            <p:ph idx="1"/>
          </p:nvPr>
        </p:nvPicPr>
        <p:blipFill>
          <a:blip r:embed="rId2"/>
          <a:stretch>
            <a:fillRect/>
          </a:stretch>
        </p:blipFill>
        <p:spPr>
          <a:xfrm>
            <a:off x="838200" y="2203430"/>
            <a:ext cx="7035394" cy="3773751"/>
          </a:xfrm>
          <a:prstGeom prst="rect">
            <a:avLst/>
          </a:prstGeom>
        </p:spPr>
      </p:pic>
      <p:sp>
        <p:nvSpPr>
          <p:cNvPr id="24" name="TextBox 23"/>
          <p:cNvSpPr txBox="1"/>
          <p:nvPr/>
        </p:nvSpPr>
        <p:spPr>
          <a:xfrm>
            <a:off x="8137216" y="2403335"/>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daily decline of 12,500 google search impressions starting march 20</a:t>
            </a:r>
            <a:r>
              <a:rPr lang="en-US" baseline="30000" dirty="0" smtClean="0"/>
              <a:t>th</a:t>
            </a:r>
            <a:endParaRPr lang="en-US" dirty="0"/>
          </a:p>
        </p:txBody>
      </p:sp>
      <p:sp>
        <p:nvSpPr>
          <p:cNvPr id="27" name="TextBox 26"/>
          <p:cNvSpPr txBox="1"/>
          <p:nvPr/>
        </p:nvSpPr>
        <p:spPr>
          <a:xfrm>
            <a:off x="8158120" y="3456512"/>
            <a:ext cx="368996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Bing saw a decline of 19,500 starting February 23</a:t>
            </a:r>
            <a:r>
              <a:rPr lang="en-US" baseline="30000" dirty="0" smtClean="0"/>
              <a:t>rd</a:t>
            </a:r>
            <a:r>
              <a:rPr lang="en-US" dirty="0" smtClean="0"/>
              <a:t> </a:t>
            </a:r>
            <a:endParaRPr lang="en-US" dirty="0"/>
          </a:p>
        </p:txBody>
      </p:sp>
      <p:sp>
        <p:nvSpPr>
          <p:cNvPr id="28" name="TextBox 27"/>
          <p:cNvSpPr txBox="1"/>
          <p:nvPr/>
        </p:nvSpPr>
        <p:spPr>
          <a:xfrm>
            <a:off x="8158120" y="4260100"/>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These new impression floors may have a hand in lowering our call center volume</a:t>
            </a:r>
            <a:endParaRPr lang="en-US" dirty="0"/>
          </a:p>
        </p:txBody>
      </p:sp>
    </p:spTree>
    <p:extLst>
      <p:ext uri="{BB962C8B-B14F-4D97-AF65-F5344CB8AC3E}">
        <p14:creationId xmlns:p14="http://schemas.microsoft.com/office/powerpoint/2010/main" val="2204755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5" y="365125"/>
            <a:ext cx="11902711" cy="1325563"/>
          </a:xfrm>
        </p:spPr>
        <p:txBody>
          <a:bodyPr>
            <a:normAutofit fontScale="90000"/>
          </a:bodyPr>
          <a:lstStyle/>
          <a:p>
            <a:r>
              <a:rPr lang="en-US" sz="3200" dirty="0" smtClean="0"/>
              <a:t>We’ve seen a 400bps drop in N12 top </a:t>
            </a:r>
            <a:r>
              <a:rPr lang="en-US" sz="3200" dirty="0"/>
              <a:t>o</a:t>
            </a:r>
            <a:r>
              <a:rPr lang="en-US" sz="3200" dirty="0" smtClean="0"/>
              <a:t>f mind awareness for Tempur. This could be worth anywhere from 0 to 20 calls per day (most likely 8 calls per day) and 0 to 600 calls per month (most likely 242 calls per month)</a:t>
            </a:r>
            <a:endParaRPr lang="en-US" sz="3200" dirty="0"/>
          </a:p>
        </p:txBody>
      </p:sp>
      <p:pic>
        <p:nvPicPr>
          <p:cNvPr id="5" name="Content Placeholder 4"/>
          <p:cNvPicPr>
            <a:picLocks noGrp="1" noChangeAspect="1"/>
          </p:cNvPicPr>
          <p:nvPr>
            <p:ph idx="1"/>
          </p:nvPr>
        </p:nvPicPr>
        <p:blipFill>
          <a:blip r:embed="rId2"/>
          <a:stretch>
            <a:fillRect/>
          </a:stretch>
        </p:blipFill>
        <p:spPr>
          <a:xfrm>
            <a:off x="2942320" y="2100754"/>
            <a:ext cx="6278359" cy="43513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31</a:t>
            </a:fld>
            <a:endParaRPr lang="en-US"/>
          </a:p>
        </p:txBody>
      </p:sp>
    </p:spTree>
    <p:extLst>
      <p:ext uri="{BB962C8B-B14F-4D97-AF65-F5344CB8AC3E}">
        <p14:creationId xmlns:p14="http://schemas.microsoft.com/office/powerpoint/2010/main" val="236367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p>
        </p:txBody>
      </p:sp>
      <p:sp>
        <p:nvSpPr>
          <p:cNvPr id="5" name="Rectangle 4"/>
          <p:cNvSpPr/>
          <p:nvPr/>
        </p:nvSpPr>
        <p:spPr>
          <a:xfrm>
            <a:off x="838200" y="5443951"/>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32</a:t>
            </a:fld>
            <a:endParaRPr lang="en-US"/>
          </a:p>
        </p:txBody>
      </p:sp>
    </p:spTree>
    <p:extLst>
      <p:ext uri="{BB962C8B-B14F-4D97-AF65-F5344CB8AC3E}">
        <p14:creationId xmlns:p14="http://schemas.microsoft.com/office/powerpoint/2010/main" val="1282064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DTC/Call </a:t>
            </a:r>
            <a:r>
              <a:rPr lang="en-US" b="1" dirty="0"/>
              <a:t>Center Team </a:t>
            </a:r>
            <a:r>
              <a:rPr lang="en-US" b="1" dirty="0" smtClean="0"/>
              <a:t>Nex</a:t>
            </a:r>
            <a:r>
              <a:rPr lang="en-US" b="1" dirty="0" smtClean="0"/>
              <a:t>t Steps</a:t>
            </a:r>
            <a:endParaRPr lang="en-US" dirty="0"/>
          </a:p>
        </p:txBody>
      </p:sp>
      <p:sp>
        <p:nvSpPr>
          <p:cNvPr id="3" name="Content Placeholder 2"/>
          <p:cNvSpPr>
            <a:spLocks noGrp="1"/>
          </p:cNvSpPr>
          <p:nvPr>
            <p:ph idx="1"/>
          </p:nvPr>
        </p:nvSpPr>
        <p:spPr/>
        <p:txBody>
          <a:bodyPr/>
          <a:lstStyle/>
          <a:p>
            <a:pPr lvl="0"/>
            <a:r>
              <a:rPr lang="en-US" dirty="0" smtClean="0"/>
              <a:t>Update </a:t>
            </a:r>
            <a:r>
              <a:rPr lang="en-US" dirty="0"/>
              <a:t>verbiage on IVR.</a:t>
            </a:r>
          </a:p>
          <a:p>
            <a:pPr lvl="1"/>
            <a:r>
              <a:rPr lang="en-US" dirty="0"/>
              <a:t>We changed from “For sales press 1” to "To place a new order for a Tempur-</a:t>
            </a:r>
            <a:r>
              <a:rPr lang="en-US" dirty="0" err="1"/>
              <a:t>Pedic</a:t>
            </a:r>
            <a:r>
              <a:rPr lang="en-US" dirty="0"/>
              <a:t> Product please press one." Try changing this back to see if there’s an impact.</a:t>
            </a:r>
          </a:p>
          <a:p>
            <a:pPr lvl="1"/>
            <a:r>
              <a:rPr lang="en-US" b="1" dirty="0"/>
              <a:t>BEST OPTION:</a:t>
            </a:r>
            <a:r>
              <a:rPr lang="en-US" dirty="0"/>
              <a:t> Perform an A/B test. Serve half of our website visitor one phone number with one IVR message and the other half of our website visitors another phone number with another IVR message. This will provide the highest knowledge gain for better decision making.</a:t>
            </a:r>
          </a:p>
          <a:p>
            <a:pPr lvl="0"/>
            <a:r>
              <a:rPr lang="en-US" dirty="0" smtClean="0"/>
              <a:t>Try increasing the </a:t>
            </a:r>
            <a:r>
              <a:rPr lang="en-US" dirty="0" smtClean="0"/>
              <a:t>floor </a:t>
            </a:r>
            <a:r>
              <a:rPr lang="en-US" dirty="0" smtClean="0"/>
              <a:t>of Branded </a:t>
            </a:r>
            <a:r>
              <a:rPr lang="en-US" dirty="0"/>
              <a:t>Search </a:t>
            </a:r>
            <a:r>
              <a:rPr lang="en-US" dirty="0" smtClean="0"/>
              <a:t>Marketing and monitor the results. </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33</a:t>
            </a:fld>
            <a:endParaRPr lang="en-US"/>
          </a:p>
        </p:txBody>
      </p:sp>
    </p:spTree>
    <p:extLst>
      <p:ext uri="{BB962C8B-B14F-4D97-AF65-F5344CB8AC3E}">
        <p14:creationId xmlns:p14="http://schemas.microsoft.com/office/powerpoint/2010/main" val="194808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Potential Analytics </a:t>
            </a:r>
            <a:r>
              <a:rPr lang="en-US" b="1" dirty="0" smtClean="0"/>
              <a:t>Next Steps</a:t>
            </a:r>
            <a:endParaRPr lang="en-US" dirty="0"/>
          </a:p>
        </p:txBody>
      </p:sp>
      <p:sp>
        <p:nvSpPr>
          <p:cNvPr id="3" name="Content Placeholder 2"/>
          <p:cNvSpPr>
            <a:spLocks noGrp="1"/>
          </p:cNvSpPr>
          <p:nvPr>
            <p:ph idx="1"/>
          </p:nvPr>
        </p:nvSpPr>
        <p:spPr/>
        <p:txBody>
          <a:bodyPr>
            <a:normAutofit fontScale="77500" lnSpcReduction="20000"/>
          </a:bodyPr>
          <a:lstStyle/>
          <a:p>
            <a:r>
              <a:rPr lang="en-US" dirty="0"/>
              <a:t>Work with DTC to identify website events that happen and may lead to a phone call</a:t>
            </a:r>
            <a:r>
              <a:rPr lang="en-US" dirty="0" smtClean="0"/>
              <a:t>.</a:t>
            </a:r>
            <a:endParaRPr lang="en-US" dirty="0" smtClean="0"/>
          </a:p>
          <a:p>
            <a:pPr lvl="0"/>
            <a:r>
              <a:rPr lang="en-US" dirty="0" smtClean="0"/>
              <a:t>Break </a:t>
            </a:r>
            <a:r>
              <a:rPr lang="en-US" dirty="0"/>
              <a:t>phone call data out into area code and map to Nielsen DMA markets for a more granular market analysis to answer the original question, “Is this systemic decline or does it come from a certain few markets?”</a:t>
            </a:r>
          </a:p>
          <a:p>
            <a:pPr lvl="0"/>
            <a:r>
              <a:rPr lang="en-US" dirty="0"/>
              <a:t>Clean weekly traditional media data layer into this analysis. Part of this will be to find the time decay of our advertising.</a:t>
            </a:r>
          </a:p>
          <a:p>
            <a:pPr lvl="0"/>
            <a:r>
              <a:rPr lang="en-US" dirty="0" smtClean="0"/>
              <a:t>Work with </a:t>
            </a:r>
            <a:r>
              <a:rPr lang="en-US" dirty="0" err="1"/>
              <a:t>H</a:t>
            </a:r>
            <a:r>
              <a:rPr lang="en-US" dirty="0" err="1" smtClean="0"/>
              <a:t>itwise</a:t>
            </a:r>
            <a:r>
              <a:rPr lang="en-US" dirty="0" smtClean="0"/>
              <a:t> </a:t>
            </a:r>
            <a:r>
              <a:rPr lang="en-US" dirty="0"/>
              <a:t>downstream and </a:t>
            </a:r>
            <a:r>
              <a:rPr lang="en-US" dirty="0" err="1" smtClean="0"/>
              <a:t>Hitwise</a:t>
            </a:r>
            <a:r>
              <a:rPr lang="en-US" dirty="0" smtClean="0"/>
              <a:t> </a:t>
            </a:r>
            <a:r>
              <a:rPr lang="en-US" dirty="0"/>
              <a:t>share of visits data to layer in how </a:t>
            </a:r>
            <a:r>
              <a:rPr lang="en-US" dirty="0" smtClean="0"/>
              <a:t>competitive web visits affects </a:t>
            </a:r>
            <a:r>
              <a:rPr lang="en-US" dirty="0"/>
              <a:t>phone calls.</a:t>
            </a:r>
          </a:p>
          <a:p>
            <a:pPr lvl="0"/>
            <a:r>
              <a:rPr lang="en-US" dirty="0"/>
              <a:t>Identify what is behind the “sine” wave in the model’s residuals.</a:t>
            </a:r>
          </a:p>
          <a:p>
            <a:pPr lvl="0"/>
            <a:r>
              <a:rPr lang="en-US" dirty="0"/>
              <a:t>Find and apply the optimal length of time for brand tracker metrics that we should be using (14 day, 28 day?)</a:t>
            </a:r>
          </a:p>
          <a:p>
            <a:pPr lvl="0"/>
            <a:r>
              <a:rPr lang="en-US" dirty="0"/>
              <a:t>Set up statistical test’s alongside of the DTC and Call Center team to measure effects of the IVR change.</a:t>
            </a:r>
          </a:p>
        </p:txBody>
      </p:sp>
      <p:sp>
        <p:nvSpPr>
          <p:cNvPr id="4" name="Slide Number Placeholder 3"/>
          <p:cNvSpPr>
            <a:spLocks noGrp="1"/>
          </p:cNvSpPr>
          <p:nvPr>
            <p:ph type="sldNum" sz="quarter" idx="12"/>
          </p:nvPr>
        </p:nvSpPr>
        <p:spPr/>
        <p:txBody>
          <a:bodyPr/>
          <a:lstStyle/>
          <a:p>
            <a:fld id="{247C2533-A411-49BA-B4D8-B87A373D6223}" type="slidenum">
              <a:rPr lang="en-US" smtClean="0"/>
              <a:t>34</a:t>
            </a:fld>
            <a:endParaRPr lang="en-US"/>
          </a:p>
        </p:txBody>
      </p:sp>
    </p:spTree>
    <p:extLst>
      <p:ext uri="{BB962C8B-B14F-4D97-AF65-F5344CB8AC3E}">
        <p14:creationId xmlns:p14="http://schemas.microsoft.com/office/powerpoint/2010/main" val="298259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p>
        </p:txBody>
      </p:sp>
      <p:sp>
        <p:nvSpPr>
          <p:cNvPr id="4" name="Rectangle 3"/>
          <p:cNvSpPr/>
          <p:nvPr/>
        </p:nvSpPr>
        <p:spPr>
          <a:xfrm>
            <a:off x="838200" y="2141337"/>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4</a:t>
            </a:fld>
            <a:endParaRPr lang="en-US"/>
          </a:p>
        </p:txBody>
      </p:sp>
    </p:spTree>
    <p:extLst>
      <p:ext uri="{BB962C8B-B14F-4D97-AF65-F5344CB8AC3E}">
        <p14:creationId xmlns:p14="http://schemas.microsoft.com/office/powerpoint/2010/main" val="173199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Although slightly down in the first 9 weeks of the year, we did not notice a real drop in call volume until week 10</a:t>
            </a:r>
            <a:endParaRPr lang="en-US" sz="3200" dirty="0"/>
          </a:p>
        </p:txBody>
      </p:sp>
      <p:pic>
        <p:nvPicPr>
          <p:cNvPr id="11" name="Content Placeholder 10"/>
          <p:cNvPicPr>
            <a:picLocks noGrp="1" noChangeAspect="1"/>
          </p:cNvPicPr>
          <p:nvPr>
            <p:ph idx="1"/>
          </p:nvPr>
        </p:nvPicPr>
        <p:blipFill>
          <a:blip r:embed="rId2"/>
          <a:stretch>
            <a:fillRect/>
          </a:stretch>
        </p:blipFill>
        <p:spPr>
          <a:xfrm>
            <a:off x="4975860" y="2072746"/>
            <a:ext cx="6376969" cy="16887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5</a:t>
            </a:fld>
            <a:endParaRPr lang="en-US"/>
          </a:p>
        </p:txBody>
      </p:sp>
      <p:pic>
        <p:nvPicPr>
          <p:cNvPr id="12" name="Picture 11"/>
          <p:cNvPicPr/>
          <p:nvPr/>
        </p:nvPicPr>
        <p:blipFill rotWithShape="1">
          <a:blip r:embed="rId3"/>
          <a:srcRect t="3239" b="4965"/>
          <a:stretch/>
        </p:blipFill>
        <p:spPr bwMode="auto">
          <a:xfrm>
            <a:off x="4975860" y="4034200"/>
            <a:ext cx="6377940" cy="1619250"/>
          </a:xfrm>
          <a:prstGeom prst="rect">
            <a:avLst/>
          </a:prstGeom>
          <a:ln>
            <a:noFill/>
          </a:ln>
          <a:extLst>
            <a:ext uri="{53640926-AAD7-44D8-BBD7-CCE9431645EC}">
              <a14:shadowObscured xmlns:a14="http://schemas.microsoft.com/office/drawing/2010/main"/>
            </a:ext>
          </a:extLst>
        </p:spPr>
      </p:pic>
      <p:sp>
        <p:nvSpPr>
          <p:cNvPr id="13" name="TextBox 12"/>
          <p:cNvSpPr txBox="1"/>
          <p:nvPr/>
        </p:nvSpPr>
        <p:spPr>
          <a:xfrm>
            <a:off x="962526" y="2072746"/>
            <a:ext cx="360145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With 95% confidence intervals, we can say the first 9 weeks are within the expected range of calls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During weeks 10+, the average weekly decrease in volume increased by a factor of 6.2 from the first 9 weeks</a:t>
            </a:r>
          </a:p>
          <a:p>
            <a:r>
              <a:rPr lang="en-US" dirty="0" smtClean="0"/>
              <a:t> </a:t>
            </a:r>
            <a:endParaRPr lang="en-US" dirty="0"/>
          </a:p>
        </p:txBody>
      </p:sp>
    </p:spTree>
    <p:extLst>
      <p:ext uri="{BB962C8B-B14F-4D97-AF65-F5344CB8AC3E}">
        <p14:creationId xmlns:p14="http://schemas.microsoft.com/office/powerpoint/2010/main" val="37654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600"/>
            <a:ext cx="10515600" cy="1126790"/>
          </a:xfrm>
        </p:spPr>
        <p:txBody>
          <a:bodyPr>
            <a:normAutofit/>
          </a:bodyPr>
          <a:lstStyle/>
          <a:p>
            <a:r>
              <a:rPr lang="en-US" sz="3200" dirty="0" smtClean="0"/>
              <a:t>There has been a slight downward trend in weekly call center volume beginning the end of Q2 2017</a:t>
            </a:r>
            <a:endParaRPr lang="en-US" sz="3200" dirty="0"/>
          </a:p>
        </p:txBody>
      </p:sp>
      <p:pic>
        <p:nvPicPr>
          <p:cNvPr id="6" name="Content Placeholder 5"/>
          <p:cNvPicPr>
            <a:picLocks noGrp="1" noChangeAspect="1"/>
          </p:cNvPicPr>
          <p:nvPr>
            <p:ph idx="1"/>
          </p:nvPr>
        </p:nvPicPr>
        <p:blipFill>
          <a:blip r:embed="rId2"/>
          <a:stretch>
            <a:fillRect/>
          </a:stretch>
        </p:blipFill>
        <p:spPr>
          <a:xfrm>
            <a:off x="1370522" y="2008029"/>
            <a:ext cx="8936531" cy="411337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6</a:t>
            </a:fld>
            <a:endParaRPr lang="en-US"/>
          </a:p>
        </p:txBody>
      </p:sp>
      <p:cxnSp>
        <p:nvCxnSpPr>
          <p:cNvPr id="8" name="Straight Arrow Connector 7"/>
          <p:cNvCxnSpPr/>
          <p:nvPr/>
        </p:nvCxnSpPr>
        <p:spPr>
          <a:xfrm>
            <a:off x="5630780" y="4221413"/>
            <a:ext cx="3376862" cy="2887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1" y="2890132"/>
            <a:ext cx="3599606" cy="670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838200" y="1127552"/>
            <a:ext cx="10515600" cy="64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000" dirty="0" smtClean="0"/>
              <a:t>We believe this may be related to a decline in brand value (Brand Tracker Metrics)</a:t>
            </a:r>
            <a:endParaRPr lang="en-US" sz="3200" dirty="0"/>
          </a:p>
        </p:txBody>
      </p:sp>
    </p:spTree>
    <p:extLst>
      <p:ext uri="{BB962C8B-B14F-4D97-AF65-F5344CB8AC3E}">
        <p14:creationId xmlns:p14="http://schemas.microsoft.com/office/powerpoint/2010/main" val="264780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23189"/>
            <a:ext cx="11879179" cy="839337"/>
          </a:xfrm>
        </p:spPr>
        <p:txBody>
          <a:bodyPr>
            <a:normAutofit/>
          </a:bodyPr>
          <a:lstStyle/>
          <a:p>
            <a:r>
              <a:rPr lang="en-US" sz="3200" dirty="0" smtClean="0"/>
              <a:t>The longer term downward trend does not appear within repeat callers</a:t>
            </a:r>
            <a:endParaRPr lang="en-US" sz="3200" dirty="0"/>
          </a:p>
        </p:txBody>
      </p:sp>
      <p:pic>
        <p:nvPicPr>
          <p:cNvPr id="5" name="Content Placeholder 4"/>
          <p:cNvPicPr>
            <a:picLocks noGrp="1" noChangeAspect="1"/>
          </p:cNvPicPr>
          <p:nvPr>
            <p:ph idx="1"/>
          </p:nvPr>
        </p:nvPicPr>
        <p:blipFill>
          <a:blip r:embed="rId2"/>
          <a:stretch>
            <a:fillRect/>
          </a:stretch>
        </p:blipFill>
        <p:spPr>
          <a:xfrm>
            <a:off x="5583792" y="1027906"/>
            <a:ext cx="5770008" cy="5387466"/>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7</a:t>
            </a:fld>
            <a:endParaRPr lang="en-US"/>
          </a:p>
        </p:txBody>
      </p:sp>
      <p:cxnSp>
        <p:nvCxnSpPr>
          <p:cNvPr id="7" name="Straight Arrow Connector 6"/>
          <p:cNvCxnSpPr/>
          <p:nvPr/>
        </p:nvCxnSpPr>
        <p:spPr>
          <a:xfrm flipV="1">
            <a:off x="8710863" y="5053263"/>
            <a:ext cx="2165684" cy="1764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65432" y="4331368"/>
            <a:ext cx="2462463" cy="1254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967" y="1027906"/>
            <a:ext cx="49409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Repeat callers are defined as a caller who called the call center a 2</a:t>
            </a:r>
            <a:r>
              <a:rPr lang="en-US" baseline="30000" dirty="0" smtClean="0"/>
              <a:t>nd</a:t>
            </a:r>
            <a:r>
              <a:rPr lang="en-US" dirty="0" smtClean="0"/>
              <a:t> time from the same phone number at least 24h after their first call.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Although repeat callers haven’t declined until week 10, we did see a flattening in their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9082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a:t>
            </a:r>
            <a:r>
              <a:rPr lang="en-US" sz="2000" dirty="0" smtClean="0"/>
              <a:t>volume? (Brand </a:t>
            </a:r>
            <a:r>
              <a:rPr lang="en-US" sz="2000" dirty="0"/>
              <a:t>Tracker Metrics)</a:t>
            </a:r>
          </a:p>
          <a:p>
            <a:r>
              <a:rPr lang="en-US" dirty="0"/>
              <a:t>Regression Model</a:t>
            </a:r>
          </a:p>
          <a:p>
            <a:r>
              <a:rPr lang="en-US" dirty="0"/>
              <a:t>Next Steps</a:t>
            </a:r>
          </a:p>
        </p:txBody>
      </p:sp>
      <p:sp>
        <p:nvSpPr>
          <p:cNvPr id="5" name="Rectangle 4"/>
          <p:cNvSpPr/>
          <p:nvPr/>
        </p:nvSpPr>
        <p:spPr>
          <a:xfrm>
            <a:off x="838200" y="2540542"/>
            <a:ext cx="5209674" cy="44542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8</a:t>
            </a:fld>
            <a:endParaRPr lang="en-US"/>
          </a:p>
        </p:txBody>
      </p:sp>
    </p:spTree>
    <p:extLst>
      <p:ext uri="{BB962C8B-B14F-4D97-AF65-F5344CB8AC3E}">
        <p14:creationId xmlns:p14="http://schemas.microsoft.com/office/powerpoint/2010/main" val="21669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400" dirty="0"/>
              <a:t>Are consumers shopping differently in 2018?</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9</a:t>
            </a:fld>
            <a:endParaRPr lang="en-US"/>
          </a:p>
        </p:txBody>
      </p:sp>
    </p:spTree>
    <p:extLst>
      <p:ext uri="{BB962C8B-B14F-4D97-AF65-F5344CB8AC3E}">
        <p14:creationId xmlns:p14="http://schemas.microsoft.com/office/powerpoint/2010/main" val="421631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3028</TotalTime>
  <Words>2465</Words>
  <Application>Microsoft Office PowerPoint</Application>
  <PresentationFormat>Widescreen</PresentationFormat>
  <Paragraphs>220</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Call Center Decline Deep Dive</vt:lpstr>
      <vt:lpstr>Agenda</vt:lpstr>
      <vt:lpstr>Executive Summary</vt:lpstr>
      <vt:lpstr>Agenda</vt:lpstr>
      <vt:lpstr>Although slightly down in the first 9 weeks of the year, we did not notice a real drop in call volume until week 10</vt:lpstr>
      <vt:lpstr>There has been a slight downward trend in weekly call center volume beginning the end of Q2 2017</vt:lpstr>
      <vt:lpstr>The longer term downward trend does not appear within repeat callers</vt:lpstr>
      <vt:lpstr>Agenda</vt:lpstr>
      <vt:lpstr>Are consumers shopping differently in 2018?</vt:lpstr>
      <vt:lpstr>In the case of 2018 call center volume decline, we believe it is not caused by a change in consumer shopping patterns</vt:lpstr>
      <vt:lpstr>We do not see any recent changes when looking at the longer term trend of consumers preference to shop online vs in store.</vt:lpstr>
      <vt:lpstr>What is the relationship between call center calls and various marketing channels?</vt:lpstr>
      <vt:lpstr>When looking at digital marketing channels, call center volume is most correlated to branded search impressions, Google shopping impressions, and impressions of the Google mattress product group</vt:lpstr>
      <vt:lpstr>For every 10,000 Google branded search impression, we can expect an increase between 23 and 51 calls.</vt:lpstr>
      <vt:lpstr>For every 10,000 Bing branded search impression, we can expect an increase between 6 and 14 calls.</vt:lpstr>
      <vt:lpstr>CPC branded search does not predict a longer term downward trend or the sudden drop in call volume in march 2018</vt:lpstr>
      <vt:lpstr>Does source of traffic correlate with # of phone calls (Direct/organic vs cpc)</vt:lpstr>
      <vt:lpstr>CPC Search has the highest correlation with call center volume at .63 with organic search following closely behind at .58</vt:lpstr>
      <vt:lpstr>For every 10,000 Organic Search or Direct visitors, we can expect an increase between 102 and 188 calls.</vt:lpstr>
      <vt:lpstr>Organic search &amp; Direct visits do not predict a longer term downward trend or the sudden drop in call volume in march 2018</vt:lpstr>
      <vt:lpstr>Does brand health matter to call volume? </vt:lpstr>
      <vt:lpstr>For every 100 BPS increase in N12 primary consideration, we can expect an increase between 3 and 5 calls.</vt:lpstr>
      <vt:lpstr>For every 100 BPS increase in N12 primary consideration, we can expect an increase between 3 and 5 calls.</vt:lpstr>
      <vt:lpstr>Based off the residuals, brand tracker metrics pick up on the longer downward trend but not the sudden shift in March 2018</vt:lpstr>
      <vt:lpstr>Agenda</vt:lpstr>
      <vt:lpstr>Our multivariate regression model scores very well and has predictive power.</vt:lpstr>
      <vt:lpstr>The residuals are much more random, although there still seems to be a seasonality pattern we are missing</vt:lpstr>
      <vt:lpstr>Being on a national promotion, branded search and N12 top of mind awareness have the strongest association to call center volume increases. The IVR change is associated with a strong decrease in call volume.</vt:lpstr>
      <vt:lpstr>If increasing call center volume is our goal, our best option to test will be the IVR system</vt:lpstr>
      <vt:lpstr>Google could be seen with a call volume drop of 10 – 21 cpd or 300 to 637 calls per month.</vt:lpstr>
      <vt:lpstr>We’ve seen a 400bps drop in N12 top of mind awareness for Tempur. This could be worth anywhere from 0 to 20 calls per day (most likely 8 calls per day) and 0 to 600 calls per month (most likely 242 calls per month)</vt:lpstr>
      <vt:lpstr>Agenda</vt:lpstr>
      <vt:lpstr>Potential DTC/Call Center Team Next Steps</vt:lpstr>
      <vt:lpstr>Potential Analytics Next Steps</vt:lpstr>
    </vt:vector>
  </TitlesOfParts>
  <Company>TempurSealy Intl.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Wolff, Rich</dc:creator>
  <cp:lastModifiedBy>Wolff, Rich</cp:lastModifiedBy>
  <cp:revision>53</cp:revision>
  <dcterms:created xsi:type="dcterms:W3CDTF">2018-07-20T17:53:45Z</dcterms:created>
  <dcterms:modified xsi:type="dcterms:W3CDTF">2018-07-30T19:19:27Z</dcterms:modified>
</cp:coreProperties>
</file>