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9"/>
  </p:notesMasterIdLst>
  <p:sldIdLst>
    <p:sldId id="256" r:id="rId2"/>
    <p:sldId id="259" r:id="rId3"/>
    <p:sldId id="257" r:id="rId4"/>
    <p:sldId id="258"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6AC112-6B41-4BB3-8E8B-AAF58F277049}"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B332F732-5DAA-44E8-A3A4-AAF529BC0C5C}">
      <dgm:prSet phldrT="[Text]"/>
      <dgm:spPr/>
      <dgm:t>
        <a:bodyPr/>
        <a:lstStyle/>
        <a:p>
          <a:r>
            <a:rPr lang="en-US" dirty="0"/>
            <a:t>STEP 1</a:t>
          </a:r>
        </a:p>
      </dgm:t>
    </dgm:pt>
    <dgm:pt modelId="{D86C9BB3-46C9-406B-80BD-66F81BDA8716}" type="parTrans" cxnId="{918F3601-791F-4FE1-909B-C7F39D770AD0}">
      <dgm:prSet/>
      <dgm:spPr/>
      <dgm:t>
        <a:bodyPr/>
        <a:lstStyle/>
        <a:p>
          <a:endParaRPr lang="en-US"/>
        </a:p>
      </dgm:t>
    </dgm:pt>
    <dgm:pt modelId="{7C8D39E7-3D8D-4CBD-9CE2-AFEFB6BBBACE}" type="sibTrans" cxnId="{918F3601-791F-4FE1-909B-C7F39D770AD0}">
      <dgm:prSet/>
      <dgm:spPr/>
      <dgm:t>
        <a:bodyPr/>
        <a:lstStyle/>
        <a:p>
          <a:endParaRPr lang="en-US"/>
        </a:p>
      </dgm:t>
    </dgm:pt>
    <dgm:pt modelId="{9AE7ED3D-EBFC-4C2C-91CC-22C2C87CDEDA}">
      <dgm:prSet phldrT="[Text]" custT="1"/>
      <dgm:spPr>
        <a:ln>
          <a:solidFill>
            <a:schemeClr val="accent1">
              <a:hueOff val="0"/>
              <a:satOff val="0"/>
              <a:lumOff val="0"/>
            </a:schemeClr>
          </a:solidFill>
        </a:ln>
      </dgm:spPr>
      <dgm:t>
        <a:bodyPr/>
        <a:lstStyle/>
        <a:p>
          <a:r>
            <a:rPr lang="en-US" sz="2400" dirty="0"/>
            <a:t>THE SYSTEM RECEIVES THE DATA IN THE PDF FORMAT.</a:t>
          </a:r>
        </a:p>
      </dgm:t>
    </dgm:pt>
    <dgm:pt modelId="{779CF250-870B-4DFB-A2CF-8E8F634D3890}" type="parTrans" cxnId="{2F1942E6-8BBA-4FFD-9B21-8EA53EA58CF3}">
      <dgm:prSet/>
      <dgm:spPr/>
      <dgm:t>
        <a:bodyPr/>
        <a:lstStyle/>
        <a:p>
          <a:endParaRPr lang="en-US"/>
        </a:p>
      </dgm:t>
    </dgm:pt>
    <dgm:pt modelId="{865EF7FD-8953-463B-9861-137879E20D38}" type="sibTrans" cxnId="{2F1942E6-8BBA-4FFD-9B21-8EA53EA58CF3}">
      <dgm:prSet/>
      <dgm:spPr/>
      <dgm:t>
        <a:bodyPr/>
        <a:lstStyle/>
        <a:p>
          <a:endParaRPr lang="en-US"/>
        </a:p>
      </dgm:t>
    </dgm:pt>
    <dgm:pt modelId="{CC4E47CE-560B-46C3-92C8-0C30177D83D4}">
      <dgm:prSet phldrT="[Text]"/>
      <dgm:spPr/>
      <dgm:t>
        <a:bodyPr/>
        <a:lstStyle/>
        <a:p>
          <a:r>
            <a:rPr lang="en-US" dirty="0"/>
            <a:t>STEP 2</a:t>
          </a:r>
        </a:p>
      </dgm:t>
    </dgm:pt>
    <dgm:pt modelId="{A45B27CE-DED9-4A7E-8E38-2A58E3D77328}" type="parTrans" cxnId="{0EFBCC7B-CC0B-4D95-8B61-F9878FA72E83}">
      <dgm:prSet/>
      <dgm:spPr/>
      <dgm:t>
        <a:bodyPr/>
        <a:lstStyle/>
        <a:p>
          <a:endParaRPr lang="en-US"/>
        </a:p>
      </dgm:t>
    </dgm:pt>
    <dgm:pt modelId="{84E9E8D6-9C75-465C-8217-0239D2311ECB}" type="sibTrans" cxnId="{0EFBCC7B-CC0B-4D95-8B61-F9878FA72E83}">
      <dgm:prSet/>
      <dgm:spPr/>
      <dgm:t>
        <a:bodyPr/>
        <a:lstStyle/>
        <a:p>
          <a:endParaRPr lang="en-US"/>
        </a:p>
      </dgm:t>
    </dgm:pt>
    <dgm:pt modelId="{68FFA69B-5B11-4C1F-85BE-1D73CC5F97BE}">
      <dgm:prSet phldrT="[Text]" custT="1"/>
      <dgm:spPr/>
      <dgm:t>
        <a:bodyPr/>
        <a:lstStyle/>
        <a:p>
          <a:r>
            <a:rPr lang="en-US" sz="2400" dirty="0"/>
            <a:t>THE SYSTEM WILL RETREIVE BASIC INFORMATION SUCH AS PROJECT TITLE, PROJECT INITIATION DATE, PROJECT TERMINATION DATE AND THE FUNDING AGENCY.</a:t>
          </a:r>
        </a:p>
      </dgm:t>
    </dgm:pt>
    <dgm:pt modelId="{5CB6B33B-4BC7-4B8D-A2BE-6051A6A2449A}" type="parTrans" cxnId="{69F49380-3731-400D-B584-1FB5A15CD88E}">
      <dgm:prSet/>
      <dgm:spPr/>
      <dgm:t>
        <a:bodyPr/>
        <a:lstStyle/>
        <a:p>
          <a:endParaRPr lang="en-US"/>
        </a:p>
      </dgm:t>
    </dgm:pt>
    <dgm:pt modelId="{DC25C822-AE5C-4DE0-9F71-9AAA1712D79F}" type="sibTrans" cxnId="{69F49380-3731-400D-B584-1FB5A15CD88E}">
      <dgm:prSet/>
      <dgm:spPr/>
      <dgm:t>
        <a:bodyPr/>
        <a:lstStyle/>
        <a:p>
          <a:endParaRPr lang="en-US"/>
        </a:p>
      </dgm:t>
    </dgm:pt>
    <dgm:pt modelId="{52DF7A47-8325-4417-8886-564EF2ED499F}">
      <dgm:prSet phldrT="[Text]"/>
      <dgm:spPr/>
      <dgm:t>
        <a:bodyPr/>
        <a:lstStyle/>
        <a:p>
          <a:r>
            <a:rPr lang="en-US" dirty="0"/>
            <a:t>STEP 3</a:t>
          </a:r>
        </a:p>
      </dgm:t>
    </dgm:pt>
    <dgm:pt modelId="{F38450FA-90DF-4419-8F82-287F9D821940}" type="parTrans" cxnId="{6ED17BE2-9154-4E4E-B421-07ECC585663B}">
      <dgm:prSet/>
      <dgm:spPr/>
      <dgm:t>
        <a:bodyPr/>
        <a:lstStyle/>
        <a:p>
          <a:endParaRPr lang="en-US"/>
        </a:p>
      </dgm:t>
    </dgm:pt>
    <dgm:pt modelId="{CFF3B28A-335B-4492-86EE-EEE63F8B2677}" type="sibTrans" cxnId="{6ED17BE2-9154-4E4E-B421-07ECC585663B}">
      <dgm:prSet/>
      <dgm:spPr/>
      <dgm:t>
        <a:bodyPr/>
        <a:lstStyle/>
        <a:p>
          <a:endParaRPr lang="en-US"/>
        </a:p>
      </dgm:t>
    </dgm:pt>
    <dgm:pt modelId="{2A0E373A-C8D6-4659-BDEB-80872DEAC975}">
      <dgm:prSet phldrT="[Text]" custT="1"/>
      <dgm:spPr/>
      <dgm:t>
        <a:bodyPr/>
        <a:lstStyle/>
        <a:p>
          <a:r>
            <a:rPr lang="en-US" sz="2400" dirty="0"/>
            <a:t>THE SYSTEM WILL EXTRACT TOPIC WISE TEXT SEPARATELY FROM THE DOCUMENTS SUCH AS ABSTRACT, INTRODUCTION, METHODS, RESULTS, CONCLUSIONS, TABLES AND IMAGES.</a:t>
          </a:r>
        </a:p>
      </dgm:t>
    </dgm:pt>
    <dgm:pt modelId="{DC404CF4-D0CE-4629-B16E-9765A97F9513}" type="parTrans" cxnId="{9A94CEB8-662C-4886-8FB2-262FC5D96700}">
      <dgm:prSet/>
      <dgm:spPr/>
      <dgm:t>
        <a:bodyPr/>
        <a:lstStyle/>
        <a:p>
          <a:endParaRPr lang="en-US"/>
        </a:p>
      </dgm:t>
    </dgm:pt>
    <dgm:pt modelId="{5C552B16-F19D-49F1-BB7C-1EAD869E4112}" type="sibTrans" cxnId="{9A94CEB8-662C-4886-8FB2-262FC5D96700}">
      <dgm:prSet/>
      <dgm:spPr/>
      <dgm:t>
        <a:bodyPr/>
        <a:lstStyle/>
        <a:p>
          <a:endParaRPr lang="en-US"/>
        </a:p>
      </dgm:t>
    </dgm:pt>
    <dgm:pt modelId="{1D22AE1C-E6DC-4C98-B3F6-6FF765BB44D1}">
      <dgm:prSet phldrT="[Text]"/>
      <dgm:spPr/>
      <dgm:t>
        <a:bodyPr/>
        <a:lstStyle/>
        <a:p>
          <a:r>
            <a:rPr lang="en-US" dirty="0"/>
            <a:t>STEP 4</a:t>
          </a:r>
        </a:p>
      </dgm:t>
    </dgm:pt>
    <dgm:pt modelId="{A86898AD-1E44-4AEC-8371-234E598CB51D}" type="parTrans" cxnId="{B45D0F8B-B393-4C8D-82BF-DF473B3D0B3D}">
      <dgm:prSet/>
      <dgm:spPr/>
      <dgm:t>
        <a:bodyPr/>
        <a:lstStyle/>
        <a:p>
          <a:endParaRPr lang="en-US"/>
        </a:p>
      </dgm:t>
    </dgm:pt>
    <dgm:pt modelId="{9FC9B3BF-23CC-45C3-8391-1069324E4F2B}" type="sibTrans" cxnId="{B45D0F8B-B393-4C8D-82BF-DF473B3D0B3D}">
      <dgm:prSet/>
      <dgm:spPr/>
      <dgm:t>
        <a:bodyPr/>
        <a:lstStyle/>
        <a:p>
          <a:endParaRPr lang="en-US"/>
        </a:p>
      </dgm:t>
    </dgm:pt>
    <dgm:pt modelId="{55EAD30C-009E-42A8-983E-B7311AD83295}">
      <dgm:prSet phldrT="[Text]"/>
      <dgm:spPr/>
      <dgm:t>
        <a:bodyPr/>
        <a:lstStyle/>
        <a:p>
          <a:r>
            <a:rPr lang="en-US" dirty="0"/>
            <a:t>STEP 5</a:t>
          </a:r>
        </a:p>
      </dgm:t>
    </dgm:pt>
    <dgm:pt modelId="{FED920F4-C4B9-4DCD-B02C-43742EFE18D8}" type="parTrans" cxnId="{5F45A246-5E96-450A-905E-D5CE783AB361}">
      <dgm:prSet/>
      <dgm:spPr/>
      <dgm:t>
        <a:bodyPr/>
        <a:lstStyle/>
        <a:p>
          <a:endParaRPr lang="en-US"/>
        </a:p>
      </dgm:t>
    </dgm:pt>
    <dgm:pt modelId="{A9D34D82-7AD6-46C8-B942-8E46E8DD6472}" type="sibTrans" cxnId="{5F45A246-5E96-450A-905E-D5CE783AB361}">
      <dgm:prSet/>
      <dgm:spPr/>
      <dgm:t>
        <a:bodyPr/>
        <a:lstStyle/>
        <a:p>
          <a:endParaRPr lang="en-US"/>
        </a:p>
      </dgm:t>
    </dgm:pt>
    <dgm:pt modelId="{8E94B5DE-EDEB-486C-A536-A282B18705C5}">
      <dgm:prSet custT="1"/>
      <dgm:spPr/>
      <dgm:t>
        <a:bodyPr/>
        <a:lstStyle/>
        <a:p>
          <a:r>
            <a:rPr lang="en-US" sz="2400" dirty="0"/>
            <a:t>THE SYSTEM WILL EXTRACT THE  TEXTS TOPIC WISE AND CONVERT A LARGE PARAGRAPH INTO CONCISED GIST WITH THE HELP OF A SUMMARIZER.</a:t>
          </a:r>
        </a:p>
      </dgm:t>
    </dgm:pt>
    <dgm:pt modelId="{EBF3DBF7-BF45-4C65-9BFF-87E1B89DF445}" type="parTrans" cxnId="{632BED79-5B34-4315-9E2F-67E1F7A35A81}">
      <dgm:prSet/>
      <dgm:spPr/>
      <dgm:t>
        <a:bodyPr/>
        <a:lstStyle/>
        <a:p>
          <a:endParaRPr lang="en-US"/>
        </a:p>
      </dgm:t>
    </dgm:pt>
    <dgm:pt modelId="{325BB11C-09FA-440E-878B-BC267841FB8D}" type="sibTrans" cxnId="{632BED79-5B34-4315-9E2F-67E1F7A35A81}">
      <dgm:prSet/>
      <dgm:spPr/>
      <dgm:t>
        <a:bodyPr/>
        <a:lstStyle/>
        <a:p>
          <a:endParaRPr lang="en-US"/>
        </a:p>
      </dgm:t>
    </dgm:pt>
    <dgm:pt modelId="{817C24EC-8D96-4533-B2CA-FE1CC33C69D3}">
      <dgm:prSet custT="1"/>
      <dgm:spPr/>
      <dgm:t>
        <a:bodyPr/>
        <a:lstStyle/>
        <a:p>
          <a:r>
            <a:rPr lang="en-US" sz="2400" dirty="0"/>
            <a:t>THE SYSTEM WILL GENERATE STRUCTURED RESPONES  FOR SCIENTIST, INVESTORS AND MISSION MANAGERS FOR DECISION MAKING, IDENTIFICATION OF KNOWLEDGE GAPS, RESEARCH PROGRESS AND INVESTING AGENCY.</a:t>
          </a:r>
        </a:p>
      </dgm:t>
    </dgm:pt>
    <dgm:pt modelId="{B6087193-306E-4EE1-BC65-530C8227B544}" type="parTrans" cxnId="{CF62E2F9-FEFD-4827-A67E-F82EF88F0685}">
      <dgm:prSet/>
      <dgm:spPr/>
      <dgm:t>
        <a:bodyPr/>
        <a:lstStyle/>
        <a:p>
          <a:endParaRPr lang="en-US"/>
        </a:p>
      </dgm:t>
    </dgm:pt>
    <dgm:pt modelId="{8AD5CDD8-9EE8-47B2-9AED-A9A43375956F}" type="sibTrans" cxnId="{CF62E2F9-FEFD-4827-A67E-F82EF88F0685}">
      <dgm:prSet/>
      <dgm:spPr/>
      <dgm:t>
        <a:bodyPr/>
        <a:lstStyle/>
        <a:p>
          <a:endParaRPr lang="en-US"/>
        </a:p>
      </dgm:t>
    </dgm:pt>
    <dgm:pt modelId="{894A8347-36FD-4976-86D3-4845D8790C50}" type="pres">
      <dgm:prSet presAssocID="{F26AC112-6B41-4BB3-8E8B-AAF58F277049}" presName="linearFlow" presStyleCnt="0">
        <dgm:presLayoutVars>
          <dgm:dir/>
          <dgm:animLvl val="lvl"/>
          <dgm:resizeHandles val="exact"/>
        </dgm:presLayoutVars>
      </dgm:prSet>
      <dgm:spPr/>
    </dgm:pt>
    <dgm:pt modelId="{4B4547D8-E98B-4053-909A-B86C355BB1B1}" type="pres">
      <dgm:prSet presAssocID="{B332F732-5DAA-44E8-A3A4-AAF529BC0C5C}" presName="composite" presStyleCnt="0"/>
      <dgm:spPr/>
    </dgm:pt>
    <dgm:pt modelId="{A1D374F0-2AF0-42F5-95C1-A01F63EF2E3C}" type="pres">
      <dgm:prSet presAssocID="{B332F732-5DAA-44E8-A3A4-AAF529BC0C5C}" presName="parentText" presStyleLbl="alignNode1" presStyleIdx="0" presStyleCnt="5">
        <dgm:presLayoutVars>
          <dgm:chMax val="1"/>
          <dgm:bulletEnabled val="1"/>
        </dgm:presLayoutVars>
      </dgm:prSet>
      <dgm:spPr/>
    </dgm:pt>
    <dgm:pt modelId="{D4838E37-52A9-4F93-AA31-9CC6C550600F}" type="pres">
      <dgm:prSet presAssocID="{B332F732-5DAA-44E8-A3A4-AAF529BC0C5C}" presName="descendantText" presStyleLbl="alignAcc1" presStyleIdx="0" presStyleCnt="5" custScaleY="122127">
        <dgm:presLayoutVars>
          <dgm:bulletEnabled val="1"/>
        </dgm:presLayoutVars>
      </dgm:prSet>
      <dgm:spPr/>
    </dgm:pt>
    <dgm:pt modelId="{6E758A5A-69E6-4927-8F9C-19C75641EE4B}" type="pres">
      <dgm:prSet presAssocID="{7C8D39E7-3D8D-4CBD-9CE2-AFEFB6BBBACE}" presName="sp" presStyleCnt="0"/>
      <dgm:spPr/>
    </dgm:pt>
    <dgm:pt modelId="{49BB5950-45DD-4708-B0C6-9D45F19E3433}" type="pres">
      <dgm:prSet presAssocID="{CC4E47CE-560B-46C3-92C8-0C30177D83D4}" presName="composite" presStyleCnt="0"/>
      <dgm:spPr/>
    </dgm:pt>
    <dgm:pt modelId="{447A0944-1596-4D4E-9CB1-1B64D6EEAEA7}" type="pres">
      <dgm:prSet presAssocID="{CC4E47CE-560B-46C3-92C8-0C30177D83D4}" presName="parentText" presStyleLbl="alignNode1" presStyleIdx="1" presStyleCnt="5">
        <dgm:presLayoutVars>
          <dgm:chMax val="1"/>
          <dgm:bulletEnabled val="1"/>
        </dgm:presLayoutVars>
      </dgm:prSet>
      <dgm:spPr/>
    </dgm:pt>
    <dgm:pt modelId="{42B4DDA1-D62E-4F1D-899F-D8188FBC70ED}" type="pres">
      <dgm:prSet presAssocID="{CC4E47CE-560B-46C3-92C8-0C30177D83D4}" presName="descendantText" presStyleLbl="alignAcc1" presStyleIdx="1" presStyleCnt="5" custScaleY="163711">
        <dgm:presLayoutVars>
          <dgm:bulletEnabled val="1"/>
        </dgm:presLayoutVars>
      </dgm:prSet>
      <dgm:spPr/>
    </dgm:pt>
    <dgm:pt modelId="{D9571096-9F8B-4745-90FB-06983D672D15}" type="pres">
      <dgm:prSet presAssocID="{84E9E8D6-9C75-465C-8217-0239D2311ECB}" presName="sp" presStyleCnt="0"/>
      <dgm:spPr/>
    </dgm:pt>
    <dgm:pt modelId="{CAEC12AB-2962-45CD-A52D-421CC9C5FAB2}" type="pres">
      <dgm:prSet presAssocID="{52DF7A47-8325-4417-8886-564EF2ED499F}" presName="composite" presStyleCnt="0"/>
      <dgm:spPr/>
    </dgm:pt>
    <dgm:pt modelId="{7520C015-9011-419B-9840-2B8B95418EF5}" type="pres">
      <dgm:prSet presAssocID="{52DF7A47-8325-4417-8886-564EF2ED499F}" presName="parentText" presStyleLbl="alignNode1" presStyleIdx="2" presStyleCnt="5">
        <dgm:presLayoutVars>
          <dgm:chMax val="1"/>
          <dgm:bulletEnabled val="1"/>
        </dgm:presLayoutVars>
      </dgm:prSet>
      <dgm:spPr/>
    </dgm:pt>
    <dgm:pt modelId="{766ABC6D-C22F-4A9D-AA9B-0F82F98A805A}" type="pres">
      <dgm:prSet presAssocID="{52DF7A47-8325-4417-8886-564EF2ED499F}" presName="descendantText" presStyleLbl="alignAcc1" presStyleIdx="2" presStyleCnt="5" custScaleY="159228">
        <dgm:presLayoutVars>
          <dgm:bulletEnabled val="1"/>
        </dgm:presLayoutVars>
      </dgm:prSet>
      <dgm:spPr/>
    </dgm:pt>
    <dgm:pt modelId="{5D03350D-E3CE-4171-80EE-4DCAF723936F}" type="pres">
      <dgm:prSet presAssocID="{CFF3B28A-335B-4492-86EE-EEE63F8B2677}" presName="sp" presStyleCnt="0"/>
      <dgm:spPr/>
    </dgm:pt>
    <dgm:pt modelId="{0D548048-E11A-4FFD-8D3A-9EC331055DAE}" type="pres">
      <dgm:prSet presAssocID="{1D22AE1C-E6DC-4C98-B3F6-6FF765BB44D1}" presName="composite" presStyleCnt="0"/>
      <dgm:spPr/>
    </dgm:pt>
    <dgm:pt modelId="{B17615A2-32B2-4A79-A172-6E05E11B09D0}" type="pres">
      <dgm:prSet presAssocID="{1D22AE1C-E6DC-4C98-B3F6-6FF765BB44D1}" presName="parentText" presStyleLbl="alignNode1" presStyleIdx="3" presStyleCnt="5">
        <dgm:presLayoutVars>
          <dgm:chMax val="1"/>
          <dgm:bulletEnabled val="1"/>
        </dgm:presLayoutVars>
      </dgm:prSet>
      <dgm:spPr/>
    </dgm:pt>
    <dgm:pt modelId="{1A7810DD-8E4B-4E99-823E-964C01CCCC90}" type="pres">
      <dgm:prSet presAssocID="{1D22AE1C-E6DC-4C98-B3F6-6FF765BB44D1}" presName="descendantText" presStyleLbl="alignAcc1" presStyleIdx="3" presStyleCnt="5" custScaleY="168490">
        <dgm:presLayoutVars>
          <dgm:bulletEnabled val="1"/>
        </dgm:presLayoutVars>
      </dgm:prSet>
      <dgm:spPr/>
    </dgm:pt>
    <dgm:pt modelId="{0A5D2C43-46B5-4487-9087-FDCF3C951BB2}" type="pres">
      <dgm:prSet presAssocID="{9FC9B3BF-23CC-45C3-8391-1069324E4F2B}" presName="sp" presStyleCnt="0"/>
      <dgm:spPr/>
    </dgm:pt>
    <dgm:pt modelId="{DB0E01EE-B1E7-4BED-8903-DB9D3B02FAE9}" type="pres">
      <dgm:prSet presAssocID="{55EAD30C-009E-42A8-983E-B7311AD83295}" presName="composite" presStyleCnt="0"/>
      <dgm:spPr/>
    </dgm:pt>
    <dgm:pt modelId="{F0D889E0-AD4A-4AB0-9326-9B1C90089367}" type="pres">
      <dgm:prSet presAssocID="{55EAD30C-009E-42A8-983E-B7311AD83295}" presName="parentText" presStyleLbl="alignNode1" presStyleIdx="4" presStyleCnt="5">
        <dgm:presLayoutVars>
          <dgm:chMax val="1"/>
          <dgm:bulletEnabled val="1"/>
        </dgm:presLayoutVars>
      </dgm:prSet>
      <dgm:spPr/>
    </dgm:pt>
    <dgm:pt modelId="{91530214-9E40-4BAD-9814-BC515508F5DB}" type="pres">
      <dgm:prSet presAssocID="{55EAD30C-009E-42A8-983E-B7311AD83295}" presName="descendantText" presStyleLbl="alignAcc1" presStyleIdx="4" presStyleCnt="5" custScaleY="219462">
        <dgm:presLayoutVars>
          <dgm:bulletEnabled val="1"/>
        </dgm:presLayoutVars>
      </dgm:prSet>
      <dgm:spPr/>
    </dgm:pt>
  </dgm:ptLst>
  <dgm:cxnLst>
    <dgm:cxn modelId="{918F3601-791F-4FE1-909B-C7F39D770AD0}" srcId="{F26AC112-6B41-4BB3-8E8B-AAF58F277049}" destId="{B332F732-5DAA-44E8-A3A4-AAF529BC0C5C}" srcOrd="0" destOrd="0" parTransId="{D86C9BB3-46C9-406B-80BD-66F81BDA8716}" sibTransId="{7C8D39E7-3D8D-4CBD-9CE2-AFEFB6BBBACE}"/>
    <dgm:cxn modelId="{687ECC08-357D-41B4-93CF-120D1697AD59}" type="presOf" srcId="{817C24EC-8D96-4533-B2CA-FE1CC33C69D3}" destId="{91530214-9E40-4BAD-9814-BC515508F5DB}" srcOrd="0" destOrd="0" presId="urn:microsoft.com/office/officeart/2005/8/layout/chevron2"/>
    <dgm:cxn modelId="{E227C918-7472-447D-853D-C67F62171D28}" type="presOf" srcId="{1D22AE1C-E6DC-4C98-B3F6-6FF765BB44D1}" destId="{B17615A2-32B2-4A79-A172-6E05E11B09D0}" srcOrd="0" destOrd="0" presId="urn:microsoft.com/office/officeart/2005/8/layout/chevron2"/>
    <dgm:cxn modelId="{91CD3728-59AB-4154-8E4D-7C7EDB7CF36B}" type="presOf" srcId="{55EAD30C-009E-42A8-983E-B7311AD83295}" destId="{F0D889E0-AD4A-4AB0-9326-9B1C90089367}" srcOrd="0" destOrd="0" presId="urn:microsoft.com/office/officeart/2005/8/layout/chevron2"/>
    <dgm:cxn modelId="{5F45A246-5E96-450A-905E-D5CE783AB361}" srcId="{F26AC112-6B41-4BB3-8E8B-AAF58F277049}" destId="{55EAD30C-009E-42A8-983E-B7311AD83295}" srcOrd="4" destOrd="0" parTransId="{FED920F4-C4B9-4DCD-B02C-43742EFE18D8}" sibTransId="{A9D34D82-7AD6-46C8-B942-8E46E8DD6472}"/>
    <dgm:cxn modelId="{D85BB74E-F6FC-4B89-B6AC-CE27609E79DA}" type="presOf" srcId="{B332F732-5DAA-44E8-A3A4-AAF529BC0C5C}" destId="{A1D374F0-2AF0-42F5-95C1-A01F63EF2E3C}" srcOrd="0" destOrd="0" presId="urn:microsoft.com/office/officeart/2005/8/layout/chevron2"/>
    <dgm:cxn modelId="{3F65ED71-5669-4F8A-A99E-95C14D1CA1A5}" type="presOf" srcId="{CC4E47CE-560B-46C3-92C8-0C30177D83D4}" destId="{447A0944-1596-4D4E-9CB1-1B64D6EEAEA7}" srcOrd="0" destOrd="0" presId="urn:microsoft.com/office/officeart/2005/8/layout/chevron2"/>
    <dgm:cxn modelId="{D293C077-93A0-4B17-B521-1A901D93E9A6}" type="presOf" srcId="{2A0E373A-C8D6-4659-BDEB-80872DEAC975}" destId="{766ABC6D-C22F-4A9D-AA9B-0F82F98A805A}" srcOrd="0" destOrd="0" presId="urn:microsoft.com/office/officeart/2005/8/layout/chevron2"/>
    <dgm:cxn modelId="{632BED79-5B34-4315-9E2F-67E1F7A35A81}" srcId="{1D22AE1C-E6DC-4C98-B3F6-6FF765BB44D1}" destId="{8E94B5DE-EDEB-486C-A536-A282B18705C5}" srcOrd="0" destOrd="0" parTransId="{EBF3DBF7-BF45-4C65-9BFF-87E1B89DF445}" sibTransId="{325BB11C-09FA-440E-878B-BC267841FB8D}"/>
    <dgm:cxn modelId="{0EFBCC7B-CC0B-4D95-8B61-F9878FA72E83}" srcId="{F26AC112-6B41-4BB3-8E8B-AAF58F277049}" destId="{CC4E47CE-560B-46C3-92C8-0C30177D83D4}" srcOrd="1" destOrd="0" parTransId="{A45B27CE-DED9-4A7E-8E38-2A58E3D77328}" sibTransId="{84E9E8D6-9C75-465C-8217-0239D2311ECB}"/>
    <dgm:cxn modelId="{40EE657F-9945-4EEF-A64B-4B3F062C61D7}" type="presOf" srcId="{68FFA69B-5B11-4C1F-85BE-1D73CC5F97BE}" destId="{42B4DDA1-D62E-4F1D-899F-D8188FBC70ED}" srcOrd="0" destOrd="0" presId="urn:microsoft.com/office/officeart/2005/8/layout/chevron2"/>
    <dgm:cxn modelId="{69F49380-3731-400D-B584-1FB5A15CD88E}" srcId="{CC4E47CE-560B-46C3-92C8-0C30177D83D4}" destId="{68FFA69B-5B11-4C1F-85BE-1D73CC5F97BE}" srcOrd="0" destOrd="0" parTransId="{5CB6B33B-4BC7-4B8D-A2BE-6051A6A2449A}" sibTransId="{DC25C822-AE5C-4DE0-9F71-9AAA1712D79F}"/>
    <dgm:cxn modelId="{B45D0F8B-B393-4C8D-82BF-DF473B3D0B3D}" srcId="{F26AC112-6B41-4BB3-8E8B-AAF58F277049}" destId="{1D22AE1C-E6DC-4C98-B3F6-6FF765BB44D1}" srcOrd="3" destOrd="0" parTransId="{A86898AD-1E44-4AEC-8371-234E598CB51D}" sibTransId="{9FC9B3BF-23CC-45C3-8391-1069324E4F2B}"/>
    <dgm:cxn modelId="{41C2178D-9E2E-4CCB-BE59-C1356F1A4B33}" type="presOf" srcId="{9AE7ED3D-EBFC-4C2C-91CC-22C2C87CDEDA}" destId="{D4838E37-52A9-4F93-AA31-9CC6C550600F}" srcOrd="0" destOrd="0" presId="urn:microsoft.com/office/officeart/2005/8/layout/chevron2"/>
    <dgm:cxn modelId="{58608CA9-BE91-4AE3-935B-530DA6E0C3C4}" type="presOf" srcId="{8E94B5DE-EDEB-486C-A536-A282B18705C5}" destId="{1A7810DD-8E4B-4E99-823E-964C01CCCC90}" srcOrd="0" destOrd="0" presId="urn:microsoft.com/office/officeart/2005/8/layout/chevron2"/>
    <dgm:cxn modelId="{9A94CEB8-662C-4886-8FB2-262FC5D96700}" srcId="{52DF7A47-8325-4417-8886-564EF2ED499F}" destId="{2A0E373A-C8D6-4659-BDEB-80872DEAC975}" srcOrd="0" destOrd="0" parTransId="{DC404CF4-D0CE-4629-B16E-9765A97F9513}" sibTransId="{5C552B16-F19D-49F1-BB7C-1EAD869E4112}"/>
    <dgm:cxn modelId="{98D66CC5-2089-4417-A693-5400BD787877}" type="presOf" srcId="{F26AC112-6B41-4BB3-8E8B-AAF58F277049}" destId="{894A8347-36FD-4976-86D3-4845D8790C50}" srcOrd="0" destOrd="0" presId="urn:microsoft.com/office/officeart/2005/8/layout/chevron2"/>
    <dgm:cxn modelId="{2941BDE0-A4E2-474C-B499-28D15226E565}" type="presOf" srcId="{52DF7A47-8325-4417-8886-564EF2ED499F}" destId="{7520C015-9011-419B-9840-2B8B95418EF5}" srcOrd="0" destOrd="0" presId="urn:microsoft.com/office/officeart/2005/8/layout/chevron2"/>
    <dgm:cxn modelId="{6ED17BE2-9154-4E4E-B421-07ECC585663B}" srcId="{F26AC112-6B41-4BB3-8E8B-AAF58F277049}" destId="{52DF7A47-8325-4417-8886-564EF2ED499F}" srcOrd="2" destOrd="0" parTransId="{F38450FA-90DF-4419-8F82-287F9D821940}" sibTransId="{CFF3B28A-335B-4492-86EE-EEE63F8B2677}"/>
    <dgm:cxn modelId="{2F1942E6-8BBA-4FFD-9B21-8EA53EA58CF3}" srcId="{B332F732-5DAA-44E8-A3A4-AAF529BC0C5C}" destId="{9AE7ED3D-EBFC-4C2C-91CC-22C2C87CDEDA}" srcOrd="0" destOrd="0" parTransId="{779CF250-870B-4DFB-A2CF-8E8F634D3890}" sibTransId="{865EF7FD-8953-463B-9861-137879E20D38}"/>
    <dgm:cxn modelId="{CF62E2F9-FEFD-4827-A67E-F82EF88F0685}" srcId="{55EAD30C-009E-42A8-983E-B7311AD83295}" destId="{817C24EC-8D96-4533-B2CA-FE1CC33C69D3}" srcOrd="0" destOrd="0" parTransId="{B6087193-306E-4EE1-BC65-530C8227B544}" sibTransId="{8AD5CDD8-9EE8-47B2-9AED-A9A43375956F}"/>
    <dgm:cxn modelId="{763F2716-E85D-44CC-B530-15CE7FE1E366}" type="presParOf" srcId="{894A8347-36FD-4976-86D3-4845D8790C50}" destId="{4B4547D8-E98B-4053-909A-B86C355BB1B1}" srcOrd="0" destOrd="0" presId="urn:microsoft.com/office/officeart/2005/8/layout/chevron2"/>
    <dgm:cxn modelId="{85B03699-6527-42F7-9E28-563E0A74FE40}" type="presParOf" srcId="{4B4547D8-E98B-4053-909A-B86C355BB1B1}" destId="{A1D374F0-2AF0-42F5-95C1-A01F63EF2E3C}" srcOrd="0" destOrd="0" presId="urn:microsoft.com/office/officeart/2005/8/layout/chevron2"/>
    <dgm:cxn modelId="{2AA93782-2498-4D10-AA9A-AC0DA9D66380}" type="presParOf" srcId="{4B4547D8-E98B-4053-909A-B86C355BB1B1}" destId="{D4838E37-52A9-4F93-AA31-9CC6C550600F}" srcOrd="1" destOrd="0" presId="urn:microsoft.com/office/officeart/2005/8/layout/chevron2"/>
    <dgm:cxn modelId="{F190AD34-EFC1-4EBA-8B06-68D0DE07F27D}" type="presParOf" srcId="{894A8347-36FD-4976-86D3-4845D8790C50}" destId="{6E758A5A-69E6-4927-8F9C-19C75641EE4B}" srcOrd="1" destOrd="0" presId="urn:microsoft.com/office/officeart/2005/8/layout/chevron2"/>
    <dgm:cxn modelId="{2115D357-706E-4580-950E-5D01B17D90AB}" type="presParOf" srcId="{894A8347-36FD-4976-86D3-4845D8790C50}" destId="{49BB5950-45DD-4708-B0C6-9D45F19E3433}" srcOrd="2" destOrd="0" presId="urn:microsoft.com/office/officeart/2005/8/layout/chevron2"/>
    <dgm:cxn modelId="{055F33FF-70B4-4378-8435-5E1A2A0B40E6}" type="presParOf" srcId="{49BB5950-45DD-4708-B0C6-9D45F19E3433}" destId="{447A0944-1596-4D4E-9CB1-1B64D6EEAEA7}" srcOrd="0" destOrd="0" presId="urn:microsoft.com/office/officeart/2005/8/layout/chevron2"/>
    <dgm:cxn modelId="{EC98A172-CDF7-4728-AAB7-5C2A59F66859}" type="presParOf" srcId="{49BB5950-45DD-4708-B0C6-9D45F19E3433}" destId="{42B4DDA1-D62E-4F1D-899F-D8188FBC70ED}" srcOrd="1" destOrd="0" presId="urn:microsoft.com/office/officeart/2005/8/layout/chevron2"/>
    <dgm:cxn modelId="{F6FA4FA9-8B6E-40D2-813A-78A90890FF8A}" type="presParOf" srcId="{894A8347-36FD-4976-86D3-4845D8790C50}" destId="{D9571096-9F8B-4745-90FB-06983D672D15}" srcOrd="3" destOrd="0" presId="urn:microsoft.com/office/officeart/2005/8/layout/chevron2"/>
    <dgm:cxn modelId="{6DB9D36A-0D8D-4556-A8E3-AF65BE64F196}" type="presParOf" srcId="{894A8347-36FD-4976-86D3-4845D8790C50}" destId="{CAEC12AB-2962-45CD-A52D-421CC9C5FAB2}" srcOrd="4" destOrd="0" presId="urn:microsoft.com/office/officeart/2005/8/layout/chevron2"/>
    <dgm:cxn modelId="{A96D26AB-79DD-4AF0-8904-BFC4629CC46A}" type="presParOf" srcId="{CAEC12AB-2962-45CD-A52D-421CC9C5FAB2}" destId="{7520C015-9011-419B-9840-2B8B95418EF5}" srcOrd="0" destOrd="0" presId="urn:microsoft.com/office/officeart/2005/8/layout/chevron2"/>
    <dgm:cxn modelId="{139E2E16-2BCA-4282-89B3-ED5282067121}" type="presParOf" srcId="{CAEC12AB-2962-45CD-A52D-421CC9C5FAB2}" destId="{766ABC6D-C22F-4A9D-AA9B-0F82F98A805A}" srcOrd="1" destOrd="0" presId="urn:microsoft.com/office/officeart/2005/8/layout/chevron2"/>
    <dgm:cxn modelId="{4876298E-465B-4219-98B4-8C073DC166D8}" type="presParOf" srcId="{894A8347-36FD-4976-86D3-4845D8790C50}" destId="{5D03350D-E3CE-4171-80EE-4DCAF723936F}" srcOrd="5" destOrd="0" presId="urn:microsoft.com/office/officeart/2005/8/layout/chevron2"/>
    <dgm:cxn modelId="{42C939B4-1A67-466F-BB8A-A44254DD47A6}" type="presParOf" srcId="{894A8347-36FD-4976-86D3-4845D8790C50}" destId="{0D548048-E11A-4FFD-8D3A-9EC331055DAE}" srcOrd="6" destOrd="0" presId="urn:microsoft.com/office/officeart/2005/8/layout/chevron2"/>
    <dgm:cxn modelId="{FA095028-8A11-4554-A208-A2B8BA8F6669}" type="presParOf" srcId="{0D548048-E11A-4FFD-8D3A-9EC331055DAE}" destId="{B17615A2-32B2-4A79-A172-6E05E11B09D0}" srcOrd="0" destOrd="0" presId="urn:microsoft.com/office/officeart/2005/8/layout/chevron2"/>
    <dgm:cxn modelId="{7F9CE18A-B4A5-4748-B9FD-5AE53B2F3E8E}" type="presParOf" srcId="{0D548048-E11A-4FFD-8D3A-9EC331055DAE}" destId="{1A7810DD-8E4B-4E99-823E-964C01CCCC90}" srcOrd="1" destOrd="0" presId="urn:microsoft.com/office/officeart/2005/8/layout/chevron2"/>
    <dgm:cxn modelId="{74193C48-FCF2-4DC9-B3A1-66D047F987A6}" type="presParOf" srcId="{894A8347-36FD-4976-86D3-4845D8790C50}" destId="{0A5D2C43-46B5-4487-9087-FDCF3C951BB2}" srcOrd="7" destOrd="0" presId="urn:microsoft.com/office/officeart/2005/8/layout/chevron2"/>
    <dgm:cxn modelId="{BC3ADDA3-E80A-49C5-8814-E86D4B78DF37}" type="presParOf" srcId="{894A8347-36FD-4976-86D3-4845D8790C50}" destId="{DB0E01EE-B1E7-4BED-8903-DB9D3B02FAE9}" srcOrd="8" destOrd="0" presId="urn:microsoft.com/office/officeart/2005/8/layout/chevron2"/>
    <dgm:cxn modelId="{9CF9651E-DF4E-4F58-B21C-B4E4983D59E2}" type="presParOf" srcId="{DB0E01EE-B1E7-4BED-8903-DB9D3B02FAE9}" destId="{F0D889E0-AD4A-4AB0-9326-9B1C90089367}" srcOrd="0" destOrd="0" presId="urn:microsoft.com/office/officeart/2005/8/layout/chevron2"/>
    <dgm:cxn modelId="{888A6CFC-C588-474D-9F4B-E33C9B7BE205}" type="presParOf" srcId="{DB0E01EE-B1E7-4BED-8903-DB9D3B02FAE9}" destId="{91530214-9E40-4BAD-9814-BC515508F5D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D374F0-2AF0-42F5-95C1-A01F63EF2E3C}">
      <dsp:nvSpPr>
        <dsp:cNvPr id="0" name=""/>
        <dsp:cNvSpPr/>
      </dsp:nvSpPr>
      <dsp:spPr>
        <a:xfrm rot="5400000">
          <a:off x="-147638" y="222543"/>
          <a:ext cx="984255" cy="68897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STEP 1</a:t>
          </a:r>
        </a:p>
      </dsp:txBody>
      <dsp:txXfrm rot="-5400000">
        <a:off x="1" y="419393"/>
        <a:ext cx="688978" cy="295277"/>
      </dsp:txXfrm>
    </dsp:sp>
    <dsp:sp modelId="{D4838E37-52A9-4F93-AA31-9CC6C550600F}">
      <dsp:nvSpPr>
        <dsp:cNvPr id="0" name=""/>
        <dsp:cNvSpPr/>
      </dsp:nvSpPr>
      <dsp:spPr>
        <a:xfrm rot="5400000">
          <a:off x="5669702" y="-4976599"/>
          <a:ext cx="781327" cy="10742774"/>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THE SYSTEM RECEIVES THE DATA IN THE PDF FORMAT.</a:t>
          </a:r>
        </a:p>
      </dsp:txBody>
      <dsp:txXfrm rot="-5400000">
        <a:off x="688979" y="42265"/>
        <a:ext cx="10704633" cy="705045"/>
      </dsp:txXfrm>
    </dsp:sp>
    <dsp:sp modelId="{447A0944-1596-4D4E-9CB1-1B64D6EEAEA7}">
      <dsp:nvSpPr>
        <dsp:cNvPr id="0" name=""/>
        <dsp:cNvSpPr/>
      </dsp:nvSpPr>
      <dsp:spPr>
        <a:xfrm rot="5400000">
          <a:off x="-147638" y="1317443"/>
          <a:ext cx="984255" cy="68897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STEP 2</a:t>
          </a:r>
        </a:p>
      </dsp:txBody>
      <dsp:txXfrm rot="-5400000">
        <a:off x="1" y="1514293"/>
        <a:ext cx="688978" cy="295277"/>
      </dsp:txXfrm>
    </dsp:sp>
    <dsp:sp modelId="{42B4DDA1-D62E-4F1D-899F-D8188FBC70ED}">
      <dsp:nvSpPr>
        <dsp:cNvPr id="0" name=""/>
        <dsp:cNvSpPr/>
      </dsp:nvSpPr>
      <dsp:spPr>
        <a:xfrm rot="5400000">
          <a:off x="5536682" y="-3881698"/>
          <a:ext cx="1047367" cy="10742774"/>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THE SYSTEM WILL RETREIVE BASIC INFORMATION SUCH AS PROJECT TITLE, PROJECT INITIATION DATE, PROJECT TERMINATION DATE AND THE FUNDING AGENCY.</a:t>
          </a:r>
        </a:p>
      </dsp:txBody>
      <dsp:txXfrm rot="-5400000">
        <a:off x="688979" y="1017133"/>
        <a:ext cx="10691646" cy="945111"/>
      </dsp:txXfrm>
    </dsp:sp>
    <dsp:sp modelId="{7520C015-9011-419B-9840-2B8B95418EF5}">
      <dsp:nvSpPr>
        <dsp:cNvPr id="0" name=""/>
        <dsp:cNvSpPr/>
      </dsp:nvSpPr>
      <dsp:spPr>
        <a:xfrm rot="5400000">
          <a:off x="-147638" y="2398003"/>
          <a:ext cx="984255" cy="68897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STEP 3</a:t>
          </a:r>
        </a:p>
      </dsp:txBody>
      <dsp:txXfrm rot="-5400000">
        <a:off x="1" y="2594853"/>
        <a:ext cx="688978" cy="295277"/>
      </dsp:txXfrm>
    </dsp:sp>
    <dsp:sp modelId="{766ABC6D-C22F-4A9D-AA9B-0F82F98A805A}">
      <dsp:nvSpPr>
        <dsp:cNvPr id="0" name=""/>
        <dsp:cNvSpPr/>
      </dsp:nvSpPr>
      <dsp:spPr>
        <a:xfrm rot="5400000">
          <a:off x="5551022" y="-2801138"/>
          <a:ext cx="1018686" cy="10742774"/>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THE SYSTEM WILL EXTRACT TOPIC WISE TEXT SEPARATELY FROM THE DOCUMENTS SUCH AS ABSTRACT, INTRODUCTION, METHODS, RESULTS, CONCLUSIONS, TABLES AND IMAGES.</a:t>
          </a:r>
        </a:p>
      </dsp:txBody>
      <dsp:txXfrm rot="-5400000">
        <a:off x="688978" y="2110634"/>
        <a:ext cx="10693046" cy="919230"/>
      </dsp:txXfrm>
    </dsp:sp>
    <dsp:sp modelId="{B17615A2-32B2-4A79-A172-6E05E11B09D0}">
      <dsp:nvSpPr>
        <dsp:cNvPr id="0" name=""/>
        <dsp:cNvSpPr/>
      </dsp:nvSpPr>
      <dsp:spPr>
        <a:xfrm rot="5400000">
          <a:off x="-147638" y="3508190"/>
          <a:ext cx="984255" cy="68897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STEP 4</a:t>
          </a:r>
        </a:p>
      </dsp:txBody>
      <dsp:txXfrm rot="-5400000">
        <a:off x="1" y="3705040"/>
        <a:ext cx="688978" cy="295277"/>
      </dsp:txXfrm>
    </dsp:sp>
    <dsp:sp modelId="{1A7810DD-8E4B-4E99-823E-964C01CCCC90}">
      <dsp:nvSpPr>
        <dsp:cNvPr id="0" name=""/>
        <dsp:cNvSpPr/>
      </dsp:nvSpPr>
      <dsp:spPr>
        <a:xfrm rot="5400000">
          <a:off x="5521394" y="-1690951"/>
          <a:ext cx="1077941" cy="10742774"/>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THE SYSTEM WILL EXTRACT THE  TEXTS TOPIC WISE AND CONVERT A LARGE PARAGRAPH INTO CONCISED GIST WITH THE HELP OF A SUMMARIZER.</a:t>
          </a:r>
        </a:p>
      </dsp:txBody>
      <dsp:txXfrm rot="-5400000">
        <a:off x="688978" y="3194086"/>
        <a:ext cx="10690153" cy="972699"/>
      </dsp:txXfrm>
    </dsp:sp>
    <dsp:sp modelId="{F0D889E0-AD4A-4AB0-9326-9B1C90089367}">
      <dsp:nvSpPr>
        <dsp:cNvPr id="0" name=""/>
        <dsp:cNvSpPr/>
      </dsp:nvSpPr>
      <dsp:spPr>
        <a:xfrm rot="5400000">
          <a:off x="-147638" y="4781429"/>
          <a:ext cx="984255" cy="688978"/>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STEP 5</a:t>
          </a:r>
        </a:p>
      </dsp:txBody>
      <dsp:txXfrm rot="-5400000">
        <a:off x="1" y="4978279"/>
        <a:ext cx="688978" cy="295277"/>
      </dsp:txXfrm>
    </dsp:sp>
    <dsp:sp modelId="{91530214-9E40-4BAD-9814-BC515508F5DB}">
      <dsp:nvSpPr>
        <dsp:cNvPr id="0" name=""/>
        <dsp:cNvSpPr/>
      </dsp:nvSpPr>
      <dsp:spPr>
        <a:xfrm rot="5400000">
          <a:off x="5358344" y="-417713"/>
          <a:ext cx="1404043" cy="10742774"/>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THE SYSTEM WILL GENERATE STRUCTURED RESPONES  FOR SCIENTIST, INVESTORS AND MISSION MANAGERS FOR DECISION MAKING, IDENTIFICATION OF KNOWLEDGE GAPS, RESEARCH PROGRESS AND INVESTING AGENCY.</a:t>
          </a:r>
        </a:p>
      </dsp:txBody>
      <dsp:txXfrm rot="-5400000">
        <a:off x="688979" y="4320192"/>
        <a:ext cx="10674234" cy="126696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E4EB82-0319-4AA5-AA98-926675EA813E}" type="datetimeFigureOut">
              <a:rPr lang="en-US" smtClean="0"/>
              <a:t>05-Oct-25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2CEEA2-6DD4-4726-ACC5-CF449312241D}" type="slidenum">
              <a:rPr lang="en-US" smtClean="0"/>
              <a:t>‹#›</a:t>
            </a:fld>
            <a:endParaRPr lang="en-US"/>
          </a:p>
        </p:txBody>
      </p:sp>
    </p:spTree>
    <p:extLst>
      <p:ext uri="{BB962C8B-B14F-4D97-AF65-F5344CB8AC3E}">
        <p14:creationId xmlns:p14="http://schemas.microsoft.com/office/powerpoint/2010/main" val="1980729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2CEEA2-6DD4-4726-ACC5-CF449312241D}" type="slidenum">
              <a:rPr lang="en-US" smtClean="0"/>
              <a:t>3</a:t>
            </a:fld>
            <a:endParaRPr lang="en-US"/>
          </a:p>
        </p:txBody>
      </p:sp>
    </p:spTree>
    <p:extLst>
      <p:ext uri="{BB962C8B-B14F-4D97-AF65-F5344CB8AC3E}">
        <p14:creationId xmlns:p14="http://schemas.microsoft.com/office/powerpoint/2010/main" val="1665022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2CEEA2-6DD4-4726-ACC5-CF449312241D}" type="slidenum">
              <a:rPr lang="en-US" smtClean="0"/>
              <a:t>4</a:t>
            </a:fld>
            <a:endParaRPr lang="en-US"/>
          </a:p>
        </p:txBody>
      </p:sp>
    </p:spTree>
    <p:extLst>
      <p:ext uri="{BB962C8B-B14F-4D97-AF65-F5344CB8AC3E}">
        <p14:creationId xmlns:p14="http://schemas.microsoft.com/office/powerpoint/2010/main" val="1884944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C4AB6E-2637-4508-965A-117494C330D4}" type="datetimeFigureOut">
              <a:rPr lang="en-US" smtClean="0"/>
              <a:t>05-Oct-25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BCBFE-89D0-46C8-93D4-AA46FAEDED4B}"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610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EC4AB6E-2637-4508-965A-117494C330D4}" type="datetimeFigureOut">
              <a:rPr lang="en-US" smtClean="0"/>
              <a:t>05-Oct-25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BCBFE-89D0-46C8-93D4-AA46FAEDED4B}" type="slidenum">
              <a:rPr lang="en-US" smtClean="0"/>
              <a:t>‹#›</a:t>
            </a:fld>
            <a:endParaRPr lang="en-US"/>
          </a:p>
        </p:txBody>
      </p:sp>
    </p:spTree>
    <p:extLst>
      <p:ext uri="{BB962C8B-B14F-4D97-AF65-F5344CB8AC3E}">
        <p14:creationId xmlns:p14="http://schemas.microsoft.com/office/powerpoint/2010/main" val="113468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C4AB6E-2637-4508-965A-117494C330D4}" type="datetimeFigureOut">
              <a:rPr lang="en-US" smtClean="0"/>
              <a:t>05-Oct-25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BCBFE-89D0-46C8-93D4-AA46FAEDED4B}" type="slidenum">
              <a:rPr lang="en-US" smtClean="0"/>
              <a:t>‹#›</a:t>
            </a:fld>
            <a:endParaRPr lang="en-US"/>
          </a:p>
        </p:txBody>
      </p:sp>
    </p:spTree>
    <p:extLst>
      <p:ext uri="{BB962C8B-B14F-4D97-AF65-F5344CB8AC3E}">
        <p14:creationId xmlns:p14="http://schemas.microsoft.com/office/powerpoint/2010/main" val="168402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C4AB6E-2637-4508-965A-117494C330D4}" type="datetimeFigureOut">
              <a:rPr lang="en-US" smtClean="0"/>
              <a:t>05-Oct-25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BCBFE-89D0-46C8-93D4-AA46FAEDED4B}"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35625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C4AB6E-2637-4508-965A-117494C330D4}" type="datetimeFigureOut">
              <a:rPr lang="en-US" smtClean="0"/>
              <a:t>05-Oct-25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BCBFE-89D0-46C8-93D4-AA46FAEDED4B}" type="slidenum">
              <a:rPr lang="en-US" smtClean="0"/>
              <a:t>‹#›</a:t>
            </a:fld>
            <a:endParaRPr lang="en-US"/>
          </a:p>
        </p:txBody>
      </p:sp>
    </p:spTree>
    <p:extLst>
      <p:ext uri="{BB962C8B-B14F-4D97-AF65-F5344CB8AC3E}">
        <p14:creationId xmlns:p14="http://schemas.microsoft.com/office/powerpoint/2010/main" val="3239036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C4AB6E-2637-4508-965A-117494C330D4}" type="datetimeFigureOut">
              <a:rPr lang="en-US" smtClean="0"/>
              <a:t>05-Oct-25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BCBFE-89D0-46C8-93D4-AA46FAEDED4B}"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68455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C4AB6E-2637-4508-965A-117494C330D4}" type="datetimeFigureOut">
              <a:rPr lang="en-US" smtClean="0"/>
              <a:t>05-Oct-25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BCBFE-89D0-46C8-93D4-AA46FAEDED4B}" type="slidenum">
              <a:rPr lang="en-US" smtClean="0"/>
              <a:t>‹#›</a:t>
            </a:fld>
            <a:endParaRPr lang="en-US"/>
          </a:p>
        </p:txBody>
      </p:sp>
    </p:spTree>
    <p:extLst>
      <p:ext uri="{BB962C8B-B14F-4D97-AF65-F5344CB8AC3E}">
        <p14:creationId xmlns:p14="http://schemas.microsoft.com/office/powerpoint/2010/main" val="2730324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C4AB6E-2637-4508-965A-117494C330D4}" type="datetimeFigureOut">
              <a:rPr lang="en-US" smtClean="0"/>
              <a:t>05-Oct-25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BCBFE-89D0-46C8-93D4-AA46FAEDED4B}" type="slidenum">
              <a:rPr lang="en-US" smtClean="0"/>
              <a:t>‹#›</a:t>
            </a:fld>
            <a:endParaRPr lang="en-US"/>
          </a:p>
        </p:txBody>
      </p:sp>
    </p:spTree>
    <p:extLst>
      <p:ext uri="{BB962C8B-B14F-4D97-AF65-F5344CB8AC3E}">
        <p14:creationId xmlns:p14="http://schemas.microsoft.com/office/powerpoint/2010/main" val="1752025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C4AB6E-2637-4508-965A-117494C330D4}" type="datetimeFigureOut">
              <a:rPr lang="en-US" smtClean="0"/>
              <a:t>05-Oct-25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BCBFE-89D0-46C8-93D4-AA46FAEDED4B}" type="slidenum">
              <a:rPr lang="en-US" smtClean="0"/>
              <a:t>‹#›</a:t>
            </a:fld>
            <a:endParaRPr lang="en-US"/>
          </a:p>
        </p:txBody>
      </p:sp>
    </p:spTree>
    <p:extLst>
      <p:ext uri="{BB962C8B-B14F-4D97-AF65-F5344CB8AC3E}">
        <p14:creationId xmlns:p14="http://schemas.microsoft.com/office/powerpoint/2010/main" val="1243616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C4AB6E-2637-4508-965A-117494C330D4}" type="datetimeFigureOut">
              <a:rPr lang="en-US" smtClean="0"/>
              <a:t>05-Oct-25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BCBFE-89D0-46C8-93D4-AA46FAEDED4B}" type="slidenum">
              <a:rPr lang="en-US" smtClean="0"/>
              <a:t>‹#›</a:t>
            </a:fld>
            <a:endParaRPr lang="en-US"/>
          </a:p>
        </p:txBody>
      </p:sp>
    </p:spTree>
    <p:extLst>
      <p:ext uri="{BB962C8B-B14F-4D97-AF65-F5344CB8AC3E}">
        <p14:creationId xmlns:p14="http://schemas.microsoft.com/office/powerpoint/2010/main" val="224338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C4AB6E-2637-4508-965A-117494C330D4}" type="datetimeFigureOut">
              <a:rPr lang="en-US" smtClean="0"/>
              <a:t>05-Oct-25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6BCBFE-89D0-46C8-93D4-AA46FAEDED4B}" type="slidenum">
              <a:rPr lang="en-US" smtClean="0"/>
              <a:t>‹#›</a:t>
            </a:fld>
            <a:endParaRPr lang="en-US"/>
          </a:p>
        </p:txBody>
      </p:sp>
    </p:spTree>
    <p:extLst>
      <p:ext uri="{BB962C8B-B14F-4D97-AF65-F5344CB8AC3E}">
        <p14:creationId xmlns:p14="http://schemas.microsoft.com/office/powerpoint/2010/main" val="1630778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C4AB6E-2637-4508-965A-117494C330D4}" type="datetimeFigureOut">
              <a:rPr lang="en-US" smtClean="0"/>
              <a:t>05-Oct-25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BCBFE-89D0-46C8-93D4-AA46FAEDED4B}" type="slidenum">
              <a:rPr lang="en-US" smtClean="0"/>
              <a:t>‹#›</a:t>
            </a:fld>
            <a:endParaRPr lang="en-US"/>
          </a:p>
        </p:txBody>
      </p:sp>
    </p:spTree>
    <p:extLst>
      <p:ext uri="{BB962C8B-B14F-4D97-AF65-F5344CB8AC3E}">
        <p14:creationId xmlns:p14="http://schemas.microsoft.com/office/powerpoint/2010/main" val="233729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C4AB6E-2637-4508-965A-117494C330D4}" type="datetimeFigureOut">
              <a:rPr lang="en-US" smtClean="0"/>
              <a:t>05-Oct-25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6BCBFE-89D0-46C8-93D4-AA46FAEDED4B}" type="slidenum">
              <a:rPr lang="en-US" smtClean="0"/>
              <a:t>‹#›</a:t>
            </a:fld>
            <a:endParaRPr lang="en-US"/>
          </a:p>
        </p:txBody>
      </p:sp>
    </p:spTree>
    <p:extLst>
      <p:ext uri="{BB962C8B-B14F-4D97-AF65-F5344CB8AC3E}">
        <p14:creationId xmlns:p14="http://schemas.microsoft.com/office/powerpoint/2010/main" val="972762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C4AB6E-2637-4508-965A-117494C330D4}" type="datetimeFigureOut">
              <a:rPr lang="en-US" smtClean="0"/>
              <a:t>05-Oct-25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6BCBFE-89D0-46C8-93D4-AA46FAEDED4B}" type="slidenum">
              <a:rPr lang="en-US" smtClean="0"/>
              <a:t>‹#›</a:t>
            </a:fld>
            <a:endParaRPr lang="en-US"/>
          </a:p>
        </p:txBody>
      </p:sp>
    </p:spTree>
    <p:extLst>
      <p:ext uri="{BB962C8B-B14F-4D97-AF65-F5344CB8AC3E}">
        <p14:creationId xmlns:p14="http://schemas.microsoft.com/office/powerpoint/2010/main" val="260862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4AB6E-2637-4508-965A-117494C330D4}" type="datetimeFigureOut">
              <a:rPr lang="en-US" smtClean="0"/>
              <a:t>05-Oct-25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6BCBFE-89D0-46C8-93D4-AA46FAEDED4B}" type="slidenum">
              <a:rPr lang="en-US" smtClean="0"/>
              <a:t>‹#›</a:t>
            </a:fld>
            <a:endParaRPr lang="en-US"/>
          </a:p>
        </p:txBody>
      </p:sp>
    </p:spTree>
    <p:extLst>
      <p:ext uri="{BB962C8B-B14F-4D97-AF65-F5344CB8AC3E}">
        <p14:creationId xmlns:p14="http://schemas.microsoft.com/office/powerpoint/2010/main" val="977683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C4AB6E-2637-4508-965A-117494C330D4}" type="datetimeFigureOut">
              <a:rPr lang="en-US" smtClean="0"/>
              <a:t>05-Oct-25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BCBFE-89D0-46C8-93D4-AA46FAEDED4B}" type="slidenum">
              <a:rPr lang="en-US" smtClean="0"/>
              <a:t>‹#›</a:t>
            </a:fld>
            <a:endParaRPr lang="en-US"/>
          </a:p>
        </p:txBody>
      </p:sp>
    </p:spTree>
    <p:extLst>
      <p:ext uri="{BB962C8B-B14F-4D97-AF65-F5344CB8AC3E}">
        <p14:creationId xmlns:p14="http://schemas.microsoft.com/office/powerpoint/2010/main" val="1938498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C4AB6E-2637-4508-965A-117494C330D4}" type="datetimeFigureOut">
              <a:rPr lang="en-US" smtClean="0"/>
              <a:t>05-Oct-25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6BCBFE-89D0-46C8-93D4-AA46FAEDED4B}" type="slidenum">
              <a:rPr lang="en-US" smtClean="0"/>
              <a:t>‹#›</a:t>
            </a:fld>
            <a:endParaRPr lang="en-US"/>
          </a:p>
        </p:txBody>
      </p:sp>
    </p:spTree>
    <p:extLst>
      <p:ext uri="{BB962C8B-B14F-4D97-AF65-F5344CB8AC3E}">
        <p14:creationId xmlns:p14="http://schemas.microsoft.com/office/powerpoint/2010/main" val="88345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EC4AB6E-2637-4508-965A-117494C330D4}" type="datetimeFigureOut">
              <a:rPr lang="en-US" smtClean="0"/>
              <a:t>05-Oct-25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66BCBFE-89D0-46C8-93D4-AA46FAEDED4B}" type="slidenum">
              <a:rPr lang="en-US" smtClean="0"/>
              <a:t>‹#›</a:t>
            </a:fld>
            <a:endParaRPr lang="en-US"/>
          </a:p>
        </p:txBody>
      </p:sp>
    </p:spTree>
    <p:extLst>
      <p:ext uri="{BB962C8B-B14F-4D97-AF65-F5344CB8AC3E}">
        <p14:creationId xmlns:p14="http://schemas.microsoft.com/office/powerpoint/2010/main" val="285342719"/>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346E80-B188-ADAA-72AC-0005F3DC0177}"/>
              </a:ext>
            </a:extLst>
          </p:cNvPr>
          <p:cNvSpPr txBox="1"/>
          <p:nvPr/>
        </p:nvSpPr>
        <p:spPr>
          <a:xfrm>
            <a:off x="1072055" y="583326"/>
            <a:ext cx="10836166" cy="523220"/>
          </a:xfrm>
          <a:prstGeom prst="rect">
            <a:avLst/>
          </a:prstGeom>
          <a:noFill/>
        </p:spPr>
        <p:txBody>
          <a:bodyPr wrap="square" rtlCol="0">
            <a:spAutoFit/>
          </a:bodyPr>
          <a:lstStyle/>
          <a:p>
            <a:r>
              <a:rPr lang="en-US" sz="2800" b="1" u="sng" dirty="0">
                <a:solidFill>
                  <a:schemeClr val="bg1">
                    <a:lumMod val="95000"/>
                    <a:lumOff val="5000"/>
                  </a:schemeClr>
                </a:solidFill>
                <a:latin typeface="Castellar" panose="020A0402060406010301" pitchFamily="18" charset="0"/>
              </a:rPr>
              <a:t>NASA INTERNATIONAL SPACE APPS CHALLENEGE</a:t>
            </a:r>
          </a:p>
        </p:txBody>
      </p:sp>
      <p:sp>
        <p:nvSpPr>
          <p:cNvPr id="6" name="TextBox 5">
            <a:extLst>
              <a:ext uri="{FF2B5EF4-FFF2-40B4-BE49-F238E27FC236}">
                <a16:creationId xmlns:a16="http://schemas.microsoft.com/office/drawing/2014/main" id="{CEEC8B9F-C834-59C1-050A-94194275DF91}"/>
              </a:ext>
            </a:extLst>
          </p:cNvPr>
          <p:cNvSpPr txBox="1"/>
          <p:nvPr/>
        </p:nvSpPr>
        <p:spPr>
          <a:xfrm>
            <a:off x="1072055" y="2073165"/>
            <a:ext cx="10263352" cy="1200329"/>
          </a:xfrm>
          <a:prstGeom prst="rect">
            <a:avLst/>
          </a:prstGeom>
          <a:noFill/>
        </p:spPr>
        <p:txBody>
          <a:bodyPr wrap="square" rtlCol="0">
            <a:spAutoFit/>
          </a:bodyPr>
          <a:lstStyle/>
          <a:p>
            <a:r>
              <a:rPr lang="en-US" sz="3600" b="1" dirty="0">
                <a:solidFill>
                  <a:schemeClr val="bg1">
                    <a:lumMod val="95000"/>
                    <a:lumOff val="5000"/>
                  </a:schemeClr>
                </a:solidFill>
                <a:latin typeface="Castellar" panose="020A0402060406010301" pitchFamily="18" charset="0"/>
              </a:rPr>
              <a:t>CHALLENGE TITLE: BUILD A SPACE BIOLOGY KNOWLEDGE ENGINE</a:t>
            </a:r>
          </a:p>
        </p:txBody>
      </p:sp>
      <p:sp>
        <p:nvSpPr>
          <p:cNvPr id="7" name="TextBox 6">
            <a:extLst>
              <a:ext uri="{FF2B5EF4-FFF2-40B4-BE49-F238E27FC236}">
                <a16:creationId xmlns:a16="http://schemas.microsoft.com/office/drawing/2014/main" id="{8462F92A-3309-0659-EA03-112CC8381323}"/>
              </a:ext>
            </a:extLst>
          </p:cNvPr>
          <p:cNvSpPr txBox="1"/>
          <p:nvPr/>
        </p:nvSpPr>
        <p:spPr>
          <a:xfrm>
            <a:off x="1072055" y="4698124"/>
            <a:ext cx="5833241" cy="1323439"/>
          </a:xfrm>
          <a:prstGeom prst="rect">
            <a:avLst/>
          </a:prstGeom>
          <a:noFill/>
        </p:spPr>
        <p:txBody>
          <a:bodyPr wrap="square" rtlCol="0">
            <a:spAutoFit/>
          </a:bodyPr>
          <a:lstStyle/>
          <a:p>
            <a:r>
              <a:rPr lang="en-US" sz="2000" b="1" dirty="0">
                <a:solidFill>
                  <a:schemeClr val="bg1">
                    <a:lumMod val="95000"/>
                    <a:lumOff val="5000"/>
                  </a:schemeClr>
                </a:solidFill>
                <a:latin typeface="Castellar" panose="020A0402060406010301" pitchFamily="18" charset="0"/>
              </a:rPr>
              <a:t>TEAM NAME: PHEONIX</a:t>
            </a:r>
          </a:p>
          <a:p>
            <a:r>
              <a:rPr lang="en-US" sz="2000" b="1" dirty="0">
                <a:solidFill>
                  <a:schemeClr val="bg1">
                    <a:lumMod val="95000"/>
                    <a:lumOff val="5000"/>
                  </a:schemeClr>
                </a:solidFill>
                <a:latin typeface="Castellar" panose="020A0402060406010301" pitchFamily="18" charset="0"/>
              </a:rPr>
              <a:t>MEMBER: RICHA NAYAK(LEAD)</a:t>
            </a:r>
          </a:p>
          <a:p>
            <a:r>
              <a:rPr lang="en-US" sz="2000" b="1" dirty="0">
                <a:solidFill>
                  <a:schemeClr val="bg1">
                    <a:lumMod val="95000"/>
                    <a:lumOff val="5000"/>
                  </a:schemeClr>
                </a:solidFill>
                <a:latin typeface="Castellar" panose="020A0402060406010301" pitchFamily="18" charset="0"/>
              </a:rPr>
              <a:t>INSTITUTE: SHRI SHANKARACHARAYA TECHNICAL CAMPUS, </a:t>
            </a:r>
            <a:r>
              <a:rPr lang="en-US" sz="2000" b="1" dirty="0" err="1">
                <a:solidFill>
                  <a:schemeClr val="bg1">
                    <a:lumMod val="95000"/>
                    <a:lumOff val="5000"/>
                  </a:schemeClr>
                </a:solidFill>
                <a:latin typeface="Castellar" panose="020A0402060406010301" pitchFamily="18" charset="0"/>
              </a:rPr>
              <a:t>bhilai</a:t>
            </a:r>
            <a:endParaRPr lang="en-US" sz="2000" b="1" dirty="0">
              <a:solidFill>
                <a:schemeClr val="bg1">
                  <a:lumMod val="95000"/>
                  <a:lumOff val="5000"/>
                </a:schemeClr>
              </a:solidFill>
              <a:latin typeface="Castellar" panose="020A0402060406010301" pitchFamily="18" charset="0"/>
            </a:endParaRPr>
          </a:p>
        </p:txBody>
      </p:sp>
    </p:spTree>
    <p:extLst>
      <p:ext uri="{BB962C8B-B14F-4D97-AF65-F5344CB8AC3E}">
        <p14:creationId xmlns:p14="http://schemas.microsoft.com/office/powerpoint/2010/main" val="280562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BBB49F-396E-5411-0C44-090CBD8FC6F2}"/>
              </a:ext>
            </a:extLst>
          </p:cNvPr>
          <p:cNvSpPr txBox="1"/>
          <p:nvPr/>
        </p:nvSpPr>
        <p:spPr>
          <a:xfrm>
            <a:off x="467710" y="441434"/>
            <a:ext cx="11256579" cy="600164"/>
          </a:xfrm>
          <a:prstGeom prst="rect">
            <a:avLst/>
          </a:prstGeom>
          <a:noFill/>
        </p:spPr>
        <p:txBody>
          <a:bodyPr wrap="square" rtlCol="0">
            <a:spAutoFit/>
          </a:bodyPr>
          <a:lstStyle/>
          <a:p>
            <a:pPr algn="ctr"/>
            <a:r>
              <a:rPr lang="en-US" sz="3300" b="1" u="sng" dirty="0">
                <a:solidFill>
                  <a:schemeClr val="bg1">
                    <a:lumMod val="95000"/>
                    <a:lumOff val="5000"/>
                  </a:schemeClr>
                </a:solidFill>
                <a:latin typeface="Algerian" panose="04020705040A02060702" pitchFamily="82" charset="0"/>
              </a:rPr>
              <a:t>PROJECT NAME: KNOWLEDGE INFERENCER</a:t>
            </a:r>
          </a:p>
        </p:txBody>
      </p:sp>
      <p:sp>
        <p:nvSpPr>
          <p:cNvPr id="3" name="TextBox 2">
            <a:extLst>
              <a:ext uri="{FF2B5EF4-FFF2-40B4-BE49-F238E27FC236}">
                <a16:creationId xmlns:a16="http://schemas.microsoft.com/office/drawing/2014/main" id="{B909A5B5-5DB7-BB9E-7996-76C7E174E470}"/>
              </a:ext>
            </a:extLst>
          </p:cNvPr>
          <p:cNvSpPr txBox="1"/>
          <p:nvPr/>
        </p:nvSpPr>
        <p:spPr>
          <a:xfrm>
            <a:off x="614855" y="1608083"/>
            <a:ext cx="10972800" cy="4585871"/>
          </a:xfrm>
          <a:prstGeom prst="rect">
            <a:avLst/>
          </a:prstGeom>
          <a:noFill/>
        </p:spPr>
        <p:txBody>
          <a:bodyPr wrap="square" rtlCol="0">
            <a:spAutoFit/>
          </a:bodyPr>
          <a:lstStyle/>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PROBLEM: Research publications are so long, sometimes it is very tedious and time consuming to read these publications manually and their may be chance a reader may wrongly comprehend certain section of the document which may lead to wrong decision making and inaccurate generation of results which can lead to loss of time, financial resources, reputation of organization and efforts. </a:t>
            </a:r>
          </a:p>
          <a:p>
            <a:r>
              <a:rPr lang="en-US" sz="2400" b="1" dirty="0">
                <a:solidFill>
                  <a:schemeClr val="bg1">
                    <a:lumMod val="95000"/>
                    <a:lumOff val="5000"/>
                  </a:schemeClr>
                </a:solidFill>
                <a:latin typeface="Times New Roman" panose="02020603050405020304" pitchFamily="18" charset="0"/>
                <a:cs typeface="Times New Roman" panose="02020603050405020304" pitchFamily="18" charset="0"/>
              </a:rPr>
              <a:t>SOLUTION: I have proposed a prototype for a software named as KNOWLEDGE INFERENCER that takes the PDF documents as input, extract section-wise text and other relevant information from the PDF document using open source APIs and then provide necessary information to the targeted audience such as scientists, Investors and Mission Architects in the summarized format by reducing the reading and comprehension time.</a:t>
            </a:r>
          </a:p>
          <a:p>
            <a:endParaRPr lang="en-US" sz="2800" b="1" dirty="0">
              <a:solidFill>
                <a:schemeClr val="bg1">
                  <a:lumMod val="95000"/>
                  <a:lumOff val="5000"/>
                </a:schemeClr>
              </a:solidFill>
            </a:endParaRPr>
          </a:p>
        </p:txBody>
      </p:sp>
    </p:spTree>
    <p:extLst>
      <p:ext uri="{BB962C8B-B14F-4D97-AF65-F5344CB8AC3E}">
        <p14:creationId xmlns:p14="http://schemas.microsoft.com/office/powerpoint/2010/main" val="275928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7A3337C-C9BB-1D28-B735-35BC0A9D008B}"/>
              </a:ext>
            </a:extLst>
          </p:cNvPr>
          <p:cNvSpPr/>
          <p:nvPr/>
        </p:nvSpPr>
        <p:spPr>
          <a:xfrm>
            <a:off x="633248" y="2017986"/>
            <a:ext cx="3260835" cy="1576552"/>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rPr>
              <a:t>INPUT MODULE</a:t>
            </a:r>
          </a:p>
        </p:txBody>
      </p:sp>
      <p:sp>
        <p:nvSpPr>
          <p:cNvPr id="8" name="Rectangle: Rounded Corners 7">
            <a:extLst>
              <a:ext uri="{FF2B5EF4-FFF2-40B4-BE49-F238E27FC236}">
                <a16:creationId xmlns:a16="http://schemas.microsoft.com/office/drawing/2014/main" id="{AE946A40-23E9-3FFC-3563-7FB7464F3936}"/>
              </a:ext>
            </a:extLst>
          </p:cNvPr>
          <p:cNvSpPr/>
          <p:nvPr/>
        </p:nvSpPr>
        <p:spPr>
          <a:xfrm>
            <a:off x="4465582" y="2017986"/>
            <a:ext cx="3260835" cy="1576552"/>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rPr>
              <a:t>QUESTION AND ANSWER MODULE</a:t>
            </a:r>
          </a:p>
        </p:txBody>
      </p:sp>
      <p:sp>
        <p:nvSpPr>
          <p:cNvPr id="9" name="Rectangle: Rounded Corners 8">
            <a:extLst>
              <a:ext uri="{FF2B5EF4-FFF2-40B4-BE49-F238E27FC236}">
                <a16:creationId xmlns:a16="http://schemas.microsoft.com/office/drawing/2014/main" id="{A4F07F38-9737-AD97-5C8D-34D71361B628}"/>
              </a:ext>
            </a:extLst>
          </p:cNvPr>
          <p:cNvSpPr/>
          <p:nvPr/>
        </p:nvSpPr>
        <p:spPr>
          <a:xfrm>
            <a:off x="8162596" y="4382814"/>
            <a:ext cx="3260835" cy="1576552"/>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rPr>
              <a:t>TEXT SUMMARIZER MODULE</a:t>
            </a:r>
          </a:p>
        </p:txBody>
      </p:sp>
      <p:sp>
        <p:nvSpPr>
          <p:cNvPr id="10" name="Rectangle: Rounded Corners 9">
            <a:extLst>
              <a:ext uri="{FF2B5EF4-FFF2-40B4-BE49-F238E27FC236}">
                <a16:creationId xmlns:a16="http://schemas.microsoft.com/office/drawing/2014/main" id="{89A697BF-143E-8BDD-B2B3-66869959597D}"/>
              </a:ext>
            </a:extLst>
          </p:cNvPr>
          <p:cNvSpPr/>
          <p:nvPr/>
        </p:nvSpPr>
        <p:spPr>
          <a:xfrm>
            <a:off x="8169166" y="2017986"/>
            <a:ext cx="3260835" cy="1576552"/>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rPr>
              <a:t>FEATURE EXTRACTOR MODULE</a:t>
            </a:r>
          </a:p>
        </p:txBody>
      </p:sp>
      <p:sp>
        <p:nvSpPr>
          <p:cNvPr id="11" name="Rectangle: Rounded Corners 10">
            <a:extLst>
              <a:ext uri="{FF2B5EF4-FFF2-40B4-BE49-F238E27FC236}">
                <a16:creationId xmlns:a16="http://schemas.microsoft.com/office/drawing/2014/main" id="{2276A436-158C-4C8C-9ED9-68753FECE0D2}"/>
              </a:ext>
            </a:extLst>
          </p:cNvPr>
          <p:cNvSpPr/>
          <p:nvPr/>
        </p:nvSpPr>
        <p:spPr>
          <a:xfrm>
            <a:off x="4465581" y="4382814"/>
            <a:ext cx="3260835" cy="1576552"/>
          </a:xfrm>
          <a:prstGeom prst="roundRect">
            <a:avLst/>
          </a:prstGeom>
          <a:solidFill>
            <a:schemeClr val="tx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rPr>
              <a:t>STRUCTURED RESPONSE MODULE</a:t>
            </a:r>
          </a:p>
        </p:txBody>
      </p:sp>
      <p:cxnSp>
        <p:nvCxnSpPr>
          <p:cNvPr id="13" name="Straight Arrow Connector 12">
            <a:extLst>
              <a:ext uri="{FF2B5EF4-FFF2-40B4-BE49-F238E27FC236}">
                <a16:creationId xmlns:a16="http://schemas.microsoft.com/office/drawing/2014/main" id="{FCCC947B-F76E-095F-276F-DD6AE8E6175B}"/>
              </a:ext>
            </a:extLst>
          </p:cNvPr>
          <p:cNvCxnSpPr>
            <a:stCxn id="3" idx="3"/>
            <a:endCxn id="8" idx="1"/>
          </p:cNvCxnSpPr>
          <p:nvPr/>
        </p:nvCxnSpPr>
        <p:spPr>
          <a:xfrm>
            <a:off x="3894083" y="2806262"/>
            <a:ext cx="571499" cy="0"/>
          </a:xfrm>
          <a:prstGeom prst="straightConnector1">
            <a:avLst/>
          </a:prstGeom>
          <a:ln>
            <a:solidFill>
              <a:schemeClr val="bg1">
                <a:lumMod val="95000"/>
                <a:lumOff val="5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3F41C51-9612-DF15-96B5-6EBF32438353}"/>
              </a:ext>
            </a:extLst>
          </p:cNvPr>
          <p:cNvCxnSpPr>
            <a:stCxn id="8" idx="3"/>
            <a:endCxn id="10" idx="1"/>
          </p:cNvCxnSpPr>
          <p:nvPr/>
        </p:nvCxnSpPr>
        <p:spPr>
          <a:xfrm>
            <a:off x="7726417" y="2806262"/>
            <a:ext cx="4427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6FAF691-B783-BDC6-A9A9-7B3D6976579D}"/>
              </a:ext>
            </a:extLst>
          </p:cNvPr>
          <p:cNvCxnSpPr>
            <a:stCxn id="8" idx="3"/>
            <a:endCxn id="10" idx="1"/>
          </p:cNvCxnSpPr>
          <p:nvPr/>
        </p:nvCxnSpPr>
        <p:spPr>
          <a:xfrm>
            <a:off x="7726417" y="2806262"/>
            <a:ext cx="442749" cy="0"/>
          </a:xfrm>
          <a:prstGeom prst="straightConnector1">
            <a:avLst/>
          </a:prstGeom>
          <a:ln>
            <a:solidFill>
              <a:schemeClr val="bg1">
                <a:lumMod val="95000"/>
                <a:lumOff val="5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28CAA56-8B59-A0C9-2A83-D7A47D427385}"/>
              </a:ext>
            </a:extLst>
          </p:cNvPr>
          <p:cNvCxnSpPr>
            <a:stCxn id="10" idx="2"/>
            <a:endCxn id="9" idx="0"/>
          </p:cNvCxnSpPr>
          <p:nvPr/>
        </p:nvCxnSpPr>
        <p:spPr>
          <a:xfrm flipH="1">
            <a:off x="9793014" y="3594538"/>
            <a:ext cx="6570" cy="788276"/>
          </a:xfrm>
          <a:prstGeom prst="straightConnector1">
            <a:avLst/>
          </a:prstGeom>
          <a:ln>
            <a:solidFill>
              <a:schemeClr val="bg1">
                <a:lumMod val="95000"/>
                <a:lumOff val="5000"/>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4F7D8DD-053F-4E3C-64BA-2C4A4C16C85B}"/>
              </a:ext>
            </a:extLst>
          </p:cNvPr>
          <p:cNvCxnSpPr>
            <a:stCxn id="9" idx="1"/>
            <a:endCxn id="11" idx="3"/>
          </p:cNvCxnSpPr>
          <p:nvPr/>
        </p:nvCxnSpPr>
        <p:spPr>
          <a:xfrm flipH="1">
            <a:off x="7726416" y="5171090"/>
            <a:ext cx="436180" cy="0"/>
          </a:xfrm>
          <a:prstGeom prst="straightConnector1">
            <a:avLst/>
          </a:prstGeom>
          <a:ln>
            <a:solidFill>
              <a:schemeClr val="bg1">
                <a:lumMod val="95000"/>
                <a:lumOff val="5000"/>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F820B3C6-E482-9C50-65C3-9890FEFA352F}"/>
              </a:ext>
            </a:extLst>
          </p:cNvPr>
          <p:cNvSpPr/>
          <p:nvPr/>
        </p:nvSpPr>
        <p:spPr>
          <a:xfrm>
            <a:off x="719958" y="1244695"/>
            <a:ext cx="3087414" cy="583324"/>
          </a:xfrm>
          <a:prstGeom prst="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rPr>
              <a:t>STEP 1</a:t>
            </a:r>
          </a:p>
        </p:txBody>
      </p:sp>
      <p:sp>
        <p:nvSpPr>
          <p:cNvPr id="25" name="Rectangle 24">
            <a:extLst>
              <a:ext uri="{FF2B5EF4-FFF2-40B4-BE49-F238E27FC236}">
                <a16:creationId xmlns:a16="http://schemas.microsoft.com/office/drawing/2014/main" id="{01E1ABEA-218B-BD90-F629-30DCC395A664}"/>
              </a:ext>
            </a:extLst>
          </p:cNvPr>
          <p:cNvSpPr/>
          <p:nvPr/>
        </p:nvSpPr>
        <p:spPr>
          <a:xfrm>
            <a:off x="8255875" y="1260461"/>
            <a:ext cx="3087414" cy="583324"/>
          </a:xfrm>
          <a:prstGeom prst="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rPr>
              <a:t>STEP 3</a:t>
            </a:r>
          </a:p>
        </p:txBody>
      </p:sp>
      <p:sp>
        <p:nvSpPr>
          <p:cNvPr id="26" name="Rectangle 25">
            <a:extLst>
              <a:ext uri="{FF2B5EF4-FFF2-40B4-BE49-F238E27FC236}">
                <a16:creationId xmlns:a16="http://schemas.microsoft.com/office/drawing/2014/main" id="{5DAD0EA4-914A-9D9A-BBC8-0284FD98C595}"/>
              </a:ext>
            </a:extLst>
          </p:cNvPr>
          <p:cNvSpPr/>
          <p:nvPr/>
        </p:nvSpPr>
        <p:spPr>
          <a:xfrm>
            <a:off x="4552291" y="1260461"/>
            <a:ext cx="3087414" cy="583324"/>
          </a:xfrm>
          <a:prstGeom prst="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rPr>
              <a:t>STEP 2</a:t>
            </a:r>
          </a:p>
        </p:txBody>
      </p:sp>
      <p:sp>
        <p:nvSpPr>
          <p:cNvPr id="27" name="Rectangle 26">
            <a:extLst>
              <a:ext uri="{FF2B5EF4-FFF2-40B4-BE49-F238E27FC236}">
                <a16:creationId xmlns:a16="http://schemas.microsoft.com/office/drawing/2014/main" id="{41A31B62-8D30-B052-0367-F00C04348473}"/>
              </a:ext>
            </a:extLst>
          </p:cNvPr>
          <p:cNvSpPr/>
          <p:nvPr/>
        </p:nvSpPr>
        <p:spPr>
          <a:xfrm>
            <a:off x="8249306" y="6124904"/>
            <a:ext cx="3087414" cy="583324"/>
          </a:xfrm>
          <a:prstGeom prst="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rPr>
              <a:t>STEP 4</a:t>
            </a:r>
          </a:p>
        </p:txBody>
      </p:sp>
      <p:sp>
        <p:nvSpPr>
          <p:cNvPr id="28" name="Rectangle 27">
            <a:extLst>
              <a:ext uri="{FF2B5EF4-FFF2-40B4-BE49-F238E27FC236}">
                <a16:creationId xmlns:a16="http://schemas.microsoft.com/office/drawing/2014/main" id="{E477442F-601F-0A6B-BDA6-8A6008F63341}"/>
              </a:ext>
            </a:extLst>
          </p:cNvPr>
          <p:cNvSpPr/>
          <p:nvPr/>
        </p:nvSpPr>
        <p:spPr>
          <a:xfrm>
            <a:off x="4552291" y="6124904"/>
            <a:ext cx="3087414" cy="583324"/>
          </a:xfrm>
          <a:prstGeom prst="rect">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rPr>
              <a:t>STEP 5</a:t>
            </a:r>
          </a:p>
        </p:txBody>
      </p:sp>
      <p:sp>
        <p:nvSpPr>
          <p:cNvPr id="4" name="Title 1">
            <a:extLst>
              <a:ext uri="{FF2B5EF4-FFF2-40B4-BE49-F238E27FC236}">
                <a16:creationId xmlns:a16="http://schemas.microsoft.com/office/drawing/2014/main" id="{5C1EA846-4C50-FB6F-21D7-56263B7EFAD6}"/>
              </a:ext>
            </a:extLst>
          </p:cNvPr>
          <p:cNvSpPr txBox="1">
            <a:spLocks/>
          </p:cNvSpPr>
          <p:nvPr/>
        </p:nvSpPr>
        <p:spPr>
          <a:xfrm>
            <a:off x="684211" y="151815"/>
            <a:ext cx="11045333" cy="902913"/>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300" b="1" u="sng" dirty="0">
                <a:solidFill>
                  <a:schemeClr val="bg1">
                    <a:lumMod val="95000"/>
                    <a:lumOff val="5000"/>
                  </a:schemeClr>
                </a:solidFill>
                <a:latin typeface="Algerian" panose="04020705040A02060702" pitchFamily="82" charset="0"/>
              </a:rPr>
              <a:t>Model architecture: KNOWLEDGE INFERENCER</a:t>
            </a:r>
            <a:endParaRPr lang="en-US" sz="3300" u="sng" dirty="0"/>
          </a:p>
        </p:txBody>
      </p:sp>
    </p:spTree>
    <p:extLst>
      <p:ext uri="{BB962C8B-B14F-4D97-AF65-F5344CB8AC3E}">
        <p14:creationId xmlns:p14="http://schemas.microsoft.com/office/powerpoint/2010/main" val="638796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77487E2-F5E2-7226-06E7-C00BB121C15F}"/>
              </a:ext>
            </a:extLst>
          </p:cNvPr>
          <p:cNvGraphicFramePr/>
          <p:nvPr>
            <p:extLst>
              <p:ext uri="{D42A27DB-BD31-4B8C-83A1-F6EECF244321}">
                <p14:modId xmlns:p14="http://schemas.microsoft.com/office/powerpoint/2010/main" val="3974671370"/>
              </p:ext>
            </p:extLst>
          </p:nvPr>
        </p:nvGraphicFramePr>
        <p:xfrm>
          <a:off x="471212" y="930166"/>
          <a:ext cx="11431753" cy="5659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0D9381D2-A6E4-39B4-4C9A-CFC48B0573DB}"/>
              </a:ext>
            </a:extLst>
          </p:cNvPr>
          <p:cNvSpPr txBox="1">
            <a:spLocks/>
          </p:cNvSpPr>
          <p:nvPr/>
        </p:nvSpPr>
        <p:spPr>
          <a:xfrm>
            <a:off x="684211" y="151815"/>
            <a:ext cx="11045333" cy="567851"/>
          </a:xfrm>
          <a:prstGeom prst="rect">
            <a:avLst/>
          </a:prstGeom>
        </p:spPr>
        <p:txBody>
          <a:bodyPr>
            <a:normAutofit fontScale="925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u="sng" dirty="0">
                <a:solidFill>
                  <a:schemeClr val="bg1">
                    <a:lumMod val="95000"/>
                    <a:lumOff val="5000"/>
                  </a:schemeClr>
                </a:solidFill>
                <a:latin typeface="Algerian" panose="04020705040A02060702" pitchFamily="82" charset="0"/>
              </a:rPr>
              <a:t>WORKING OF THE SYSTEM</a:t>
            </a:r>
            <a:endParaRPr lang="en-US" u="sng" dirty="0"/>
          </a:p>
        </p:txBody>
      </p:sp>
    </p:spTree>
    <p:extLst>
      <p:ext uri="{BB962C8B-B14F-4D97-AF65-F5344CB8AC3E}">
        <p14:creationId xmlns:p14="http://schemas.microsoft.com/office/powerpoint/2010/main" val="147983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A7C20E-00C8-11FC-D47A-CDEE27290091}"/>
              </a:ext>
            </a:extLst>
          </p:cNvPr>
          <p:cNvSpPr txBox="1"/>
          <p:nvPr/>
        </p:nvSpPr>
        <p:spPr>
          <a:xfrm>
            <a:off x="220717" y="315310"/>
            <a:ext cx="11761076" cy="600164"/>
          </a:xfrm>
          <a:prstGeom prst="rect">
            <a:avLst/>
          </a:prstGeom>
          <a:noFill/>
        </p:spPr>
        <p:txBody>
          <a:bodyPr wrap="square" rtlCol="0">
            <a:spAutoFit/>
          </a:bodyPr>
          <a:lstStyle/>
          <a:p>
            <a:pPr algn="ctr"/>
            <a:r>
              <a:rPr lang="en-US" sz="3300" b="1" u="sng" dirty="0">
                <a:solidFill>
                  <a:schemeClr val="bg1">
                    <a:lumMod val="95000"/>
                    <a:lumOff val="5000"/>
                  </a:schemeClr>
                </a:solidFill>
                <a:latin typeface="Algerian" panose="04020705040A02060702" pitchFamily="82" charset="0"/>
              </a:rPr>
              <a:t>DATA AND TECHNOLOGY</a:t>
            </a:r>
          </a:p>
        </p:txBody>
      </p:sp>
      <p:sp>
        <p:nvSpPr>
          <p:cNvPr id="5" name="TextBox 4">
            <a:extLst>
              <a:ext uri="{FF2B5EF4-FFF2-40B4-BE49-F238E27FC236}">
                <a16:creationId xmlns:a16="http://schemas.microsoft.com/office/drawing/2014/main" id="{6AFF0F32-34ED-2C4B-AB9B-3AC5E45AB6B2}"/>
              </a:ext>
            </a:extLst>
          </p:cNvPr>
          <p:cNvSpPr txBox="1"/>
          <p:nvPr/>
        </p:nvSpPr>
        <p:spPr>
          <a:xfrm>
            <a:off x="520262" y="1261241"/>
            <a:ext cx="11193517" cy="3539430"/>
          </a:xfrm>
          <a:prstGeom prst="rect">
            <a:avLst/>
          </a:prstGeom>
          <a:noFill/>
        </p:spPr>
        <p:txBody>
          <a:bodyPr wrap="square" rtlCol="0">
            <a:spAutoFit/>
          </a:bodyPr>
          <a:lstStyle/>
          <a:p>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DATA: 608 full text open access space biology publications</a:t>
            </a:r>
          </a:p>
          <a:p>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TECHNOLOGY USED: </a:t>
            </a:r>
          </a:p>
          <a:p>
            <a:pPr marL="285750" indent="-285750">
              <a:buFont typeface="Arial" panose="020B0604020202020204" pitchFamily="34" charset="0"/>
              <a:buChar char="•"/>
            </a:pP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Programming Language: Python</a:t>
            </a:r>
          </a:p>
          <a:p>
            <a:pPr marL="285750" indent="-285750">
              <a:buFont typeface="Arial" panose="020B0604020202020204" pitchFamily="34" charset="0"/>
              <a:buChar char="•"/>
            </a:pP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Editors And Libraries Used: Google </a:t>
            </a:r>
            <a:r>
              <a:rPr lang="en-US" sz="2400" dirty="0" err="1">
                <a:solidFill>
                  <a:schemeClr val="bg1">
                    <a:lumMod val="95000"/>
                    <a:lumOff val="5000"/>
                  </a:schemeClr>
                </a:solidFill>
                <a:latin typeface="Times New Roman" panose="02020603050405020304" pitchFamily="18" charset="0"/>
                <a:cs typeface="Times New Roman" panose="02020603050405020304" pitchFamily="18" charset="0"/>
              </a:rPr>
              <a:t>Colab</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400" dirty="0" err="1">
                <a:solidFill>
                  <a:schemeClr val="bg1">
                    <a:lumMod val="95000"/>
                    <a:lumOff val="5000"/>
                  </a:schemeClr>
                </a:solidFill>
                <a:latin typeface="Times New Roman" panose="02020603050405020304" pitchFamily="18" charset="0"/>
                <a:cs typeface="Times New Roman" panose="02020603050405020304" pitchFamily="18" charset="0"/>
              </a:rPr>
              <a:t>Streamlit</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 pyPDF2, </a:t>
            </a:r>
            <a:r>
              <a:rPr lang="en-US" sz="2400" dirty="0" err="1">
                <a:solidFill>
                  <a:schemeClr val="bg1">
                    <a:lumMod val="95000"/>
                    <a:lumOff val="5000"/>
                  </a:schemeClr>
                </a:solidFill>
                <a:latin typeface="Times New Roman" panose="02020603050405020304" pitchFamily="18" charset="0"/>
                <a:cs typeface="Times New Roman" panose="02020603050405020304" pitchFamily="18" charset="0"/>
              </a:rPr>
              <a:t>pdfminer</a:t>
            </a:r>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Open Source </a:t>
            </a:r>
            <a:r>
              <a:rPr lang="en-US" sz="2400" dirty="0" err="1">
                <a:solidFill>
                  <a:schemeClr val="bg1">
                    <a:lumMod val="95000"/>
                    <a:lumOff val="5000"/>
                  </a:schemeClr>
                </a:solidFill>
                <a:latin typeface="Times New Roman" panose="02020603050405020304" pitchFamily="18" charset="0"/>
                <a:cs typeface="Times New Roman" panose="02020603050405020304" pitchFamily="18" charset="0"/>
              </a:rPr>
              <a:t>HuggingFace</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  APIs: </a:t>
            </a:r>
          </a:p>
          <a:p>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1. </a:t>
            </a:r>
            <a:r>
              <a:rPr lang="en-US" sz="2400" b="0" dirty="0" err="1">
                <a:solidFill>
                  <a:schemeClr val="bg1">
                    <a:lumMod val="95000"/>
                    <a:lumOff val="5000"/>
                  </a:schemeClr>
                </a:solidFill>
                <a:effectLst/>
                <a:latin typeface="Courier New" panose="02070309020205020404" pitchFamily="49" charset="0"/>
              </a:rPr>
              <a:t>Falconsai</a:t>
            </a:r>
            <a:r>
              <a:rPr lang="en-US" sz="2400" b="0" dirty="0">
                <a:solidFill>
                  <a:schemeClr val="bg1">
                    <a:lumMod val="95000"/>
                    <a:lumOff val="5000"/>
                  </a:schemeClr>
                </a:solidFill>
                <a:effectLst/>
                <a:latin typeface="Courier New" panose="02070309020205020404" pitchFamily="49" charset="0"/>
              </a:rPr>
              <a:t>/</a:t>
            </a:r>
            <a:r>
              <a:rPr lang="en-US" sz="2400" b="0" dirty="0" err="1">
                <a:solidFill>
                  <a:schemeClr val="bg1">
                    <a:lumMod val="95000"/>
                    <a:lumOff val="5000"/>
                  </a:schemeClr>
                </a:solidFill>
                <a:effectLst/>
                <a:latin typeface="Courier New" panose="02070309020205020404" pitchFamily="49" charset="0"/>
              </a:rPr>
              <a:t>text_summarization</a:t>
            </a:r>
            <a:r>
              <a:rPr lang="en-US" sz="2400" dirty="0">
                <a:solidFill>
                  <a:schemeClr val="bg1">
                    <a:lumMod val="95000"/>
                    <a:lumOff val="5000"/>
                  </a:schemeClr>
                </a:solidFill>
                <a:latin typeface="Courier New" panose="02070309020205020404" pitchFamily="49" charset="0"/>
              </a:rPr>
              <a:t>(For text </a:t>
            </a:r>
            <a:r>
              <a:rPr lang="en-US" sz="2400" dirty="0" err="1">
                <a:solidFill>
                  <a:schemeClr val="bg1">
                    <a:lumMod val="95000"/>
                    <a:lumOff val="5000"/>
                  </a:schemeClr>
                </a:solidFill>
                <a:latin typeface="Courier New" panose="02070309020205020404" pitchFamily="49" charset="0"/>
              </a:rPr>
              <a:t>summaraization</a:t>
            </a:r>
            <a:r>
              <a:rPr lang="en-US" sz="2400" dirty="0">
                <a:solidFill>
                  <a:schemeClr val="bg1">
                    <a:lumMod val="95000"/>
                    <a:lumOff val="5000"/>
                  </a:schemeClr>
                </a:solidFill>
                <a:latin typeface="Courier New" panose="02070309020205020404" pitchFamily="49" charset="0"/>
              </a:rPr>
              <a:t>)</a:t>
            </a:r>
            <a:endParaRPr lang="en-US" sz="2400" b="0" dirty="0">
              <a:solidFill>
                <a:schemeClr val="bg1">
                  <a:lumMod val="95000"/>
                  <a:lumOff val="5000"/>
                </a:schemeClr>
              </a:solidFill>
              <a:effectLst/>
              <a:latin typeface="Courier New" panose="02070309020205020404" pitchFamily="49" charset="0"/>
            </a:endParaRPr>
          </a:p>
          <a:p>
            <a:r>
              <a:rPr lang="en-US" sz="2400" dirty="0">
                <a:solidFill>
                  <a:schemeClr val="bg1">
                    <a:lumMod val="95000"/>
                    <a:lumOff val="5000"/>
                  </a:schemeClr>
                </a:solidFill>
                <a:latin typeface="Courier New" panose="02070309020205020404" pitchFamily="49" charset="0"/>
              </a:rPr>
              <a:t>2.microsoft/</a:t>
            </a:r>
            <a:r>
              <a:rPr lang="en-US" sz="2400" dirty="0" err="1">
                <a:solidFill>
                  <a:schemeClr val="bg1">
                    <a:lumMod val="95000"/>
                    <a:lumOff val="5000"/>
                  </a:schemeClr>
                </a:solidFill>
                <a:latin typeface="Courier New" panose="02070309020205020404" pitchFamily="49" charset="0"/>
              </a:rPr>
              <a:t>tapex</a:t>
            </a:r>
            <a:r>
              <a:rPr lang="en-US" sz="2400" dirty="0">
                <a:solidFill>
                  <a:schemeClr val="bg1">
                    <a:lumMod val="95000"/>
                    <a:lumOff val="5000"/>
                  </a:schemeClr>
                </a:solidFill>
                <a:latin typeface="Courier New" panose="02070309020205020404" pitchFamily="49" charset="0"/>
              </a:rPr>
              <a:t>-large-finetuned-</a:t>
            </a:r>
            <a:r>
              <a:rPr lang="en-US" sz="2400" dirty="0" err="1">
                <a:solidFill>
                  <a:schemeClr val="bg1">
                    <a:lumMod val="95000"/>
                    <a:lumOff val="5000"/>
                  </a:schemeClr>
                </a:solidFill>
                <a:latin typeface="Courier New" panose="02070309020205020404" pitchFamily="49" charset="0"/>
              </a:rPr>
              <a:t>tabfact</a:t>
            </a:r>
            <a:r>
              <a:rPr lang="en-US" sz="2400" dirty="0">
                <a:solidFill>
                  <a:schemeClr val="bg1">
                    <a:lumMod val="95000"/>
                    <a:lumOff val="5000"/>
                  </a:schemeClr>
                </a:solidFill>
                <a:latin typeface="Courier New" panose="02070309020205020404" pitchFamily="49" charset="0"/>
              </a:rPr>
              <a:t>(To extract details from the tables)</a:t>
            </a:r>
            <a:endParaRPr lang="en-US" sz="2400" b="0" dirty="0">
              <a:solidFill>
                <a:schemeClr val="bg1">
                  <a:lumMod val="95000"/>
                  <a:lumOff val="5000"/>
                </a:schemeClr>
              </a:solidFill>
              <a:effectLst/>
              <a:latin typeface="Courier New" panose="02070309020205020404" pitchFamily="49" charset="0"/>
            </a:endParaRPr>
          </a:p>
          <a:p>
            <a:pPr marL="285750" indent="-28575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177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60052E-02C9-9D84-E46D-FBF1AC03ACF0}"/>
              </a:ext>
            </a:extLst>
          </p:cNvPr>
          <p:cNvSpPr txBox="1"/>
          <p:nvPr/>
        </p:nvSpPr>
        <p:spPr>
          <a:xfrm>
            <a:off x="239110" y="378372"/>
            <a:ext cx="11713779" cy="584775"/>
          </a:xfrm>
          <a:prstGeom prst="rect">
            <a:avLst/>
          </a:prstGeom>
          <a:noFill/>
        </p:spPr>
        <p:txBody>
          <a:bodyPr wrap="square" rtlCol="0">
            <a:spAutoFit/>
          </a:bodyPr>
          <a:lstStyle/>
          <a:p>
            <a:pPr algn="ctr"/>
            <a:r>
              <a:rPr lang="en-US" sz="3200" b="1" u="sng" dirty="0">
                <a:solidFill>
                  <a:schemeClr val="bg1">
                    <a:lumMod val="95000"/>
                    <a:lumOff val="5000"/>
                  </a:schemeClr>
                </a:solidFill>
                <a:latin typeface="Algerian" panose="04020705040A02060702" pitchFamily="82" charset="0"/>
              </a:rPr>
              <a:t>IMPACT AND FUTURE</a:t>
            </a:r>
          </a:p>
        </p:txBody>
      </p:sp>
      <p:sp>
        <p:nvSpPr>
          <p:cNvPr id="3" name="TextBox 2">
            <a:extLst>
              <a:ext uri="{FF2B5EF4-FFF2-40B4-BE49-F238E27FC236}">
                <a16:creationId xmlns:a16="http://schemas.microsoft.com/office/drawing/2014/main" id="{2C3E5930-AB2A-40FD-FB32-64E7A953C10F}"/>
              </a:ext>
            </a:extLst>
          </p:cNvPr>
          <p:cNvSpPr txBox="1"/>
          <p:nvPr/>
        </p:nvSpPr>
        <p:spPr>
          <a:xfrm>
            <a:off x="693683" y="1418897"/>
            <a:ext cx="10689020" cy="4832092"/>
          </a:xfrm>
          <a:prstGeom prst="rect">
            <a:avLst/>
          </a:prstGeom>
          <a:noFill/>
        </p:spPr>
        <p:txBody>
          <a:bodyPr wrap="square" rtlCol="0">
            <a:spAutoFit/>
          </a:bodyPr>
          <a:lstStyle/>
          <a:p>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IMPACT: The prototype will reduce the time required to understand and comprehend the information for different types of readers and also helpful in minimizing the screen time which can help in reducing sleep disruption, digital eye strain, retinal stress and macular degeneration which are caused to due to longer screen timings and blue rays.</a:t>
            </a:r>
          </a:p>
          <a:p>
            <a:r>
              <a:rPr lang="en-US" sz="2800" dirty="0">
                <a:solidFill>
                  <a:schemeClr val="bg1">
                    <a:lumMod val="95000"/>
                    <a:lumOff val="5000"/>
                  </a:schemeClr>
                </a:solidFill>
                <a:latin typeface="Times New Roman" panose="02020603050405020304" pitchFamily="18" charset="0"/>
                <a:cs typeface="Times New Roman" panose="02020603050405020304" pitchFamily="18" charset="0"/>
              </a:rPr>
              <a:t>FUTURE: The prototype can be further extended to summarize other technical and non-technical publications and can be deployed as a web publication as well as standalone local system as the system utilizes minimum computational resources(MIN RAM REQUIREMENT: 4GB) and platform independent it is economical in nature with low carbon emission and easily adoptable.</a:t>
            </a:r>
          </a:p>
        </p:txBody>
      </p:sp>
    </p:spTree>
    <p:extLst>
      <p:ext uri="{BB962C8B-B14F-4D97-AF65-F5344CB8AC3E}">
        <p14:creationId xmlns:p14="http://schemas.microsoft.com/office/powerpoint/2010/main" val="92613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773AF0-8C71-E649-080C-CFEBADA2C4FA}"/>
              </a:ext>
            </a:extLst>
          </p:cNvPr>
          <p:cNvSpPr txBox="1"/>
          <p:nvPr/>
        </p:nvSpPr>
        <p:spPr>
          <a:xfrm>
            <a:off x="646386" y="441434"/>
            <a:ext cx="10941269" cy="600164"/>
          </a:xfrm>
          <a:prstGeom prst="rect">
            <a:avLst/>
          </a:prstGeom>
          <a:noFill/>
        </p:spPr>
        <p:txBody>
          <a:bodyPr wrap="square" rtlCol="0">
            <a:spAutoFit/>
          </a:bodyPr>
          <a:lstStyle/>
          <a:p>
            <a:pPr algn="ctr"/>
            <a:r>
              <a:rPr lang="en-US" sz="3300" b="1" u="sng" dirty="0">
                <a:solidFill>
                  <a:schemeClr val="bg1">
                    <a:lumMod val="95000"/>
                    <a:lumOff val="5000"/>
                  </a:schemeClr>
                </a:solidFill>
                <a:latin typeface="Algerian" panose="04020705040A02060702" pitchFamily="82" charset="0"/>
              </a:rPr>
              <a:t>THANKYOU</a:t>
            </a:r>
          </a:p>
        </p:txBody>
      </p:sp>
      <p:sp>
        <p:nvSpPr>
          <p:cNvPr id="5" name="TextBox 4">
            <a:extLst>
              <a:ext uri="{FF2B5EF4-FFF2-40B4-BE49-F238E27FC236}">
                <a16:creationId xmlns:a16="http://schemas.microsoft.com/office/drawing/2014/main" id="{8CFA3A9B-797C-B017-D7AF-5244D449A40B}"/>
              </a:ext>
            </a:extLst>
          </p:cNvPr>
          <p:cNvSpPr txBox="1"/>
          <p:nvPr/>
        </p:nvSpPr>
        <p:spPr>
          <a:xfrm>
            <a:off x="394138" y="1277007"/>
            <a:ext cx="11193517" cy="2308324"/>
          </a:xfrm>
          <a:prstGeom prst="rect">
            <a:avLst/>
          </a:prstGeom>
          <a:noFill/>
        </p:spPr>
        <p:txBody>
          <a:bodyPr wrap="square" rtlCol="0">
            <a:spAutoFit/>
          </a:bodyPr>
          <a:lstStyle/>
          <a:p>
            <a:r>
              <a:rPr lang="en-US" dirty="0">
                <a:solidFill>
                  <a:schemeClr val="bg1">
                    <a:lumMod val="95000"/>
                    <a:lumOff val="5000"/>
                  </a:schemeClr>
                </a:solidFill>
              </a:rPr>
              <a:t>I</a:t>
            </a:r>
            <a:r>
              <a:rPr lang="en-US" dirty="0"/>
              <a:t> </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would like to extend my science thanks to the NIT Raipur for providing me the wonderful opportunity.</a:t>
            </a: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endParaRPr lang="en-US" sz="2400" dirty="0">
              <a:solidFill>
                <a:schemeClr val="bg1">
                  <a:lumMod val="95000"/>
                  <a:lumOff val="5000"/>
                </a:schemeClr>
              </a:solidFill>
              <a:latin typeface="Times New Roman" panose="02020603050405020304" pitchFamily="18" charset="0"/>
              <a:cs typeface="Times New Roman" panose="02020603050405020304" pitchFamily="18" charset="0"/>
            </a:endParaRPr>
          </a:p>
          <a:p>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Link to </a:t>
            </a:r>
            <a:r>
              <a:rPr lang="en-US" sz="2400" dirty="0" err="1">
                <a:solidFill>
                  <a:schemeClr val="bg1">
                    <a:lumMod val="95000"/>
                    <a:lumOff val="5000"/>
                  </a:schemeClr>
                </a:solidFill>
                <a:latin typeface="Times New Roman" panose="02020603050405020304" pitchFamily="18" charset="0"/>
                <a:cs typeface="Times New Roman" panose="02020603050405020304" pitchFamily="18" charset="0"/>
              </a:rPr>
              <a:t>github</a:t>
            </a:r>
            <a:r>
              <a:rPr lang="en-US" sz="2400" dirty="0">
                <a:solidFill>
                  <a:schemeClr val="bg1">
                    <a:lumMod val="95000"/>
                    <a:lumOff val="5000"/>
                  </a:schemeClr>
                </a:solidFill>
                <a:latin typeface="Times New Roman" panose="02020603050405020304" pitchFamily="18" charset="0"/>
                <a:cs typeface="Times New Roman" panose="02020603050405020304" pitchFamily="18" charset="0"/>
              </a:rPr>
              <a:t> repository:  https://github.com/Richa-Nayak/NASA-Space-Challenge-2025/tree/main</a:t>
            </a:r>
          </a:p>
        </p:txBody>
      </p:sp>
    </p:spTree>
    <p:extLst>
      <p:ext uri="{BB962C8B-B14F-4D97-AF65-F5344CB8AC3E}">
        <p14:creationId xmlns:p14="http://schemas.microsoft.com/office/powerpoint/2010/main" val="319401108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341</TotalTime>
  <Words>547</Words>
  <Application>Microsoft Office PowerPoint</Application>
  <PresentationFormat>Widescreen</PresentationFormat>
  <Paragraphs>48</Paragraphs>
  <Slides>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Algerian</vt:lpstr>
      <vt:lpstr>Arial</vt:lpstr>
      <vt:lpstr>Calibri</vt:lpstr>
      <vt:lpstr>Castellar</vt:lpstr>
      <vt:lpstr>Century Gothic</vt:lpstr>
      <vt:lpstr>Courier New</vt:lpstr>
      <vt:lpstr>Times New Roman</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Richa Nayak</dc:creator>
  <cp:lastModifiedBy>Richa Nayak</cp:lastModifiedBy>
  <cp:revision>15</cp:revision>
  <dcterms:created xsi:type="dcterms:W3CDTF">2025-10-04T06:06:32Z</dcterms:created>
  <dcterms:modified xsi:type="dcterms:W3CDTF">2025-10-05T07:49:35Z</dcterms:modified>
</cp:coreProperties>
</file>