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62" r:id="rId5"/>
    <p:sldId id="263" r:id="rId6"/>
    <p:sldId id="264" r:id="rId7"/>
    <p:sldId id="265" r:id="rId8"/>
    <p:sldId id="266" r:id="rId9"/>
    <p:sldId id="267" r:id="rId10"/>
    <p:sldId id="270" r:id="rId11"/>
    <p:sldId id="269" r:id="rId12"/>
    <p:sldId id="271" r:id="rId13"/>
    <p:sldId id="273" r:id="rId14"/>
    <p:sldId id="274" r:id="rId15"/>
    <p:sldId id="272"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p:cViewPr varScale="1">
        <p:scale>
          <a:sx n="107" d="100"/>
          <a:sy n="107" d="100"/>
        </p:scale>
        <p:origin x="176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6115A-3C98-364F-9448-A578508A4768}" type="datetimeFigureOut">
              <a:rPr lang="en-US" smtClean="0"/>
              <a:t>1/31/19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A3115-8F3A-9C45-B128-F4C60C652653}" type="slidenum">
              <a:rPr lang="en-US" smtClean="0"/>
              <a:t>‹#›</a:t>
            </a:fld>
            <a:endParaRPr lang="en-US"/>
          </a:p>
        </p:txBody>
      </p:sp>
    </p:spTree>
    <p:extLst>
      <p:ext uri="{BB962C8B-B14F-4D97-AF65-F5344CB8AC3E}">
        <p14:creationId xmlns:p14="http://schemas.microsoft.com/office/powerpoint/2010/main" val="13301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Worker_be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wikipedia.org/wiki/Queen_be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Colony collapse disorder</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CCD</a:t>
            </a:r>
            <a:r>
              <a:rPr lang="en-US" sz="1200" b="0" i="0" u="none" strike="noStrike" kern="1200" dirty="0">
                <a:solidFill>
                  <a:schemeClr val="tx1"/>
                </a:solidFill>
                <a:effectLst/>
                <a:latin typeface="+mn-lt"/>
                <a:ea typeface="+mn-ea"/>
                <a:cs typeface="+mn-cs"/>
              </a:rPr>
              <a:t>) is the phenomenon that occurs when the majority of </a:t>
            </a:r>
            <a:r>
              <a:rPr lang="en-US" sz="1200" b="0" i="0" u="none" strike="noStrike" kern="1200" dirty="0">
                <a:solidFill>
                  <a:schemeClr val="tx1"/>
                </a:solidFill>
                <a:effectLst/>
                <a:latin typeface="+mn-lt"/>
                <a:ea typeface="+mn-ea"/>
                <a:cs typeface="+mn-cs"/>
                <a:hlinkClick r:id="rId3" tooltip="Worker bee"/>
              </a:rPr>
              <a:t>worker bees</a:t>
            </a:r>
            <a:r>
              <a:rPr lang="en-US" sz="1200" b="0" i="0" u="none" strike="noStrike" kern="1200" dirty="0">
                <a:solidFill>
                  <a:schemeClr val="tx1"/>
                </a:solidFill>
                <a:effectLst/>
                <a:latin typeface="+mn-lt"/>
                <a:ea typeface="+mn-ea"/>
                <a:cs typeface="+mn-cs"/>
              </a:rPr>
              <a:t> in a colony disappear and leave behind a </a:t>
            </a:r>
            <a:r>
              <a:rPr lang="en-US" sz="1200" b="0" i="0" u="none" strike="noStrike" kern="1200" dirty="0">
                <a:solidFill>
                  <a:schemeClr val="tx1"/>
                </a:solidFill>
                <a:effectLst/>
                <a:latin typeface="+mn-lt"/>
                <a:ea typeface="+mn-ea"/>
                <a:cs typeface="+mn-cs"/>
                <a:hlinkClick r:id="rId4" tooltip="Queen bee"/>
              </a:rPr>
              <a:t>queen</a:t>
            </a:r>
            <a:r>
              <a:rPr lang="en-US" sz="1200" b="0" i="0" u="none" strike="noStrike" kern="1200" dirty="0">
                <a:solidFill>
                  <a:schemeClr val="tx1"/>
                </a:solidFill>
                <a:effectLst/>
                <a:latin typeface="+mn-lt"/>
                <a:ea typeface="+mn-ea"/>
                <a:cs typeface="+mn-cs"/>
              </a:rPr>
              <a:t>, plenty of food and a few nurse bees to care for the remaining immature bees.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Per the Food and Agriculture Organization- </a:t>
            </a:r>
            <a:r>
              <a:rPr lang="en-US" sz="1200" dirty="0"/>
              <a:t>It is estimated that the value of global crops dependent on pollinators is in the range of US$235 to US$ 577 billion a year. There has been a 300 percent increased in agricultural crop production dependency on pollinator since last 5 decades. </a:t>
            </a:r>
            <a:r>
              <a:rPr lang="en-US" dirty="0"/>
              <a:t>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pollination is the highest agricultural contributor to yields worldwide, contributing far beyond any other agricultural management practice. Thus, bees and other pollinators make important contributions to agriculture. Pollinators affect 35 percent of global agricultural land, supporting the production of 87. How important bees are can be ascertained from the fact that May 20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is observed as world Bee day. 3 out of 4 crops are in some way dependent </a:t>
            </a:r>
            <a:r>
              <a:rPr lang="en-US" sz="1200" kern="1200" dirty="0" err="1">
                <a:solidFill>
                  <a:schemeClr val="tx1"/>
                </a:solidFill>
                <a:effectLst/>
                <a:latin typeface="+mn-lt"/>
                <a:ea typeface="+mn-ea"/>
                <a:cs typeface="+mn-cs"/>
              </a:rPr>
              <a:t>pn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polloinators</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of the leading food crops worldwide. Plus, pollination-dependent crops are five times more valuable than those that do not need pollination. </a:t>
            </a:r>
            <a:endParaRPr lang="en-US" dirty="0"/>
          </a:p>
          <a:p>
            <a:endParaRPr lang="en-US" dirty="0"/>
          </a:p>
        </p:txBody>
      </p:sp>
      <p:sp>
        <p:nvSpPr>
          <p:cNvPr id="4" name="Slide Number Placeholder 3"/>
          <p:cNvSpPr>
            <a:spLocks noGrp="1"/>
          </p:cNvSpPr>
          <p:nvPr>
            <p:ph type="sldNum" sz="quarter" idx="5"/>
          </p:nvPr>
        </p:nvSpPr>
        <p:spPr/>
        <p:txBody>
          <a:bodyPr/>
          <a:lstStyle/>
          <a:p>
            <a:fld id="{BD0A3115-8F3A-9C45-B128-F4C60C652653}" type="slidenum">
              <a:rPr lang="en-US" smtClean="0"/>
              <a:t>2</a:t>
            </a:fld>
            <a:endParaRPr lang="en-US"/>
          </a:p>
        </p:txBody>
      </p:sp>
    </p:spTree>
    <p:extLst>
      <p:ext uri="{BB962C8B-B14F-4D97-AF65-F5344CB8AC3E}">
        <p14:creationId xmlns:p14="http://schemas.microsoft.com/office/powerpoint/2010/main" val="360353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12</a:t>
            </a:fld>
            <a:endParaRPr lang="en-US"/>
          </a:p>
        </p:txBody>
      </p:sp>
    </p:spTree>
    <p:extLst>
      <p:ext uri="{BB962C8B-B14F-4D97-AF65-F5344CB8AC3E}">
        <p14:creationId xmlns:p14="http://schemas.microsoft.com/office/powerpoint/2010/main" val="2352109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13</a:t>
            </a:fld>
            <a:endParaRPr lang="en-US"/>
          </a:p>
        </p:txBody>
      </p:sp>
    </p:spTree>
    <p:extLst>
      <p:ext uri="{BB962C8B-B14F-4D97-AF65-F5344CB8AC3E}">
        <p14:creationId xmlns:p14="http://schemas.microsoft.com/office/powerpoint/2010/main" val="3567772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14</a:t>
            </a:fld>
            <a:endParaRPr lang="en-US"/>
          </a:p>
        </p:txBody>
      </p:sp>
    </p:spTree>
    <p:extLst>
      <p:ext uri="{BB962C8B-B14F-4D97-AF65-F5344CB8AC3E}">
        <p14:creationId xmlns:p14="http://schemas.microsoft.com/office/powerpoint/2010/main" val="38303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Sci-Kit Learn,</a:t>
            </a:r>
            <a:endParaRPr lang="en-US" sz="1200" i="1" kern="1200" dirty="0">
              <a:solidFill>
                <a:schemeClr val="tx1"/>
              </a:solidFill>
              <a:effectLst/>
              <a:latin typeface="+mn-lt"/>
              <a:ea typeface="+mn-ea"/>
              <a:cs typeface="+mn-cs"/>
            </a:endParaRPr>
          </a:p>
          <a:p>
            <a:r>
              <a:rPr lang="en-US" sz="1200" i="0" kern="1200" dirty="0" err="1">
                <a:solidFill>
                  <a:schemeClr val="tx1"/>
                </a:solidFill>
                <a:effectLst/>
                <a:latin typeface="+mn-lt"/>
                <a:ea typeface="+mn-ea"/>
                <a:cs typeface="+mn-cs"/>
              </a:rPr>
              <a:t>Keras</a:t>
            </a:r>
            <a:r>
              <a:rPr lang="en-US" sz="1200" i="0" kern="1200" dirty="0">
                <a:solidFill>
                  <a:schemeClr val="tx1"/>
                </a:solidFill>
                <a:effectLst/>
                <a:latin typeface="+mn-lt"/>
                <a:ea typeface="+mn-ea"/>
                <a:cs typeface="+mn-cs"/>
              </a:rPr>
              <a:t> (CNN)</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Other analytical libraries include  </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Python Pandas,</a:t>
            </a:r>
          </a:p>
          <a:p>
            <a:r>
              <a:rPr lang="en-US" sz="1200" i="0" kern="1200" dirty="0">
                <a:solidFill>
                  <a:schemeClr val="tx1"/>
                </a:solidFill>
                <a:effectLst/>
                <a:latin typeface="+mn-lt"/>
                <a:ea typeface="+mn-ea"/>
                <a:cs typeface="+mn-cs"/>
              </a:rPr>
              <a:t>Tableau </a:t>
            </a:r>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Matplotlib</a:t>
            </a:r>
            <a:endParaRPr lang="en-US"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D0A3115-8F3A-9C45-B128-F4C60C652653}" type="slidenum">
              <a:rPr lang="en-US" smtClean="0"/>
              <a:t>3</a:t>
            </a:fld>
            <a:endParaRPr lang="en-US"/>
          </a:p>
        </p:txBody>
      </p:sp>
    </p:spTree>
    <p:extLst>
      <p:ext uri="{BB962C8B-B14F-4D97-AF65-F5344CB8AC3E}">
        <p14:creationId xmlns:p14="http://schemas.microsoft.com/office/powerpoint/2010/main" val="1490003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Year-wise data from 1992 to 2017, 1132 observations by state. 237 - had </a:t>
            </a:r>
            <a:r>
              <a:rPr lang="en-US" dirty="0" err="1"/>
              <a:t>na</a:t>
            </a:r>
            <a:r>
              <a:rPr lang="en-US" dirty="0"/>
              <a:t>… dropped those . 895 used for final analysis </a:t>
            </a:r>
          </a:p>
        </p:txBody>
      </p:sp>
      <p:sp>
        <p:nvSpPr>
          <p:cNvPr id="4" name="Slide Number Placeholder 3"/>
          <p:cNvSpPr>
            <a:spLocks noGrp="1"/>
          </p:cNvSpPr>
          <p:nvPr>
            <p:ph type="sldNum" sz="quarter" idx="5"/>
          </p:nvPr>
        </p:nvSpPr>
        <p:spPr/>
        <p:txBody>
          <a:bodyPr/>
          <a:lstStyle/>
          <a:p>
            <a:fld id="{BD0A3115-8F3A-9C45-B128-F4C60C652653}" type="slidenum">
              <a:rPr lang="en-US" smtClean="0"/>
              <a:t>5</a:t>
            </a:fld>
            <a:endParaRPr lang="en-US"/>
          </a:p>
        </p:txBody>
      </p:sp>
    </p:spTree>
    <p:extLst>
      <p:ext uri="{BB962C8B-B14F-4D97-AF65-F5344CB8AC3E}">
        <p14:creationId xmlns:p14="http://schemas.microsoft.com/office/powerpoint/2010/main" val="4180326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0A3115-8F3A-9C45-B128-F4C60C652653}" type="slidenum">
              <a:rPr lang="en-US" smtClean="0"/>
              <a:t>6</a:t>
            </a:fld>
            <a:endParaRPr lang="en-US"/>
          </a:p>
        </p:txBody>
      </p:sp>
    </p:spTree>
    <p:extLst>
      <p:ext uri="{BB962C8B-B14F-4D97-AF65-F5344CB8AC3E}">
        <p14:creationId xmlns:p14="http://schemas.microsoft.com/office/powerpoint/2010/main" val="43682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7</a:t>
            </a:fld>
            <a:endParaRPr lang="en-US"/>
          </a:p>
        </p:txBody>
      </p:sp>
    </p:spTree>
    <p:extLst>
      <p:ext uri="{BB962C8B-B14F-4D97-AF65-F5344CB8AC3E}">
        <p14:creationId xmlns:p14="http://schemas.microsoft.com/office/powerpoint/2010/main" val="408120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8</a:t>
            </a:fld>
            <a:endParaRPr lang="en-US"/>
          </a:p>
        </p:txBody>
      </p:sp>
    </p:spTree>
    <p:extLst>
      <p:ext uri="{BB962C8B-B14F-4D97-AF65-F5344CB8AC3E}">
        <p14:creationId xmlns:p14="http://schemas.microsoft.com/office/powerpoint/2010/main" val="1556418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9</a:t>
            </a:fld>
            <a:endParaRPr lang="en-US"/>
          </a:p>
        </p:txBody>
      </p:sp>
    </p:spTree>
    <p:extLst>
      <p:ext uri="{BB962C8B-B14F-4D97-AF65-F5344CB8AC3E}">
        <p14:creationId xmlns:p14="http://schemas.microsoft.com/office/powerpoint/2010/main" val="26127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10</a:t>
            </a:fld>
            <a:endParaRPr lang="en-US"/>
          </a:p>
        </p:txBody>
      </p:sp>
    </p:spTree>
    <p:extLst>
      <p:ext uri="{BB962C8B-B14F-4D97-AF65-F5344CB8AC3E}">
        <p14:creationId xmlns:p14="http://schemas.microsoft.com/office/powerpoint/2010/main" val="374245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D0A3115-8F3A-9C45-B128-F4C60C652653}" type="slidenum">
              <a:rPr lang="en-US" smtClean="0"/>
              <a:t>11</a:t>
            </a:fld>
            <a:endParaRPr lang="en-US"/>
          </a:p>
        </p:txBody>
      </p:sp>
    </p:spTree>
    <p:extLst>
      <p:ext uri="{BB962C8B-B14F-4D97-AF65-F5344CB8AC3E}">
        <p14:creationId xmlns:p14="http://schemas.microsoft.com/office/powerpoint/2010/main" val="876198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196B1159-5764-4BE6-B52B-13CDCFFE6235}" type="datetimeFigureOut">
              <a:rPr lang="en-US" smtClean="0"/>
              <a:t>1/31/19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196B1159-5764-4BE6-B52B-13CDCFFE6235}" type="datetimeFigureOut">
              <a:rPr lang="en-US" smtClean="0"/>
              <a:t>1/31/19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196B1159-5764-4BE6-B52B-13CDCFFE6235}" type="datetimeFigureOut">
              <a:rPr lang="en-US" smtClean="0"/>
              <a:t>1/31/19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196B1159-5764-4BE6-B52B-13CDCFFE6235}" type="datetimeFigureOut">
              <a:rPr lang="en-US" smtClean="0"/>
              <a:t>1/31/19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96B1159-5764-4BE6-B52B-13CDCFFE6235}" type="datetimeFigureOut">
              <a:rPr lang="en-US" smtClean="0"/>
              <a:t>1/31/19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196B1159-5764-4BE6-B52B-13CDCFFE6235}" type="datetimeFigureOut">
              <a:rPr lang="en-US" smtClean="0"/>
              <a:t>1/31/19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196B1159-5764-4BE6-B52B-13CDCFFE6235}" type="datetimeFigureOut">
              <a:rPr lang="en-US" smtClean="0"/>
              <a:t>1/31/19</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196B1159-5764-4BE6-B52B-13CDCFFE6235}" type="datetimeFigureOut">
              <a:rPr lang="en-US" smtClean="0"/>
              <a:t>1/31/19</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96B1159-5764-4BE6-B52B-13CDCFFE6235}" type="datetimeFigureOut">
              <a:rPr lang="en-US" smtClean="0"/>
              <a:t>1/31/19</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n-US"/>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196B1159-5764-4BE6-B52B-13CDCFFE6235}" type="datetimeFigureOut">
              <a:rPr lang="en-US" smtClean="0"/>
              <a:t>1/31/19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196B1159-5764-4BE6-B52B-13CDCFFE6235}" type="datetimeFigureOut">
              <a:rPr lang="en-US" smtClean="0"/>
              <a:t>1/31/19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A79DF10-6407-4EE0-9708-D1D331B9FA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B1159-5764-4BE6-B52B-13CDCFFE6235}" type="datetimeFigureOut">
              <a:rPr lang="en-US" smtClean="0"/>
              <a:t>1/31/19</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9DF10-6407-4EE0-9708-D1D331B9FA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ivanfel/honey-bee-pollen-" TargetMode="External"/><Relationship Id="rId2" Type="http://schemas.openxmlformats.org/officeDocument/2006/relationships/hyperlink" Target="https://www.kaggle.com/kevinzmith/honey-with-neonic-pesticide/ho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187624" y="2151518"/>
            <a:ext cx="7772400" cy="1470025"/>
          </a:xfrm>
        </p:spPr>
        <p:txBody>
          <a:bodyPr>
            <a:normAutofit/>
          </a:bodyPr>
          <a:lstStyle/>
          <a:p>
            <a:pPr algn="r"/>
            <a:r>
              <a:rPr lang="en-US" sz="3200" dirty="0">
                <a:solidFill>
                  <a:schemeClr val="accent3">
                    <a:lumMod val="50000"/>
                  </a:schemeClr>
                </a:solidFill>
                <a:latin typeface="Futura Md BT" pitchFamily="34" charset="0"/>
              </a:rPr>
              <a:t>Buzz about the Bees</a:t>
            </a:r>
            <a:br>
              <a:rPr lang="en-US" sz="3200" dirty="0">
                <a:solidFill>
                  <a:schemeClr val="accent3">
                    <a:lumMod val="50000"/>
                  </a:schemeClr>
                </a:solidFill>
                <a:latin typeface="Futura Md BT" pitchFamily="34" charset="0"/>
              </a:rPr>
            </a:br>
            <a:r>
              <a:rPr lang="en-US" sz="1400" dirty="0">
                <a:solidFill>
                  <a:schemeClr val="accent3">
                    <a:lumMod val="50000"/>
                  </a:schemeClr>
                </a:solidFill>
                <a:latin typeface="Futura Md BT" pitchFamily="34" charset="0"/>
              </a:rPr>
              <a:t>Use of Data Analytics &amp; Machine Learning to </a:t>
            </a:r>
            <a:br>
              <a:rPr lang="en-US" sz="1400" dirty="0">
                <a:solidFill>
                  <a:schemeClr val="accent3">
                    <a:lumMod val="50000"/>
                  </a:schemeClr>
                </a:solidFill>
                <a:latin typeface="Futura Md BT" pitchFamily="34" charset="0"/>
              </a:rPr>
            </a:br>
            <a:r>
              <a:rPr lang="en-US" sz="1400" dirty="0">
                <a:solidFill>
                  <a:schemeClr val="accent3">
                    <a:lumMod val="50000"/>
                  </a:schemeClr>
                </a:solidFill>
                <a:latin typeface="Futura Md BT" pitchFamily="34" charset="0"/>
              </a:rPr>
              <a:t>Improve Understanding of Honey Bee Colonies </a:t>
            </a:r>
            <a:endParaRPr lang="en-US" sz="3200" dirty="0">
              <a:solidFill>
                <a:schemeClr val="accent3">
                  <a:lumMod val="50000"/>
                </a:schemeClr>
              </a:solidFill>
              <a:latin typeface="Futura Md BT" pitchFamily="34" charset="0"/>
            </a:endParaRPr>
          </a:p>
        </p:txBody>
      </p:sp>
      <p:sp>
        <p:nvSpPr>
          <p:cNvPr id="5" name="Подзаголовок 4"/>
          <p:cNvSpPr>
            <a:spLocks noGrp="1"/>
          </p:cNvSpPr>
          <p:nvPr>
            <p:ph type="subTitle" idx="1"/>
          </p:nvPr>
        </p:nvSpPr>
        <p:spPr>
          <a:xfrm>
            <a:off x="7198060" y="4581128"/>
            <a:ext cx="1761964" cy="1415008"/>
          </a:xfrm>
        </p:spPr>
        <p:txBody>
          <a:bodyPr>
            <a:normAutofit/>
          </a:bodyPr>
          <a:lstStyle/>
          <a:p>
            <a:pPr algn="l"/>
            <a:r>
              <a:rPr lang="en-US" sz="2000" dirty="0">
                <a:solidFill>
                  <a:schemeClr val="tx1"/>
                </a:solidFill>
                <a:latin typeface="Futura Md BT" pitchFamily="34" charset="0"/>
              </a:rPr>
              <a:t>Team:</a:t>
            </a:r>
            <a:br>
              <a:rPr lang="en-US" sz="2000" dirty="0">
                <a:solidFill>
                  <a:schemeClr val="tx1"/>
                </a:solidFill>
                <a:latin typeface="Futura Md BT" pitchFamily="34" charset="0"/>
              </a:rPr>
            </a:br>
            <a:r>
              <a:rPr lang="en-US" sz="2000" dirty="0">
                <a:solidFill>
                  <a:schemeClr val="tx1"/>
                </a:solidFill>
                <a:latin typeface="Futura Md BT" pitchFamily="34" charset="0"/>
              </a:rPr>
              <a:t>Richa Singh</a:t>
            </a:r>
            <a:br>
              <a:rPr lang="en-US" sz="2000" dirty="0">
                <a:solidFill>
                  <a:schemeClr val="tx1"/>
                </a:solidFill>
                <a:latin typeface="Futura Md BT" pitchFamily="34" charset="0"/>
              </a:rPr>
            </a:br>
            <a:r>
              <a:rPr lang="en-US" sz="2000" dirty="0">
                <a:solidFill>
                  <a:schemeClr val="tx1"/>
                </a:solidFill>
                <a:latin typeface="Futura Md BT" pitchFamily="34" charset="0"/>
              </a:rPr>
              <a:t>Drishti Yadav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5516" y="-13241"/>
            <a:ext cx="8712968" cy="1143000"/>
          </a:xfrm>
        </p:spPr>
        <p:txBody>
          <a:bodyPr>
            <a:normAutofit/>
          </a:bodyPr>
          <a:lstStyle/>
          <a:p>
            <a:pPr algn="l"/>
            <a:r>
              <a:rPr lang="en-US" sz="3200" dirty="0">
                <a:solidFill>
                  <a:schemeClr val="accent3">
                    <a:lumMod val="50000"/>
                  </a:schemeClr>
                </a:solidFill>
                <a:latin typeface="Futura Md BT" pitchFamily="34" charset="0"/>
              </a:rPr>
              <a:t>Correlation Analysis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15" name="Picture 14" descr="A picture containing screenshot&#13;&#10;&#13;&#10;Description automatically generated">
            <a:extLst>
              <a:ext uri="{FF2B5EF4-FFF2-40B4-BE49-F238E27FC236}">
                <a16:creationId xmlns:a16="http://schemas.microsoft.com/office/drawing/2014/main" id="{B43F4AF0-E45B-BE4B-AF41-2CBDF1B6B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 y="880860"/>
            <a:ext cx="9138395" cy="2980188"/>
          </a:xfrm>
          <a:prstGeom prst="rect">
            <a:avLst/>
          </a:prstGeom>
        </p:spPr>
      </p:pic>
      <p:pic>
        <p:nvPicPr>
          <p:cNvPr id="17" name="Picture 16" descr="A picture containing screenshot&#13;&#10;&#13;&#10;Description automatically generated">
            <a:extLst>
              <a:ext uri="{FF2B5EF4-FFF2-40B4-BE49-F238E27FC236}">
                <a16:creationId xmlns:a16="http://schemas.microsoft.com/office/drawing/2014/main" id="{37F156BF-CAE6-8D45-B1E0-5D01AEFA2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8044" y="3820379"/>
            <a:ext cx="4175956" cy="3037621"/>
          </a:xfrm>
          <a:prstGeom prst="rect">
            <a:avLst/>
          </a:prstGeom>
        </p:spPr>
      </p:pic>
      <p:pic>
        <p:nvPicPr>
          <p:cNvPr id="19" name="Picture 18" descr="A screenshot of a cell phone&#13;&#10;&#13;&#10;Description automatically generated">
            <a:extLst>
              <a:ext uri="{FF2B5EF4-FFF2-40B4-BE49-F238E27FC236}">
                <a16:creationId xmlns:a16="http://schemas.microsoft.com/office/drawing/2014/main" id="{E52B56F9-D071-C447-8E9B-AC16959BE0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3" y="3820379"/>
            <a:ext cx="5080279" cy="3054088"/>
          </a:xfrm>
          <a:prstGeom prst="rect">
            <a:avLst/>
          </a:prstGeom>
        </p:spPr>
      </p:pic>
    </p:spTree>
    <p:extLst>
      <p:ext uri="{BB962C8B-B14F-4D97-AF65-F5344CB8AC3E}">
        <p14:creationId xmlns:p14="http://schemas.microsoft.com/office/powerpoint/2010/main" val="357540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a:bodyPr>
          <a:lstStyle/>
          <a:p>
            <a:pPr algn="l"/>
            <a:r>
              <a:rPr lang="en-US" sz="3200" dirty="0">
                <a:solidFill>
                  <a:schemeClr val="accent3">
                    <a:lumMod val="50000"/>
                  </a:schemeClr>
                </a:solidFill>
                <a:latin typeface="Futura Md BT" pitchFamily="34" charset="0"/>
              </a:rPr>
              <a:t>Relationship Analysis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16" name="Picture 15" descr="A screenshot of a cell phone&#13;&#10;&#13;&#10;Description automatically generated">
            <a:extLst>
              <a:ext uri="{FF2B5EF4-FFF2-40B4-BE49-F238E27FC236}">
                <a16:creationId xmlns:a16="http://schemas.microsoft.com/office/drawing/2014/main" id="{D9654544-EECD-B343-AB9D-4C51420BB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0995"/>
            <a:ext cx="4572000" cy="3016077"/>
          </a:xfrm>
          <a:prstGeom prst="rect">
            <a:avLst/>
          </a:prstGeom>
        </p:spPr>
      </p:pic>
      <p:pic>
        <p:nvPicPr>
          <p:cNvPr id="18" name="Picture 17" descr="A close up of a map&#13;&#10;&#13;&#10;Description automatically generated">
            <a:extLst>
              <a:ext uri="{FF2B5EF4-FFF2-40B4-BE49-F238E27FC236}">
                <a16:creationId xmlns:a16="http://schemas.microsoft.com/office/drawing/2014/main" id="{880A144D-96DB-0F40-A21D-700B34FCD7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060995"/>
            <a:ext cx="4572000" cy="3046154"/>
          </a:xfrm>
          <a:prstGeom prst="rect">
            <a:avLst/>
          </a:prstGeom>
        </p:spPr>
      </p:pic>
      <p:pic>
        <p:nvPicPr>
          <p:cNvPr id="22" name="Picture 21" descr="A screenshot of a cell phone&#13;&#10;&#13;&#10;Description automatically generated">
            <a:extLst>
              <a:ext uri="{FF2B5EF4-FFF2-40B4-BE49-F238E27FC236}">
                <a16:creationId xmlns:a16="http://schemas.microsoft.com/office/drawing/2014/main" id="{8DFA2932-4638-DE42-858C-7DAD525E0E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077072"/>
            <a:ext cx="4572000" cy="2780928"/>
          </a:xfrm>
          <a:prstGeom prst="rect">
            <a:avLst/>
          </a:prstGeom>
        </p:spPr>
      </p:pic>
      <p:pic>
        <p:nvPicPr>
          <p:cNvPr id="24" name="Picture 23" descr="A screenshot of a cell phone&#13;&#10;&#13;&#10;Description automatically generated">
            <a:extLst>
              <a:ext uri="{FF2B5EF4-FFF2-40B4-BE49-F238E27FC236}">
                <a16:creationId xmlns:a16="http://schemas.microsoft.com/office/drawing/2014/main" id="{7CB8C814-6AE3-464A-B07A-7CC822EBB5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4107149"/>
            <a:ext cx="4572000" cy="2780927"/>
          </a:xfrm>
          <a:prstGeom prst="rect">
            <a:avLst/>
          </a:prstGeom>
        </p:spPr>
      </p:pic>
    </p:spTree>
    <p:extLst>
      <p:ext uri="{BB962C8B-B14F-4D97-AF65-F5344CB8AC3E}">
        <p14:creationId xmlns:p14="http://schemas.microsoft.com/office/powerpoint/2010/main" val="348227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5872"/>
            <a:ext cx="8712968" cy="1143000"/>
          </a:xfrm>
        </p:spPr>
        <p:txBody>
          <a:bodyPr>
            <a:normAutofit/>
          </a:bodyPr>
          <a:lstStyle/>
          <a:p>
            <a:pPr algn="l"/>
            <a:r>
              <a:rPr lang="en-US" sz="3200" dirty="0">
                <a:solidFill>
                  <a:schemeClr val="accent3">
                    <a:lumMod val="50000"/>
                  </a:schemeClr>
                </a:solidFill>
                <a:latin typeface="Futura Md BT" pitchFamily="34" charset="0"/>
              </a:rPr>
              <a:t>Linear Regression Analysis – all years</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5" name="Picture 4" descr="A screenshot of a cell phone&#13;&#10;&#13;&#10;Description automatically generated">
            <a:extLst>
              <a:ext uri="{FF2B5EF4-FFF2-40B4-BE49-F238E27FC236}">
                <a16:creationId xmlns:a16="http://schemas.microsoft.com/office/drawing/2014/main" id="{6485F8AB-6C64-0E42-86D7-D363BCBF6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4" y="908720"/>
            <a:ext cx="4471511" cy="5949280"/>
          </a:xfrm>
          <a:prstGeom prst="rect">
            <a:avLst/>
          </a:prstGeom>
        </p:spPr>
      </p:pic>
      <p:pic>
        <p:nvPicPr>
          <p:cNvPr id="7" name="Picture 6" descr="A screenshot of a cell phone&#13;&#10;&#13;&#10;Description automatically generated">
            <a:extLst>
              <a:ext uri="{FF2B5EF4-FFF2-40B4-BE49-F238E27FC236}">
                <a16:creationId xmlns:a16="http://schemas.microsoft.com/office/drawing/2014/main" id="{8CC3D042-7172-3948-8F2B-45A4462496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2489" y="908720"/>
            <a:ext cx="4471511" cy="5949280"/>
          </a:xfrm>
          <a:prstGeom prst="rect">
            <a:avLst/>
          </a:prstGeom>
        </p:spPr>
      </p:pic>
    </p:spTree>
    <p:extLst>
      <p:ext uri="{BB962C8B-B14F-4D97-AF65-F5344CB8AC3E}">
        <p14:creationId xmlns:p14="http://schemas.microsoft.com/office/powerpoint/2010/main" val="182587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5872"/>
            <a:ext cx="8712968" cy="1143000"/>
          </a:xfrm>
        </p:spPr>
        <p:txBody>
          <a:bodyPr>
            <a:normAutofit/>
          </a:bodyPr>
          <a:lstStyle/>
          <a:p>
            <a:pPr algn="l"/>
            <a:r>
              <a:rPr lang="en-US" sz="3200" dirty="0">
                <a:solidFill>
                  <a:schemeClr val="accent3">
                    <a:lumMod val="50000"/>
                  </a:schemeClr>
                </a:solidFill>
                <a:latin typeface="Futura Md BT" pitchFamily="34" charset="0"/>
              </a:rPr>
              <a:t>Linear Regression Analysis – Pre 2003</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6" name="Picture 5" descr="A screenshot of a cell phone&#13;&#10;&#13;&#10;Description automatically generated">
            <a:extLst>
              <a:ext uri="{FF2B5EF4-FFF2-40B4-BE49-F238E27FC236}">
                <a16:creationId xmlns:a16="http://schemas.microsoft.com/office/drawing/2014/main" id="{C0551862-FAF9-694F-8E56-42DEFD4B2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 y="1097526"/>
            <a:ext cx="4356484" cy="5740872"/>
          </a:xfrm>
          <a:prstGeom prst="rect">
            <a:avLst/>
          </a:prstGeom>
        </p:spPr>
      </p:pic>
      <p:pic>
        <p:nvPicPr>
          <p:cNvPr id="9" name="Picture 8" descr="A screenshot of a cell phone&#13;&#10;&#13;&#10;Description automatically generated">
            <a:extLst>
              <a:ext uri="{FF2B5EF4-FFF2-40B4-BE49-F238E27FC236}">
                <a16:creationId xmlns:a16="http://schemas.microsoft.com/office/drawing/2014/main" id="{AFBB6D8E-F521-F547-A27E-C094F158B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7080" y="1097526"/>
            <a:ext cx="4608512" cy="5760474"/>
          </a:xfrm>
          <a:prstGeom prst="rect">
            <a:avLst/>
          </a:prstGeom>
        </p:spPr>
      </p:pic>
    </p:spTree>
    <p:extLst>
      <p:ext uri="{BB962C8B-B14F-4D97-AF65-F5344CB8AC3E}">
        <p14:creationId xmlns:p14="http://schemas.microsoft.com/office/powerpoint/2010/main" val="151529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5872"/>
            <a:ext cx="8712968" cy="1143000"/>
          </a:xfrm>
        </p:spPr>
        <p:txBody>
          <a:bodyPr>
            <a:normAutofit/>
          </a:bodyPr>
          <a:lstStyle/>
          <a:p>
            <a:pPr algn="l"/>
            <a:r>
              <a:rPr lang="en-US" sz="3200" dirty="0">
                <a:solidFill>
                  <a:schemeClr val="accent3">
                    <a:lumMod val="50000"/>
                  </a:schemeClr>
                </a:solidFill>
                <a:latin typeface="Futura Md BT" pitchFamily="34" charset="0"/>
              </a:rPr>
              <a:t>Linear Regression Analysis – Post 2003</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6" name="Picture 5" descr="A screenshot of a cell phone&#13;&#10;&#13;&#10;Description automatically generated">
            <a:extLst>
              <a:ext uri="{FF2B5EF4-FFF2-40B4-BE49-F238E27FC236}">
                <a16:creationId xmlns:a16="http://schemas.microsoft.com/office/drawing/2014/main" id="{16576E14-27AC-8B42-B7FD-305020044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2638" y="836712"/>
            <a:ext cx="4464496" cy="6021288"/>
          </a:xfrm>
          <a:prstGeom prst="rect">
            <a:avLst/>
          </a:prstGeom>
        </p:spPr>
      </p:pic>
      <p:pic>
        <p:nvPicPr>
          <p:cNvPr id="9" name="Picture 8" descr="A screenshot of a cell phone&#13;&#10;&#13;&#10;Description automatically generated">
            <a:extLst>
              <a:ext uri="{FF2B5EF4-FFF2-40B4-BE49-F238E27FC236}">
                <a16:creationId xmlns:a16="http://schemas.microsoft.com/office/drawing/2014/main" id="{EDB31E04-8FD4-F242-B02C-492C4C81D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37" y="836712"/>
            <a:ext cx="4491363" cy="6021288"/>
          </a:xfrm>
          <a:prstGeom prst="rect">
            <a:avLst/>
          </a:prstGeom>
        </p:spPr>
      </p:pic>
    </p:spTree>
    <p:extLst>
      <p:ext uri="{BB962C8B-B14F-4D97-AF65-F5344CB8AC3E}">
        <p14:creationId xmlns:p14="http://schemas.microsoft.com/office/powerpoint/2010/main" val="397084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313-E620-124D-AE7E-1A15E0F84305}"/>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9D4741EC-DAE3-784C-9348-5DEAFFA1CC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161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313-E620-124D-AE7E-1A15E0F8430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D4741EC-DAE3-784C-9348-5DEAFFA1CC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9931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69D8-0CB9-B34F-978B-1D4F28657A92}"/>
              </a:ext>
            </a:extLst>
          </p:cNvPr>
          <p:cNvSpPr>
            <a:spLocks noGrp="1"/>
          </p:cNvSpPr>
          <p:nvPr>
            <p:ph type="title"/>
          </p:nvPr>
        </p:nvSpPr>
        <p:spPr>
          <a:xfrm>
            <a:off x="457200" y="2348880"/>
            <a:ext cx="8229600" cy="1143000"/>
          </a:xfrm>
        </p:spPr>
        <p:txBody>
          <a:bodyPr/>
          <a:lstStyle/>
          <a:p>
            <a:r>
              <a:rPr lang="en-US" dirty="0"/>
              <a:t>Questions</a:t>
            </a:r>
          </a:p>
        </p:txBody>
      </p:sp>
    </p:spTree>
    <p:extLst>
      <p:ext uri="{BB962C8B-B14F-4D97-AF65-F5344CB8AC3E}">
        <p14:creationId xmlns:p14="http://schemas.microsoft.com/office/powerpoint/2010/main" val="149608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04959" y="0"/>
            <a:ext cx="6491064" cy="1143000"/>
          </a:xfrm>
        </p:spPr>
        <p:txBody>
          <a:bodyPr>
            <a:normAutofit/>
          </a:bodyPr>
          <a:lstStyle/>
          <a:p>
            <a:pPr algn="l"/>
            <a:r>
              <a:rPr lang="en-US" sz="3200" dirty="0">
                <a:solidFill>
                  <a:schemeClr val="accent3">
                    <a:lumMod val="50000"/>
                  </a:schemeClr>
                </a:solidFill>
                <a:latin typeface="Futura Md BT" pitchFamily="34" charset="0"/>
              </a:rPr>
              <a:t>Introduction </a:t>
            </a:r>
          </a:p>
        </p:txBody>
      </p:sp>
      <p:sp>
        <p:nvSpPr>
          <p:cNvPr id="3" name="Содержимое 2"/>
          <p:cNvSpPr>
            <a:spLocks noGrp="1"/>
          </p:cNvSpPr>
          <p:nvPr>
            <p:ph idx="1"/>
          </p:nvPr>
        </p:nvSpPr>
        <p:spPr>
          <a:xfrm>
            <a:off x="1515688" y="692697"/>
            <a:ext cx="7560840" cy="4896544"/>
          </a:xfrm>
        </p:spPr>
        <p:txBody>
          <a:bodyPr>
            <a:normAutofit fontScale="85000" lnSpcReduction="10000"/>
          </a:bodyPr>
          <a:lstStyle/>
          <a:p>
            <a:pPr algn="just"/>
            <a:endParaRPr lang="en-US" sz="2400" dirty="0"/>
          </a:p>
          <a:p>
            <a:pPr algn="just"/>
            <a:r>
              <a:rPr lang="en-US" sz="2400" dirty="0"/>
              <a:t>Pollination aided through honeybees is integral to crop production and has significant impact on global economy and food security .</a:t>
            </a:r>
          </a:p>
          <a:p>
            <a:pPr lvl="1" algn="just"/>
            <a:r>
              <a:rPr lang="en-US" sz="2000" dirty="0"/>
              <a:t>value of global crops dependent on pollinators is in the range of US$235 to US$ 577 billion a year</a:t>
            </a:r>
            <a:r>
              <a:rPr lang="en-US" sz="2000" baseline="30000" dirty="0"/>
              <a:t>1</a:t>
            </a:r>
            <a:r>
              <a:rPr lang="en-US" sz="2000" dirty="0"/>
              <a:t>. </a:t>
            </a:r>
          </a:p>
          <a:p>
            <a:pPr lvl="1" algn="just"/>
            <a:r>
              <a:rPr lang="en-US" sz="2000" dirty="0"/>
              <a:t>300 % increase in agricultural crop production dependency on pollinator since last 5 decades</a:t>
            </a:r>
            <a:r>
              <a:rPr lang="en-US" sz="2000" baseline="30000" dirty="0"/>
              <a:t>1</a:t>
            </a:r>
            <a:r>
              <a:rPr lang="en-US" sz="2000" dirty="0"/>
              <a:t>.  </a:t>
            </a:r>
          </a:p>
          <a:p>
            <a:pPr lvl="1" algn="just"/>
            <a:endParaRPr lang="en-US" sz="2000" dirty="0"/>
          </a:p>
          <a:p>
            <a:pPr algn="just"/>
            <a:r>
              <a:rPr lang="en-US" sz="2400" dirty="0"/>
              <a:t>However, there has been noticeable decline in honeybee colonies and hive losses or Colony collapse disorder (CCD)</a:t>
            </a:r>
          </a:p>
          <a:p>
            <a:pPr algn="just"/>
            <a:r>
              <a:rPr lang="en-US" sz="2400" dirty="0"/>
              <a:t>Studies have identified the following internal and external factors </a:t>
            </a:r>
          </a:p>
          <a:p>
            <a:pPr lvl="1" algn="just"/>
            <a:r>
              <a:rPr lang="en-US" sz="2000" dirty="0"/>
              <a:t>harmful impact of pesticides, </a:t>
            </a:r>
          </a:p>
          <a:p>
            <a:pPr lvl="1" algn="just"/>
            <a:r>
              <a:rPr lang="en-US" sz="2000" dirty="0"/>
              <a:t>Changes in land use and landscape structure, intensive agricultural practices, monocultures</a:t>
            </a:r>
            <a:r>
              <a:rPr lang="en-US" sz="2000" baseline="30000" dirty="0"/>
              <a:t>1</a:t>
            </a:r>
          </a:p>
          <a:p>
            <a:pPr lvl="1" algn="just"/>
            <a:r>
              <a:rPr lang="en-US" sz="2000" dirty="0"/>
              <a:t>mite infestations causing deformities in bees or robber bees that are not pollen bearing. </a:t>
            </a:r>
          </a:p>
          <a:p>
            <a:pPr lvl="1" algn="just"/>
            <a:r>
              <a:rPr lang="en-US" sz="2000" dirty="0"/>
              <a:t>Climate Change  </a:t>
            </a:r>
          </a:p>
        </p:txBody>
      </p:sp>
      <p:sp>
        <p:nvSpPr>
          <p:cNvPr id="4" name="TextBox 3">
            <a:extLst>
              <a:ext uri="{FF2B5EF4-FFF2-40B4-BE49-F238E27FC236}">
                <a16:creationId xmlns:a16="http://schemas.microsoft.com/office/drawing/2014/main" id="{BB9D21B5-755A-3D4F-862E-A52FABA66FFC}"/>
              </a:ext>
            </a:extLst>
          </p:cNvPr>
          <p:cNvSpPr txBox="1"/>
          <p:nvPr/>
        </p:nvSpPr>
        <p:spPr>
          <a:xfrm>
            <a:off x="4031432" y="6112661"/>
            <a:ext cx="5112568" cy="338554"/>
          </a:xfrm>
          <a:prstGeom prst="rect">
            <a:avLst/>
          </a:prstGeom>
          <a:noFill/>
        </p:spPr>
        <p:txBody>
          <a:bodyPr wrap="square" rtlCol="0">
            <a:spAutoFit/>
          </a:bodyPr>
          <a:lstStyle/>
          <a:p>
            <a:r>
              <a:rPr lang="en-US" sz="800" dirty="0"/>
              <a:t>References</a:t>
            </a:r>
          </a:p>
          <a:p>
            <a:r>
              <a:rPr lang="en-US" sz="800" dirty="0"/>
              <a:t>1</a:t>
            </a:r>
            <a:r>
              <a:rPr lang="en-US" sz="800" baseline="30000" dirty="0"/>
              <a:t>. </a:t>
            </a:r>
            <a:r>
              <a:rPr lang="en-US" sz="800" dirty="0"/>
              <a:t>http://</a:t>
            </a:r>
            <a:r>
              <a:rPr lang="en-US" sz="800" dirty="0" err="1"/>
              <a:t>www.fao.org</a:t>
            </a:r>
            <a:r>
              <a:rPr lang="en-US" sz="800" dirty="0"/>
              <a:t>/3/I9527EN/i9527en.PDF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274638"/>
            <a:ext cx="6491064" cy="1143000"/>
          </a:xfrm>
        </p:spPr>
        <p:txBody>
          <a:bodyPr>
            <a:normAutofit/>
          </a:bodyPr>
          <a:lstStyle/>
          <a:p>
            <a:pPr algn="l"/>
            <a:r>
              <a:rPr lang="en-US" sz="3200" dirty="0">
                <a:solidFill>
                  <a:schemeClr val="accent3">
                    <a:lumMod val="50000"/>
                  </a:schemeClr>
                </a:solidFill>
                <a:latin typeface="Futura Md BT" pitchFamily="34" charset="0"/>
              </a:rPr>
              <a:t>Project Overview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Key Questions – </a:t>
            </a:r>
          </a:p>
          <a:p>
            <a:pPr lvl="1" algn="just"/>
            <a:r>
              <a:rPr lang="en-US" sz="2400" dirty="0"/>
              <a:t>What is the trend in number of colonies, total honey production, yield per colony</a:t>
            </a:r>
          </a:p>
          <a:p>
            <a:pPr lvl="1" algn="just"/>
            <a:r>
              <a:rPr lang="en-US" sz="2400" dirty="0"/>
              <a:t>Analyze use of pesticides and its impact on number of colonies and yield</a:t>
            </a:r>
          </a:p>
          <a:p>
            <a:pPr lvl="1" algn="just"/>
            <a:r>
              <a:rPr lang="en-US" sz="2400" dirty="0"/>
              <a:t> Using machine learning on bee images to distinguish between pollen carrying and non-pollen carrying bees to understand the population composition of bee colonies </a:t>
            </a:r>
          </a:p>
          <a:p>
            <a:pPr lvl="1" algn="just"/>
            <a:endParaRPr lang="en-US" sz="2000" dirty="0">
              <a:solidFill>
                <a:schemeClr val="bg1"/>
              </a:solidFill>
            </a:endParaRPr>
          </a:p>
        </p:txBody>
      </p:sp>
    </p:spTree>
    <p:extLst>
      <p:ext uri="{BB962C8B-B14F-4D97-AF65-F5344CB8AC3E}">
        <p14:creationId xmlns:p14="http://schemas.microsoft.com/office/powerpoint/2010/main" val="95254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7624" y="274638"/>
            <a:ext cx="6491064" cy="1143000"/>
          </a:xfrm>
        </p:spPr>
        <p:txBody>
          <a:bodyPr>
            <a:normAutofit/>
          </a:bodyPr>
          <a:lstStyle/>
          <a:p>
            <a:pPr algn="l"/>
            <a:r>
              <a:rPr lang="en-US" sz="3200" dirty="0">
                <a:solidFill>
                  <a:schemeClr val="accent3">
                    <a:lumMod val="50000"/>
                  </a:schemeClr>
                </a:solidFill>
                <a:latin typeface="Futura Md BT" pitchFamily="34" charset="0"/>
              </a:rPr>
              <a:t>Data</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Data has been gathered from Kaggle – </a:t>
            </a:r>
          </a:p>
          <a:p>
            <a:pPr algn="just"/>
            <a:r>
              <a:rPr lang="en-US" sz="2400" dirty="0">
                <a:hlinkClick r:id="rId2"/>
              </a:rPr>
              <a:t>https://www.kaggle.com/kevinzmith/honey-with-neonic-pesticide/home</a:t>
            </a:r>
            <a:r>
              <a:rPr lang="en-US" sz="2400" dirty="0"/>
              <a:t> based on data derived from National Agricultural Statistics Service (NASS) and the United States Geological Survey (USGS)</a:t>
            </a:r>
          </a:p>
          <a:p>
            <a:pPr algn="just"/>
            <a:r>
              <a:rPr lang="en-US" sz="2400" dirty="0">
                <a:hlinkClick r:id="rId3"/>
              </a:rPr>
              <a:t>https://www.kaggle.com/ivanfel/honey-bee-pollen-</a:t>
            </a:r>
            <a:r>
              <a:rPr lang="en-US" sz="2400" dirty="0"/>
              <a:t> based on images derived from videos captured at the entrance of a bee colony in June 2017 at the Bee facility of the </a:t>
            </a:r>
            <a:r>
              <a:rPr lang="en-US" sz="2400" dirty="0" err="1"/>
              <a:t>Gurabo</a:t>
            </a:r>
            <a:r>
              <a:rPr lang="en-US" sz="2400" dirty="0"/>
              <a:t> Agricultural Experimental Station of the University of Puerto Rico</a:t>
            </a:r>
            <a:r>
              <a:rPr lang="en-US" sz="2400" baseline="30000" dirty="0"/>
              <a:t>1</a:t>
            </a:r>
            <a:endParaRPr lang="en-US" sz="2400" dirty="0"/>
          </a:p>
          <a:p>
            <a:pPr algn="just"/>
            <a:endParaRPr lang="en-US" sz="2400" dirty="0">
              <a:solidFill>
                <a:schemeClr val="bg1"/>
              </a:solidFill>
            </a:endParaRPr>
          </a:p>
        </p:txBody>
      </p:sp>
      <p:sp>
        <p:nvSpPr>
          <p:cNvPr id="4" name="TextBox 3">
            <a:extLst>
              <a:ext uri="{FF2B5EF4-FFF2-40B4-BE49-F238E27FC236}">
                <a16:creationId xmlns:a16="http://schemas.microsoft.com/office/drawing/2014/main" id="{8694A4D8-A4B5-9140-9A1D-3691D48C4530}"/>
              </a:ext>
            </a:extLst>
          </p:cNvPr>
          <p:cNvSpPr txBox="1"/>
          <p:nvPr/>
        </p:nvSpPr>
        <p:spPr>
          <a:xfrm>
            <a:off x="3779912" y="5913478"/>
            <a:ext cx="5112568" cy="707886"/>
          </a:xfrm>
          <a:prstGeom prst="rect">
            <a:avLst/>
          </a:prstGeom>
          <a:noFill/>
        </p:spPr>
        <p:txBody>
          <a:bodyPr wrap="square" rtlCol="0">
            <a:spAutoFit/>
          </a:bodyPr>
          <a:lstStyle/>
          <a:p>
            <a:r>
              <a:rPr lang="en-US" sz="800" dirty="0"/>
              <a:t>References</a:t>
            </a:r>
          </a:p>
          <a:p>
            <a:r>
              <a:rPr lang="en-US" sz="800" dirty="0"/>
              <a:t>1</a:t>
            </a:r>
            <a:r>
              <a:rPr lang="en-US" sz="800" baseline="30000" dirty="0"/>
              <a:t>. </a:t>
            </a:r>
            <a:r>
              <a:rPr lang="en-US" sz="800" dirty="0"/>
              <a:t>Ivan Rodriguez, </a:t>
            </a:r>
            <a:r>
              <a:rPr lang="en-US" sz="800" dirty="0" err="1"/>
              <a:t>Rémi</a:t>
            </a:r>
            <a:r>
              <a:rPr lang="en-US" sz="800" dirty="0"/>
              <a:t> </a:t>
            </a:r>
            <a:r>
              <a:rPr lang="en-US" sz="800" dirty="0" err="1"/>
              <a:t>Mégret</a:t>
            </a:r>
            <a:r>
              <a:rPr lang="en-US" sz="800" dirty="0"/>
              <a:t>, Edgar </a:t>
            </a:r>
            <a:r>
              <a:rPr lang="en-US" sz="800" dirty="0" err="1"/>
              <a:t>Acuña</a:t>
            </a:r>
            <a:r>
              <a:rPr lang="en-US" sz="800" dirty="0"/>
              <a:t>, José Agosto, </a:t>
            </a:r>
            <a:r>
              <a:rPr lang="en-US" sz="800" dirty="0" err="1"/>
              <a:t>Tugrul</a:t>
            </a:r>
            <a:r>
              <a:rPr lang="en-US" sz="800" dirty="0"/>
              <a:t> </a:t>
            </a:r>
            <a:r>
              <a:rPr lang="en-US" sz="800" dirty="0" err="1"/>
              <a:t>Giray</a:t>
            </a:r>
            <a:r>
              <a:rPr lang="en-US" sz="800" dirty="0"/>
              <a:t>. Recognition of pollen-bearing bees from Video using Convolutional Neural Network, IEEE Winter Conf. on Applications of Computer Vision, 2018, Lake Tahoe, NV. https://</a:t>
            </a:r>
            <a:r>
              <a:rPr lang="en-US" sz="800" dirty="0" err="1"/>
              <a:t>doi.org</a:t>
            </a:r>
            <a:r>
              <a:rPr lang="en-US" sz="800" dirty="0"/>
              <a:t>/10.1109/WACV.2018.00041</a:t>
            </a:r>
          </a:p>
          <a:p>
            <a:endParaRPr lang="en-US" sz="800" dirty="0"/>
          </a:p>
        </p:txBody>
      </p:sp>
    </p:spTree>
    <p:extLst>
      <p:ext uri="{BB962C8B-B14F-4D97-AF65-F5344CB8AC3E}">
        <p14:creationId xmlns:p14="http://schemas.microsoft.com/office/powerpoint/2010/main" val="2301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fontScale="90000"/>
          </a:bodyPr>
          <a:lstStyle/>
          <a:p>
            <a:pPr algn="l"/>
            <a:r>
              <a:rPr lang="en-US" sz="3200" dirty="0">
                <a:solidFill>
                  <a:schemeClr val="accent3">
                    <a:lumMod val="50000"/>
                  </a:schemeClr>
                </a:solidFill>
                <a:latin typeface="Futura Md BT" pitchFamily="34" charset="0"/>
              </a:rPr>
              <a:t>State-wise View of Number of Colonies, Use of Neonic Pesticides and Average Yield per Colony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5" name="Picture 4" descr="A close up of a map&#13;&#10;&#13;&#10;Description automatically generated">
            <a:extLst>
              <a:ext uri="{FF2B5EF4-FFF2-40B4-BE49-F238E27FC236}">
                <a16:creationId xmlns:a16="http://schemas.microsoft.com/office/drawing/2014/main" id="{CBC5BC91-14EB-EB4F-8803-72B6BE16B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6792"/>
            <a:ext cx="9144000" cy="5301208"/>
          </a:xfrm>
          <a:prstGeom prst="rect">
            <a:avLst/>
          </a:prstGeom>
        </p:spPr>
      </p:pic>
    </p:spTree>
    <p:extLst>
      <p:ext uri="{BB962C8B-B14F-4D97-AF65-F5344CB8AC3E}">
        <p14:creationId xmlns:p14="http://schemas.microsoft.com/office/powerpoint/2010/main" val="20711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fontScale="90000"/>
          </a:bodyPr>
          <a:lstStyle/>
          <a:p>
            <a:pPr algn="l"/>
            <a:r>
              <a:rPr lang="en-US" sz="3200" dirty="0">
                <a:solidFill>
                  <a:schemeClr val="accent3">
                    <a:lumMod val="50000"/>
                  </a:schemeClr>
                </a:solidFill>
                <a:latin typeface="Futura Md BT" pitchFamily="34" charset="0"/>
              </a:rPr>
              <a:t>State-wise View of Number of Colonies, Use of Neonic Pesticides and Average Yield per Colony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6" name="Picture 5" descr="A picture containing writing implement, stationary, pencil&#13;&#10;&#13;&#10;Description automatically generated">
            <a:extLst>
              <a:ext uri="{FF2B5EF4-FFF2-40B4-BE49-F238E27FC236}">
                <a16:creationId xmlns:a16="http://schemas.microsoft.com/office/drawing/2014/main" id="{44989682-C4C6-D04E-82B6-B008AF24F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4" y="1346745"/>
            <a:ext cx="4636669" cy="2887216"/>
          </a:xfrm>
          <a:prstGeom prst="rect">
            <a:avLst/>
          </a:prstGeom>
        </p:spPr>
      </p:pic>
      <p:pic>
        <p:nvPicPr>
          <p:cNvPr id="8" name="Picture 7" descr="A picture containing writing implement, stationary, pencil&#13;&#10;&#13;&#10;Description automatically generated">
            <a:extLst>
              <a:ext uri="{FF2B5EF4-FFF2-40B4-BE49-F238E27FC236}">
                <a16:creationId xmlns:a16="http://schemas.microsoft.com/office/drawing/2014/main" id="{D94420B1-23C5-FE4A-A6F8-D09AFCD720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2154" y="1346744"/>
            <a:ext cx="4481846" cy="2887215"/>
          </a:xfrm>
          <a:prstGeom prst="rect">
            <a:avLst/>
          </a:prstGeom>
        </p:spPr>
      </p:pic>
      <p:pic>
        <p:nvPicPr>
          <p:cNvPr id="10" name="Picture 9" descr="A picture containing wall, writing implement&#13;&#10;&#13;&#10;Description automatically generated">
            <a:extLst>
              <a:ext uri="{FF2B5EF4-FFF2-40B4-BE49-F238E27FC236}">
                <a16:creationId xmlns:a16="http://schemas.microsoft.com/office/drawing/2014/main" id="{FE818AFE-ED5B-1C4A-9C63-695BAFE41D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84" y="4233958"/>
            <a:ext cx="9118516" cy="2624042"/>
          </a:xfrm>
          <a:prstGeom prst="rect">
            <a:avLst/>
          </a:prstGeom>
        </p:spPr>
      </p:pic>
    </p:spTree>
    <p:extLst>
      <p:ext uri="{BB962C8B-B14F-4D97-AF65-F5344CB8AC3E}">
        <p14:creationId xmlns:p14="http://schemas.microsoft.com/office/powerpoint/2010/main" val="387458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fontScale="90000"/>
          </a:bodyPr>
          <a:lstStyle/>
          <a:p>
            <a:pPr algn="l"/>
            <a:r>
              <a:rPr lang="en-US" sz="3200" dirty="0">
                <a:solidFill>
                  <a:schemeClr val="accent3">
                    <a:lumMod val="50000"/>
                  </a:schemeClr>
                </a:solidFill>
                <a:latin typeface="Futura Md BT" pitchFamily="34" charset="0"/>
              </a:rPr>
              <a:t>Region-wise Composition of Number of Colonies, Use of Neonic Pesticides and Average Yield per Colony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5" name="Picture 4">
            <a:extLst>
              <a:ext uri="{FF2B5EF4-FFF2-40B4-BE49-F238E27FC236}">
                <a16:creationId xmlns:a16="http://schemas.microsoft.com/office/drawing/2014/main" id="{880C7347-423A-2544-9101-94F4A24AC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46745"/>
            <a:ext cx="4822352" cy="2802335"/>
          </a:xfrm>
          <a:prstGeom prst="rect">
            <a:avLst/>
          </a:prstGeom>
        </p:spPr>
      </p:pic>
      <p:pic>
        <p:nvPicPr>
          <p:cNvPr id="9" name="Picture 8" descr="A close up of a logo&#13;&#10;&#13;&#10;Description automatically generated">
            <a:extLst>
              <a:ext uri="{FF2B5EF4-FFF2-40B4-BE49-F238E27FC236}">
                <a16:creationId xmlns:a16="http://schemas.microsoft.com/office/drawing/2014/main" id="{D031E4DF-4E88-AD45-8089-3476634115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792" y="4127874"/>
            <a:ext cx="4824536" cy="2730126"/>
          </a:xfrm>
          <a:prstGeom prst="rect">
            <a:avLst/>
          </a:prstGeom>
        </p:spPr>
      </p:pic>
      <p:pic>
        <p:nvPicPr>
          <p:cNvPr id="12" name="Picture 11">
            <a:extLst>
              <a:ext uri="{FF2B5EF4-FFF2-40B4-BE49-F238E27FC236}">
                <a16:creationId xmlns:a16="http://schemas.microsoft.com/office/drawing/2014/main" id="{0FC4E2BC-AF5D-C04F-AE1A-5DC0CE5D73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2353" y="1346746"/>
            <a:ext cx="4321646" cy="2802334"/>
          </a:xfrm>
          <a:prstGeom prst="rect">
            <a:avLst/>
          </a:prstGeom>
        </p:spPr>
      </p:pic>
    </p:spTree>
    <p:extLst>
      <p:ext uri="{BB962C8B-B14F-4D97-AF65-F5344CB8AC3E}">
        <p14:creationId xmlns:p14="http://schemas.microsoft.com/office/powerpoint/2010/main" val="22840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fontScale="90000"/>
          </a:bodyPr>
          <a:lstStyle/>
          <a:p>
            <a:pPr algn="l"/>
            <a:r>
              <a:rPr lang="en-US" sz="3200" dirty="0">
                <a:solidFill>
                  <a:schemeClr val="accent3">
                    <a:lumMod val="50000"/>
                  </a:schemeClr>
                </a:solidFill>
                <a:latin typeface="Futura Md BT" pitchFamily="34" charset="0"/>
              </a:rPr>
              <a:t>Region-wise Comparison of Number of Colonies, Use of Neonic Pesticides and Average Yield per Colony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6" name="Picture 5" descr="A screenshot of a cell phone&#13;&#10;&#13;&#10;Description automatically generated">
            <a:extLst>
              <a:ext uri="{FF2B5EF4-FFF2-40B4-BE49-F238E27FC236}">
                <a16:creationId xmlns:a16="http://schemas.microsoft.com/office/drawing/2014/main" id="{5CBD9C58-58C4-0E40-BC16-B14E76F5A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6792"/>
            <a:ext cx="4572000" cy="2370287"/>
          </a:xfrm>
          <a:prstGeom prst="rect">
            <a:avLst/>
          </a:prstGeom>
        </p:spPr>
      </p:pic>
      <p:pic>
        <p:nvPicPr>
          <p:cNvPr id="8" name="Picture 7" descr="A screenshot of a cell phone&#13;&#10;&#13;&#10;Description automatically generated">
            <a:extLst>
              <a:ext uri="{FF2B5EF4-FFF2-40B4-BE49-F238E27FC236}">
                <a16:creationId xmlns:a16="http://schemas.microsoft.com/office/drawing/2014/main" id="{826A159F-8A7D-954D-91E5-4B5C42081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556792"/>
            <a:ext cx="4536504" cy="2549836"/>
          </a:xfrm>
          <a:prstGeom prst="rect">
            <a:avLst/>
          </a:prstGeom>
        </p:spPr>
      </p:pic>
      <p:pic>
        <p:nvPicPr>
          <p:cNvPr id="11" name="Picture 10" descr="A screenshot of a cell phone&#13;&#10;&#13;&#10;Description automatically generated">
            <a:extLst>
              <a:ext uri="{FF2B5EF4-FFF2-40B4-BE49-F238E27FC236}">
                <a16:creationId xmlns:a16="http://schemas.microsoft.com/office/drawing/2014/main" id="{A33C5653-5F6F-D74F-88AE-7C518FDBA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56" y="3927079"/>
            <a:ext cx="4587656" cy="2930921"/>
          </a:xfrm>
          <a:prstGeom prst="rect">
            <a:avLst/>
          </a:prstGeom>
        </p:spPr>
      </p:pic>
      <p:pic>
        <p:nvPicPr>
          <p:cNvPr id="14" name="Picture 13" descr="A screenshot of a cell phone&#13;&#10;&#13;&#10;Description automatically generated">
            <a:extLst>
              <a:ext uri="{FF2B5EF4-FFF2-40B4-BE49-F238E27FC236}">
                <a16:creationId xmlns:a16="http://schemas.microsoft.com/office/drawing/2014/main" id="{26B5859B-6C91-B34B-AF9C-F2E1FFA2BD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0" y="4106628"/>
            <a:ext cx="4536504" cy="2751372"/>
          </a:xfrm>
          <a:prstGeom prst="rect">
            <a:avLst/>
          </a:prstGeom>
        </p:spPr>
      </p:pic>
    </p:spTree>
    <p:extLst>
      <p:ext uri="{BB962C8B-B14F-4D97-AF65-F5344CB8AC3E}">
        <p14:creationId xmlns:p14="http://schemas.microsoft.com/office/powerpoint/2010/main" val="277556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203745"/>
            <a:ext cx="8712968" cy="1143000"/>
          </a:xfrm>
        </p:spPr>
        <p:txBody>
          <a:bodyPr>
            <a:normAutofit/>
          </a:bodyPr>
          <a:lstStyle/>
          <a:p>
            <a:pPr algn="l"/>
            <a:r>
              <a:rPr lang="en-US" sz="3200" dirty="0">
                <a:solidFill>
                  <a:schemeClr val="accent3">
                    <a:lumMod val="50000"/>
                  </a:schemeClr>
                </a:solidFill>
                <a:latin typeface="Futura Md BT" pitchFamily="34" charset="0"/>
              </a:rPr>
              <a:t>Trend in Number of Colonies, Use of Neonic Pesticides and Average Yield per Colony </a:t>
            </a:r>
          </a:p>
        </p:txBody>
      </p:sp>
      <p:sp>
        <p:nvSpPr>
          <p:cNvPr id="3" name="Содержимое 2"/>
          <p:cNvSpPr>
            <a:spLocks noGrp="1"/>
          </p:cNvSpPr>
          <p:nvPr>
            <p:ph idx="1"/>
          </p:nvPr>
        </p:nvSpPr>
        <p:spPr>
          <a:xfrm>
            <a:off x="1187624" y="1556792"/>
            <a:ext cx="7560840" cy="4525963"/>
          </a:xfrm>
        </p:spPr>
        <p:txBody>
          <a:bodyPr>
            <a:normAutofit/>
          </a:bodyPr>
          <a:lstStyle/>
          <a:p>
            <a:pPr algn="just"/>
            <a:r>
              <a:rPr lang="en-US" sz="2400" dirty="0"/>
              <a:t> </a:t>
            </a:r>
          </a:p>
          <a:p>
            <a:pPr algn="just"/>
            <a:endParaRPr lang="en-US" sz="2400" dirty="0">
              <a:solidFill>
                <a:schemeClr val="bg1"/>
              </a:solidFill>
            </a:endParaRPr>
          </a:p>
        </p:txBody>
      </p:sp>
      <p:pic>
        <p:nvPicPr>
          <p:cNvPr id="5" name="Picture 4" descr="A close up of a map&#13;&#10;&#13;&#10;Description automatically generated">
            <a:extLst>
              <a:ext uri="{FF2B5EF4-FFF2-40B4-BE49-F238E27FC236}">
                <a16:creationId xmlns:a16="http://schemas.microsoft.com/office/drawing/2014/main" id="{1F695F6E-B90D-F941-BF95-2E42E9E27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6744"/>
            <a:ext cx="9144000" cy="5511255"/>
          </a:xfrm>
          <a:prstGeom prst="rect">
            <a:avLst/>
          </a:prstGeom>
        </p:spPr>
      </p:pic>
    </p:spTree>
    <p:extLst>
      <p:ext uri="{BB962C8B-B14F-4D97-AF65-F5344CB8AC3E}">
        <p14:creationId xmlns:p14="http://schemas.microsoft.com/office/powerpoint/2010/main" val="202763390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3440</TotalTime>
  <Words>388</Words>
  <Application>Microsoft Macintosh PowerPoint</Application>
  <PresentationFormat>On-screen Show (4:3)</PresentationFormat>
  <Paragraphs>83</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Futura Md BT</vt:lpstr>
      <vt:lpstr>Тема Office</vt:lpstr>
      <vt:lpstr>Buzz about the Bees Use of Data Analytics &amp; Machine Learning to  Improve Understanding of Honey Bee Colonies </vt:lpstr>
      <vt:lpstr>Introduction </vt:lpstr>
      <vt:lpstr>Project Overview </vt:lpstr>
      <vt:lpstr>Data</vt:lpstr>
      <vt:lpstr>State-wise View of Number of Colonies, Use of Neonic Pesticides and Average Yield per Colony </vt:lpstr>
      <vt:lpstr>State-wise View of Number of Colonies, Use of Neonic Pesticides and Average Yield per Colony </vt:lpstr>
      <vt:lpstr>Region-wise Composition of Number of Colonies, Use of Neonic Pesticides and Average Yield per Colony </vt:lpstr>
      <vt:lpstr>Region-wise Comparison of Number of Colonies, Use of Neonic Pesticides and Average Yield per Colony </vt:lpstr>
      <vt:lpstr>Trend in Number of Colonies, Use of Neonic Pesticides and Average Yield per Colony </vt:lpstr>
      <vt:lpstr>Correlation Analysis </vt:lpstr>
      <vt:lpstr>Relationship Analysis </vt:lpstr>
      <vt:lpstr>Linear Regression Analysis – all years</vt:lpstr>
      <vt:lpstr>Linear Regression Analysis – Pre 2003</vt:lpstr>
      <vt:lpstr>Linear Regression Analysis – Post 2003</vt:lpstr>
      <vt:lpstr>Machine Learning</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1</dc:creator>
  <cp:lastModifiedBy>Microsoft Office User</cp:lastModifiedBy>
  <cp:revision>27</cp:revision>
  <dcterms:created xsi:type="dcterms:W3CDTF">2013-08-14T16:24:56Z</dcterms:created>
  <dcterms:modified xsi:type="dcterms:W3CDTF">2019-02-01T00:50:07Z</dcterms:modified>
</cp:coreProperties>
</file>