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71100" cy="7556500"/>
  <p:notesSz cx="100711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1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1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3699"/>
            <a:ext cx="493395" cy="3073400"/>
          </a:xfrm>
          <a:custGeom>
            <a:avLst/>
            <a:gdLst/>
            <a:ahLst/>
            <a:cxnLst/>
            <a:rect l="l" t="t" r="r" b="b"/>
            <a:pathLst>
              <a:path w="493395" h="3073400">
                <a:moveTo>
                  <a:pt x="493261" y="3072800"/>
                </a:moveTo>
                <a:lnTo>
                  <a:pt x="0" y="3072800"/>
                </a:lnTo>
                <a:lnTo>
                  <a:pt x="0" y="0"/>
                </a:lnTo>
                <a:lnTo>
                  <a:pt x="493261" y="3072800"/>
                </a:lnTo>
                <a:close/>
              </a:path>
            </a:pathLst>
          </a:custGeom>
          <a:solidFill>
            <a:srgbClr val="5FCBEE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61023" y="0"/>
            <a:ext cx="4410075" cy="7556500"/>
          </a:xfrm>
          <a:custGeom>
            <a:avLst/>
            <a:gdLst/>
            <a:ahLst/>
            <a:cxnLst/>
            <a:rect l="l" t="t" r="r" b="b"/>
            <a:pathLst>
              <a:path w="4410075" h="7556500">
                <a:moveTo>
                  <a:pt x="0" y="7556499"/>
                </a:moveTo>
                <a:lnTo>
                  <a:pt x="4410075" y="4614869"/>
                </a:lnTo>
              </a:path>
              <a:path w="4410075" h="7556500">
                <a:moveTo>
                  <a:pt x="2103439" y="0"/>
                </a:moveTo>
                <a:lnTo>
                  <a:pt x="3445899" y="7556499"/>
                </a:lnTo>
              </a:path>
            </a:pathLst>
          </a:custGeom>
          <a:ln w="9524">
            <a:solidFill>
              <a:srgbClr val="5FCB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98768" y="0"/>
            <a:ext cx="2472690" cy="7556500"/>
          </a:xfrm>
          <a:custGeom>
            <a:avLst/>
            <a:gdLst/>
            <a:ahLst/>
            <a:cxnLst/>
            <a:rect l="l" t="t" r="r" b="b"/>
            <a:pathLst>
              <a:path w="2472690" h="7556500">
                <a:moveTo>
                  <a:pt x="2472331" y="7556499"/>
                </a:moveTo>
                <a:lnTo>
                  <a:pt x="0" y="7556499"/>
                </a:lnTo>
                <a:lnTo>
                  <a:pt x="2229809" y="0"/>
                </a:lnTo>
                <a:lnTo>
                  <a:pt x="2472331" y="8659"/>
                </a:lnTo>
                <a:lnTo>
                  <a:pt x="2472331" y="7556499"/>
                </a:lnTo>
                <a:close/>
              </a:path>
            </a:pathLst>
          </a:custGeom>
          <a:solidFill>
            <a:srgbClr val="5FCBEE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943930" y="0"/>
            <a:ext cx="2127250" cy="7556500"/>
          </a:xfrm>
          <a:custGeom>
            <a:avLst/>
            <a:gdLst/>
            <a:ahLst/>
            <a:cxnLst/>
            <a:rect l="l" t="t" r="r" b="b"/>
            <a:pathLst>
              <a:path w="2127250" h="7556500">
                <a:moveTo>
                  <a:pt x="2127169" y="7556499"/>
                </a:moveTo>
                <a:lnTo>
                  <a:pt x="1323309" y="7556499"/>
                </a:lnTo>
                <a:lnTo>
                  <a:pt x="0" y="0"/>
                </a:lnTo>
                <a:lnTo>
                  <a:pt x="2127169" y="0"/>
                </a:lnTo>
                <a:lnTo>
                  <a:pt x="2127169" y="7556499"/>
                </a:lnTo>
                <a:close/>
              </a:path>
            </a:pathLst>
          </a:custGeom>
          <a:solidFill>
            <a:srgbClr val="5FCB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21083" y="4333210"/>
            <a:ext cx="2750185" cy="3223895"/>
          </a:xfrm>
          <a:custGeom>
            <a:avLst/>
            <a:gdLst/>
            <a:ahLst/>
            <a:cxnLst/>
            <a:rect l="l" t="t" r="r" b="b"/>
            <a:pathLst>
              <a:path w="2750184" h="3223895">
                <a:moveTo>
                  <a:pt x="2750016" y="3223289"/>
                </a:moveTo>
                <a:lnTo>
                  <a:pt x="0" y="3223289"/>
                </a:lnTo>
                <a:lnTo>
                  <a:pt x="2750016" y="0"/>
                </a:lnTo>
                <a:lnTo>
                  <a:pt x="2750016" y="3223289"/>
                </a:lnTo>
                <a:close/>
              </a:path>
            </a:pathLst>
          </a:custGeom>
          <a:solidFill>
            <a:srgbClr val="16B0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30525" y="0"/>
            <a:ext cx="2340610" cy="7556500"/>
          </a:xfrm>
          <a:custGeom>
            <a:avLst/>
            <a:gdLst/>
            <a:ahLst/>
            <a:cxnLst/>
            <a:rect l="l" t="t" r="r" b="b"/>
            <a:pathLst>
              <a:path w="2340609" h="7556500">
                <a:moveTo>
                  <a:pt x="2151524" y="7556499"/>
                </a:moveTo>
                <a:lnTo>
                  <a:pt x="2043339" y="7556499"/>
                </a:lnTo>
                <a:lnTo>
                  <a:pt x="0" y="0"/>
                </a:lnTo>
                <a:lnTo>
                  <a:pt x="2340574" y="0"/>
                </a:lnTo>
                <a:lnTo>
                  <a:pt x="2340574" y="7550906"/>
                </a:lnTo>
                <a:lnTo>
                  <a:pt x="2151524" y="7556499"/>
                </a:lnTo>
                <a:close/>
              </a:path>
            </a:pathLst>
          </a:custGeom>
          <a:solidFill>
            <a:srgbClr val="16B0E3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45900" y="0"/>
            <a:ext cx="925194" cy="7556500"/>
          </a:xfrm>
          <a:custGeom>
            <a:avLst/>
            <a:gdLst/>
            <a:ahLst/>
            <a:cxnLst/>
            <a:rect l="l" t="t" r="r" b="b"/>
            <a:pathLst>
              <a:path w="925195" h="7556500">
                <a:moveTo>
                  <a:pt x="925199" y="7556499"/>
                </a:moveTo>
                <a:lnTo>
                  <a:pt x="0" y="7556499"/>
                </a:lnTo>
                <a:lnTo>
                  <a:pt x="744455" y="0"/>
                </a:lnTo>
                <a:lnTo>
                  <a:pt x="925199" y="0"/>
                </a:lnTo>
                <a:lnTo>
                  <a:pt x="925199" y="7556499"/>
                </a:lnTo>
                <a:close/>
              </a:path>
            </a:pathLst>
          </a:custGeom>
          <a:solidFill>
            <a:srgbClr val="2E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24640" y="0"/>
            <a:ext cx="1146810" cy="7556500"/>
          </a:xfrm>
          <a:custGeom>
            <a:avLst/>
            <a:gdLst/>
            <a:ahLst/>
            <a:cxnLst/>
            <a:rect l="l" t="t" r="r" b="b"/>
            <a:pathLst>
              <a:path w="1146809" h="7556500">
                <a:moveTo>
                  <a:pt x="1146459" y="7556499"/>
                </a:moveTo>
                <a:lnTo>
                  <a:pt x="1033240" y="7556499"/>
                </a:lnTo>
                <a:lnTo>
                  <a:pt x="0" y="0"/>
                </a:lnTo>
                <a:lnTo>
                  <a:pt x="1146459" y="0"/>
                </a:lnTo>
                <a:lnTo>
                  <a:pt x="1146459" y="7556499"/>
                </a:lnTo>
                <a:close/>
              </a:path>
            </a:pathLst>
          </a:custGeom>
          <a:solidFill>
            <a:srgbClr val="2262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96522" y="5438592"/>
            <a:ext cx="1174750" cy="2118360"/>
          </a:xfrm>
          <a:custGeom>
            <a:avLst/>
            <a:gdLst/>
            <a:ahLst/>
            <a:cxnLst/>
            <a:rect l="l" t="t" r="r" b="b"/>
            <a:pathLst>
              <a:path w="1174750" h="2118359">
                <a:moveTo>
                  <a:pt x="680987" y="2117907"/>
                </a:moveTo>
                <a:lnTo>
                  <a:pt x="0" y="2117907"/>
                </a:lnTo>
                <a:lnTo>
                  <a:pt x="1174577" y="0"/>
                </a:lnTo>
                <a:lnTo>
                  <a:pt x="1174577" y="2115612"/>
                </a:lnTo>
                <a:lnTo>
                  <a:pt x="680987" y="2117907"/>
                </a:lnTo>
                <a:close/>
              </a:path>
            </a:pathLst>
          </a:custGeom>
          <a:solidFill>
            <a:srgbClr val="16B0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37" y="630114"/>
            <a:ext cx="38995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8049" y="1488807"/>
            <a:ext cx="6995159" cy="514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55" y="2012950"/>
            <a:ext cx="8970645" cy="86042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/>
              <a:t>CampusConnect: A structured student management solution</a:t>
            </a:r>
            <a:br>
              <a:rPr lang="en-US" sz="3200" spc="-10" dirty="0"/>
            </a:br>
            <a:br>
              <a:rPr lang="en-US" sz="3200" spc="-10" dirty="0"/>
            </a:br>
            <a:endParaRPr lang="en-US"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03195" y="3543300"/>
            <a:ext cx="5886450" cy="959485"/>
          </a:xfrm>
          <a:prstGeom prst="rect">
            <a:avLst/>
          </a:prstGeom>
        </p:spPr>
        <p:txBody>
          <a:bodyPr vert="horz" wrap="square" lIns="0" tIns="56515" rIns="0" bIns="0" rtlCol="0">
            <a:noAutofit/>
          </a:bodyPr>
          <a:lstStyle/>
          <a:p>
            <a:pPr marL="23495" marR="5080" indent="-11430">
              <a:lnSpc>
                <a:spcPts val="3570"/>
              </a:lnSpc>
              <a:spcBef>
                <a:spcPts val="445"/>
              </a:spcBef>
              <a:tabLst>
                <a:tab pos="2592070" algn="l"/>
                <a:tab pos="3032125" algn="l"/>
              </a:tabLst>
            </a:pPr>
            <a:r>
              <a:rPr sz="3200" b="1" dirty="0">
                <a:latin typeface="Times New Roman" panose="02020603050405020304"/>
                <a:cs typeface="Times New Roman" panose="02020603050405020304"/>
              </a:rPr>
              <a:t>Richa</a:t>
            </a:r>
            <a:r>
              <a:rPr sz="32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Tiwari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altLang="en-US" sz="3200" b="1" dirty="0">
                <a:latin typeface="Times New Roman" panose="02020603050405020304"/>
                <a:cs typeface="Times New Roman" panose="02020603050405020304"/>
              </a:rPr>
              <a:t>     </a:t>
            </a:r>
            <a:r>
              <a:rPr sz="3200" b="1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n-US" altLang="en-US" sz="3200" b="1" spc="-50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23107042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Ranjana</a:t>
            </a:r>
            <a:r>
              <a:rPr sz="32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45" dirty="0">
                <a:latin typeface="Times New Roman" panose="02020603050405020304"/>
                <a:cs typeface="Times New Roman" panose="02020603050405020304"/>
              </a:rPr>
              <a:t>Yadav</a:t>
            </a:r>
            <a:r>
              <a:rPr sz="32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3200" b="1" spc="-50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3200" b="1" spc="-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23107059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815" y="4392930"/>
            <a:ext cx="2176780" cy="1337945"/>
          </a:xfrm>
          <a:prstGeom prst="rect">
            <a:avLst/>
          </a:prstGeom>
        </p:spPr>
        <p:txBody>
          <a:bodyPr vert="horz" wrap="square" lIns="0" tIns="56515" rIns="0" bIns="0" rtlCol="0">
            <a:noAutofit/>
          </a:bodyPr>
          <a:lstStyle/>
          <a:p>
            <a:pPr marL="21590" marR="5080" indent="-9525">
              <a:lnSpc>
                <a:spcPts val="3570"/>
              </a:lnSpc>
              <a:spcBef>
                <a:spcPts val="445"/>
              </a:spcBef>
            </a:pPr>
            <a:r>
              <a:rPr sz="3200" b="1" dirty="0">
                <a:latin typeface="Times New Roman" panose="02020603050405020304"/>
                <a:cs typeface="Times New Roman" panose="02020603050405020304"/>
              </a:rPr>
              <a:t>Riya </a:t>
            </a:r>
            <a:r>
              <a:rPr sz="3200" b="1" spc="-2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Rohit</a:t>
            </a:r>
            <a:r>
              <a:rPr sz="32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75" dirty="0">
                <a:latin typeface="Times New Roman" panose="02020603050405020304"/>
                <a:cs typeface="Times New Roman" panose="02020603050405020304"/>
              </a:rPr>
              <a:t>Yadav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9135" y="4414520"/>
            <a:ext cx="2945765" cy="8312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9685">
              <a:lnSpc>
                <a:spcPts val="3705"/>
              </a:lnSpc>
              <a:spcBef>
                <a:spcPts val="100"/>
              </a:spcBef>
              <a:tabLst>
                <a:tab pos="459740" algn="l"/>
              </a:tabLst>
            </a:pPr>
            <a:r>
              <a:rPr sz="3200" b="1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23107014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705"/>
              </a:lnSpc>
              <a:tabLst>
                <a:tab pos="452755" algn="l"/>
              </a:tabLst>
            </a:pPr>
            <a:r>
              <a:rPr sz="3200" b="1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23107053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3405" y="6166401"/>
            <a:ext cx="288925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265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Guide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2785"/>
              </a:lnSpc>
            </a:pP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Vaibhav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Yavalkar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071100" cy="1952625"/>
            <a:chOff x="0" y="0"/>
            <a:chExt cx="10071100" cy="19526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717675"/>
              <a:ext cx="100711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71100" cy="1952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312" y="3386014"/>
            <a:ext cx="268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imes New Roman" panose="02020603050405020304"/>
                <a:cs typeface="Times New Roman" panose="02020603050405020304"/>
              </a:rPr>
              <a:t>Thank</a:t>
            </a:r>
            <a:r>
              <a:rPr b="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35" dirty="0">
                <a:latin typeface="Times New Roman" panose="02020603050405020304"/>
                <a:cs typeface="Times New Roman" panose="02020603050405020304"/>
              </a:rPr>
              <a:t>You...!!</a:t>
            </a:r>
            <a:endParaRPr b="0" spc="-3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1275" y="370558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85863" y="1283525"/>
            <a:ext cx="2550160" cy="551053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/>
          <a:p>
            <a:pPr marL="348615" indent="-335915">
              <a:lnSpc>
                <a:spcPct val="90000"/>
              </a:lnSpc>
              <a:spcBef>
                <a:spcPts val="100"/>
              </a:spcBef>
              <a:buSzPct val="44000"/>
              <a:buFont typeface="Arial" panose="020B0604020202020204"/>
              <a:buChar char="●"/>
              <a:tabLst>
                <a:tab pos="34861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530"/>
              </a:spcBef>
              <a:buFont typeface="Arial" panose="020B0604020202020204"/>
              <a:buChar char="●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8615" indent="-335915">
              <a:lnSpc>
                <a:spcPct val="90000"/>
              </a:lnSpc>
              <a:buSzPct val="44000"/>
              <a:buFont typeface="Arial" panose="020B0604020202020204"/>
              <a:buChar char="●"/>
              <a:tabLst>
                <a:tab pos="34861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535"/>
              </a:spcBef>
              <a:buFont typeface="Arial" panose="020B0604020202020204"/>
              <a:buChar char="●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8615" indent="-335915">
              <a:lnSpc>
                <a:spcPct val="90000"/>
              </a:lnSpc>
              <a:buSzPct val="44000"/>
              <a:buFont typeface="Arial" panose="020B0604020202020204"/>
              <a:buChar char="●"/>
              <a:tabLst>
                <a:tab pos="34861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Scope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530"/>
              </a:spcBef>
              <a:buFont typeface="Arial" panose="020B0604020202020204"/>
              <a:buChar char="●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8615" indent="-335915">
              <a:lnSpc>
                <a:spcPct val="90000"/>
              </a:lnSpc>
              <a:spcBef>
                <a:spcPts val="5"/>
              </a:spcBef>
              <a:buSzPct val="44000"/>
              <a:buFont typeface="Arial" panose="020B0604020202020204"/>
              <a:buChar char="●"/>
              <a:tabLst>
                <a:tab pos="34861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530"/>
              </a:spcBef>
              <a:buFont typeface="Arial" panose="020B0604020202020204"/>
              <a:buChar char="●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8615" indent="-335915">
              <a:lnSpc>
                <a:spcPct val="90000"/>
              </a:lnSpc>
              <a:buSzPct val="44000"/>
              <a:buFont typeface="Arial" panose="020B0604020202020204"/>
              <a:buChar char="●"/>
              <a:tabLst>
                <a:tab pos="34861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Outcomes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535"/>
              </a:spcBef>
              <a:buFont typeface="Arial" panose="020B0604020202020204"/>
              <a:buChar char="●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8615" indent="-335915">
              <a:lnSpc>
                <a:spcPct val="90000"/>
              </a:lnSpc>
              <a:buSzPct val="44000"/>
              <a:buFont typeface="Arial" panose="020B0604020202020204"/>
              <a:buChar char="●"/>
              <a:tabLst>
                <a:tab pos="34861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530"/>
              </a:spcBef>
              <a:buFont typeface="Arial" panose="020B0604020202020204"/>
              <a:buChar char="●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8615" indent="-335915">
              <a:lnSpc>
                <a:spcPct val="90000"/>
              </a:lnSpc>
              <a:spcBef>
                <a:spcPts val="5"/>
              </a:spcBef>
              <a:buSzPct val="44000"/>
              <a:buFont typeface="Arial" panose="020B0604020202020204"/>
              <a:buChar char="●"/>
              <a:tabLst>
                <a:tab pos="34861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Block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Diagram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58" y="213729"/>
            <a:ext cx="296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10" dirty="0"/>
              <a:t>Introduction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37573" y="779423"/>
            <a:ext cx="7550150" cy="67665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25755" indent="-297180">
              <a:lnSpc>
                <a:spcPct val="100000"/>
              </a:lnSpc>
              <a:spcBef>
                <a:spcPts val="270"/>
              </a:spcBef>
              <a:buFont typeface="Arial" panose="020B0604020202020204"/>
              <a:buChar char="•"/>
              <a:tabLst>
                <a:tab pos="32575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Identified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marR="1422400" lvl="1" indent="-240665">
              <a:lnSpc>
                <a:spcPct val="100000"/>
              </a:lnSpc>
              <a:spcBef>
                <a:spcPts val="170"/>
              </a:spcBef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Managing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manually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time-consuming and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inefficient.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marR="367665" lvl="1" indent="-240665">
              <a:lnSpc>
                <a:spcPct val="100000"/>
              </a:lnSpc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centralized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tracking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attendance,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leave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requests,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notifications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marR="33655" lvl="1" indent="-240665">
              <a:lnSpc>
                <a:spcPct val="100000"/>
              </a:lnSpc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Difficulty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notifications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students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timely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manner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marR="252095" lvl="1" indent="-240665">
              <a:lnSpc>
                <a:spcPct val="100000"/>
              </a:lnSpc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streamlined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apply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leave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status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86410" marR="252095" lvl="1" indent="0">
              <a:lnSpc>
                <a:spcPct val="100000"/>
              </a:lnSpc>
              <a:buNone/>
              <a:tabLst>
                <a:tab pos="727075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2095" indent="-239395">
              <a:lnSpc>
                <a:spcPct val="100000"/>
              </a:lnSpc>
              <a:spcBef>
                <a:spcPts val="460"/>
              </a:spcBef>
              <a:buFont typeface="Arial" panose="020B0604020202020204"/>
              <a:buChar char="•"/>
              <a:tabLst>
                <a:tab pos="25209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marR="114935" lvl="1" indent="-240665">
              <a:lnSpc>
                <a:spcPct val="100000"/>
              </a:lnSpc>
              <a:spcBef>
                <a:spcPts val="30"/>
              </a:spcBef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Role-based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logins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HOD,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students.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marR="5080" lvl="1" indent="-240665">
              <a:lnSpc>
                <a:spcPct val="100000"/>
              </a:lnSpc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Online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leave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students,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approval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handled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HOD.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marR="305435" lvl="1" indent="-240665">
              <a:lnSpc>
                <a:spcPct val="100000"/>
              </a:lnSpc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attendance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management,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allowing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mark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attendance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HOD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reports.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075" lvl="1" indent="-240030">
              <a:lnSpc>
                <a:spcPct val="100000"/>
              </a:lnSpc>
              <a:buChar char="•"/>
              <a:tabLst>
                <a:tab pos="7270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record-keeping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paperwork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spc="-10" dirty="0"/>
              <a:t>Objectives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90378" y="1920837"/>
            <a:ext cx="8221980" cy="404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378460" indent="-419100" algn="just">
              <a:lnSpc>
                <a:spcPct val="90000"/>
              </a:lnSpc>
              <a:spcBef>
                <a:spcPts val="100"/>
              </a:spcBef>
              <a:buAutoNum type="arabicPeriod"/>
              <a:tabLst>
                <a:tab pos="431800" algn="l"/>
              </a:tabLst>
            </a:pP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efficiently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view,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update,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manage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attendance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students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platform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HOD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mark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attendance.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20"/>
              </a:spcBef>
              <a:buFont typeface="Times New Roman" panose="020206030504050203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800" marR="77470" indent="-419100">
              <a:lnSpc>
                <a:spcPct val="90000"/>
              </a:lnSpc>
              <a:buAutoNum type="arabicPeriod"/>
              <a:tabLst>
                <a:tab pos="431800" algn="l"/>
              </a:tabLst>
            </a:pP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efficiently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search,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2400" spc="-25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by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providing 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centralized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20"/>
              </a:spcBef>
              <a:buFont typeface="Times New Roman" panose="020206030504050203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800" marR="5080" indent="-419100">
              <a:lnSpc>
                <a:spcPct val="90000"/>
              </a:lnSpc>
              <a:buAutoNum type="arabicPeriod"/>
              <a:tabLst>
                <a:tab pos="431800" algn="l"/>
              </a:tabLst>
            </a:pP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detailed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dashboard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tracks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academic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attendance.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20"/>
              </a:spcBef>
              <a:buFont typeface="Times New Roman" panose="020206030504050203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800" marR="974090" indent="-419100">
              <a:lnSpc>
                <a:spcPct val="90000"/>
              </a:lnSpc>
              <a:buAutoNum type="arabicPeriod"/>
              <a:tabLst>
                <a:tab pos="431800" algn="l"/>
              </a:tabLst>
            </a:pP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notifications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announcements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students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providing 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centralized communication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</a:t>
            </a:r>
            <a:r>
              <a:rPr spc="-10" dirty="0"/>
              <a:t>Scope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664" y="1576895"/>
            <a:ext cx="6950709" cy="533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53720" indent="-4572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  <a:tabLst>
                <a:tab pos="4318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automation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generating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reports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attendance</a:t>
            </a:r>
            <a:r>
              <a:rPr lang="en-US" altLang="en-US" sz="24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en-US"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69900" marR="553720" indent="-4572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  <a:tabLst>
                <a:tab pos="431800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789305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maintain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staff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errors.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69900" marR="789305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5080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paperwork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storing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digitally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database.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69900" marR="5080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775970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role-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functionalities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HOD,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staff,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students.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69900" marR="775970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429260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streamline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instant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notification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staff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69900" marR="429260" indent="-457200">
              <a:lnSpc>
                <a:spcPct val="90000"/>
              </a:lnSpc>
              <a:buFont typeface="+mj-lt"/>
              <a:buAutoNum type="arabicPeriod"/>
              <a:tabLst>
                <a:tab pos="431800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289307"/>
            <a:ext cx="1995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 </a:t>
            </a:r>
            <a:r>
              <a:rPr spc="-10" dirty="0"/>
              <a:t>Feature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77925" y="1129665"/>
            <a:ext cx="6995160" cy="550545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 algn="just">
              <a:lnSpc>
                <a:spcPct val="90000"/>
              </a:lnSpc>
              <a:spcBef>
                <a:spcPts val="100"/>
              </a:spcBef>
            </a:pPr>
            <a:r>
              <a:rPr b="1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1:</a:t>
            </a:r>
            <a:r>
              <a:rPr b="1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Provides</a:t>
            </a:r>
            <a:r>
              <a:rPr spc="200" dirty="0"/>
              <a:t> </a:t>
            </a:r>
            <a:r>
              <a:rPr dirty="0"/>
              <a:t>secure</a:t>
            </a:r>
            <a:r>
              <a:rPr spc="200" dirty="0"/>
              <a:t> </a:t>
            </a:r>
            <a:r>
              <a:rPr dirty="0"/>
              <a:t>login</a:t>
            </a:r>
            <a:r>
              <a:rPr spc="200" dirty="0"/>
              <a:t> </a:t>
            </a:r>
            <a:r>
              <a:rPr dirty="0"/>
              <a:t>access</a:t>
            </a:r>
            <a:r>
              <a:rPr spc="200" dirty="0"/>
              <a:t> </a:t>
            </a:r>
            <a:r>
              <a:rPr dirty="0"/>
              <a:t>to</a:t>
            </a:r>
            <a:r>
              <a:rPr spc="200" dirty="0"/>
              <a:t> </a:t>
            </a:r>
            <a:r>
              <a:rPr dirty="0"/>
              <a:t>HOD,</a:t>
            </a:r>
            <a:r>
              <a:rPr spc="200" dirty="0"/>
              <a:t> </a:t>
            </a:r>
            <a:r>
              <a:rPr spc="-10" dirty="0"/>
              <a:t>staff,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students.</a:t>
            </a:r>
            <a:r>
              <a:rPr spc="-10" dirty="0"/>
              <a:t> </a:t>
            </a:r>
            <a:endParaRPr spc="-10" dirty="0"/>
          </a:p>
          <a:p>
            <a:pPr marL="12700" marR="5080" algn="just">
              <a:lnSpc>
                <a:spcPct val="90000"/>
              </a:lnSpc>
              <a:spcBef>
                <a:spcPts val="100"/>
              </a:spcBef>
            </a:pPr>
            <a:endParaRPr spc="-20" dirty="0"/>
          </a:p>
          <a:p>
            <a:pPr marL="12700" marR="5080" algn="just">
              <a:lnSpc>
                <a:spcPct val="90000"/>
              </a:lnSpc>
            </a:pPr>
            <a:r>
              <a:rPr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2:</a:t>
            </a:r>
            <a:r>
              <a:rPr b="1" spc="8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dirty="0"/>
              <a:t>Allows</a:t>
            </a:r>
            <a:r>
              <a:rPr spc="75" dirty="0"/>
              <a:t>  </a:t>
            </a:r>
            <a:r>
              <a:rPr dirty="0"/>
              <a:t>HOD</a:t>
            </a:r>
            <a:r>
              <a:rPr spc="70" dirty="0"/>
              <a:t>  </a:t>
            </a:r>
            <a:r>
              <a:rPr dirty="0"/>
              <a:t>to</a:t>
            </a:r>
            <a:r>
              <a:rPr spc="75" dirty="0"/>
              <a:t>  </a:t>
            </a:r>
            <a:r>
              <a:rPr dirty="0"/>
              <a:t>manage</a:t>
            </a:r>
            <a:r>
              <a:rPr spc="70" dirty="0"/>
              <a:t>  </a:t>
            </a:r>
            <a:r>
              <a:rPr dirty="0"/>
              <a:t>students,</a:t>
            </a:r>
            <a:r>
              <a:rPr spc="75" dirty="0"/>
              <a:t>  </a:t>
            </a:r>
            <a:r>
              <a:rPr spc="-10" dirty="0"/>
              <a:t>staff, </a:t>
            </a:r>
            <a:r>
              <a:rPr dirty="0"/>
              <a:t>notifications,</a:t>
            </a:r>
            <a:r>
              <a:rPr spc="70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attendance</a:t>
            </a:r>
            <a:r>
              <a:rPr spc="80" dirty="0"/>
              <a:t> </a:t>
            </a:r>
            <a:r>
              <a:rPr dirty="0"/>
              <a:t>reports</a:t>
            </a:r>
            <a:r>
              <a:rPr spc="85" dirty="0"/>
              <a:t> </a:t>
            </a:r>
            <a:r>
              <a:rPr dirty="0"/>
              <a:t>through</a:t>
            </a:r>
            <a:r>
              <a:rPr spc="80" dirty="0"/>
              <a:t> </a:t>
            </a:r>
            <a:r>
              <a:rPr dirty="0"/>
              <a:t>a</a:t>
            </a:r>
            <a:r>
              <a:rPr spc="85" dirty="0"/>
              <a:t> </a:t>
            </a:r>
            <a:r>
              <a:rPr spc="-10" dirty="0"/>
              <a:t>dedicated dashboard.</a:t>
            </a:r>
            <a:endParaRPr spc="-10" dirty="0"/>
          </a:p>
          <a:p>
            <a:pPr marL="12700" marR="5080" algn="just">
              <a:lnSpc>
                <a:spcPct val="90000"/>
              </a:lnSpc>
            </a:pPr>
            <a:endParaRPr spc="-10" dirty="0"/>
          </a:p>
          <a:p>
            <a:pPr marL="12700" marR="22860" algn="just">
              <a:lnSpc>
                <a:spcPct val="90000"/>
              </a:lnSpc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3:</a:t>
            </a:r>
            <a:r>
              <a:rPr b="1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Enables</a:t>
            </a:r>
            <a:r>
              <a:rPr spc="100" dirty="0"/>
              <a:t> </a:t>
            </a:r>
            <a:r>
              <a:rPr dirty="0"/>
              <a:t>students</a:t>
            </a:r>
            <a:r>
              <a:rPr spc="105" dirty="0"/>
              <a:t>  </a:t>
            </a:r>
            <a:r>
              <a:rPr dirty="0"/>
              <a:t>apply</a:t>
            </a:r>
            <a:r>
              <a:rPr spc="105" dirty="0"/>
              <a:t> </a:t>
            </a:r>
            <a:r>
              <a:rPr dirty="0"/>
              <a:t>for</a:t>
            </a:r>
            <a:r>
              <a:rPr spc="100" dirty="0"/>
              <a:t> </a:t>
            </a:r>
            <a:r>
              <a:rPr spc="-10" dirty="0"/>
              <a:t>leave </a:t>
            </a:r>
            <a:r>
              <a:rPr dirty="0"/>
              <a:t>online.HOD</a:t>
            </a:r>
            <a:r>
              <a:rPr spc="229" dirty="0"/>
              <a:t>  </a:t>
            </a:r>
            <a:r>
              <a:rPr dirty="0"/>
              <a:t>can</a:t>
            </a:r>
            <a:r>
              <a:rPr spc="225" dirty="0"/>
              <a:t>  </a:t>
            </a:r>
            <a:r>
              <a:rPr dirty="0"/>
              <a:t>review</a:t>
            </a:r>
            <a:r>
              <a:rPr lang="en-US" dirty="0"/>
              <a:t> students and staff.</a:t>
            </a:r>
            <a:endParaRPr spc="-10" dirty="0"/>
          </a:p>
          <a:p>
            <a:pPr marL="12700" marR="6350" algn="just">
              <a:lnSpc>
                <a:spcPct val="90000"/>
              </a:lnSpc>
            </a:pPr>
            <a:r>
              <a:rPr b="1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b="1" spc="130" dirty="0">
              <a:latin typeface="Times New Roman" panose="02020603050405020304"/>
              <a:cs typeface="Times New Roman" panose="02020603050405020304"/>
            </a:endParaRPr>
          </a:p>
          <a:p>
            <a:pPr marL="12700" marR="6350" algn="just">
              <a:lnSpc>
                <a:spcPct val="90000"/>
              </a:lnSpc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4:</a:t>
            </a:r>
            <a:r>
              <a:rPr b="1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Provides</a:t>
            </a:r>
            <a:r>
              <a:rPr spc="140" dirty="0"/>
              <a:t> </a:t>
            </a:r>
            <a:r>
              <a:rPr dirty="0"/>
              <a:t>a</a:t>
            </a:r>
            <a:r>
              <a:rPr spc="135" dirty="0"/>
              <a:t> </a:t>
            </a:r>
            <a:r>
              <a:rPr dirty="0"/>
              <a:t>notification</a:t>
            </a:r>
            <a:r>
              <a:rPr spc="140" dirty="0"/>
              <a:t> </a:t>
            </a:r>
            <a:r>
              <a:rPr dirty="0"/>
              <a:t>system</a:t>
            </a:r>
            <a:r>
              <a:rPr spc="135" dirty="0"/>
              <a:t> </a:t>
            </a:r>
            <a:r>
              <a:rPr dirty="0"/>
              <a:t>for</a:t>
            </a:r>
            <a:r>
              <a:rPr spc="140" dirty="0"/>
              <a:t> </a:t>
            </a:r>
            <a:r>
              <a:rPr dirty="0"/>
              <a:t>HOD</a:t>
            </a:r>
            <a:r>
              <a:rPr spc="135" dirty="0"/>
              <a:t> </a:t>
            </a:r>
            <a:r>
              <a:rPr spc="-25" dirty="0"/>
              <a:t>and </a:t>
            </a:r>
            <a:r>
              <a:rPr dirty="0"/>
              <a:t>staff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send</a:t>
            </a:r>
            <a:r>
              <a:rPr spc="-25" dirty="0"/>
              <a:t> </a:t>
            </a:r>
            <a:r>
              <a:rPr dirty="0"/>
              <a:t>important</a:t>
            </a:r>
            <a:r>
              <a:rPr spc="-30" dirty="0"/>
              <a:t> </a:t>
            </a:r>
            <a:r>
              <a:rPr dirty="0"/>
              <a:t>messages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updates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students</a:t>
            </a:r>
            <a:r>
              <a:rPr lang="en-US" spc="-10" dirty="0"/>
              <a:t>.</a:t>
            </a:r>
            <a:endParaRPr lang="en-US" spc="-10" dirty="0"/>
          </a:p>
          <a:p>
            <a:pPr marL="12700" marR="6350" algn="just">
              <a:lnSpc>
                <a:spcPct val="90000"/>
              </a:lnSpc>
            </a:pPr>
            <a:endParaRPr lang="en-US" spc="-10" dirty="0"/>
          </a:p>
          <a:p>
            <a:pPr marL="12700" marR="6350" algn="just">
              <a:lnSpc>
                <a:spcPct val="90000"/>
              </a:lnSpc>
            </a:pPr>
            <a:r>
              <a:rPr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5: </a:t>
            </a:r>
            <a:r>
              <a:rPr dirty="0"/>
              <a:t>Enables</a:t>
            </a:r>
            <a:r>
              <a:rPr spc="-10" dirty="0"/>
              <a:t> </a:t>
            </a:r>
            <a:r>
              <a:rPr dirty="0"/>
              <a:t>staff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apply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leave,</a:t>
            </a:r>
            <a:r>
              <a:rPr spc="-10" dirty="0"/>
              <a:t> </a:t>
            </a:r>
            <a:r>
              <a:rPr dirty="0"/>
              <a:t>mark</a:t>
            </a:r>
            <a:r>
              <a:rPr spc="-15" dirty="0"/>
              <a:t> </a:t>
            </a:r>
            <a:r>
              <a:rPr spc="-10" dirty="0"/>
              <a:t>student </a:t>
            </a:r>
            <a:r>
              <a:rPr dirty="0"/>
              <a:t>attendance,</a:t>
            </a:r>
            <a:r>
              <a:rPr spc="370" dirty="0"/>
              <a:t> </a:t>
            </a:r>
            <a:r>
              <a:rPr dirty="0"/>
              <a:t>send</a:t>
            </a:r>
            <a:r>
              <a:rPr spc="370" dirty="0"/>
              <a:t> </a:t>
            </a:r>
            <a:r>
              <a:rPr dirty="0"/>
              <a:t>notices,</a:t>
            </a:r>
            <a:r>
              <a:rPr spc="370" dirty="0"/>
              <a:t> </a:t>
            </a:r>
            <a:r>
              <a:rPr dirty="0"/>
              <a:t>and</a:t>
            </a:r>
            <a:r>
              <a:rPr spc="370" dirty="0"/>
              <a:t> </a:t>
            </a:r>
            <a:r>
              <a:rPr dirty="0"/>
              <a:t>update</a:t>
            </a:r>
            <a:r>
              <a:rPr spc="370" dirty="0"/>
              <a:t> </a:t>
            </a:r>
            <a:r>
              <a:rPr dirty="0"/>
              <a:t>their</a:t>
            </a:r>
            <a:r>
              <a:rPr spc="375" dirty="0"/>
              <a:t> </a:t>
            </a:r>
            <a:r>
              <a:rPr dirty="0"/>
              <a:t>profile</a:t>
            </a:r>
            <a:r>
              <a:rPr spc="370" dirty="0"/>
              <a:t> </a:t>
            </a:r>
            <a:r>
              <a:rPr spc="-20" dirty="0"/>
              <a:t>from </a:t>
            </a:r>
            <a:r>
              <a:rPr dirty="0"/>
              <a:t>their </a:t>
            </a:r>
            <a:r>
              <a:rPr spc="-10" dirty="0"/>
              <a:t>dashboard.</a:t>
            </a:r>
            <a:endParaRPr spc="-10" dirty="0"/>
          </a:p>
          <a:p>
            <a:pPr marL="12700" marR="6350" algn="just">
              <a:lnSpc>
                <a:spcPct val="9000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399281"/>
            <a:ext cx="4279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70" dirty="0"/>
              <a:t> </a:t>
            </a:r>
            <a:r>
              <a:rPr dirty="0"/>
              <a:t>Outcome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Project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18490" y="1102360"/>
            <a:ext cx="7066915" cy="3550285"/>
          </a:xfrm>
          <a:prstGeom prst="rect">
            <a:avLst/>
          </a:prstGeom>
        </p:spPr>
        <p:txBody>
          <a:bodyPr vert="horz" wrap="square" lIns="0" tIns="35560" rIns="0" bIns="0" rtlCol="0">
            <a:noAutofit/>
          </a:bodyPr>
          <a:lstStyle/>
          <a:p>
            <a:pPr marL="469900" marR="5080" indent="-457200">
              <a:lnSpc>
                <a:spcPct val="93000"/>
              </a:lnSpc>
              <a:spcBef>
                <a:spcPts val="280"/>
              </a:spcBef>
              <a:buFont typeface="+mj-lt"/>
              <a:buAutoNum type="arabicPeriod"/>
              <a:tabLst>
                <a:tab pos="5835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Data: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Reduced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administrative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tasks.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Centralized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records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 easy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access.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69900" marR="5080" indent="-457200">
              <a:lnSpc>
                <a:spcPct val="93000"/>
              </a:lnSpc>
              <a:spcBef>
                <a:spcPts val="280"/>
              </a:spcBef>
              <a:buFont typeface="+mj-lt"/>
              <a:buAutoNum type="arabicPeriod"/>
              <a:tabLst>
                <a:tab pos="583565" algn="l"/>
              </a:tabLst>
            </a:pP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546100" marR="5080" indent="-533400">
              <a:lnSpc>
                <a:spcPct val="93000"/>
              </a:lnSpc>
              <a:spcBef>
                <a:spcPts val="280"/>
              </a:spcBef>
              <a:buFont typeface="+mj-lt"/>
              <a:buAutoNum type="arabicPeriod"/>
              <a:tabLst>
                <a:tab pos="5835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Enhanced</a:t>
            </a:r>
            <a:r>
              <a:rPr sz="2400" spc="415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Accuracy</a:t>
            </a:r>
            <a:r>
              <a:rPr sz="2400" spc="490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484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Reduced</a:t>
            </a:r>
            <a:r>
              <a:rPr sz="2400" spc="490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Errors:</a:t>
            </a:r>
            <a:r>
              <a:rPr sz="2400" spc="484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Eliminates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inefficiencies</a:t>
            </a:r>
            <a:r>
              <a:rPr sz="2400" spc="2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caused</a:t>
            </a:r>
            <a:r>
              <a:rPr sz="2400" spc="2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2400" spc="2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manual</a:t>
            </a:r>
            <a:r>
              <a:rPr sz="2400" spc="245" dirty="0">
                <a:latin typeface="Times New Roman" panose="02020603050405020304"/>
                <a:cs typeface="Times New Roman" panose="02020603050405020304"/>
                <a:sym typeface="+mn-ea"/>
              </a:rPr>
              <a:t> 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record-keeping</a:t>
            </a:r>
            <a:r>
              <a:rPr sz="2400" spc="25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2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have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digital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attendance</a:t>
            </a:r>
            <a:r>
              <a:rPr sz="24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which</a:t>
            </a:r>
            <a:r>
              <a:rPr sz="2400" spc="5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reduce</a:t>
            </a:r>
            <a:r>
              <a:rPr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errors.</a:t>
            </a:r>
            <a:endParaRPr sz="2400" spc="-1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546100" marR="5080" indent="-533400">
              <a:lnSpc>
                <a:spcPct val="93000"/>
              </a:lnSpc>
              <a:spcBef>
                <a:spcPts val="280"/>
              </a:spcBef>
              <a:buFont typeface="+mj-lt"/>
              <a:buAutoNum type="arabicPeriod"/>
              <a:tabLst>
                <a:tab pos="583565" algn="l"/>
              </a:tabLst>
            </a:pPr>
            <a:endParaRPr sz="2400" spc="-1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546100" marR="5080" indent="-533400">
              <a:lnSpc>
                <a:spcPct val="93000"/>
              </a:lnSpc>
              <a:spcBef>
                <a:spcPts val="280"/>
              </a:spcBef>
              <a:buFont typeface="+mj-lt"/>
              <a:buAutoNum type="arabicPeriod"/>
              <a:tabLst>
                <a:tab pos="5835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Improved</a:t>
            </a:r>
            <a:r>
              <a:rPr sz="2400" spc="4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Accessibility</a:t>
            </a:r>
            <a:r>
              <a:rPr sz="2400" spc="5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5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Security: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Secure</a:t>
            </a:r>
            <a:r>
              <a:rPr sz="2400" spc="5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login</a:t>
            </a:r>
            <a:r>
              <a:rPr sz="2400" spc="5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different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user</a:t>
            </a:r>
            <a:r>
              <a:rPr sz="2400" spc="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roles</a:t>
            </a:r>
            <a:r>
              <a:rPr sz="2400" spc="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(HOD,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Staff,</a:t>
            </a:r>
            <a:r>
              <a:rPr sz="2400" spc="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Students)</a:t>
            </a:r>
            <a:r>
              <a:rPr sz="2400" spc="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restricted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access</a:t>
            </a:r>
            <a:r>
              <a:rPr sz="2400" spc="5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based</a:t>
            </a:r>
            <a:r>
              <a:rPr sz="2400" spc="5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400" spc="5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roles</a:t>
            </a:r>
            <a:r>
              <a:rPr sz="2400" spc="5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5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Protection</a:t>
            </a:r>
            <a:r>
              <a:rPr sz="2400" spc="5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400" spc="5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sensitive</a:t>
            </a:r>
            <a:r>
              <a:rPr sz="2400" spc="5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data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through authentication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mechanisms.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6100" marR="5080" indent="-533400">
              <a:lnSpc>
                <a:spcPct val="103000"/>
              </a:lnSpc>
              <a:spcBef>
                <a:spcPts val="280"/>
              </a:spcBef>
              <a:buFont typeface="+mj-lt"/>
              <a:buAutoNum type="arabicPeriod"/>
              <a:tabLst>
                <a:tab pos="583565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6100" marR="5080" indent="-533400">
              <a:lnSpc>
                <a:spcPct val="103000"/>
              </a:lnSpc>
              <a:spcBef>
                <a:spcPts val="280"/>
              </a:spcBef>
              <a:tabLst>
                <a:tab pos="583565" algn="l"/>
              </a:tabLst>
            </a:pP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546100" marR="5080" indent="-533400">
              <a:lnSpc>
                <a:spcPct val="103000"/>
              </a:lnSpc>
              <a:spcBef>
                <a:spcPts val="280"/>
              </a:spcBef>
              <a:tabLst>
                <a:tab pos="583565" algn="l"/>
              </a:tabLst>
            </a:pPr>
            <a:r>
              <a:rPr sz="2400" spc="48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6100" marR="5080" indent="-533400">
              <a:lnSpc>
                <a:spcPct val="103000"/>
              </a:lnSpc>
              <a:spcBef>
                <a:spcPts val="280"/>
              </a:spcBef>
              <a:tabLst>
                <a:tab pos="583565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140" dirty="0"/>
              <a:t> </a:t>
            </a:r>
            <a:r>
              <a:rPr spc="-20" dirty="0"/>
              <a:t>Technology</a:t>
            </a:r>
            <a:r>
              <a:rPr spc="-70" dirty="0"/>
              <a:t> </a:t>
            </a:r>
            <a:r>
              <a:rPr spc="-10" dirty="0"/>
              <a:t>Stack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98276" y="1557845"/>
            <a:ext cx="4826000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588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71500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Frontend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(GUI):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(3.12.0)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 panose="020B06040202020202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71500" indent="-558800">
              <a:lnSpc>
                <a:spcPct val="100000"/>
              </a:lnSpc>
              <a:buAutoNum type="arabicPeriod"/>
              <a:tabLst>
                <a:tab pos="571500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Backend</a:t>
            </a:r>
            <a:r>
              <a:rPr sz="2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(Database):</a:t>
            </a:r>
            <a:r>
              <a:rPr sz="24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MySQL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10" dirty="0"/>
              <a:t> </a:t>
            </a:r>
            <a:r>
              <a:rPr dirty="0"/>
              <a:t>Block</a:t>
            </a:r>
            <a:r>
              <a:rPr spc="-15" dirty="0"/>
              <a:t> </a:t>
            </a:r>
            <a:r>
              <a:rPr spc="-10" dirty="0"/>
              <a:t>Diagram</a:t>
            </a:r>
            <a:endParaRPr spc="-10" dirty="0"/>
          </a:p>
        </p:txBody>
      </p:sp>
      <p:sp>
        <p:nvSpPr>
          <p:cNvPr id="62" name="Rounded Rectangle 61"/>
          <p:cNvSpPr/>
          <p:nvPr/>
        </p:nvSpPr>
        <p:spPr>
          <a:xfrm>
            <a:off x="615950" y="1568450"/>
            <a:ext cx="1600200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LOGIN AS HOD</a:t>
            </a:r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533015" y="1568450"/>
            <a:ext cx="1405890" cy="9048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LOGIN AS STAFF</a:t>
            </a: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184650" y="1609725"/>
            <a:ext cx="1684655" cy="8731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LOGIN AS STUDENT</a:t>
            </a:r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018530" y="1644650"/>
            <a:ext cx="1760220" cy="838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REGISTER </a:t>
            </a: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15950" y="3016250"/>
            <a:ext cx="1524000" cy="1295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HOD DASHBOARD</a:t>
            </a:r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696595" y="4749800"/>
            <a:ext cx="1595755" cy="1366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VIEW AND MANAGE STUDENT AND STAFF ,</a:t>
            </a:r>
            <a:endParaRPr lang="en-US" sz="1200" b="1"/>
          </a:p>
          <a:p>
            <a:pPr algn="ctr"/>
            <a:r>
              <a:rPr lang="en-US" sz="1200" b="1"/>
              <a:t>APPROVE LEAVE , VIEW RECORDS</a:t>
            </a:r>
            <a:endParaRPr lang="en-US" sz="1200" b="1"/>
          </a:p>
        </p:txBody>
      </p:sp>
      <p:sp>
        <p:nvSpPr>
          <p:cNvPr id="69" name="Rounded Rectangle 68"/>
          <p:cNvSpPr/>
          <p:nvPr/>
        </p:nvSpPr>
        <p:spPr>
          <a:xfrm>
            <a:off x="2517140" y="3016250"/>
            <a:ext cx="1550670" cy="1295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STAFF </a:t>
            </a:r>
            <a:endParaRPr lang="en-US"/>
          </a:p>
          <a:p>
            <a:pPr algn="ctr"/>
            <a:r>
              <a:rPr lang="en-US"/>
              <a:t>DASHBOARD</a:t>
            </a:r>
            <a:endParaRPr lang="en-US"/>
          </a:p>
        </p:txBody>
      </p:sp>
      <p:sp>
        <p:nvSpPr>
          <p:cNvPr id="70" name="Rectangles 69"/>
          <p:cNvSpPr/>
          <p:nvPr/>
        </p:nvSpPr>
        <p:spPr>
          <a:xfrm>
            <a:off x="2597150" y="4768850"/>
            <a:ext cx="1524000" cy="14039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VIEW STUDENT AND MANAGE STUDENT ,APPROVE LEAVE ,NOTIFY STUDENTS, SEND WEEKLY ASSIGNMENTS</a:t>
            </a:r>
            <a:endParaRPr lang="en-US" sz="1200" b="1"/>
          </a:p>
        </p:txBody>
      </p:sp>
      <p:sp>
        <p:nvSpPr>
          <p:cNvPr id="71" name="Rounded Rectangle 70"/>
          <p:cNvSpPr/>
          <p:nvPr/>
        </p:nvSpPr>
        <p:spPr>
          <a:xfrm>
            <a:off x="4273550" y="3016250"/>
            <a:ext cx="1584325" cy="1295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STUDENT </a:t>
            </a:r>
            <a:endParaRPr lang="en-US"/>
          </a:p>
          <a:p>
            <a:pPr algn="ctr"/>
            <a:r>
              <a:rPr lang="en-US"/>
              <a:t>DASHBOARD</a:t>
            </a:r>
            <a:endParaRPr lang="en-US"/>
          </a:p>
        </p:txBody>
      </p:sp>
      <p:sp>
        <p:nvSpPr>
          <p:cNvPr id="72" name="Rectangles 71"/>
          <p:cNvSpPr/>
          <p:nvPr/>
        </p:nvSpPr>
        <p:spPr>
          <a:xfrm>
            <a:off x="4349750" y="4768850"/>
            <a:ext cx="1534795" cy="1371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VIEW THEIR </a:t>
            </a:r>
            <a:r>
              <a:rPr lang="en-US" sz="1200" b="1"/>
              <a:t>OWN ATTENDANCE ,APPLY FOR LEAVE, AND WEEKLY ASSIGNMENTS</a:t>
            </a:r>
            <a:endParaRPr lang="en-US" sz="1200" b="1"/>
          </a:p>
        </p:txBody>
      </p:sp>
      <p:sp>
        <p:nvSpPr>
          <p:cNvPr id="73" name="Rounded Rectangle 72"/>
          <p:cNvSpPr/>
          <p:nvPr/>
        </p:nvSpPr>
        <p:spPr>
          <a:xfrm>
            <a:off x="692150" y="6445250"/>
            <a:ext cx="1600200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BACK TO HOME</a:t>
            </a:r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444750" y="6445250"/>
            <a:ext cx="1600200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BACK TO HOME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284345" y="6445250"/>
            <a:ext cx="1600200" cy="9144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BACK TO HOME</a:t>
            </a:r>
            <a:endParaRPr lang="en-US"/>
          </a:p>
        </p:txBody>
      </p:sp>
      <p:cxnSp>
        <p:nvCxnSpPr>
          <p:cNvPr id="78" name="Curved Connector 77"/>
          <p:cNvCxnSpPr>
            <a:stCxn id="65" idx="0"/>
            <a:endCxn id="64" idx="0"/>
          </p:cNvCxnSpPr>
          <p:nvPr/>
        </p:nvCxnSpPr>
        <p:spPr>
          <a:xfrm rot="16200000" flipV="1">
            <a:off x="5944870" y="691515"/>
            <a:ext cx="34925" cy="1871345"/>
          </a:xfrm>
          <a:prstGeom prst="curvedConnector3">
            <a:avLst>
              <a:gd name="adj1" fmla="val 7818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2"/>
            <a:endCxn id="69" idx="0"/>
          </p:cNvCxnSpPr>
          <p:nvPr/>
        </p:nvCxnSpPr>
        <p:spPr>
          <a:xfrm>
            <a:off x="3235960" y="2473325"/>
            <a:ext cx="56515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71" idx="0"/>
          </p:cNvCxnSpPr>
          <p:nvPr/>
        </p:nvCxnSpPr>
        <p:spPr>
          <a:xfrm>
            <a:off x="5027295" y="2482850"/>
            <a:ext cx="3873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2"/>
            <a:endCxn id="67" idx="0"/>
          </p:cNvCxnSpPr>
          <p:nvPr/>
        </p:nvCxnSpPr>
        <p:spPr>
          <a:xfrm flipH="1">
            <a:off x="1377950" y="2482850"/>
            <a:ext cx="38100" cy="533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2"/>
          </p:cNvCxnSpPr>
          <p:nvPr/>
        </p:nvCxnSpPr>
        <p:spPr>
          <a:xfrm>
            <a:off x="1377950" y="43116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9" idx="2"/>
            <a:endCxn id="70" idx="0"/>
          </p:cNvCxnSpPr>
          <p:nvPr/>
        </p:nvCxnSpPr>
        <p:spPr>
          <a:xfrm>
            <a:off x="3292475" y="4311650"/>
            <a:ext cx="66675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2"/>
            <a:endCxn id="72" idx="0"/>
          </p:cNvCxnSpPr>
          <p:nvPr/>
        </p:nvCxnSpPr>
        <p:spPr>
          <a:xfrm>
            <a:off x="5066030" y="4311650"/>
            <a:ext cx="51435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2"/>
            <a:endCxn id="73" idx="0"/>
          </p:cNvCxnSpPr>
          <p:nvPr/>
        </p:nvCxnSpPr>
        <p:spPr>
          <a:xfrm flipH="1">
            <a:off x="1492250" y="6116320"/>
            <a:ext cx="2540" cy="32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</p:cNvCxnSpPr>
          <p:nvPr/>
        </p:nvCxnSpPr>
        <p:spPr>
          <a:xfrm>
            <a:off x="3359150" y="6172835"/>
            <a:ext cx="0" cy="272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2"/>
            <a:endCxn id="77" idx="0"/>
          </p:cNvCxnSpPr>
          <p:nvPr/>
        </p:nvCxnSpPr>
        <p:spPr>
          <a:xfrm flipH="1">
            <a:off x="5084445" y="6140450"/>
            <a:ext cx="3302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3314</Words>
  <Application>WPS Slides</Application>
  <PresentationFormat>Custom</PresentationFormat>
  <Paragraphs>129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Arial</vt:lpstr>
      <vt:lpstr>Microsoft YaHei</vt:lpstr>
      <vt:lpstr>Arial Unicode MS</vt:lpstr>
      <vt:lpstr>Calibri</vt:lpstr>
      <vt:lpstr>Office Theme</vt:lpstr>
      <vt:lpstr>CampusConnect: A structured student management solution  </vt:lpstr>
      <vt:lpstr>Contents</vt:lpstr>
      <vt:lpstr>1. Introduction</vt:lpstr>
      <vt:lpstr>2. Objectives</vt:lpstr>
      <vt:lpstr>3. Scope</vt:lpstr>
      <vt:lpstr>4. Feature</vt:lpstr>
      <vt:lpstr>5. Outcome of Project</vt:lpstr>
      <vt:lpstr>6. Technology Stack</vt:lpstr>
      <vt:lpstr>7. Block Diagram</vt:lpstr>
      <vt:lpstr>Thank You...!!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sem4.pptx</dc:title>
  <dc:creator/>
  <cp:lastModifiedBy>richa tiwari</cp:lastModifiedBy>
  <cp:revision>4</cp:revision>
  <dcterms:created xsi:type="dcterms:W3CDTF">2025-02-10T17:16:00Z</dcterms:created>
  <dcterms:modified xsi:type="dcterms:W3CDTF">2025-04-17T14:39:28Z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38B5554BA67940A6BE67CBD6C048077D_12</vt:lpwstr>
  </property>
  <property fmtid="{D5CDD505-2E9C-101B-9397-08002B2CF9AE}" pid="4" name="KSOProductBuildVer">
    <vt:lpwstr>1033-12.2.0.20795</vt:lpwstr>
  </property>
</Properties>
</file>