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4746964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09A94C-82B6-41DD-9ADB-347345165E5A}" v="3" dt="2023-03-31T12:45:37.9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nerjee, Shruti" userId="762a9dec-e537-4fb0-9b7e-51542034e945" providerId="ADAL" clId="{C009A94C-82B6-41DD-9ADB-347345165E5A}"/>
    <pc:docChg chg="addSld delSld modSld sldOrd">
      <pc:chgData name="Banerjee, Shruti" userId="762a9dec-e537-4fb0-9b7e-51542034e945" providerId="ADAL" clId="{C009A94C-82B6-41DD-9ADB-347345165E5A}" dt="2023-03-31T12:45:42.071" v="5"/>
      <pc:docMkLst>
        <pc:docMk/>
      </pc:docMkLst>
      <pc:sldChg chg="ord">
        <pc:chgData name="Banerjee, Shruti" userId="762a9dec-e537-4fb0-9b7e-51542034e945" providerId="ADAL" clId="{C009A94C-82B6-41DD-9ADB-347345165E5A}" dt="2023-03-31T12:45:42.071" v="5"/>
        <pc:sldMkLst>
          <pc:docMk/>
          <pc:sldMk cId="3778141504" sldId="2147469644"/>
        </pc:sldMkLst>
      </pc:sldChg>
      <pc:sldChg chg="addSp delSp">
        <pc:chgData name="Banerjee, Shruti" userId="762a9dec-e537-4fb0-9b7e-51542034e945" providerId="ADAL" clId="{C009A94C-82B6-41DD-9ADB-347345165E5A}" dt="2023-03-31T12:45:36.884" v="2"/>
        <pc:sldMkLst>
          <pc:docMk/>
          <pc:sldMk cId="3163491397" sldId="2147469647"/>
        </pc:sldMkLst>
        <pc:picChg chg="add del">
          <ac:chgData name="Banerjee, Shruti" userId="762a9dec-e537-4fb0-9b7e-51542034e945" providerId="ADAL" clId="{C009A94C-82B6-41DD-9ADB-347345165E5A}" dt="2023-03-31T12:45:36.884" v="2"/>
          <ac:picMkLst>
            <pc:docMk/>
            <pc:sldMk cId="3163491397" sldId="2147469647"/>
            <ac:picMk id="11" creationId="{982407C6-2844-7D6F-A802-221DE950C6B7}"/>
          </ac:picMkLst>
        </pc:picChg>
      </pc:sldChg>
      <pc:sldChg chg="del">
        <pc:chgData name="Banerjee, Shruti" userId="762a9dec-e537-4fb0-9b7e-51542034e945" providerId="ADAL" clId="{C009A94C-82B6-41DD-9ADB-347345165E5A}" dt="2023-03-31T12:44:06.612" v="0" actId="47"/>
        <pc:sldMkLst>
          <pc:docMk/>
          <pc:sldMk cId="322935503" sldId="2147469648"/>
        </pc:sldMkLst>
      </pc:sldChg>
      <pc:sldChg chg="add">
        <pc:chgData name="Banerjee, Shruti" userId="762a9dec-e537-4fb0-9b7e-51542034e945" providerId="ADAL" clId="{C009A94C-82B6-41DD-9ADB-347345165E5A}" dt="2023-03-31T12:45:37.923" v="3"/>
        <pc:sldMkLst>
          <pc:docMk/>
          <pc:sldMk cId="1727917386" sldId="214746964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E54F3-D134-465F-B514-3AAF663E57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17929E-1F6B-4312-A98C-B18C5DF98B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8F135-017A-454D-BAB1-D6C292C30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6C52-1612-40DD-B602-50421B8E60F1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2A849-FDFD-4F68-AF93-9BD704593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B1A20-2062-45FE-B9A5-1B8A23A02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EE2EB-B0DA-4DD9-8009-E745D4B11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121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C9A41-4702-4A4B-97CA-22BF64853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094567-3DF6-489C-8F1E-6778AA8D9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E1D04-07C0-4DB5-839A-B67A42D73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6C52-1612-40DD-B602-50421B8E60F1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C5541-8F7B-4E83-B91D-FA7F5B181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67693-E16B-4987-8128-F4571038A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EE2EB-B0DA-4DD9-8009-E745D4B11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126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E1268B-8270-46FB-A0EF-E58DBB46F0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722ED1-2037-44BD-9C4E-37048A85C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91239-995D-478F-9797-C91D66CB0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6C52-1612-40DD-B602-50421B8E60F1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6E952-BCE7-4F2C-AAFD-5A1D132FD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03F5A-D5D3-45B0-9F06-8431FA517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EE2EB-B0DA-4DD9-8009-E745D4B11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96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5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57F0C9DF-D1FA-45A1-91F6-147FDC3E7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3223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63BB6-10D5-4A53-8A45-4299661BC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AD870-F75C-4AA6-B794-C136F6E05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BD41E-AB20-40C1-9634-2F8AB8FF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6C52-1612-40DD-B602-50421B8E60F1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2910F-B525-447F-8324-FC5A0D419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C9445-18B5-4C26-B5EF-B134C4D58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EE2EB-B0DA-4DD9-8009-E745D4B11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282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16AA2-7D89-4624-9E46-EEB8E2241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E03B4-7498-4B40-B0D0-8C0D1C623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EDC4A-4221-4A44-AB15-4A4C5ADE4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6C52-1612-40DD-B602-50421B8E60F1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865E1-7168-4A7C-B562-37C58B387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38398-77D6-48F3-B33D-75499F4C3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EE2EB-B0DA-4DD9-8009-E745D4B11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88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9B226-915C-419F-8356-1605E9195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CE033-6039-4DE2-85E8-581F3DB220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35FBD0-98C3-4E09-A42C-659257FD8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21E481-0BC2-45A9-B15C-1E05D716D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6C52-1612-40DD-B602-50421B8E60F1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80EF7-4080-4E2E-B83B-8982B6E96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AF108D-A6F0-47D2-8ADF-9A14ADFC9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EE2EB-B0DA-4DD9-8009-E745D4B11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022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A887F-3149-4C7F-925A-446256731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3E6D3-68C7-4327-8EC7-BA73C8837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349316-BEB8-4800-B101-1A7B32119E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A99BEC-7903-4660-8B8B-9A716D0E66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AE6A3F-637F-4D20-820F-199CAC260D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AC1FE9-B7CB-4BCE-AF19-DA37CA85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6C52-1612-40DD-B602-50421B8E60F1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637A94-0F56-401B-84D9-9E80C9E0F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5EBDE0-8EE1-4DB1-89EB-C460CB99B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EE2EB-B0DA-4DD9-8009-E745D4B11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323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7CBEC-78B2-4C3C-ADE9-0D9E1BCC5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790D46-A8FE-48E5-84F6-3E3640BD8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6C52-1612-40DD-B602-50421B8E60F1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ED7C5D-C652-4B37-843A-ADC9D8EC6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4255E4-0B83-4EA9-ABFF-7D47BF5C9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EE2EB-B0DA-4DD9-8009-E745D4B11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12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0065B6-A32B-4B4E-BE78-0EC97C5D3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6C52-1612-40DD-B602-50421B8E60F1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69B482-C100-4F24-877C-D37B0C3E7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9E66D-E02F-4AFD-86CD-5AF600E8A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EE2EB-B0DA-4DD9-8009-E745D4B11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9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2D5AC-3861-4771-A71E-1E8D008B1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759CC-65FB-4B32-9A08-591C2C956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5B50DC-34AD-48AF-B322-8EDEBA767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B6B58-479E-4F37-9034-C253C495B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6C52-1612-40DD-B602-50421B8E60F1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5B8A94-BBEF-4D59-A542-397972782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008B5-06EA-4208-8960-DF333C786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EE2EB-B0DA-4DD9-8009-E745D4B11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42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C1720-9794-4F75-83D4-7E056D856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C16FF0-C6BA-4B89-AA2C-DB736D5CFE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51191B-106F-4998-933C-B7B3BB520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9FD42B-3935-48DD-911F-FDEB29C8B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6C52-1612-40DD-B602-50421B8E60F1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4D331-8223-4459-B949-E800306EB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2A645-BC54-4559-91DA-CCA397242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EE2EB-B0DA-4DD9-8009-E745D4B11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082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1AF51D-8ABF-4605-B327-286159810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B1427-5456-40C7-841E-084808C62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EEF98-260C-4E44-B389-F05E64006D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A6C52-1612-40DD-B602-50421B8E60F1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EE61D-B9FA-4A5A-A5D9-6DD96BFD3B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1EE9F-97BF-4462-BD36-EFB6DB69D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EE2EB-B0DA-4DD9-8009-E745D4B11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03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Single Corner Rectangle 4">
            <a:extLst>
              <a:ext uri="{FF2B5EF4-FFF2-40B4-BE49-F238E27FC236}">
                <a16:creationId xmlns:a16="http://schemas.microsoft.com/office/drawing/2014/main" id="{86E680B8-2EA5-42BB-A5C2-E8E009615CC4}"/>
              </a:ext>
            </a:extLst>
          </p:cNvPr>
          <p:cNvSpPr/>
          <p:nvPr/>
        </p:nvSpPr>
        <p:spPr>
          <a:xfrm>
            <a:off x="151928" y="1152165"/>
            <a:ext cx="2741327" cy="5469478"/>
          </a:xfrm>
          <a:prstGeom prst="roundRect">
            <a:avLst>
              <a:gd name="adj" fmla="val 7465"/>
            </a:avLst>
          </a:prstGeom>
          <a:solidFill>
            <a:srgbClr val="2B143D"/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rtlCol="0" anchor="t" anchorCtr="0">
            <a:noAutofit/>
          </a:bodyPr>
          <a:lstStyle/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rgbClr val="0056A5"/>
              </a:buClr>
              <a:buSzPct val="100000"/>
              <a:buFont typeface="Wingdings" panose="05000000000000000000" pitchFamily="2" charset="2"/>
              <a:buChar char="§"/>
              <a:tabLst>
                <a:tab pos="6464300" algn="r"/>
              </a:tabLst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Verdana" panose="020B0604030504040204" pitchFamily="34" charset="0"/>
              <a:cs typeface="Segoe UI Semilight" panose="020B0402040204020203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A847286-F05A-431E-A0CB-BDEDC77E587D}"/>
              </a:ext>
            </a:extLst>
          </p:cNvPr>
          <p:cNvSpPr/>
          <p:nvPr/>
        </p:nvSpPr>
        <p:spPr>
          <a:xfrm>
            <a:off x="2890327" y="1298598"/>
            <a:ext cx="3167573" cy="2751027"/>
          </a:xfrm>
          <a:prstGeom prst="roundRect">
            <a:avLst>
              <a:gd name="adj" fmla="val 2492"/>
            </a:avLst>
          </a:prstGeom>
          <a:ln w="12700">
            <a:solidFill>
              <a:srgbClr val="FFFFFF">
                <a:lumMod val="75000"/>
              </a:srgbClr>
            </a:solidFill>
          </a:ln>
        </p:spPr>
        <p:txBody>
          <a:bodyPr wrap="square" tIns="182880">
            <a:noAutofit/>
          </a:bodyPr>
          <a:lstStyle/>
          <a:p>
            <a:pPr marL="137160" marR="0" lvl="0" indent="-13716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I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</p:txBody>
      </p:sp>
      <p:sp>
        <p:nvSpPr>
          <p:cNvPr id="7" name="Snip Single Corner Rectangle 7">
            <a:extLst>
              <a:ext uri="{FF2B5EF4-FFF2-40B4-BE49-F238E27FC236}">
                <a16:creationId xmlns:a16="http://schemas.microsoft.com/office/drawing/2014/main" id="{B631B978-8969-418E-BFCC-9CB75BA97DB2}"/>
              </a:ext>
            </a:extLst>
          </p:cNvPr>
          <p:cNvSpPr/>
          <p:nvPr/>
        </p:nvSpPr>
        <p:spPr>
          <a:xfrm>
            <a:off x="351305" y="3221258"/>
            <a:ext cx="2315413" cy="47675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noAutofit/>
          </a:bodyPr>
          <a:lstStyle/>
          <a:p>
            <a:pPr marL="0" lvl="2" algn="ctr">
              <a:buClr>
                <a:srgbClr val="12ABDB"/>
              </a:buClr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/>
                <a:ea typeface="Verdana"/>
                <a:cs typeface="Verdana"/>
              </a:rPr>
              <a:t>Richa Gupta</a:t>
            </a:r>
          </a:p>
          <a:p>
            <a:pPr marL="0" lvl="2" algn="ctr">
              <a:buClr>
                <a:srgbClr val="12ABDB"/>
              </a:buClr>
              <a:defRPr/>
            </a:pPr>
            <a:r>
              <a:rPr lang="en-US" sz="1400" b="1" dirty="0">
                <a:solidFill>
                  <a:schemeClr val="bg1"/>
                </a:solidFill>
                <a:latin typeface="Verdana"/>
              </a:rPr>
              <a:t>Manager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/>
              <a:ea typeface="Verdana"/>
              <a:cs typeface="+mn-cs"/>
            </a:endParaRPr>
          </a:p>
          <a:p>
            <a:pPr marL="0" lvl="2" algn="ctr">
              <a:buClr>
                <a:srgbClr val="12ABDB"/>
              </a:buClr>
              <a:defRPr/>
            </a:pP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Verdana"/>
              <a:cs typeface="Verdana"/>
            </a:endParaRPr>
          </a:p>
          <a:p>
            <a:pPr marL="0" marR="0" lvl="2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ABDB"/>
              </a:buClr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 </a:t>
            </a:r>
          </a:p>
        </p:txBody>
      </p:sp>
      <p:sp>
        <p:nvSpPr>
          <p:cNvPr id="9" name="Snip Single Corner Rectangle 14">
            <a:extLst>
              <a:ext uri="{FF2B5EF4-FFF2-40B4-BE49-F238E27FC236}">
                <a16:creationId xmlns:a16="http://schemas.microsoft.com/office/drawing/2014/main" id="{AD1F3CBD-D6D2-4801-8042-74CE71C8B67F}"/>
              </a:ext>
            </a:extLst>
          </p:cNvPr>
          <p:cNvSpPr/>
          <p:nvPr/>
        </p:nvSpPr>
        <p:spPr>
          <a:xfrm>
            <a:off x="165589" y="3942020"/>
            <a:ext cx="2699657" cy="29056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>
            <a:noFill/>
          </a:ln>
        </p:spPr>
        <p:txBody>
          <a:bodyPr wrap="square" lIns="731520" tIns="0" rIns="0" bIns="0" anchor="ctr">
            <a:noAutofit/>
          </a:bodyPr>
          <a:lstStyle/>
          <a:p>
            <a:pPr marL="0" marR="0" lvl="1" indent="-4572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ABDB"/>
              </a:buClr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Core Competencies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76BFD-E952-41C2-8227-17967C7417FA}"/>
              </a:ext>
            </a:extLst>
          </p:cNvPr>
          <p:cNvSpPr/>
          <p:nvPr/>
        </p:nvSpPr>
        <p:spPr>
          <a:xfrm>
            <a:off x="447587" y="4438665"/>
            <a:ext cx="2174967" cy="253434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rgbClr val="0056A5"/>
              </a:buClr>
              <a:buSzPct val="100000"/>
              <a:buFont typeface="Wingdings" panose="05000000000000000000" pitchFamily="2" charset="2"/>
              <a:buChar char="§"/>
              <a:tabLst>
                <a:tab pos="6464300" algn="r"/>
              </a:tabLst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Verdana" panose="020B0604030504040204" pitchFamily="34" charset="0"/>
                <a:cs typeface="Segoe UI Semilight" panose="020B0402040204020203" pitchFamily="34" charset="0"/>
              </a:rPr>
              <a:t>Designed, developed  various AI/ ML solutions</a:t>
            </a: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rgbClr val="0056A5"/>
              </a:buClr>
              <a:buSzPct val="100000"/>
              <a:buFont typeface="Wingdings" panose="05000000000000000000" pitchFamily="2" charset="2"/>
              <a:buChar char="§"/>
              <a:tabLst>
                <a:tab pos="6464300" algn="r"/>
              </a:tabLst>
              <a:defRPr/>
            </a:pPr>
            <a:r>
              <a:rPr lang="en-US" sz="1100" dirty="0">
                <a:solidFill>
                  <a:schemeClr val="bg1"/>
                </a:solidFill>
                <a:ea typeface="Verdana" panose="020B0604030504040204" pitchFamily="34" charset="0"/>
                <a:cs typeface="Segoe UI Semilight" panose="020B0402040204020203" pitchFamily="34" charset="0"/>
              </a:rPr>
              <a:t>Proficient in Python, </a:t>
            </a:r>
            <a:r>
              <a:rPr lang="en-US" sz="1100" dirty="0" err="1">
                <a:solidFill>
                  <a:schemeClr val="bg1"/>
                </a:solidFill>
                <a:ea typeface="Verdana" panose="020B0604030504040204" pitchFamily="34" charset="0"/>
                <a:cs typeface="Segoe UI Semilight" panose="020B0402040204020203" pitchFamily="34" charset="0"/>
              </a:rPr>
              <a:t>Numpy</a:t>
            </a:r>
            <a:r>
              <a:rPr lang="en-US" sz="1100" dirty="0">
                <a:solidFill>
                  <a:schemeClr val="bg1"/>
                </a:solidFill>
                <a:ea typeface="Verdana" panose="020B0604030504040204" pitchFamily="34" charset="0"/>
                <a:cs typeface="Segoe UI Semilight" panose="020B0402040204020203" pitchFamily="34" charset="0"/>
              </a:rPr>
              <a:t> Pandas, </a:t>
            </a:r>
            <a:r>
              <a:rPr lang="en-US" sz="1100" dirty="0" err="1">
                <a:solidFill>
                  <a:schemeClr val="bg1"/>
                </a:solidFill>
                <a:ea typeface="Verdana" panose="020B0604030504040204" pitchFamily="34" charset="0"/>
                <a:cs typeface="Segoe UI Semilight" panose="020B0402040204020203" pitchFamily="34" charset="0"/>
              </a:rPr>
              <a:t>SkLearn</a:t>
            </a:r>
            <a:r>
              <a:rPr lang="en-US" sz="1100" dirty="0">
                <a:solidFill>
                  <a:schemeClr val="bg1"/>
                </a:solidFill>
                <a:ea typeface="Verdana" panose="020B0604030504040204" pitchFamily="34" charset="0"/>
                <a:cs typeface="Segoe UI Semilight" panose="020B0402040204020203" pitchFamily="34" charset="0"/>
              </a:rPr>
              <a:t>, TensorFlow, </a:t>
            </a:r>
            <a:r>
              <a:rPr lang="en-US" sz="1100" dirty="0" err="1">
                <a:solidFill>
                  <a:schemeClr val="bg1"/>
                </a:solidFill>
                <a:ea typeface="Verdana" panose="020B0604030504040204" pitchFamily="34" charset="0"/>
                <a:cs typeface="Segoe UI Semilight" panose="020B0402040204020203" pitchFamily="34" charset="0"/>
              </a:rPr>
              <a:t>Keras</a:t>
            </a:r>
            <a:r>
              <a:rPr lang="en-US" sz="1100" dirty="0">
                <a:solidFill>
                  <a:schemeClr val="bg1"/>
                </a:solidFill>
                <a:ea typeface="Verdana" panose="020B0604030504040204" pitchFamily="34" charset="0"/>
                <a:cs typeface="Segoe UI Semilight" panose="020B0402040204020203" pitchFamily="34" charset="0"/>
              </a:rPr>
              <a:t> 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Verdana" panose="020B0604030504040204" pitchFamily="34" charset="0"/>
              <a:cs typeface="Segoe UI Semilight" panose="020B0402040204020203" pitchFamily="34" charset="0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rgbClr val="0056A5"/>
              </a:buClr>
              <a:buSzPct val="100000"/>
              <a:buFont typeface="Wingdings" panose="05000000000000000000" pitchFamily="2" charset="2"/>
              <a:buChar char="§"/>
              <a:tabLst>
                <a:tab pos="6464300" algn="r"/>
              </a:tabLst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Verdana" panose="020B0604030504040204" pitchFamily="34" charset="0"/>
                <a:cs typeface="Segoe UI Semilight" panose="020B0402040204020203" pitchFamily="34" charset="0"/>
              </a:rPr>
              <a:t>Credit Risk Models, NLP, Deep Learning, Forecasting and Gen AI basics</a:t>
            </a: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rgbClr val="0056A5"/>
              </a:buClr>
              <a:buSzPct val="100000"/>
              <a:buFont typeface="Wingdings" panose="05000000000000000000" pitchFamily="2" charset="2"/>
              <a:buChar char="§"/>
              <a:tabLst>
                <a:tab pos="6464300" algn="r"/>
              </a:tabLst>
              <a:defRPr/>
            </a:pPr>
            <a:r>
              <a:rPr lang="en-US" sz="1100" dirty="0">
                <a:solidFill>
                  <a:schemeClr val="bg1"/>
                </a:solidFill>
                <a:ea typeface="Verdana" panose="020B0604030504040204" pitchFamily="34" charset="0"/>
                <a:cs typeface="Segoe UI Semilight" panose="020B0402040204020203" pitchFamily="34" charset="0"/>
              </a:rPr>
              <a:t>End-to-end Data Science Lifecycle.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Verdana" panose="020B0604030504040204" pitchFamily="34" charset="0"/>
              <a:cs typeface="Segoe UI Semilight" panose="020B0402040204020203" pitchFamily="34" charset="0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rgbClr val="0056A5"/>
              </a:buClr>
              <a:buSzPct val="100000"/>
              <a:buFont typeface="Wingdings" panose="05000000000000000000" pitchFamily="2" charset="2"/>
              <a:buChar char="§"/>
              <a:tabLst>
                <a:tab pos="6464300" algn="r"/>
              </a:tabLst>
              <a:defRPr/>
            </a:pPr>
            <a:r>
              <a:rPr lang="en-US" sz="1100" dirty="0">
                <a:solidFill>
                  <a:schemeClr val="bg1"/>
                </a:solidFill>
                <a:ea typeface="Verdana" panose="020B0604030504040204" pitchFamily="34" charset="0"/>
                <a:cs typeface="Segoe UI Semilight" panose="020B0402040204020203" pitchFamily="34" charset="0"/>
              </a:rPr>
              <a:t>Applied Various Models like Logistic Regression, Random Forest, </a:t>
            </a:r>
            <a:r>
              <a:rPr lang="en-US" sz="1100" dirty="0" err="1">
                <a:solidFill>
                  <a:schemeClr val="bg1"/>
                </a:solidFill>
                <a:ea typeface="Verdana" panose="020B0604030504040204" pitchFamily="34" charset="0"/>
                <a:cs typeface="Segoe UI Semilight" panose="020B0402040204020203" pitchFamily="34" charset="0"/>
              </a:rPr>
              <a:t>XgBoost</a:t>
            </a:r>
            <a:r>
              <a:rPr lang="en-US" sz="1100" dirty="0">
                <a:solidFill>
                  <a:schemeClr val="bg1"/>
                </a:solidFill>
                <a:ea typeface="Verdana" panose="020B0604030504040204" pitchFamily="34" charset="0"/>
                <a:cs typeface="Segoe UI Semilight" panose="020B0402040204020203" pitchFamily="34" charset="0"/>
              </a:rPr>
              <a:t>, Transformers, BERT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Verdana" panose="020B0604030504040204" pitchFamily="34" charset="0"/>
              <a:cs typeface="Segoe UI Semilight" panose="020B0402040204020203" pitchFamily="34" charset="0"/>
            </a:endParaRPr>
          </a:p>
          <a:p>
            <a:pPr marL="137160" marR="0" lvl="0" indent="-1371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IN" altLang="ja-JP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  <a:p>
            <a:pPr marL="137160" marR="0" lvl="0" indent="-1371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IN" altLang="ja-JP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  <a:p>
            <a:pPr marL="137160" marR="0" lvl="0" indent="-1371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IN" altLang="ja-JP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0B92DDC-7A15-433C-911D-F477AE5773D0}"/>
              </a:ext>
            </a:extLst>
          </p:cNvPr>
          <p:cNvSpPr/>
          <p:nvPr/>
        </p:nvSpPr>
        <p:spPr>
          <a:xfrm>
            <a:off x="2890327" y="4300983"/>
            <a:ext cx="3167573" cy="2320660"/>
          </a:xfrm>
          <a:prstGeom prst="roundRect">
            <a:avLst>
              <a:gd name="adj" fmla="val 3626"/>
            </a:avLst>
          </a:prstGeom>
          <a:ln w="12700">
            <a:solidFill>
              <a:srgbClr val="FFFFFF">
                <a:lumMod val="75000"/>
              </a:srgbClr>
            </a:solidFill>
          </a:ln>
        </p:spPr>
        <p:txBody>
          <a:bodyPr wrap="square" tIns="182880">
            <a:noAutofit/>
          </a:bodyPr>
          <a:lstStyle/>
          <a:p>
            <a:pPr marL="137160" marR="0" lvl="0" indent="-13716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prstClr val="black"/>
              </a:buClr>
              <a:buSzTx/>
              <a:buFont typeface="Wingdings" panose="05000000000000000000" pitchFamily="2" charset="2"/>
              <a:buChar char="§"/>
              <a:tabLst>
                <a:tab pos="952500" algn="l"/>
                <a:tab pos="2098675" algn="l"/>
                <a:tab pos="3616325" algn="r"/>
              </a:tabLst>
              <a:defRPr/>
            </a:pP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</p:txBody>
      </p:sp>
      <p:sp>
        <p:nvSpPr>
          <p:cNvPr id="16" name="Snip Single Corner Rectangle 14">
            <a:extLst>
              <a:ext uri="{FF2B5EF4-FFF2-40B4-BE49-F238E27FC236}">
                <a16:creationId xmlns:a16="http://schemas.microsoft.com/office/drawing/2014/main" id="{9409D561-4D7C-46E7-9F4D-29C193869330}"/>
              </a:ext>
            </a:extLst>
          </p:cNvPr>
          <p:cNvSpPr/>
          <p:nvPr/>
        </p:nvSpPr>
        <p:spPr>
          <a:xfrm>
            <a:off x="3209529" y="4136758"/>
            <a:ext cx="2622300" cy="32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>
            <a:noFill/>
          </a:ln>
        </p:spPr>
        <p:txBody>
          <a:bodyPr wrap="square" lIns="0" tIns="0" rIns="0" bIns="0" anchor="ctr">
            <a:noAutofit/>
          </a:bodyPr>
          <a:lstStyle/>
          <a:p>
            <a:pPr marL="0" marR="0" lvl="2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ABDB"/>
              </a:buClr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Key skills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1C1F2DA-40CB-4E44-A749-342D1BE5BF85}"/>
              </a:ext>
            </a:extLst>
          </p:cNvPr>
          <p:cNvSpPr/>
          <p:nvPr/>
        </p:nvSpPr>
        <p:spPr>
          <a:xfrm>
            <a:off x="6156178" y="1290350"/>
            <a:ext cx="5613316" cy="5331293"/>
          </a:xfrm>
          <a:prstGeom prst="roundRect">
            <a:avLst>
              <a:gd name="adj" fmla="val 2355"/>
            </a:avLst>
          </a:prstGeom>
          <a:ln w="12700">
            <a:solidFill>
              <a:srgbClr val="FFFFFF">
                <a:lumMod val="75000"/>
              </a:srgbClr>
            </a:solidFill>
          </a:ln>
        </p:spPr>
        <p:txBody>
          <a:bodyPr wrap="square" tIns="22860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  <a:p>
            <a:pPr marL="137160" marR="0" lvl="0" indent="-13716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  <a:p>
            <a:pPr marL="137160" marR="0" lvl="0" indent="-13716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I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  <a:p>
            <a:pPr marL="137160" marR="0" lvl="0" indent="-13716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I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</p:txBody>
      </p:sp>
      <p:sp>
        <p:nvSpPr>
          <p:cNvPr id="18" name="Snip Single Corner Rectangle 14">
            <a:extLst>
              <a:ext uri="{FF2B5EF4-FFF2-40B4-BE49-F238E27FC236}">
                <a16:creationId xmlns:a16="http://schemas.microsoft.com/office/drawing/2014/main" id="{BB562A97-9719-4D5D-BB6B-ACFFB8CAE937}"/>
              </a:ext>
            </a:extLst>
          </p:cNvPr>
          <p:cNvSpPr/>
          <p:nvPr/>
        </p:nvSpPr>
        <p:spPr>
          <a:xfrm>
            <a:off x="7592110" y="1152165"/>
            <a:ext cx="2741452" cy="32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>
            <a:noFill/>
          </a:ln>
        </p:spPr>
        <p:txBody>
          <a:bodyPr wrap="square" lIns="0" tIns="0" rIns="0" bIns="0" anchor="ctr">
            <a:noAutofit/>
          </a:bodyPr>
          <a:lstStyle/>
          <a:p>
            <a:pPr marL="0" marR="0" lvl="2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ABDB"/>
              </a:buClr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Professional Experience</a:t>
            </a:r>
          </a:p>
        </p:txBody>
      </p:sp>
      <p:sp>
        <p:nvSpPr>
          <p:cNvPr id="20" name="Snip Single Corner Rectangle 14">
            <a:extLst>
              <a:ext uri="{FF2B5EF4-FFF2-40B4-BE49-F238E27FC236}">
                <a16:creationId xmlns:a16="http://schemas.microsoft.com/office/drawing/2014/main" id="{B1A87014-4854-460C-8E66-47BDEB4ED153}"/>
              </a:ext>
            </a:extLst>
          </p:cNvPr>
          <p:cNvSpPr/>
          <p:nvPr/>
        </p:nvSpPr>
        <p:spPr>
          <a:xfrm>
            <a:off x="3175924" y="1152165"/>
            <a:ext cx="2596380" cy="32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>
            <a:noFill/>
          </a:ln>
        </p:spPr>
        <p:txBody>
          <a:bodyPr wrap="square" lIns="0" tIns="0" rIns="0" bIns="0" anchor="ctr">
            <a:noAutofit/>
          </a:bodyPr>
          <a:lstStyle/>
          <a:p>
            <a:pPr marL="0" marR="0" lvl="2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ABDB"/>
              </a:buClr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Professional Background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43E947-84E9-452B-AAEE-435ED88EF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928" y="316065"/>
            <a:ext cx="11379200" cy="899840"/>
          </a:xfrm>
        </p:spPr>
        <p:txBody>
          <a:bodyPr/>
          <a:lstStyle/>
          <a:p>
            <a:pPr marL="0" lvl="2"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Verdana"/>
                <a:cs typeface="Verdana"/>
              </a:rPr>
              <a:t>   </a:t>
            </a:r>
            <a:r>
              <a:rPr lang="en-US" sz="2800" b="1" kern="1200" dirty="0">
                <a:solidFill>
                  <a:schemeClr val="tx1"/>
                </a:solidFill>
                <a:latin typeface="Verdana"/>
                <a:ea typeface="Verdana"/>
                <a:cs typeface="Verdana"/>
              </a:rPr>
              <a:t>Richa Gupta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Verdana"/>
                <a:cs typeface="Verdana"/>
              </a:rPr>
              <a:t>-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Manager</a:t>
            </a:r>
            <a:b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Verdana"/>
                <a:cs typeface="+mn-cs"/>
              </a:rPr>
            </a:b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C52BD7-1E37-409C-963B-D5257E1BD33E}"/>
              </a:ext>
            </a:extLst>
          </p:cNvPr>
          <p:cNvSpPr txBox="1"/>
          <p:nvPr/>
        </p:nvSpPr>
        <p:spPr>
          <a:xfrm>
            <a:off x="3064887" y="1723563"/>
            <a:ext cx="2915006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algn="l" defTabSz="1088239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0056A5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1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Verdana" panose="020B0604030504040204" pitchFamily="34" charset="0"/>
              </a:rPr>
              <a:t> worked as Lead Data Scientist in previous organization with </a:t>
            </a:r>
            <a:r>
              <a:rPr lang="en-US" sz="1100" dirty="0">
                <a:ea typeface="Verdana" panose="020B0604030504040204" pitchFamily="34" charset="0"/>
              </a:rPr>
              <a:t>overall 9.6 years of experience into IT</a:t>
            </a:r>
            <a:r>
              <a:rPr kumimoji="0" lang="en-US" sz="11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Verdana" panose="020B0604030504040204" pitchFamily="34" charset="0"/>
              </a:rPr>
              <a:t> industry </a:t>
            </a:r>
            <a:r>
              <a:rPr lang="en-US" sz="1100" dirty="0">
                <a:ea typeface="Verdana" panose="020B0604030504040204" pitchFamily="34" charset="0"/>
              </a:rPr>
              <a:t>and 4.3 </a:t>
            </a:r>
            <a:r>
              <a:rPr kumimoji="0" lang="en-US" sz="11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Verdana" panose="020B0604030504040204" pitchFamily="34" charset="0"/>
              </a:rPr>
              <a:t>years of hands-on experience in AI/ ML</a:t>
            </a:r>
          </a:p>
          <a:p>
            <a:pPr marL="171450" marR="0" lvl="0" indent="-171450" algn="l" defTabSz="1088239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0056A5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100" dirty="0"/>
              <a:t>Skilled in leveraging advanced machine learning techniques to solve complex industrial challenges.</a:t>
            </a:r>
            <a:endParaRPr kumimoji="0" lang="en-US" sz="11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Verdana" panose="020B0604030504040204" pitchFamily="34" charset="0"/>
            </a:endParaRPr>
          </a:p>
          <a:p>
            <a:pPr marL="171450" marR="0" lvl="0" indent="-171450" algn="l" defTabSz="1088239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0056A5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100" dirty="0"/>
              <a:t>Proficient in utilizing industrial data analysis to identify opportunities for innovative solutions and improvements.</a:t>
            </a:r>
          </a:p>
          <a:p>
            <a:pPr marL="171450" marR="0" lvl="0" indent="-171450" algn="l" defTabSz="1088239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0056A5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100" dirty="0"/>
              <a:t>Spearheaded the development of a credit product using AI to optimize customer offers and minimize risks.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6DAAA2-F543-4183-A82D-68AAEA6B21B8}"/>
              </a:ext>
            </a:extLst>
          </p:cNvPr>
          <p:cNvSpPr txBox="1"/>
          <p:nvPr/>
        </p:nvSpPr>
        <p:spPr>
          <a:xfrm>
            <a:off x="6339616" y="2703962"/>
            <a:ext cx="5404797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1" dirty="0"/>
              <a:t>AI Credits: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900" dirty="0"/>
              <a:t>Collaborated with the new client initiatives team to develop an AI-based credit platform, creating predictive models for assessing repayment capabilities and utilizing bank customer data for targeted product promotions.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900" i="0" dirty="0">
                <a:effectLst/>
              </a:rPr>
              <a:t>Implemented an end-to-end data science lifecycle, aligning solutions with business objectives to achieve strategic goals effectively in addressing the problem statement.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900" i="0" dirty="0">
                <a:effectLst/>
              </a:rPr>
              <a:t>Applied Ensemble ML Models, statistical analysis, and visualization techniques to optimize the AI-driven credit platform.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900" dirty="0"/>
              <a:t>Directed a team of 7 personnel focused on implementing resolutions and updates, ensuring seamless integration and optimal performance of systems.</a:t>
            </a:r>
            <a:endParaRPr lang="en-US" sz="900" i="0" dirty="0">
              <a:effectLst/>
            </a:endParaRPr>
          </a:p>
          <a:p>
            <a:pPr algn="l"/>
            <a:endParaRPr lang="en-US" sz="900" i="0" dirty="0">
              <a:effectLst/>
            </a:endParaRPr>
          </a:p>
          <a:p>
            <a:pPr algn="l"/>
            <a:r>
              <a:rPr lang="en-US" sz="1200" b="1" dirty="0"/>
              <a:t>Sentiment Analysis: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900" dirty="0"/>
              <a:t>Worked as Technical Lead and conducted sentiment analysis on bank product reviews by implementing a range of text preprocessing techniques and feature engineering methods, including Transformer, BERT based Uncased Subsequently, utilized these models for predictive analysis.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900" dirty="0"/>
              <a:t>Conducted regular assessments of project milestones and team performance to maintain focus and drive productivity, effectively managing resources to meet objectives. </a:t>
            </a:r>
          </a:p>
          <a:p>
            <a:pPr algn="l"/>
            <a:endParaRPr lang="en-US" sz="900" dirty="0"/>
          </a:p>
          <a:p>
            <a:pPr algn="l"/>
            <a:r>
              <a:rPr lang="en-US" sz="1200" b="1" dirty="0"/>
              <a:t>Similar Incident grouping: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900" dirty="0"/>
              <a:t>Managed a Team and employed diverse clustering techniques such as K-Means to categorize and group similar incidents reported by clients on daily basis.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900" dirty="0"/>
              <a:t>Streamlined data processing by compiling, cleaning and manipulating datasets for accurate analysis and interpretation, enabling informed decision making.</a:t>
            </a: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Tx/>
              <a:buNone/>
              <a:tabLst>
                <a:tab pos="6464300" algn="r"/>
              </a:tabLst>
              <a:defRPr/>
            </a:pPr>
            <a:endParaRPr kumimoji="0" lang="en-US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252525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70AD"/>
              </a:buClr>
              <a:buSzTx/>
              <a:buFontTx/>
              <a:buNone/>
              <a:tabLst>
                <a:tab pos="6464300" algn="r"/>
              </a:tabLst>
              <a:defRPr/>
            </a:pPr>
            <a:endParaRPr lang="en-US" altLang="en-US" sz="1050" b="1" dirty="0">
              <a:solidFill>
                <a:srgbClr val="252525"/>
              </a:solidFill>
              <a:latin typeface="Verdan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076CC3-0500-45E1-8DF2-A1FBDDE75953}"/>
              </a:ext>
            </a:extLst>
          </p:cNvPr>
          <p:cNvSpPr txBox="1"/>
          <p:nvPr/>
        </p:nvSpPr>
        <p:spPr>
          <a:xfrm>
            <a:off x="3174971" y="4612294"/>
            <a:ext cx="2741327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b="1" dirty="0"/>
              <a:t>Programming Language: </a:t>
            </a:r>
            <a:r>
              <a:rPr lang="en-IN" sz="1000" dirty="0"/>
              <a:t>Python</a:t>
            </a:r>
          </a:p>
          <a:p>
            <a:endParaRPr lang="en-IN" sz="1000" dirty="0"/>
          </a:p>
          <a:p>
            <a:r>
              <a:rPr lang="en-IN" sz="1000" b="1" dirty="0"/>
              <a:t>ML/DL Techniques:  </a:t>
            </a:r>
            <a:r>
              <a:rPr lang="en-IN" sz="1000" dirty="0"/>
              <a:t>EDA, Decision trees, logistic regression, linear regression, ensemble models (bagging and boosting techniques such as Random Forest, </a:t>
            </a:r>
            <a:r>
              <a:rPr lang="en-IN" sz="1000" dirty="0" err="1"/>
              <a:t>XGBoost</a:t>
            </a:r>
            <a:r>
              <a:rPr lang="en-IN" sz="1000" dirty="0"/>
              <a:t>, GBM), clustering, and NLP, </a:t>
            </a:r>
            <a:r>
              <a:rPr lang="en-IN" sz="1000" dirty="0" err="1"/>
              <a:t>GenAI</a:t>
            </a:r>
            <a:r>
              <a:rPr lang="en-IN" sz="1000" dirty="0"/>
              <a:t> Basics, on upskill path on Time Series Forecasting, RAG.</a:t>
            </a:r>
          </a:p>
          <a:p>
            <a:endParaRPr lang="en-IN" sz="1000" b="1" dirty="0"/>
          </a:p>
          <a:p>
            <a:r>
              <a:rPr lang="en-IN" sz="1000" b="1" dirty="0"/>
              <a:t>Tools and Environments: </a:t>
            </a:r>
            <a:r>
              <a:rPr lang="en-IN" sz="1000" dirty="0"/>
              <a:t>JIRA, Anaconda, </a:t>
            </a:r>
            <a:r>
              <a:rPr lang="en-IN" sz="1000" dirty="0" err="1"/>
              <a:t>Jupyter</a:t>
            </a:r>
            <a:r>
              <a:rPr lang="en-IN" sz="1000" dirty="0"/>
              <a:t> Notebook</a:t>
            </a:r>
            <a:endParaRPr kumimoji="0" lang="en-US" sz="1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Verdana" panose="020B0604030504040204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B4F3B3-47A5-3F9B-A335-B09A6477F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854" y="1446004"/>
            <a:ext cx="900341" cy="11572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BE193B9-0624-3A37-C8C4-48C6D0B0214B}"/>
              </a:ext>
            </a:extLst>
          </p:cNvPr>
          <p:cNvSpPr txBox="1"/>
          <p:nvPr/>
        </p:nvSpPr>
        <p:spPr>
          <a:xfrm>
            <a:off x="6339616" y="1467263"/>
            <a:ext cx="5276396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Verdana" panose="020B0604030504040204" pitchFamily="34" charset="0"/>
              </a:rPr>
              <a:t>Capgemini (June</a:t>
            </a:r>
            <a:r>
              <a:rPr lang="en-US" sz="1100" b="1" dirty="0">
                <a:solidFill>
                  <a:srgbClr val="000000"/>
                </a:solidFill>
                <a:ea typeface="Verdana" panose="020B0604030504040204" pitchFamily="34" charset="0"/>
              </a:rPr>
              <a:t> 2024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Verdana" panose="020B0604030504040204" pitchFamily="34" charset="0"/>
              </a:rPr>
              <a:t> - Present)</a:t>
            </a:r>
          </a:p>
          <a:p>
            <a:pPr marL="628650" lvl="2" indent="-171450">
              <a:buFont typeface="Arial" panose="020B0604020202020204" pitchFamily="34" charset="0"/>
              <a:buChar char="•"/>
              <a:defRPr/>
            </a:pPr>
            <a:r>
              <a:rPr lang="en-US" sz="1000" b="1" dirty="0">
                <a:solidFill>
                  <a:srgbClr val="000000"/>
                </a:solidFill>
                <a:ea typeface="Verdana" panose="020B0604030504040204" pitchFamily="34" charset="0"/>
              </a:rPr>
              <a:t>Role: Manager</a:t>
            </a:r>
          </a:p>
          <a:p>
            <a:pPr marL="457200" lvl="2">
              <a:defRPr/>
            </a:pP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Verdana" panose="020B0604030504040204" pitchFamily="34" charset="0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100" b="1" dirty="0">
                <a:solidFill>
                  <a:srgbClr val="000000"/>
                </a:solidFill>
                <a:ea typeface="Verdana" panose="020B0604030504040204" pitchFamily="34" charset="0"/>
              </a:rPr>
              <a:t>Fidelity Information Services(May 2016 – Feb 2023)</a:t>
            </a:r>
          </a:p>
          <a:p>
            <a:pPr marL="628650" lvl="2" indent="-171450">
              <a:buFont typeface="Arial" panose="020B0604020202020204" pitchFamily="34" charset="0"/>
              <a:buChar char="•"/>
              <a:defRPr/>
            </a:pPr>
            <a:r>
              <a:rPr lang="en-US" sz="1000" b="1" dirty="0">
                <a:solidFill>
                  <a:srgbClr val="000000"/>
                </a:solidFill>
                <a:ea typeface="Verdana" panose="020B0604030504040204" pitchFamily="34" charset="0"/>
              </a:rPr>
              <a:t>Role: Technical Lead</a:t>
            </a:r>
          </a:p>
        </p:txBody>
      </p:sp>
      <p:sp>
        <p:nvSpPr>
          <p:cNvPr id="8" name="Snip Single Corner Rectangle 14">
            <a:extLst>
              <a:ext uri="{FF2B5EF4-FFF2-40B4-BE49-F238E27FC236}">
                <a16:creationId xmlns:a16="http://schemas.microsoft.com/office/drawing/2014/main" id="{99A45670-83E7-82F6-9E0E-E62C47FC832B}"/>
              </a:ext>
            </a:extLst>
          </p:cNvPr>
          <p:cNvSpPr/>
          <p:nvPr/>
        </p:nvSpPr>
        <p:spPr>
          <a:xfrm>
            <a:off x="7708976" y="2383922"/>
            <a:ext cx="2741452" cy="32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>
            <a:noFill/>
          </a:ln>
        </p:spPr>
        <p:txBody>
          <a:bodyPr wrap="square" lIns="0" tIns="0" rIns="0" bIns="0" anchor="ctr">
            <a:noAutofit/>
          </a:bodyPr>
          <a:lstStyle/>
          <a:p>
            <a:pPr marL="0" marR="0" lvl="2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ABDB"/>
              </a:buClr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Projects </a:t>
            </a:r>
          </a:p>
        </p:txBody>
      </p:sp>
    </p:spTree>
    <p:extLst>
      <p:ext uri="{BB962C8B-B14F-4D97-AF65-F5344CB8AC3E}">
        <p14:creationId xmlns:p14="http://schemas.microsoft.com/office/powerpoint/2010/main" val="16597239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446</Words>
  <Application>Microsoft Office PowerPoint</Application>
  <PresentationFormat>Widescreen</PresentationFormat>
  <Paragraphs>45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Ubuntu</vt:lpstr>
      <vt:lpstr>Verdana</vt:lpstr>
      <vt:lpstr>Wingdings</vt:lpstr>
      <vt:lpstr>Office Theme</vt:lpstr>
      <vt:lpstr>think-cell Slide</vt:lpstr>
      <vt:lpstr>   Richa Gupta - Manager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Ashish- Principal ML Ops Engineer</dc:title>
  <dc:creator>Banerjee, Shruti</dc:creator>
  <cp:lastModifiedBy>Gupta, Richa</cp:lastModifiedBy>
  <cp:revision>13</cp:revision>
  <dcterms:created xsi:type="dcterms:W3CDTF">2022-07-26T14:52:54Z</dcterms:created>
  <dcterms:modified xsi:type="dcterms:W3CDTF">2024-07-12T06:39:39Z</dcterms:modified>
</cp:coreProperties>
</file>