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notesSlides/notesSlide1.xml" ContentType="application/vnd.openxmlformats-officedocument.presentationml.notesSl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notesSlides/notesSlide2.xml" ContentType="application/vnd.openxmlformats-officedocument.presentationml.notesSlide+xml"/>
  <Override PartName="/ppt/theme/themeOverride11.xml" ContentType="application/vnd.openxmlformats-officedocument.themeOverride+xml"/>
  <Override PartName="/ppt/theme/themeOverride12.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98" r:id="rId5"/>
    <p:sldId id="300" r:id="rId6"/>
    <p:sldId id="304" r:id="rId7"/>
    <p:sldId id="301" r:id="rId8"/>
    <p:sldId id="305" r:id="rId9"/>
    <p:sldId id="302" r:id="rId10"/>
    <p:sldId id="306" r:id="rId11"/>
    <p:sldId id="307" r:id="rId12"/>
    <p:sldId id="309" r:id="rId13"/>
    <p:sldId id="310" r:id="rId14"/>
    <p:sldId id="311" r:id="rId15"/>
    <p:sldId id="317" r:id="rId16"/>
    <p:sldId id="318" r:id="rId17"/>
    <p:sldId id="319" r:id="rId18"/>
    <p:sldId id="308" r:id="rId19"/>
    <p:sldId id="31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dhya ranganathan" initials="vr" lastIdx="1" clrIdx="0">
    <p:extLst>
      <p:ext uri="{19B8F6BF-5375-455C-9EA6-DF929625EA0E}">
        <p15:presenceInfo xmlns:p15="http://schemas.microsoft.com/office/powerpoint/2012/main" userId="4fe9acfa019806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A2577-01A0-05D7-2A5F-3C90743F3723}" v="704" dt="2021-11-12T20:00:41.687"/>
    <p1510:client id="{5E570E40-8D7E-064E-E213-592D36007D52}" v="46" dt="2021-12-05T23:23:26.485"/>
    <p1510:client id="{68B754B1-49C5-A2AE-7813-D4B42F39B556}" v="1060" dt="2021-12-05T22:33:09.477"/>
    <p1510:client id="{79E7F3B9-C6A9-43EA-B852-76ECF60C6AEC}" v="5" dt="2021-11-12T19:58:26.373"/>
    <p1510:client id="{D04553D1-846F-A61C-6B37-38CC3086E516}" v="110" dt="2021-12-05T22:41:48.5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4" d="100"/>
          <a:sy n="74" d="100"/>
        </p:scale>
        <p:origin x="35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0A5140-5DD2-4BB7-AD88-8A259FB9BA0F}" type="datetimeFigureOut">
              <a:rPr lang="en-US" smtClean="0"/>
              <a:t>12/5/2021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E3A759-5CD7-4D3E-AE55-A05581002D91}" type="slidenum">
              <a:rPr lang="en-US" smtClean="0"/>
              <a:t>‹#›</a:t>
            </a:fld>
            <a:endParaRPr lang="en-US"/>
          </a:p>
        </p:txBody>
      </p:sp>
    </p:spTree>
    <p:extLst>
      <p:ext uri="{BB962C8B-B14F-4D97-AF65-F5344CB8AC3E}">
        <p14:creationId xmlns:p14="http://schemas.microsoft.com/office/powerpoint/2010/main" val="1776200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E3A759-5CD7-4D3E-AE55-A05581002D91}" type="slidenum">
              <a:rPr lang="en-US" smtClean="0"/>
              <a:t>7</a:t>
            </a:fld>
            <a:endParaRPr lang="en-US"/>
          </a:p>
        </p:txBody>
      </p:sp>
    </p:spTree>
    <p:extLst>
      <p:ext uri="{BB962C8B-B14F-4D97-AF65-F5344CB8AC3E}">
        <p14:creationId xmlns:p14="http://schemas.microsoft.com/office/powerpoint/2010/main" val="1267137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E3A759-5CD7-4D3E-AE55-A05581002D91}" type="slidenum">
              <a:rPr lang="en-US" smtClean="0"/>
              <a:t>13</a:t>
            </a:fld>
            <a:endParaRPr lang="en-US"/>
          </a:p>
        </p:txBody>
      </p:sp>
    </p:spTree>
    <p:extLst>
      <p:ext uri="{BB962C8B-B14F-4D97-AF65-F5344CB8AC3E}">
        <p14:creationId xmlns:p14="http://schemas.microsoft.com/office/powerpoint/2010/main" val="2035893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12/5/2021</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12/5/2021</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12/5/2021</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12/5/2021</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12/5/2021</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12/5/2021</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12/5/2021</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12/5/2021</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12/5/2021</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12/5/2021</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hemeOverride" Target="../theme/themeOverride9.xml"/><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0.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hemeOverride" Target="../theme/themeOverride11.xml"/><Relationship Id="rId5" Type="http://schemas.openxmlformats.org/officeDocument/2006/relationships/image" Target="../media/image38.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hyperlink" Target="https://archive.ics.uci.edu/ml/datasets/Cervical+cancer+%28Risk+Factors%29" TargetMode="Externa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2.gif"/></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810500" y="4015152"/>
            <a:ext cx="4295776" cy="1992732"/>
          </a:xfrm>
        </p:spPr>
        <p:txBody>
          <a:bodyPr anchor="b">
            <a:noAutofit/>
          </a:bodyPr>
          <a:lstStyle/>
          <a:p>
            <a:r>
              <a:rPr lang="en-US" sz="3000">
                <a:solidFill>
                  <a:schemeClr val="tx1"/>
                </a:solidFill>
              </a:rPr>
              <a:t>Yamini Ranganathan</a:t>
            </a:r>
            <a:br>
              <a:rPr lang="en-US" sz="3000">
                <a:solidFill>
                  <a:schemeClr val="tx1"/>
                </a:solidFill>
              </a:rPr>
            </a:br>
            <a:r>
              <a:rPr lang="en-US" sz="3000">
                <a:solidFill>
                  <a:schemeClr val="tx1"/>
                </a:solidFill>
              </a:rPr>
              <a:t>Rachel Porter</a:t>
            </a:r>
            <a:br>
              <a:rPr lang="en-US" sz="3000">
                <a:solidFill>
                  <a:schemeClr val="tx1"/>
                </a:solidFill>
              </a:rPr>
            </a:br>
            <a:r>
              <a:rPr lang="en-US" sz="3000">
                <a:solidFill>
                  <a:schemeClr val="tx1"/>
                </a:solidFill>
              </a:rPr>
              <a:t>Richa Patel</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9934E6E9-6480-4876-BCCC-04264AF617B7}"/>
              </a:ext>
            </a:extLst>
          </p:cNvPr>
          <p:cNvSpPr txBox="1"/>
          <p:nvPr/>
        </p:nvSpPr>
        <p:spPr>
          <a:xfrm>
            <a:off x="804056" y="1303975"/>
            <a:ext cx="10580616" cy="1723549"/>
          </a:xfrm>
          <a:prstGeom prst="rect">
            <a:avLst/>
          </a:prstGeom>
          <a:noFill/>
        </p:spPr>
        <p:txBody>
          <a:bodyPr wrap="square" rtlCol="0">
            <a:spAutoFit/>
          </a:bodyPr>
          <a:lstStyle/>
          <a:p>
            <a:pPr algn="ctr"/>
            <a:r>
              <a:rPr lang="en-US" sz="4400">
                <a:effectLst/>
                <a:latin typeface="Lato" panose="020F0502020204030203" pitchFamily="34" charset="0"/>
                <a:ea typeface="Times New Roman" panose="02020603050405020304" pitchFamily="18" charset="0"/>
                <a:cs typeface="Times New Roman" panose="02020603050405020304" pitchFamily="18" charset="0"/>
              </a:rPr>
              <a:t>Comparison of Machine Learning Models for the Prediction of Cervical Cancer</a:t>
            </a:r>
            <a:endParaRPr lang="en-US" sz="44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3125958-042A-4D16-9A90-335A12606507}"/>
              </a:ext>
            </a:extLst>
          </p:cNvPr>
          <p:cNvSpPr txBox="1">
            <a:spLocks/>
          </p:cNvSpPr>
          <p:nvPr/>
        </p:nvSpPr>
        <p:spPr>
          <a:xfrm>
            <a:off x="869285" y="341397"/>
            <a:ext cx="10058400" cy="753593"/>
          </a:xfrm>
          <a:prstGeom prst="rect">
            <a:avLst/>
          </a:prstGeom>
        </p:spPr>
        <p:txBody>
          <a:bodyPr vert="horz" lIns="91440" tIns="45720" rIns="91440" bIns="45720"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dirty="0">
                <a:solidFill>
                  <a:srgbClr val="2D3B45"/>
                </a:solidFill>
                <a:latin typeface="LatoWeb"/>
              </a:rPr>
              <a:t>  Results –Logistic Regression</a:t>
            </a:r>
            <a:endParaRPr lang="en-US" sz="2800" b="1" i="0" dirty="0">
              <a:solidFill>
                <a:srgbClr val="000000"/>
              </a:solidFill>
              <a:effectLst/>
              <a:latin typeface="Helvetica Neue"/>
            </a:endParaRPr>
          </a:p>
        </p:txBody>
      </p:sp>
      <p:pic>
        <p:nvPicPr>
          <p:cNvPr id="5" name="table">
            <a:extLst>
              <a:ext uri="{FF2B5EF4-FFF2-40B4-BE49-F238E27FC236}">
                <a16:creationId xmlns:a16="http://schemas.microsoft.com/office/drawing/2014/main" id="{F092880D-38BC-4390-B27F-A650B9CD38BA}"/>
              </a:ext>
            </a:extLst>
          </p:cNvPr>
          <p:cNvPicPr>
            <a:picLocks noChangeAspect="1"/>
          </p:cNvPicPr>
          <p:nvPr/>
        </p:nvPicPr>
        <p:blipFill>
          <a:blip r:embed="rId2"/>
          <a:stretch>
            <a:fillRect/>
          </a:stretch>
        </p:blipFill>
        <p:spPr>
          <a:xfrm>
            <a:off x="1100646" y="1228084"/>
            <a:ext cx="10174287" cy="667882"/>
          </a:xfrm>
          <a:prstGeom prst="rect">
            <a:avLst/>
          </a:prstGeom>
        </p:spPr>
      </p:pic>
      <p:sp>
        <p:nvSpPr>
          <p:cNvPr id="6" name="TextBox 5">
            <a:extLst>
              <a:ext uri="{FF2B5EF4-FFF2-40B4-BE49-F238E27FC236}">
                <a16:creationId xmlns:a16="http://schemas.microsoft.com/office/drawing/2014/main" id="{A2738570-9C25-472F-949A-F2C3F1DEF8A1}"/>
              </a:ext>
            </a:extLst>
          </p:cNvPr>
          <p:cNvSpPr txBox="1"/>
          <p:nvPr/>
        </p:nvSpPr>
        <p:spPr>
          <a:xfrm>
            <a:off x="3134299" y="2312848"/>
            <a:ext cx="2143920"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7030A0"/>
                </a:solidFill>
              </a:rPr>
              <a:t>CONFUSION MATRIX</a:t>
            </a:r>
          </a:p>
        </p:txBody>
      </p:sp>
      <p:sp>
        <p:nvSpPr>
          <p:cNvPr id="7" name="TextBox 6">
            <a:extLst>
              <a:ext uri="{FF2B5EF4-FFF2-40B4-BE49-F238E27FC236}">
                <a16:creationId xmlns:a16="http://schemas.microsoft.com/office/drawing/2014/main" id="{D7A86EAF-C493-4169-9178-4F98BC8B1880}"/>
              </a:ext>
            </a:extLst>
          </p:cNvPr>
          <p:cNvSpPr txBox="1"/>
          <p:nvPr/>
        </p:nvSpPr>
        <p:spPr>
          <a:xfrm>
            <a:off x="9343018" y="2335539"/>
            <a:ext cx="126156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7030A0"/>
                </a:solidFill>
              </a:rPr>
              <a:t>ROC &amp; AUC</a:t>
            </a:r>
          </a:p>
        </p:txBody>
      </p:sp>
      <p:sp>
        <p:nvSpPr>
          <p:cNvPr id="8" name="TextBox 7">
            <a:extLst>
              <a:ext uri="{FF2B5EF4-FFF2-40B4-BE49-F238E27FC236}">
                <a16:creationId xmlns:a16="http://schemas.microsoft.com/office/drawing/2014/main" id="{89F87EF4-596B-4C48-9A82-6490C325C2EB}"/>
              </a:ext>
            </a:extLst>
          </p:cNvPr>
          <p:cNvSpPr txBox="1"/>
          <p:nvPr/>
        </p:nvSpPr>
        <p:spPr>
          <a:xfrm>
            <a:off x="7676656" y="5921687"/>
            <a:ext cx="4532299" cy="30777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	Logistic Regression Method </a:t>
            </a:r>
            <a:r>
              <a:rPr lang="en-US" sz="1400" cap="none" spc="0" dirty="0"/>
              <a:t>with PCA </a:t>
            </a:r>
            <a:r>
              <a:rPr lang="en-US" sz="1400" dirty="0"/>
              <a:t>: 0.96</a:t>
            </a:r>
          </a:p>
        </p:txBody>
      </p:sp>
      <p:pic>
        <p:nvPicPr>
          <p:cNvPr id="9" name="Picture 8">
            <a:extLst>
              <a:ext uri="{FF2B5EF4-FFF2-40B4-BE49-F238E27FC236}">
                <a16:creationId xmlns:a16="http://schemas.microsoft.com/office/drawing/2014/main" id="{DD70D049-0F8E-4100-AD88-34A8C10F7589}"/>
              </a:ext>
            </a:extLst>
          </p:cNvPr>
          <p:cNvPicPr>
            <a:picLocks noChangeAspect="1"/>
          </p:cNvPicPr>
          <p:nvPr/>
        </p:nvPicPr>
        <p:blipFill>
          <a:blip r:embed="rId3"/>
          <a:stretch>
            <a:fillRect/>
          </a:stretch>
        </p:blipFill>
        <p:spPr>
          <a:xfrm>
            <a:off x="37673" y="2905098"/>
            <a:ext cx="3151253" cy="1047804"/>
          </a:xfrm>
          <a:prstGeom prst="rect">
            <a:avLst/>
          </a:prstGeom>
        </p:spPr>
      </p:pic>
      <p:pic>
        <p:nvPicPr>
          <p:cNvPr id="10" name="Picture 9">
            <a:extLst>
              <a:ext uri="{FF2B5EF4-FFF2-40B4-BE49-F238E27FC236}">
                <a16:creationId xmlns:a16="http://schemas.microsoft.com/office/drawing/2014/main" id="{971C19FE-C6D9-452A-A0D7-809E06BA2473}"/>
              </a:ext>
            </a:extLst>
          </p:cNvPr>
          <p:cNvPicPr>
            <a:picLocks noChangeAspect="1"/>
          </p:cNvPicPr>
          <p:nvPr/>
        </p:nvPicPr>
        <p:blipFill>
          <a:blip r:embed="rId4"/>
          <a:stretch>
            <a:fillRect/>
          </a:stretch>
        </p:blipFill>
        <p:spPr>
          <a:xfrm>
            <a:off x="37673" y="4366941"/>
            <a:ext cx="2767660" cy="1331839"/>
          </a:xfrm>
          <a:prstGeom prst="rect">
            <a:avLst/>
          </a:prstGeom>
        </p:spPr>
      </p:pic>
      <p:pic>
        <p:nvPicPr>
          <p:cNvPr id="11" name="Picture 10">
            <a:extLst>
              <a:ext uri="{FF2B5EF4-FFF2-40B4-BE49-F238E27FC236}">
                <a16:creationId xmlns:a16="http://schemas.microsoft.com/office/drawing/2014/main" id="{984145DB-D999-4A82-A168-9894BFC67822}"/>
              </a:ext>
            </a:extLst>
          </p:cNvPr>
          <p:cNvPicPr>
            <a:picLocks noChangeAspect="1"/>
          </p:cNvPicPr>
          <p:nvPr/>
        </p:nvPicPr>
        <p:blipFill>
          <a:blip r:embed="rId5"/>
          <a:stretch>
            <a:fillRect/>
          </a:stretch>
        </p:blipFill>
        <p:spPr>
          <a:xfrm>
            <a:off x="3134299" y="2707271"/>
            <a:ext cx="4532299" cy="3660872"/>
          </a:xfrm>
          <a:prstGeom prst="rect">
            <a:avLst/>
          </a:prstGeom>
        </p:spPr>
      </p:pic>
      <p:pic>
        <p:nvPicPr>
          <p:cNvPr id="2" name="Picture 11" descr="Chart, line chart, scatter chart&#10;&#10;Description automatically generated">
            <a:extLst>
              <a:ext uri="{FF2B5EF4-FFF2-40B4-BE49-F238E27FC236}">
                <a16:creationId xmlns:a16="http://schemas.microsoft.com/office/drawing/2014/main" id="{D261C188-AA16-43E5-9D4F-88CB9D7C75D6}"/>
              </a:ext>
            </a:extLst>
          </p:cNvPr>
          <p:cNvPicPr>
            <a:picLocks noChangeAspect="1"/>
          </p:cNvPicPr>
          <p:nvPr/>
        </p:nvPicPr>
        <p:blipFill>
          <a:blip r:embed="rId6"/>
          <a:stretch>
            <a:fillRect/>
          </a:stretch>
        </p:blipFill>
        <p:spPr>
          <a:xfrm>
            <a:off x="7927808" y="2888925"/>
            <a:ext cx="4021555" cy="2950059"/>
          </a:xfrm>
          <a:prstGeom prst="rect">
            <a:avLst/>
          </a:prstGeom>
        </p:spPr>
      </p:pic>
    </p:spTree>
    <p:extLst>
      <p:ext uri="{BB962C8B-B14F-4D97-AF65-F5344CB8AC3E}">
        <p14:creationId xmlns:p14="http://schemas.microsoft.com/office/powerpoint/2010/main" val="449489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D38F25-C37E-407D-80BA-32723BFEE230}"/>
              </a:ext>
            </a:extLst>
          </p:cNvPr>
          <p:cNvSpPr txBox="1">
            <a:spLocks/>
          </p:cNvSpPr>
          <p:nvPr/>
        </p:nvSpPr>
        <p:spPr>
          <a:xfrm>
            <a:off x="726949" y="484966"/>
            <a:ext cx="10058400" cy="753593"/>
          </a:xfrm>
          <a:prstGeom prst="rect">
            <a:avLst/>
          </a:prstGeom>
        </p:spPr>
        <p:txBody>
          <a:bodyPr vert="horz" lIns="91440" tIns="45720" rIns="91440" bIns="45720"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dirty="0">
                <a:solidFill>
                  <a:srgbClr val="2D3B45"/>
                </a:solidFill>
                <a:latin typeface="LatoWeb"/>
              </a:rPr>
              <a:t>  Results –Logistic Regression</a:t>
            </a:r>
            <a:endParaRPr lang="en-US" sz="2800" b="1" i="0" dirty="0">
              <a:solidFill>
                <a:srgbClr val="000000"/>
              </a:solidFill>
              <a:effectLst/>
              <a:latin typeface="Helvetica Neue"/>
            </a:endParaRPr>
          </a:p>
        </p:txBody>
      </p:sp>
      <p:pic>
        <p:nvPicPr>
          <p:cNvPr id="5" name="table">
            <a:extLst>
              <a:ext uri="{FF2B5EF4-FFF2-40B4-BE49-F238E27FC236}">
                <a16:creationId xmlns:a16="http://schemas.microsoft.com/office/drawing/2014/main" id="{02AD1455-A74B-4A5F-A8BC-689D05B04F8C}"/>
              </a:ext>
            </a:extLst>
          </p:cNvPr>
          <p:cNvPicPr>
            <a:picLocks noChangeAspect="1"/>
          </p:cNvPicPr>
          <p:nvPr/>
        </p:nvPicPr>
        <p:blipFill>
          <a:blip r:embed="rId2"/>
          <a:stretch>
            <a:fillRect/>
          </a:stretch>
        </p:blipFill>
        <p:spPr>
          <a:xfrm>
            <a:off x="1008856" y="1202160"/>
            <a:ext cx="10174287" cy="667882"/>
          </a:xfrm>
          <a:prstGeom prst="rect">
            <a:avLst/>
          </a:prstGeom>
        </p:spPr>
      </p:pic>
      <p:sp>
        <p:nvSpPr>
          <p:cNvPr id="6" name="TextBox 5">
            <a:extLst>
              <a:ext uri="{FF2B5EF4-FFF2-40B4-BE49-F238E27FC236}">
                <a16:creationId xmlns:a16="http://schemas.microsoft.com/office/drawing/2014/main" id="{A9D46A29-C970-459D-91BA-EB799C48E2D7}"/>
              </a:ext>
            </a:extLst>
          </p:cNvPr>
          <p:cNvSpPr txBox="1"/>
          <p:nvPr/>
        </p:nvSpPr>
        <p:spPr>
          <a:xfrm>
            <a:off x="2991963" y="2456417"/>
            <a:ext cx="2143920"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7030A0"/>
                </a:solidFill>
              </a:rPr>
              <a:t>CONFUSION MATRIX</a:t>
            </a:r>
          </a:p>
        </p:txBody>
      </p:sp>
      <p:sp>
        <p:nvSpPr>
          <p:cNvPr id="7" name="TextBox 6">
            <a:extLst>
              <a:ext uri="{FF2B5EF4-FFF2-40B4-BE49-F238E27FC236}">
                <a16:creationId xmlns:a16="http://schemas.microsoft.com/office/drawing/2014/main" id="{E0FF6E04-EAA4-4A24-B801-DF5EA1CB0D3D}"/>
              </a:ext>
            </a:extLst>
          </p:cNvPr>
          <p:cNvSpPr txBox="1"/>
          <p:nvPr/>
        </p:nvSpPr>
        <p:spPr>
          <a:xfrm>
            <a:off x="9200682" y="2479108"/>
            <a:ext cx="126156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7030A0"/>
                </a:solidFill>
              </a:rPr>
              <a:t>ROC &amp; AUC</a:t>
            </a:r>
          </a:p>
        </p:txBody>
      </p:sp>
      <p:sp>
        <p:nvSpPr>
          <p:cNvPr id="8" name="TextBox 7">
            <a:extLst>
              <a:ext uri="{FF2B5EF4-FFF2-40B4-BE49-F238E27FC236}">
                <a16:creationId xmlns:a16="http://schemas.microsoft.com/office/drawing/2014/main" id="{5AF9336D-F8C3-4CE4-9BA9-112F25508C4A}"/>
              </a:ext>
            </a:extLst>
          </p:cNvPr>
          <p:cNvSpPr txBox="1"/>
          <p:nvPr/>
        </p:nvSpPr>
        <p:spPr>
          <a:xfrm>
            <a:off x="7818992" y="6065256"/>
            <a:ext cx="4532299" cy="30777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Logistic Regression Method </a:t>
            </a:r>
            <a:r>
              <a:rPr lang="en-US" sz="1400" cap="none" spc="0" dirty="0"/>
              <a:t>with SMOTE </a:t>
            </a:r>
            <a:r>
              <a:rPr lang="en-US" sz="1400" dirty="0"/>
              <a:t>: 0.97</a:t>
            </a:r>
          </a:p>
        </p:txBody>
      </p:sp>
      <p:pic>
        <p:nvPicPr>
          <p:cNvPr id="9" name="Picture 8">
            <a:extLst>
              <a:ext uri="{FF2B5EF4-FFF2-40B4-BE49-F238E27FC236}">
                <a16:creationId xmlns:a16="http://schemas.microsoft.com/office/drawing/2014/main" id="{5E663E3E-F67E-47EB-AD0C-E36853D67877}"/>
              </a:ext>
            </a:extLst>
          </p:cNvPr>
          <p:cNvPicPr>
            <a:picLocks noChangeAspect="1"/>
          </p:cNvPicPr>
          <p:nvPr/>
        </p:nvPicPr>
        <p:blipFill>
          <a:blip r:embed="rId3"/>
          <a:stretch>
            <a:fillRect/>
          </a:stretch>
        </p:blipFill>
        <p:spPr>
          <a:xfrm>
            <a:off x="-1" y="2848440"/>
            <a:ext cx="2937923" cy="1371670"/>
          </a:xfrm>
          <a:prstGeom prst="rect">
            <a:avLst/>
          </a:prstGeom>
        </p:spPr>
      </p:pic>
      <p:pic>
        <p:nvPicPr>
          <p:cNvPr id="10" name="Picture 9">
            <a:extLst>
              <a:ext uri="{FF2B5EF4-FFF2-40B4-BE49-F238E27FC236}">
                <a16:creationId xmlns:a16="http://schemas.microsoft.com/office/drawing/2014/main" id="{C5302408-FF6A-4B34-9CA8-FC6C4576E158}"/>
              </a:ext>
            </a:extLst>
          </p:cNvPr>
          <p:cNvPicPr>
            <a:picLocks noChangeAspect="1"/>
          </p:cNvPicPr>
          <p:nvPr/>
        </p:nvPicPr>
        <p:blipFill>
          <a:blip r:embed="rId4"/>
          <a:stretch>
            <a:fillRect/>
          </a:stretch>
        </p:blipFill>
        <p:spPr>
          <a:xfrm>
            <a:off x="-1" y="4548272"/>
            <a:ext cx="2654527" cy="1495116"/>
          </a:xfrm>
          <a:prstGeom prst="rect">
            <a:avLst/>
          </a:prstGeom>
        </p:spPr>
      </p:pic>
      <p:pic>
        <p:nvPicPr>
          <p:cNvPr id="11" name="Picture 10">
            <a:extLst>
              <a:ext uri="{FF2B5EF4-FFF2-40B4-BE49-F238E27FC236}">
                <a16:creationId xmlns:a16="http://schemas.microsoft.com/office/drawing/2014/main" id="{4C68B189-4F70-4237-9AA9-7ECFCD8C35EF}"/>
              </a:ext>
            </a:extLst>
          </p:cNvPr>
          <p:cNvPicPr>
            <a:picLocks noChangeAspect="1"/>
          </p:cNvPicPr>
          <p:nvPr/>
        </p:nvPicPr>
        <p:blipFill>
          <a:blip r:embed="rId5"/>
          <a:stretch>
            <a:fillRect/>
          </a:stretch>
        </p:blipFill>
        <p:spPr>
          <a:xfrm>
            <a:off x="2863256" y="2723511"/>
            <a:ext cx="4828599" cy="3649522"/>
          </a:xfrm>
          <a:prstGeom prst="rect">
            <a:avLst/>
          </a:prstGeom>
        </p:spPr>
      </p:pic>
      <p:pic>
        <p:nvPicPr>
          <p:cNvPr id="2" name="Picture 11" descr="Chart, line chart, scatter chart&#10;&#10;Description automatically generated">
            <a:extLst>
              <a:ext uri="{FF2B5EF4-FFF2-40B4-BE49-F238E27FC236}">
                <a16:creationId xmlns:a16="http://schemas.microsoft.com/office/drawing/2014/main" id="{87309FE5-1D4B-44D9-98CD-B2D85229091E}"/>
              </a:ext>
            </a:extLst>
          </p:cNvPr>
          <p:cNvPicPr>
            <a:picLocks noChangeAspect="1"/>
          </p:cNvPicPr>
          <p:nvPr/>
        </p:nvPicPr>
        <p:blipFill>
          <a:blip r:embed="rId6"/>
          <a:stretch>
            <a:fillRect/>
          </a:stretch>
        </p:blipFill>
        <p:spPr>
          <a:xfrm>
            <a:off x="7817518" y="2946584"/>
            <a:ext cx="4036594" cy="2935002"/>
          </a:xfrm>
          <a:prstGeom prst="rect">
            <a:avLst/>
          </a:prstGeom>
        </p:spPr>
      </p:pic>
    </p:spTree>
    <p:extLst>
      <p:ext uri="{BB962C8B-B14F-4D97-AF65-F5344CB8AC3E}">
        <p14:creationId xmlns:p14="http://schemas.microsoft.com/office/powerpoint/2010/main" val="3609532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886239" y="236620"/>
            <a:ext cx="10058400" cy="753593"/>
          </a:xfrm>
        </p:spPr>
        <p:txBody>
          <a:bodyPr vert="horz" lIns="91440" tIns="45720" rIns="91440" bIns="45720" rtlCol="0">
            <a:normAutofit/>
          </a:bodyPr>
          <a:lstStyle/>
          <a:p>
            <a:pPr algn="ctr"/>
            <a:r>
              <a:rPr lang="en-US" b="0" i="0" dirty="0">
                <a:solidFill>
                  <a:srgbClr val="2D3B45"/>
                </a:solidFill>
                <a:effectLst/>
                <a:latin typeface="LatoWeb"/>
              </a:rPr>
              <a:t>Results</a:t>
            </a:r>
            <a:endParaRPr lang="en-US" dirty="0"/>
          </a:p>
        </p:txBody>
      </p:sp>
      <p:graphicFrame>
        <p:nvGraphicFramePr>
          <p:cNvPr id="6" name="Table 4">
            <a:extLst>
              <a:ext uri="{FF2B5EF4-FFF2-40B4-BE49-F238E27FC236}">
                <a16:creationId xmlns:a16="http://schemas.microsoft.com/office/drawing/2014/main" id="{3007DE3E-2EEE-478D-9E09-F9A8E590F553}"/>
              </a:ext>
            </a:extLst>
          </p:cNvPr>
          <p:cNvGraphicFramePr>
            <a:graphicFrameLocks noGrp="1"/>
          </p:cNvGraphicFramePr>
          <p:nvPr>
            <p:ph idx="1"/>
          </p:nvPr>
        </p:nvGraphicFramePr>
        <p:xfrm>
          <a:off x="1117600" y="1084572"/>
          <a:ext cx="10174287" cy="667882"/>
        </p:xfrm>
        <a:graphic>
          <a:graphicData uri="http://schemas.openxmlformats.org/drawingml/2006/table">
            <a:tbl>
              <a:tblPr firstRow="1" bandRow="1">
                <a:noFill/>
                <a:tableStyleId>{3B4B98B0-60AC-42C2-AFA5-B58CD77FA1E5}</a:tableStyleId>
              </a:tblPr>
              <a:tblGrid>
                <a:gridCol w="10174287">
                  <a:extLst>
                    <a:ext uri="{9D8B030D-6E8A-4147-A177-3AD203B41FA5}">
                      <a16:colId xmlns:a16="http://schemas.microsoft.com/office/drawing/2014/main" val="2981917977"/>
                    </a:ext>
                  </a:extLst>
                </a:gridCol>
              </a:tblGrid>
              <a:tr h="629147">
                <a:tc>
                  <a:txBody>
                    <a:bodyPr/>
                    <a:lstStyle/>
                    <a:p>
                      <a:pPr algn="ctr"/>
                      <a:r>
                        <a:rPr lang="en-US" sz="2400" dirty="0">
                          <a:solidFill>
                            <a:srgbClr val="7030A0"/>
                          </a:solidFill>
                        </a:rPr>
                        <a:t>Random Forest Method </a:t>
                      </a:r>
                      <a:r>
                        <a:rPr lang="en-US" sz="2400" cap="none" spc="0" dirty="0">
                          <a:solidFill>
                            <a:schemeClr val="tx1"/>
                          </a:solidFill>
                        </a:rPr>
                        <a:t>without PCA &amp; SMOTE</a:t>
                      </a:r>
                      <a:endParaRPr lang="en-US" sz="2400" dirty="0"/>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bl>
          </a:graphicData>
        </a:graphic>
      </p:graphicFrame>
      <p:sp>
        <p:nvSpPr>
          <p:cNvPr id="9" name="TextBox 8">
            <a:extLst>
              <a:ext uri="{FF2B5EF4-FFF2-40B4-BE49-F238E27FC236}">
                <a16:creationId xmlns:a16="http://schemas.microsoft.com/office/drawing/2014/main" id="{19098C8C-78F6-4E23-8D8E-C0A058B21B4C}"/>
              </a:ext>
            </a:extLst>
          </p:cNvPr>
          <p:cNvSpPr txBox="1"/>
          <p:nvPr/>
        </p:nvSpPr>
        <p:spPr>
          <a:xfrm>
            <a:off x="1022135" y="2230483"/>
            <a:ext cx="2143920" cy="369332"/>
          </a:xfrm>
          <a:prstGeom prst="rect">
            <a:avLst/>
          </a:prstGeom>
          <a:noFill/>
        </p:spPr>
        <p:txBody>
          <a:bodyPr wrap="none" rtlCol="0">
            <a:spAutoFit/>
          </a:bodyPr>
          <a:lstStyle/>
          <a:p>
            <a:r>
              <a:rPr lang="en-US" b="1" dirty="0">
                <a:solidFill>
                  <a:srgbClr val="7030A0"/>
                </a:solidFill>
              </a:rPr>
              <a:t>CONFUSION MATRIX</a:t>
            </a:r>
          </a:p>
        </p:txBody>
      </p:sp>
      <p:sp>
        <p:nvSpPr>
          <p:cNvPr id="11" name="TextBox 10">
            <a:extLst>
              <a:ext uri="{FF2B5EF4-FFF2-40B4-BE49-F238E27FC236}">
                <a16:creationId xmlns:a16="http://schemas.microsoft.com/office/drawing/2014/main" id="{63DC90E1-960D-44F2-AEB6-FCAD96524B97}"/>
              </a:ext>
            </a:extLst>
          </p:cNvPr>
          <p:cNvSpPr txBox="1"/>
          <p:nvPr/>
        </p:nvSpPr>
        <p:spPr>
          <a:xfrm>
            <a:off x="6485663" y="2230762"/>
            <a:ext cx="1261564" cy="369332"/>
          </a:xfrm>
          <a:prstGeom prst="rect">
            <a:avLst/>
          </a:prstGeom>
          <a:noFill/>
        </p:spPr>
        <p:txBody>
          <a:bodyPr wrap="none" rtlCol="0">
            <a:spAutoFit/>
          </a:bodyPr>
          <a:lstStyle/>
          <a:p>
            <a:r>
              <a:rPr lang="en-US" b="1" dirty="0">
                <a:solidFill>
                  <a:srgbClr val="7030A0"/>
                </a:solidFill>
              </a:rPr>
              <a:t>ROC &amp; AUC</a:t>
            </a:r>
          </a:p>
        </p:txBody>
      </p:sp>
      <p:sp>
        <p:nvSpPr>
          <p:cNvPr id="21" name="TextBox 20">
            <a:extLst>
              <a:ext uri="{FF2B5EF4-FFF2-40B4-BE49-F238E27FC236}">
                <a16:creationId xmlns:a16="http://schemas.microsoft.com/office/drawing/2014/main" id="{2CEBCEC6-C26D-44FF-BF6D-6BCDD13888E3}"/>
              </a:ext>
            </a:extLst>
          </p:cNvPr>
          <p:cNvSpPr txBox="1"/>
          <p:nvPr/>
        </p:nvSpPr>
        <p:spPr>
          <a:xfrm>
            <a:off x="8135330" y="5766041"/>
            <a:ext cx="3994971" cy="369332"/>
          </a:xfrm>
          <a:prstGeom prst="rect">
            <a:avLst/>
          </a:prstGeom>
          <a:noFill/>
        </p:spPr>
        <p:txBody>
          <a:bodyPr wrap="square" lIns="91440" tIns="45720" rIns="91440" bIns="45720" anchor="t">
            <a:spAutoFit/>
          </a:bodyPr>
          <a:lstStyle/>
          <a:p>
            <a:r>
              <a:rPr lang="en-US" dirty="0"/>
              <a:t>Random Forest ROC-AUC score: 0.979</a:t>
            </a:r>
          </a:p>
        </p:txBody>
      </p:sp>
      <p:pic>
        <p:nvPicPr>
          <p:cNvPr id="3" name="Picture 3" descr="Chart, treemap chart&#10;&#10;Description automatically generated">
            <a:extLst>
              <a:ext uri="{FF2B5EF4-FFF2-40B4-BE49-F238E27FC236}">
                <a16:creationId xmlns:a16="http://schemas.microsoft.com/office/drawing/2014/main" id="{8EF8E09B-E89E-43E1-8420-E45F9CC32E79}"/>
              </a:ext>
            </a:extLst>
          </p:cNvPr>
          <p:cNvPicPr>
            <a:picLocks noChangeAspect="1"/>
          </p:cNvPicPr>
          <p:nvPr/>
        </p:nvPicPr>
        <p:blipFill>
          <a:blip r:embed="rId3"/>
          <a:stretch>
            <a:fillRect/>
          </a:stretch>
        </p:blipFill>
        <p:spPr>
          <a:xfrm>
            <a:off x="886384" y="2599285"/>
            <a:ext cx="5102040" cy="3172224"/>
          </a:xfrm>
          <a:prstGeom prst="rect">
            <a:avLst/>
          </a:prstGeom>
        </p:spPr>
      </p:pic>
      <p:pic>
        <p:nvPicPr>
          <p:cNvPr id="5" name="Picture 6" descr="Chart, histogram&#10;&#10;Description automatically generated">
            <a:extLst>
              <a:ext uri="{FF2B5EF4-FFF2-40B4-BE49-F238E27FC236}">
                <a16:creationId xmlns:a16="http://schemas.microsoft.com/office/drawing/2014/main" id="{278ABF35-860C-4B44-AB99-6E3F82D53CD4}"/>
              </a:ext>
            </a:extLst>
          </p:cNvPr>
          <p:cNvPicPr>
            <a:picLocks noChangeAspect="1"/>
          </p:cNvPicPr>
          <p:nvPr/>
        </p:nvPicPr>
        <p:blipFill>
          <a:blip r:embed="rId4"/>
          <a:stretch>
            <a:fillRect/>
          </a:stretch>
        </p:blipFill>
        <p:spPr>
          <a:xfrm>
            <a:off x="6584578" y="2601405"/>
            <a:ext cx="4704228" cy="3156776"/>
          </a:xfrm>
          <a:prstGeom prst="rect">
            <a:avLst/>
          </a:prstGeom>
        </p:spPr>
      </p:pic>
      <p:pic>
        <p:nvPicPr>
          <p:cNvPr id="4" name="Picture 4" descr="Table&#10;&#10;Description automatically generated">
            <a:extLst>
              <a:ext uri="{FF2B5EF4-FFF2-40B4-BE49-F238E27FC236}">
                <a16:creationId xmlns:a16="http://schemas.microsoft.com/office/drawing/2014/main" id="{677004B5-8917-489C-9F2F-D646E4BF065D}"/>
              </a:ext>
            </a:extLst>
          </p:cNvPr>
          <p:cNvPicPr>
            <a:picLocks noChangeAspect="1"/>
          </p:cNvPicPr>
          <p:nvPr/>
        </p:nvPicPr>
        <p:blipFill>
          <a:blip r:embed="rId5"/>
          <a:stretch>
            <a:fillRect/>
          </a:stretch>
        </p:blipFill>
        <p:spPr>
          <a:xfrm>
            <a:off x="3839135" y="5471871"/>
            <a:ext cx="2743200" cy="788817"/>
          </a:xfrm>
          <a:prstGeom prst="rect">
            <a:avLst/>
          </a:prstGeom>
        </p:spPr>
      </p:pic>
    </p:spTree>
    <p:extLst>
      <p:ext uri="{BB962C8B-B14F-4D97-AF65-F5344CB8AC3E}">
        <p14:creationId xmlns:p14="http://schemas.microsoft.com/office/powerpoint/2010/main" val="1276466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886239" y="236620"/>
            <a:ext cx="10058400" cy="753593"/>
          </a:xfrm>
        </p:spPr>
        <p:txBody>
          <a:bodyPr vert="horz" lIns="91440" tIns="45720" rIns="91440" bIns="45720" rtlCol="0">
            <a:normAutofit/>
          </a:bodyPr>
          <a:lstStyle/>
          <a:p>
            <a:pPr algn="ctr"/>
            <a:r>
              <a:rPr lang="en-US" b="0" i="0" dirty="0">
                <a:solidFill>
                  <a:srgbClr val="2D3B45"/>
                </a:solidFill>
                <a:effectLst/>
                <a:latin typeface="LatoWeb"/>
              </a:rPr>
              <a:t>Results</a:t>
            </a:r>
            <a:endParaRPr lang="en-US" dirty="0"/>
          </a:p>
        </p:txBody>
      </p:sp>
      <p:graphicFrame>
        <p:nvGraphicFramePr>
          <p:cNvPr id="6" name="Table 4">
            <a:extLst>
              <a:ext uri="{FF2B5EF4-FFF2-40B4-BE49-F238E27FC236}">
                <a16:creationId xmlns:a16="http://schemas.microsoft.com/office/drawing/2014/main" id="{3007DE3E-2EEE-478D-9E09-F9A8E590F553}"/>
              </a:ext>
            </a:extLst>
          </p:cNvPr>
          <p:cNvGraphicFramePr>
            <a:graphicFrameLocks noGrp="1"/>
          </p:cNvGraphicFramePr>
          <p:nvPr>
            <p:ph idx="1"/>
            <p:extLst>
              <p:ext uri="{D42A27DB-BD31-4B8C-83A1-F6EECF244321}">
                <p14:modId xmlns:p14="http://schemas.microsoft.com/office/powerpoint/2010/main" val="3787423067"/>
              </p:ext>
            </p:extLst>
          </p:nvPr>
        </p:nvGraphicFramePr>
        <p:xfrm>
          <a:off x="1117600" y="1084572"/>
          <a:ext cx="10174287" cy="667882"/>
        </p:xfrm>
        <a:graphic>
          <a:graphicData uri="http://schemas.openxmlformats.org/drawingml/2006/table">
            <a:tbl>
              <a:tblPr firstRow="1" bandRow="1">
                <a:noFill/>
                <a:tableStyleId>{3B4B98B0-60AC-42C2-AFA5-B58CD77FA1E5}</a:tableStyleId>
              </a:tblPr>
              <a:tblGrid>
                <a:gridCol w="10174287">
                  <a:extLst>
                    <a:ext uri="{9D8B030D-6E8A-4147-A177-3AD203B41FA5}">
                      <a16:colId xmlns:a16="http://schemas.microsoft.com/office/drawing/2014/main" val="2981917977"/>
                    </a:ext>
                  </a:extLst>
                </a:gridCol>
              </a:tblGrid>
              <a:tr h="629147">
                <a:tc>
                  <a:txBody>
                    <a:bodyPr/>
                    <a:lstStyle/>
                    <a:p>
                      <a:pPr algn="ctr"/>
                      <a:r>
                        <a:rPr lang="en-US" sz="2400" dirty="0">
                          <a:solidFill>
                            <a:srgbClr val="7030A0"/>
                          </a:solidFill>
                        </a:rPr>
                        <a:t>Random Forest Method </a:t>
                      </a:r>
                      <a:r>
                        <a:rPr lang="en-US" sz="2400" cap="none" spc="0" dirty="0">
                          <a:solidFill>
                            <a:schemeClr val="tx1"/>
                          </a:solidFill>
                        </a:rPr>
                        <a:t>with PCA</a:t>
                      </a:r>
                      <a:endParaRPr lang="en-US" sz="2400" dirty="0"/>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bl>
          </a:graphicData>
        </a:graphic>
      </p:graphicFrame>
      <p:sp>
        <p:nvSpPr>
          <p:cNvPr id="9" name="TextBox 8">
            <a:extLst>
              <a:ext uri="{FF2B5EF4-FFF2-40B4-BE49-F238E27FC236}">
                <a16:creationId xmlns:a16="http://schemas.microsoft.com/office/drawing/2014/main" id="{19098C8C-78F6-4E23-8D8E-C0A058B21B4C}"/>
              </a:ext>
            </a:extLst>
          </p:cNvPr>
          <p:cNvSpPr txBox="1"/>
          <p:nvPr/>
        </p:nvSpPr>
        <p:spPr>
          <a:xfrm>
            <a:off x="1117385" y="2180056"/>
            <a:ext cx="2143920" cy="369332"/>
          </a:xfrm>
          <a:prstGeom prst="rect">
            <a:avLst/>
          </a:prstGeom>
          <a:noFill/>
        </p:spPr>
        <p:txBody>
          <a:bodyPr wrap="none" rtlCol="0">
            <a:spAutoFit/>
          </a:bodyPr>
          <a:lstStyle/>
          <a:p>
            <a:r>
              <a:rPr lang="en-US" b="1" dirty="0">
                <a:solidFill>
                  <a:srgbClr val="7030A0"/>
                </a:solidFill>
              </a:rPr>
              <a:t>CONFUSION MATRIX</a:t>
            </a:r>
          </a:p>
        </p:txBody>
      </p:sp>
      <p:sp>
        <p:nvSpPr>
          <p:cNvPr id="11" name="TextBox 10">
            <a:extLst>
              <a:ext uri="{FF2B5EF4-FFF2-40B4-BE49-F238E27FC236}">
                <a16:creationId xmlns:a16="http://schemas.microsoft.com/office/drawing/2014/main" id="{63DC90E1-960D-44F2-AEB6-FCAD96524B97}"/>
              </a:ext>
            </a:extLst>
          </p:cNvPr>
          <p:cNvSpPr txBox="1"/>
          <p:nvPr/>
        </p:nvSpPr>
        <p:spPr>
          <a:xfrm>
            <a:off x="7270075" y="2180336"/>
            <a:ext cx="1261564" cy="369332"/>
          </a:xfrm>
          <a:prstGeom prst="rect">
            <a:avLst/>
          </a:prstGeom>
          <a:noFill/>
        </p:spPr>
        <p:txBody>
          <a:bodyPr wrap="none" rtlCol="0">
            <a:spAutoFit/>
          </a:bodyPr>
          <a:lstStyle/>
          <a:p>
            <a:r>
              <a:rPr lang="en-US" b="1" dirty="0">
                <a:solidFill>
                  <a:srgbClr val="7030A0"/>
                </a:solidFill>
              </a:rPr>
              <a:t>ROC &amp; AUC</a:t>
            </a:r>
          </a:p>
        </p:txBody>
      </p:sp>
      <p:sp>
        <p:nvSpPr>
          <p:cNvPr id="21" name="TextBox 20">
            <a:extLst>
              <a:ext uri="{FF2B5EF4-FFF2-40B4-BE49-F238E27FC236}">
                <a16:creationId xmlns:a16="http://schemas.microsoft.com/office/drawing/2014/main" id="{2CEBCEC6-C26D-44FF-BF6D-6BCDD13888E3}"/>
              </a:ext>
            </a:extLst>
          </p:cNvPr>
          <p:cNvSpPr txBox="1"/>
          <p:nvPr/>
        </p:nvSpPr>
        <p:spPr>
          <a:xfrm>
            <a:off x="7384171" y="5659147"/>
            <a:ext cx="4905004" cy="369332"/>
          </a:xfrm>
          <a:prstGeom prst="rect">
            <a:avLst/>
          </a:prstGeom>
          <a:noFill/>
        </p:spPr>
        <p:txBody>
          <a:bodyPr wrap="square" lIns="91440" tIns="45720" rIns="91440" bIns="45720" anchor="t">
            <a:spAutoFit/>
          </a:bodyPr>
          <a:lstStyle/>
          <a:p>
            <a:r>
              <a:rPr lang="en-US" dirty="0"/>
              <a:t>Random Forest ROC-AUC score with PCA: 0.969</a:t>
            </a:r>
          </a:p>
        </p:txBody>
      </p:sp>
      <p:pic>
        <p:nvPicPr>
          <p:cNvPr id="3" name="Picture 4" descr="Chart, treemap chart&#10;&#10;Description automatically generated">
            <a:extLst>
              <a:ext uri="{FF2B5EF4-FFF2-40B4-BE49-F238E27FC236}">
                <a16:creationId xmlns:a16="http://schemas.microsoft.com/office/drawing/2014/main" id="{522C4607-9613-4A6D-A2E6-19C833CC6AA3}"/>
              </a:ext>
            </a:extLst>
          </p:cNvPr>
          <p:cNvPicPr>
            <a:picLocks noChangeAspect="1"/>
          </p:cNvPicPr>
          <p:nvPr/>
        </p:nvPicPr>
        <p:blipFill>
          <a:blip r:embed="rId4"/>
          <a:stretch>
            <a:fillRect/>
          </a:stretch>
        </p:blipFill>
        <p:spPr>
          <a:xfrm>
            <a:off x="998444" y="2655315"/>
            <a:ext cx="5516655" cy="2936899"/>
          </a:xfrm>
          <a:prstGeom prst="rect">
            <a:avLst/>
          </a:prstGeom>
        </p:spPr>
      </p:pic>
      <p:pic>
        <p:nvPicPr>
          <p:cNvPr id="8" name="Picture 9" descr="Chart, histogram&#10;&#10;Description automatically generated">
            <a:extLst>
              <a:ext uri="{FF2B5EF4-FFF2-40B4-BE49-F238E27FC236}">
                <a16:creationId xmlns:a16="http://schemas.microsoft.com/office/drawing/2014/main" id="{B5281B70-6B1F-4345-8103-3D853C9DDABE}"/>
              </a:ext>
            </a:extLst>
          </p:cNvPr>
          <p:cNvPicPr>
            <a:picLocks noChangeAspect="1"/>
          </p:cNvPicPr>
          <p:nvPr/>
        </p:nvPicPr>
        <p:blipFill>
          <a:blip r:embed="rId5"/>
          <a:stretch>
            <a:fillRect/>
          </a:stretch>
        </p:blipFill>
        <p:spPr>
          <a:xfrm>
            <a:off x="7139268" y="2573392"/>
            <a:ext cx="4603375" cy="3100746"/>
          </a:xfrm>
          <a:prstGeom prst="rect">
            <a:avLst/>
          </a:prstGeom>
        </p:spPr>
      </p:pic>
      <p:pic>
        <p:nvPicPr>
          <p:cNvPr id="4" name="Picture 6" descr="Table&#10;&#10;Description automatically generated">
            <a:extLst>
              <a:ext uri="{FF2B5EF4-FFF2-40B4-BE49-F238E27FC236}">
                <a16:creationId xmlns:a16="http://schemas.microsoft.com/office/drawing/2014/main" id="{58579C0B-534A-4CBD-B4A0-45448E30BA0C}"/>
              </a:ext>
            </a:extLst>
          </p:cNvPr>
          <p:cNvPicPr>
            <a:picLocks noChangeAspect="1"/>
          </p:cNvPicPr>
          <p:nvPr/>
        </p:nvPicPr>
        <p:blipFill>
          <a:blip r:embed="rId6"/>
          <a:stretch>
            <a:fillRect/>
          </a:stretch>
        </p:blipFill>
        <p:spPr>
          <a:xfrm>
            <a:off x="4208045" y="5298487"/>
            <a:ext cx="2743200" cy="973394"/>
          </a:xfrm>
          <a:prstGeom prst="rect">
            <a:avLst/>
          </a:prstGeom>
        </p:spPr>
      </p:pic>
    </p:spTree>
    <p:extLst>
      <p:ext uri="{BB962C8B-B14F-4D97-AF65-F5344CB8AC3E}">
        <p14:creationId xmlns:p14="http://schemas.microsoft.com/office/powerpoint/2010/main" val="839452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886239" y="236620"/>
            <a:ext cx="10058400" cy="753593"/>
          </a:xfrm>
        </p:spPr>
        <p:txBody>
          <a:bodyPr vert="horz" lIns="91440" tIns="45720" rIns="91440" bIns="45720" rtlCol="0">
            <a:normAutofit/>
          </a:bodyPr>
          <a:lstStyle/>
          <a:p>
            <a:pPr algn="ctr"/>
            <a:r>
              <a:rPr lang="en-US" b="0" i="0" dirty="0">
                <a:solidFill>
                  <a:srgbClr val="2D3B45"/>
                </a:solidFill>
                <a:effectLst/>
                <a:latin typeface="LatoWeb"/>
              </a:rPr>
              <a:t>Results</a:t>
            </a:r>
            <a:endParaRPr lang="en-US" dirty="0"/>
          </a:p>
        </p:txBody>
      </p:sp>
      <p:graphicFrame>
        <p:nvGraphicFramePr>
          <p:cNvPr id="6" name="Table 4">
            <a:extLst>
              <a:ext uri="{FF2B5EF4-FFF2-40B4-BE49-F238E27FC236}">
                <a16:creationId xmlns:a16="http://schemas.microsoft.com/office/drawing/2014/main" id="{3007DE3E-2EEE-478D-9E09-F9A8E590F553}"/>
              </a:ext>
            </a:extLst>
          </p:cNvPr>
          <p:cNvGraphicFramePr>
            <a:graphicFrameLocks noGrp="1"/>
          </p:cNvGraphicFramePr>
          <p:nvPr>
            <p:ph idx="1"/>
            <p:extLst>
              <p:ext uri="{D42A27DB-BD31-4B8C-83A1-F6EECF244321}">
                <p14:modId xmlns:p14="http://schemas.microsoft.com/office/powerpoint/2010/main" val="3354025429"/>
              </p:ext>
            </p:extLst>
          </p:nvPr>
        </p:nvGraphicFramePr>
        <p:xfrm>
          <a:off x="1117600" y="1084572"/>
          <a:ext cx="10174287" cy="667882"/>
        </p:xfrm>
        <a:graphic>
          <a:graphicData uri="http://schemas.openxmlformats.org/drawingml/2006/table">
            <a:tbl>
              <a:tblPr firstRow="1" bandRow="1">
                <a:noFill/>
                <a:tableStyleId>{3B4B98B0-60AC-42C2-AFA5-B58CD77FA1E5}</a:tableStyleId>
              </a:tblPr>
              <a:tblGrid>
                <a:gridCol w="10174287">
                  <a:extLst>
                    <a:ext uri="{9D8B030D-6E8A-4147-A177-3AD203B41FA5}">
                      <a16:colId xmlns:a16="http://schemas.microsoft.com/office/drawing/2014/main" val="2981917977"/>
                    </a:ext>
                  </a:extLst>
                </a:gridCol>
              </a:tblGrid>
              <a:tr h="629147">
                <a:tc>
                  <a:txBody>
                    <a:bodyPr/>
                    <a:lstStyle/>
                    <a:p>
                      <a:pPr algn="ctr"/>
                      <a:r>
                        <a:rPr lang="en-US" sz="2400" dirty="0">
                          <a:solidFill>
                            <a:srgbClr val="7030A0"/>
                          </a:solidFill>
                        </a:rPr>
                        <a:t>Random Forest Method </a:t>
                      </a:r>
                      <a:r>
                        <a:rPr lang="en-US" sz="2400" cap="none" spc="0" dirty="0">
                          <a:solidFill>
                            <a:schemeClr val="tx1"/>
                          </a:solidFill>
                        </a:rPr>
                        <a:t>after SMOTE</a:t>
                      </a:r>
                      <a:endParaRPr lang="en-US" sz="2400" dirty="0"/>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bl>
          </a:graphicData>
        </a:graphic>
      </p:graphicFrame>
      <p:sp>
        <p:nvSpPr>
          <p:cNvPr id="9" name="TextBox 8">
            <a:extLst>
              <a:ext uri="{FF2B5EF4-FFF2-40B4-BE49-F238E27FC236}">
                <a16:creationId xmlns:a16="http://schemas.microsoft.com/office/drawing/2014/main" id="{19098C8C-78F6-4E23-8D8E-C0A058B21B4C}"/>
              </a:ext>
            </a:extLst>
          </p:cNvPr>
          <p:cNvSpPr txBox="1"/>
          <p:nvPr/>
        </p:nvSpPr>
        <p:spPr>
          <a:xfrm>
            <a:off x="1117385" y="2230483"/>
            <a:ext cx="2143920" cy="369332"/>
          </a:xfrm>
          <a:prstGeom prst="rect">
            <a:avLst/>
          </a:prstGeom>
          <a:noFill/>
        </p:spPr>
        <p:txBody>
          <a:bodyPr wrap="none" rtlCol="0">
            <a:spAutoFit/>
          </a:bodyPr>
          <a:lstStyle/>
          <a:p>
            <a:r>
              <a:rPr lang="en-US" b="1" dirty="0">
                <a:solidFill>
                  <a:srgbClr val="7030A0"/>
                </a:solidFill>
              </a:rPr>
              <a:t>CONFUSION MATRIX</a:t>
            </a:r>
          </a:p>
        </p:txBody>
      </p:sp>
      <p:sp>
        <p:nvSpPr>
          <p:cNvPr id="11" name="TextBox 10">
            <a:extLst>
              <a:ext uri="{FF2B5EF4-FFF2-40B4-BE49-F238E27FC236}">
                <a16:creationId xmlns:a16="http://schemas.microsoft.com/office/drawing/2014/main" id="{63DC90E1-960D-44F2-AEB6-FCAD96524B97}"/>
              </a:ext>
            </a:extLst>
          </p:cNvPr>
          <p:cNvSpPr txBox="1"/>
          <p:nvPr/>
        </p:nvSpPr>
        <p:spPr>
          <a:xfrm>
            <a:off x="7062766" y="2157924"/>
            <a:ext cx="1261564" cy="369332"/>
          </a:xfrm>
          <a:prstGeom prst="rect">
            <a:avLst/>
          </a:prstGeom>
          <a:noFill/>
        </p:spPr>
        <p:txBody>
          <a:bodyPr wrap="none" rtlCol="0">
            <a:spAutoFit/>
          </a:bodyPr>
          <a:lstStyle/>
          <a:p>
            <a:r>
              <a:rPr lang="en-US" b="1" dirty="0">
                <a:solidFill>
                  <a:srgbClr val="7030A0"/>
                </a:solidFill>
              </a:rPr>
              <a:t>ROC &amp; AUC</a:t>
            </a:r>
          </a:p>
        </p:txBody>
      </p:sp>
      <p:sp>
        <p:nvSpPr>
          <p:cNvPr id="21" name="TextBox 20">
            <a:extLst>
              <a:ext uri="{FF2B5EF4-FFF2-40B4-BE49-F238E27FC236}">
                <a16:creationId xmlns:a16="http://schemas.microsoft.com/office/drawing/2014/main" id="{2CEBCEC6-C26D-44FF-BF6D-6BCDD13888E3}"/>
              </a:ext>
            </a:extLst>
          </p:cNvPr>
          <p:cNvSpPr txBox="1"/>
          <p:nvPr/>
        </p:nvSpPr>
        <p:spPr>
          <a:xfrm>
            <a:off x="7212114" y="5670261"/>
            <a:ext cx="5002590" cy="369332"/>
          </a:xfrm>
          <a:prstGeom prst="rect">
            <a:avLst/>
          </a:prstGeom>
          <a:noFill/>
        </p:spPr>
        <p:txBody>
          <a:bodyPr wrap="square" lIns="91440" tIns="45720" rIns="91440" bIns="45720" anchor="t">
            <a:spAutoFit/>
          </a:bodyPr>
          <a:lstStyle/>
          <a:p>
            <a:r>
              <a:rPr lang="en-US" dirty="0"/>
              <a:t>Random Forest ROC-AUC score after SMOTE: 1.0</a:t>
            </a:r>
          </a:p>
        </p:txBody>
      </p:sp>
      <p:pic>
        <p:nvPicPr>
          <p:cNvPr id="3" name="Picture 3">
            <a:extLst>
              <a:ext uri="{FF2B5EF4-FFF2-40B4-BE49-F238E27FC236}">
                <a16:creationId xmlns:a16="http://schemas.microsoft.com/office/drawing/2014/main" id="{C0F082B6-FA8A-466D-B4B5-38DC0E3A79B9}"/>
              </a:ext>
            </a:extLst>
          </p:cNvPr>
          <p:cNvPicPr>
            <a:picLocks noChangeAspect="1"/>
          </p:cNvPicPr>
          <p:nvPr/>
        </p:nvPicPr>
        <p:blipFill>
          <a:blip r:embed="rId3"/>
          <a:stretch>
            <a:fillRect/>
          </a:stretch>
        </p:blipFill>
        <p:spPr>
          <a:xfrm>
            <a:off x="1116106" y="2784182"/>
            <a:ext cx="5286934" cy="2808032"/>
          </a:xfrm>
          <a:prstGeom prst="rect">
            <a:avLst/>
          </a:prstGeom>
        </p:spPr>
      </p:pic>
      <p:pic>
        <p:nvPicPr>
          <p:cNvPr id="4" name="Picture 6" descr="Table&#10;&#10;Description automatically generated">
            <a:extLst>
              <a:ext uri="{FF2B5EF4-FFF2-40B4-BE49-F238E27FC236}">
                <a16:creationId xmlns:a16="http://schemas.microsoft.com/office/drawing/2014/main" id="{9F63A5B5-6DBE-4BC1-A884-B27B4FC7CE1A}"/>
              </a:ext>
            </a:extLst>
          </p:cNvPr>
          <p:cNvPicPr>
            <a:picLocks noChangeAspect="1"/>
          </p:cNvPicPr>
          <p:nvPr/>
        </p:nvPicPr>
        <p:blipFill>
          <a:blip r:embed="rId4"/>
          <a:stretch>
            <a:fillRect/>
          </a:stretch>
        </p:blipFill>
        <p:spPr>
          <a:xfrm>
            <a:off x="4029635" y="5388364"/>
            <a:ext cx="2586318" cy="933419"/>
          </a:xfrm>
          <a:prstGeom prst="rect">
            <a:avLst/>
          </a:prstGeom>
        </p:spPr>
      </p:pic>
      <p:pic>
        <p:nvPicPr>
          <p:cNvPr id="7" name="Picture 7" descr="Chart, histogram&#10;&#10;Description automatically generated">
            <a:extLst>
              <a:ext uri="{FF2B5EF4-FFF2-40B4-BE49-F238E27FC236}">
                <a16:creationId xmlns:a16="http://schemas.microsoft.com/office/drawing/2014/main" id="{D577D930-3E06-4DE0-9B2A-ACBECA1F5043}"/>
              </a:ext>
            </a:extLst>
          </p:cNvPr>
          <p:cNvPicPr>
            <a:picLocks noChangeAspect="1"/>
          </p:cNvPicPr>
          <p:nvPr/>
        </p:nvPicPr>
        <p:blipFill>
          <a:blip r:embed="rId5"/>
          <a:stretch>
            <a:fillRect/>
          </a:stretch>
        </p:blipFill>
        <p:spPr>
          <a:xfrm>
            <a:off x="7105650" y="2528568"/>
            <a:ext cx="4698626" cy="3139968"/>
          </a:xfrm>
          <a:prstGeom prst="rect">
            <a:avLst/>
          </a:prstGeom>
        </p:spPr>
      </p:pic>
    </p:spTree>
    <p:extLst>
      <p:ext uri="{BB962C8B-B14F-4D97-AF65-F5344CB8AC3E}">
        <p14:creationId xmlns:p14="http://schemas.microsoft.com/office/powerpoint/2010/main" val="108760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888144" y="474082"/>
            <a:ext cx="10058400" cy="800904"/>
          </a:xfrm>
        </p:spPr>
        <p:txBody>
          <a:bodyPr vert="horz" lIns="91440" tIns="45720" rIns="91440" bIns="45720" rtlCol="0">
            <a:normAutofit/>
          </a:bodyPr>
          <a:lstStyle/>
          <a:p>
            <a:pPr algn="ctr"/>
            <a:r>
              <a:rPr lang="en-US" b="0" i="0" dirty="0">
                <a:solidFill>
                  <a:srgbClr val="2D3B45"/>
                </a:solidFill>
                <a:effectLst/>
                <a:latin typeface="LatoWeb"/>
              </a:rPr>
              <a:t>CONCUSION</a:t>
            </a:r>
            <a:endParaRPr lang="en-US" dirty="0"/>
          </a:p>
        </p:txBody>
      </p:sp>
      <p:cxnSp>
        <p:nvCxnSpPr>
          <p:cNvPr id="6" name="Straight Connector 5">
            <a:extLst>
              <a:ext uri="{FF2B5EF4-FFF2-40B4-BE49-F238E27FC236}">
                <a16:creationId xmlns:a16="http://schemas.microsoft.com/office/drawing/2014/main" id="{08433FF1-08ED-4D53-A760-1C5FA5746445}"/>
              </a:ext>
            </a:extLst>
          </p:cNvPr>
          <p:cNvCxnSpPr/>
          <p:nvPr/>
        </p:nvCxnSpPr>
        <p:spPr>
          <a:xfrm>
            <a:off x="888144" y="1238250"/>
            <a:ext cx="10522806"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336892681"/>
              </p:ext>
            </p:extLst>
          </p:nvPr>
        </p:nvGraphicFramePr>
        <p:xfrm>
          <a:off x="634948" y="1394158"/>
          <a:ext cx="11287760" cy="1368922"/>
        </p:xfrm>
        <a:graphic>
          <a:graphicData uri="http://schemas.openxmlformats.org/drawingml/2006/table">
            <a:tbl>
              <a:tblPr firstRow="1" bandRow="1">
                <a:noFill/>
                <a:tableStyleId>{3B4B98B0-60AC-42C2-AFA5-B58CD77FA1E5}</a:tableStyleId>
              </a:tblPr>
              <a:tblGrid>
                <a:gridCol w="11287760">
                  <a:extLst>
                    <a:ext uri="{9D8B030D-6E8A-4147-A177-3AD203B41FA5}">
                      <a16:colId xmlns:a16="http://schemas.microsoft.com/office/drawing/2014/main" val="2981917977"/>
                    </a:ext>
                  </a:extLst>
                </a:gridCol>
              </a:tblGrid>
              <a:tr h="4368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It is found that both Custom Ensemble model and Random Forest with SMOTE had 100% accuracy and high sensitivity in predicting cervical cancer through biopsy, however we believe that there may be some overfitting happening. It is recommended that some additional steps be taken like feature engineering to get a deeper look into this. The second best model was the ensemble method without PCA and SMOTE.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2060"/>
                          </a:solidFill>
                        </a:rPr>
                        <a:t>Best Model: </a:t>
                      </a:r>
                      <a:r>
                        <a:rPr lang="en-US" sz="1400" dirty="0">
                          <a:solidFill>
                            <a:schemeClr val="tx1"/>
                          </a:solidFill>
                        </a:rPr>
                        <a:t>Custom Ensemble Model: Super learner Ensemble method (Base learners: Decision Tree &amp; Bagging &amp; </a:t>
                      </a:r>
                      <a:r>
                        <a:rPr lang="en-US" sz="1400" dirty="0" err="1">
                          <a:solidFill>
                            <a:schemeClr val="tx1"/>
                          </a:solidFill>
                        </a:rPr>
                        <a:t>XGBoost</a:t>
                      </a:r>
                      <a:r>
                        <a:rPr lang="en-US" sz="1400" dirty="0">
                          <a:solidFill>
                            <a:schemeClr val="tx1"/>
                          </a:solidFill>
                        </a:rPr>
                        <a:t> as meta learner) without PCA &amp; SMOTE with 97% accuracy and AUC-ROC -score of 0.93.</a:t>
                      </a:r>
                      <a:endParaRPr lang="en-US" sz="1400" b="0" cap="all" spc="150" dirty="0">
                        <a:solidFill>
                          <a:schemeClr val="tx1"/>
                        </a:solidFill>
                        <a:effectLst>
                          <a:outerShdw blurRad="38100" dist="38100" dir="2700000" algn="tl">
                            <a:srgbClr val="000000">
                              <a:alpha val="43137"/>
                            </a:srgbClr>
                          </a:outerShdw>
                        </a:effectLst>
                      </a:endParaRP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bl>
          </a:graphicData>
        </a:graphic>
      </p:graphicFrame>
      <p:graphicFrame>
        <p:nvGraphicFramePr>
          <p:cNvPr id="3" name="Table 4">
            <a:extLst>
              <a:ext uri="{FF2B5EF4-FFF2-40B4-BE49-F238E27FC236}">
                <a16:creationId xmlns:a16="http://schemas.microsoft.com/office/drawing/2014/main" id="{88F4154A-F81D-4C6D-8184-BAC080D04470}"/>
              </a:ext>
            </a:extLst>
          </p:cNvPr>
          <p:cNvGraphicFramePr>
            <a:graphicFrameLocks noGrp="1"/>
          </p:cNvGraphicFramePr>
          <p:nvPr>
            <p:extLst>
              <p:ext uri="{D42A27DB-BD31-4B8C-83A1-F6EECF244321}">
                <p14:modId xmlns:p14="http://schemas.microsoft.com/office/powerpoint/2010/main" val="209550885"/>
              </p:ext>
            </p:extLst>
          </p:nvPr>
        </p:nvGraphicFramePr>
        <p:xfrm>
          <a:off x="750626" y="3229970"/>
          <a:ext cx="11368006" cy="3088172"/>
        </p:xfrm>
        <a:graphic>
          <a:graphicData uri="http://schemas.openxmlformats.org/drawingml/2006/table">
            <a:tbl>
              <a:tblPr firstRow="1" bandRow="1">
                <a:tableStyleId>{5C22544A-7EE6-4342-B048-85BDC9FD1C3A}</a:tableStyleId>
              </a:tblPr>
              <a:tblGrid>
                <a:gridCol w="1364557">
                  <a:extLst>
                    <a:ext uri="{9D8B030D-6E8A-4147-A177-3AD203B41FA5}">
                      <a16:colId xmlns:a16="http://schemas.microsoft.com/office/drawing/2014/main" val="4189381659"/>
                    </a:ext>
                  </a:extLst>
                </a:gridCol>
                <a:gridCol w="1013673">
                  <a:extLst>
                    <a:ext uri="{9D8B030D-6E8A-4147-A177-3AD203B41FA5}">
                      <a16:colId xmlns:a16="http://schemas.microsoft.com/office/drawing/2014/main" val="1585050228"/>
                    </a:ext>
                  </a:extLst>
                </a:gridCol>
                <a:gridCol w="969956">
                  <a:extLst>
                    <a:ext uri="{9D8B030D-6E8A-4147-A177-3AD203B41FA5}">
                      <a16:colId xmlns:a16="http://schemas.microsoft.com/office/drawing/2014/main" val="2374536463"/>
                    </a:ext>
                  </a:extLst>
                </a:gridCol>
                <a:gridCol w="750340">
                  <a:extLst>
                    <a:ext uri="{9D8B030D-6E8A-4147-A177-3AD203B41FA5}">
                      <a16:colId xmlns:a16="http://schemas.microsoft.com/office/drawing/2014/main" val="1229330572"/>
                    </a:ext>
                  </a:extLst>
                </a:gridCol>
                <a:gridCol w="878450">
                  <a:extLst>
                    <a:ext uri="{9D8B030D-6E8A-4147-A177-3AD203B41FA5}">
                      <a16:colId xmlns:a16="http://schemas.microsoft.com/office/drawing/2014/main" val="661604494"/>
                    </a:ext>
                  </a:extLst>
                </a:gridCol>
                <a:gridCol w="969956">
                  <a:extLst>
                    <a:ext uri="{9D8B030D-6E8A-4147-A177-3AD203B41FA5}">
                      <a16:colId xmlns:a16="http://schemas.microsoft.com/office/drawing/2014/main" val="630490782"/>
                    </a:ext>
                  </a:extLst>
                </a:gridCol>
                <a:gridCol w="1024859">
                  <a:extLst>
                    <a:ext uri="{9D8B030D-6E8A-4147-A177-3AD203B41FA5}">
                      <a16:colId xmlns:a16="http://schemas.microsoft.com/office/drawing/2014/main" val="3806235170"/>
                    </a:ext>
                  </a:extLst>
                </a:gridCol>
                <a:gridCol w="768644">
                  <a:extLst>
                    <a:ext uri="{9D8B030D-6E8A-4147-A177-3AD203B41FA5}">
                      <a16:colId xmlns:a16="http://schemas.microsoft.com/office/drawing/2014/main" val="4288300882"/>
                    </a:ext>
                  </a:extLst>
                </a:gridCol>
                <a:gridCol w="697831">
                  <a:extLst>
                    <a:ext uri="{9D8B030D-6E8A-4147-A177-3AD203B41FA5}">
                      <a16:colId xmlns:a16="http://schemas.microsoft.com/office/drawing/2014/main" val="2385883061"/>
                    </a:ext>
                  </a:extLst>
                </a:gridCol>
                <a:gridCol w="824317">
                  <a:extLst>
                    <a:ext uri="{9D8B030D-6E8A-4147-A177-3AD203B41FA5}">
                      <a16:colId xmlns:a16="http://schemas.microsoft.com/office/drawing/2014/main" val="1626720660"/>
                    </a:ext>
                  </a:extLst>
                </a:gridCol>
                <a:gridCol w="789237">
                  <a:extLst>
                    <a:ext uri="{9D8B030D-6E8A-4147-A177-3AD203B41FA5}">
                      <a16:colId xmlns:a16="http://schemas.microsoft.com/office/drawing/2014/main" val="850505174"/>
                    </a:ext>
                  </a:extLst>
                </a:gridCol>
                <a:gridCol w="701546">
                  <a:extLst>
                    <a:ext uri="{9D8B030D-6E8A-4147-A177-3AD203B41FA5}">
                      <a16:colId xmlns:a16="http://schemas.microsoft.com/office/drawing/2014/main" val="3637253309"/>
                    </a:ext>
                  </a:extLst>
                </a:gridCol>
                <a:gridCol w="614640">
                  <a:extLst>
                    <a:ext uri="{9D8B030D-6E8A-4147-A177-3AD203B41FA5}">
                      <a16:colId xmlns:a16="http://schemas.microsoft.com/office/drawing/2014/main" val="1985713931"/>
                    </a:ext>
                  </a:extLst>
                </a:gridCol>
              </a:tblGrid>
              <a:tr h="643369">
                <a:tc>
                  <a:txBody>
                    <a:bodyPr/>
                    <a:lstStyle/>
                    <a:p>
                      <a:pPr lvl="0">
                        <a:buNone/>
                      </a:pPr>
                      <a:endParaRPr lang="en-US" sz="1100" dirty="0"/>
                    </a:p>
                  </a:txBody>
                  <a:tcPr/>
                </a:tc>
                <a:tc>
                  <a:txBody>
                    <a:bodyPr/>
                    <a:lstStyle/>
                    <a:p>
                      <a:r>
                        <a:rPr lang="en-US" sz="1100" dirty="0"/>
                        <a:t>Accuracy</a:t>
                      </a:r>
                      <a:endParaRPr lang="en-US" dirty="0"/>
                    </a:p>
                  </a:txBody>
                  <a:tcPr/>
                </a:tc>
                <a:tc>
                  <a:txBody>
                    <a:bodyPr/>
                    <a:lstStyle/>
                    <a:p>
                      <a:r>
                        <a:rPr lang="en-US" sz="1100" dirty="0"/>
                        <a:t>Precision</a:t>
                      </a:r>
                    </a:p>
                  </a:txBody>
                  <a:tcPr/>
                </a:tc>
                <a:tc>
                  <a:txBody>
                    <a:bodyPr/>
                    <a:lstStyle/>
                    <a:p>
                      <a:r>
                        <a:rPr lang="en-US" sz="1100" dirty="0"/>
                        <a:t>Recall</a:t>
                      </a:r>
                    </a:p>
                  </a:txBody>
                  <a:tcPr/>
                </a:tc>
                <a:tc>
                  <a:txBody>
                    <a:bodyPr/>
                    <a:lstStyle/>
                    <a:p>
                      <a:r>
                        <a:rPr lang="en-US" sz="1100" dirty="0"/>
                        <a:t>ROC score</a:t>
                      </a:r>
                    </a:p>
                  </a:txBody>
                  <a:tcPr/>
                </a:tc>
                <a:tc>
                  <a:txBody>
                    <a:bodyPr/>
                    <a:lstStyle/>
                    <a:p>
                      <a:r>
                        <a:rPr lang="en-US" sz="1100" dirty="0"/>
                        <a:t>Accuracy</a:t>
                      </a:r>
                    </a:p>
                  </a:txBody>
                  <a:tcPr/>
                </a:tc>
                <a:tc>
                  <a:txBody>
                    <a:bodyPr/>
                    <a:lstStyle/>
                    <a:p>
                      <a:r>
                        <a:rPr lang="en-US" sz="1100" dirty="0"/>
                        <a:t>Precision</a:t>
                      </a:r>
                    </a:p>
                  </a:txBody>
                  <a:tcPr/>
                </a:tc>
                <a:tc>
                  <a:txBody>
                    <a:bodyPr/>
                    <a:lstStyle/>
                    <a:p>
                      <a:r>
                        <a:rPr lang="en-US" sz="1100" dirty="0"/>
                        <a:t>Recall</a:t>
                      </a:r>
                    </a:p>
                  </a:txBody>
                  <a:tcPr/>
                </a:tc>
                <a:tc>
                  <a:txBody>
                    <a:bodyPr/>
                    <a:lstStyle/>
                    <a:p>
                      <a:r>
                        <a:rPr lang="en-US" sz="1100" dirty="0"/>
                        <a:t>ROC score</a:t>
                      </a:r>
                    </a:p>
                  </a:txBody>
                  <a:tcPr/>
                </a:tc>
                <a:tc>
                  <a:txBody>
                    <a:bodyPr/>
                    <a:lstStyle/>
                    <a:p>
                      <a:pPr lvl="0">
                        <a:buNone/>
                      </a:pPr>
                      <a:r>
                        <a:rPr lang="en-US" sz="1100" dirty="0"/>
                        <a:t>Accuracy</a:t>
                      </a:r>
                    </a:p>
                  </a:txBody>
                  <a:tcPr/>
                </a:tc>
                <a:tc>
                  <a:txBody>
                    <a:bodyPr/>
                    <a:lstStyle/>
                    <a:p>
                      <a:pPr lvl="0">
                        <a:buNone/>
                      </a:pPr>
                      <a:r>
                        <a:rPr lang="en-US" sz="1100" dirty="0"/>
                        <a:t>Precision</a:t>
                      </a:r>
                    </a:p>
                  </a:txBody>
                  <a:tcPr/>
                </a:tc>
                <a:tc>
                  <a:txBody>
                    <a:bodyPr/>
                    <a:lstStyle/>
                    <a:p>
                      <a:pPr lvl="0">
                        <a:buNone/>
                      </a:pPr>
                      <a:r>
                        <a:rPr lang="en-US" sz="1100" dirty="0"/>
                        <a:t>Recall</a:t>
                      </a:r>
                    </a:p>
                  </a:txBody>
                  <a:tcPr/>
                </a:tc>
                <a:tc>
                  <a:txBody>
                    <a:bodyPr/>
                    <a:lstStyle/>
                    <a:p>
                      <a:pPr lvl="0">
                        <a:buNone/>
                      </a:pPr>
                      <a:r>
                        <a:rPr lang="en-US" sz="1100" dirty="0"/>
                        <a:t>ROC score</a:t>
                      </a:r>
                    </a:p>
                  </a:txBody>
                  <a:tcPr/>
                </a:tc>
                <a:extLst>
                  <a:ext uri="{0D108BD9-81ED-4DB2-BD59-A6C34878D82A}">
                    <a16:rowId xmlns:a16="http://schemas.microsoft.com/office/drawing/2014/main" val="2685733168"/>
                  </a:ext>
                </a:extLst>
              </a:tr>
              <a:tr h="1013307">
                <a:tc>
                  <a:txBody>
                    <a:bodyPr/>
                    <a:lstStyle/>
                    <a:p>
                      <a:pPr algn="ctr"/>
                      <a:r>
                        <a:rPr lang="en-US" sz="1000" dirty="0"/>
                        <a:t>1. Model without PCA or SMOTE</a:t>
                      </a:r>
                    </a:p>
                  </a:txBody>
                  <a:tcPr/>
                </a:tc>
                <a:tc>
                  <a:txBody>
                    <a:bodyPr/>
                    <a:lstStyle/>
                    <a:p>
                      <a:pPr algn="ctr"/>
                      <a:r>
                        <a:rPr lang="en-US" sz="1000" dirty="0"/>
                        <a:t>97%</a:t>
                      </a:r>
                    </a:p>
                  </a:txBody>
                  <a:tcPr/>
                </a:tc>
                <a:tc>
                  <a:txBody>
                    <a:bodyPr/>
                    <a:lstStyle/>
                    <a:p>
                      <a:pPr algn="ctr"/>
                      <a:r>
                        <a:rPr lang="en-US" sz="1000" dirty="0"/>
                        <a:t>0.88</a:t>
                      </a:r>
                    </a:p>
                  </a:txBody>
                  <a:tcPr/>
                </a:tc>
                <a:tc>
                  <a:txBody>
                    <a:bodyPr/>
                    <a:lstStyle/>
                    <a:p>
                      <a:pPr algn="ctr"/>
                      <a:r>
                        <a:rPr lang="en-US" sz="1000" dirty="0"/>
                        <a:t>0.57</a:t>
                      </a:r>
                    </a:p>
                  </a:txBody>
                  <a:tcPr/>
                </a:tc>
                <a:tc>
                  <a:txBody>
                    <a:bodyPr/>
                    <a:lstStyle/>
                    <a:p>
                      <a:pPr algn="ctr"/>
                      <a:r>
                        <a:rPr lang="en-US" sz="1000" dirty="0"/>
                        <a:t>0.93</a:t>
                      </a:r>
                    </a:p>
                  </a:txBody>
                  <a:tcPr/>
                </a:tc>
                <a:tc>
                  <a:txBody>
                    <a:bodyPr/>
                    <a:lstStyle/>
                    <a:p>
                      <a:pPr algn="ctr"/>
                      <a:r>
                        <a:rPr lang="en-US" sz="1000" dirty="0"/>
                        <a:t>94%</a:t>
                      </a:r>
                    </a:p>
                  </a:txBody>
                  <a:tcPr/>
                </a:tc>
                <a:tc>
                  <a:txBody>
                    <a:bodyPr/>
                    <a:lstStyle/>
                    <a:p>
                      <a:pPr algn="ctr"/>
                      <a:r>
                        <a:rPr lang="en-US" sz="1000" dirty="0"/>
                        <a:t>0.4</a:t>
                      </a:r>
                    </a:p>
                  </a:txBody>
                  <a:tcPr/>
                </a:tc>
                <a:tc>
                  <a:txBody>
                    <a:bodyPr/>
                    <a:lstStyle/>
                    <a:p>
                      <a:pPr algn="ctr"/>
                      <a:r>
                        <a:rPr lang="en-US" sz="1000" dirty="0"/>
                        <a:t>0.44</a:t>
                      </a:r>
                    </a:p>
                  </a:txBody>
                  <a:tcPr/>
                </a:tc>
                <a:tc>
                  <a:txBody>
                    <a:bodyPr/>
                    <a:lstStyle/>
                    <a:p>
                      <a:pPr algn="ctr"/>
                      <a:r>
                        <a:rPr lang="en-US" sz="1000" dirty="0"/>
                        <a:t>0.97</a:t>
                      </a:r>
                    </a:p>
                  </a:txBody>
                  <a:tcPr/>
                </a:tc>
                <a:tc>
                  <a:txBody>
                    <a:bodyPr/>
                    <a:lstStyle/>
                    <a:p>
                      <a:pPr lvl="0">
                        <a:buNone/>
                      </a:pPr>
                      <a:r>
                        <a:rPr lang="en-US" sz="1100" dirty="0"/>
                        <a:t>0.96</a:t>
                      </a:r>
                    </a:p>
                  </a:txBody>
                  <a:tcPr/>
                </a:tc>
                <a:tc>
                  <a:txBody>
                    <a:bodyPr/>
                    <a:lstStyle/>
                    <a:p>
                      <a:pPr lvl="0">
                        <a:buNone/>
                      </a:pPr>
                      <a:r>
                        <a:rPr lang="en-US" sz="1100" dirty="0"/>
                        <a:t>.5</a:t>
                      </a:r>
                    </a:p>
                  </a:txBody>
                  <a:tcPr/>
                </a:tc>
                <a:tc>
                  <a:txBody>
                    <a:bodyPr/>
                    <a:lstStyle/>
                    <a:p>
                      <a:pPr lvl="0">
                        <a:buNone/>
                      </a:pPr>
                      <a:r>
                        <a:rPr lang="en-US" sz="1100" dirty="0"/>
                        <a:t>.55</a:t>
                      </a:r>
                    </a:p>
                  </a:txBody>
                  <a:tcPr/>
                </a:tc>
                <a:tc>
                  <a:txBody>
                    <a:bodyPr/>
                    <a:lstStyle/>
                    <a:p>
                      <a:pPr lvl="0">
                        <a:buNone/>
                      </a:pPr>
                      <a:r>
                        <a:rPr lang="en-US" sz="1100" dirty="0"/>
                        <a:t>.98</a:t>
                      </a:r>
                    </a:p>
                  </a:txBody>
                  <a:tcPr/>
                </a:tc>
                <a:extLst>
                  <a:ext uri="{0D108BD9-81ED-4DB2-BD59-A6C34878D82A}">
                    <a16:rowId xmlns:a16="http://schemas.microsoft.com/office/drawing/2014/main" val="963563573"/>
                  </a:ext>
                </a:extLst>
              </a:tr>
              <a:tr h="723790">
                <a:tc>
                  <a:txBody>
                    <a:bodyPr/>
                    <a:lstStyle/>
                    <a:p>
                      <a:pPr algn="ctr"/>
                      <a:r>
                        <a:rPr lang="en-US" sz="1000" dirty="0"/>
                        <a:t>2. Model with PCA</a:t>
                      </a:r>
                    </a:p>
                  </a:txBody>
                  <a:tcPr/>
                </a:tc>
                <a:tc>
                  <a:txBody>
                    <a:bodyPr/>
                    <a:lstStyle/>
                    <a:p>
                      <a:pPr algn="ctr"/>
                      <a:r>
                        <a:rPr lang="en-US" sz="1000" dirty="0"/>
                        <a:t>96%</a:t>
                      </a:r>
                    </a:p>
                  </a:txBody>
                  <a:tcPr/>
                </a:tc>
                <a:tc>
                  <a:txBody>
                    <a:bodyPr/>
                    <a:lstStyle/>
                    <a:p>
                      <a:pPr algn="ctr"/>
                      <a:r>
                        <a:rPr lang="en-US" sz="1000" dirty="0"/>
                        <a:t>0.78</a:t>
                      </a:r>
                    </a:p>
                  </a:txBody>
                  <a:tcPr/>
                </a:tc>
                <a:tc>
                  <a:txBody>
                    <a:bodyPr/>
                    <a:lstStyle/>
                    <a:p>
                      <a:pPr algn="ctr"/>
                      <a:r>
                        <a:rPr lang="en-US" sz="1000" dirty="0"/>
                        <a:t>0.54</a:t>
                      </a:r>
                    </a:p>
                  </a:txBody>
                  <a:tcPr/>
                </a:tc>
                <a:tc>
                  <a:txBody>
                    <a:bodyPr/>
                    <a:lstStyle/>
                    <a:p>
                      <a:pPr algn="ctr"/>
                      <a:r>
                        <a:rPr lang="en-US" sz="1000" dirty="0"/>
                        <a:t>0.87</a:t>
                      </a:r>
                    </a:p>
                  </a:txBody>
                  <a:tcPr/>
                </a:tc>
                <a:tc>
                  <a:txBody>
                    <a:bodyPr/>
                    <a:lstStyle/>
                    <a:p>
                      <a:pPr algn="ctr"/>
                      <a:r>
                        <a:rPr lang="en-US" sz="1000" dirty="0"/>
                        <a:t>95%</a:t>
                      </a:r>
                    </a:p>
                  </a:txBody>
                  <a:tcPr/>
                </a:tc>
                <a:tc>
                  <a:txBody>
                    <a:bodyPr/>
                    <a:lstStyle/>
                    <a:p>
                      <a:pPr algn="ctr"/>
                      <a:r>
                        <a:rPr lang="en-US" sz="1000" dirty="0"/>
                        <a:t>0.4</a:t>
                      </a:r>
                    </a:p>
                  </a:txBody>
                  <a:tcPr/>
                </a:tc>
                <a:tc>
                  <a:txBody>
                    <a:bodyPr/>
                    <a:lstStyle/>
                    <a:p>
                      <a:pPr algn="ctr"/>
                      <a:r>
                        <a:rPr lang="en-US" sz="1000" dirty="0"/>
                        <a:t>0.44</a:t>
                      </a:r>
                    </a:p>
                  </a:txBody>
                  <a:tcPr/>
                </a:tc>
                <a:tc>
                  <a:txBody>
                    <a:bodyPr/>
                    <a:lstStyle/>
                    <a:p>
                      <a:pPr algn="ctr"/>
                      <a:r>
                        <a:rPr lang="en-US" sz="1000" dirty="0"/>
                        <a:t>0.96</a:t>
                      </a:r>
                    </a:p>
                  </a:txBody>
                  <a:tcPr/>
                </a:tc>
                <a:tc>
                  <a:txBody>
                    <a:bodyPr/>
                    <a:lstStyle/>
                    <a:p>
                      <a:pPr lvl="0">
                        <a:buNone/>
                      </a:pPr>
                      <a:r>
                        <a:rPr lang="en-US" sz="1100" dirty="0"/>
                        <a:t>0.95</a:t>
                      </a:r>
                    </a:p>
                  </a:txBody>
                  <a:tcPr/>
                </a:tc>
                <a:tc>
                  <a:txBody>
                    <a:bodyPr/>
                    <a:lstStyle/>
                    <a:p>
                      <a:pPr lvl="0">
                        <a:buNone/>
                      </a:pPr>
                      <a:r>
                        <a:rPr lang="en-US" sz="1100" dirty="0"/>
                        <a:t>.45</a:t>
                      </a:r>
                    </a:p>
                  </a:txBody>
                  <a:tcPr/>
                </a:tc>
                <a:tc>
                  <a:txBody>
                    <a:bodyPr/>
                    <a:lstStyle/>
                    <a:p>
                      <a:pPr lvl="0">
                        <a:buNone/>
                      </a:pPr>
                      <a:r>
                        <a:rPr lang="en-US" sz="1100" dirty="0"/>
                        <a:t>.55</a:t>
                      </a:r>
                    </a:p>
                  </a:txBody>
                  <a:tcPr/>
                </a:tc>
                <a:tc>
                  <a:txBody>
                    <a:bodyPr/>
                    <a:lstStyle/>
                    <a:p>
                      <a:pPr lvl="0">
                        <a:buNone/>
                      </a:pPr>
                      <a:r>
                        <a:rPr lang="en-US" sz="1100" dirty="0"/>
                        <a:t>.97</a:t>
                      </a:r>
                    </a:p>
                  </a:txBody>
                  <a:tcPr/>
                </a:tc>
                <a:extLst>
                  <a:ext uri="{0D108BD9-81ED-4DB2-BD59-A6C34878D82A}">
                    <a16:rowId xmlns:a16="http://schemas.microsoft.com/office/drawing/2014/main" val="1084246000"/>
                  </a:ext>
                </a:extLst>
              </a:tr>
              <a:tr h="707706">
                <a:tc>
                  <a:txBody>
                    <a:bodyPr/>
                    <a:lstStyle/>
                    <a:p>
                      <a:pPr algn="ctr"/>
                      <a:r>
                        <a:rPr lang="en-US" sz="1000" dirty="0"/>
                        <a:t>3. Model with SMOTE only</a:t>
                      </a:r>
                    </a:p>
                  </a:txBody>
                  <a:tcPr/>
                </a:tc>
                <a:tc>
                  <a:txBody>
                    <a:bodyPr/>
                    <a:lstStyle/>
                    <a:p>
                      <a:pPr algn="ctr"/>
                      <a:r>
                        <a:rPr lang="en-US" sz="1000" dirty="0"/>
                        <a:t>100%</a:t>
                      </a:r>
                    </a:p>
                  </a:txBody>
                  <a:tcPr/>
                </a:tc>
                <a:tc>
                  <a:txBody>
                    <a:bodyPr/>
                    <a:lstStyle/>
                    <a:p>
                      <a:pPr algn="ctr"/>
                      <a:r>
                        <a:rPr lang="en-US" sz="1000" dirty="0"/>
                        <a:t>1.0</a:t>
                      </a:r>
                    </a:p>
                  </a:txBody>
                  <a:tcPr/>
                </a:tc>
                <a:tc>
                  <a:txBody>
                    <a:bodyPr/>
                    <a:lstStyle/>
                    <a:p>
                      <a:pPr algn="ctr"/>
                      <a:r>
                        <a:rPr lang="en-US" sz="1000" dirty="0"/>
                        <a:t>1.0</a:t>
                      </a:r>
                    </a:p>
                  </a:txBody>
                  <a:tcPr/>
                </a:tc>
                <a:tc>
                  <a:txBody>
                    <a:bodyPr/>
                    <a:lstStyle/>
                    <a:p>
                      <a:pPr algn="ctr"/>
                      <a:r>
                        <a:rPr lang="en-US" sz="1000" dirty="0"/>
                        <a:t>1.0</a:t>
                      </a:r>
                    </a:p>
                  </a:txBody>
                  <a:tcPr/>
                </a:tc>
                <a:tc>
                  <a:txBody>
                    <a:bodyPr/>
                    <a:lstStyle/>
                    <a:p>
                      <a:pPr algn="ctr"/>
                      <a:r>
                        <a:rPr lang="en-US" sz="1000" dirty="0"/>
                        <a:t>95%</a:t>
                      </a:r>
                    </a:p>
                  </a:txBody>
                  <a:tcPr/>
                </a:tc>
                <a:tc>
                  <a:txBody>
                    <a:bodyPr/>
                    <a:lstStyle/>
                    <a:p>
                      <a:pPr algn="ctr"/>
                      <a:r>
                        <a:rPr lang="en-US" sz="1000" dirty="0"/>
                        <a:t>0.5</a:t>
                      </a:r>
                    </a:p>
                  </a:txBody>
                  <a:tcPr/>
                </a:tc>
                <a:tc>
                  <a:txBody>
                    <a:bodyPr/>
                    <a:lstStyle/>
                    <a:p>
                      <a:pPr algn="ctr"/>
                      <a:r>
                        <a:rPr lang="en-US" sz="1000" dirty="0"/>
                        <a:t>1.0</a:t>
                      </a:r>
                    </a:p>
                  </a:txBody>
                  <a:tcPr/>
                </a:tc>
                <a:tc>
                  <a:txBody>
                    <a:bodyPr/>
                    <a:lstStyle/>
                    <a:p>
                      <a:pPr algn="ctr"/>
                      <a:r>
                        <a:rPr lang="en-US" sz="1000" dirty="0"/>
                        <a:t>0.98</a:t>
                      </a:r>
                    </a:p>
                  </a:txBody>
                  <a:tcPr/>
                </a:tc>
                <a:tc>
                  <a:txBody>
                    <a:bodyPr/>
                    <a:lstStyle/>
                    <a:p>
                      <a:pPr lvl="0">
                        <a:buNone/>
                      </a:pPr>
                      <a:r>
                        <a:rPr lang="en-US" sz="1100" dirty="0"/>
                        <a:t>1.0</a:t>
                      </a:r>
                    </a:p>
                  </a:txBody>
                  <a:tcPr/>
                </a:tc>
                <a:tc>
                  <a:txBody>
                    <a:bodyPr/>
                    <a:lstStyle/>
                    <a:p>
                      <a:pPr lvl="0">
                        <a:buNone/>
                      </a:pPr>
                      <a:r>
                        <a:rPr lang="en-US" sz="1100" dirty="0"/>
                        <a:t>1.0</a:t>
                      </a:r>
                    </a:p>
                  </a:txBody>
                  <a:tcPr/>
                </a:tc>
                <a:tc>
                  <a:txBody>
                    <a:bodyPr/>
                    <a:lstStyle/>
                    <a:p>
                      <a:pPr lvl="0">
                        <a:buNone/>
                      </a:pPr>
                      <a:r>
                        <a:rPr lang="en-US" sz="1100" dirty="0"/>
                        <a:t>1.0</a:t>
                      </a:r>
                    </a:p>
                  </a:txBody>
                  <a:tcPr/>
                </a:tc>
                <a:tc>
                  <a:txBody>
                    <a:bodyPr/>
                    <a:lstStyle/>
                    <a:p>
                      <a:pPr lvl="0">
                        <a:buNone/>
                      </a:pPr>
                      <a:r>
                        <a:rPr lang="en-US" sz="1100" dirty="0"/>
                        <a:t>1.0</a:t>
                      </a:r>
                    </a:p>
                  </a:txBody>
                  <a:tcPr/>
                </a:tc>
                <a:extLst>
                  <a:ext uri="{0D108BD9-81ED-4DB2-BD59-A6C34878D82A}">
                    <a16:rowId xmlns:a16="http://schemas.microsoft.com/office/drawing/2014/main" val="1773548393"/>
                  </a:ext>
                </a:extLst>
              </a:tr>
            </a:tbl>
          </a:graphicData>
        </a:graphic>
      </p:graphicFrame>
      <p:sp>
        <p:nvSpPr>
          <p:cNvPr id="5" name="TextBox 4">
            <a:extLst>
              <a:ext uri="{FF2B5EF4-FFF2-40B4-BE49-F238E27FC236}">
                <a16:creationId xmlns:a16="http://schemas.microsoft.com/office/drawing/2014/main" id="{2E092787-177A-4C89-8337-5BA28B76D509}"/>
              </a:ext>
            </a:extLst>
          </p:cNvPr>
          <p:cNvSpPr txBox="1"/>
          <p:nvPr/>
        </p:nvSpPr>
        <p:spPr>
          <a:xfrm>
            <a:off x="2051713" y="2847832"/>
            <a:ext cx="3516572" cy="369332"/>
          </a:xfrm>
          <a:prstGeom prst="rect">
            <a:avLst/>
          </a:prstGeom>
          <a:solidFill>
            <a:schemeClr val="accent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00000"/>
                </a:solidFill>
                <a:ea typeface="+mn-lt"/>
                <a:cs typeface="+mn-lt"/>
              </a:rPr>
              <a:t>Super Learner Ensemble Method</a:t>
            </a:r>
            <a:endParaRPr lang="en-US" dirty="0">
              <a:solidFill>
                <a:srgbClr val="000000"/>
              </a:solidFill>
            </a:endParaRPr>
          </a:p>
        </p:txBody>
      </p:sp>
      <p:sp>
        <p:nvSpPr>
          <p:cNvPr id="7" name="TextBox 6">
            <a:extLst>
              <a:ext uri="{FF2B5EF4-FFF2-40B4-BE49-F238E27FC236}">
                <a16:creationId xmlns:a16="http://schemas.microsoft.com/office/drawing/2014/main" id="{4FA37D3B-BF60-452E-8BF6-AB72331D5269}"/>
              </a:ext>
            </a:extLst>
          </p:cNvPr>
          <p:cNvSpPr txBox="1"/>
          <p:nvPr/>
        </p:nvSpPr>
        <p:spPr>
          <a:xfrm>
            <a:off x="5463653" y="2847831"/>
            <a:ext cx="3311856" cy="369332"/>
          </a:xfrm>
          <a:prstGeom prst="rect">
            <a:avLst/>
          </a:prstGeom>
          <a:solidFill>
            <a:schemeClr val="accent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solidFill>
                  <a:srgbClr val="000000"/>
                </a:solidFill>
                <a:ea typeface="+mn-lt"/>
                <a:cs typeface="+mn-lt"/>
              </a:rPr>
              <a:t>Logistic Regression</a:t>
            </a:r>
            <a:endParaRPr lang="en-US" dirty="0"/>
          </a:p>
        </p:txBody>
      </p:sp>
      <p:sp>
        <p:nvSpPr>
          <p:cNvPr id="8" name="TextBox 7">
            <a:extLst>
              <a:ext uri="{FF2B5EF4-FFF2-40B4-BE49-F238E27FC236}">
                <a16:creationId xmlns:a16="http://schemas.microsoft.com/office/drawing/2014/main" id="{31E2BCF9-39FC-4757-9690-410076C1867C}"/>
              </a:ext>
            </a:extLst>
          </p:cNvPr>
          <p:cNvSpPr txBox="1"/>
          <p:nvPr/>
        </p:nvSpPr>
        <p:spPr>
          <a:xfrm>
            <a:off x="8784607" y="2847830"/>
            <a:ext cx="3311856" cy="369332"/>
          </a:xfrm>
          <a:prstGeom prst="rect">
            <a:avLst/>
          </a:prstGeom>
          <a:solidFill>
            <a:schemeClr val="accent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Random Forest</a:t>
            </a:r>
          </a:p>
        </p:txBody>
      </p:sp>
    </p:spTree>
    <p:extLst>
      <p:ext uri="{BB962C8B-B14F-4D97-AF65-F5344CB8AC3E}">
        <p14:creationId xmlns:p14="http://schemas.microsoft.com/office/powerpoint/2010/main" val="2351122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table">
            <a:extLst>
              <a:ext uri="{FF2B5EF4-FFF2-40B4-BE49-F238E27FC236}">
                <a16:creationId xmlns:a16="http://schemas.microsoft.com/office/drawing/2014/main" id="{DDE05852-D977-45C8-B21C-ECC60BCF2FD9}"/>
              </a:ext>
            </a:extLst>
          </p:cNvPr>
          <p:cNvPicPr>
            <a:picLocks noChangeAspect="1"/>
          </p:cNvPicPr>
          <p:nvPr/>
        </p:nvPicPr>
        <p:blipFill>
          <a:blip r:embed="rId2"/>
          <a:stretch>
            <a:fillRect/>
          </a:stretch>
        </p:blipFill>
        <p:spPr>
          <a:xfrm>
            <a:off x="643467" y="1754489"/>
            <a:ext cx="10905066" cy="2556253"/>
          </a:xfrm>
          <a:prstGeom prst="rect">
            <a:avLst/>
          </a:prstGeom>
        </p:spPr>
      </p:pic>
    </p:spTree>
    <p:extLst>
      <p:ext uri="{BB962C8B-B14F-4D97-AF65-F5344CB8AC3E}">
        <p14:creationId xmlns:p14="http://schemas.microsoft.com/office/powerpoint/2010/main" val="2219898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947420" y="162560"/>
            <a:ext cx="10058400" cy="939165"/>
          </a:xfrm>
        </p:spPr>
        <p:txBody>
          <a:bodyPr vert="horz" lIns="91440" tIns="45720" rIns="91440" bIns="45720" rtlCol="0">
            <a:normAutofit/>
          </a:bodyPr>
          <a:lstStyle/>
          <a:p>
            <a:pPr algn="ctr"/>
            <a:r>
              <a:rPr lang="en-US" dirty="0"/>
              <a:t>Introduction</a:t>
            </a:r>
          </a:p>
        </p:txBody>
      </p:sp>
      <p:pic>
        <p:nvPicPr>
          <p:cNvPr id="1026" name="Picture 2" descr="Cervical Cancer">
            <a:extLst>
              <a:ext uri="{FF2B5EF4-FFF2-40B4-BE49-F238E27FC236}">
                <a16:creationId xmlns:a16="http://schemas.microsoft.com/office/drawing/2014/main" id="{D231F27E-CABC-4B9B-85AB-A3C1D950A4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2264" y="1422400"/>
            <a:ext cx="5515501" cy="48056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4">
            <a:extLst>
              <a:ext uri="{FF2B5EF4-FFF2-40B4-BE49-F238E27FC236}">
                <a16:creationId xmlns:a16="http://schemas.microsoft.com/office/drawing/2014/main" id="{51868496-5357-487F-8A6E-B0D75ACCAF30}"/>
              </a:ext>
            </a:extLst>
          </p:cNvPr>
          <p:cNvGraphicFramePr>
            <a:graphicFrameLocks/>
          </p:cNvGraphicFramePr>
          <p:nvPr>
            <p:extLst>
              <p:ext uri="{D42A27DB-BD31-4B8C-83A1-F6EECF244321}">
                <p14:modId xmlns:p14="http://schemas.microsoft.com/office/powerpoint/2010/main" val="2966963868"/>
              </p:ext>
            </p:extLst>
          </p:nvPr>
        </p:nvGraphicFramePr>
        <p:xfrm>
          <a:off x="154235" y="1396365"/>
          <a:ext cx="6368029" cy="5015810"/>
        </p:xfrm>
        <a:graphic>
          <a:graphicData uri="http://schemas.openxmlformats.org/drawingml/2006/table">
            <a:tbl>
              <a:tblPr firstRow="1" bandRow="1">
                <a:noFill/>
                <a:tableStyleId>{3B4B98B0-60AC-42C2-AFA5-B58CD77FA1E5}</a:tableStyleId>
              </a:tblPr>
              <a:tblGrid>
                <a:gridCol w="6368029">
                  <a:extLst>
                    <a:ext uri="{9D8B030D-6E8A-4147-A177-3AD203B41FA5}">
                      <a16:colId xmlns:a16="http://schemas.microsoft.com/office/drawing/2014/main" val="2981917977"/>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cap="all" spc="150" dirty="0">
                          <a:solidFill>
                            <a:srgbClr val="7030A0"/>
                          </a:solidFill>
                        </a:rPr>
                        <a:t>Cervical cancer  </a:t>
                      </a:r>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428702">
                <a:tc>
                  <a:txBody>
                    <a:bodyPr/>
                    <a:lstStyle/>
                    <a:p>
                      <a:pPr algn="ctr"/>
                      <a:r>
                        <a:rPr lang="en-US" sz="2400" b="0" cap="all" spc="150" dirty="0">
                          <a:solidFill>
                            <a:schemeClr val="tx1"/>
                          </a:solidFill>
                        </a:rPr>
                        <a:t>4</a:t>
                      </a:r>
                      <a:r>
                        <a:rPr lang="en-US" sz="2400" b="0" cap="all" spc="150" baseline="30000" dirty="0">
                          <a:solidFill>
                            <a:schemeClr val="tx1"/>
                          </a:solidFill>
                        </a:rPr>
                        <a:t>th </a:t>
                      </a:r>
                      <a:r>
                        <a:rPr lang="en-US" sz="2400" b="0" cap="all" spc="150" dirty="0">
                          <a:solidFill>
                            <a:schemeClr val="tx1"/>
                          </a:solidFill>
                        </a:rPr>
                        <a:t>most common cancer in women</a:t>
                      </a:r>
                    </a:p>
                    <a:p>
                      <a:pPr algn="ctr"/>
                      <a:endParaRPr lang="en-US" sz="1400" b="0" cap="all" spc="150" dirty="0">
                        <a:solidFill>
                          <a:schemeClr val="tx1"/>
                        </a:solidFill>
                      </a:endParaRP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3221946723"/>
                  </a:ext>
                </a:extLst>
              </a:tr>
              <a:tr h="543493">
                <a:tc>
                  <a:txBody>
                    <a:bodyPr/>
                    <a:lstStyle/>
                    <a:p>
                      <a:r>
                        <a:rPr lang="en-US" sz="2400" dirty="0">
                          <a:solidFill>
                            <a:srgbClr val="7030A0"/>
                          </a:solidFill>
                        </a:rPr>
                        <a:t>605,000 new cases &amp; 342,000 deaths worldwide in 2020</a:t>
                      </a: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7116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cap="none" spc="0" dirty="0">
                          <a:solidFill>
                            <a:schemeClr val="tx1"/>
                          </a:solidFill>
                        </a:rPr>
                        <a:t>Symptom less nature of disease makes it difficult to diagnose at early stage</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830602">
                <a:tc>
                  <a:txBody>
                    <a:bodyPr/>
                    <a:lstStyle/>
                    <a:p>
                      <a:r>
                        <a:rPr lang="en-US" sz="2400" cap="none" spc="0" dirty="0">
                          <a:solidFill>
                            <a:schemeClr val="tx1"/>
                          </a:solidFill>
                        </a:rPr>
                        <a:t>Many factors increase the risk of cervical</a:t>
                      </a:r>
                    </a:p>
                    <a:p>
                      <a:r>
                        <a:rPr lang="en-US" sz="2400" cap="none" spc="0" dirty="0">
                          <a:solidFill>
                            <a:schemeClr val="tx1"/>
                          </a:solidFill>
                        </a:rPr>
                        <a:t>cancer, such as age and use of hormonal contraceptives. </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906780" y="219928"/>
            <a:ext cx="10058400" cy="1450757"/>
          </a:xfrm>
        </p:spPr>
        <p:txBody>
          <a:bodyPr vert="horz" lIns="91440" tIns="45720" rIns="91440" bIns="45720" rtlCol="0">
            <a:normAutofit/>
          </a:bodyPr>
          <a:lstStyle/>
          <a:p>
            <a:pPr algn="ctr"/>
            <a:r>
              <a:rPr lang="en-US" dirty="0"/>
              <a:t>Statement of project objectives</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116119449"/>
              </p:ext>
            </p:extLst>
          </p:nvPr>
        </p:nvGraphicFramePr>
        <p:xfrm>
          <a:off x="609600" y="2175971"/>
          <a:ext cx="10972800" cy="3411822"/>
        </p:xfrm>
        <a:graphic>
          <a:graphicData uri="http://schemas.openxmlformats.org/drawingml/2006/table">
            <a:tbl>
              <a:tblPr firstRow="1" bandRow="1">
                <a:noFill/>
                <a:tableStyleId>{3B4B98B0-60AC-42C2-AFA5-B58CD77FA1E5}</a:tableStyleId>
              </a:tblPr>
              <a:tblGrid>
                <a:gridCol w="10972800">
                  <a:extLst>
                    <a:ext uri="{9D8B030D-6E8A-4147-A177-3AD203B41FA5}">
                      <a16:colId xmlns:a16="http://schemas.microsoft.com/office/drawing/2014/main" val="2981917977"/>
                    </a:ext>
                  </a:extLst>
                </a:gridCol>
              </a:tblGrid>
              <a:tr h="613018">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r>
                        <a:rPr lang="en-US" sz="2400" dirty="0"/>
                        <a:t>Early detection of cervical cancer with ML models helps to raise recovery rates &amp; reduce death rates</a:t>
                      </a:r>
                      <a:endParaRPr lang="en-US" sz="2400" cap="none" spc="0" dirty="0">
                        <a:solidFill>
                          <a:schemeClr val="tx1"/>
                        </a:solidFill>
                      </a:endParaRPr>
                    </a:p>
                    <a:p>
                      <a:pPr marL="0" indent="0" algn="ctr">
                        <a:buFont typeface="+mj-lt"/>
                        <a:buNone/>
                      </a:pPr>
                      <a:endParaRPr lang="en-US" sz="2400" b="1" cap="all" spc="150" dirty="0">
                        <a:solidFill>
                          <a:srgbClr val="7030A0"/>
                        </a:solidFill>
                      </a:endParaRP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771525">
                <a:tc>
                  <a:txBody>
                    <a:bodyPr/>
                    <a:lstStyle/>
                    <a:p>
                      <a:pPr algn="ctr"/>
                      <a:r>
                        <a:rPr lang="en-US" sz="2400" cap="none" spc="0" dirty="0">
                          <a:solidFill>
                            <a:schemeClr val="tx1"/>
                          </a:solidFill>
                        </a:rPr>
                        <a:t>Our aim is to compare three different machine learning algorithms capable of diagnosing cervical cancer with high accuracy and sensitivity</a:t>
                      </a:r>
                    </a:p>
                  </a:txBody>
                  <a:tcPr marL="151061" marR="151061" marT="151061" marB="151061">
                    <a:lnL w="12700" cmpd="sng">
                      <a:noFill/>
                      <a:prstDash val="solid"/>
                    </a:lnL>
                    <a:lnR w="12700" cmpd="sng">
                      <a:noFill/>
                      <a:prstDash val="solid"/>
                    </a:lnR>
                    <a:lnT w="38100" cmpd="sng">
                      <a:noFill/>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978778">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1364747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888144" y="194541"/>
            <a:ext cx="10058400" cy="800904"/>
          </a:xfrm>
        </p:spPr>
        <p:txBody>
          <a:bodyPr vert="horz" lIns="91440" tIns="45720" rIns="91440" bIns="45720" rtlCol="0">
            <a:normAutofit/>
          </a:bodyPr>
          <a:lstStyle/>
          <a:p>
            <a:pPr algn="ctr"/>
            <a:r>
              <a:rPr lang="en-US" b="0" i="0" dirty="0">
                <a:solidFill>
                  <a:srgbClr val="2D3B45"/>
                </a:solidFill>
                <a:effectLst/>
                <a:latin typeface="LatoWeb"/>
              </a:rPr>
              <a:t>METHADOLOGY </a:t>
            </a:r>
            <a:endParaRPr lang="en-US" dirty="0"/>
          </a:p>
        </p:txBody>
      </p:sp>
      <p:cxnSp>
        <p:nvCxnSpPr>
          <p:cNvPr id="6" name="Straight Connector 5">
            <a:extLst>
              <a:ext uri="{FF2B5EF4-FFF2-40B4-BE49-F238E27FC236}">
                <a16:creationId xmlns:a16="http://schemas.microsoft.com/office/drawing/2014/main" id="{08433FF1-08ED-4D53-A760-1C5FA5746445}"/>
              </a:ext>
            </a:extLst>
          </p:cNvPr>
          <p:cNvCxnSpPr/>
          <p:nvPr/>
        </p:nvCxnSpPr>
        <p:spPr>
          <a:xfrm>
            <a:off x="888144" y="1238250"/>
            <a:ext cx="10522806"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324901183"/>
              </p:ext>
            </p:extLst>
          </p:nvPr>
        </p:nvGraphicFramePr>
        <p:xfrm>
          <a:off x="0" y="995445"/>
          <a:ext cx="12146280" cy="5862555"/>
        </p:xfrm>
        <a:graphic>
          <a:graphicData uri="http://schemas.openxmlformats.org/drawingml/2006/table">
            <a:tbl>
              <a:tblPr firstRow="1" bandRow="1">
                <a:noFill/>
                <a:tableStyleId>{3B4B98B0-60AC-42C2-AFA5-B58CD77FA1E5}</a:tableStyleId>
              </a:tblPr>
              <a:tblGrid>
                <a:gridCol w="12146280">
                  <a:extLst>
                    <a:ext uri="{9D8B030D-6E8A-4147-A177-3AD203B41FA5}">
                      <a16:colId xmlns:a16="http://schemas.microsoft.com/office/drawing/2014/main" val="2981917977"/>
                    </a:ext>
                  </a:extLst>
                </a:gridCol>
              </a:tblGrid>
              <a:tr h="1208694">
                <a:tc>
                  <a:txBody>
                    <a:bodyPr/>
                    <a:lstStyle/>
                    <a:p>
                      <a:pPr marL="457200" indent="-457200" algn="ctr">
                        <a:buAutoNum type="arabicPeriod"/>
                      </a:pPr>
                      <a:r>
                        <a:rPr lang="en-US" sz="2000" b="1" cap="all" spc="150" dirty="0">
                          <a:solidFill>
                            <a:srgbClr val="7030A0"/>
                          </a:solidFill>
                        </a:rPr>
                        <a:t>Get data</a:t>
                      </a:r>
                      <a:r>
                        <a:rPr lang="en-US" sz="2000" b="1" cap="all" spc="150" dirty="0">
                          <a:solidFill>
                            <a:schemeClr val="lt1"/>
                          </a:solidFill>
                        </a:rPr>
                        <a:t> </a:t>
                      </a:r>
                    </a:p>
                    <a:p>
                      <a:pPr marL="342900" indent="-342900" algn="l">
                        <a:buFont typeface="Wingdings" panose="05000000000000000000" pitchFamily="2" charset="2"/>
                        <a:buChar char="§"/>
                      </a:pPr>
                      <a:r>
                        <a:rPr lang="en-US" sz="2000" b="0" cap="none" spc="150" dirty="0">
                          <a:solidFill>
                            <a:schemeClr val="lt1"/>
                          </a:solidFill>
                        </a:rPr>
                        <a:t>Cervical cancer dataset from UCI ML repository </a:t>
                      </a:r>
                      <a:r>
                        <a:rPr lang="en-US" sz="1800" b="0" cap="all" spc="150" dirty="0">
                          <a:solidFill>
                            <a:schemeClr val="lt1"/>
                          </a:solidFill>
                        </a:rPr>
                        <a:t>(</a:t>
                      </a:r>
                      <a:r>
                        <a:rPr lang="en-US" sz="1800" b="0" i="0" u="sng" kern="1200" dirty="0">
                          <a:solidFill>
                            <a:schemeClr val="bg1"/>
                          </a:solidFill>
                          <a:effectLst/>
                          <a:latin typeface="+mn-lt"/>
                          <a:ea typeface="+mn-ea"/>
                          <a:cs typeface="+mn-cs"/>
                          <a:hlinkClick r:id="rId3">
                            <a:extLst>
                              <a:ext uri="{A12FA001-AC4F-418D-AE19-62706E023703}">
                                <ahyp:hlinkClr xmlns:ahyp="http://schemas.microsoft.com/office/drawing/2018/hyperlinkcolor" val="tx"/>
                              </a:ext>
                            </a:extLst>
                          </a:hlinkClick>
                        </a:rPr>
                        <a:t>https://archive.ics.uci.edu/ml/datasets/Cervical+cancer+%28Risk+Factors%29</a:t>
                      </a:r>
                      <a:r>
                        <a:rPr lang="en-US" sz="1800" b="0" i="0" u="sng" kern="1200" dirty="0">
                          <a:solidFill>
                            <a:schemeClr val="bg1"/>
                          </a:solidFill>
                          <a:effectLst/>
                          <a:latin typeface="+mn-lt"/>
                          <a:ea typeface="+mn-ea"/>
                          <a:cs typeface="+mn-cs"/>
                        </a:rPr>
                        <a:t>)</a:t>
                      </a:r>
                      <a:endParaRPr lang="en-US" sz="1800" b="0" cap="all" spc="150" dirty="0">
                        <a:solidFill>
                          <a:schemeClr val="bg1"/>
                        </a:solidFill>
                      </a:endParaRP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2171620">
                <a:tc>
                  <a:txBody>
                    <a:bodyPr/>
                    <a:lstStyle/>
                    <a:p>
                      <a:pPr algn="ctr"/>
                      <a:r>
                        <a:rPr lang="en-US" sz="2000" b="1" cap="all" spc="150" dirty="0">
                          <a:solidFill>
                            <a:srgbClr val="7030A0"/>
                          </a:solidFill>
                        </a:rPr>
                        <a:t>2. Data cleaning &amp; </a:t>
                      </a:r>
                      <a:r>
                        <a:rPr lang="en-US" sz="2000" b="1" cap="all" spc="150" dirty="0" err="1">
                          <a:solidFill>
                            <a:srgbClr val="7030A0"/>
                          </a:solidFill>
                        </a:rPr>
                        <a:t>eda</a:t>
                      </a:r>
                      <a:endParaRPr lang="en-US" sz="2000" b="1" cap="all" spc="150" dirty="0">
                        <a:solidFill>
                          <a:schemeClr val="bg1"/>
                        </a:solidFill>
                      </a:endParaRPr>
                    </a:p>
                    <a:p>
                      <a:pPr marL="342900" indent="-342900" algn="l">
                        <a:buFont typeface="Wingdings" panose="05000000000000000000" pitchFamily="2" charset="2"/>
                        <a:buChar char="§"/>
                      </a:pPr>
                      <a:r>
                        <a:rPr lang="en-US" sz="2000" b="0" cap="none" spc="150" dirty="0">
                          <a:solidFill>
                            <a:schemeClr val="bg1"/>
                          </a:solidFill>
                        </a:rPr>
                        <a:t>Impute missing values by mean</a:t>
                      </a:r>
                    </a:p>
                    <a:p>
                      <a:pPr marL="342900" indent="-342900" algn="l">
                        <a:buFont typeface="Wingdings" panose="05000000000000000000" pitchFamily="2" charset="2"/>
                        <a:buChar char="§"/>
                      </a:pPr>
                      <a:r>
                        <a:rPr lang="en-US" sz="2000" b="0" cap="none" spc="150" dirty="0">
                          <a:solidFill>
                            <a:schemeClr val="bg1"/>
                          </a:solidFill>
                        </a:rPr>
                        <a:t>Identify the </a:t>
                      </a:r>
                      <a:r>
                        <a:rPr lang="en-US" sz="2000" b="0" cap="none" spc="150" dirty="0" err="1">
                          <a:solidFill>
                            <a:schemeClr val="bg1"/>
                          </a:solidFill>
                        </a:rPr>
                        <a:t>corelation</a:t>
                      </a:r>
                      <a:r>
                        <a:rPr lang="en-US" sz="2000" b="0" cap="none" spc="150" dirty="0">
                          <a:solidFill>
                            <a:schemeClr val="bg1"/>
                          </a:solidFill>
                        </a:rPr>
                        <a:t> factors using correlation matrix</a:t>
                      </a:r>
                    </a:p>
                    <a:p>
                      <a:pPr marL="342900" indent="-342900" algn="l">
                        <a:buFont typeface="Wingdings" panose="05000000000000000000" pitchFamily="2" charset="2"/>
                        <a:buChar char="§"/>
                      </a:pPr>
                      <a:r>
                        <a:rPr lang="en-US" sz="2000" b="0" cap="none" spc="150" dirty="0">
                          <a:solidFill>
                            <a:schemeClr val="bg1"/>
                          </a:solidFill>
                        </a:rPr>
                        <a:t>Balance the data using SMOTE on training set</a:t>
                      </a:r>
                    </a:p>
                    <a:p>
                      <a:pPr marL="342900" indent="-342900" algn="l">
                        <a:buFont typeface="Wingdings" panose="05000000000000000000" pitchFamily="2" charset="2"/>
                        <a:buChar char="§"/>
                      </a:pPr>
                      <a:r>
                        <a:rPr lang="en-US" sz="2000" b="0" cap="none" spc="150" dirty="0">
                          <a:solidFill>
                            <a:schemeClr val="bg1"/>
                          </a:solidFill>
                        </a:rPr>
                        <a:t>PCA analysis to get best features</a:t>
                      </a:r>
                    </a:p>
                    <a:p>
                      <a:pPr marL="342900" indent="-342900" algn="l">
                        <a:buFont typeface="Wingdings" panose="05000000000000000000" pitchFamily="2" charset="2"/>
                        <a:buChar char="§"/>
                      </a:pPr>
                      <a:r>
                        <a:rPr lang="en-US" sz="2000" b="0" cap="none" spc="150" dirty="0">
                          <a:solidFill>
                            <a:schemeClr val="bg1"/>
                          </a:solidFill>
                        </a:rPr>
                        <a:t>Preprocessing data by SKLEARN standard scalar</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3221946723"/>
                  </a:ext>
                </a:extLst>
              </a:tr>
              <a:tr h="2482241">
                <a:tc>
                  <a:txBody>
                    <a:bodyPr/>
                    <a:lstStyle/>
                    <a:p>
                      <a:pPr algn="ctr"/>
                      <a:r>
                        <a:rPr lang="en-US" sz="2000" b="1" cap="none" spc="0" dirty="0">
                          <a:solidFill>
                            <a:srgbClr val="7030A0"/>
                          </a:solidFill>
                        </a:rPr>
                        <a:t>3. </a:t>
                      </a:r>
                      <a:r>
                        <a:rPr lang="en-US" sz="2000" b="1" i="0" cap="none" spc="0" dirty="0">
                          <a:solidFill>
                            <a:srgbClr val="7030A0"/>
                          </a:solidFill>
                        </a:rPr>
                        <a:t>TRAIN MODELS</a:t>
                      </a:r>
                    </a:p>
                    <a:p>
                      <a:pPr marL="342900" indent="-342900" algn="l">
                        <a:buFont typeface="Wingdings" panose="05000000000000000000" pitchFamily="2" charset="2"/>
                        <a:buChar char="§"/>
                      </a:pPr>
                      <a:r>
                        <a:rPr lang="en-US" sz="2000" b="1" i="0" cap="none" spc="0" dirty="0">
                          <a:solidFill>
                            <a:srgbClr val="7030A0"/>
                          </a:solidFill>
                        </a:rPr>
                        <a:t>3 ML models</a:t>
                      </a:r>
                      <a:r>
                        <a:rPr lang="en-US" sz="2000" i="0" cap="none" spc="0" dirty="0">
                          <a:solidFill>
                            <a:schemeClr val="tx1"/>
                          </a:solidFill>
                        </a:rPr>
                        <a:t>: 1. Logistic Regression, 2.Random Forest  &amp; 3.  Super learner Ensemble method (</a:t>
                      </a:r>
                      <a:r>
                        <a:rPr lang="en-US" sz="2000" cap="none" spc="0" dirty="0">
                          <a:solidFill>
                            <a:schemeClr val="tx1"/>
                          </a:solidFill>
                        </a:rPr>
                        <a:t>Decision Tree &amp; Bagging  as base learners with </a:t>
                      </a:r>
                      <a:r>
                        <a:rPr lang="en-US" sz="2000" cap="none" spc="0" dirty="0" err="1">
                          <a:solidFill>
                            <a:schemeClr val="tx1"/>
                          </a:solidFill>
                        </a:rPr>
                        <a:t>XGBoost</a:t>
                      </a:r>
                      <a:r>
                        <a:rPr lang="en-US" sz="2000" cap="none" spc="0" dirty="0">
                          <a:solidFill>
                            <a:schemeClr val="tx1"/>
                          </a:solidFill>
                        </a:rPr>
                        <a:t> as meta learner</a:t>
                      </a:r>
                      <a:r>
                        <a:rPr lang="en-US" sz="2000" i="0" cap="none" spc="0" dirty="0">
                          <a:solidFill>
                            <a:schemeClr val="tx1"/>
                          </a:solidFill>
                        </a:rPr>
                        <a:t>)</a:t>
                      </a:r>
                    </a:p>
                    <a:p>
                      <a:pPr marL="342900" indent="-342900" algn="l">
                        <a:buFont typeface="Wingdings" panose="05000000000000000000" pitchFamily="2" charset="2"/>
                        <a:buChar char="§"/>
                      </a:pPr>
                      <a:r>
                        <a:rPr lang="en-US" sz="2000" b="1" i="0" cap="none" spc="0" dirty="0">
                          <a:solidFill>
                            <a:srgbClr val="7030A0"/>
                          </a:solidFill>
                        </a:rPr>
                        <a:t>3 predictive models for each ML models</a:t>
                      </a:r>
                      <a:r>
                        <a:rPr lang="en-US" sz="2000" i="0" cap="none" spc="0" dirty="0">
                          <a:solidFill>
                            <a:schemeClr val="tx1"/>
                          </a:solidFill>
                        </a:rPr>
                        <a:t>: </a:t>
                      </a:r>
                      <a:r>
                        <a:rPr lang="en-US" sz="2000" dirty="0">
                          <a:solidFill>
                            <a:schemeClr val="tx1"/>
                          </a:solidFill>
                        </a:rPr>
                        <a:t>1. Model built without PCA &amp; SMOTE, 2. Model with PCA only, &amp; 3. Model with SMOTE only.</a:t>
                      </a:r>
                      <a:endParaRPr lang="en-US" sz="2000" i="0" cap="none" spc="0" dirty="0">
                        <a:solidFill>
                          <a:schemeClr val="tx1"/>
                        </a:solidFill>
                      </a:endParaRPr>
                    </a:p>
                    <a:p>
                      <a:pPr algn="ctr"/>
                      <a:endParaRPr lang="en-US" sz="2000" cap="none" spc="0" dirty="0">
                        <a:solidFill>
                          <a:srgbClr val="7030A0"/>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bl>
          </a:graphicData>
        </a:graphic>
      </p:graphicFrame>
      <p:pic>
        <p:nvPicPr>
          <p:cNvPr id="2050" name="Picture 2" descr="Learn Cloud Bits">
            <a:extLst>
              <a:ext uri="{FF2B5EF4-FFF2-40B4-BE49-F238E27FC236}">
                <a16:creationId xmlns:a16="http://schemas.microsoft.com/office/drawing/2014/main" id="{523B2B8A-97C3-4C58-8A1C-C326DAA81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7229" y="1588992"/>
            <a:ext cx="3657611" cy="2459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064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Learn Cloud Bits">
            <a:extLst>
              <a:ext uri="{FF2B5EF4-FFF2-40B4-BE49-F238E27FC236}">
                <a16:creationId xmlns:a16="http://schemas.microsoft.com/office/drawing/2014/main" id="{523B2B8A-97C3-4C58-8A1C-C326DAA81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368" y="0"/>
            <a:ext cx="1952432" cy="17907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888144" y="474082"/>
            <a:ext cx="10058400" cy="800904"/>
          </a:xfrm>
        </p:spPr>
        <p:txBody>
          <a:bodyPr vert="horz" lIns="91440" tIns="45720" rIns="91440" bIns="45720" rtlCol="0">
            <a:normAutofit/>
          </a:bodyPr>
          <a:lstStyle/>
          <a:p>
            <a:pPr algn="ctr"/>
            <a:r>
              <a:rPr lang="en-US" b="0" i="0" dirty="0">
                <a:solidFill>
                  <a:srgbClr val="2D3B45"/>
                </a:solidFill>
                <a:effectLst/>
                <a:latin typeface="LatoWeb"/>
              </a:rPr>
              <a:t>METHADOLOGY -cont.</a:t>
            </a:r>
            <a:endParaRPr lang="en-US" dirty="0"/>
          </a:p>
        </p:txBody>
      </p:sp>
      <p:cxnSp>
        <p:nvCxnSpPr>
          <p:cNvPr id="6" name="Straight Connector 5">
            <a:extLst>
              <a:ext uri="{FF2B5EF4-FFF2-40B4-BE49-F238E27FC236}">
                <a16:creationId xmlns:a16="http://schemas.microsoft.com/office/drawing/2014/main" id="{08433FF1-08ED-4D53-A760-1C5FA5746445}"/>
              </a:ext>
            </a:extLst>
          </p:cNvPr>
          <p:cNvCxnSpPr/>
          <p:nvPr/>
        </p:nvCxnSpPr>
        <p:spPr>
          <a:xfrm>
            <a:off x="888144" y="1238250"/>
            <a:ext cx="10522806"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12604733"/>
              </p:ext>
            </p:extLst>
          </p:nvPr>
        </p:nvGraphicFramePr>
        <p:xfrm>
          <a:off x="254000" y="1769218"/>
          <a:ext cx="11756832" cy="3241787"/>
        </p:xfrm>
        <a:graphic>
          <a:graphicData uri="http://schemas.openxmlformats.org/drawingml/2006/table">
            <a:tbl>
              <a:tblPr firstRow="1" bandRow="1">
                <a:noFill/>
                <a:tableStyleId>{3B4B98B0-60AC-42C2-AFA5-B58CD77FA1E5}</a:tableStyleId>
              </a:tblPr>
              <a:tblGrid>
                <a:gridCol w="11756832">
                  <a:extLst>
                    <a:ext uri="{9D8B030D-6E8A-4147-A177-3AD203B41FA5}">
                      <a16:colId xmlns:a16="http://schemas.microsoft.com/office/drawing/2014/main" val="2981917977"/>
                    </a:ext>
                  </a:extLst>
                </a:gridCol>
              </a:tblGrid>
              <a:tr h="699701">
                <a:tc>
                  <a:txBody>
                    <a:bodyPr/>
                    <a:lstStyle/>
                    <a:p>
                      <a:pPr marL="0" indent="0" algn="ctr">
                        <a:buNone/>
                      </a:pPr>
                      <a:r>
                        <a:rPr lang="en-US" sz="1800" b="0" cap="all" spc="150" dirty="0">
                          <a:solidFill>
                            <a:schemeClr val="bg1"/>
                          </a:solidFill>
                        </a:rPr>
                        <a:t>4. Evaluate &amp; Compare MODELS</a:t>
                      </a:r>
                    </a:p>
                    <a:p>
                      <a:pPr marL="0" indent="0" algn="ctr">
                        <a:buNone/>
                      </a:pPr>
                      <a:endParaRPr lang="en-US" sz="1800" b="0" cap="all" spc="150" dirty="0">
                        <a:solidFill>
                          <a:schemeClr val="bg1"/>
                        </a:solidFill>
                      </a:endParaRPr>
                    </a:p>
                    <a:p>
                      <a:pPr marL="0" indent="0" algn="ctr">
                        <a:buNone/>
                      </a:pPr>
                      <a:r>
                        <a:rPr lang="en-US" dirty="0"/>
                        <a:t>Impact of SMOTE and PCA technologies on models performance were compared</a:t>
                      </a:r>
                      <a:endParaRPr lang="en-US" sz="1800" b="0" cap="all" spc="150" dirty="0">
                        <a:solidFill>
                          <a:schemeClr val="bg1"/>
                        </a:solidFill>
                      </a:endParaRP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3887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cap="none" spc="150" dirty="0">
                          <a:solidFill>
                            <a:schemeClr val="bg1"/>
                          </a:solidFill>
                        </a:rPr>
                        <a:t>Access the accuracy and sensitivity of the three ML models by:</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3057563908"/>
                  </a:ext>
                </a:extLst>
              </a:tr>
              <a:tr h="628541">
                <a:tc>
                  <a:txBody>
                    <a:bodyPr/>
                    <a:lstStyle/>
                    <a:p>
                      <a:pPr marL="342900" marR="0" lvl="0" indent="-342900" algn="l" defTabSz="914400">
                        <a:lnSpc>
                          <a:spcPct val="100000"/>
                        </a:lnSpc>
                        <a:spcBef>
                          <a:spcPts val="0"/>
                        </a:spcBef>
                        <a:spcAft>
                          <a:spcPts val="0"/>
                        </a:spcAft>
                        <a:buClrTx/>
                        <a:buSzTx/>
                        <a:buFont typeface="Wingdings" panose="05000000000000000000" pitchFamily="2" charset="2"/>
                        <a:buChar char="q"/>
                        <a:tabLst/>
                        <a:defRPr/>
                      </a:pPr>
                      <a:r>
                        <a:rPr lang="en-US" sz="2000" b="1" dirty="0">
                          <a:solidFill>
                            <a:srgbClr val="7030A0"/>
                          </a:solidFill>
                        </a:rPr>
                        <a:t>Confusion matrix</a:t>
                      </a:r>
                      <a:r>
                        <a:rPr lang="en-US" sz="2000" b="0" dirty="0">
                          <a:solidFill>
                            <a:srgbClr val="7030A0"/>
                          </a:solidFill>
                        </a:rPr>
                        <a:t>: </a:t>
                      </a:r>
                      <a:r>
                        <a:rPr lang="en-US" sz="2000" dirty="0"/>
                        <a:t>sensitivity (recall), specificity, F1-score, positive predictive accuracy (PPA) &amp; negative predictive accuracy (NPA)</a:t>
                      </a:r>
                      <a:endParaRPr lang="en-US" sz="20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628541">
                <a:tc>
                  <a: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000" b="1" dirty="0">
                          <a:solidFill>
                            <a:srgbClr val="7030A0"/>
                          </a:solidFill>
                        </a:rPr>
                        <a:t>Receiver operating characteristic (ROC) curve &amp; area under curve (AUC)</a:t>
                      </a:r>
                      <a:endParaRPr lang="en-US" sz="2000" b="1" cap="all" spc="150" dirty="0">
                        <a:solidFill>
                          <a:srgbClr val="7030A0"/>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3467318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886239" y="236620"/>
            <a:ext cx="10058400" cy="753593"/>
          </a:xfrm>
        </p:spPr>
        <p:txBody>
          <a:bodyPr vert="horz" lIns="91440" tIns="45720" rIns="91440" bIns="45720" rtlCol="0">
            <a:normAutofit/>
          </a:bodyPr>
          <a:lstStyle/>
          <a:p>
            <a:pPr algn="ctr"/>
            <a:r>
              <a:rPr lang="en-US" b="0" i="0" dirty="0">
                <a:solidFill>
                  <a:srgbClr val="2D3B45"/>
                </a:solidFill>
                <a:effectLst/>
                <a:latin typeface="LatoWeb"/>
              </a:rPr>
              <a:t>Results</a:t>
            </a:r>
            <a:endParaRPr lang="en-US" dirty="0"/>
          </a:p>
        </p:txBody>
      </p:sp>
      <p:graphicFrame>
        <p:nvGraphicFramePr>
          <p:cNvPr id="6" name="Table 4">
            <a:extLst>
              <a:ext uri="{FF2B5EF4-FFF2-40B4-BE49-F238E27FC236}">
                <a16:creationId xmlns:a16="http://schemas.microsoft.com/office/drawing/2014/main" id="{3007DE3E-2EEE-478D-9E09-F9A8E590F553}"/>
              </a:ext>
            </a:extLst>
          </p:cNvPr>
          <p:cNvGraphicFramePr>
            <a:graphicFrameLocks noGrp="1"/>
          </p:cNvGraphicFramePr>
          <p:nvPr>
            <p:ph idx="1"/>
            <p:extLst>
              <p:ext uri="{D42A27DB-BD31-4B8C-83A1-F6EECF244321}">
                <p14:modId xmlns:p14="http://schemas.microsoft.com/office/powerpoint/2010/main" val="2725514468"/>
              </p:ext>
            </p:extLst>
          </p:nvPr>
        </p:nvGraphicFramePr>
        <p:xfrm>
          <a:off x="1117600" y="1084572"/>
          <a:ext cx="10174287" cy="1033642"/>
        </p:xfrm>
        <a:graphic>
          <a:graphicData uri="http://schemas.openxmlformats.org/drawingml/2006/table">
            <a:tbl>
              <a:tblPr firstRow="1" bandRow="1">
                <a:noFill/>
                <a:tableStyleId>{3B4B98B0-60AC-42C2-AFA5-B58CD77FA1E5}</a:tableStyleId>
              </a:tblPr>
              <a:tblGrid>
                <a:gridCol w="10174287">
                  <a:extLst>
                    <a:ext uri="{9D8B030D-6E8A-4147-A177-3AD203B41FA5}">
                      <a16:colId xmlns:a16="http://schemas.microsoft.com/office/drawing/2014/main" val="2981917977"/>
                    </a:ext>
                  </a:extLst>
                </a:gridCol>
              </a:tblGrid>
              <a:tr h="629147">
                <a:tc>
                  <a:txBody>
                    <a:bodyPr/>
                    <a:lstStyle/>
                    <a:p>
                      <a:pPr algn="ctr"/>
                      <a:r>
                        <a:rPr lang="en-US" sz="2400" dirty="0">
                          <a:solidFill>
                            <a:srgbClr val="7030A0"/>
                          </a:solidFill>
                        </a:rPr>
                        <a:t>Super Learner Ensemble Method (</a:t>
                      </a:r>
                      <a:r>
                        <a:rPr lang="en-US" sz="2400" cap="none" spc="0" dirty="0">
                          <a:solidFill>
                            <a:schemeClr val="tx1"/>
                          </a:solidFill>
                        </a:rPr>
                        <a:t>Decision Tree &amp; Bagging  as base learners with </a:t>
                      </a:r>
                      <a:r>
                        <a:rPr lang="en-US" sz="2400" cap="none" spc="0" dirty="0" err="1">
                          <a:solidFill>
                            <a:schemeClr val="tx1"/>
                          </a:solidFill>
                        </a:rPr>
                        <a:t>XGBoost</a:t>
                      </a:r>
                      <a:r>
                        <a:rPr lang="en-US" sz="2400" cap="none" spc="0" dirty="0">
                          <a:solidFill>
                            <a:schemeClr val="tx1"/>
                          </a:solidFill>
                        </a:rPr>
                        <a:t> as meta learner) without PCA &amp; SMOTE</a:t>
                      </a:r>
                      <a:endParaRPr lang="en-US" sz="2400" dirty="0"/>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bl>
          </a:graphicData>
        </a:graphic>
      </p:graphicFrame>
      <p:sp>
        <p:nvSpPr>
          <p:cNvPr id="9" name="TextBox 8">
            <a:extLst>
              <a:ext uri="{FF2B5EF4-FFF2-40B4-BE49-F238E27FC236}">
                <a16:creationId xmlns:a16="http://schemas.microsoft.com/office/drawing/2014/main" id="{19098C8C-78F6-4E23-8D8E-C0A058B21B4C}"/>
              </a:ext>
            </a:extLst>
          </p:cNvPr>
          <p:cNvSpPr txBox="1"/>
          <p:nvPr/>
        </p:nvSpPr>
        <p:spPr>
          <a:xfrm>
            <a:off x="3151253" y="2208071"/>
            <a:ext cx="2143920" cy="369332"/>
          </a:xfrm>
          <a:prstGeom prst="rect">
            <a:avLst/>
          </a:prstGeom>
          <a:noFill/>
        </p:spPr>
        <p:txBody>
          <a:bodyPr wrap="none" rtlCol="0">
            <a:spAutoFit/>
          </a:bodyPr>
          <a:lstStyle/>
          <a:p>
            <a:r>
              <a:rPr lang="en-US" b="1" dirty="0">
                <a:solidFill>
                  <a:srgbClr val="7030A0"/>
                </a:solidFill>
              </a:rPr>
              <a:t>CONFUSION MATRIX</a:t>
            </a:r>
          </a:p>
        </p:txBody>
      </p:sp>
      <p:sp>
        <p:nvSpPr>
          <p:cNvPr id="11" name="TextBox 10">
            <a:extLst>
              <a:ext uri="{FF2B5EF4-FFF2-40B4-BE49-F238E27FC236}">
                <a16:creationId xmlns:a16="http://schemas.microsoft.com/office/drawing/2014/main" id="{63DC90E1-960D-44F2-AEB6-FCAD96524B97}"/>
              </a:ext>
            </a:extLst>
          </p:cNvPr>
          <p:cNvSpPr txBox="1"/>
          <p:nvPr/>
        </p:nvSpPr>
        <p:spPr>
          <a:xfrm>
            <a:off x="9359972" y="2230762"/>
            <a:ext cx="1261564" cy="369332"/>
          </a:xfrm>
          <a:prstGeom prst="rect">
            <a:avLst/>
          </a:prstGeom>
          <a:noFill/>
        </p:spPr>
        <p:txBody>
          <a:bodyPr wrap="none" rtlCol="0">
            <a:spAutoFit/>
          </a:bodyPr>
          <a:lstStyle/>
          <a:p>
            <a:r>
              <a:rPr lang="en-US" b="1" dirty="0">
                <a:solidFill>
                  <a:srgbClr val="7030A0"/>
                </a:solidFill>
              </a:rPr>
              <a:t>ROC &amp; AUC</a:t>
            </a:r>
          </a:p>
        </p:txBody>
      </p:sp>
      <p:pic>
        <p:nvPicPr>
          <p:cNvPr id="12" name="Picture 11">
            <a:extLst>
              <a:ext uri="{FF2B5EF4-FFF2-40B4-BE49-F238E27FC236}">
                <a16:creationId xmlns:a16="http://schemas.microsoft.com/office/drawing/2014/main" id="{7D844192-784E-47FF-831D-5BE08B120318}"/>
              </a:ext>
            </a:extLst>
          </p:cNvPr>
          <p:cNvPicPr>
            <a:picLocks noChangeAspect="1"/>
          </p:cNvPicPr>
          <p:nvPr/>
        </p:nvPicPr>
        <p:blipFill>
          <a:blip r:embed="rId3"/>
          <a:stretch>
            <a:fillRect/>
          </a:stretch>
        </p:blipFill>
        <p:spPr>
          <a:xfrm>
            <a:off x="740094" y="2591106"/>
            <a:ext cx="2594856" cy="896161"/>
          </a:xfrm>
          <a:prstGeom prst="rect">
            <a:avLst/>
          </a:prstGeom>
        </p:spPr>
      </p:pic>
      <p:pic>
        <p:nvPicPr>
          <p:cNvPr id="3076" name="Picture 4">
            <a:extLst>
              <a:ext uri="{FF2B5EF4-FFF2-40B4-BE49-F238E27FC236}">
                <a16:creationId xmlns:a16="http://schemas.microsoft.com/office/drawing/2014/main" id="{B9AA6F24-72E5-41AC-8C7A-EDDCFF59D0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094" y="3719106"/>
            <a:ext cx="2411159" cy="205253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4E1F64B0-5E21-4C78-97C3-0472B620810A}"/>
              </a:ext>
            </a:extLst>
          </p:cNvPr>
          <p:cNvPicPr>
            <a:picLocks noChangeAspect="1"/>
          </p:cNvPicPr>
          <p:nvPr/>
        </p:nvPicPr>
        <p:blipFill>
          <a:blip r:embed="rId5"/>
          <a:stretch>
            <a:fillRect/>
          </a:stretch>
        </p:blipFill>
        <p:spPr>
          <a:xfrm>
            <a:off x="3545839" y="2667260"/>
            <a:ext cx="4267201" cy="2859780"/>
          </a:xfrm>
          <a:prstGeom prst="rect">
            <a:avLst/>
          </a:prstGeom>
        </p:spPr>
      </p:pic>
      <p:pic>
        <p:nvPicPr>
          <p:cNvPr id="3080" name="Picture 8">
            <a:extLst>
              <a:ext uri="{FF2B5EF4-FFF2-40B4-BE49-F238E27FC236}">
                <a16:creationId xmlns:a16="http://schemas.microsoft.com/office/drawing/2014/main" id="{746EE11E-8A33-4903-8790-66FF4BF628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1208" y="2694666"/>
            <a:ext cx="4279093" cy="3076977"/>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2CEBCEC6-C26D-44FF-BF6D-6BCDD13888E3}"/>
              </a:ext>
            </a:extLst>
          </p:cNvPr>
          <p:cNvSpPr txBox="1"/>
          <p:nvPr/>
        </p:nvSpPr>
        <p:spPr>
          <a:xfrm>
            <a:off x="8538741" y="5771643"/>
            <a:ext cx="3591560" cy="369332"/>
          </a:xfrm>
          <a:prstGeom prst="rect">
            <a:avLst/>
          </a:prstGeom>
          <a:noFill/>
        </p:spPr>
        <p:txBody>
          <a:bodyPr wrap="square">
            <a:spAutoFit/>
          </a:bodyPr>
          <a:lstStyle/>
          <a:p>
            <a:r>
              <a:rPr lang="en-US" dirty="0"/>
              <a:t>Ensemble ROC-AUC score: 0.929</a:t>
            </a:r>
          </a:p>
        </p:txBody>
      </p:sp>
    </p:spTree>
    <p:extLst>
      <p:ext uri="{BB962C8B-B14F-4D97-AF65-F5344CB8AC3E}">
        <p14:creationId xmlns:p14="http://schemas.microsoft.com/office/powerpoint/2010/main" val="610048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886239" y="236620"/>
            <a:ext cx="10058400" cy="753593"/>
          </a:xfrm>
        </p:spPr>
        <p:txBody>
          <a:bodyPr vert="horz" lIns="91440" tIns="45720" rIns="91440" bIns="45720" rtlCol="0">
            <a:normAutofit/>
          </a:bodyPr>
          <a:lstStyle/>
          <a:p>
            <a:pPr algn="ctr"/>
            <a:r>
              <a:rPr lang="en-US" b="0" i="0" dirty="0">
                <a:solidFill>
                  <a:srgbClr val="2D3B45"/>
                </a:solidFill>
                <a:effectLst/>
                <a:latin typeface="LatoWeb"/>
              </a:rPr>
              <a:t>Results</a:t>
            </a:r>
            <a:endParaRPr lang="en-US" dirty="0"/>
          </a:p>
        </p:txBody>
      </p:sp>
      <p:graphicFrame>
        <p:nvGraphicFramePr>
          <p:cNvPr id="6" name="Table 4">
            <a:extLst>
              <a:ext uri="{FF2B5EF4-FFF2-40B4-BE49-F238E27FC236}">
                <a16:creationId xmlns:a16="http://schemas.microsoft.com/office/drawing/2014/main" id="{3007DE3E-2EEE-478D-9E09-F9A8E590F553}"/>
              </a:ext>
            </a:extLst>
          </p:cNvPr>
          <p:cNvGraphicFramePr>
            <a:graphicFrameLocks noGrp="1"/>
          </p:cNvGraphicFramePr>
          <p:nvPr>
            <p:ph idx="1"/>
            <p:extLst>
              <p:ext uri="{D42A27DB-BD31-4B8C-83A1-F6EECF244321}">
                <p14:modId xmlns:p14="http://schemas.microsoft.com/office/powerpoint/2010/main" val="277093426"/>
              </p:ext>
            </p:extLst>
          </p:nvPr>
        </p:nvGraphicFramePr>
        <p:xfrm>
          <a:off x="1117600" y="1084572"/>
          <a:ext cx="10174287" cy="1033642"/>
        </p:xfrm>
        <a:graphic>
          <a:graphicData uri="http://schemas.openxmlformats.org/drawingml/2006/table">
            <a:tbl>
              <a:tblPr firstRow="1" bandRow="1">
                <a:noFill/>
                <a:tableStyleId>{3B4B98B0-60AC-42C2-AFA5-B58CD77FA1E5}</a:tableStyleId>
              </a:tblPr>
              <a:tblGrid>
                <a:gridCol w="10174287">
                  <a:extLst>
                    <a:ext uri="{9D8B030D-6E8A-4147-A177-3AD203B41FA5}">
                      <a16:colId xmlns:a16="http://schemas.microsoft.com/office/drawing/2014/main" val="2981917977"/>
                    </a:ext>
                  </a:extLst>
                </a:gridCol>
              </a:tblGrid>
              <a:tr h="629147">
                <a:tc>
                  <a:txBody>
                    <a:bodyPr/>
                    <a:lstStyle/>
                    <a:p>
                      <a:pPr algn="ctr"/>
                      <a:r>
                        <a:rPr lang="en-US" sz="2400" dirty="0">
                          <a:solidFill>
                            <a:srgbClr val="7030A0"/>
                          </a:solidFill>
                        </a:rPr>
                        <a:t>Super Learner Ensemble Method (</a:t>
                      </a:r>
                      <a:r>
                        <a:rPr lang="en-US" sz="2400" cap="none" spc="0" dirty="0">
                          <a:solidFill>
                            <a:schemeClr val="tx1"/>
                          </a:solidFill>
                        </a:rPr>
                        <a:t>Decision Tree &amp; Bagging  as base learners with </a:t>
                      </a:r>
                      <a:r>
                        <a:rPr lang="en-US" sz="2400" cap="none" spc="0" dirty="0" err="1">
                          <a:solidFill>
                            <a:schemeClr val="tx1"/>
                          </a:solidFill>
                        </a:rPr>
                        <a:t>XGBoost</a:t>
                      </a:r>
                      <a:r>
                        <a:rPr lang="en-US" sz="2400" cap="none" spc="0" dirty="0">
                          <a:solidFill>
                            <a:schemeClr val="tx1"/>
                          </a:solidFill>
                        </a:rPr>
                        <a:t> as meta learner) with PCA</a:t>
                      </a:r>
                      <a:endParaRPr lang="en-US" sz="2400" dirty="0"/>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bl>
          </a:graphicData>
        </a:graphic>
      </p:graphicFrame>
      <p:sp>
        <p:nvSpPr>
          <p:cNvPr id="9" name="TextBox 8">
            <a:extLst>
              <a:ext uri="{FF2B5EF4-FFF2-40B4-BE49-F238E27FC236}">
                <a16:creationId xmlns:a16="http://schemas.microsoft.com/office/drawing/2014/main" id="{19098C8C-78F6-4E23-8D8E-C0A058B21B4C}"/>
              </a:ext>
            </a:extLst>
          </p:cNvPr>
          <p:cNvSpPr txBox="1"/>
          <p:nvPr/>
        </p:nvSpPr>
        <p:spPr>
          <a:xfrm>
            <a:off x="3151253" y="2208071"/>
            <a:ext cx="2143920" cy="369332"/>
          </a:xfrm>
          <a:prstGeom prst="rect">
            <a:avLst/>
          </a:prstGeom>
          <a:noFill/>
        </p:spPr>
        <p:txBody>
          <a:bodyPr wrap="none" rtlCol="0">
            <a:spAutoFit/>
          </a:bodyPr>
          <a:lstStyle/>
          <a:p>
            <a:r>
              <a:rPr lang="en-US" b="1" dirty="0">
                <a:solidFill>
                  <a:srgbClr val="7030A0"/>
                </a:solidFill>
              </a:rPr>
              <a:t>CONFUSION MATRIX</a:t>
            </a:r>
          </a:p>
        </p:txBody>
      </p:sp>
      <p:sp>
        <p:nvSpPr>
          <p:cNvPr id="11" name="TextBox 10">
            <a:extLst>
              <a:ext uri="{FF2B5EF4-FFF2-40B4-BE49-F238E27FC236}">
                <a16:creationId xmlns:a16="http://schemas.microsoft.com/office/drawing/2014/main" id="{63DC90E1-960D-44F2-AEB6-FCAD96524B97}"/>
              </a:ext>
            </a:extLst>
          </p:cNvPr>
          <p:cNvSpPr txBox="1"/>
          <p:nvPr/>
        </p:nvSpPr>
        <p:spPr>
          <a:xfrm>
            <a:off x="9359972" y="2230762"/>
            <a:ext cx="1261564" cy="369332"/>
          </a:xfrm>
          <a:prstGeom prst="rect">
            <a:avLst/>
          </a:prstGeom>
          <a:noFill/>
        </p:spPr>
        <p:txBody>
          <a:bodyPr wrap="none" rtlCol="0">
            <a:spAutoFit/>
          </a:bodyPr>
          <a:lstStyle/>
          <a:p>
            <a:r>
              <a:rPr lang="en-US" b="1" dirty="0">
                <a:solidFill>
                  <a:srgbClr val="7030A0"/>
                </a:solidFill>
              </a:rPr>
              <a:t>ROC &amp; AUC</a:t>
            </a:r>
          </a:p>
        </p:txBody>
      </p:sp>
      <p:sp>
        <p:nvSpPr>
          <p:cNvPr id="21" name="TextBox 20">
            <a:extLst>
              <a:ext uri="{FF2B5EF4-FFF2-40B4-BE49-F238E27FC236}">
                <a16:creationId xmlns:a16="http://schemas.microsoft.com/office/drawing/2014/main" id="{2CEBCEC6-C26D-44FF-BF6D-6BCDD13888E3}"/>
              </a:ext>
            </a:extLst>
          </p:cNvPr>
          <p:cNvSpPr txBox="1"/>
          <p:nvPr/>
        </p:nvSpPr>
        <p:spPr>
          <a:xfrm>
            <a:off x="7692332" y="5642339"/>
            <a:ext cx="4596843" cy="369332"/>
          </a:xfrm>
          <a:prstGeom prst="rect">
            <a:avLst/>
          </a:prstGeom>
          <a:noFill/>
        </p:spPr>
        <p:txBody>
          <a:bodyPr wrap="square">
            <a:spAutoFit/>
          </a:bodyPr>
          <a:lstStyle/>
          <a:p>
            <a:r>
              <a:rPr lang="en-US" dirty="0"/>
              <a:t>Ensemble ROC-AUC score with PCA: 0.818</a:t>
            </a:r>
          </a:p>
        </p:txBody>
      </p:sp>
      <p:pic>
        <p:nvPicPr>
          <p:cNvPr id="4" name="Picture 3">
            <a:extLst>
              <a:ext uri="{FF2B5EF4-FFF2-40B4-BE49-F238E27FC236}">
                <a16:creationId xmlns:a16="http://schemas.microsoft.com/office/drawing/2014/main" id="{D6901C85-522D-4ABC-8DB3-F3A17632886B}"/>
              </a:ext>
            </a:extLst>
          </p:cNvPr>
          <p:cNvPicPr>
            <a:picLocks noChangeAspect="1"/>
          </p:cNvPicPr>
          <p:nvPr/>
        </p:nvPicPr>
        <p:blipFill>
          <a:blip r:embed="rId4"/>
          <a:stretch>
            <a:fillRect/>
          </a:stretch>
        </p:blipFill>
        <p:spPr>
          <a:xfrm>
            <a:off x="481363" y="2525013"/>
            <a:ext cx="2928620" cy="903987"/>
          </a:xfrm>
          <a:prstGeom prst="rect">
            <a:avLst/>
          </a:prstGeom>
        </p:spPr>
      </p:pic>
      <p:pic>
        <p:nvPicPr>
          <p:cNvPr id="4098" name="Picture 2">
            <a:extLst>
              <a:ext uri="{FF2B5EF4-FFF2-40B4-BE49-F238E27FC236}">
                <a16:creationId xmlns:a16="http://schemas.microsoft.com/office/drawing/2014/main" id="{C2994B59-5025-4ED0-9483-98841ACB3D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749" y="3449446"/>
            <a:ext cx="3009900" cy="25622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9D9D6B13-324A-4C91-BE91-6AD421978D63}"/>
              </a:ext>
            </a:extLst>
          </p:cNvPr>
          <p:cNvPicPr>
            <a:picLocks noChangeAspect="1"/>
          </p:cNvPicPr>
          <p:nvPr/>
        </p:nvPicPr>
        <p:blipFill>
          <a:blip r:embed="rId6"/>
          <a:stretch>
            <a:fillRect/>
          </a:stretch>
        </p:blipFill>
        <p:spPr>
          <a:xfrm>
            <a:off x="3528173" y="2694667"/>
            <a:ext cx="4323035" cy="2922230"/>
          </a:xfrm>
          <a:prstGeom prst="rect">
            <a:avLst/>
          </a:prstGeom>
        </p:spPr>
      </p:pic>
      <p:pic>
        <p:nvPicPr>
          <p:cNvPr id="3" name="Picture 4" descr="Chart, line chart&#10;&#10;Description automatically generated">
            <a:extLst>
              <a:ext uri="{FF2B5EF4-FFF2-40B4-BE49-F238E27FC236}">
                <a16:creationId xmlns:a16="http://schemas.microsoft.com/office/drawing/2014/main" id="{C4D38CB9-0E9C-41FD-97A7-F9E0452ABCDE}"/>
              </a:ext>
            </a:extLst>
          </p:cNvPr>
          <p:cNvPicPr>
            <a:picLocks noChangeAspect="1"/>
          </p:cNvPicPr>
          <p:nvPr/>
        </p:nvPicPr>
        <p:blipFill>
          <a:blip r:embed="rId7"/>
          <a:stretch>
            <a:fillRect/>
          </a:stretch>
        </p:blipFill>
        <p:spPr>
          <a:xfrm>
            <a:off x="8238699" y="2770071"/>
            <a:ext cx="3675797" cy="2648515"/>
          </a:xfrm>
          <a:prstGeom prst="rect">
            <a:avLst/>
          </a:prstGeom>
        </p:spPr>
      </p:pic>
    </p:spTree>
    <p:extLst>
      <p:ext uri="{BB962C8B-B14F-4D97-AF65-F5344CB8AC3E}">
        <p14:creationId xmlns:p14="http://schemas.microsoft.com/office/powerpoint/2010/main" val="703765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886239" y="236620"/>
            <a:ext cx="10058400" cy="753593"/>
          </a:xfrm>
        </p:spPr>
        <p:txBody>
          <a:bodyPr vert="horz" lIns="91440" tIns="45720" rIns="91440" bIns="45720" rtlCol="0">
            <a:normAutofit/>
          </a:bodyPr>
          <a:lstStyle/>
          <a:p>
            <a:pPr algn="ctr"/>
            <a:r>
              <a:rPr lang="en-US" b="0" i="0" dirty="0">
                <a:solidFill>
                  <a:srgbClr val="2D3B45"/>
                </a:solidFill>
                <a:effectLst/>
                <a:latin typeface="LatoWeb"/>
              </a:rPr>
              <a:t>Results</a:t>
            </a:r>
            <a:endParaRPr lang="en-US" dirty="0"/>
          </a:p>
        </p:txBody>
      </p:sp>
      <p:graphicFrame>
        <p:nvGraphicFramePr>
          <p:cNvPr id="6" name="Table 4">
            <a:extLst>
              <a:ext uri="{FF2B5EF4-FFF2-40B4-BE49-F238E27FC236}">
                <a16:creationId xmlns:a16="http://schemas.microsoft.com/office/drawing/2014/main" id="{3007DE3E-2EEE-478D-9E09-F9A8E590F553}"/>
              </a:ext>
            </a:extLst>
          </p:cNvPr>
          <p:cNvGraphicFramePr>
            <a:graphicFrameLocks noGrp="1"/>
          </p:cNvGraphicFramePr>
          <p:nvPr>
            <p:ph idx="1"/>
            <p:extLst>
              <p:ext uri="{D42A27DB-BD31-4B8C-83A1-F6EECF244321}">
                <p14:modId xmlns:p14="http://schemas.microsoft.com/office/powerpoint/2010/main" val="3252039911"/>
              </p:ext>
            </p:extLst>
          </p:nvPr>
        </p:nvGraphicFramePr>
        <p:xfrm>
          <a:off x="1117600" y="1084572"/>
          <a:ext cx="10174287" cy="1033642"/>
        </p:xfrm>
        <a:graphic>
          <a:graphicData uri="http://schemas.openxmlformats.org/drawingml/2006/table">
            <a:tbl>
              <a:tblPr firstRow="1" bandRow="1">
                <a:noFill/>
                <a:tableStyleId>{3B4B98B0-60AC-42C2-AFA5-B58CD77FA1E5}</a:tableStyleId>
              </a:tblPr>
              <a:tblGrid>
                <a:gridCol w="10174287">
                  <a:extLst>
                    <a:ext uri="{9D8B030D-6E8A-4147-A177-3AD203B41FA5}">
                      <a16:colId xmlns:a16="http://schemas.microsoft.com/office/drawing/2014/main" val="2981917977"/>
                    </a:ext>
                  </a:extLst>
                </a:gridCol>
              </a:tblGrid>
              <a:tr h="629147">
                <a:tc>
                  <a:txBody>
                    <a:bodyPr/>
                    <a:lstStyle/>
                    <a:p>
                      <a:pPr algn="ctr"/>
                      <a:r>
                        <a:rPr lang="en-US" sz="2400" dirty="0">
                          <a:solidFill>
                            <a:srgbClr val="7030A0"/>
                          </a:solidFill>
                        </a:rPr>
                        <a:t>Super Learner Ensemble Method (</a:t>
                      </a:r>
                      <a:r>
                        <a:rPr lang="en-US" sz="2400" cap="none" spc="0" dirty="0">
                          <a:solidFill>
                            <a:schemeClr val="tx1"/>
                          </a:solidFill>
                        </a:rPr>
                        <a:t>Decision Tree &amp; Bagging  as base learners with </a:t>
                      </a:r>
                      <a:r>
                        <a:rPr lang="en-US" sz="2400" cap="none" spc="0" dirty="0" err="1">
                          <a:solidFill>
                            <a:schemeClr val="tx1"/>
                          </a:solidFill>
                        </a:rPr>
                        <a:t>XGBoost</a:t>
                      </a:r>
                      <a:r>
                        <a:rPr lang="en-US" sz="2400" cap="none" spc="0" dirty="0">
                          <a:solidFill>
                            <a:schemeClr val="tx1"/>
                          </a:solidFill>
                        </a:rPr>
                        <a:t> as meta learner) after SMOTE</a:t>
                      </a:r>
                      <a:endParaRPr lang="en-US" sz="2400" dirty="0"/>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bl>
          </a:graphicData>
        </a:graphic>
      </p:graphicFrame>
      <p:sp>
        <p:nvSpPr>
          <p:cNvPr id="9" name="TextBox 8">
            <a:extLst>
              <a:ext uri="{FF2B5EF4-FFF2-40B4-BE49-F238E27FC236}">
                <a16:creationId xmlns:a16="http://schemas.microsoft.com/office/drawing/2014/main" id="{19098C8C-78F6-4E23-8D8E-C0A058B21B4C}"/>
              </a:ext>
            </a:extLst>
          </p:cNvPr>
          <p:cNvSpPr txBox="1"/>
          <p:nvPr/>
        </p:nvSpPr>
        <p:spPr>
          <a:xfrm>
            <a:off x="3151253" y="2208071"/>
            <a:ext cx="2143920" cy="369332"/>
          </a:xfrm>
          <a:prstGeom prst="rect">
            <a:avLst/>
          </a:prstGeom>
          <a:noFill/>
        </p:spPr>
        <p:txBody>
          <a:bodyPr wrap="none" rtlCol="0">
            <a:spAutoFit/>
          </a:bodyPr>
          <a:lstStyle/>
          <a:p>
            <a:r>
              <a:rPr lang="en-US" b="1" dirty="0">
                <a:solidFill>
                  <a:srgbClr val="7030A0"/>
                </a:solidFill>
              </a:rPr>
              <a:t>CONFUSION MATRIX</a:t>
            </a:r>
          </a:p>
        </p:txBody>
      </p:sp>
      <p:sp>
        <p:nvSpPr>
          <p:cNvPr id="11" name="TextBox 10">
            <a:extLst>
              <a:ext uri="{FF2B5EF4-FFF2-40B4-BE49-F238E27FC236}">
                <a16:creationId xmlns:a16="http://schemas.microsoft.com/office/drawing/2014/main" id="{63DC90E1-960D-44F2-AEB6-FCAD96524B97}"/>
              </a:ext>
            </a:extLst>
          </p:cNvPr>
          <p:cNvSpPr txBox="1"/>
          <p:nvPr/>
        </p:nvSpPr>
        <p:spPr>
          <a:xfrm>
            <a:off x="9359972" y="2230762"/>
            <a:ext cx="1261564" cy="369332"/>
          </a:xfrm>
          <a:prstGeom prst="rect">
            <a:avLst/>
          </a:prstGeom>
          <a:noFill/>
        </p:spPr>
        <p:txBody>
          <a:bodyPr wrap="none" rtlCol="0">
            <a:spAutoFit/>
          </a:bodyPr>
          <a:lstStyle/>
          <a:p>
            <a:r>
              <a:rPr lang="en-US" b="1" dirty="0">
                <a:solidFill>
                  <a:srgbClr val="7030A0"/>
                </a:solidFill>
              </a:rPr>
              <a:t>ROC &amp; AUC</a:t>
            </a:r>
          </a:p>
        </p:txBody>
      </p:sp>
      <p:sp>
        <p:nvSpPr>
          <p:cNvPr id="21" name="TextBox 20">
            <a:extLst>
              <a:ext uri="{FF2B5EF4-FFF2-40B4-BE49-F238E27FC236}">
                <a16:creationId xmlns:a16="http://schemas.microsoft.com/office/drawing/2014/main" id="{2CEBCEC6-C26D-44FF-BF6D-6BCDD13888E3}"/>
              </a:ext>
            </a:extLst>
          </p:cNvPr>
          <p:cNvSpPr txBox="1"/>
          <p:nvPr/>
        </p:nvSpPr>
        <p:spPr>
          <a:xfrm>
            <a:off x="7755599" y="5670261"/>
            <a:ext cx="4470310" cy="369332"/>
          </a:xfrm>
          <a:prstGeom prst="rect">
            <a:avLst/>
          </a:prstGeom>
          <a:noFill/>
        </p:spPr>
        <p:txBody>
          <a:bodyPr wrap="square">
            <a:spAutoFit/>
          </a:bodyPr>
          <a:lstStyle/>
          <a:p>
            <a:r>
              <a:rPr lang="en-US" dirty="0"/>
              <a:t>Ensemble ROC-AUC score after SMOTE: 1.0</a:t>
            </a:r>
          </a:p>
        </p:txBody>
      </p:sp>
      <p:pic>
        <p:nvPicPr>
          <p:cNvPr id="5" name="Picture 4">
            <a:extLst>
              <a:ext uri="{FF2B5EF4-FFF2-40B4-BE49-F238E27FC236}">
                <a16:creationId xmlns:a16="http://schemas.microsoft.com/office/drawing/2014/main" id="{16B61030-E088-4478-BD5A-0F82ED9FC1F0}"/>
              </a:ext>
            </a:extLst>
          </p:cNvPr>
          <p:cNvPicPr>
            <a:picLocks noChangeAspect="1"/>
          </p:cNvPicPr>
          <p:nvPr/>
        </p:nvPicPr>
        <p:blipFill>
          <a:blip r:embed="rId3"/>
          <a:stretch>
            <a:fillRect/>
          </a:stretch>
        </p:blipFill>
        <p:spPr>
          <a:xfrm>
            <a:off x="462790" y="2545782"/>
            <a:ext cx="2820378" cy="883218"/>
          </a:xfrm>
          <a:prstGeom prst="rect">
            <a:avLst/>
          </a:prstGeom>
        </p:spPr>
      </p:pic>
      <p:pic>
        <p:nvPicPr>
          <p:cNvPr id="5122" name="Picture 2">
            <a:extLst>
              <a:ext uri="{FF2B5EF4-FFF2-40B4-BE49-F238E27FC236}">
                <a16:creationId xmlns:a16="http://schemas.microsoft.com/office/drawing/2014/main" id="{E73C2375-C641-44A2-8273-337A8508EF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268" y="3592196"/>
            <a:ext cx="3009900" cy="25241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959FD34E-791C-4286-A01E-1B9FD3F5D28D}"/>
              </a:ext>
            </a:extLst>
          </p:cNvPr>
          <p:cNvPicPr>
            <a:picLocks noChangeAspect="1"/>
          </p:cNvPicPr>
          <p:nvPr/>
        </p:nvPicPr>
        <p:blipFill>
          <a:blip r:embed="rId5"/>
          <a:stretch>
            <a:fillRect/>
          </a:stretch>
        </p:blipFill>
        <p:spPr>
          <a:xfrm>
            <a:off x="3413622" y="2987391"/>
            <a:ext cx="4562475" cy="2390775"/>
          </a:xfrm>
          <a:prstGeom prst="rect">
            <a:avLst/>
          </a:prstGeom>
        </p:spPr>
      </p:pic>
      <p:pic>
        <p:nvPicPr>
          <p:cNvPr id="3" name="Picture 3" descr="Chart, line chart, scatter chart&#10;&#10;Description automatically generated">
            <a:extLst>
              <a:ext uri="{FF2B5EF4-FFF2-40B4-BE49-F238E27FC236}">
                <a16:creationId xmlns:a16="http://schemas.microsoft.com/office/drawing/2014/main" id="{542F22A4-DF3C-4E99-AEE1-C55A0B4C5331}"/>
              </a:ext>
            </a:extLst>
          </p:cNvPr>
          <p:cNvPicPr>
            <a:picLocks noChangeAspect="1"/>
          </p:cNvPicPr>
          <p:nvPr/>
        </p:nvPicPr>
        <p:blipFill>
          <a:blip r:embed="rId6"/>
          <a:stretch>
            <a:fillRect/>
          </a:stretch>
        </p:blipFill>
        <p:spPr>
          <a:xfrm>
            <a:off x="8295564" y="2728549"/>
            <a:ext cx="3539319" cy="2890781"/>
          </a:xfrm>
          <a:prstGeom prst="rect">
            <a:avLst/>
          </a:prstGeom>
        </p:spPr>
      </p:pic>
    </p:spTree>
    <p:extLst>
      <p:ext uri="{BB962C8B-B14F-4D97-AF65-F5344CB8AC3E}">
        <p14:creationId xmlns:p14="http://schemas.microsoft.com/office/powerpoint/2010/main" val="1155937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BB309B0-6129-43AD-A5ED-A88D57611BD8}"/>
              </a:ext>
            </a:extLst>
          </p:cNvPr>
          <p:cNvSpPr txBox="1">
            <a:spLocks/>
          </p:cNvSpPr>
          <p:nvPr/>
        </p:nvSpPr>
        <p:spPr>
          <a:xfrm>
            <a:off x="798608" y="404394"/>
            <a:ext cx="10058400" cy="753593"/>
          </a:xfrm>
          <a:prstGeom prst="rect">
            <a:avLst/>
          </a:prstGeom>
        </p:spPr>
        <p:txBody>
          <a:bodyPr vert="horz" lIns="91440" tIns="45720" rIns="91440" bIns="45720"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dirty="0">
                <a:solidFill>
                  <a:srgbClr val="2D3B45"/>
                </a:solidFill>
                <a:latin typeface="LatoWeb"/>
              </a:rPr>
              <a:t>		Results –Logistic Regression  </a:t>
            </a:r>
            <a:r>
              <a:rPr lang="en-US" sz="2800" dirty="0">
                <a:solidFill>
                  <a:srgbClr val="2D3B45"/>
                </a:solidFill>
                <a:latin typeface="LatoWeb"/>
              </a:rPr>
              <a:t>											(RICHA)</a:t>
            </a:r>
            <a:endParaRPr lang="en-US" sz="2800" b="1" i="0" dirty="0">
              <a:solidFill>
                <a:srgbClr val="000000"/>
              </a:solidFill>
              <a:effectLst/>
              <a:latin typeface="Helvetica Neue"/>
            </a:endParaRPr>
          </a:p>
        </p:txBody>
      </p:sp>
      <p:pic>
        <p:nvPicPr>
          <p:cNvPr id="5" name="table">
            <a:extLst>
              <a:ext uri="{FF2B5EF4-FFF2-40B4-BE49-F238E27FC236}">
                <a16:creationId xmlns:a16="http://schemas.microsoft.com/office/drawing/2014/main" id="{D28E3EA8-53D6-4216-9451-A559A3B528B9}"/>
              </a:ext>
            </a:extLst>
          </p:cNvPr>
          <p:cNvPicPr>
            <a:picLocks noChangeAspect="1"/>
          </p:cNvPicPr>
          <p:nvPr/>
        </p:nvPicPr>
        <p:blipFill>
          <a:blip r:embed="rId2"/>
          <a:stretch>
            <a:fillRect/>
          </a:stretch>
        </p:blipFill>
        <p:spPr>
          <a:xfrm>
            <a:off x="1123156" y="1198887"/>
            <a:ext cx="10174287" cy="667882"/>
          </a:xfrm>
          <a:prstGeom prst="rect">
            <a:avLst/>
          </a:prstGeom>
        </p:spPr>
      </p:pic>
      <p:sp>
        <p:nvSpPr>
          <p:cNvPr id="6" name="TextBox 5">
            <a:extLst>
              <a:ext uri="{FF2B5EF4-FFF2-40B4-BE49-F238E27FC236}">
                <a16:creationId xmlns:a16="http://schemas.microsoft.com/office/drawing/2014/main" id="{45A2778F-679A-4235-BBD6-C368F0F3AC67}"/>
              </a:ext>
            </a:extLst>
          </p:cNvPr>
          <p:cNvSpPr txBox="1"/>
          <p:nvPr/>
        </p:nvSpPr>
        <p:spPr>
          <a:xfrm>
            <a:off x="2911373" y="2081184"/>
            <a:ext cx="2143920"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7030A0"/>
                </a:solidFill>
              </a:rPr>
              <a:t>CONFUSION MATRIX</a:t>
            </a:r>
          </a:p>
        </p:txBody>
      </p:sp>
      <p:sp>
        <p:nvSpPr>
          <p:cNvPr id="7" name="TextBox 6">
            <a:extLst>
              <a:ext uri="{FF2B5EF4-FFF2-40B4-BE49-F238E27FC236}">
                <a16:creationId xmlns:a16="http://schemas.microsoft.com/office/drawing/2014/main" id="{3993EF78-B079-4AE6-93ED-1BC02C5860D8}"/>
              </a:ext>
            </a:extLst>
          </p:cNvPr>
          <p:cNvSpPr txBox="1"/>
          <p:nvPr/>
        </p:nvSpPr>
        <p:spPr>
          <a:xfrm>
            <a:off x="9272341" y="2398536"/>
            <a:ext cx="126156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7030A0"/>
                </a:solidFill>
              </a:rPr>
              <a:t>ROC &amp; AUC</a:t>
            </a:r>
          </a:p>
        </p:txBody>
      </p:sp>
      <p:sp>
        <p:nvSpPr>
          <p:cNvPr id="8" name="TextBox 7">
            <a:extLst>
              <a:ext uri="{FF2B5EF4-FFF2-40B4-BE49-F238E27FC236}">
                <a16:creationId xmlns:a16="http://schemas.microsoft.com/office/drawing/2014/main" id="{CB0ADCCD-A6B5-4A95-A86B-664BBBF5560A}"/>
              </a:ext>
            </a:extLst>
          </p:cNvPr>
          <p:cNvSpPr txBox="1"/>
          <p:nvPr/>
        </p:nvSpPr>
        <p:spPr>
          <a:xfrm>
            <a:off x="7667968" y="5838035"/>
            <a:ext cx="4470310" cy="30777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Logistic Regression Method </a:t>
            </a:r>
            <a:r>
              <a:rPr lang="en-US" sz="1400" cap="none" spc="0" dirty="0"/>
              <a:t>without PCA &amp; SMOTE </a:t>
            </a:r>
            <a:r>
              <a:rPr lang="en-US" sz="1400" dirty="0"/>
              <a:t>: 0.97</a:t>
            </a:r>
          </a:p>
        </p:txBody>
      </p:sp>
      <p:pic>
        <p:nvPicPr>
          <p:cNvPr id="9" name="Picture 8">
            <a:extLst>
              <a:ext uri="{FF2B5EF4-FFF2-40B4-BE49-F238E27FC236}">
                <a16:creationId xmlns:a16="http://schemas.microsoft.com/office/drawing/2014/main" id="{90277A87-C30A-4E2F-AE74-7AB7C3C76E94}"/>
              </a:ext>
            </a:extLst>
          </p:cNvPr>
          <p:cNvPicPr>
            <a:picLocks noChangeAspect="1"/>
          </p:cNvPicPr>
          <p:nvPr/>
        </p:nvPicPr>
        <p:blipFill>
          <a:blip r:embed="rId3"/>
          <a:stretch>
            <a:fillRect/>
          </a:stretch>
        </p:blipFill>
        <p:spPr>
          <a:xfrm>
            <a:off x="53722" y="2830053"/>
            <a:ext cx="3009900" cy="1329131"/>
          </a:xfrm>
          <a:prstGeom prst="rect">
            <a:avLst/>
          </a:prstGeom>
        </p:spPr>
      </p:pic>
      <p:pic>
        <p:nvPicPr>
          <p:cNvPr id="10" name="Picture 9">
            <a:extLst>
              <a:ext uri="{FF2B5EF4-FFF2-40B4-BE49-F238E27FC236}">
                <a16:creationId xmlns:a16="http://schemas.microsoft.com/office/drawing/2014/main" id="{15701BD0-AF5C-4FEB-9E83-998CD8EDFCE1}"/>
              </a:ext>
            </a:extLst>
          </p:cNvPr>
          <p:cNvPicPr>
            <a:picLocks noChangeAspect="1"/>
          </p:cNvPicPr>
          <p:nvPr/>
        </p:nvPicPr>
        <p:blipFill>
          <a:blip r:embed="rId4"/>
          <a:stretch>
            <a:fillRect/>
          </a:stretch>
        </p:blipFill>
        <p:spPr>
          <a:xfrm>
            <a:off x="2911373" y="2535712"/>
            <a:ext cx="4710356" cy="3779937"/>
          </a:xfrm>
          <a:prstGeom prst="rect">
            <a:avLst/>
          </a:prstGeom>
        </p:spPr>
      </p:pic>
      <p:pic>
        <p:nvPicPr>
          <p:cNvPr id="11" name="Picture 10">
            <a:extLst>
              <a:ext uri="{FF2B5EF4-FFF2-40B4-BE49-F238E27FC236}">
                <a16:creationId xmlns:a16="http://schemas.microsoft.com/office/drawing/2014/main" id="{0FD29E37-98FB-48CB-AE97-C26B73550340}"/>
              </a:ext>
            </a:extLst>
          </p:cNvPr>
          <p:cNvPicPr>
            <a:picLocks noChangeAspect="1"/>
          </p:cNvPicPr>
          <p:nvPr/>
        </p:nvPicPr>
        <p:blipFill>
          <a:blip r:embed="rId5"/>
          <a:stretch>
            <a:fillRect/>
          </a:stretch>
        </p:blipFill>
        <p:spPr>
          <a:xfrm>
            <a:off x="74212" y="4563637"/>
            <a:ext cx="2778152" cy="1182619"/>
          </a:xfrm>
          <a:prstGeom prst="rect">
            <a:avLst/>
          </a:prstGeom>
        </p:spPr>
      </p:pic>
      <p:pic>
        <p:nvPicPr>
          <p:cNvPr id="2" name="Picture 11" descr="Chart, line chart, scatter chart&#10;&#10;Description automatically generated">
            <a:extLst>
              <a:ext uri="{FF2B5EF4-FFF2-40B4-BE49-F238E27FC236}">
                <a16:creationId xmlns:a16="http://schemas.microsoft.com/office/drawing/2014/main" id="{6677EA8F-7BB3-44B8-8D2B-80C2EF06D546}"/>
              </a:ext>
            </a:extLst>
          </p:cNvPr>
          <p:cNvPicPr>
            <a:picLocks noChangeAspect="1"/>
          </p:cNvPicPr>
          <p:nvPr/>
        </p:nvPicPr>
        <p:blipFill>
          <a:blip r:embed="rId6"/>
          <a:stretch>
            <a:fillRect/>
          </a:stretch>
        </p:blipFill>
        <p:spPr>
          <a:xfrm>
            <a:off x="7842584" y="2828766"/>
            <a:ext cx="4111792" cy="3015230"/>
          </a:xfrm>
          <a:prstGeom prst="rect">
            <a:avLst/>
          </a:prstGeom>
        </p:spPr>
      </p:pic>
    </p:spTree>
    <p:extLst>
      <p:ext uri="{BB962C8B-B14F-4D97-AF65-F5344CB8AC3E}">
        <p14:creationId xmlns:p14="http://schemas.microsoft.com/office/powerpoint/2010/main" val="289685161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0.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5.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6.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7.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8.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9.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71af3243-3dd4-4a8d-8c0d-dd76da1f02a5"/>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3932EF5-314F-409E-8020-FEE5FA0795B9}">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{E8022212-761B-4D51-BC58-10FFB025FE5B}tf22712842_win32</Template>
  <TotalTime>605</TotalTime>
  <Words>751</Words>
  <Application>Microsoft Office PowerPoint</Application>
  <PresentationFormat>Widescreen</PresentationFormat>
  <Paragraphs>132</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Bookman Old Style</vt:lpstr>
      <vt:lpstr>Calibri</vt:lpstr>
      <vt:lpstr>Franklin Gothic Book</vt:lpstr>
      <vt:lpstr>Helvetica Neue</vt:lpstr>
      <vt:lpstr>Lato</vt:lpstr>
      <vt:lpstr>LatoWeb</vt:lpstr>
      <vt:lpstr>Wingdings</vt:lpstr>
      <vt:lpstr>1_RetrospectVTI</vt:lpstr>
      <vt:lpstr>Yamini Ranganathan Rachel Porter Richa Patel</vt:lpstr>
      <vt:lpstr>Introduction</vt:lpstr>
      <vt:lpstr>Statement of project objectives</vt:lpstr>
      <vt:lpstr>METHADOLOGY </vt:lpstr>
      <vt:lpstr>METHADOLOGY -cont.</vt:lpstr>
      <vt:lpstr>Results</vt:lpstr>
      <vt:lpstr>Results</vt:lpstr>
      <vt:lpstr>Results</vt:lpstr>
      <vt:lpstr>PowerPoint Presentation</vt:lpstr>
      <vt:lpstr>PowerPoint Presentation</vt:lpstr>
      <vt:lpstr>PowerPoint Presentation</vt:lpstr>
      <vt:lpstr>Results</vt:lpstr>
      <vt:lpstr>Results</vt:lpstr>
      <vt:lpstr>Results</vt:lpstr>
      <vt:lpstr>CONCUSION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Yamini Ranganathan Rachel Porter Richa Patel</dc:title>
  <dc:creator>vidhya ranganathan</dc:creator>
  <cp:lastModifiedBy>Patel, Richa B</cp:lastModifiedBy>
  <cp:revision>244</cp:revision>
  <dcterms:created xsi:type="dcterms:W3CDTF">2021-11-11T11:44:04Z</dcterms:created>
  <dcterms:modified xsi:type="dcterms:W3CDTF">2021-12-06T01:03:52Z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