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532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8DF70-95ED-4E4A-BA8A-B8207A08DB0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A4AC90C-5488-46C6-BEDE-30AD032DBC16}">
      <dgm:prSet phldrT="[Text]"/>
      <dgm:spPr/>
      <dgm:t>
        <a:bodyPr/>
        <a:lstStyle/>
        <a:p>
          <a:r>
            <a:rPr lang="en-IN" b="1" i="0" u="none" dirty="0" smtClean="0"/>
            <a:t>Get the data for G protein families from PROSITE</a:t>
          </a:r>
          <a:endParaRPr lang="en-IN" dirty="0"/>
        </a:p>
      </dgm:t>
    </dgm:pt>
    <dgm:pt modelId="{45D4EB3D-1CB4-4923-A99D-7AF68FE7A44D}" type="parTrans" cxnId="{2A25490D-6EC6-4943-A2A1-6C6F54D91DF2}">
      <dgm:prSet/>
      <dgm:spPr/>
      <dgm:t>
        <a:bodyPr/>
        <a:lstStyle/>
        <a:p>
          <a:endParaRPr lang="en-IN"/>
        </a:p>
      </dgm:t>
    </dgm:pt>
    <dgm:pt modelId="{FD78650F-6E6F-4C8A-9358-D50FD831A753}" type="sibTrans" cxnId="{2A25490D-6EC6-4943-A2A1-6C6F54D91DF2}">
      <dgm:prSet/>
      <dgm:spPr/>
      <dgm:t>
        <a:bodyPr/>
        <a:lstStyle/>
        <a:p>
          <a:endParaRPr lang="en-IN"/>
        </a:p>
      </dgm:t>
    </dgm:pt>
    <dgm:pt modelId="{1E1F87FA-42E8-430B-AAAD-44CF92FD5B5E}">
      <dgm:prSet phldrT="[Text]"/>
      <dgm:spPr/>
      <dgm:t>
        <a:bodyPr/>
        <a:lstStyle/>
        <a:p>
          <a:r>
            <a:rPr lang="en-US" b="1" i="0" u="none" dirty="0" smtClean="0"/>
            <a:t>Removal of similarity bias </a:t>
          </a:r>
          <a:r>
            <a:rPr lang="en-IN" b="0" i="0" u="none" dirty="0" smtClean="0"/>
            <a:t>&gt;=90%</a:t>
          </a:r>
          <a:endParaRPr lang="en-IN" dirty="0"/>
        </a:p>
      </dgm:t>
    </dgm:pt>
    <dgm:pt modelId="{4EE1B676-938F-4045-AFD2-2808473497DC}" type="parTrans" cxnId="{53D70804-8444-4A5B-9322-C14AD2E7C8A0}">
      <dgm:prSet/>
      <dgm:spPr/>
      <dgm:t>
        <a:bodyPr/>
        <a:lstStyle/>
        <a:p>
          <a:endParaRPr lang="en-IN"/>
        </a:p>
      </dgm:t>
    </dgm:pt>
    <dgm:pt modelId="{E77E41A0-CF45-49FF-888E-0CB66A65A53D}" type="sibTrans" cxnId="{53D70804-8444-4A5B-9322-C14AD2E7C8A0}">
      <dgm:prSet/>
      <dgm:spPr/>
      <dgm:t>
        <a:bodyPr/>
        <a:lstStyle/>
        <a:p>
          <a:endParaRPr lang="en-IN"/>
        </a:p>
      </dgm:t>
    </dgm:pt>
    <dgm:pt modelId="{E9892445-DE2B-4D9D-AEBC-501E22369824}">
      <dgm:prSet phldrT="[Text]"/>
      <dgm:spPr/>
      <dgm:t>
        <a:bodyPr/>
        <a:lstStyle/>
        <a:p>
          <a:r>
            <a:rPr lang="en-US" b="1" i="0" u="none" dirty="0" smtClean="0"/>
            <a:t>Multiple Sequence alignment of proteins and phylogenetic tree generation</a:t>
          </a:r>
          <a:endParaRPr lang="en-IN" dirty="0"/>
        </a:p>
      </dgm:t>
    </dgm:pt>
    <dgm:pt modelId="{24E95659-8BB9-4F8E-A682-61A10875796E}" type="parTrans" cxnId="{C25A5858-52ED-40BB-AE8F-968729EEEA02}">
      <dgm:prSet/>
      <dgm:spPr/>
      <dgm:t>
        <a:bodyPr/>
        <a:lstStyle/>
        <a:p>
          <a:endParaRPr lang="en-IN"/>
        </a:p>
      </dgm:t>
    </dgm:pt>
    <dgm:pt modelId="{DC3585F9-8CE1-462E-943A-6FBDEB84D9EA}" type="sibTrans" cxnId="{C25A5858-52ED-40BB-AE8F-968729EEEA02}">
      <dgm:prSet/>
      <dgm:spPr/>
      <dgm:t>
        <a:bodyPr/>
        <a:lstStyle/>
        <a:p>
          <a:endParaRPr lang="en-IN"/>
        </a:p>
      </dgm:t>
    </dgm:pt>
    <dgm:pt modelId="{9696D9E2-B0DD-4667-90E4-CA1DECD598FB}" type="pres">
      <dgm:prSet presAssocID="{CBB8DF70-95ED-4E4A-BA8A-B8207A08DB01}" presName="linearFlow" presStyleCnt="0">
        <dgm:presLayoutVars>
          <dgm:resizeHandles val="exact"/>
        </dgm:presLayoutVars>
      </dgm:prSet>
      <dgm:spPr/>
    </dgm:pt>
    <dgm:pt modelId="{165F6F75-7967-4059-A7E4-B1B07305EBBD}" type="pres">
      <dgm:prSet presAssocID="{2A4AC90C-5488-46C6-BEDE-30AD032DBC16}" presName="node" presStyleLbl="node1" presStyleIdx="0" presStyleCnt="3" custLinFactNeighborY="-149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6580C1-77B1-41CD-B46B-7838A1DC3B3A}" type="pres">
      <dgm:prSet presAssocID="{FD78650F-6E6F-4C8A-9358-D50FD831A75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C9AFF153-5CCB-4E04-A72D-D8BEC9739E30}" type="pres">
      <dgm:prSet presAssocID="{FD78650F-6E6F-4C8A-9358-D50FD831A75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8CDBE3AD-8E2F-4D7E-B4DE-02F59FA610F8}" type="pres">
      <dgm:prSet presAssocID="{1E1F87FA-42E8-430B-AAAD-44CF92FD5B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7DE6D3-9616-4988-9916-61158170D514}" type="pres">
      <dgm:prSet presAssocID="{E77E41A0-CF45-49FF-888E-0CB66A65A53D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12ADF66-03AD-46CA-AF29-08803D3FF23A}" type="pres">
      <dgm:prSet presAssocID="{E77E41A0-CF45-49FF-888E-0CB66A65A53D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DC9F81EC-BA1F-42A4-85F1-F32B7B294861}" type="pres">
      <dgm:prSet presAssocID="{E9892445-DE2B-4D9D-AEBC-501E2236982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AF7FEA-96DD-46FE-BE83-0F15B959500E}" type="presOf" srcId="{FD78650F-6E6F-4C8A-9358-D50FD831A753}" destId="{046580C1-77B1-41CD-B46B-7838A1DC3B3A}" srcOrd="0" destOrd="0" presId="urn:microsoft.com/office/officeart/2005/8/layout/process2"/>
    <dgm:cxn modelId="{0D684EC1-6C72-40D5-8A2A-7C1D77BC237C}" type="presOf" srcId="{E77E41A0-CF45-49FF-888E-0CB66A65A53D}" destId="{BC7DE6D3-9616-4988-9916-61158170D514}" srcOrd="0" destOrd="0" presId="urn:microsoft.com/office/officeart/2005/8/layout/process2"/>
    <dgm:cxn modelId="{C25A5858-52ED-40BB-AE8F-968729EEEA02}" srcId="{CBB8DF70-95ED-4E4A-BA8A-B8207A08DB01}" destId="{E9892445-DE2B-4D9D-AEBC-501E22369824}" srcOrd="2" destOrd="0" parTransId="{24E95659-8BB9-4F8E-A682-61A10875796E}" sibTransId="{DC3585F9-8CE1-462E-943A-6FBDEB84D9EA}"/>
    <dgm:cxn modelId="{AD6755FA-616E-4E08-A493-A30B4A893528}" type="presOf" srcId="{2A4AC90C-5488-46C6-BEDE-30AD032DBC16}" destId="{165F6F75-7967-4059-A7E4-B1B07305EBBD}" srcOrd="0" destOrd="0" presId="urn:microsoft.com/office/officeart/2005/8/layout/process2"/>
    <dgm:cxn modelId="{53D70804-8444-4A5B-9322-C14AD2E7C8A0}" srcId="{CBB8DF70-95ED-4E4A-BA8A-B8207A08DB01}" destId="{1E1F87FA-42E8-430B-AAAD-44CF92FD5B5E}" srcOrd="1" destOrd="0" parTransId="{4EE1B676-938F-4045-AFD2-2808473497DC}" sibTransId="{E77E41A0-CF45-49FF-888E-0CB66A65A53D}"/>
    <dgm:cxn modelId="{6FF94FEC-587E-4994-B00D-16BD7E1DC288}" type="presOf" srcId="{CBB8DF70-95ED-4E4A-BA8A-B8207A08DB01}" destId="{9696D9E2-B0DD-4667-90E4-CA1DECD598FB}" srcOrd="0" destOrd="0" presId="urn:microsoft.com/office/officeart/2005/8/layout/process2"/>
    <dgm:cxn modelId="{FD7E569F-B8B8-4331-AA8A-FC94B1574A80}" type="presOf" srcId="{E77E41A0-CF45-49FF-888E-0CB66A65A53D}" destId="{A12ADF66-03AD-46CA-AF29-08803D3FF23A}" srcOrd="1" destOrd="0" presId="urn:microsoft.com/office/officeart/2005/8/layout/process2"/>
    <dgm:cxn modelId="{2A25490D-6EC6-4943-A2A1-6C6F54D91DF2}" srcId="{CBB8DF70-95ED-4E4A-BA8A-B8207A08DB01}" destId="{2A4AC90C-5488-46C6-BEDE-30AD032DBC16}" srcOrd="0" destOrd="0" parTransId="{45D4EB3D-1CB4-4923-A99D-7AF68FE7A44D}" sibTransId="{FD78650F-6E6F-4C8A-9358-D50FD831A753}"/>
    <dgm:cxn modelId="{E42B5454-FB37-4B34-BCE1-360E9385FEA6}" type="presOf" srcId="{E9892445-DE2B-4D9D-AEBC-501E22369824}" destId="{DC9F81EC-BA1F-42A4-85F1-F32B7B294861}" srcOrd="0" destOrd="0" presId="urn:microsoft.com/office/officeart/2005/8/layout/process2"/>
    <dgm:cxn modelId="{6CE018AE-A8CF-43E8-9D10-987FD295C2A1}" type="presOf" srcId="{FD78650F-6E6F-4C8A-9358-D50FD831A753}" destId="{C9AFF153-5CCB-4E04-A72D-D8BEC9739E30}" srcOrd="1" destOrd="0" presId="urn:microsoft.com/office/officeart/2005/8/layout/process2"/>
    <dgm:cxn modelId="{FFB52860-A088-4B6C-931B-0D82F26101F0}" type="presOf" srcId="{1E1F87FA-42E8-430B-AAAD-44CF92FD5B5E}" destId="{8CDBE3AD-8E2F-4D7E-B4DE-02F59FA610F8}" srcOrd="0" destOrd="0" presId="urn:microsoft.com/office/officeart/2005/8/layout/process2"/>
    <dgm:cxn modelId="{2FF8264F-1E5B-4DFC-BA38-BDFEB8515723}" type="presParOf" srcId="{9696D9E2-B0DD-4667-90E4-CA1DECD598FB}" destId="{165F6F75-7967-4059-A7E4-B1B07305EBBD}" srcOrd="0" destOrd="0" presId="urn:microsoft.com/office/officeart/2005/8/layout/process2"/>
    <dgm:cxn modelId="{DB4AAAFD-955F-4E77-B263-B1C149D208E0}" type="presParOf" srcId="{9696D9E2-B0DD-4667-90E4-CA1DECD598FB}" destId="{046580C1-77B1-41CD-B46B-7838A1DC3B3A}" srcOrd="1" destOrd="0" presId="urn:microsoft.com/office/officeart/2005/8/layout/process2"/>
    <dgm:cxn modelId="{095D807F-9050-469F-837D-4A1E83E9D16D}" type="presParOf" srcId="{046580C1-77B1-41CD-B46B-7838A1DC3B3A}" destId="{C9AFF153-5CCB-4E04-A72D-D8BEC9739E30}" srcOrd="0" destOrd="0" presId="urn:microsoft.com/office/officeart/2005/8/layout/process2"/>
    <dgm:cxn modelId="{4FACE35D-E4F4-4B1F-9110-733AD81605E2}" type="presParOf" srcId="{9696D9E2-B0DD-4667-90E4-CA1DECD598FB}" destId="{8CDBE3AD-8E2F-4D7E-B4DE-02F59FA610F8}" srcOrd="2" destOrd="0" presId="urn:microsoft.com/office/officeart/2005/8/layout/process2"/>
    <dgm:cxn modelId="{4392FB71-FBD8-43A0-9007-11347A735798}" type="presParOf" srcId="{9696D9E2-B0DD-4667-90E4-CA1DECD598FB}" destId="{BC7DE6D3-9616-4988-9916-61158170D514}" srcOrd="3" destOrd="0" presId="urn:microsoft.com/office/officeart/2005/8/layout/process2"/>
    <dgm:cxn modelId="{80CF8325-A444-4776-9491-A0CD4A415D9B}" type="presParOf" srcId="{BC7DE6D3-9616-4988-9916-61158170D514}" destId="{A12ADF66-03AD-46CA-AF29-08803D3FF23A}" srcOrd="0" destOrd="0" presId="urn:microsoft.com/office/officeart/2005/8/layout/process2"/>
    <dgm:cxn modelId="{01A935DA-E4BE-4C42-9877-ECCD473DFB9F}" type="presParOf" srcId="{9696D9E2-B0DD-4667-90E4-CA1DECD598FB}" destId="{DC9F81EC-BA1F-42A4-85F1-F32B7B29486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F6F75-7967-4059-A7E4-B1B07305EBBD}">
      <dsp:nvSpPr>
        <dsp:cNvPr id="0" name=""/>
        <dsp:cNvSpPr/>
      </dsp:nvSpPr>
      <dsp:spPr>
        <a:xfrm>
          <a:off x="0" y="0"/>
          <a:ext cx="1584175" cy="130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u="none" kern="1200" dirty="0" smtClean="0"/>
            <a:t>Get the data for G protein families from PROSITE</a:t>
          </a:r>
          <a:endParaRPr lang="en-IN" sz="1400" kern="1200" dirty="0"/>
        </a:p>
      </dsp:txBody>
      <dsp:txXfrm>
        <a:off x="38247" y="38247"/>
        <a:ext cx="1507681" cy="1229347"/>
      </dsp:txXfrm>
    </dsp:sp>
    <dsp:sp modelId="{046580C1-77B1-41CD-B46B-7838A1DC3B3A}">
      <dsp:nvSpPr>
        <dsp:cNvPr id="0" name=""/>
        <dsp:cNvSpPr/>
      </dsp:nvSpPr>
      <dsp:spPr>
        <a:xfrm rot="5400000">
          <a:off x="547242" y="1338487"/>
          <a:ext cx="489690" cy="587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615800" y="1387456"/>
        <a:ext cx="352576" cy="342783"/>
      </dsp:txXfrm>
    </dsp:sp>
    <dsp:sp modelId="{8CDBE3AD-8E2F-4D7E-B4DE-02F59FA610F8}">
      <dsp:nvSpPr>
        <dsp:cNvPr id="0" name=""/>
        <dsp:cNvSpPr/>
      </dsp:nvSpPr>
      <dsp:spPr>
        <a:xfrm>
          <a:off x="0" y="1958762"/>
          <a:ext cx="1584175" cy="130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Removal of similarity bias </a:t>
          </a:r>
          <a:r>
            <a:rPr lang="en-IN" sz="1400" b="0" i="0" u="none" kern="1200" dirty="0" smtClean="0"/>
            <a:t>&gt;=90%</a:t>
          </a:r>
          <a:endParaRPr lang="en-IN" sz="1400" kern="1200" dirty="0"/>
        </a:p>
      </dsp:txBody>
      <dsp:txXfrm>
        <a:off x="38247" y="1997009"/>
        <a:ext cx="1507681" cy="1229347"/>
      </dsp:txXfrm>
    </dsp:sp>
    <dsp:sp modelId="{BC7DE6D3-9616-4988-9916-61158170D514}">
      <dsp:nvSpPr>
        <dsp:cNvPr id="0" name=""/>
        <dsp:cNvSpPr/>
      </dsp:nvSpPr>
      <dsp:spPr>
        <a:xfrm rot="5400000">
          <a:off x="547242" y="3297249"/>
          <a:ext cx="489690" cy="587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615800" y="3346218"/>
        <a:ext cx="352576" cy="342783"/>
      </dsp:txXfrm>
    </dsp:sp>
    <dsp:sp modelId="{DC9F81EC-BA1F-42A4-85F1-F32B7B294861}">
      <dsp:nvSpPr>
        <dsp:cNvPr id="0" name=""/>
        <dsp:cNvSpPr/>
      </dsp:nvSpPr>
      <dsp:spPr>
        <a:xfrm>
          <a:off x="0" y="3917524"/>
          <a:ext cx="1584175" cy="130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Multiple Sequence alignment of proteins and phylogenetic tree generation</a:t>
          </a:r>
          <a:endParaRPr lang="en-IN" sz="1400" kern="1200" dirty="0"/>
        </a:p>
      </dsp:txBody>
      <dsp:txXfrm>
        <a:off x="38247" y="3955771"/>
        <a:ext cx="1507681" cy="122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5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33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163E-D104-4957-A845-53B465DE720D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88C1-EE36-4179-B85A-1F8D09B4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88640" y="2664747"/>
            <a:ext cx="6264697" cy="5223366"/>
            <a:chOff x="188640" y="2664747"/>
            <a:chExt cx="6264697" cy="522336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606463209"/>
                </p:ext>
              </p:extLst>
            </p:nvPr>
          </p:nvGraphicFramePr>
          <p:xfrm>
            <a:off x="188640" y="2664747"/>
            <a:ext cx="1584176" cy="52233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577" y="2864768"/>
              <a:ext cx="4194466" cy="832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448310" y="4702161"/>
              <a:ext cx="1596360" cy="1296165"/>
              <a:chOff x="34652" y="3047999"/>
              <a:chExt cx="2666999" cy="1016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4652" y="3047999"/>
                <a:ext cx="2666999" cy="101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64410" y="3077757"/>
                <a:ext cx="2607483" cy="956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u="none" kern="1200" dirty="0" smtClean="0"/>
                  <a:t>Sequences and Mismatches based Algorithm (SMA)</a:t>
                </a:r>
                <a:endParaRPr lang="en-IN" sz="1600" kern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86155" y="4768690"/>
              <a:ext cx="1767182" cy="1229638"/>
              <a:chOff x="34652" y="3046261"/>
              <a:chExt cx="2666999" cy="101773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4652" y="3047999"/>
                <a:ext cx="2666999" cy="101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4"/>
              <p:cNvSpPr/>
              <p:nvPr/>
            </p:nvSpPr>
            <p:spPr>
              <a:xfrm>
                <a:off x="64409" y="3046261"/>
                <a:ext cx="2607483" cy="956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/>
                <a:r>
                  <a:rPr lang="en-US" sz="1400" b="1" dirty="0" smtClean="0"/>
                  <a:t>Generation of protein models and visualization of predicted G boxes</a:t>
                </a:r>
                <a:endParaRPr lang="en-IN" sz="1400" dirty="0"/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2463448" y="6609184"/>
              <a:ext cx="1581222" cy="12081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2000" b="1" dirty="0" smtClean="0"/>
            </a:p>
            <a:p>
              <a:pPr algn="ctr"/>
              <a:r>
                <a:rPr lang="en-US" sz="2000" b="1" dirty="0" smtClean="0"/>
                <a:t>Entropy Calculation</a:t>
              </a:r>
              <a:endParaRPr lang="en-IN" sz="2000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 rot="16200000">
              <a:off x="4142348" y="5139714"/>
              <a:ext cx="587628" cy="489690"/>
              <a:chOff x="498273" y="1387456"/>
              <a:chExt cx="587628" cy="489690"/>
            </a:xfrm>
          </p:grpSpPr>
          <p:sp>
            <p:nvSpPr>
              <p:cNvPr id="38" name="Right Arrow 37"/>
              <p:cNvSpPr/>
              <p:nvPr/>
            </p:nvSpPr>
            <p:spPr>
              <a:xfrm rot="5400000">
                <a:off x="547242" y="1338487"/>
                <a:ext cx="489690" cy="58762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ight Arrow 4"/>
              <p:cNvSpPr/>
              <p:nvPr/>
            </p:nvSpPr>
            <p:spPr>
              <a:xfrm>
                <a:off x="615800" y="1387456"/>
                <a:ext cx="352576" cy="3427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16200000">
              <a:off x="1844824" y="5105400"/>
              <a:ext cx="587628" cy="489690"/>
              <a:chOff x="498273" y="1387456"/>
              <a:chExt cx="587628" cy="489690"/>
            </a:xfrm>
          </p:grpSpPr>
          <p:sp>
            <p:nvSpPr>
              <p:cNvPr id="41" name="Right Arrow 40"/>
              <p:cNvSpPr/>
              <p:nvPr/>
            </p:nvSpPr>
            <p:spPr>
              <a:xfrm rot="5400000">
                <a:off x="547242" y="1338487"/>
                <a:ext cx="489690" cy="58762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ight Arrow 4"/>
              <p:cNvSpPr/>
              <p:nvPr/>
            </p:nvSpPr>
            <p:spPr>
              <a:xfrm>
                <a:off x="615800" y="1387456"/>
                <a:ext cx="352576" cy="3427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960245" y="6116608"/>
              <a:ext cx="587628" cy="489690"/>
              <a:chOff x="498273" y="1387456"/>
              <a:chExt cx="587628" cy="489690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547242" y="1338487"/>
                <a:ext cx="489690" cy="58762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615800" y="1387456"/>
                <a:ext cx="352576" cy="3427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1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0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802" y="272480"/>
            <a:ext cx="40367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/>
              <a:t>Sequences and Mismatches based Algorithm (SMA)</a:t>
            </a:r>
            <a:endParaRPr lang="en-IN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46" y="1123839"/>
            <a:ext cx="4582845" cy="8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2"/>
          <a:stretch/>
        </p:blipFill>
        <p:spPr bwMode="auto">
          <a:xfrm>
            <a:off x="-4923928" y="2897423"/>
            <a:ext cx="4732215" cy="70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85402" y="2788185"/>
            <a:ext cx="1656184" cy="993710"/>
            <a:chOff x="0" y="1879408"/>
            <a:chExt cx="1656184" cy="993710"/>
          </a:xfrm>
        </p:grpSpPr>
        <p:sp>
          <p:nvSpPr>
            <p:cNvPr id="7" name="Rounded Rectangle 6"/>
            <p:cNvSpPr/>
            <p:nvPr/>
          </p:nvSpPr>
          <p:spPr>
            <a:xfrm>
              <a:off x="0" y="1879408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105" y="1908513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Get G-Domains for all the families with SAX as G5 Box</a:t>
              </a:r>
              <a:endParaRPr lang="en-IN" sz="1400" b="1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60879" y="2788185"/>
            <a:ext cx="1656184" cy="993710"/>
            <a:chOff x="0" y="1879408"/>
            <a:chExt cx="1656184" cy="993710"/>
          </a:xfrm>
        </p:grpSpPr>
        <p:sp>
          <p:nvSpPr>
            <p:cNvPr id="10" name="Rounded Rectangle 9"/>
            <p:cNvSpPr/>
            <p:nvPr/>
          </p:nvSpPr>
          <p:spPr>
            <a:xfrm>
              <a:off x="0" y="1879408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9105" y="1908513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Get G-Domains for all the families with SAX as G5 Box</a:t>
              </a:r>
              <a:endParaRPr lang="en-IN" sz="14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334" y="2788185"/>
            <a:ext cx="1656184" cy="993710"/>
            <a:chOff x="0" y="1879408"/>
            <a:chExt cx="1656184" cy="99371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1879408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105" y="1908513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Get G-Domains for all the families with SAX as G5 Box</a:t>
              </a:r>
              <a:endParaRPr lang="en-IN" sz="1400" b="1" kern="1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46" y="2895229"/>
            <a:ext cx="5514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662334" y="4160912"/>
            <a:ext cx="1656184" cy="993710"/>
            <a:chOff x="0" y="3535592"/>
            <a:chExt cx="1656184" cy="993710"/>
          </a:xfrm>
        </p:grpSpPr>
        <p:sp>
          <p:nvSpPr>
            <p:cNvPr id="17" name="Rounded Rectangle 16"/>
            <p:cNvSpPr/>
            <p:nvPr/>
          </p:nvSpPr>
          <p:spPr>
            <a:xfrm>
              <a:off x="0" y="3535592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Combine the results</a:t>
              </a:r>
              <a:endParaRPr lang="en-IN" b="1" dirty="0"/>
            </a:p>
          </p:txBody>
        </p:sp>
        <p:sp>
          <p:nvSpPr>
            <p:cNvPr id="18" name="Rounded Rectangle 4"/>
            <p:cNvSpPr/>
            <p:nvPr/>
          </p:nvSpPr>
          <p:spPr>
            <a:xfrm>
              <a:off x="29105" y="3564697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4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269" y="5610252"/>
            <a:ext cx="1656184" cy="993710"/>
            <a:chOff x="0" y="3535592"/>
            <a:chExt cx="1656184" cy="993710"/>
          </a:xfrm>
        </p:grpSpPr>
        <p:sp>
          <p:nvSpPr>
            <p:cNvPr id="23" name="Rounded Rectangle 22"/>
            <p:cNvSpPr/>
            <p:nvPr/>
          </p:nvSpPr>
          <p:spPr>
            <a:xfrm>
              <a:off x="0" y="3535592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/>
                <a:t>Insert 1 ‘X’ at all possible positions</a:t>
              </a:r>
              <a:endParaRPr lang="en-IN" b="1" dirty="0"/>
            </a:p>
          </p:txBody>
        </p:sp>
        <p:sp>
          <p:nvSpPr>
            <p:cNvPr id="24" name="Rounded Rectangle 4"/>
            <p:cNvSpPr/>
            <p:nvPr/>
          </p:nvSpPr>
          <p:spPr>
            <a:xfrm>
              <a:off x="29105" y="3564697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400" kern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83749" y="1123839"/>
            <a:ext cx="2621108" cy="993710"/>
            <a:chOff x="0" y="193108"/>
            <a:chExt cx="1656184" cy="993710"/>
          </a:xfrm>
        </p:grpSpPr>
        <p:sp>
          <p:nvSpPr>
            <p:cNvPr id="35" name="Rounded Rectangle 34"/>
            <p:cNvSpPr/>
            <p:nvPr/>
          </p:nvSpPr>
          <p:spPr>
            <a:xfrm>
              <a:off x="0" y="193108"/>
              <a:ext cx="1656184" cy="993710"/>
            </a:xfrm>
            <a:prstGeom prst="parallelogram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29105" y="222213"/>
              <a:ext cx="1597974" cy="935500"/>
            </a:xfrm>
            <a:prstGeom prst="parallelogram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i="0" u="none" kern="1200" dirty="0" smtClean="0"/>
                <a:t>Data for G protein families (after removing similarity bias)</a:t>
              </a:r>
              <a:endParaRPr lang="en-IN" sz="14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787" y="2779374"/>
            <a:ext cx="1656184" cy="993710"/>
            <a:chOff x="-2616521" y="20121"/>
            <a:chExt cx="1656184" cy="993710"/>
          </a:xfrm>
        </p:grpSpPr>
        <p:sp>
          <p:nvSpPr>
            <p:cNvPr id="38" name="Rounded Rectangle 37"/>
            <p:cNvSpPr/>
            <p:nvPr/>
          </p:nvSpPr>
          <p:spPr>
            <a:xfrm>
              <a:off x="-2616521" y="20121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-2574191" y="49612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Get G-Domains for all the families with SAX as G5 Box</a:t>
              </a:r>
              <a:endParaRPr lang="en-IN" sz="1400" b="1" kern="1200" dirty="0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1826954" y="5639357"/>
            <a:ext cx="1656184" cy="99371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Insert 2 ‘X’ at all possible positions</a:t>
            </a:r>
            <a:endParaRPr lang="en-IN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627354" y="5631671"/>
            <a:ext cx="1656184" cy="99371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Insert 3 ‘X’ at all possible positions</a:t>
            </a:r>
            <a:endParaRPr lang="en-IN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393685" y="5639357"/>
            <a:ext cx="1656184" cy="99371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Insert 4 ‘X’ at all possible positions</a:t>
            </a:r>
            <a:endParaRPr lang="en-IN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655046" y="7041232"/>
            <a:ext cx="1656184" cy="993710"/>
            <a:chOff x="0" y="3535592"/>
            <a:chExt cx="1656184" cy="993710"/>
          </a:xfrm>
        </p:grpSpPr>
        <p:sp>
          <p:nvSpPr>
            <p:cNvPr id="46" name="Rounded Rectangle 45"/>
            <p:cNvSpPr/>
            <p:nvPr/>
          </p:nvSpPr>
          <p:spPr>
            <a:xfrm>
              <a:off x="0" y="3535592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 smtClean="0"/>
                <a:t>Calculate coverage</a:t>
              </a:r>
              <a:endParaRPr lang="en-IN" b="1" dirty="0"/>
            </a:p>
          </p:txBody>
        </p:sp>
        <p:sp>
          <p:nvSpPr>
            <p:cNvPr id="47" name="Rounded Rectangle 4"/>
            <p:cNvSpPr/>
            <p:nvPr/>
          </p:nvSpPr>
          <p:spPr>
            <a:xfrm>
              <a:off x="29105" y="3564697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400" kern="120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46" y="7253892"/>
            <a:ext cx="50006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2649744" y="8481392"/>
            <a:ext cx="1656184" cy="993710"/>
            <a:chOff x="0" y="3535592"/>
            <a:chExt cx="1656184" cy="993710"/>
          </a:xfrm>
        </p:grpSpPr>
        <p:sp>
          <p:nvSpPr>
            <p:cNvPr id="51" name="Rounded Rectangle 50"/>
            <p:cNvSpPr/>
            <p:nvPr/>
          </p:nvSpPr>
          <p:spPr>
            <a:xfrm>
              <a:off x="0" y="3535592"/>
              <a:ext cx="1656184" cy="9937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200" b="1" dirty="0" smtClean="0"/>
                <a:t>Select the Sequence with best coverage as new G5- box sequence</a:t>
              </a:r>
              <a:endParaRPr lang="en-IN" sz="1200" b="1" dirty="0"/>
            </a:p>
          </p:txBody>
        </p:sp>
        <p:sp>
          <p:nvSpPr>
            <p:cNvPr id="52" name="Rounded Rectangle 4"/>
            <p:cNvSpPr/>
            <p:nvPr/>
          </p:nvSpPr>
          <p:spPr>
            <a:xfrm>
              <a:off x="29105" y="3564697"/>
              <a:ext cx="1597974" cy="935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400" kern="1200"/>
            </a:p>
          </p:txBody>
        </p:sp>
      </p:grpSp>
      <p:cxnSp>
        <p:nvCxnSpPr>
          <p:cNvPr id="2052" name="Elbow Connector 2051"/>
          <p:cNvCxnSpPr>
            <a:stCxn id="35" idx="4"/>
            <a:endCxn id="10" idx="0"/>
          </p:cNvCxnSpPr>
          <p:nvPr/>
        </p:nvCxnSpPr>
        <p:spPr>
          <a:xfrm rot="16200000" flipH="1">
            <a:off x="4506319" y="1105533"/>
            <a:ext cx="670636" cy="2694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endCxn id="13" idx="0"/>
          </p:cNvCxnSpPr>
          <p:nvPr/>
        </p:nvCxnSpPr>
        <p:spPr>
          <a:xfrm>
            <a:off x="3420743" y="2452866"/>
            <a:ext cx="1069683" cy="3353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endCxn id="7" idx="0"/>
          </p:cNvCxnSpPr>
          <p:nvPr/>
        </p:nvCxnSpPr>
        <p:spPr>
          <a:xfrm rot="10800000" flipV="1">
            <a:off x="2813495" y="2452865"/>
            <a:ext cx="607249" cy="3353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Elbow Connector 2057"/>
          <p:cNvCxnSpPr>
            <a:endCxn id="38" idx="0"/>
          </p:cNvCxnSpPr>
          <p:nvPr/>
        </p:nvCxnSpPr>
        <p:spPr>
          <a:xfrm rot="10800000" flipV="1">
            <a:off x="964880" y="2452864"/>
            <a:ext cx="2455865" cy="326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Elbow Connector 2059"/>
          <p:cNvCxnSpPr>
            <a:stCxn id="7" idx="2"/>
            <a:endCxn id="17" idx="0"/>
          </p:cNvCxnSpPr>
          <p:nvPr/>
        </p:nvCxnSpPr>
        <p:spPr>
          <a:xfrm rot="16200000" flipH="1">
            <a:off x="3462452" y="3132937"/>
            <a:ext cx="379017" cy="1676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Elbow Connector 2061"/>
          <p:cNvCxnSpPr>
            <a:stCxn id="10" idx="2"/>
            <a:endCxn id="17" idx="0"/>
          </p:cNvCxnSpPr>
          <p:nvPr/>
        </p:nvCxnSpPr>
        <p:spPr>
          <a:xfrm rot="5400000">
            <a:off x="5150191" y="3122131"/>
            <a:ext cx="379017" cy="1698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Arrow Connector 2063"/>
          <p:cNvCxnSpPr>
            <a:stCxn id="13" idx="2"/>
            <a:endCxn id="17" idx="0"/>
          </p:cNvCxnSpPr>
          <p:nvPr/>
        </p:nvCxnSpPr>
        <p:spPr>
          <a:xfrm>
            <a:off x="4490426" y="3781895"/>
            <a:ext cx="0" cy="379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Elbow Connector 2065"/>
          <p:cNvCxnSpPr>
            <a:stCxn id="17" idx="2"/>
            <a:endCxn id="44" idx="0"/>
          </p:cNvCxnSpPr>
          <p:nvPr/>
        </p:nvCxnSpPr>
        <p:spPr>
          <a:xfrm rot="16200000" flipH="1">
            <a:off x="5113734" y="4531313"/>
            <a:ext cx="484735" cy="1731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Elbow Connector 2067"/>
          <p:cNvCxnSpPr>
            <a:stCxn id="17" idx="2"/>
            <a:endCxn id="43" idx="0"/>
          </p:cNvCxnSpPr>
          <p:nvPr/>
        </p:nvCxnSpPr>
        <p:spPr>
          <a:xfrm rot="5400000">
            <a:off x="4234412" y="5375656"/>
            <a:ext cx="477049" cy="349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Elbow Connector 2069"/>
          <p:cNvCxnSpPr>
            <a:stCxn id="17" idx="2"/>
            <a:endCxn id="42" idx="0"/>
          </p:cNvCxnSpPr>
          <p:nvPr/>
        </p:nvCxnSpPr>
        <p:spPr>
          <a:xfrm rot="5400000">
            <a:off x="3330369" y="4479299"/>
            <a:ext cx="484735" cy="1835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Elbow Connector 2071"/>
          <p:cNvCxnSpPr>
            <a:stCxn id="17" idx="2"/>
            <a:endCxn id="23" idx="0"/>
          </p:cNvCxnSpPr>
          <p:nvPr/>
        </p:nvCxnSpPr>
        <p:spPr>
          <a:xfrm rot="5400000">
            <a:off x="2459579" y="3579405"/>
            <a:ext cx="455630" cy="36060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Elbow Connector 2073"/>
          <p:cNvCxnSpPr>
            <a:stCxn id="23" idx="2"/>
            <a:endCxn id="46" idx="0"/>
          </p:cNvCxnSpPr>
          <p:nvPr/>
        </p:nvCxnSpPr>
        <p:spPr>
          <a:xfrm rot="16200000" flipH="1">
            <a:off x="1965114" y="5523208"/>
            <a:ext cx="437270" cy="25987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Elbow Connector 2075"/>
          <p:cNvCxnSpPr>
            <a:stCxn id="44" idx="2"/>
            <a:endCxn id="46" idx="0"/>
          </p:cNvCxnSpPr>
          <p:nvPr/>
        </p:nvCxnSpPr>
        <p:spPr>
          <a:xfrm rot="5400000">
            <a:off x="4648376" y="5467830"/>
            <a:ext cx="408165" cy="27386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Elbow Connector 2077"/>
          <p:cNvCxnSpPr>
            <a:stCxn id="42" idx="2"/>
            <a:endCxn id="46" idx="0"/>
          </p:cNvCxnSpPr>
          <p:nvPr/>
        </p:nvCxnSpPr>
        <p:spPr>
          <a:xfrm rot="16200000" flipH="1">
            <a:off x="2865010" y="6423103"/>
            <a:ext cx="408165" cy="828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3" idx="2"/>
            <a:endCxn id="46" idx="0"/>
          </p:cNvCxnSpPr>
          <p:nvPr/>
        </p:nvCxnSpPr>
        <p:spPr>
          <a:xfrm rot="5400000">
            <a:off x="3761367" y="6347152"/>
            <a:ext cx="415851" cy="9723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51" idx="0"/>
          </p:cNvCxnSpPr>
          <p:nvPr/>
        </p:nvCxnSpPr>
        <p:spPr>
          <a:xfrm flipH="1">
            <a:off x="3477836" y="8034942"/>
            <a:ext cx="5302" cy="44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160</Words>
  <Application>Microsoft Office PowerPoint</Application>
  <PresentationFormat>A4 Paper (210x297 mm)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Rashmi</dc:creator>
  <cp:lastModifiedBy>Richa Rashmi</cp:lastModifiedBy>
  <cp:revision>16</cp:revision>
  <dcterms:created xsi:type="dcterms:W3CDTF">2019-10-04T04:44:07Z</dcterms:created>
  <dcterms:modified xsi:type="dcterms:W3CDTF">2019-10-28T10:07:03Z</dcterms:modified>
</cp:coreProperties>
</file>