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346" y="-10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566535" y="4317356"/>
            <a:ext cx="1634490" cy="57816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618029" y="4284404"/>
            <a:ext cx="1634490" cy="57816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727703" y="4284404"/>
            <a:ext cx="1634490" cy="57816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14400" y="4284404"/>
            <a:ext cx="1634490" cy="57816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18363"/>
              </p:ext>
            </p:extLst>
          </p:nvPr>
        </p:nvGraphicFramePr>
        <p:xfrm>
          <a:off x="914400" y="4491042"/>
          <a:ext cx="7364425" cy="548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63103"/>
                <a:gridCol w="1994042"/>
                <a:gridCol w="1853640"/>
                <a:gridCol w="1853640"/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GSGGVGK</a:t>
                      </a:r>
                      <a:endParaRPr lang="en-IN" sz="2800" dirty="0">
                        <a:solidFill>
                          <a:schemeClr val="tx2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DTAG</a:t>
                      </a:r>
                      <a:endParaRPr lang="en-IN" sz="2800" b="0" i="0" kern="1200" dirty="0" smtClean="0">
                        <a:solidFill>
                          <a:schemeClr val="tx2"/>
                        </a:solidFill>
                        <a:effectLst/>
                        <a:latin typeface="Franklin Gothic Medium" pitchFamily="34" charset="0"/>
                        <a:ea typeface="+mn-ea"/>
                        <a:cs typeface="+mn-cs"/>
                      </a:endParaRP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NKCD</a:t>
                      </a:r>
                      <a:endParaRPr lang="en-IN" sz="2800" dirty="0">
                        <a:solidFill>
                          <a:schemeClr val="tx2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ESSAK</a:t>
                      </a:r>
                      <a:endParaRPr lang="en-IN" sz="2800" dirty="0">
                        <a:solidFill>
                          <a:schemeClr val="tx2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GSGGVGK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DTAG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NKCD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CAF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GSGGVGK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DTAG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NKCD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SSA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GSGGVGK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DTAG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NKCD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SAK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GSGGVGK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DTAG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NKCD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SKI</a:t>
                      </a:r>
                    </a:p>
                  </a:txBody>
                  <a:tcPr marL="50007" marR="50007" marT="71120" marB="711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14400" y="10099040"/>
            <a:ext cx="7406640" cy="260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54733"/>
              </p:ext>
            </p:extLst>
          </p:nvPr>
        </p:nvGraphicFramePr>
        <p:xfrm>
          <a:off x="914398" y="10210800"/>
          <a:ext cx="7442200" cy="1343194"/>
        </p:xfrm>
        <a:graphic>
          <a:graphicData uri="http://schemas.openxmlformats.org/drawingml/2006/table">
            <a:tbl>
              <a:tblPr/>
              <a:tblGrid>
                <a:gridCol w="1860550"/>
                <a:gridCol w="1860550"/>
                <a:gridCol w="1860550"/>
                <a:gridCol w="1860550"/>
              </a:tblGrid>
              <a:tr h="134319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G1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G3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G4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G5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731645" y="10125084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4948" y="10125084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560" y="10125084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3780" y="10125084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8403812" y="5881033"/>
            <a:ext cx="311142" cy="39522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>
            <a:off x="8403812" y="4716232"/>
            <a:ext cx="311142" cy="685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714954" y="4884967"/>
            <a:ext cx="921560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After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613560" y="7598620"/>
            <a:ext cx="1124347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04013" y="2971800"/>
            <a:ext cx="8828323" cy="68326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IN" sz="3600" dirty="0" err="1"/>
              <a:t>Ras</a:t>
            </a:r>
            <a:r>
              <a:rPr lang="en-IN" sz="3600" dirty="0"/>
              <a:t> G-domain for Protein ID Q62636 (Known)</a:t>
            </a:r>
          </a:p>
        </p:txBody>
      </p:sp>
    </p:spTree>
    <p:extLst>
      <p:ext uri="{BB962C8B-B14F-4D97-AF65-F5344CB8AC3E}">
        <p14:creationId xmlns:p14="http://schemas.microsoft.com/office/powerpoint/2010/main" val="27612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685800" y="10125084"/>
            <a:ext cx="79613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53741"/>
              </p:ext>
            </p:extLst>
          </p:nvPr>
        </p:nvGraphicFramePr>
        <p:xfrm>
          <a:off x="914400" y="10435101"/>
          <a:ext cx="6820364" cy="737244"/>
        </p:xfrm>
        <a:graphic>
          <a:graphicData uri="http://schemas.openxmlformats.org/drawingml/2006/table">
            <a:tbl>
              <a:tblPr/>
              <a:tblGrid>
                <a:gridCol w="1705091"/>
                <a:gridCol w="1705091"/>
                <a:gridCol w="1705091"/>
                <a:gridCol w="1705091"/>
              </a:tblGrid>
              <a:tr h="73724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G1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G3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G4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G5 box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711411" y="10125084"/>
            <a:ext cx="0" cy="400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6236" y="1009904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22076" y="10125084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1009904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8083737" y="4236997"/>
            <a:ext cx="240030" cy="54051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>
            <a:off x="8119742" y="2406759"/>
            <a:ext cx="168020" cy="137606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287762" y="2797394"/>
            <a:ext cx="921560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After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353244" y="6735897"/>
            <a:ext cx="1124347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14212" y="1295400"/>
            <a:ext cx="8904523" cy="65248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IN" sz="3400" dirty="0" err="1"/>
              <a:t>Ras</a:t>
            </a:r>
            <a:r>
              <a:rPr lang="en-IN" sz="3400" dirty="0"/>
              <a:t> G-domain for Protein ID P55043 (Unknown)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2328440"/>
            <a:ext cx="1676400" cy="777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605216" y="2354484"/>
            <a:ext cx="1762040" cy="777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352839" y="2328440"/>
            <a:ext cx="1738475" cy="777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6091315" y="2328440"/>
            <a:ext cx="1676400" cy="777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42952"/>
              </p:ext>
            </p:extLst>
          </p:nvPr>
        </p:nvGraphicFramePr>
        <p:xfrm>
          <a:off x="914400" y="2231751"/>
          <a:ext cx="6929792" cy="7900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32448"/>
                <a:gridCol w="1732448"/>
                <a:gridCol w="1732448"/>
                <a:gridCol w="1732448"/>
              </a:tblGrid>
              <a:tr h="852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DIWE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ETSAA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EQDG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ETSAA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DIWE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SAA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DIWE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AAL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EQDG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SAA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GAPGVGK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EQDG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NKSD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AAL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GCWLPGH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ILVG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SKED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VAR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952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GCWLPGH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ILVG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SKED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SRK</a:t>
                      </a:r>
                    </a:p>
                  </a:txBody>
                  <a:tcPr marL="41952" marR="41952" marT="59664" marB="596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667283" y="11430000"/>
            <a:ext cx="79613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065"/>
              </p:ext>
            </p:extLst>
          </p:nvPr>
        </p:nvGraphicFramePr>
        <p:xfrm>
          <a:off x="1084235" y="11835302"/>
          <a:ext cx="6703508" cy="737244"/>
        </p:xfrm>
        <a:graphic>
          <a:graphicData uri="http://schemas.openxmlformats.org/drawingml/2006/table">
            <a:tbl>
              <a:tblPr/>
              <a:tblGrid>
                <a:gridCol w="1675877"/>
                <a:gridCol w="1675877"/>
                <a:gridCol w="1675877"/>
                <a:gridCol w="1675877"/>
              </a:tblGrid>
              <a:tr h="7372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G1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G3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G4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G5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057400" y="1147723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3800" y="1143000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11516969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99189" y="11516969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877354" y="4267200"/>
            <a:ext cx="491359" cy="71339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>
            <a:off x="7877353" y="2057399"/>
            <a:ext cx="491359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448559" y="2764451"/>
            <a:ext cx="921560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After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476853" y="7575651"/>
            <a:ext cx="1124347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27196" y="280313"/>
            <a:ext cx="8904523" cy="560153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IN" sz="2800" dirty="0" smtClean="0"/>
              <a:t>Translational </a:t>
            </a:r>
            <a:r>
              <a:rPr lang="en-IN" sz="2800" dirty="0"/>
              <a:t>G-domain for Protein </a:t>
            </a:r>
            <a:r>
              <a:rPr lang="en-IN" sz="2800" dirty="0" smtClean="0"/>
              <a:t>ID </a:t>
            </a:r>
            <a:r>
              <a:rPr lang="en-IN" sz="2800" dirty="0"/>
              <a:t>P04766</a:t>
            </a:r>
            <a:r>
              <a:rPr lang="en-IN" sz="2800" dirty="0"/>
              <a:t> </a:t>
            </a:r>
            <a:r>
              <a:rPr lang="en-IN" sz="2800" dirty="0" smtClean="0"/>
              <a:t> </a:t>
            </a:r>
            <a:r>
              <a:rPr lang="en-IN" sz="2800" dirty="0" smtClean="0"/>
              <a:t>(</a:t>
            </a:r>
            <a:r>
              <a:rPr lang="en-IN" sz="2800" dirty="0"/>
              <a:t>K</a:t>
            </a:r>
            <a:r>
              <a:rPr lang="en-IN" sz="2800" dirty="0" smtClean="0"/>
              <a:t>nown</a:t>
            </a:r>
            <a:r>
              <a:rPr lang="en-IN" sz="2800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1495168"/>
            <a:ext cx="1371600" cy="9877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3048000" y="1495168"/>
            <a:ext cx="1371600" cy="9877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4658254" y="1546654"/>
            <a:ext cx="1371600" cy="9877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213389" y="1495168"/>
            <a:ext cx="1371600" cy="98771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65118"/>
              </p:ext>
            </p:extLst>
          </p:nvPr>
        </p:nvGraphicFramePr>
        <p:xfrm>
          <a:off x="1523999" y="1848260"/>
          <a:ext cx="6096001" cy="9276939"/>
        </p:xfrm>
        <a:graphic>
          <a:graphicData uri="http://schemas.openxmlformats.org/drawingml/2006/table">
            <a:tbl>
              <a:tblPr/>
              <a:tblGrid>
                <a:gridCol w="1219201"/>
                <a:gridCol w="2057400"/>
                <a:gridCol w="1219200"/>
                <a:gridCol w="1600200"/>
              </a:tblGrid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GHVDHGK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DTPG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NKMD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CKLSAK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VRPDAN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VRPDAN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VGTIAG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VGTIAG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HAA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AAV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RQIG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EAA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667283" y="11430000"/>
            <a:ext cx="79613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2424"/>
              </p:ext>
            </p:extLst>
          </p:nvPr>
        </p:nvGraphicFramePr>
        <p:xfrm>
          <a:off x="1084235" y="11835302"/>
          <a:ext cx="6703508" cy="737244"/>
        </p:xfrm>
        <a:graphic>
          <a:graphicData uri="http://schemas.openxmlformats.org/drawingml/2006/table">
            <a:tbl>
              <a:tblPr/>
              <a:tblGrid>
                <a:gridCol w="1675877"/>
                <a:gridCol w="1675877"/>
                <a:gridCol w="1675877"/>
                <a:gridCol w="1675877"/>
              </a:tblGrid>
              <a:tr h="7372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G1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G3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G4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G5 box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L="50007" marR="50007" marT="71120" marB="7112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057400" y="1147723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3800" y="11430000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11516969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99189" y="11516969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957198" y="4343400"/>
            <a:ext cx="451437" cy="68879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>
            <a:off x="7957198" y="2818601"/>
            <a:ext cx="451438" cy="123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448559" y="3176068"/>
            <a:ext cx="921560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After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448559" y="7528833"/>
            <a:ext cx="1124347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80313"/>
            <a:ext cx="9370119" cy="560153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IN" sz="2800" dirty="0" smtClean="0"/>
              <a:t>Translational </a:t>
            </a:r>
            <a:r>
              <a:rPr lang="en-IN" sz="2800" dirty="0"/>
              <a:t>G-domain for Protein </a:t>
            </a:r>
            <a:r>
              <a:rPr lang="en-IN" sz="2800" dirty="0" smtClean="0"/>
              <a:t>ID </a:t>
            </a:r>
            <a:r>
              <a:rPr lang="en-IN" sz="2800" dirty="0"/>
              <a:t>A4IMD7</a:t>
            </a:r>
            <a:r>
              <a:rPr lang="en-IN" sz="2800" dirty="0" smtClean="0"/>
              <a:t> </a:t>
            </a:r>
            <a:r>
              <a:rPr lang="en-IN" sz="2800" dirty="0" smtClean="0"/>
              <a:t>(Unknown</a:t>
            </a:r>
            <a:r>
              <a:rPr lang="en-IN" sz="2800" dirty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66800" y="2133601"/>
            <a:ext cx="1676400" cy="929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495800" y="2133601"/>
            <a:ext cx="1676400" cy="929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2747318" y="2170671"/>
            <a:ext cx="1748481" cy="929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6200954" y="2133600"/>
            <a:ext cx="1676400" cy="929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84351"/>
              </p:ext>
            </p:extLst>
          </p:nvPr>
        </p:nvGraphicFramePr>
        <p:xfrm>
          <a:off x="1066800" y="2590806"/>
          <a:ext cx="6810556" cy="8686796"/>
        </p:xfrm>
        <a:graphic>
          <a:graphicData uri="http://schemas.openxmlformats.org/drawingml/2006/table">
            <a:tbl>
              <a:tblPr/>
              <a:tblGrid>
                <a:gridCol w="1702639"/>
                <a:gridCol w="1702639"/>
                <a:gridCol w="1702639"/>
                <a:gridCol w="1702639"/>
              </a:tblGrid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GHVDHGK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DTPG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NKMD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CKLSAK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VGTIAG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chemeClr val="tx2"/>
                          </a:solidFill>
                          <a:effectLst/>
                          <a:latin typeface="Franklin Gothic Medium" pitchFamily="34" charset="0"/>
                        </a:rPr>
                        <a:t>VGTIAG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HAA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AAV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DRFM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NAK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GTLKVGD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RQIG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QKID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EAA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DVPQ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SKV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GTVIEAK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PQAG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VKAD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Franklin Gothic Medium" pitchFamily="34" charset="0"/>
                        </a:rPr>
                        <a:t>IAG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280</Words>
  <Application>Microsoft Office PowerPoint</Application>
  <PresentationFormat>A3 Paper (297x420 mm)</PresentationFormat>
  <Paragraphs>232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Rashmi</dc:creator>
  <cp:lastModifiedBy>Richa Rashmi</cp:lastModifiedBy>
  <cp:revision>17</cp:revision>
  <dcterms:created xsi:type="dcterms:W3CDTF">2006-08-16T00:00:00Z</dcterms:created>
  <dcterms:modified xsi:type="dcterms:W3CDTF">2019-08-18T06:01:28Z</dcterms:modified>
</cp:coreProperties>
</file>