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Montserra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C94852-77D1-47DF-9A6C-2CD3DFAA6EFC}">
  <a:tblStyle styleId="{F7C94852-77D1-47DF-9A6C-2CD3DFAA6EFC}"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F3F4"/>
          </a:solidFill>
        </a:fill>
      </a:tcStyle>
    </a:wholeTbl>
    <a:band1H>
      <a:tcTxStyle/>
    </a:band1H>
    <a:band2H>
      <a:tcTxStyle b="off" i="off"/>
      <a:tcStyle>
        <a:fill>
          <a:solidFill>
            <a:srgbClr val="F3F9FA"/>
          </a:solidFill>
        </a:fill>
      </a:tcStyle>
    </a:band2H>
    <a:band1V>
      <a:tcTxStyle/>
    </a:band1V>
    <a:band2V>
      <a:tcTxStyle/>
    </a:band2V>
    <a:lastCol>
      <a:tcTxStyle/>
    </a:lastCol>
    <a:firstCol>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 styleId="{F4C5DB59-326A-48FF-8EE0-A7774D5D23B0}" styleName="Table_1">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Montserrat-bold.fntdata"/><Relationship Id="rId21" Type="http://schemas.openxmlformats.org/officeDocument/2006/relationships/slide" Target="slides/slide14.xml"/><Relationship Id="rId43" Type="http://schemas.openxmlformats.org/officeDocument/2006/relationships/font" Target="fonts/Montserrat-regular.fntdata"/><Relationship Id="rId24" Type="http://schemas.openxmlformats.org/officeDocument/2006/relationships/slide" Target="slides/slide17.xml"/><Relationship Id="rId46" Type="http://schemas.openxmlformats.org/officeDocument/2006/relationships/font" Target="fonts/Montserrat-boldItalic.fntdata"/><Relationship Id="rId23" Type="http://schemas.openxmlformats.org/officeDocument/2006/relationships/slide" Target="slides/slide16.xml"/><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1f10bac37_1_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71f10bac37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1f434a0e7_1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71f434a0e7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1f434a0e7_1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71f434a0e7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1f434a0e7_1_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71f434a0e7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1f434a0e7_1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71f434a0e7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0484a6d8e_1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e0484a6d8e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1f434a0e7_1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71f434a0e7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1f10bac37_1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71f10bac37_1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1f434a0e7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71f434a0e7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1f434a0e7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71f434a0e7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1f434a0e7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71f434a0e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1f10bac37_1_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71f10bac37_1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71eec96093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71eec96093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1eec96093_0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71eec96093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1eec96093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71eec9609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1eec96093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71eec96093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1f10bac37_1_1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71f10bac37_1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1f10bac37_1_1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71f10bac37_1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71f10bac37_1_1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71f10bac37_1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1f10bac37_1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71f10bac37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1f10bac37_1_1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71f10bac37_1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1f434a0e7_2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71f434a0e7_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1f10bac37_1_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71f10bac37_1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71f10bac37_1_1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71f10bac37_1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1f10bac37_1_1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71f10bac37_1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1eec96093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271eec96093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71eec96093_0_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71eec96093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71f10bac37_1_1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271f10bac37_1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1f10bac37_1_19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71f10bac37_1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1f10bac37_5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71f10bac37_5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1f10bac37_5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71f10bac37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1f10bac37_1_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71f10bac37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1f10bac37_1_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71f10bac37_1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1f10bac37_5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71f10bac37_5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1f434a0e7_1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71f434a0e7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57" name="Shape 57"/>
        <p:cNvGrpSpPr/>
        <p:nvPr/>
      </p:nvGrpSpPr>
      <p:grpSpPr>
        <a:xfrm>
          <a:off x="0" y="0"/>
          <a:ext cx="0" cy="0"/>
          <a:chOff x="0" y="0"/>
          <a:chExt cx="0" cy="0"/>
        </a:xfrm>
      </p:grpSpPr>
      <p:sp>
        <p:nvSpPr>
          <p:cNvPr id="58" name="Google Shape;58;p14"/>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type="title"/>
          </p:nvPr>
        </p:nvSpPr>
        <p:spPr>
          <a:xfrm>
            <a:off x="457200" y="69056"/>
            <a:ext cx="8229600" cy="1131095"/>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60" name="Shape 60"/>
        <p:cNvGrpSpPr/>
        <p:nvPr/>
      </p:nvGrpSpPr>
      <p:grpSpPr>
        <a:xfrm>
          <a:off x="0" y="0"/>
          <a:ext cx="0" cy="0"/>
          <a:chOff x="0" y="0"/>
          <a:chExt cx="0" cy="0"/>
        </a:xfrm>
      </p:grpSpPr>
      <p:sp>
        <p:nvSpPr>
          <p:cNvPr id="61" name="Google Shape;61;p15"/>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2" name="Google Shape;62;p15"/>
          <p:cNvPicPr preferRelativeResize="0"/>
          <p:nvPr/>
        </p:nvPicPr>
        <p:blipFill rotWithShape="1">
          <a:blip r:embed="rId2">
            <a:alphaModFix/>
          </a:blip>
          <a:srcRect b="0" l="0" r="0" t="0"/>
          <a:stretch/>
        </p:blipFill>
        <p:spPr>
          <a:xfrm>
            <a:off x="381000" y="57150"/>
            <a:ext cx="594122" cy="685800"/>
          </a:xfrm>
          <a:prstGeom prst="rect">
            <a:avLst/>
          </a:prstGeom>
          <a:noFill/>
          <a:ln>
            <a:noFill/>
          </a:ln>
        </p:spPr>
      </p:pic>
      <p:sp>
        <p:nvSpPr>
          <p:cNvPr id="63" name="Google Shape;63;p15"/>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sp>
        <p:nvSpPr>
          <p:cNvPr id="64" name="Google Shape;64;p15"/>
          <p:cNvSpPr txBox="1"/>
          <p:nvPr>
            <p:ph type="title"/>
          </p:nvPr>
        </p:nvSpPr>
        <p:spPr>
          <a:xfrm>
            <a:off x="990600" y="1028700"/>
            <a:ext cx="6858000" cy="60602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5" name="Google Shape;65;p15"/>
          <p:cNvSpPr txBox="1"/>
          <p:nvPr>
            <p:ph idx="1" type="body"/>
          </p:nvPr>
        </p:nvSpPr>
        <p:spPr>
          <a:xfrm>
            <a:off x="914400" y="1771650"/>
            <a:ext cx="7315200" cy="2822972"/>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6" name="Google Shape;66;p15"/>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67" name="Shape 67"/>
        <p:cNvGrpSpPr/>
        <p:nvPr/>
      </p:nvGrpSpPr>
      <p:grpSpPr>
        <a:xfrm>
          <a:off x="0" y="0"/>
          <a:ext cx="0" cy="0"/>
          <a:chOff x="0" y="0"/>
          <a:chExt cx="0" cy="0"/>
        </a:xfrm>
      </p:grpSpPr>
      <p:sp>
        <p:nvSpPr>
          <p:cNvPr id="68" name="Google Shape;68;p16"/>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9" name="Google Shape;69;p16"/>
          <p:cNvPicPr preferRelativeResize="0"/>
          <p:nvPr/>
        </p:nvPicPr>
        <p:blipFill rotWithShape="1">
          <a:blip r:embed="rId2">
            <a:alphaModFix/>
          </a:blip>
          <a:srcRect b="0" l="0" r="0" t="0"/>
          <a:stretch/>
        </p:blipFill>
        <p:spPr>
          <a:xfrm>
            <a:off x="381000" y="57150"/>
            <a:ext cx="594122" cy="685800"/>
          </a:xfrm>
          <a:prstGeom prst="rect">
            <a:avLst/>
          </a:prstGeom>
          <a:noFill/>
          <a:ln>
            <a:noFill/>
          </a:ln>
        </p:spPr>
      </p:pic>
      <p:sp>
        <p:nvSpPr>
          <p:cNvPr id="70" name="Google Shape;70;p16"/>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sp>
        <p:nvSpPr>
          <p:cNvPr id="71" name="Google Shape;71;p16"/>
          <p:cNvSpPr txBox="1"/>
          <p:nvPr>
            <p:ph type="title"/>
          </p:nvPr>
        </p:nvSpPr>
        <p:spPr>
          <a:xfrm>
            <a:off x="990600" y="1028700"/>
            <a:ext cx="6858000" cy="60602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2" name="Google Shape;72;p16"/>
          <p:cNvSpPr txBox="1"/>
          <p:nvPr>
            <p:ph idx="1" type="body"/>
          </p:nvPr>
        </p:nvSpPr>
        <p:spPr>
          <a:xfrm>
            <a:off x="914400" y="1771650"/>
            <a:ext cx="7315200" cy="2822972"/>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73" name="Google Shape;73;p16"/>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74" name="Shape 74"/>
        <p:cNvGrpSpPr/>
        <p:nvPr/>
      </p:nvGrpSpPr>
      <p:grpSpPr>
        <a:xfrm>
          <a:off x="0" y="0"/>
          <a:ext cx="0" cy="0"/>
          <a:chOff x="0" y="0"/>
          <a:chExt cx="0" cy="0"/>
        </a:xfrm>
      </p:grpSpPr>
      <p:sp>
        <p:nvSpPr>
          <p:cNvPr id="75" name="Google Shape;75;p17"/>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76" name="Google Shape;76;p17"/>
          <p:cNvPicPr preferRelativeResize="0"/>
          <p:nvPr/>
        </p:nvPicPr>
        <p:blipFill rotWithShape="1">
          <a:blip r:embed="rId2">
            <a:alphaModFix/>
          </a:blip>
          <a:srcRect b="0" l="0" r="0" t="0"/>
          <a:stretch/>
        </p:blipFill>
        <p:spPr>
          <a:xfrm>
            <a:off x="381000" y="57150"/>
            <a:ext cx="594122" cy="685800"/>
          </a:xfrm>
          <a:prstGeom prst="rect">
            <a:avLst/>
          </a:prstGeom>
          <a:noFill/>
          <a:ln>
            <a:noFill/>
          </a:ln>
        </p:spPr>
      </p:pic>
      <p:sp>
        <p:nvSpPr>
          <p:cNvPr id="77" name="Google Shape;77;p17"/>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sp>
        <p:nvSpPr>
          <p:cNvPr id="78" name="Google Shape;78;p17"/>
          <p:cNvSpPr txBox="1"/>
          <p:nvPr>
            <p:ph type="title"/>
          </p:nvPr>
        </p:nvSpPr>
        <p:spPr>
          <a:xfrm>
            <a:off x="990600" y="1028700"/>
            <a:ext cx="6858000" cy="60602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9" name="Google Shape;79;p17"/>
          <p:cNvSpPr txBox="1"/>
          <p:nvPr>
            <p:ph idx="1" type="body"/>
          </p:nvPr>
        </p:nvSpPr>
        <p:spPr>
          <a:xfrm>
            <a:off x="914400" y="1771650"/>
            <a:ext cx="7315200" cy="2822972"/>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80" name="Google Shape;80;p17"/>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81" name="Shape 81"/>
        <p:cNvGrpSpPr/>
        <p:nvPr/>
      </p:nvGrpSpPr>
      <p:grpSpPr>
        <a:xfrm>
          <a:off x="0" y="0"/>
          <a:ext cx="0" cy="0"/>
          <a:chOff x="0" y="0"/>
          <a:chExt cx="0" cy="0"/>
        </a:xfrm>
      </p:grpSpPr>
      <p:sp>
        <p:nvSpPr>
          <p:cNvPr id="82" name="Google Shape;82;p18"/>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83" name="Google Shape;83;p18"/>
          <p:cNvPicPr preferRelativeResize="0"/>
          <p:nvPr/>
        </p:nvPicPr>
        <p:blipFill rotWithShape="1">
          <a:blip r:embed="rId2">
            <a:alphaModFix/>
          </a:blip>
          <a:srcRect b="0" l="0" r="0" t="0"/>
          <a:stretch/>
        </p:blipFill>
        <p:spPr>
          <a:xfrm>
            <a:off x="381000" y="57150"/>
            <a:ext cx="594122" cy="685800"/>
          </a:xfrm>
          <a:prstGeom prst="rect">
            <a:avLst/>
          </a:prstGeom>
          <a:noFill/>
          <a:ln>
            <a:noFill/>
          </a:ln>
        </p:spPr>
      </p:pic>
      <p:sp>
        <p:nvSpPr>
          <p:cNvPr id="84" name="Google Shape;84;p18"/>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sp>
        <p:nvSpPr>
          <p:cNvPr id="85" name="Google Shape;85;p18"/>
          <p:cNvSpPr txBox="1"/>
          <p:nvPr>
            <p:ph type="title"/>
          </p:nvPr>
        </p:nvSpPr>
        <p:spPr>
          <a:xfrm>
            <a:off x="990600" y="1028700"/>
            <a:ext cx="6858000" cy="60602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86" name="Google Shape;86;p18"/>
          <p:cNvSpPr txBox="1"/>
          <p:nvPr>
            <p:ph idx="1" type="body"/>
          </p:nvPr>
        </p:nvSpPr>
        <p:spPr>
          <a:xfrm>
            <a:off x="914400" y="1771650"/>
            <a:ext cx="7315200" cy="2822972"/>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87" name="Google Shape;87;p18"/>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88" name="Shape 88"/>
        <p:cNvGrpSpPr/>
        <p:nvPr/>
      </p:nvGrpSpPr>
      <p:grpSpPr>
        <a:xfrm>
          <a:off x="0" y="0"/>
          <a:ext cx="0" cy="0"/>
          <a:chOff x="0" y="0"/>
          <a:chExt cx="0" cy="0"/>
        </a:xfrm>
      </p:grpSpPr>
      <p:sp>
        <p:nvSpPr>
          <p:cNvPr id="89" name="Google Shape;89;p19"/>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90" name="Google Shape;90;p19"/>
          <p:cNvPicPr preferRelativeResize="0"/>
          <p:nvPr/>
        </p:nvPicPr>
        <p:blipFill rotWithShape="1">
          <a:blip r:embed="rId2">
            <a:alphaModFix/>
          </a:blip>
          <a:srcRect b="0" l="0" r="0" t="0"/>
          <a:stretch/>
        </p:blipFill>
        <p:spPr>
          <a:xfrm>
            <a:off x="381000" y="57150"/>
            <a:ext cx="594122" cy="685800"/>
          </a:xfrm>
          <a:prstGeom prst="rect">
            <a:avLst/>
          </a:prstGeom>
          <a:noFill/>
          <a:ln>
            <a:noFill/>
          </a:ln>
        </p:spPr>
      </p:pic>
      <p:sp>
        <p:nvSpPr>
          <p:cNvPr id="91" name="Google Shape;91;p19"/>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sp>
        <p:nvSpPr>
          <p:cNvPr id="92" name="Google Shape;92;p19"/>
          <p:cNvSpPr txBox="1"/>
          <p:nvPr>
            <p:ph type="title"/>
          </p:nvPr>
        </p:nvSpPr>
        <p:spPr>
          <a:xfrm>
            <a:off x="990600" y="1028700"/>
            <a:ext cx="6858000" cy="60602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93" name="Google Shape;93;p19"/>
          <p:cNvSpPr txBox="1"/>
          <p:nvPr>
            <p:ph idx="1" type="body"/>
          </p:nvPr>
        </p:nvSpPr>
        <p:spPr>
          <a:xfrm>
            <a:off x="914400" y="1771650"/>
            <a:ext cx="7315200" cy="2822972"/>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94" name="Google Shape;94;p19"/>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95" name="Shape 95"/>
        <p:cNvGrpSpPr/>
        <p:nvPr/>
      </p:nvGrpSpPr>
      <p:grpSpPr>
        <a:xfrm>
          <a:off x="0" y="0"/>
          <a:ext cx="0" cy="0"/>
          <a:chOff x="0" y="0"/>
          <a:chExt cx="0" cy="0"/>
        </a:xfrm>
      </p:grpSpPr>
      <p:sp>
        <p:nvSpPr>
          <p:cNvPr id="96" name="Google Shape;96;p20"/>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97" name="Google Shape;97;p20"/>
          <p:cNvPicPr preferRelativeResize="0"/>
          <p:nvPr/>
        </p:nvPicPr>
        <p:blipFill rotWithShape="1">
          <a:blip r:embed="rId2">
            <a:alphaModFix/>
          </a:blip>
          <a:srcRect b="0" l="0" r="0" t="0"/>
          <a:stretch/>
        </p:blipFill>
        <p:spPr>
          <a:xfrm>
            <a:off x="381000" y="57150"/>
            <a:ext cx="594122" cy="685800"/>
          </a:xfrm>
          <a:prstGeom prst="rect">
            <a:avLst/>
          </a:prstGeom>
          <a:noFill/>
          <a:ln>
            <a:noFill/>
          </a:ln>
        </p:spPr>
      </p:pic>
      <p:sp>
        <p:nvSpPr>
          <p:cNvPr id="98" name="Google Shape;98;p20"/>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sp>
        <p:nvSpPr>
          <p:cNvPr id="99" name="Google Shape;99;p20"/>
          <p:cNvSpPr txBox="1"/>
          <p:nvPr>
            <p:ph type="title"/>
          </p:nvPr>
        </p:nvSpPr>
        <p:spPr>
          <a:xfrm>
            <a:off x="990600" y="1028700"/>
            <a:ext cx="6858000" cy="60602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00" name="Google Shape;100;p20"/>
          <p:cNvSpPr txBox="1"/>
          <p:nvPr>
            <p:ph idx="1" type="body"/>
          </p:nvPr>
        </p:nvSpPr>
        <p:spPr>
          <a:xfrm>
            <a:off x="914400" y="1771650"/>
            <a:ext cx="7315200" cy="2822972"/>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101" name="Google Shape;101;p20"/>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102" name="Shape 102"/>
        <p:cNvGrpSpPr/>
        <p:nvPr/>
      </p:nvGrpSpPr>
      <p:grpSpPr>
        <a:xfrm>
          <a:off x="0" y="0"/>
          <a:ext cx="0" cy="0"/>
          <a:chOff x="0" y="0"/>
          <a:chExt cx="0" cy="0"/>
        </a:xfrm>
      </p:grpSpPr>
      <p:sp>
        <p:nvSpPr>
          <p:cNvPr id="103" name="Google Shape;103;p21"/>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04" name="Google Shape;104;p21"/>
          <p:cNvPicPr preferRelativeResize="0"/>
          <p:nvPr/>
        </p:nvPicPr>
        <p:blipFill rotWithShape="1">
          <a:blip r:embed="rId2">
            <a:alphaModFix/>
          </a:blip>
          <a:srcRect b="0" l="0" r="0" t="0"/>
          <a:stretch/>
        </p:blipFill>
        <p:spPr>
          <a:xfrm>
            <a:off x="381000" y="57150"/>
            <a:ext cx="594122" cy="685800"/>
          </a:xfrm>
          <a:prstGeom prst="rect">
            <a:avLst/>
          </a:prstGeom>
          <a:noFill/>
          <a:ln>
            <a:noFill/>
          </a:ln>
        </p:spPr>
      </p:pic>
      <p:sp>
        <p:nvSpPr>
          <p:cNvPr id="105" name="Google Shape;105;p21"/>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sp>
        <p:nvSpPr>
          <p:cNvPr id="106" name="Google Shape;106;p21"/>
          <p:cNvSpPr txBox="1"/>
          <p:nvPr>
            <p:ph type="title"/>
          </p:nvPr>
        </p:nvSpPr>
        <p:spPr>
          <a:xfrm>
            <a:off x="990600" y="1028700"/>
            <a:ext cx="6858000" cy="60602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07" name="Google Shape;107;p21"/>
          <p:cNvSpPr txBox="1"/>
          <p:nvPr>
            <p:ph idx="1" type="body"/>
          </p:nvPr>
        </p:nvSpPr>
        <p:spPr>
          <a:xfrm>
            <a:off x="914400" y="1771650"/>
            <a:ext cx="7315200" cy="2822972"/>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108" name="Google Shape;108;p21"/>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109" name="Shape 109"/>
        <p:cNvGrpSpPr/>
        <p:nvPr/>
      </p:nvGrpSpPr>
      <p:grpSpPr>
        <a:xfrm>
          <a:off x="0" y="0"/>
          <a:ext cx="0" cy="0"/>
          <a:chOff x="0" y="0"/>
          <a:chExt cx="0" cy="0"/>
        </a:xfrm>
      </p:grpSpPr>
      <p:sp>
        <p:nvSpPr>
          <p:cNvPr id="110" name="Google Shape;110;p22"/>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11" name="Google Shape;111;p22"/>
          <p:cNvPicPr preferRelativeResize="0"/>
          <p:nvPr/>
        </p:nvPicPr>
        <p:blipFill rotWithShape="1">
          <a:blip r:embed="rId2">
            <a:alphaModFix/>
          </a:blip>
          <a:srcRect b="0" l="0" r="0" t="0"/>
          <a:stretch/>
        </p:blipFill>
        <p:spPr>
          <a:xfrm>
            <a:off x="381000" y="57150"/>
            <a:ext cx="594122" cy="685800"/>
          </a:xfrm>
          <a:prstGeom prst="rect">
            <a:avLst/>
          </a:prstGeom>
          <a:noFill/>
          <a:ln>
            <a:noFill/>
          </a:ln>
        </p:spPr>
      </p:pic>
      <p:sp>
        <p:nvSpPr>
          <p:cNvPr id="112" name="Google Shape;112;p22"/>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sp>
        <p:nvSpPr>
          <p:cNvPr id="113" name="Google Shape;113;p22"/>
          <p:cNvSpPr txBox="1"/>
          <p:nvPr>
            <p:ph type="title"/>
          </p:nvPr>
        </p:nvSpPr>
        <p:spPr>
          <a:xfrm>
            <a:off x="990600" y="1028700"/>
            <a:ext cx="6858000" cy="60602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4" name="Google Shape;114;p22"/>
          <p:cNvSpPr txBox="1"/>
          <p:nvPr>
            <p:ph idx="1" type="body"/>
          </p:nvPr>
        </p:nvSpPr>
        <p:spPr>
          <a:xfrm>
            <a:off x="914400" y="1771650"/>
            <a:ext cx="7315200" cy="2822972"/>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115" name="Google Shape;115;p22"/>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381000" y="857250"/>
            <a:ext cx="8458200" cy="38862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2" name="Google Shape;52;p13"/>
          <p:cNvSpPr txBox="1"/>
          <p:nvPr/>
        </p:nvSpPr>
        <p:spPr>
          <a:xfrm>
            <a:off x="1264919" y="228600"/>
            <a:ext cx="6918961" cy="26299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                       </a:t>
            </a:r>
            <a:endParaRPr/>
          </a:p>
        </p:txBody>
      </p:sp>
      <p:pic>
        <p:nvPicPr>
          <p:cNvPr descr="image.png" id="53" name="Google Shape;53;p13"/>
          <p:cNvPicPr preferRelativeResize="0"/>
          <p:nvPr/>
        </p:nvPicPr>
        <p:blipFill rotWithShape="1">
          <a:blip r:embed="rId1">
            <a:alphaModFix/>
          </a:blip>
          <a:srcRect b="0" l="0" r="0" t="0"/>
          <a:stretch/>
        </p:blipFill>
        <p:spPr>
          <a:xfrm>
            <a:off x="0" y="28575"/>
            <a:ext cx="828675" cy="828675"/>
          </a:xfrm>
          <a:prstGeom prst="rect">
            <a:avLst/>
          </a:prstGeom>
          <a:noFill/>
          <a:ln>
            <a:noFill/>
          </a:ln>
        </p:spPr>
      </p:pic>
      <p:sp>
        <p:nvSpPr>
          <p:cNvPr id="54" name="Google Shape;54;p13"/>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457200" y="69056"/>
            <a:ext cx="8229600" cy="1131095"/>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56" name="Google Shape;56;p13"/>
          <p:cNvSpPr txBox="1"/>
          <p:nvPr>
            <p:ph idx="1" type="body"/>
          </p:nvPr>
        </p:nvSpPr>
        <p:spPr>
          <a:xfrm>
            <a:off x="457200" y="1200150"/>
            <a:ext cx="8229600" cy="3394472"/>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2" type="sldNum"/>
          </p:nvPr>
        </p:nvSpPr>
        <p:spPr>
          <a:xfrm>
            <a:off x="8407576" y="285750"/>
            <a:ext cx="203024"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latin typeface="Arial"/>
                <a:ea typeface="Arial"/>
                <a:cs typeface="Arial"/>
                <a:sym typeface="Arial"/>
              </a:rPr>
              <a:t>‹#›</a:t>
            </a:fld>
            <a:endParaRPr/>
          </a:p>
        </p:txBody>
      </p:sp>
      <p:sp>
        <p:nvSpPr>
          <p:cNvPr id="121" name="Google Shape;121;p23"/>
          <p:cNvSpPr txBox="1"/>
          <p:nvPr>
            <p:ph type="title"/>
          </p:nvPr>
        </p:nvSpPr>
        <p:spPr>
          <a:xfrm>
            <a:off x="723900" y="931250"/>
            <a:ext cx="7696200" cy="685800"/>
          </a:xfrm>
          <a:prstGeom prst="rect">
            <a:avLst/>
          </a:prstGeom>
          <a:noFill/>
          <a:ln>
            <a:noFill/>
          </a:ln>
        </p:spPr>
        <p:txBody>
          <a:bodyPr anchorCtr="0" anchor="ctr" bIns="45700" lIns="45700" spcFirstLastPara="1" rIns="45700" wrap="square" tIns="45700">
            <a:normAutofit fontScale="90000"/>
          </a:bodyPr>
          <a:lstStyle/>
          <a:p>
            <a:pPr indent="0" lvl="0" marL="0" rtl="0" algn="ctr">
              <a:lnSpc>
                <a:spcPct val="100000"/>
              </a:lnSpc>
              <a:spcBef>
                <a:spcPts val="0"/>
              </a:spcBef>
              <a:spcAft>
                <a:spcPts val="0"/>
              </a:spcAft>
              <a:buClr>
                <a:srgbClr val="000000"/>
              </a:buClr>
              <a:buSzPct val="200000"/>
              <a:buFont typeface="Times New Roman"/>
              <a:buNone/>
            </a:pPr>
            <a:r>
              <a:rPr b="1" lang="en" sz="2000">
                <a:solidFill>
                  <a:schemeClr val="dk1"/>
                </a:solidFill>
              </a:rPr>
              <a:t>Enhancing Security in Chat Applications: Integrating </a:t>
            </a:r>
            <a:r>
              <a:rPr b="1" lang="en" sz="2000">
                <a:solidFill>
                  <a:schemeClr val="dk1"/>
                </a:solidFill>
              </a:rPr>
              <a:t>modified versions of </a:t>
            </a:r>
            <a:r>
              <a:rPr b="1" lang="en" sz="2000">
                <a:solidFill>
                  <a:schemeClr val="dk1"/>
                </a:solidFill>
              </a:rPr>
              <a:t>AES, RSA, and ElGamal Encryption Techniques</a:t>
            </a:r>
            <a:r>
              <a:rPr lang="en"/>
              <a:t> </a:t>
            </a:r>
            <a:endParaRPr b="0" sz="3600"/>
          </a:p>
        </p:txBody>
      </p:sp>
      <p:sp>
        <p:nvSpPr>
          <p:cNvPr id="122" name="Google Shape;122;p23"/>
          <p:cNvSpPr/>
          <p:nvPr/>
        </p:nvSpPr>
        <p:spPr>
          <a:xfrm>
            <a:off x="1295400" y="228600"/>
            <a:ext cx="6858000" cy="342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123" name="Google Shape;123;p23"/>
          <p:cNvGrpSpPr/>
          <p:nvPr/>
        </p:nvGrpSpPr>
        <p:grpSpPr>
          <a:xfrm>
            <a:off x="609450" y="1617050"/>
            <a:ext cx="8097814" cy="2841665"/>
            <a:chOff x="0" y="0"/>
            <a:chExt cx="8097814" cy="3788886"/>
          </a:xfrm>
        </p:grpSpPr>
        <p:sp>
          <p:nvSpPr>
            <p:cNvPr id="124" name="Google Shape;124;p23"/>
            <p:cNvSpPr/>
            <p:nvPr/>
          </p:nvSpPr>
          <p:spPr>
            <a:xfrm>
              <a:off x="0" y="0"/>
              <a:ext cx="8097814" cy="378888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ctr">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5" name="Google Shape;125;p23"/>
            <p:cNvSpPr txBox="1"/>
            <p:nvPr/>
          </p:nvSpPr>
          <p:spPr>
            <a:xfrm>
              <a:off x="44575" y="0"/>
              <a:ext cx="8008800" cy="3543600"/>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Team_No: </a:t>
              </a:r>
              <a:r>
                <a:rPr b="1" lang="en" sz="2000"/>
                <a:t>2</a:t>
              </a:r>
              <a:r>
                <a:rPr b="1" i="0" lang="en" sz="2000" u="none" cap="none" strike="noStrike">
                  <a:solidFill>
                    <a:srgbClr val="000000"/>
                  </a:solidFill>
                  <a:latin typeface="Arial"/>
                  <a:ea typeface="Arial"/>
                  <a:cs typeface="Arial"/>
                  <a:sym typeface="Arial"/>
                </a:rPr>
                <a:t>		</a:t>
              </a:r>
              <a:r>
                <a:rPr b="0" i="0" lang="en" sz="2000" u="none" cap="none" strike="noStrike">
                  <a:solidFill>
                    <a:srgbClr val="000000"/>
                  </a:solidFill>
                  <a:latin typeface="Arial"/>
                  <a:ea typeface="Arial"/>
                  <a:cs typeface="Arial"/>
                  <a:sym typeface="Arial"/>
                </a:rPr>
                <a:t>		</a:t>
              </a:r>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Project  Advisor: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Ms. Kavitha C.R. </a:t>
              </a:r>
              <a:endParaRPr/>
            </a:p>
            <a:p>
              <a:pPr indent="0" lvl="0" marL="0" marR="0" rtl="0" algn="l">
                <a:lnSpc>
                  <a:spcPct val="80000"/>
                </a:lnSpc>
                <a:spcBef>
                  <a:spcPts val="40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Asst. Prof.(Sr.Gr.)  CSE Dept.</a:t>
              </a:r>
              <a:endParaRPr/>
            </a:p>
            <a:p>
              <a:pPr indent="0" lvl="0" marL="0" marR="0" rtl="0" algn="l">
                <a:lnSpc>
                  <a:spcPct val="80000"/>
                </a:lnSpc>
                <a:spcBef>
                  <a:spcPts val="40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aphicFrame>
        <p:nvGraphicFramePr>
          <p:cNvPr id="126" name="Google Shape;126;p23"/>
          <p:cNvGraphicFramePr/>
          <p:nvPr/>
        </p:nvGraphicFramePr>
        <p:xfrm>
          <a:off x="723901" y="2161580"/>
          <a:ext cx="3000000" cy="3000000"/>
        </p:xfrm>
        <a:graphic>
          <a:graphicData uri="http://schemas.openxmlformats.org/drawingml/2006/table">
            <a:tbl>
              <a:tblPr>
                <a:noFill/>
                <a:tableStyleId>{F7C94852-77D1-47DF-9A6C-2CD3DFAA6EFC}</a:tableStyleId>
              </a:tblPr>
              <a:tblGrid>
                <a:gridCol w="769825"/>
                <a:gridCol w="2263550"/>
                <a:gridCol w="3752500"/>
                <a:gridCol w="1197500"/>
              </a:tblGrid>
              <a:tr h="322975">
                <a:tc>
                  <a:txBody>
                    <a:bodyPr/>
                    <a:lstStyle/>
                    <a:p>
                      <a:pPr indent="0" lvl="0" marL="0" marR="0" rtl="0" algn="ctr">
                        <a:lnSpc>
                          <a:spcPct val="100000"/>
                        </a:lnSpc>
                        <a:spcBef>
                          <a:spcPts val="0"/>
                        </a:spcBef>
                        <a:spcAft>
                          <a:spcPts val="0"/>
                        </a:spcAft>
                        <a:buClr>
                          <a:schemeClr val="dk1"/>
                        </a:buClr>
                        <a:buSzPts val="1200"/>
                        <a:buFont typeface="Times New Roman"/>
                        <a:buNone/>
                      </a:pPr>
                      <a:r>
                        <a:rPr b="1" lang="en" sz="1200" u="none" cap="none" strike="noStrike">
                          <a:latin typeface="Times New Roman"/>
                          <a:ea typeface="Times New Roman"/>
                          <a:cs typeface="Times New Roman"/>
                          <a:sym typeface="Times New Roman"/>
                        </a:rPr>
                        <a:t>S.No</a:t>
                      </a:r>
                      <a:endParaRPr b="1" sz="12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lang="en" sz="1200" u="none" cap="none" strike="noStrike">
                          <a:latin typeface="Times New Roman"/>
                          <a:ea typeface="Times New Roman"/>
                          <a:cs typeface="Times New Roman"/>
                          <a:sym typeface="Times New Roman"/>
                        </a:rPr>
                        <a:t>Reg.No</a:t>
                      </a:r>
                      <a:endParaRPr sz="11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lang="en" sz="1200" u="none" cap="none" strike="noStrike">
                          <a:latin typeface="Times New Roman"/>
                          <a:ea typeface="Times New Roman"/>
                          <a:cs typeface="Times New Roman"/>
                          <a:sym typeface="Times New Roman"/>
                        </a:rPr>
                        <a:t>Name of the Student</a:t>
                      </a:r>
                      <a:endParaRPr sz="11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lang="en" sz="1200" u="none" cap="none" strike="noStrike">
                          <a:latin typeface="Times New Roman"/>
                          <a:ea typeface="Times New Roman"/>
                          <a:cs typeface="Times New Roman"/>
                          <a:sym typeface="Times New Roman"/>
                        </a:rPr>
                        <a:t>Section</a:t>
                      </a:r>
                      <a:endParaRPr sz="11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450">
                <a:tc>
                  <a:txBody>
                    <a:bodyPr/>
                    <a:lstStyle/>
                    <a:p>
                      <a:pPr indent="0" lvl="0" marL="0" marR="0" rtl="0" algn="l">
                        <a:lnSpc>
                          <a:spcPct val="100000"/>
                        </a:lnSpc>
                        <a:spcBef>
                          <a:spcPts val="0"/>
                        </a:spcBef>
                        <a:spcAft>
                          <a:spcPts val="0"/>
                        </a:spcAft>
                        <a:buClr>
                          <a:schemeClr val="dk1"/>
                        </a:buClr>
                        <a:buSzPts val="1100"/>
                        <a:buFont typeface="Times New Roman"/>
                        <a:buNone/>
                      </a:pPr>
                      <a:r>
                        <a:rPr lang="en" sz="1100" u="none" cap="none" strike="noStrike">
                          <a:latin typeface="Times New Roman"/>
                          <a:ea typeface="Times New Roman"/>
                          <a:cs typeface="Times New Roman"/>
                          <a:sym typeface="Times New Roman"/>
                        </a:rPr>
                        <a:t>1</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Times New Roman"/>
                        <a:buNone/>
                      </a:pPr>
                      <a:r>
                        <a:rPr lang="en" sz="1100" u="none" cap="none" strike="noStrike">
                          <a:latin typeface="Times New Roman"/>
                          <a:ea typeface="Times New Roman"/>
                          <a:cs typeface="Times New Roman"/>
                          <a:sym typeface="Times New Roman"/>
                        </a:rPr>
                        <a:t> BL.EN.U4CSE21</a:t>
                      </a:r>
                      <a:r>
                        <a:rPr lang="en" sz="1100">
                          <a:latin typeface="Times New Roman"/>
                          <a:ea typeface="Times New Roman"/>
                          <a:cs typeface="Times New Roman"/>
                          <a:sym typeface="Times New Roman"/>
                        </a:rPr>
                        <a:t>176</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Times New Roman"/>
                        <a:buNone/>
                      </a:pPr>
                      <a:r>
                        <a:rPr lang="en" sz="1100">
                          <a:latin typeface="Times New Roman"/>
                          <a:ea typeface="Times New Roman"/>
                          <a:cs typeface="Times New Roman"/>
                          <a:sym typeface="Times New Roman"/>
                        </a:rPr>
                        <a:t> S Navin Sunder</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Times New Roman"/>
                        <a:buNone/>
                      </a:pPr>
                      <a:r>
                        <a:rPr lang="en" sz="1100" u="none" cap="none" strike="noStrike">
                          <a:latin typeface="Times New Roman"/>
                          <a:ea typeface="Times New Roman"/>
                          <a:cs typeface="Times New Roman"/>
                          <a:sym typeface="Times New Roman"/>
                        </a:rPr>
                        <a:t>CSE C</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450">
                <a:tc>
                  <a:txBody>
                    <a:bodyPr/>
                    <a:lstStyle/>
                    <a:p>
                      <a:pPr indent="0" lvl="0" marL="0" marR="0" rtl="0" algn="l">
                        <a:lnSpc>
                          <a:spcPct val="100000"/>
                        </a:lnSpc>
                        <a:spcBef>
                          <a:spcPts val="0"/>
                        </a:spcBef>
                        <a:spcAft>
                          <a:spcPts val="0"/>
                        </a:spcAft>
                        <a:buClr>
                          <a:schemeClr val="dk1"/>
                        </a:buClr>
                        <a:buSzPts val="1100"/>
                        <a:buFont typeface="Times New Roman"/>
                        <a:buNone/>
                      </a:pPr>
                      <a:r>
                        <a:rPr lang="en" sz="1100" u="none" cap="none" strike="noStrike">
                          <a:latin typeface="Times New Roman"/>
                          <a:ea typeface="Times New Roman"/>
                          <a:cs typeface="Times New Roman"/>
                          <a:sym typeface="Times New Roman"/>
                        </a:rPr>
                        <a:t>2</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BL.EN.U4CSE21171</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Richa Vivek Savant</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CSE C</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450">
                <a:tc>
                  <a:txBody>
                    <a:bodyPr/>
                    <a:lstStyle/>
                    <a:p>
                      <a:pPr indent="0" lvl="0" marL="0" marR="0" rtl="0" algn="l">
                        <a:lnSpc>
                          <a:spcPct val="100000"/>
                        </a:lnSpc>
                        <a:spcBef>
                          <a:spcPts val="0"/>
                        </a:spcBef>
                        <a:spcAft>
                          <a:spcPts val="0"/>
                        </a:spcAft>
                        <a:buClr>
                          <a:schemeClr val="dk1"/>
                        </a:buClr>
                        <a:buSzPts val="1100"/>
                        <a:buFont typeface="Times New Roman"/>
                        <a:buNone/>
                      </a:pPr>
                      <a:r>
                        <a:rPr lang="en" sz="1100" u="none" cap="none" strike="noStrike">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BL.EN.U4CSE21193</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Spoorthi M</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CSE C</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7" name="Google Shape;127;p23"/>
          <p:cNvSpPr/>
          <p:nvPr/>
        </p:nvSpPr>
        <p:spPr>
          <a:xfrm>
            <a:off x="1447800" y="342900"/>
            <a:ext cx="6858000" cy="342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19CSE311 Computer Security</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190" name="Google Shape;190;p32"/>
          <p:cNvSpPr txBox="1"/>
          <p:nvPr/>
        </p:nvSpPr>
        <p:spPr>
          <a:xfrm>
            <a:off x="2473775" y="285750"/>
            <a:ext cx="42912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AES</a:t>
            </a:r>
            <a:endParaRPr/>
          </a:p>
        </p:txBody>
      </p:sp>
      <p:sp>
        <p:nvSpPr>
          <p:cNvPr id="191" name="Google Shape;191;p32"/>
          <p:cNvSpPr txBox="1"/>
          <p:nvPr/>
        </p:nvSpPr>
        <p:spPr>
          <a:xfrm>
            <a:off x="646350" y="928650"/>
            <a:ext cx="7851300" cy="343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SubBytes: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Replace each byte in the state with a byte from the S-box.</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S-box: Non-linear substitution table for byte substitution.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ShiftRows: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First row remains unchanged.</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Second row shifts left by one byte.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Third row shifts left by two bytes.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Fourth row shifts left by three bytes.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MixColumns: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Transform each column using matrix multiplication in a finite field.</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Provides diffusion by mixing the bytes in each column.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AddRoundKey: XOR the state with the round key derived from Key Expansion.</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197" name="Google Shape;197;p33"/>
          <p:cNvSpPr txBox="1"/>
          <p:nvPr/>
        </p:nvSpPr>
        <p:spPr>
          <a:xfrm>
            <a:off x="2473775" y="285750"/>
            <a:ext cx="42912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AES</a:t>
            </a:r>
            <a:endParaRPr/>
          </a:p>
        </p:txBody>
      </p:sp>
      <p:sp>
        <p:nvSpPr>
          <p:cNvPr id="198" name="Google Shape;198;p33"/>
          <p:cNvSpPr txBox="1"/>
          <p:nvPr/>
        </p:nvSpPr>
        <p:spPr>
          <a:xfrm>
            <a:off x="646350" y="928650"/>
            <a:ext cx="7851300" cy="3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AES algorithm with the butterfly effect AND bit inversion: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Butterfly Effect: Concept from chaos theory implying "little causes can have bigger effects."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Lorenz Attractor: Algorithm by Edward Norton Lorenz to solve chaotic systems.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Formulas:</a:t>
            </a:r>
            <a:endParaRPr sz="1800">
              <a:solidFill>
                <a:schemeClr val="dk1"/>
              </a:solidFill>
            </a:endParaRPr>
          </a:p>
          <a:p>
            <a:pPr indent="-342900" lvl="0" marL="457200" rtl="0" algn="l">
              <a:spcBef>
                <a:spcPts val="0"/>
              </a:spcBef>
              <a:spcAft>
                <a:spcPts val="0"/>
              </a:spcAft>
              <a:buClr>
                <a:schemeClr val="dk1"/>
              </a:buClr>
              <a:buSzPts val="1800"/>
              <a:buChar char="●"/>
            </a:pPr>
            <a:r>
              <a:t/>
            </a:r>
            <a:endParaRPr sz="1800">
              <a:solidFill>
                <a:schemeClr val="dk1"/>
              </a:solidFill>
            </a:endParaRPr>
          </a:p>
        </p:txBody>
      </p:sp>
      <p:pic>
        <p:nvPicPr>
          <p:cNvPr id="199" name="Google Shape;199;p33"/>
          <p:cNvPicPr preferRelativeResize="0"/>
          <p:nvPr/>
        </p:nvPicPr>
        <p:blipFill>
          <a:blip r:embed="rId3">
            <a:alphaModFix/>
          </a:blip>
          <a:stretch>
            <a:fillRect/>
          </a:stretch>
        </p:blipFill>
        <p:spPr>
          <a:xfrm>
            <a:off x="1733738" y="2740088"/>
            <a:ext cx="4067175" cy="168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05" name="Google Shape;205;p34"/>
          <p:cNvSpPr txBox="1"/>
          <p:nvPr/>
        </p:nvSpPr>
        <p:spPr>
          <a:xfrm>
            <a:off x="2473775" y="285750"/>
            <a:ext cx="42912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AES</a:t>
            </a:r>
            <a:endParaRPr/>
          </a:p>
        </p:txBody>
      </p:sp>
      <p:sp>
        <p:nvSpPr>
          <p:cNvPr id="206" name="Google Shape;206;p34"/>
          <p:cNvSpPr txBox="1"/>
          <p:nvPr/>
        </p:nvSpPr>
        <p:spPr>
          <a:xfrm>
            <a:off x="646350" y="928650"/>
            <a:ext cx="7851300" cy="3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 butterfly effect algorithm for key updation:</a:t>
            </a:r>
            <a:endParaRPr sz="1800">
              <a:solidFill>
                <a:schemeClr val="dk1"/>
              </a:solidFill>
            </a:endParaRPr>
          </a:p>
          <a:p>
            <a:pPr indent="-342900" lvl="0" marL="457200" rtl="0" algn="l">
              <a:spcBef>
                <a:spcPts val="0"/>
              </a:spcBef>
              <a:spcAft>
                <a:spcPts val="0"/>
              </a:spcAft>
              <a:buClr>
                <a:schemeClr val="dk1"/>
              </a:buClr>
              <a:buSzPts val="1800"/>
              <a:buChar char="●"/>
            </a:pPr>
            <a:r>
              <a:t/>
            </a:r>
            <a:endParaRPr sz="1800">
              <a:solidFill>
                <a:schemeClr val="dk1"/>
              </a:solidFill>
            </a:endParaRPr>
          </a:p>
        </p:txBody>
      </p:sp>
      <p:pic>
        <p:nvPicPr>
          <p:cNvPr id="207" name="Google Shape;207;p34"/>
          <p:cNvPicPr preferRelativeResize="0"/>
          <p:nvPr/>
        </p:nvPicPr>
        <p:blipFill>
          <a:blip r:embed="rId3">
            <a:alphaModFix/>
          </a:blip>
          <a:stretch>
            <a:fillRect/>
          </a:stretch>
        </p:blipFill>
        <p:spPr>
          <a:xfrm>
            <a:off x="1145151" y="1309250"/>
            <a:ext cx="2940225" cy="3323326"/>
          </a:xfrm>
          <a:prstGeom prst="rect">
            <a:avLst/>
          </a:prstGeom>
          <a:noFill/>
          <a:ln>
            <a:noFill/>
          </a:ln>
        </p:spPr>
      </p:pic>
      <p:sp>
        <p:nvSpPr>
          <p:cNvPr id="208" name="Google Shape;208;p34"/>
          <p:cNvSpPr txBox="1"/>
          <p:nvPr/>
        </p:nvSpPr>
        <p:spPr>
          <a:xfrm>
            <a:off x="4243125" y="1428875"/>
            <a:ext cx="4425900" cy="21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for (i=0; i &lt; 4; i++) </a:t>
            </a:r>
            <a:endParaRPr sz="1600"/>
          </a:p>
          <a:p>
            <a:pPr indent="0" lvl="0" marL="0" rtl="0" algn="l">
              <a:spcBef>
                <a:spcPts val="0"/>
              </a:spcBef>
              <a:spcAft>
                <a:spcPts val="0"/>
              </a:spcAft>
              <a:buNone/>
            </a:pPr>
            <a:r>
              <a:rPr lang="en" sz="1600"/>
              <a:t> for(j=0; j&lt;size_of_plaintext; j++) </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temp=Butterfly_Effect[round*size_of_plaintext + j] &gt;&gt; (3-i) )*8 </a:t>
            </a:r>
            <a:endParaRPr sz="1600"/>
          </a:p>
          <a:p>
            <a:pPr indent="0" lvl="0" marL="0" rtl="0" algn="l">
              <a:spcBef>
                <a:spcPts val="0"/>
              </a:spcBef>
              <a:spcAft>
                <a:spcPts val="0"/>
              </a:spcAft>
              <a:buNone/>
            </a:pPr>
            <a:r>
              <a:rPr lang="en" sz="1600"/>
              <a:t> temp%=256 </a:t>
            </a:r>
            <a:endParaRPr sz="1600"/>
          </a:p>
          <a:p>
            <a:pPr indent="0" lvl="0" marL="0" rtl="0" algn="l">
              <a:spcBef>
                <a:spcPts val="0"/>
              </a:spcBef>
              <a:spcAft>
                <a:spcPts val="0"/>
              </a:spcAft>
              <a:buNone/>
            </a:pPr>
            <a:r>
              <a:rPr lang="en" sz="1600"/>
              <a:t> temp=(temp&lt;0 ? (256+temp) : temp) </a:t>
            </a:r>
            <a:endParaRPr sz="1600"/>
          </a:p>
          <a:p>
            <a:pPr indent="0" lvl="0" marL="0" rtl="0" algn="l">
              <a:spcBef>
                <a:spcPts val="0"/>
              </a:spcBef>
              <a:spcAft>
                <a:spcPts val="0"/>
              </a:spcAft>
              <a:buNone/>
            </a:pPr>
            <a:r>
              <a:rPr lang="en" sz="1600"/>
              <a:t> Cipher_Text[$i][$j] ^= temp }</a:t>
            </a:r>
            <a:endParaRPr sz="1600"/>
          </a:p>
          <a:p>
            <a:pPr indent="0" lvl="0" marL="0" rtl="0" algn="l">
              <a:spcBef>
                <a:spcPts val="0"/>
              </a:spcBef>
              <a:spcAft>
                <a:spcPts val="0"/>
              </a:spcAft>
              <a:buNone/>
            </a:pPr>
            <a:r>
              <a:rPr lang="en" sz="1600"/>
              <a:t> end for loop </a:t>
            </a:r>
            <a:endParaRPr sz="1600"/>
          </a:p>
          <a:p>
            <a:pPr indent="0" lvl="0" marL="0" rtl="0" algn="l">
              <a:spcBef>
                <a:spcPts val="0"/>
              </a:spcBef>
              <a:spcAft>
                <a:spcPts val="0"/>
              </a:spcAft>
              <a:buNone/>
            </a:pPr>
            <a:r>
              <a:rPr lang="en" sz="1600"/>
              <a:t>end for loop </a:t>
            </a:r>
            <a:endParaRPr sz="1600"/>
          </a:p>
          <a:p>
            <a:pPr indent="0" lvl="0" marL="0" rtl="0" algn="l">
              <a:spcBef>
                <a:spcPts val="0"/>
              </a:spcBef>
              <a:spcAft>
                <a:spcPts val="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14" name="Google Shape;214;p35"/>
          <p:cNvSpPr txBox="1"/>
          <p:nvPr/>
        </p:nvSpPr>
        <p:spPr>
          <a:xfrm>
            <a:off x="2473775" y="285750"/>
            <a:ext cx="42912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AES</a:t>
            </a:r>
            <a:endParaRPr/>
          </a:p>
        </p:txBody>
      </p:sp>
      <p:sp>
        <p:nvSpPr>
          <p:cNvPr id="215" name="Google Shape;215;p35"/>
          <p:cNvSpPr txBox="1"/>
          <p:nvPr/>
        </p:nvSpPr>
        <p:spPr>
          <a:xfrm>
            <a:off x="646350" y="928650"/>
            <a:ext cx="7851300" cy="3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Encryption Process modification with butterfly effect AND bit inversion: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Invert odd bits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AddRoundKey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Main Rounds (Nr-1):</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SubBytes</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ShiftRows</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MixColumns</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AddButterflyEffect: Introduce non-linearity and chaos.</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AddRoundKey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Final Round:</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SubBytes</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ShiftRows</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AddButterflyEffect</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AddRoundKey</a:t>
            </a:r>
            <a:endParaRPr sz="1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21" name="Google Shape;221;p36"/>
          <p:cNvSpPr txBox="1"/>
          <p:nvPr/>
        </p:nvSpPr>
        <p:spPr>
          <a:xfrm>
            <a:off x="4768250" y="1677650"/>
            <a:ext cx="3498300" cy="64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lang="en" sz="1800">
                <a:latin typeface="Times New Roman"/>
                <a:ea typeface="Times New Roman"/>
                <a:cs typeface="Times New Roman"/>
                <a:sym typeface="Times New Roman"/>
              </a:rPr>
              <a:t>AES modified architecture for encryption and decryption process</a:t>
            </a:r>
            <a:endParaRPr sz="1800"/>
          </a:p>
        </p:txBody>
      </p:sp>
      <p:pic>
        <p:nvPicPr>
          <p:cNvPr id="222" name="Google Shape;222;p36"/>
          <p:cNvPicPr preferRelativeResize="0"/>
          <p:nvPr/>
        </p:nvPicPr>
        <p:blipFill>
          <a:blip r:embed="rId3">
            <a:alphaModFix/>
          </a:blip>
          <a:stretch>
            <a:fillRect/>
          </a:stretch>
        </p:blipFill>
        <p:spPr>
          <a:xfrm>
            <a:off x="1412850" y="906625"/>
            <a:ext cx="2686876" cy="3751875"/>
          </a:xfrm>
          <a:prstGeom prst="rect">
            <a:avLst/>
          </a:prstGeom>
          <a:noFill/>
          <a:ln>
            <a:noFill/>
          </a:ln>
        </p:spPr>
      </p:pic>
      <p:sp>
        <p:nvSpPr>
          <p:cNvPr id="223" name="Google Shape;223;p36"/>
          <p:cNvSpPr txBox="1"/>
          <p:nvPr/>
        </p:nvSpPr>
        <p:spPr>
          <a:xfrm>
            <a:off x="2473775" y="285750"/>
            <a:ext cx="42912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29" name="Google Shape;229;p37"/>
          <p:cNvSpPr txBox="1"/>
          <p:nvPr/>
        </p:nvSpPr>
        <p:spPr>
          <a:xfrm>
            <a:off x="2473775" y="285750"/>
            <a:ext cx="42912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AES</a:t>
            </a:r>
            <a:endParaRPr/>
          </a:p>
        </p:txBody>
      </p:sp>
      <p:sp>
        <p:nvSpPr>
          <p:cNvPr id="230" name="Google Shape;230;p37"/>
          <p:cNvSpPr txBox="1"/>
          <p:nvPr/>
        </p:nvSpPr>
        <p:spPr>
          <a:xfrm>
            <a:off x="646350" y="928650"/>
            <a:ext cx="7851300" cy="3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Benefits of using AES with butterfly effect: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Enhanced Security: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Increased diffusion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Improved confusion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Better integrity check</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Non-linear differential equations make reverse engineering the encryption process difficult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More resilient to known cryptographic attacks, such as brute-force, side-channel, and statistical attacks.</a:t>
            </a:r>
            <a:endParaRPr sz="1800">
              <a:solidFill>
                <a:schemeClr val="dk1"/>
              </a:solidFill>
            </a:endParaRPr>
          </a:p>
          <a:p>
            <a:pPr indent="0" lvl="0" marL="0" rtl="0" algn="l">
              <a:spcBef>
                <a:spcPts val="0"/>
              </a:spcBef>
              <a:spcAft>
                <a:spcPts val="0"/>
              </a:spcAft>
              <a:buNone/>
            </a:pPr>
            <a:r>
              <a:rPr lang="en" sz="1800">
                <a:solidFill>
                  <a:schemeClr val="dk1"/>
                </a:solidFill>
              </a:rPr>
              <a:t>Benefits of inverting the odd position bits in AES initial round: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Flipping one bit in the plaintext will affect 32 bits after the MixColumn round operation.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Increases diffusion property after the MixColumn round.</a:t>
            </a:r>
            <a:br>
              <a:rPr lang="en" sz="1800">
                <a:solidFill>
                  <a:schemeClr val="dk1"/>
                </a:solidFill>
              </a:rPr>
            </a:b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idx="12" type="sldNum"/>
          </p:nvPr>
        </p:nvSpPr>
        <p:spPr>
          <a:xfrm>
            <a:off x="8319496" y="285750"/>
            <a:ext cx="291104" cy="230833"/>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36" name="Google Shape;236;p38"/>
          <p:cNvSpPr txBox="1"/>
          <p:nvPr/>
        </p:nvSpPr>
        <p:spPr>
          <a:xfrm>
            <a:off x="2044350" y="285750"/>
            <a:ext cx="50553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t>
            </a:r>
            <a:r>
              <a:rPr lang="en" sz="3200">
                <a:latin typeface="Times New Roman"/>
                <a:ea typeface="Times New Roman"/>
                <a:cs typeface="Times New Roman"/>
                <a:sym typeface="Times New Roman"/>
              </a:rPr>
              <a:t>RSA-OAEP</a:t>
            </a:r>
            <a:endParaRPr/>
          </a:p>
        </p:txBody>
      </p:sp>
      <p:sp>
        <p:nvSpPr>
          <p:cNvPr id="237" name="Google Shape;237;p38"/>
          <p:cNvSpPr txBox="1"/>
          <p:nvPr/>
        </p:nvSpPr>
        <p:spPr>
          <a:xfrm>
            <a:off x="809700" y="1094125"/>
            <a:ext cx="7524600" cy="3191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RSA’s security is based on the difficulty of factoring large integers.</a:t>
            </a:r>
            <a:endParaRPr sz="2200"/>
          </a:p>
          <a:p>
            <a:pPr indent="-368300" lvl="0" marL="457200" rtl="0" algn="l">
              <a:spcBef>
                <a:spcPts val="0"/>
              </a:spcBef>
              <a:spcAft>
                <a:spcPts val="0"/>
              </a:spcAft>
              <a:buSzPts val="2200"/>
              <a:buChar char="●"/>
            </a:pPr>
            <a:r>
              <a:rPr lang="en" sz="2200"/>
              <a:t>The standard </a:t>
            </a:r>
            <a:r>
              <a:rPr lang="en" sz="2200"/>
              <a:t>algorithm</a:t>
            </a:r>
            <a:r>
              <a:rPr lang="en" sz="2200"/>
              <a:t> is prone to various attacks.</a:t>
            </a:r>
            <a:endParaRPr sz="2200"/>
          </a:p>
          <a:p>
            <a:pPr indent="-368300" lvl="0" marL="457200" rtl="0" algn="l">
              <a:spcBef>
                <a:spcPts val="0"/>
              </a:spcBef>
              <a:spcAft>
                <a:spcPts val="0"/>
              </a:spcAft>
              <a:buSzPts val="2200"/>
              <a:buChar char="●"/>
            </a:pPr>
            <a:r>
              <a:rPr lang="en" sz="2200"/>
              <a:t>One of these categories is ‘Plaintext Attacks’, which has a subcategory of ‘Short Message Attacks’.</a:t>
            </a:r>
            <a:endParaRPr sz="2200"/>
          </a:p>
          <a:p>
            <a:pPr indent="-368300" lvl="0" marL="457200" rtl="0" algn="l">
              <a:spcBef>
                <a:spcPts val="0"/>
              </a:spcBef>
              <a:spcAft>
                <a:spcPts val="0"/>
              </a:spcAft>
              <a:buSzPts val="2200"/>
              <a:buChar char="●"/>
            </a:pPr>
            <a:r>
              <a:rPr lang="en" sz="2200"/>
              <a:t>Solution: Padding with bogus data.</a:t>
            </a:r>
            <a:endParaRPr sz="2200"/>
          </a:p>
          <a:p>
            <a:pPr indent="-368300" lvl="0" marL="457200" rtl="0" algn="l">
              <a:spcBef>
                <a:spcPts val="0"/>
              </a:spcBef>
              <a:spcAft>
                <a:spcPts val="0"/>
              </a:spcAft>
              <a:buSzPts val="2200"/>
              <a:buChar char="●"/>
            </a:pPr>
            <a:r>
              <a:rPr lang="en" sz="2200"/>
              <a:t>Advantage: Confuses attackers (actual / padded bits).</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43" name="Google Shape;243;p39"/>
          <p:cNvSpPr txBox="1"/>
          <p:nvPr/>
        </p:nvSpPr>
        <p:spPr>
          <a:xfrm>
            <a:off x="2044350" y="285750"/>
            <a:ext cx="50553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t>
            </a:r>
            <a:r>
              <a:rPr lang="en" sz="3200">
                <a:latin typeface="Times New Roman"/>
                <a:ea typeface="Times New Roman"/>
                <a:cs typeface="Times New Roman"/>
                <a:sym typeface="Times New Roman"/>
              </a:rPr>
              <a:t>RSA-OAEP</a:t>
            </a:r>
            <a:endParaRPr/>
          </a:p>
        </p:txBody>
      </p:sp>
      <p:pic>
        <p:nvPicPr>
          <p:cNvPr id="244" name="Google Shape;244;p39"/>
          <p:cNvPicPr preferRelativeResize="0"/>
          <p:nvPr/>
        </p:nvPicPr>
        <p:blipFill>
          <a:blip r:embed="rId3">
            <a:alphaModFix/>
          </a:blip>
          <a:stretch>
            <a:fillRect/>
          </a:stretch>
        </p:blipFill>
        <p:spPr>
          <a:xfrm>
            <a:off x="2697688" y="870750"/>
            <a:ext cx="3748625" cy="382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50" name="Google Shape;250;p40"/>
          <p:cNvSpPr txBox="1"/>
          <p:nvPr/>
        </p:nvSpPr>
        <p:spPr>
          <a:xfrm>
            <a:off x="2044350" y="285750"/>
            <a:ext cx="50553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t>
            </a:r>
            <a:r>
              <a:rPr lang="en" sz="3200">
                <a:latin typeface="Times New Roman"/>
                <a:ea typeface="Times New Roman"/>
                <a:cs typeface="Times New Roman"/>
                <a:sym typeface="Times New Roman"/>
              </a:rPr>
              <a:t>RSA-OAEP</a:t>
            </a:r>
            <a:endParaRPr/>
          </a:p>
        </p:txBody>
      </p:sp>
      <p:pic>
        <p:nvPicPr>
          <p:cNvPr id="251" name="Google Shape;251;p40"/>
          <p:cNvPicPr preferRelativeResize="0"/>
          <p:nvPr/>
        </p:nvPicPr>
        <p:blipFill>
          <a:blip r:embed="rId3">
            <a:alphaModFix/>
          </a:blip>
          <a:stretch>
            <a:fillRect/>
          </a:stretch>
        </p:blipFill>
        <p:spPr>
          <a:xfrm>
            <a:off x="944038" y="870750"/>
            <a:ext cx="4728275" cy="3885776"/>
          </a:xfrm>
          <a:prstGeom prst="rect">
            <a:avLst/>
          </a:prstGeom>
          <a:noFill/>
          <a:ln>
            <a:noFill/>
          </a:ln>
        </p:spPr>
      </p:pic>
      <p:sp>
        <p:nvSpPr>
          <p:cNvPr id="252" name="Google Shape;252;p40"/>
          <p:cNvSpPr txBox="1"/>
          <p:nvPr/>
        </p:nvSpPr>
        <p:spPr>
          <a:xfrm>
            <a:off x="5736225" y="1344600"/>
            <a:ext cx="2718600" cy="2454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Padding</a:t>
            </a:r>
            <a:endParaRPr sz="1500"/>
          </a:p>
          <a:p>
            <a:pPr indent="-323850" lvl="0" marL="457200" rtl="0" algn="l">
              <a:spcBef>
                <a:spcPts val="0"/>
              </a:spcBef>
              <a:spcAft>
                <a:spcPts val="0"/>
              </a:spcAft>
              <a:buSzPts val="1500"/>
              <a:buChar char="●"/>
            </a:pPr>
            <a:r>
              <a:rPr lang="en" sz="1500"/>
              <a:t>MGF/Obfuscation</a:t>
            </a:r>
            <a:endParaRPr sz="1500"/>
          </a:p>
          <a:p>
            <a:pPr indent="-323850" lvl="0" marL="457200" rtl="0" algn="l">
              <a:spcBef>
                <a:spcPts val="0"/>
              </a:spcBef>
              <a:spcAft>
                <a:spcPts val="0"/>
              </a:spcAft>
              <a:buSzPts val="1500"/>
              <a:buChar char="●"/>
            </a:pPr>
            <a:r>
              <a:rPr lang="en" sz="1500"/>
              <a:t>G → k bits to m bits</a:t>
            </a:r>
            <a:endParaRPr sz="1500"/>
          </a:p>
          <a:p>
            <a:pPr indent="-323850" lvl="0" marL="457200" rtl="0" algn="l">
              <a:spcBef>
                <a:spcPts val="0"/>
              </a:spcBef>
              <a:spcAft>
                <a:spcPts val="0"/>
              </a:spcAft>
              <a:buSzPts val="1500"/>
              <a:buChar char="●"/>
            </a:pPr>
            <a:r>
              <a:rPr lang="en" sz="1500"/>
              <a:t>H → m bits to k bits</a:t>
            </a:r>
            <a:endParaRPr sz="1500"/>
          </a:p>
          <a:p>
            <a:pPr indent="-323850" lvl="0" marL="457200" rtl="0" algn="l">
              <a:spcBef>
                <a:spcPts val="0"/>
              </a:spcBef>
              <a:spcAft>
                <a:spcPts val="0"/>
              </a:spcAft>
              <a:buSzPts val="1500"/>
              <a:buChar char="●"/>
            </a:pPr>
            <a:r>
              <a:rPr lang="en" sz="1500"/>
              <a:t>P = P1 || P2</a:t>
            </a:r>
            <a:endParaRPr sz="1500"/>
          </a:p>
        </p:txBody>
      </p:sp>
      <p:pic>
        <p:nvPicPr>
          <p:cNvPr id="253" name="Google Shape;253;p40"/>
          <p:cNvPicPr preferRelativeResize="0"/>
          <p:nvPr/>
        </p:nvPicPr>
        <p:blipFill>
          <a:blip r:embed="rId4">
            <a:alphaModFix/>
          </a:blip>
          <a:stretch>
            <a:fillRect/>
          </a:stretch>
        </p:blipFill>
        <p:spPr>
          <a:xfrm>
            <a:off x="5912888" y="2834425"/>
            <a:ext cx="1781175" cy="56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59" name="Google Shape;259;p41"/>
          <p:cNvSpPr txBox="1"/>
          <p:nvPr/>
        </p:nvSpPr>
        <p:spPr>
          <a:xfrm>
            <a:off x="2312125" y="285750"/>
            <a:ext cx="45996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El Gamal</a:t>
            </a:r>
            <a:endParaRPr/>
          </a:p>
        </p:txBody>
      </p:sp>
      <p:sp>
        <p:nvSpPr>
          <p:cNvPr id="260" name="Google Shape;260;p41"/>
          <p:cNvSpPr txBox="1"/>
          <p:nvPr/>
        </p:nvSpPr>
        <p:spPr>
          <a:xfrm>
            <a:off x="809700" y="1094125"/>
            <a:ext cx="7524600" cy="3191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standard algorithm performing well for the real world scenarios. Its performance decreases on selecting the prime numbers for encryption and decryption</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Computation cost for the algorithm is high using the standard algorithm.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Using Miller-Rabin Primality test.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Handle larger values of prime number and checks if they are prime or not by doing minimum number of iterations.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Using the equation p = 2*q + 1 which ensures that for a selected p if prime then q also is prime.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2" type="sldNum"/>
          </p:nvPr>
        </p:nvSpPr>
        <p:spPr>
          <a:xfrm>
            <a:off x="8407576" y="285750"/>
            <a:ext cx="203024"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latin typeface="Arial"/>
                <a:ea typeface="Arial"/>
                <a:cs typeface="Arial"/>
                <a:sym typeface="Arial"/>
              </a:rPr>
              <a:t>‹#›</a:t>
            </a:fld>
            <a:endParaRPr/>
          </a:p>
        </p:txBody>
      </p:sp>
      <p:sp>
        <p:nvSpPr>
          <p:cNvPr id="133" name="Google Shape;133;p24"/>
          <p:cNvSpPr txBox="1"/>
          <p:nvPr>
            <p:ph type="title"/>
          </p:nvPr>
        </p:nvSpPr>
        <p:spPr>
          <a:xfrm>
            <a:off x="609600" y="1150144"/>
            <a:ext cx="7772400" cy="51435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Problem Definition</a:t>
            </a:r>
            <a:endParaRPr b="0" i="0" sz="3200" u="none" cap="none" strike="noStrike">
              <a:solidFill>
                <a:srgbClr val="000000"/>
              </a:solidFill>
              <a:latin typeface="Times New Roman"/>
              <a:ea typeface="Times New Roman"/>
              <a:cs typeface="Times New Roman"/>
              <a:sym typeface="Times New Roman"/>
            </a:endParaRPr>
          </a:p>
        </p:txBody>
      </p:sp>
      <p:sp>
        <p:nvSpPr>
          <p:cNvPr id="134" name="Google Shape;134;p24"/>
          <p:cNvSpPr/>
          <p:nvPr/>
        </p:nvSpPr>
        <p:spPr>
          <a:xfrm>
            <a:off x="1295400" y="228600"/>
            <a:ext cx="6858000" cy="342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5" name="Google Shape;135;p24"/>
          <p:cNvSpPr/>
          <p:nvPr/>
        </p:nvSpPr>
        <p:spPr>
          <a:xfrm>
            <a:off x="929639" y="2150320"/>
            <a:ext cx="7680961" cy="1377299"/>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rPr>
              <a:t>To Design an End-to-End Chat Based Application using AES, RSA and ElGamal</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Times New Roman"/>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a:p>
          <a:p>
            <a:pPr indent="0" lvl="0" marL="0" marR="0" rtl="0" algn="l">
              <a:lnSpc>
                <a:spcPct val="10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66" name="Google Shape;266;p42"/>
          <p:cNvSpPr txBox="1"/>
          <p:nvPr/>
        </p:nvSpPr>
        <p:spPr>
          <a:xfrm>
            <a:off x="2312125" y="285750"/>
            <a:ext cx="45996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El Gamal</a:t>
            </a:r>
            <a:endParaRPr/>
          </a:p>
        </p:txBody>
      </p:sp>
      <p:sp>
        <p:nvSpPr>
          <p:cNvPr id="267" name="Google Shape;267;p42"/>
          <p:cNvSpPr txBox="1"/>
          <p:nvPr/>
        </p:nvSpPr>
        <p:spPr>
          <a:xfrm>
            <a:off x="794825" y="1222950"/>
            <a:ext cx="7524600" cy="3191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Char char="●"/>
            </a:pPr>
            <a:r>
              <a:rPr lang="en" sz="1500"/>
              <a:t>Working of the algorithm:</a:t>
            </a:r>
            <a:endParaRPr sz="1500"/>
          </a:p>
          <a:p>
            <a:pPr indent="0" lvl="0" marL="457200" rtl="0" algn="l">
              <a:spcBef>
                <a:spcPts val="0"/>
              </a:spcBef>
              <a:spcAft>
                <a:spcPts val="0"/>
              </a:spcAft>
              <a:buNone/>
            </a:pPr>
            <a:r>
              <a:t/>
            </a:r>
            <a:endParaRPr sz="1500"/>
          </a:p>
          <a:p>
            <a:pPr indent="0" lvl="0" marL="457200" marR="0" rtl="0" algn="l">
              <a:lnSpc>
                <a:spcPct val="100000"/>
              </a:lnSpc>
              <a:spcBef>
                <a:spcPts val="0"/>
              </a:spcBef>
              <a:spcAft>
                <a:spcPts val="0"/>
              </a:spcAft>
              <a:buNone/>
            </a:pPr>
            <a:r>
              <a:t/>
            </a:r>
            <a:endParaRPr sz="800"/>
          </a:p>
          <a:p>
            <a:pPr indent="0" lvl="0" marL="457200" marR="0" rtl="0" algn="l">
              <a:lnSpc>
                <a:spcPct val="100000"/>
              </a:lnSpc>
              <a:spcBef>
                <a:spcPts val="0"/>
              </a:spcBef>
              <a:spcAft>
                <a:spcPts val="0"/>
              </a:spcAft>
              <a:buNone/>
            </a:pPr>
            <a:r>
              <a:t/>
            </a:r>
            <a:endParaRPr sz="900">
              <a:solidFill>
                <a:schemeClr val="dk1"/>
              </a:solidFill>
              <a:highlight>
                <a:srgbClr val="E0E0E0"/>
              </a:highlight>
              <a:latin typeface="Courier New"/>
              <a:ea typeface="Courier New"/>
              <a:cs typeface="Courier New"/>
              <a:sym typeface="Courier New"/>
            </a:endParaRPr>
          </a:p>
          <a:p>
            <a:pPr indent="0" lvl="0" marL="457200" rtl="0" algn="l">
              <a:spcBef>
                <a:spcPts val="0"/>
              </a:spcBef>
              <a:spcAft>
                <a:spcPts val="0"/>
              </a:spcAft>
              <a:buNone/>
            </a:pPr>
            <a:r>
              <a:t/>
            </a:r>
            <a:endParaRPr sz="800"/>
          </a:p>
        </p:txBody>
      </p:sp>
      <p:pic>
        <p:nvPicPr>
          <p:cNvPr id="268" name="Google Shape;268;p42"/>
          <p:cNvPicPr preferRelativeResize="0"/>
          <p:nvPr/>
        </p:nvPicPr>
        <p:blipFill>
          <a:blip r:embed="rId3">
            <a:alphaModFix/>
          </a:blip>
          <a:stretch>
            <a:fillRect/>
          </a:stretch>
        </p:blipFill>
        <p:spPr>
          <a:xfrm>
            <a:off x="648850" y="1614837"/>
            <a:ext cx="4223600" cy="1913825"/>
          </a:xfrm>
          <a:prstGeom prst="rect">
            <a:avLst/>
          </a:prstGeom>
          <a:noFill/>
          <a:ln>
            <a:noFill/>
          </a:ln>
        </p:spPr>
      </p:pic>
      <p:pic>
        <p:nvPicPr>
          <p:cNvPr id="269" name="Google Shape;269;p42"/>
          <p:cNvPicPr preferRelativeResize="0"/>
          <p:nvPr/>
        </p:nvPicPr>
        <p:blipFill>
          <a:blip r:embed="rId4">
            <a:alphaModFix/>
          </a:blip>
          <a:stretch>
            <a:fillRect/>
          </a:stretch>
        </p:blipFill>
        <p:spPr>
          <a:xfrm>
            <a:off x="4946196" y="1575796"/>
            <a:ext cx="3373300" cy="199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75" name="Google Shape;275;p43"/>
          <p:cNvSpPr txBox="1"/>
          <p:nvPr/>
        </p:nvSpPr>
        <p:spPr>
          <a:xfrm>
            <a:off x="2074275" y="285750"/>
            <a:ext cx="52614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t>
            </a:r>
            <a:r>
              <a:rPr lang="en" sz="3200">
                <a:latin typeface="Times New Roman"/>
                <a:ea typeface="Times New Roman"/>
                <a:cs typeface="Times New Roman"/>
                <a:sym typeface="Times New Roman"/>
              </a:rPr>
              <a:t>Chat Website</a:t>
            </a:r>
            <a:endParaRPr/>
          </a:p>
        </p:txBody>
      </p:sp>
      <p:sp>
        <p:nvSpPr>
          <p:cNvPr id="276" name="Google Shape;276;p43"/>
          <p:cNvSpPr txBox="1"/>
          <p:nvPr/>
        </p:nvSpPr>
        <p:spPr>
          <a:xfrm>
            <a:off x="765075" y="1203125"/>
            <a:ext cx="7650900" cy="3191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application is implemented using the Xampp apache as a back-end server.</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The algorithms are built using the programming languages PHP and JavaScript along with CSS for Styling.</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The DataBase is built using MySQL which is integrated with phpmyadmin to view the movement of entire data in the application.</a:t>
            </a:r>
            <a:endParaRPr sz="2000"/>
          </a:p>
          <a:p>
            <a:pPr indent="0" lvl="0" marL="457200" rtl="0" algn="l">
              <a:spcBef>
                <a:spcPts val="0"/>
              </a:spcBef>
              <a:spcAft>
                <a:spcPts val="0"/>
              </a:spcAft>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82" name="Google Shape;282;p44"/>
          <p:cNvSpPr txBox="1"/>
          <p:nvPr/>
        </p:nvSpPr>
        <p:spPr>
          <a:xfrm>
            <a:off x="2074275" y="285750"/>
            <a:ext cx="52614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t>
            </a:r>
            <a:r>
              <a:rPr lang="en" sz="3200">
                <a:latin typeface="Times New Roman"/>
                <a:ea typeface="Times New Roman"/>
                <a:cs typeface="Times New Roman"/>
                <a:sym typeface="Times New Roman"/>
              </a:rPr>
              <a:t>Chat Website</a:t>
            </a:r>
            <a:endParaRPr/>
          </a:p>
        </p:txBody>
      </p:sp>
      <p:sp>
        <p:nvSpPr>
          <p:cNvPr id="283" name="Google Shape;283;p44"/>
          <p:cNvSpPr txBox="1"/>
          <p:nvPr/>
        </p:nvSpPr>
        <p:spPr>
          <a:xfrm>
            <a:off x="765075" y="1203125"/>
            <a:ext cx="7650900" cy="319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pic>
        <p:nvPicPr>
          <p:cNvPr id="284" name="Google Shape;284;p44"/>
          <p:cNvPicPr preferRelativeResize="0"/>
          <p:nvPr/>
        </p:nvPicPr>
        <p:blipFill rotWithShape="1">
          <a:blip r:embed="rId3">
            <a:alphaModFix/>
          </a:blip>
          <a:srcRect b="15216" l="0" r="0" t="4821"/>
          <a:stretch/>
        </p:blipFill>
        <p:spPr>
          <a:xfrm>
            <a:off x="804750" y="1095900"/>
            <a:ext cx="7571549" cy="340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90" name="Google Shape;290;p45"/>
          <p:cNvSpPr txBox="1"/>
          <p:nvPr/>
        </p:nvSpPr>
        <p:spPr>
          <a:xfrm>
            <a:off x="2074275" y="285750"/>
            <a:ext cx="52614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t>
            </a:r>
            <a:r>
              <a:rPr lang="en" sz="3200">
                <a:latin typeface="Times New Roman"/>
                <a:ea typeface="Times New Roman"/>
                <a:cs typeface="Times New Roman"/>
                <a:sym typeface="Times New Roman"/>
              </a:rPr>
              <a:t>Chat Website</a:t>
            </a:r>
            <a:endParaRPr/>
          </a:p>
        </p:txBody>
      </p:sp>
      <p:sp>
        <p:nvSpPr>
          <p:cNvPr id="291" name="Google Shape;291;p45"/>
          <p:cNvSpPr txBox="1"/>
          <p:nvPr/>
        </p:nvSpPr>
        <p:spPr>
          <a:xfrm>
            <a:off x="765075" y="1203125"/>
            <a:ext cx="7650900" cy="319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pic>
        <p:nvPicPr>
          <p:cNvPr id="292" name="Google Shape;292;p45"/>
          <p:cNvPicPr preferRelativeResize="0"/>
          <p:nvPr/>
        </p:nvPicPr>
        <p:blipFill rotWithShape="1">
          <a:blip r:embed="rId3">
            <a:alphaModFix/>
          </a:blip>
          <a:srcRect b="0" l="0" r="0" t="3381"/>
          <a:stretch/>
        </p:blipFill>
        <p:spPr>
          <a:xfrm>
            <a:off x="1662475" y="1044550"/>
            <a:ext cx="6084998" cy="33069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idx="12" type="sldNum"/>
          </p:nvPr>
        </p:nvSpPr>
        <p:spPr>
          <a:xfrm>
            <a:off x="8319496" y="285750"/>
            <a:ext cx="291104" cy="230833"/>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298" name="Google Shape;298;p46"/>
          <p:cNvSpPr txBox="1"/>
          <p:nvPr/>
        </p:nvSpPr>
        <p:spPr>
          <a:xfrm>
            <a:off x="3910281" y="285750"/>
            <a:ext cx="1323437" cy="43858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Testing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idx="12" type="sldNum"/>
          </p:nvPr>
        </p:nvSpPr>
        <p:spPr>
          <a:xfrm>
            <a:off x="8319496" y="285750"/>
            <a:ext cx="291104" cy="230833"/>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304" name="Google Shape;304;p47"/>
          <p:cNvSpPr txBox="1"/>
          <p:nvPr/>
        </p:nvSpPr>
        <p:spPr>
          <a:xfrm>
            <a:off x="2882756" y="328613"/>
            <a:ext cx="3378487" cy="43858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Result and Analysis</a:t>
            </a:r>
            <a:endParaRPr/>
          </a:p>
        </p:txBody>
      </p:sp>
      <p:sp>
        <p:nvSpPr>
          <p:cNvPr id="305" name="Google Shape;305;p47"/>
          <p:cNvSpPr txBox="1"/>
          <p:nvPr/>
        </p:nvSpPr>
        <p:spPr>
          <a:xfrm>
            <a:off x="913750" y="1341875"/>
            <a:ext cx="7405800" cy="3003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Faster primality testing with better accuracy in determining the prime numbers.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Reduction in the time complexity of the algorithm.</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Faster computation speed implies the better resource utilization.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Overall, making the chat application more secure.</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idx="12" type="sldNum"/>
          </p:nvPr>
        </p:nvSpPr>
        <p:spPr>
          <a:xfrm>
            <a:off x="8319496" y="285750"/>
            <a:ext cx="291104" cy="230833"/>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311" name="Google Shape;311;p48"/>
          <p:cNvSpPr txBox="1"/>
          <p:nvPr/>
        </p:nvSpPr>
        <p:spPr>
          <a:xfrm>
            <a:off x="3305949" y="297292"/>
            <a:ext cx="2532101" cy="43858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Demonstration</a:t>
            </a:r>
            <a:endParaRPr/>
          </a:p>
        </p:txBody>
      </p:sp>
      <p:sp>
        <p:nvSpPr>
          <p:cNvPr id="312" name="Google Shape;312;p48"/>
          <p:cNvSpPr txBox="1"/>
          <p:nvPr/>
        </p:nvSpPr>
        <p:spPr>
          <a:xfrm>
            <a:off x="1281355" y="2416754"/>
            <a:ext cx="4665699" cy="43858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3200"/>
              <a:buFont typeface="Times New Roman"/>
              <a:buNone/>
            </a:pPr>
            <a:r>
              <a:rPr b="0" i="0" lang="en" sz="3200" u="none" cap="none" strike="noStrike">
                <a:solidFill>
                  <a:srgbClr val="FF0000"/>
                </a:solidFill>
                <a:latin typeface="Times New Roman"/>
                <a:ea typeface="Times New Roman"/>
                <a:cs typeface="Times New Roman"/>
                <a:sym typeface="Times New Roman"/>
              </a:rPr>
              <a:t>Demo need to be presented </a:t>
            </a:r>
            <a:endParaRPr b="0" i="0" sz="32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296271" y="138503"/>
            <a:ext cx="8229600" cy="555329"/>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Timeline</a:t>
            </a:r>
            <a:endParaRPr/>
          </a:p>
        </p:txBody>
      </p:sp>
      <p:grpSp>
        <p:nvGrpSpPr>
          <p:cNvPr id="318" name="Google Shape;318;p49"/>
          <p:cNvGrpSpPr/>
          <p:nvPr/>
        </p:nvGrpSpPr>
        <p:grpSpPr>
          <a:xfrm>
            <a:off x="2057000" y="1508071"/>
            <a:ext cx="5454477" cy="3117709"/>
            <a:chOff x="1454099" y="28376"/>
            <a:chExt cx="5454477" cy="4156945"/>
          </a:xfrm>
        </p:grpSpPr>
        <p:sp>
          <p:nvSpPr>
            <p:cNvPr id="319" name="Google Shape;319;p49"/>
            <p:cNvSpPr/>
            <p:nvPr/>
          </p:nvSpPr>
          <p:spPr>
            <a:xfrm rot="5400000">
              <a:off x="1595357" y="619409"/>
              <a:ext cx="533172" cy="606998"/>
            </a:xfrm>
            <a:prstGeom prst="bentUpArrow">
              <a:avLst>
                <a:gd fmla="val 32840" name="adj1"/>
                <a:gd fmla="val 25000" name="adj2"/>
                <a:gd fmla="val 35780" name="adj3"/>
              </a:avLst>
            </a:prstGeom>
            <a:solidFill>
              <a:srgbClr val="E0F0F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9"/>
            <p:cNvSpPr/>
            <p:nvPr/>
          </p:nvSpPr>
          <p:spPr>
            <a:xfrm>
              <a:off x="1454099" y="28376"/>
              <a:ext cx="897548" cy="628255"/>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9"/>
            <p:cNvSpPr txBox="1"/>
            <p:nvPr/>
          </p:nvSpPr>
          <p:spPr>
            <a:xfrm>
              <a:off x="1484773" y="59050"/>
              <a:ext cx="836200" cy="5669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800"/>
                <a:buFont typeface="Times New Roman"/>
                <a:buNone/>
              </a:pPr>
              <a:r>
                <a:rPr b="0" i="0" lang="en" sz="800" u="none" cap="none" strike="noStrike">
                  <a:solidFill>
                    <a:schemeClr val="dk1"/>
                  </a:solidFill>
                  <a:latin typeface="Times New Roman"/>
                  <a:ea typeface="Times New Roman"/>
                  <a:cs typeface="Times New Roman"/>
                  <a:sym typeface="Times New Roman"/>
                </a:rPr>
                <a:t>Abstract Submission</a:t>
              </a:r>
              <a:endParaRPr/>
            </a:p>
          </p:txBody>
        </p:sp>
        <p:sp>
          <p:nvSpPr>
            <p:cNvPr id="322" name="Google Shape;322;p49"/>
            <p:cNvSpPr/>
            <p:nvPr/>
          </p:nvSpPr>
          <p:spPr>
            <a:xfrm>
              <a:off x="2351648" y="88295"/>
              <a:ext cx="652791" cy="5077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9"/>
            <p:cNvSpPr txBox="1"/>
            <p:nvPr/>
          </p:nvSpPr>
          <p:spPr>
            <a:xfrm>
              <a:off x="2351649" y="88282"/>
              <a:ext cx="836100" cy="507900"/>
            </a:xfrm>
            <a:prstGeom prst="rect">
              <a:avLst/>
            </a:prstGeom>
            <a:noFill/>
            <a:ln>
              <a:noFill/>
            </a:ln>
          </p:spPr>
          <p:txBody>
            <a:bodyPr anchorCtr="0" anchor="ctr" bIns="30475" lIns="30475" spcFirstLastPara="1" rIns="30475" wrap="square" tIns="30475">
              <a:noAutofit/>
            </a:bodyPr>
            <a:lstStyle/>
            <a:p>
              <a:pPr indent="-63500" lvl="1" marL="57150" marR="0" rtl="0" algn="l">
                <a:lnSpc>
                  <a:spcPct val="90000"/>
                </a:lnSpc>
                <a:spcBef>
                  <a:spcPts val="0"/>
                </a:spcBef>
                <a:spcAft>
                  <a:spcPts val="0"/>
                </a:spcAft>
                <a:buClr>
                  <a:schemeClr val="dk1"/>
                </a:buClr>
                <a:buSzPts val="700"/>
                <a:buFont typeface="Times New Roman"/>
                <a:buChar char="•"/>
              </a:pPr>
              <a:r>
                <a:rPr lang="en" sz="700">
                  <a:solidFill>
                    <a:schemeClr val="dk1"/>
                  </a:solidFill>
                  <a:latin typeface="Times New Roman"/>
                  <a:ea typeface="Times New Roman"/>
                  <a:cs typeface="Times New Roman"/>
                  <a:sym typeface="Times New Roman"/>
                </a:rPr>
                <a:t>17th April 2024</a:t>
              </a:r>
              <a:endParaRPr sz="1500"/>
            </a:p>
          </p:txBody>
        </p:sp>
        <p:sp>
          <p:nvSpPr>
            <p:cNvPr id="324" name="Google Shape;324;p49"/>
            <p:cNvSpPr/>
            <p:nvPr/>
          </p:nvSpPr>
          <p:spPr>
            <a:xfrm rot="5400000">
              <a:off x="2339521" y="1325147"/>
              <a:ext cx="533172" cy="606998"/>
            </a:xfrm>
            <a:prstGeom prst="bentUpArrow">
              <a:avLst>
                <a:gd fmla="val 32840" name="adj1"/>
                <a:gd fmla="val 25000" name="adj2"/>
                <a:gd fmla="val 35780" name="adj3"/>
              </a:avLst>
            </a:prstGeom>
            <a:solidFill>
              <a:srgbClr val="E0F0F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9"/>
            <p:cNvSpPr/>
            <p:nvPr/>
          </p:nvSpPr>
          <p:spPr>
            <a:xfrm>
              <a:off x="2198262" y="734114"/>
              <a:ext cx="897548" cy="628255"/>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9"/>
            <p:cNvSpPr txBox="1"/>
            <p:nvPr/>
          </p:nvSpPr>
          <p:spPr>
            <a:xfrm>
              <a:off x="2228936" y="764788"/>
              <a:ext cx="836200" cy="5669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800"/>
                <a:buFont typeface="Times New Roman"/>
                <a:buNone/>
              </a:pPr>
              <a:r>
                <a:rPr b="0" i="0" lang="en" sz="800" u="none" cap="none" strike="noStrike">
                  <a:solidFill>
                    <a:schemeClr val="dk1"/>
                  </a:solidFill>
                  <a:latin typeface="Times New Roman"/>
                  <a:ea typeface="Times New Roman"/>
                  <a:cs typeface="Times New Roman"/>
                  <a:sym typeface="Times New Roman"/>
                </a:rPr>
                <a:t>Literature Survey</a:t>
              </a:r>
              <a:endParaRPr/>
            </a:p>
          </p:txBody>
        </p:sp>
        <p:sp>
          <p:nvSpPr>
            <p:cNvPr id="327" name="Google Shape;327;p49"/>
            <p:cNvSpPr/>
            <p:nvPr/>
          </p:nvSpPr>
          <p:spPr>
            <a:xfrm>
              <a:off x="3095811" y="794033"/>
              <a:ext cx="652791" cy="5077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9"/>
            <p:cNvSpPr txBox="1"/>
            <p:nvPr/>
          </p:nvSpPr>
          <p:spPr>
            <a:xfrm>
              <a:off x="3095795" y="794048"/>
              <a:ext cx="836100" cy="507900"/>
            </a:xfrm>
            <a:prstGeom prst="rect">
              <a:avLst/>
            </a:prstGeom>
            <a:noFill/>
            <a:ln>
              <a:noFill/>
            </a:ln>
          </p:spPr>
          <p:txBody>
            <a:bodyPr anchorCtr="0" anchor="ctr" bIns="30475" lIns="30475" spcFirstLastPara="1" rIns="30475" wrap="square" tIns="30475">
              <a:noAutofit/>
            </a:bodyPr>
            <a:lstStyle/>
            <a:p>
              <a:pPr indent="-63500" lvl="1" marL="57150" marR="0" rtl="0" algn="l">
                <a:lnSpc>
                  <a:spcPct val="90000"/>
                </a:lnSpc>
                <a:spcBef>
                  <a:spcPts val="0"/>
                </a:spcBef>
                <a:spcAft>
                  <a:spcPts val="0"/>
                </a:spcAft>
                <a:buClr>
                  <a:schemeClr val="dk1"/>
                </a:buClr>
                <a:buSzPts val="700"/>
                <a:buFont typeface="Times New Roman"/>
                <a:buChar char="•"/>
              </a:pPr>
              <a:r>
                <a:rPr lang="en" sz="700">
                  <a:solidFill>
                    <a:schemeClr val="dk1"/>
                  </a:solidFill>
                  <a:latin typeface="Times New Roman"/>
                  <a:ea typeface="Times New Roman"/>
                  <a:cs typeface="Times New Roman"/>
                  <a:sym typeface="Times New Roman"/>
                </a:rPr>
                <a:t>24th April 2024</a:t>
              </a:r>
              <a:endParaRPr sz="1500"/>
            </a:p>
          </p:txBody>
        </p:sp>
        <p:sp>
          <p:nvSpPr>
            <p:cNvPr id="329" name="Google Shape;329;p49"/>
            <p:cNvSpPr/>
            <p:nvPr/>
          </p:nvSpPr>
          <p:spPr>
            <a:xfrm rot="5400000">
              <a:off x="3083684" y="2030885"/>
              <a:ext cx="533172" cy="606998"/>
            </a:xfrm>
            <a:prstGeom prst="bentUpArrow">
              <a:avLst>
                <a:gd fmla="val 32840" name="adj1"/>
                <a:gd fmla="val 25000" name="adj2"/>
                <a:gd fmla="val 35780" name="adj3"/>
              </a:avLst>
            </a:prstGeom>
            <a:solidFill>
              <a:srgbClr val="E0F0F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9"/>
            <p:cNvSpPr/>
            <p:nvPr/>
          </p:nvSpPr>
          <p:spPr>
            <a:xfrm>
              <a:off x="2942426" y="1439852"/>
              <a:ext cx="897548" cy="628255"/>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9"/>
            <p:cNvSpPr txBox="1"/>
            <p:nvPr/>
          </p:nvSpPr>
          <p:spPr>
            <a:xfrm>
              <a:off x="2973100" y="1470526"/>
              <a:ext cx="836200" cy="5669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800"/>
                <a:buFont typeface="Times New Roman"/>
                <a:buNone/>
              </a:pPr>
              <a:r>
                <a:rPr b="0" i="0" lang="en" sz="800" u="none" cap="none" strike="noStrike">
                  <a:solidFill>
                    <a:schemeClr val="dk1"/>
                  </a:solidFill>
                  <a:latin typeface="Times New Roman"/>
                  <a:ea typeface="Times New Roman"/>
                  <a:cs typeface="Times New Roman"/>
                  <a:sym typeface="Times New Roman"/>
                </a:rPr>
                <a:t>Design [Front End, Back End]</a:t>
              </a:r>
              <a:endParaRPr/>
            </a:p>
          </p:txBody>
        </p:sp>
        <p:sp>
          <p:nvSpPr>
            <p:cNvPr id="332" name="Google Shape;332;p49"/>
            <p:cNvSpPr/>
            <p:nvPr/>
          </p:nvSpPr>
          <p:spPr>
            <a:xfrm>
              <a:off x="3839975" y="1499770"/>
              <a:ext cx="652791" cy="5077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9"/>
            <p:cNvSpPr txBox="1"/>
            <p:nvPr/>
          </p:nvSpPr>
          <p:spPr>
            <a:xfrm>
              <a:off x="3839974" y="1499782"/>
              <a:ext cx="1117500" cy="507900"/>
            </a:xfrm>
            <a:prstGeom prst="rect">
              <a:avLst/>
            </a:prstGeom>
            <a:noFill/>
            <a:ln>
              <a:noFill/>
            </a:ln>
          </p:spPr>
          <p:txBody>
            <a:bodyPr anchorCtr="0" anchor="ctr" bIns="30475" lIns="30475" spcFirstLastPara="1" rIns="30475" wrap="square" tIns="30475">
              <a:noAutofit/>
            </a:bodyPr>
            <a:lstStyle/>
            <a:p>
              <a:pPr indent="-57150" lvl="1" marL="57150" marR="0" rtl="0" algn="l">
                <a:lnSpc>
                  <a:spcPct val="90000"/>
                </a:lnSpc>
                <a:spcBef>
                  <a:spcPts val="0"/>
                </a:spcBef>
                <a:spcAft>
                  <a:spcPts val="0"/>
                </a:spcAft>
                <a:buClr>
                  <a:schemeClr val="dk1"/>
                </a:buClr>
                <a:buSzPts val="600"/>
                <a:buFont typeface="Times New Roman"/>
                <a:buChar char="•"/>
              </a:pPr>
              <a:r>
                <a:rPr lang="en" sz="600">
                  <a:solidFill>
                    <a:schemeClr val="dk1"/>
                  </a:solidFill>
                  <a:latin typeface="Times New Roman"/>
                  <a:ea typeface="Times New Roman"/>
                  <a:cs typeface="Times New Roman"/>
                  <a:sym typeface="Times New Roman"/>
                </a:rPr>
                <a:t>2</a:t>
              </a:r>
              <a:r>
                <a:rPr lang="en" sz="700">
                  <a:solidFill>
                    <a:schemeClr val="dk1"/>
                  </a:solidFill>
                  <a:latin typeface="Times New Roman"/>
                  <a:ea typeface="Times New Roman"/>
                  <a:cs typeface="Times New Roman"/>
                  <a:sym typeface="Times New Roman"/>
                </a:rPr>
                <a:t>5th April- 6th May, 2024</a:t>
              </a:r>
              <a:endParaRPr sz="1500"/>
            </a:p>
          </p:txBody>
        </p:sp>
        <p:sp>
          <p:nvSpPr>
            <p:cNvPr id="334" name="Google Shape;334;p49"/>
            <p:cNvSpPr/>
            <p:nvPr/>
          </p:nvSpPr>
          <p:spPr>
            <a:xfrm rot="5400000">
              <a:off x="3827848" y="2736622"/>
              <a:ext cx="533172" cy="606998"/>
            </a:xfrm>
            <a:prstGeom prst="bentUpArrow">
              <a:avLst>
                <a:gd fmla="val 32840" name="adj1"/>
                <a:gd fmla="val 25000" name="adj2"/>
                <a:gd fmla="val 35780" name="adj3"/>
              </a:avLst>
            </a:prstGeom>
            <a:solidFill>
              <a:srgbClr val="E0F0F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9"/>
            <p:cNvSpPr/>
            <p:nvPr/>
          </p:nvSpPr>
          <p:spPr>
            <a:xfrm>
              <a:off x="3686589" y="2145590"/>
              <a:ext cx="897548" cy="628255"/>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9"/>
            <p:cNvSpPr txBox="1"/>
            <p:nvPr/>
          </p:nvSpPr>
          <p:spPr>
            <a:xfrm>
              <a:off x="3717263" y="2176264"/>
              <a:ext cx="836200" cy="5669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800"/>
                <a:buFont typeface="Times New Roman"/>
                <a:buNone/>
              </a:pPr>
              <a:r>
                <a:rPr b="0" i="0" lang="en" sz="800" u="none" cap="none" strike="noStrike">
                  <a:solidFill>
                    <a:schemeClr val="dk1"/>
                  </a:solidFill>
                  <a:latin typeface="Times New Roman"/>
                  <a:ea typeface="Times New Roman"/>
                  <a:cs typeface="Times New Roman"/>
                  <a:sym typeface="Times New Roman"/>
                </a:rPr>
                <a:t>Implementation</a:t>
              </a:r>
              <a:endParaRPr/>
            </a:p>
          </p:txBody>
        </p:sp>
        <p:sp>
          <p:nvSpPr>
            <p:cNvPr id="337" name="Google Shape;337;p49"/>
            <p:cNvSpPr/>
            <p:nvPr/>
          </p:nvSpPr>
          <p:spPr>
            <a:xfrm>
              <a:off x="4584138" y="2205508"/>
              <a:ext cx="652791" cy="5077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9"/>
            <p:cNvSpPr txBox="1"/>
            <p:nvPr/>
          </p:nvSpPr>
          <p:spPr>
            <a:xfrm>
              <a:off x="4584152" y="2205515"/>
              <a:ext cx="836100" cy="507900"/>
            </a:xfrm>
            <a:prstGeom prst="rect">
              <a:avLst/>
            </a:prstGeom>
            <a:noFill/>
            <a:ln>
              <a:noFill/>
            </a:ln>
          </p:spPr>
          <p:txBody>
            <a:bodyPr anchorCtr="0" anchor="ctr" bIns="30475" lIns="30475" spcFirstLastPara="1" rIns="30475" wrap="square" tIns="30475">
              <a:noAutofit/>
            </a:bodyPr>
            <a:lstStyle/>
            <a:p>
              <a:pPr indent="-57150" lvl="1" marL="57150" marR="0" rtl="0" algn="l">
                <a:lnSpc>
                  <a:spcPct val="90000"/>
                </a:lnSpc>
                <a:spcBef>
                  <a:spcPts val="0"/>
                </a:spcBef>
                <a:spcAft>
                  <a:spcPts val="0"/>
                </a:spcAft>
                <a:buClr>
                  <a:schemeClr val="dk1"/>
                </a:buClr>
                <a:buSzPts val="600"/>
                <a:buFont typeface="Times New Roman"/>
                <a:buChar char="•"/>
              </a:pPr>
              <a:r>
                <a:rPr lang="en" sz="600">
                  <a:solidFill>
                    <a:schemeClr val="dk1"/>
                  </a:solidFill>
                  <a:latin typeface="Times New Roman"/>
                  <a:ea typeface="Times New Roman"/>
                  <a:cs typeface="Times New Roman"/>
                  <a:sym typeface="Times New Roman"/>
                </a:rPr>
                <a:t>1</a:t>
              </a:r>
              <a:r>
                <a:rPr lang="en" sz="700">
                  <a:solidFill>
                    <a:schemeClr val="dk1"/>
                  </a:solidFill>
                  <a:latin typeface="Times New Roman"/>
                  <a:ea typeface="Times New Roman"/>
                  <a:cs typeface="Times New Roman"/>
                  <a:sym typeface="Times New Roman"/>
                </a:rPr>
                <a:t>6th May, </a:t>
              </a:r>
              <a:r>
                <a:rPr lang="en" sz="700">
                  <a:solidFill>
                    <a:schemeClr val="dk1"/>
                  </a:solidFill>
                  <a:latin typeface="Times New Roman"/>
                  <a:ea typeface="Times New Roman"/>
                  <a:cs typeface="Times New Roman"/>
                  <a:sym typeface="Times New Roman"/>
                </a:rPr>
                <a:t>2024</a:t>
              </a:r>
              <a:endParaRPr sz="1500"/>
            </a:p>
          </p:txBody>
        </p:sp>
        <p:sp>
          <p:nvSpPr>
            <p:cNvPr id="339" name="Google Shape;339;p49"/>
            <p:cNvSpPr/>
            <p:nvPr/>
          </p:nvSpPr>
          <p:spPr>
            <a:xfrm rot="5400000">
              <a:off x="4572011" y="3442360"/>
              <a:ext cx="533172" cy="606998"/>
            </a:xfrm>
            <a:prstGeom prst="bentUpArrow">
              <a:avLst>
                <a:gd fmla="val 32840" name="adj1"/>
                <a:gd fmla="val 25000" name="adj2"/>
                <a:gd fmla="val 35780" name="adj3"/>
              </a:avLst>
            </a:prstGeom>
            <a:solidFill>
              <a:srgbClr val="E0F0F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9"/>
            <p:cNvSpPr/>
            <p:nvPr/>
          </p:nvSpPr>
          <p:spPr>
            <a:xfrm>
              <a:off x="4430753" y="2851328"/>
              <a:ext cx="897548" cy="628255"/>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9"/>
            <p:cNvSpPr txBox="1"/>
            <p:nvPr/>
          </p:nvSpPr>
          <p:spPr>
            <a:xfrm>
              <a:off x="4461427" y="2882002"/>
              <a:ext cx="836200" cy="5669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800"/>
                <a:buFont typeface="Times New Roman"/>
                <a:buNone/>
              </a:pPr>
              <a:r>
                <a:rPr b="0" i="0" lang="en" sz="800" u="none" cap="none" strike="noStrike">
                  <a:solidFill>
                    <a:schemeClr val="dk1"/>
                  </a:solidFill>
                  <a:latin typeface="Times New Roman"/>
                  <a:ea typeface="Times New Roman"/>
                  <a:cs typeface="Times New Roman"/>
                  <a:sym typeface="Times New Roman"/>
                </a:rPr>
                <a:t>Testing</a:t>
              </a:r>
              <a:endParaRPr/>
            </a:p>
          </p:txBody>
        </p:sp>
        <p:sp>
          <p:nvSpPr>
            <p:cNvPr id="342" name="Google Shape;342;p49"/>
            <p:cNvSpPr/>
            <p:nvPr/>
          </p:nvSpPr>
          <p:spPr>
            <a:xfrm>
              <a:off x="5328302" y="2911246"/>
              <a:ext cx="652791" cy="5077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9"/>
            <p:cNvSpPr txBox="1"/>
            <p:nvPr/>
          </p:nvSpPr>
          <p:spPr>
            <a:xfrm>
              <a:off x="5328298" y="2911248"/>
              <a:ext cx="897600" cy="507900"/>
            </a:xfrm>
            <a:prstGeom prst="rect">
              <a:avLst/>
            </a:prstGeom>
            <a:noFill/>
            <a:ln>
              <a:noFill/>
            </a:ln>
          </p:spPr>
          <p:txBody>
            <a:bodyPr anchorCtr="0" anchor="ctr" bIns="30475" lIns="30475" spcFirstLastPara="1" rIns="30475" wrap="square" tIns="30475">
              <a:noAutofit/>
            </a:bodyPr>
            <a:lstStyle/>
            <a:p>
              <a:pPr indent="-57150" lvl="1" marL="57150" marR="0" rtl="0" algn="l">
                <a:lnSpc>
                  <a:spcPct val="90000"/>
                </a:lnSpc>
                <a:spcBef>
                  <a:spcPts val="0"/>
                </a:spcBef>
                <a:spcAft>
                  <a:spcPts val="0"/>
                </a:spcAft>
                <a:buClr>
                  <a:schemeClr val="dk1"/>
                </a:buClr>
                <a:buSzPts val="600"/>
                <a:buFont typeface="Times New Roman"/>
                <a:buChar char="•"/>
              </a:pPr>
              <a:r>
                <a:rPr lang="en" sz="600">
                  <a:solidFill>
                    <a:schemeClr val="dk1"/>
                  </a:solidFill>
                  <a:latin typeface="Times New Roman"/>
                  <a:ea typeface="Times New Roman"/>
                  <a:cs typeface="Times New Roman"/>
                  <a:sym typeface="Times New Roman"/>
                </a:rPr>
                <a:t>1</a:t>
              </a:r>
              <a:r>
                <a:rPr lang="en" sz="700">
                  <a:solidFill>
                    <a:schemeClr val="dk1"/>
                  </a:solidFill>
                  <a:latin typeface="Times New Roman"/>
                  <a:ea typeface="Times New Roman"/>
                  <a:cs typeface="Times New Roman"/>
                  <a:sym typeface="Times New Roman"/>
                </a:rPr>
                <a:t>9th May 2024</a:t>
              </a:r>
              <a:endParaRPr sz="1500"/>
            </a:p>
          </p:txBody>
        </p:sp>
        <p:sp>
          <p:nvSpPr>
            <p:cNvPr id="344" name="Google Shape;344;p49"/>
            <p:cNvSpPr/>
            <p:nvPr/>
          </p:nvSpPr>
          <p:spPr>
            <a:xfrm>
              <a:off x="5174916" y="3557066"/>
              <a:ext cx="897548" cy="628255"/>
            </a:xfrm>
            <a:prstGeom prst="roundRect">
              <a:avLst>
                <a:gd fmla="val 1667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9"/>
            <p:cNvSpPr txBox="1"/>
            <p:nvPr/>
          </p:nvSpPr>
          <p:spPr>
            <a:xfrm>
              <a:off x="5205590" y="3587740"/>
              <a:ext cx="836200" cy="5669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800"/>
                <a:buFont typeface="Times New Roman"/>
                <a:buNone/>
              </a:pPr>
              <a:r>
                <a:rPr b="0" i="0" lang="en" sz="800" u="none" cap="none" strike="noStrike">
                  <a:solidFill>
                    <a:schemeClr val="dk1"/>
                  </a:solidFill>
                  <a:latin typeface="Times New Roman"/>
                  <a:ea typeface="Times New Roman"/>
                  <a:cs typeface="Times New Roman"/>
                  <a:sym typeface="Times New Roman"/>
                </a:rPr>
                <a:t>Document Submission</a:t>
              </a:r>
              <a:endParaRPr/>
            </a:p>
          </p:txBody>
        </p:sp>
        <p:sp>
          <p:nvSpPr>
            <p:cNvPr id="346" name="Google Shape;346;p49"/>
            <p:cNvSpPr/>
            <p:nvPr/>
          </p:nvSpPr>
          <p:spPr>
            <a:xfrm>
              <a:off x="6072465" y="3616984"/>
              <a:ext cx="652791" cy="5077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9"/>
            <p:cNvSpPr txBox="1"/>
            <p:nvPr/>
          </p:nvSpPr>
          <p:spPr>
            <a:xfrm>
              <a:off x="6072476" y="3616982"/>
              <a:ext cx="836100" cy="507900"/>
            </a:xfrm>
            <a:prstGeom prst="rect">
              <a:avLst/>
            </a:prstGeom>
            <a:noFill/>
            <a:ln>
              <a:noFill/>
            </a:ln>
          </p:spPr>
          <p:txBody>
            <a:bodyPr anchorCtr="0" anchor="ctr" bIns="34275" lIns="34275" spcFirstLastPara="1" rIns="34275" wrap="square" tIns="34275">
              <a:noAutofit/>
            </a:bodyPr>
            <a:lstStyle/>
            <a:p>
              <a:pPr indent="-57150" lvl="1" marL="57150" marR="0" rtl="0" algn="l">
                <a:lnSpc>
                  <a:spcPct val="90000"/>
                </a:lnSpc>
                <a:spcBef>
                  <a:spcPts val="0"/>
                </a:spcBef>
                <a:spcAft>
                  <a:spcPts val="0"/>
                </a:spcAft>
                <a:buClr>
                  <a:schemeClr val="dk1"/>
                </a:buClr>
                <a:buSzPts val="700"/>
                <a:buFont typeface="Times New Roman"/>
                <a:buChar char="•"/>
              </a:pPr>
              <a:r>
                <a:rPr lang="en" sz="700">
                  <a:solidFill>
                    <a:schemeClr val="dk1"/>
                  </a:solidFill>
                  <a:latin typeface="Times New Roman"/>
                  <a:ea typeface="Times New Roman"/>
                  <a:cs typeface="Times New Roman"/>
                  <a:sym typeface="Times New Roman"/>
                </a:rPr>
                <a:t>26th </a:t>
              </a:r>
              <a:r>
                <a:rPr lang="en" sz="700">
                  <a:solidFill>
                    <a:schemeClr val="dk1"/>
                  </a:solidFill>
                  <a:latin typeface="Times New Roman"/>
                  <a:ea typeface="Times New Roman"/>
                  <a:cs typeface="Times New Roman"/>
                  <a:sym typeface="Times New Roman"/>
                </a:rPr>
                <a:t>May 2024</a:t>
              </a:r>
              <a:endParaRPr b="0" i="0" sz="700" u="none" cap="none" strike="noStrike">
                <a:solidFill>
                  <a:schemeClr val="dk1"/>
                </a:solidFill>
                <a:latin typeface="Times New Roman"/>
                <a:ea typeface="Times New Roman"/>
                <a:cs typeface="Times New Roman"/>
                <a:sym typeface="Times New Roman"/>
              </a:endParaRPr>
            </a:p>
          </p:txBody>
        </p:sp>
      </p:grpSp>
      <p:sp>
        <p:nvSpPr>
          <p:cNvPr id="348" name="Google Shape;348;p49"/>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444137" y="852827"/>
            <a:ext cx="8229600" cy="753904"/>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Conclusion and Future Enhancements</a:t>
            </a:r>
            <a:endParaRPr sz="3200">
              <a:latin typeface="Times New Roman"/>
              <a:ea typeface="Times New Roman"/>
              <a:cs typeface="Times New Roman"/>
              <a:sym typeface="Times New Roman"/>
            </a:endParaRPr>
          </a:p>
        </p:txBody>
      </p:sp>
      <p:sp>
        <p:nvSpPr>
          <p:cNvPr id="354" name="Google Shape;354;p50"/>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
        <p:nvSpPr>
          <p:cNvPr id="355" name="Google Shape;355;p50"/>
          <p:cNvSpPr txBox="1"/>
          <p:nvPr/>
        </p:nvSpPr>
        <p:spPr>
          <a:xfrm>
            <a:off x="1366575" y="1483248"/>
            <a:ext cx="6672000" cy="2678100"/>
          </a:xfrm>
          <a:prstGeom prst="rect">
            <a:avLst/>
          </a:prstGeom>
          <a:noFill/>
          <a:ln>
            <a:noFill/>
          </a:ln>
        </p:spPr>
        <p:txBody>
          <a:bodyPr anchorCtr="0" anchor="t" bIns="45700" lIns="45700" spcFirstLastPara="1" rIns="45700"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lang="en">
                <a:latin typeface="Times New Roman"/>
                <a:ea typeface="Times New Roman"/>
                <a:cs typeface="Times New Roman"/>
                <a:sym typeface="Times New Roman"/>
              </a:rPr>
              <a:t>The AES standard algorithm </a:t>
            </a:r>
            <a:r>
              <a:rPr lang="en">
                <a:latin typeface="Times New Roman"/>
                <a:ea typeface="Times New Roman"/>
                <a:cs typeface="Times New Roman"/>
                <a:sym typeface="Times New Roman"/>
              </a:rPr>
              <a:t>updated</a:t>
            </a:r>
            <a:r>
              <a:rPr lang="en">
                <a:latin typeface="Times New Roman"/>
                <a:ea typeface="Times New Roman"/>
                <a:cs typeface="Times New Roman"/>
                <a:sym typeface="Times New Roman"/>
              </a:rPr>
              <a:t> using butterfly effect introduced to the key generation step at every </a:t>
            </a:r>
            <a:r>
              <a:rPr lang="en">
                <a:latin typeface="Times New Roman"/>
                <a:ea typeface="Times New Roman"/>
                <a:cs typeface="Times New Roman"/>
                <a:sym typeface="Times New Roman"/>
              </a:rPr>
              <a:t>stage</a:t>
            </a:r>
            <a:r>
              <a:rPr lang="en">
                <a:latin typeface="Times New Roman"/>
                <a:ea typeface="Times New Roman"/>
                <a:cs typeface="Times New Roman"/>
                <a:sym typeface="Times New Roman"/>
              </a:rPr>
              <a:t> of the round key generation has enhanced the overall security: confusion, diffusion, in </a:t>
            </a:r>
            <a:r>
              <a:rPr lang="en">
                <a:latin typeface="Times New Roman"/>
                <a:ea typeface="Times New Roman"/>
                <a:cs typeface="Times New Roman"/>
                <a:sym typeface="Times New Roman"/>
              </a:rPr>
              <a:t>addition</a:t>
            </a:r>
            <a:r>
              <a:rPr lang="en">
                <a:latin typeface="Times New Roman"/>
                <a:ea typeface="Times New Roman"/>
                <a:cs typeface="Times New Roman"/>
                <a:sym typeface="Times New Roman"/>
              </a:rPr>
              <a:t> to the bit inversion feature added at initial step</a:t>
            </a:r>
            <a:endParaRPr>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400"/>
              <a:buChar char="•"/>
            </a:pPr>
            <a:r>
              <a:rPr lang="en">
                <a:latin typeface="Times New Roman"/>
                <a:ea typeface="Times New Roman"/>
                <a:cs typeface="Times New Roman"/>
                <a:sym typeface="Times New Roman"/>
              </a:rPr>
              <a:t>Robust Security: OAEP adds probabilistic encryption to RSA, preventing pattern recognition attacks.</a:t>
            </a:r>
            <a:endParaRPr>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400"/>
              <a:buChar char="•"/>
            </a:pPr>
            <a:r>
              <a:rPr lang="en">
                <a:latin typeface="Times New Roman"/>
                <a:ea typeface="Times New Roman"/>
                <a:cs typeface="Times New Roman"/>
                <a:sym typeface="Times New Roman"/>
              </a:rPr>
              <a:t>Enhanced Resistance: OAEP's padding and masking techniques guard against chosen plaintext and ciphertext attacks.</a:t>
            </a:r>
            <a:endParaRPr>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400"/>
              <a:buChar char="•"/>
            </a:pPr>
            <a:r>
              <a:rPr lang="en">
                <a:latin typeface="Times New Roman"/>
                <a:ea typeface="Times New Roman"/>
                <a:cs typeface="Times New Roman"/>
                <a:sym typeface="Times New Roman"/>
              </a:rPr>
              <a:t>Semantic Security: OAEP ensures ciphertext reveals no plaintext information, protecting against data breaches.</a:t>
            </a:r>
            <a:endParaRPr>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400"/>
              <a:buChar char="•"/>
            </a:pPr>
            <a:r>
              <a:rPr lang="en">
                <a:latin typeface="Times New Roman"/>
                <a:ea typeface="Times New Roman"/>
                <a:cs typeface="Times New Roman"/>
                <a:sym typeface="Times New Roman"/>
              </a:rPr>
              <a:t>Performance Trade-offs: Minimal delays and resource use are justified by OAEP's significant security benefits.</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444137" y="852827"/>
            <a:ext cx="8229600" cy="7539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Conclusion and Future Enhancements</a:t>
            </a:r>
            <a:endParaRPr sz="3200">
              <a:latin typeface="Times New Roman"/>
              <a:ea typeface="Times New Roman"/>
              <a:cs typeface="Times New Roman"/>
              <a:sym typeface="Times New Roman"/>
            </a:endParaRPr>
          </a:p>
        </p:txBody>
      </p:sp>
      <p:sp>
        <p:nvSpPr>
          <p:cNvPr id="361" name="Google Shape;361;p51"/>
          <p:cNvSpPr txBox="1"/>
          <p:nvPr>
            <p:ph idx="12" type="sldNum"/>
          </p:nvPr>
        </p:nvSpPr>
        <p:spPr>
          <a:xfrm>
            <a:off x="8308692" y="285750"/>
            <a:ext cx="3018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
        <p:nvSpPr>
          <p:cNvPr id="362" name="Google Shape;362;p51"/>
          <p:cNvSpPr txBox="1"/>
          <p:nvPr/>
        </p:nvSpPr>
        <p:spPr>
          <a:xfrm>
            <a:off x="1366575" y="1645873"/>
            <a:ext cx="6672000" cy="2462700"/>
          </a:xfrm>
          <a:prstGeom prst="rect">
            <a:avLst/>
          </a:prstGeom>
          <a:noFill/>
          <a:ln>
            <a:noFill/>
          </a:ln>
        </p:spPr>
        <p:txBody>
          <a:bodyPr anchorCtr="0" anchor="t" bIns="45700" lIns="45700" spcFirstLastPara="1" rIns="45700" wrap="square" tIns="45700">
            <a:spAutoFit/>
          </a:bodyPr>
          <a:lstStyle/>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ELGamal standard algorithm updated using Miller-Rabin primality test for faster derivation of the prime numbers used for the computation.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Overall reduces the computational cost and increases the improves the computation speed of the algorithm.</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FUTURE WORK:</a:t>
            </a:r>
            <a:endParaRPr b="1">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updations in all the three algorithms, AES, RSA and ElGamal, have enhanced the security of the algorithms for a secure chat application, but the SPEED of the encryption and decryption remains a lagging factor.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Improvement of the computational speed can be worked upon in further study</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2" type="sldNum"/>
          </p:nvPr>
        </p:nvSpPr>
        <p:spPr>
          <a:xfrm>
            <a:off x="8407576" y="285750"/>
            <a:ext cx="203024"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latin typeface="Arial"/>
                <a:ea typeface="Arial"/>
                <a:cs typeface="Arial"/>
                <a:sym typeface="Arial"/>
              </a:rPr>
              <a:t>‹#›</a:t>
            </a:fld>
            <a:endParaRPr/>
          </a:p>
        </p:txBody>
      </p:sp>
      <p:sp>
        <p:nvSpPr>
          <p:cNvPr id="141" name="Google Shape;141;p25"/>
          <p:cNvSpPr txBox="1"/>
          <p:nvPr>
            <p:ph type="title"/>
          </p:nvPr>
        </p:nvSpPr>
        <p:spPr>
          <a:xfrm>
            <a:off x="1143000" y="144974"/>
            <a:ext cx="6858000" cy="606029"/>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Literature Survey</a:t>
            </a:r>
            <a:endParaRPr b="0" i="0" sz="3200" u="none" cap="none" strike="noStrike">
              <a:solidFill>
                <a:srgbClr val="000000"/>
              </a:solidFill>
              <a:latin typeface="Times New Roman"/>
              <a:ea typeface="Times New Roman"/>
              <a:cs typeface="Times New Roman"/>
              <a:sym typeface="Times New Roman"/>
            </a:endParaRPr>
          </a:p>
        </p:txBody>
      </p:sp>
      <p:graphicFrame>
        <p:nvGraphicFramePr>
          <p:cNvPr id="142" name="Google Shape;142;p25"/>
          <p:cNvGraphicFramePr/>
          <p:nvPr/>
        </p:nvGraphicFramePr>
        <p:xfrm>
          <a:off x="784311" y="1119188"/>
          <a:ext cx="3000000" cy="3000000"/>
        </p:xfrm>
        <a:graphic>
          <a:graphicData uri="http://schemas.openxmlformats.org/drawingml/2006/table">
            <a:tbl>
              <a:tblPr bandRow="1" firstRow="1">
                <a:noFill/>
                <a:tableStyleId>{F4C5DB59-326A-48FF-8EE0-A7774D5D23B0}</a:tableStyleId>
              </a:tblPr>
              <a:tblGrid>
                <a:gridCol w="704850"/>
                <a:gridCol w="2047875"/>
                <a:gridCol w="1893575"/>
                <a:gridCol w="1539250"/>
                <a:gridCol w="1539250"/>
              </a:tblGrid>
              <a:tr h="666750">
                <a:tc>
                  <a:txBody>
                    <a:bodyPr/>
                    <a:lstStyle/>
                    <a:p>
                      <a:pPr indent="0" lvl="0" marL="0" marR="0" rtl="0" algn="l">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S.No</a:t>
                      </a:r>
                      <a:endParaRPr sz="9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Author Name(s)</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Full title of the paper with year</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Inference from the paper (based on methodology, technology)</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Open problem (for your proposed work)</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92950">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Xin Zhou &amp; Xiaofei Tang</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R</a:t>
                      </a:r>
                      <a:r>
                        <a:rPr lang="en" sz="800">
                          <a:latin typeface="Times New Roman"/>
                          <a:ea typeface="Times New Roman"/>
                          <a:cs typeface="Times New Roman"/>
                          <a:sym typeface="Times New Roman"/>
                        </a:rPr>
                        <a:t>esearch and implementation of RSA algorithm for encryption and decryption.</a:t>
                      </a:r>
                      <a:endParaRPr sz="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(2011)</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Emphasizes the critical role of RSA in ensuring information security by providing robust encryption and decryption solutions. It highlights the algorithm's effectiveness in maintaining confidentiality, integrity, and authenticity.</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paper suggests future research to improve the efficiency and security of the RSA algorithm.</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07250">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Eiichiro Fujisaki, Tatsuaki Okamoto, David Pointcheval &amp; Jacques Stern	</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RSA-OAEP Is Secure under the RSA Assumption.(2010)</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Reinforces the robustness of RSA–OAEP and suggests that it remains a reliable choice for secure encryption in cryptographic applications, despite the complexities involved in the security proof.</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Suggests the need for further research to optimize the efficiency of security reductions for OAEP under various cryptographic assumptions.</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57250">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6.</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Yutong Zhong</a:t>
                      </a:r>
                      <a:endParaRPr b="1" sz="1050">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An overview of rsa and oaep padding</a:t>
                      </a:r>
                      <a:r>
                        <a:rPr lang="en" sz="1000">
                          <a:solidFill>
                            <a:srgbClr val="222222"/>
                          </a:solidFill>
                          <a:highlight>
                            <a:srgbClr val="FFFFFF"/>
                          </a:highlight>
                        </a:rPr>
                        <a:t>.</a:t>
                      </a:r>
                      <a:r>
                        <a:rPr lang="en" sz="800">
                          <a:latin typeface="Times New Roman"/>
                          <a:ea typeface="Times New Roman"/>
                          <a:cs typeface="Times New Roman"/>
                          <a:sym typeface="Times New Roman"/>
                        </a:rPr>
                        <a:t>(2022)</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RSA-OAEP protects RSA against semantical insecurity.</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No analysis into the encryption time, decryption time and resource utilization.</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444137" y="852827"/>
            <a:ext cx="8229600" cy="753904"/>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Status of the project work Publication</a:t>
            </a:r>
            <a:br>
              <a:rPr lang="en" sz="3200">
                <a:latin typeface="Times New Roman"/>
                <a:ea typeface="Times New Roman"/>
                <a:cs typeface="Times New Roman"/>
                <a:sym typeface="Times New Roman"/>
              </a:rPr>
            </a:br>
            <a:r>
              <a:rPr lang="en" sz="3200">
                <a:latin typeface="Times New Roman"/>
                <a:ea typeface="Times New Roman"/>
                <a:cs typeface="Times New Roman"/>
                <a:sym typeface="Times New Roman"/>
              </a:rPr>
              <a:t>Yes / No</a:t>
            </a:r>
            <a:endParaRPr sz="3200">
              <a:latin typeface="Times New Roman"/>
              <a:ea typeface="Times New Roman"/>
              <a:cs typeface="Times New Roman"/>
              <a:sym typeface="Times New Roman"/>
            </a:endParaRPr>
          </a:p>
        </p:txBody>
      </p:sp>
      <p:sp>
        <p:nvSpPr>
          <p:cNvPr id="368" name="Google Shape;368;p52"/>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
        <p:nvSpPr>
          <p:cNvPr id="369" name="Google Shape;369;p52"/>
          <p:cNvSpPr txBox="1"/>
          <p:nvPr/>
        </p:nvSpPr>
        <p:spPr>
          <a:xfrm>
            <a:off x="1806211" y="2276239"/>
            <a:ext cx="5505600" cy="3693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1800"/>
              <a:buFont typeface="Times New Roman"/>
              <a:buNone/>
            </a:pPr>
            <a:r>
              <a:rPr lang="en" sz="1800">
                <a:solidFill>
                  <a:srgbClr val="FF0000"/>
                </a:solidFill>
                <a:latin typeface="Times New Roman"/>
                <a:ea typeface="Times New Roman"/>
                <a:cs typeface="Times New Roman"/>
                <a:sym typeface="Times New Roman"/>
              </a:rPr>
              <a:t>YES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444137" y="852827"/>
            <a:ext cx="8229600" cy="753904"/>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References</a:t>
            </a:r>
            <a:endParaRPr/>
          </a:p>
        </p:txBody>
      </p:sp>
      <p:sp>
        <p:nvSpPr>
          <p:cNvPr id="375" name="Google Shape;375;p53"/>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
        <p:nvSpPr>
          <p:cNvPr id="376" name="Google Shape;376;p53"/>
          <p:cNvSpPr txBox="1"/>
          <p:nvPr/>
        </p:nvSpPr>
        <p:spPr>
          <a:xfrm>
            <a:off x="672737" y="1422016"/>
            <a:ext cx="8001000" cy="3324600"/>
          </a:xfrm>
          <a:prstGeom prst="rect">
            <a:avLst/>
          </a:prstGeom>
          <a:noFill/>
          <a:ln>
            <a:noFill/>
          </a:ln>
        </p:spPr>
        <p:txBody>
          <a:bodyPr anchorCtr="0" anchor="t" bIns="45700" lIns="45700" spcFirstLastPara="1" rIns="45700" wrap="square" tIns="45700">
            <a:spAutoFit/>
          </a:bodyPr>
          <a:lstStyle/>
          <a:p>
            <a:pPr indent="-317500" lvl="0" marL="457200" marR="0" rtl="0" algn="just">
              <a:lnSpc>
                <a:spcPct val="10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Tharunraj, M. and Kannan, S., 2022, April. Private Messaging Service using AES Encryption and Toxicity Detection. In 2022 International Conference on Electronic Systems and Intelligent Computing (ICESIC) (pp. 173-178). IEEE.</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Kumar, S. and Vashistha, A., 2013. Using El Gamal Cryptosystem in Message Feedback Mode for Computing Cost Reduction. International Journal of Computer Applications, 975, p.8887.</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Bardis, N.G. and Ntaikos, K., 2008, October. Design of a secure chat application based on AES cryptographic algorithm and key management. In WSEAS International Conference. Proceedings. Mathematics and Computers in Science and Engineering (No. 10). WSEAS.</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Bhaskar, R., Hegde, G. and Vaya, P.R., 2012. An efficient hardware model for RSA Encryption system using Vedic mathematics. Procedia Engineering, 30, pp.124-128.</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Deshpande, P., Santhanalakshmi, S., Lakshmi, P. and Vishwa, A., 2017, August. Experimental study of Diffie-Hellman key exchange algorithm on embedded devices. In 2017 International Conference on Energy, Communication, Data Analytics and Soft Computing (ICECDS) (pp. 2042-2047). IEEE.</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Starikovskiy, A., Zhgilev, A. and Shevchenko, N., 2018. Text Messages Protection System. Procedia computer science, 123, pp.457-466.</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444137" y="852827"/>
            <a:ext cx="8229600" cy="7539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References</a:t>
            </a:r>
            <a:endParaRPr/>
          </a:p>
        </p:txBody>
      </p:sp>
      <p:sp>
        <p:nvSpPr>
          <p:cNvPr id="382" name="Google Shape;382;p54"/>
          <p:cNvSpPr txBox="1"/>
          <p:nvPr>
            <p:ph idx="12" type="sldNum"/>
          </p:nvPr>
        </p:nvSpPr>
        <p:spPr>
          <a:xfrm>
            <a:off x="8308692" y="285750"/>
            <a:ext cx="3018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
        <p:nvSpPr>
          <p:cNvPr id="383" name="Google Shape;383;p54"/>
          <p:cNvSpPr txBox="1"/>
          <p:nvPr/>
        </p:nvSpPr>
        <p:spPr>
          <a:xfrm>
            <a:off x="742112" y="1422016"/>
            <a:ext cx="8001000" cy="33246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7.  Bardis, N.G. and Ntaikos, K., 2008, October. Design of a secure chat application based on AES cryptographic algorithm and key management. In WSEAS International Conference. Proceedings. Mathematics and Computers in Science and Engineering (No. 10). WSEAS.</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8. Nayak, S., Das, S., Das, S., Sarker, S., Sarker, P., Dey, A., Sinha, A., Saha, J., Banerjee, A., Saha, N. and Chowdhury, S., 2017, October. An application for end to end secure messaging service on Android supported device. In 2017 8th IEEE Annual Information Technology, Electronics and Mobile Communication Conference (IEMCON) (pp. 290-294). IEEE.</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9. Tharunraj, M. and Kannan, S., 2022, April. Private Messaging Service using AES Encryption and Toxicity Detection. In 2022 International Conference on Electronic Systems and Intelligent Computing (ICESIC) (pp. 173-178). IEEE.</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10. }Bodur, H. and Kara, R., 2015. Secure SMS Encryption Using RSA Encryption Algorithm on Android Message Application. In 3rd International Symposium On Innovative Technologies In Engineering And Science.</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11. Sönmez, F. and Abbas, M.K., 2017. Development of a Client/Server Cryptography-Based Secure Messaging System Using RSA Algorithm. J. Manag. Eng. Inf. Technol, 4(6)</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ph type="title"/>
          </p:nvPr>
        </p:nvSpPr>
        <p:spPr>
          <a:xfrm>
            <a:off x="444137" y="852827"/>
            <a:ext cx="8229600" cy="7539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References</a:t>
            </a:r>
            <a:endParaRPr/>
          </a:p>
        </p:txBody>
      </p:sp>
      <p:sp>
        <p:nvSpPr>
          <p:cNvPr id="389" name="Google Shape;389;p55"/>
          <p:cNvSpPr txBox="1"/>
          <p:nvPr>
            <p:ph idx="12" type="sldNum"/>
          </p:nvPr>
        </p:nvSpPr>
        <p:spPr>
          <a:xfrm>
            <a:off x="8308692" y="285750"/>
            <a:ext cx="3018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
        <p:nvSpPr>
          <p:cNvPr id="390" name="Google Shape;390;p55"/>
          <p:cNvSpPr txBox="1"/>
          <p:nvPr/>
        </p:nvSpPr>
        <p:spPr>
          <a:xfrm>
            <a:off x="672737" y="1606716"/>
            <a:ext cx="8001000" cy="22473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12. Harshitha, Y., Seema, S. and Apoorva, P., 2017, June. Comparative study on RSA algorithm of multi-keyword search scheme over encrypted cloud data. In 2017 International Conference on Intelligent Computing and Control (I2C2) (pp. 1-6). IEEE.</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13. Akhil, K.M., Kumar, M.P. and Pushpa, B.R., 2017, June. Enhanced cloud data security using AES algorithm. In 2017 International Conference on Intelligent Computing and Control (I2C2) (pp. 1-5). Ieee.</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14. Aparna, V.S., Rajan, A., Jairaj, I., Nandita, B., Madhusoodanan, P. and Remya, A.A., 2019, April. Implementation of AES algorithm on text and image using MATLAB. In 2019 3rd International Conference on Trends in Electronics and Informatics (ICOEI) (pp. 1279-1283). IEEE.</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
                <a:latin typeface="Times New Roman"/>
                <a:ea typeface="Times New Roman"/>
                <a:cs typeface="Times New Roman"/>
                <a:sym typeface="Times New Roman"/>
              </a:rPr>
              <a:t>15. Guruprakash, J. and Koppu, S., 2020. EC-ElGamal and Genetic algorithm-based enhancement for lightweight scalable blockchain in IoT domain. IEEE Access, 8, pp.141269-141281.</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6"/>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
        <p:nvSpPr>
          <p:cNvPr id="396" name="Google Shape;396;p56"/>
          <p:cNvSpPr txBox="1"/>
          <p:nvPr>
            <p:ph type="title"/>
          </p:nvPr>
        </p:nvSpPr>
        <p:spPr>
          <a:xfrm>
            <a:off x="444500" y="852488"/>
            <a:ext cx="8229600" cy="75366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Arial"/>
              <a:buNone/>
            </a:pPr>
            <a:r>
              <a:rPr lang="en"/>
              <a:t>Contribution of the Team Members</a:t>
            </a:r>
            <a:endParaRPr/>
          </a:p>
        </p:txBody>
      </p:sp>
      <p:graphicFrame>
        <p:nvGraphicFramePr>
          <p:cNvPr id="397" name="Google Shape;397;p56"/>
          <p:cNvGraphicFramePr/>
          <p:nvPr/>
        </p:nvGraphicFramePr>
        <p:xfrm>
          <a:off x="721895" y="2072842"/>
          <a:ext cx="3000000" cy="3000000"/>
        </p:xfrm>
        <a:graphic>
          <a:graphicData uri="http://schemas.openxmlformats.org/drawingml/2006/table">
            <a:tbl>
              <a:tblPr bandRow="1" firstRow="1">
                <a:noFill/>
                <a:tableStyleId>{F4C5DB59-326A-48FF-8EE0-A7774D5D23B0}</a:tableStyleId>
              </a:tblPr>
              <a:tblGrid>
                <a:gridCol w="774425"/>
                <a:gridCol w="1774850"/>
                <a:gridCol w="2187000"/>
                <a:gridCol w="2848425"/>
              </a:tblGrid>
              <a:tr h="342650">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t>Sl. No.</a:t>
                      </a:r>
                      <a:endParaRPr sz="1100"/>
                    </a:p>
                  </a:txBody>
                  <a:tcPr marT="34300" marB="34300" marR="91450" marL="91450"/>
                </a:tc>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t>Reg. No.</a:t>
                      </a:r>
                      <a:endParaRPr sz="1100"/>
                    </a:p>
                  </a:txBody>
                  <a:tcPr marT="34300" marB="34300" marR="91450" marL="91450"/>
                </a:tc>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t>Name</a:t>
                      </a:r>
                      <a:endParaRPr sz="1100"/>
                    </a:p>
                  </a:txBody>
                  <a:tcPr marT="34300" marB="34300" marR="91450" marL="91450"/>
                </a:tc>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t>Contribution description</a:t>
                      </a:r>
                      <a:endParaRPr sz="1100"/>
                    </a:p>
                  </a:txBody>
                  <a:tcPr marT="34300" marB="34300" marR="91450" marL="91450"/>
                </a:tc>
              </a:tr>
              <a:tr h="342650">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t>1</a:t>
                      </a:r>
                      <a:endParaRPr sz="1100"/>
                    </a:p>
                  </a:txBody>
                  <a:tcPr marT="34300" marB="34300"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en" sz="1100"/>
                        <a:t>BL.EN.U4CSE21176</a:t>
                      </a:r>
                      <a:endParaRPr sz="1100" u="none" cap="none" strike="noStrike"/>
                    </a:p>
                  </a:txBody>
                  <a:tcPr marT="34300" marB="34300"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en" sz="1100"/>
                        <a:t>S Navin Sunder</a:t>
                      </a:r>
                      <a:endParaRPr sz="1100" u="none" cap="none" strike="noStrike"/>
                    </a:p>
                  </a:txBody>
                  <a:tcPr marT="34300" marB="34300"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en" sz="1000"/>
                        <a:t>ELGamal algorithm modified using Miller-Rabin primality </a:t>
                      </a:r>
                      <a:r>
                        <a:rPr lang="en" sz="1000"/>
                        <a:t>test</a:t>
                      </a:r>
                      <a:r>
                        <a:rPr lang="en" sz="1000"/>
                        <a:t> for better performance</a:t>
                      </a:r>
                      <a:endParaRPr sz="1000" u="none" cap="none" strike="noStrike"/>
                    </a:p>
                  </a:txBody>
                  <a:tcPr marT="34300" marB="34300" marR="91450" marL="91450"/>
                </a:tc>
              </a:tr>
              <a:tr h="342650">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t>2</a:t>
                      </a:r>
                      <a:endParaRPr sz="1100"/>
                    </a:p>
                  </a:txBody>
                  <a:tcPr marT="34300" marB="34300" marR="91450" marL="91450"/>
                </a:tc>
                <a:tc>
                  <a:txBody>
                    <a:bodyPr/>
                    <a:lstStyle/>
                    <a:p>
                      <a:pPr indent="0" lvl="0" marL="0" rtl="0" algn="r">
                        <a:spcBef>
                          <a:spcPts val="0"/>
                        </a:spcBef>
                        <a:spcAft>
                          <a:spcPts val="0"/>
                        </a:spcAft>
                        <a:buClr>
                          <a:schemeClr val="dk1"/>
                        </a:buClr>
                        <a:buSzPts val="1100"/>
                        <a:buFont typeface="Arial"/>
                        <a:buNone/>
                      </a:pPr>
                      <a:r>
                        <a:rPr lang="en" sz="1100"/>
                        <a:t>BL.EN.U4CSE21171</a:t>
                      </a:r>
                      <a:endParaRPr sz="1100" u="none" cap="none" strike="noStrike"/>
                    </a:p>
                  </a:txBody>
                  <a:tcPr marT="34300" marB="34300"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en" sz="1100"/>
                        <a:t>Richa Vivek Savant</a:t>
                      </a:r>
                      <a:endParaRPr sz="1100" u="none" cap="none" strike="noStrike"/>
                    </a:p>
                  </a:txBody>
                  <a:tcPr marT="34300" marB="34300"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en" sz="1000"/>
                        <a:t>RSA algorithm modified using OAEP to improve the security of </a:t>
                      </a:r>
                      <a:r>
                        <a:rPr lang="en" sz="1000"/>
                        <a:t>the</a:t>
                      </a:r>
                      <a:r>
                        <a:rPr lang="en" sz="1000"/>
                        <a:t> algorithm</a:t>
                      </a:r>
                      <a:endParaRPr sz="1000"/>
                    </a:p>
                  </a:txBody>
                  <a:tcPr marT="34300" marB="34300" marR="91450" marL="91450"/>
                </a:tc>
              </a:tr>
              <a:tr h="342650">
                <a:tc>
                  <a:txBody>
                    <a:bodyPr/>
                    <a:lstStyle/>
                    <a:p>
                      <a:pPr indent="0" lvl="0" marL="0" marR="0" rtl="0" algn="ctr">
                        <a:lnSpc>
                          <a:spcPct val="100000"/>
                        </a:lnSpc>
                        <a:spcBef>
                          <a:spcPts val="0"/>
                        </a:spcBef>
                        <a:spcAft>
                          <a:spcPts val="0"/>
                        </a:spcAft>
                        <a:buClr>
                          <a:schemeClr val="dk1"/>
                        </a:buClr>
                        <a:buSzPts val="1100"/>
                        <a:buFont typeface="Arial"/>
                        <a:buNone/>
                      </a:pPr>
                      <a:r>
                        <a:rPr lang="en" sz="1100" u="none" cap="none" strike="noStrike"/>
                        <a:t>3</a:t>
                      </a:r>
                      <a:endParaRPr sz="1100"/>
                    </a:p>
                  </a:txBody>
                  <a:tcPr marT="34300" marB="34300" marR="91450" marL="91450"/>
                </a:tc>
                <a:tc>
                  <a:txBody>
                    <a:bodyPr/>
                    <a:lstStyle/>
                    <a:p>
                      <a:pPr indent="0" lvl="0" marL="0" rtl="0" algn="r">
                        <a:spcBef>
                          <a:spcPts val="0"/>
                        </a:spcBef>
                        <a:spcAft>
                          <a:spcPts val="0"/>
                        </a:spcAft>
                        <a:buClr>
                          <a:schemeClr val="dk1"/>
                        </a:buClr>
                        <a:buSzPts val="1100"/>
                        <a:buFont typeface="Arial"/>
                        <a:buNone/>
                      </a:pPr>
                      <a:r>
                        <a:rPr lang="en" sz="1100"/>
                        <a:t>BL.EN.U4CSE21193</a:t>
                      </a:r>
                      <a:endParaRPr sz="1100" u="none" cap="none" strike="noStrike"/>
                    </a:p>
                  </a:txBody>
                  <a:tcPr marT="34300" marB="34300"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en" sz="1100"/>
                        <a:t>Spoorthi M</a:t>
                      </a:r>
                      <a:endParaRPr sz="1100" u="none" cap="none" strike="noStrike"/>
                    </a:p>
                  </a:txBody>
                  <a:tcPr marT="34300" marB="34300" marR="91450" marL="91450"/>
                </a:tc>
                <a:tc>
                  <a:txBody>
                    <a:bodyPr/>
                    <a:lstStyle/>
                    <a:p>
                      <a:pPr indent="0" lvl="0" marL="0" marR="0" rtl="0" algn="r">
                        <a:lnSpc>
                          <a:spcPct val="100000"/>
                        </a:lnSpc>
                        <a:spcBef>
                          <a:spcPts val="0"/>
                        </a:spcBef>
                        <a:spcAft>
                          <a:spcPts val="0"/>
                        </a:spcAft>
                        <a:buClr>
                          <a:schemeClr val="dk1"/>
                        </a:buClr>
                        <a:buSzPts val="1100"/>
                        <a:buFont typeface="Arial"/>
                        <a:buNone/>
                      </a:pPr>
                      <a:r>
                        <a:rPr lang="en" sz="1000"/>
                        <a:t>AES encryption algorithm modified to improve security by adding features of the butterfly effect and bit inversion</a:t>
                      </a:r>
                      <a:endParaRPr sz="1000"/>
                    </a:p>
                  </a:txBody>
                  <a:tcPr marT="34300" marB="34300"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7"/>
          <p:cNvSpPr txBox="1"/>
          <p:nvPr>
            <p:ph type="title"/>
          </p:nvPr>
        </p:nvSpPr>
        <p:spPr>
          <a:xfrm>
            <a:off x="391886" y="2106862"/>
            <a:ext cx="8229600" cy="1131095"/>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403" name="Google Shape;403;p57"/>
          <p:cNvSpPr txBox="1"/>
          <p:nvPr>
            <p:ph idx="12" type="sldNum"/>
          </p:nvPr>
        </p:nvSpPr>
        <p:spPr>
          <a:xfrm>
            <a:off x="8308692" y="285750"/>
            <a:ext cx="301909" cy="216618"/>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2" type="sldNum"/>
          </p:nvPr>
        </p:nvSpPr>
        <p:spPr>
          <a:xfrm>
            <a:off x="8407576" y="28575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latin typeface="Arial"/>
                <a:ea typeface="Arial"/>
                <a:cs typeface="Arial"/>
                <a:sym typeface="Arial"/>
              </a:rPr>
              <a:t>‹#›</a:t>
            </a:fld>
            <a:endParaRPr/>
          </a:p>
        </p:txBody>
      </p:sp>
      <p:sp>
        <p:nvSpPr>
          <p:cNvPr id="148" name="Google Shape;148;p26"/>
          <p:cNvSpPr txBox="1"/>
          <p:nvPr>
            <p:ph type="title"/>
          </p:nvPr>
        </p:nvSpPr>
        <p:spPr>
          <a:xfrm>
            <a:off x="1143000" y="157199"/>
            <a:ext cx="6858000" cy="606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Literature Survey</a:t>
            </a:r>
            <a:endParaRPr b="0" i="0" sz="3200" u="none" cap="none" strike="noStrike">
              <a:solidFill>
                <a:srgbClr val="000000"/>
              </a:solidFill>
              <a:latin typeface="Times New Roman"/>
              <a:ea typeface="Times New Roman"/>
              <a:cs typeface="Times New Roman"/>
              <a:sym typeface="Times New Roman"/>
            </a:endParaRPr>
          </a:p>
        </p:txBody>
      </p:sp>
      <p:graphicFrame>
        <p:nvGraphicFramePr>
          <p:cNvPr id="149" name="Google Shape;149;p26"/>
          <p:cNvGraphicFramePr/>
          <p:nvPr/>
        </p:nvGraphicFramePr>
        <p:xfrm>
          <a:off x="752911" y="1097138"/>
          <a:ext cx="3000000" cy="3000000"/>
        </p:xfrm>
        <a:graphic>
          <a:graphicData uri="http://schemas.openxmlformats.org/drawingml/2006/table">
            <a:tbl>
              <a:tblPr bandRow="1" firstRow="1">
                <a:noFill/>
                <a:tableStyleId>{F4C5DB59-326A-48FF-8EE0-A7774D5D23B0}</a:tableStyleId>
              </a:tblPr>
              <a:tblGrid>
                <a:gridCol w="704850"/>
                <a:gridCol w="1482400"/>
                <a:gridCol w="1284650"/>
                <a:gridCol w="2485275"/>
                <a:gridCol w="1767625"/>
              </a:tblGrid>
              <a:tr h="666750">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S.No</a:t>
                      </a:r>
                      <a:endParaRPr sz="9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Author Name(s)</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Full title of the paper with year</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Inference from the paper (based on methodology, technology)</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Open problem (for your proposed work)</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92950">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1.</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Kannan et al.</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Private Messaging Service using AES Encryption and Toxicity Detection. (2022)</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problem statement addresses the need for securing data and protecting users, especially minors, from harmful content in virtual spaces, while the methodology involves creating a private chat service using AES encryption and a Text Toxicity Prediction Model, with Express JS for server-side logic, locally stored keys using IndexedDB.6</a:t>
                      </a: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Future enhancements of this paper include integrating multi-factor authentication, improving the Text Toxicity Prediction Model for better security and performance.</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07250">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2.</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Times New Roman"/>
                        <a:buNone/>
                      </a:pPr>
                      <a:r>
                        <a:rPr lang="en" sz="800">
                          <a:latin typeface="Times New Roman"/>
                          <a:ea typeface="Times New Roman"/>
                          <a:cs typeface="Times New Roman"/>
                          <a:sym typeface="Times New Roman"/>
                        </a:rPr>
                        <a:t>Bardis, N.G., Ntaikos, K.</a:t>
                      </a:r>
                      <a:r>
                        <a:rPr lang="en" sz="800" u="none" cap="none" strike="noStrike">
                          <a:latin typeface="Times New Roman"/>
                          <a:ea typeface="Times New Roman"/>
                          <a:cs typeface="Times New Roman"/>
                          <a:sym typeface="Times New Roman"/>
                        </a:rPr>
                        <a:t>	</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Design of a secure chat application based on AES cryptographic algorithm and key management. (20</a:t>
                      </a:r>
                      <a:r>
                        <a:rPr lang="en" sz="800">
                          <a:latin typeface="Times New Roman"/>
                          <a:ea typeface="Times New Roman"/>
                          <a:cs typeface="Times New Roman"/>
                          <a:sym typeface="Times New Roman"/>
                        </a:rPr>
                        <a:t>0</a:t>
                      </a:r>
                      <a:r>
                        <a:rPr lang="en" sz="800">
                          <a:latin typeface="Times New Roman"/>
                          <a:ea typeface="Times New Roman"/>
                          <a:cs typeface="Times New Roman"/>
                          <a:sym typeface="Times New Roman"/>
                        </a:rPr>
                        <a:t>8)</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Designing and implementing a secure chat application using AES encryption and key management systems for authenticated users to send secure messages over a local network, with testing conducted to identify weaknesses before wider internet deployment .</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future work of Bardis et al.'s paper involves allowing the sending of encrypted data files, improving key storage facilities, enhancing communication security measures for larger user groups, and strengthening authentication control.</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57250">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3.</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Hidear Talirongan , Ariel M. Sison, Ruji P. Medina</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Modified Advanced Encryption Standard using Butterfly Effect (2018)</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integration of the Butterfly Effect into the AES algorithm's round function resulted in significant improvements in security metrics, demonstrating enhanced encryption and decryption performance.</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Future work involves </a:t>
                      </a:r>
                      <a:r>
                        <a:rPr lang="en" sz="800">
                          <a:latin typeface="Times New Roman"/>
                          <a:ea typeface="Times New Roman"/>
                          <a:cs typeface="Times New Roman"/>
                          <a:sym typeface="Times New Roman"/>
                        </a:rPr>
                        <a:t>further refining the modified AES algorithm, exploring additional security measures, and conducting more extensive testing to validate the effectiveness of the modifications.</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2" type="sldNum"/>
          </p:nvPr>
        </p:nvSpPr>
        <p:spPr>
          <a:xfrm>
            <a:off x="8407576" y="28575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latin typeface="Arial"/>
                <a:ea typeface="Arial"/>
                <a:cs typeface="Arial"/>
                <a:sym typeface="Arial"/>
              </a:rPr>
              <a:t>‹#›</a:t>
            </a:fld>
            <a:endParaRPr/>
          </a:p>
        </p:txBody>
      </p:sp>
      <p:sp>
        <p:nvSpPr>
          <p:cNvPr id="155" name="Google Shape;155;p27"/>
          <p:cNvSpPr txBox="1"/>
          <p:nvPr>
            <p:ph type="title"/>
          </p:nvPr>
        </p:nvSpPr>
        <p:spPr>
          <a:xfrm>
            <a:off x="1143000" y="144974"/>
            <a:ext cx="6858000" cy="6060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Literature Survey</a:t>
            </a:r>
            <a:endParaRPr b="0" i="0" sz="3200" u="none" cap="none" strike="noStrike">
              <a:solidFill>
                <a:srgbClr val="000000"/>
              </a:solidFill>
              <a:latin typeface="Times New Roman"/>
              <a:ea typeface="Times New Roman"/>
              <a:cs typeface="Times New Roman"/>
              <a:sym typeface="Times New Roman"/>
            </a:endParaRPr>
          </a:p>
        </p:txBody>
      </p:sp>
      <p:graphicFrame>
        <p:nvGraphicFramePr>
          <p:cNvPr id="156" name="Google Shape;156;p27"/>
          <p:cNvGraphicFramePr/>
          <p:nvPr/>
        </p:nvGraphicFramePr>
        <p:xfrm>
          <a:off x="761086" y="956563"/>
          <a:ext cx="3000000" cy="3000000"/>
        </p:xfrm>
        <a:graphic>
          <a:graphicData uri="http://schemas.openxmlformats.org/drawingml/2006/table">
            <a:tbl>
              <a:tblPr bandRow="1" firstRow="1">
                <a:noFill/>
                <a:tableStyleId>{F4C5DB59-326A-48FF-8EE0-A7774D5D23B0}</a:tableStyleId>
              </a:tblPr>
              <a:tblGrid>
                <a:gridCol w="549975"/>
                <a:gridCol w="1846550"/>
                <a:gridCol w="1769650"/>
                <a:gridCol w="2019375"/>
                <a:gridCol w="1539250"/>
              </a:tblGrid>
              <a:tr h="666750">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S.No</a:t>
                      </a:r>
                      <a:endParaRPr sz="9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Author Name(s)</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Full title of the paper with year</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Inference from the paper (based on methodology, technology)</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Times New Roman"/>
                        <a:buNone/>
                      </a:pPr>
                      <a:r>
                        <a:rPr lang="en" sz="900" u="none" cap="none" strike="noStrike">
                          <a:latin typeface="Times New Roman"/>
                          <a:ea typeface="Times New Roman"/>
                          <a:cs typeface="Times New Roman"/>
                          <a:sym typeface="Times New Roman"/>
                        </a:rPr>
                        <a:t>Open problem (for your proposed work)</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92950">
                <a:tc>
                  <a:txBody>
                    <a:bodyPr/>
                    <a:lstStyle/>
                    <a:p>
                      <a:pPr indent="0" lvl="0" marL="0" marR="0" rtl="0" algn="r">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7. </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Zhu Yihong, Sun Lihong,Tang Zhuoliang</a:t>
                      </a:r>
                      <a:endParaRPr sz="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and </a:t>
                      </a:r>
                      <a:r>
                        <a:rPr lang="en" sz="800">
                          <a:latin typeface="Times New Roman"/>
                          <a:ea typeface="Times New Roman"/>
                          <a:cs typeface="Times New Roman"/>
                          <a:sym typeface="Times New Roman"/>
                        </a:rPr>
                        <a:t>Zhang Fujun</a:t>
                      </a:r>
                      <a:endParaRPr sz="800">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Application of ElGamal Encryption Technology to the Information Security of Digital Library. (2013)</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paper enhances digital library security by implementing ElGamal encryption, focusing on key pair generation, digital signatures, and secure data transmission to protect against unauthorized access and data manipulation.</a:t>
                      </a:r>
                      <a:endParaRPr sz="800">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future work of this paper could involve further research and experimentation to explore the scalability and efficiency of the ElGamal encryption technology in larger digital library systems</a:t>
                      </a:r>
                      <a:r>
                        <a:rPr lang="en" sz="1200">
                          <a:solidFill>
                            <a:srgbClr val="1A1A1A"/>
                          </a:solidFill>
                          <a:highlight>
                            <a:srgbClr val="FAFAFA"/>
                          </a:highlight>
                        </a:rPr>
                        <a:t>.</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07250">
                <a:tc>
                  <a:txBody>
                    <a:bodyPr/>
                    <a:lstStyle/>
                    <a:p>
                      <a:pPr indent="0" lvl="0" marL="0" marR="0" rtl="0" algn="r">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8. </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Times New Roman"/>
                        <a:buNone/>
                      </a:pPr>
                      <a:r>
                        <a:rPr lang="en" sz="800">
                          <a:latin typeface="Times New Roman"/>
                          <a:ea typeface="Times New Roman"/>
                          <a:cs typeface="Times New Roman"/>
                          <a:sym typeface="Times New Roman"/>
                        </a:rPr>
                        <a:t>Pratima Deshpande, S Santhanalakshmi, Lakshmi P</a:t>
                      </a:r>
                      <a:r>
                        <a:rPr lang="en" sz="800" u="none" cap="none" strike="noStrike">
                          <a:latin typeface="Times New Roman"/>
                          <a:ea typeface="Times New Roman"/>
                          <a:cs typeface="Times New Roman"/>
                          <a:sym typeface="Times New Roman"/>
                        </a:rPr>
                        <a:t>	</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Experimental Study of Diffie-Hellman Key Exchange Algorithm on Embedded Devices.</a:t>
                      </a:r>
                      <a:r>
                        <a:rPr lang="en" sz="800">
                          <a:latin typeface="Times New Roman"/>
                          <a:ea typeface="Times New Roman"/>
                          <a:cs typeface="Times New Roman"/>
                          <a:sym typeface="Times New Roman"/>
                        </a:rPr>
                        <a:t> (2017)</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paper secures Raspberry Pi and Arduino communication using Diffie-Hellman, focusing on fast modular exponentiation and achieving 1ms (Arduino) and 0.4-0.6ms (Raspberry Pi) execution times.</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Future work would be for exploring the scalability and performance implications of implementing the Diffie-Hellman key exchange algorithm on a larger network of interconnected embedded systems.</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57250">
                <a:tc>
                  <a:txBody>
                    <a:bodyPr/>
                    <a:lstStyle/>
                    <a:p>
                      <a:pPr indent="0" lvl="0" marL="0" marR="0" rtl="0" algn="r">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9.</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J. Guruprakash and Srinivas Koppu</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EC-ElGamal and Genetic Algorithm-Based Enhancement for Lightweight Scalable Blockchain in IoT Domai</a:t>
                      </a:r>
                      <a:r>
                        <a:rPr lang="en" sz="750">
                          <a:highlight>
                            <a:srgbClr val="FFFFFF"/>
                          </a:highlight>
                        </a:rPr>
                        <a:t>n. (2019)</a:t>
                      </a:r>
                      <a:endParaRPr sz="750">
                        <a:highlight>
                          <a:srgbClr val="FFFFFF"/>
                        </a:highlight>
                      </a:endParaRPr>
                    </a:p>
                    <a:p>
                      <a:pPr indent="0" lvl="0" marL="0" rtl="0" algn="l">
                        <a:spcBef>
                          <a:spcPts val="0"/>
                        </a:spcBef>
                        <a:spcAft>
                          <a:spcPts val="0"/>
                        </a:spcAft>
                        <a:buNone/>
                      </a:pPr>
                      <a:r>
                        <a:t/>
                      </a:r>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The paper enhances blockchain-based IoT security and performance using EC-ElGamal encryption, SHA-384 hashing, and Genetic Algorithms, evaluating metrics like processing time, validation, hash rate, and storage cost.</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800">
                          <a:latin typeface="Times New Roman"/>
                          <a:ea typeface="Times New Roman"/>
                          <a:cs typeface="Times New Roman"/>
                          <a:sym typeface="Times New Roman"/>
                        </a:rPr>
                        <a:t>Future work is ensuring system scalability and efficiency with numerous IoT devices and high transaction volumes, while maintaining encryption and hashing security and addressing vulnerabilities.</a:t>
                      </a:r>
                      <a:endParaRPr sz="800" u="none" cap="none" strike="noStrike">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953589" y="78240"/>
            <a:ext cx="7315200" cy="665731"/>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Software/Tools Requirements</a:t>
            </a:r>
            <a:endParaRPr sz="3200">
              <a:latin typeface="Times New Roman"/>
              <a:ea typeface="Times New Roman"/>
              <a:cs typeface="Times New Roman"/>
              <a:sym typeface="Times New Roman"/>
            </a:endParaRPr>
          </a:p>
        </p:txBody>
      </p:sp>
      <p:sp>
        <p:nvSpPr>
          <p:cNvPr id="162" name="Google Shape;162;p28"/>
          <p:cNvSpPr txBox="1"/>
          <p:nvPr/>
        </p:nvSpPr>
        <p:spPr>
          <a:xfrm>
            <a:off x="626325" y="1140278"/>
            <a:ext cx="7968900" cy="3509400"/>
          </a:xfrm>
          <a:prstGeom prst="rect">
            <a:avLst/>
          </a:prstGeom>
          <a:noFill/>
          <a:ln>
            <a:noFill/>
          </a:ln>
        </p:spPr>
        <p:txBody>
          <a:bodyPr anchorCtr="0" anchor="t" bIns="45700" lIns="45700" spcFirstLastPara="1" rIns="45700" wrap="square" tIns="45700">
            <a:spAutoFit/>
          </a:bodyPr>
          <a:lstStyle/>
          <a:p>
            <a:pPr indent="-279400" lvl="0" marL="285750" marR="0" rtl="0" algn="l">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Times New Roman"/>
                <a:ea typeface="Times New Roman"/>
                <a:cs typeface="Times New Roman"/>
                <a:sym typeface="Times New Roman"/>
              </a:rPr>
              <a:t>Front End S</a:t>
            </a:r>
            <a:r>
              <a:rPr lang="en" sz="1700">
                <a:latin typeface="Times New Roman"/>
                <a:ea typeface="Times New Roman"/>
                <a:cs typeface="Times New Roman"/>
                <a:sym typeface="Times New Roman"/>
              </a:rPr>
              <a:t>oftware</a:t>
            </a:r>
            <a:r>
              <a:rPr b="0" i="0" lang="en" sz="1700" u="none" cap="none" strike="noStrike">
                <a:solidFill>
                  <a:srgbClr val="000000"/>
                </a:solidFill>
                <a:latin typeface="Times New Roman"/>
                <a:ea typeface="Times New Roman"/>
                <a:cs typeface="Times New Roman"/>
                <a:sym typeface="Times New Roman"/>
              </a:rPr>
              <a:t>:</a:t>
            </a:r>
            <a:endParaRPr b="0" i="0" sz="1700" u="none" cap="none" strike="noStrike">
              <a:solidFill>
                <a:srgbClr val="000000"/>
              </a:solidFill>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JavaScript</a:t>
            </a:r>
            <a:endParaRPr sz="1700">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CSS</a:t>
            </a:r>
            <a:endParaRPr sz="1700">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HTML</a:t>
            </a:r>
            <a:endParaRPr sz="1700">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Times New Roman"/>
                <a:ea typeface="Times New Roman"/>
                <a:cs typeface="Times New Roman"/>
                <a:sym typeface="Times New Roman"/>
              </a:rPr>
              <a:t>Back End S</a:t>
            </a:r>
            <a:r>
              <a:rPr lang="en" sz="1700">
                <a:latin typeface="Times New Roman"/>
                <a:ea typeface="Times New Roman"/>
                <a:cs typeface="Times New Roman"/>
                <a:sym typeface="Times New Roman"/>
              </a:rPr>
              <a:t>oftware:</a:t>
            </a:r>
            <a:endParaRPr sz="1700">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PHP</a:t>
            </a:r>
            <a:endParaRPr sz="1700">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Xampp </a:t>
            </a:r>
            <a:endParaRPr sz="1700">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MySQL </a:t>
            </a:r>
            <a:endParaRPr sz="1700">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1700"/>
              <a:buFont typeface="Arial"/>
              <a:buChar char="•"/>
            </a:pPr>
            <a:r>
              <a:rPr b="0" i="0" lang="en" sz="1700" u="none" cap="none" strike="noStrike">
                <a:solidFill>
                  <a:srgbClr val="000000"/>
                </a:solidFill>
                <a:latin typeface="Times New Roman"/>
                <a:ea typeface="Times New Roman"/>
                <a:cs typeface="Times New Roman"/>
                <a:sym typeface="Times New Roman"/>
              </a:rPr>
              <a:t>H</a:t>
            </a:r>
            <a:r>
              <a:rPr lang="en" sz="1700">
                <a:latin typeface="Times New Roman"/>
                <a:ea typeface="Times New Roman"/>
                <a:cs typeface="Times New Roman"/>
                <a:sym typeface="Times New Roman"/>
              </a:rPr>
              <a:t>ardware</a:t>
            </a:r>
            <a:r>
              <a:rPr b="0" i="0" lang="en" sz="1700" u="none" cap="none" strike="noStrike">
                <a:solidFill>
                  <a:srgbClr val="000000"/>
                </a:solidFill>
                <a:latin typeface="Times New Roman"/>
                <a:ea typeface="Times New Roman"/>
                <a:cs typeface="Times New Roman"/>
                <a:sym typeface="Times New Roman"/>
              </a:rPr>
              <a:t> Requirements:</a:t>
            </a:r>
            <a:endParaRPr b="0" i="0" sz="1700" u="none" cap="none" strike="noStrike">
              <a:solidFill>
                <a:srgbClr val="000000"/>
              </a:solidFill>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RAM: 4GB</a:t>
            </a:r>
            <a:endParaRPr sz="1700">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Storage: 512GB</a:t>
            </a:r>
            <a:endParaRPr sz="1700">
              <a:latin typeface="Times New Roman"/>
              <a:ea typeface="Times New Roman"/>
              <a:cs typeface="Times New Roman"/>
              <a:sym typeface="Times New Roman"/>
            </a:endParaRPr>
          </a:p>
          <a:p>
            <a:pPr indent="-336550" lvl="0" marL="914400" marR="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Operating System: Windows</a:t>
            </a:r>
            <a:endParaRPr sz="1700">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63" name="Google Shape;163;p28"/>
          <p:cNvSpPr txBox="1"/>
          <p:nvPr>
            <p:ph idx="12" type="sldNum"/>
          </p:nvPr>
        </p:nvSpPr>
        <p:spPr>
          <a:xfrm>
            <a:off x="8319496" y="285750"/>
            <a:ext cx="291104" cy="230833"/>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2" type="sldNum"/>
          </p:nvPr>
        </p:nvSpPr>
        <p:spPr>
          <a:xfrm>
            <a:off x="8418883" y="285750"/>
            <a:ext cx="191717" cy="230833"/>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6</a:t>
            </a:r>
            <a:endParaRPr/>
          </a:p>
        </p:txBody>
      </p:sp>
      <p:sp>
        <p:nvSpPr>
          <p:cNvPr id="169" name="Google Shape;169;p29"/>
          <p:cNvSpPr txBox="1"/>
          <p:nvPr>
            <p:ph type="title"/>
          </p:nvPr>
        </p:nvSpPr>
        <p:spPr>
          <a:xfrm>
            <a:off x="457200" y="69056"/>
            <a:ext cx="8229600" cy="1131095"/>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 sz="3200">
                <a:latin typeface="Times New Roman"/>
                <a:ea typeface="Times New Roman"/>
                <a:cs typeface="Times New Roman"/>
                <a:sym typeface="Times New Roman"/>
              </a:rPr>
              <a:t>Architecture / Design</a:t>
            </a:r>
            <a:endParaRPr/>
          </a:p>
        </p:txBody>
      </p:sp>
      <p:pic>
        <p:nvPicPr>
          <p:cNvPr id="170" name="Google Shape;170;p29"/>
          <p:cNvPicPr preferRelativeResize="0"/>
          <p:nvPr/>
        </p:nvPicPr>
        <p:blipFill>
          <a:blip r:embed="rId3">
            <a:alphaModFix/>
          </a:blip>
          <a:stretch>
            <a:fillRect/>
          </a:stretch>
        </p:blipFill>
        <p:spPr>
          <a:xfrm>
            <a:off x="570400" y="1471125"/>
            <a:ext cx="8116399" cy="25781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176" name="Google Shape;176;p30"/>
          <p:cNvSpPr txBox="1"/>
          <p:nvPr/>
        </p:nvSpPr>
        <p:spPr>
          <a:xfrm>
            <a:off x="2473775" y="285750"/>
            <a:ext cx="42912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AES</a:t>
            </a:r>
            <a:endParaRPr/>
          </a:p>
        </p:txBody>
      </p:sp>
      <p:sp>
        <p:nvSpPr>
          <p:cNvPr id="177" name="Google Shape;177;p30"/>
          <p:cNvSpPr txBox="1"/>
          <p:nvPr/>
        </p:nvSpPr>
        <p:spPr>
          <a:xfrm>
            <a:off x="709000" y="1080900"/>
            <a:ext cx="7851300" cy="3436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symmetric encryption algorithm standardized by NIST.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Block Cipher: Encrypts data in fixed-size blocks (128 bits).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Key Sizes: 128, 192, or 256 bits.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Rounds: 10 rounds for 128-bit keys, 12 for 192-bit keys, and 14 for 256-bit keys.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2" type="sldNum"/>
          </p:nvPr>
        </p:nvSpPr>
        <p:spPr>
          <a:xfrm>
            <a:off x="8319496" y="28575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
              <a:t>14</a:t>
            </a:r>
            <a:endParaRPr/>
          </a:p>
        </p:txBody>
      </p:sp>
      <p:sp>
        <p:nvSpPr>
          <p:cNvPr id="183" name="Google Shape;183;p31"/>
          <p:cNvSpPr txBox="1"/>
          <p:nvPr/>
        </p:nvSpPr>
        <p:spPr>
          <a:xfrm>
            <a:off x="2473775" y="285750"/>
            <a:ext cx="42912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rPr b="0" i="0" lang="en" sz="3200" u="none" cap="none" strike="noStrike">
                <a:solidFill>
                  <a:srgbClr val="000000"/>
                </a:solidFill>
                <a:latin typeface="Times New Roman"/>
                <a:ea typeface="Times New Roman"/>
                <a:cs typeface="Times New Roman"/>
                <a:sym typeface="Times New Roman"/>
              </a:rPr>
              <a:t>Implementation - AES</a:t>
            </a:r>
            <a:endParaRPr/>
          </a:p>
        </p:txBody>
      </p:sp>
      <p:sp>
        <p:nvSpPr>
          <p:cNvPr id="184" name="Google Shape;184;p31"/>
          <p:cNvSpPr txBox="1"/>
          <p:nvPr/>
        </p:nvSpPr>
        <p:spPr>
          <a:xfrm>
            <a:off x="646350" y="1113525"/>
            <a:ext cx="7851300" cy="343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AutoNum type="arabicPeriod"/>
            </a:pPr>
            <a:r>
              <a:rPr lang="en" sz="1600">
                <a:solidFill>
                  <a:schemeClr val="dk1"/>
                </a:solidFill>
              </a:rPr>
              <a:t>Key Expansion: Generate round keys from the cipher key using the Key Expansion algorithm.</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Initial Round: AddRoundKey: Each byte of the state is combined with a block of the round key using bitwise XOR.</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Main Rounds (9, 11, or 13 rounds depending on the key size):</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SubBytes: Each byte in the state is replaced with its corresponding byte in the S-box (substitution box).</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ShiftRows: Rows of the state are shifted cyclically to the left by different offsets.</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MixColumns: Columns of the state are mixed by multiplying them with a fixed polynomial.</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AddRoundKey: Each byte of the state is combined with the round key.</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Final Round (Same as Main Rounds, but without the MixColumns step):</a:t>
            </a:r>
            <a:endParaRPr sz="1600">
              <a:solidFill>
                <a:schemeClr val="dk1"/>
              </a:solidFill>
            </a:endParaRPr>
          </a:p>
          <a:p>
            <a:pPr indent="0" lvl="0" marL="0" rtl="0" algn="l">
              <a:spcBef>
                <a:spcPts val="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