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1" r:id="rId3"/>
    <p:sldId id="263" r:id="rId4"/>
    <p:sldId id="262" r:id="rId5"/>
    <p:sldId id="269" r:id="rId6"/>
    <p:sldId id="261" r:id="rId7"/>
    <p:sldId id="257" r:id="rId8"/>
    <p:sldId id="258" r:id="rId9"/>
    <p:sldId id="259" r:id="rId10"/>
    <p:sldId id="267" r:id="rId11"/>
    <p:sldId id="266" r:id="rId12"/>
    <p:sldId id="265" r:id="rId13"/>
    <p:sldId id="268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9711" y="1680210"/>
            <a:ext cx="9211733" cy="1082675"/>
          </a:xfrm>
        </p:spPr>
        <p:txBody>
          <a:bodyPr/>
          <a:lstStyle/>
          <a:p>
            <a:pPr algn="ctr"/>
            <a:r>
              <a:rPr lang="en-IN" altLang="en-US" sz="5400" dirty="0"/>
              <a:t>Fitness </a:t>
            </a:r>
            <a:r>
              <a:rPr lang="en-IN" altLang="en-US" sz="5400" dirty="0" smtClean="0"/>
              <a:t>Management</a:t>
            </a:r>
            <a:br>
              <a:rPr lang="en-IN" altLang="en-US" sz="5400" dirty="0" smtClean="0"/>
            </a:br>
            <a:r>
              <a:rPr lang="en-IN" altLang="en-US" sz="5400" dirty="0" smtClean="0"/>
              <a:t> </a:t>
            </a:r>
            <a:r>
              <a:rPr lang="en-IN" altLang="en-US" sz="5400" dirty="0"/>
              <a:t>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Server Side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05" y="1351280"/>
            <a:ext cx="6906260" cy="4351655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Benefits </a:t>
            </a:r>
            <a:r>
              <a:rPr lang="en-IN" sz="2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of WAN:</a:t>
            </a:r>
            <a:endParaRPr lang="en-IN" sz="2400" dirty="0" smtClean="0">
              <a:effectLst/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IN" sz="2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C</a:t>
            </a:r>
            <a:r>
              <a:rPr lang="en-IN" sz="24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overs </a:t>
            </a:r>
            <a:r>
              <a:rPr lang="en-IN" sz="2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larger geographical area. </a:t>
            </a:r>
            <a:endParaRPr lang="en-IN" sz="2400" dirty="0" smtClean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IN" sz="2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A</a:t>
            </a:r>
            <a:r>
              <a:rPr lang="en-IN" sz="24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llows </a:t>
            </a:r>
            <a:r>
              <a:rPr lang="en-IN" sz="2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sharing of resources and application softwares among distributed workstations or users.</a:t>
            </a:r>
            <a:endParaRPr lang="en-IN" sz="2400" dirty="0" smtClean="0">
              <a:effectLst/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IN" sz="24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Provide the </a:t>
            </a:r>
            <a:r>
              <a:rPr lang="en-IN" sz="2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facility of sharing the data to </a:t>
            </a:r>
            <a:r>
              <a:rPr lang="en-IN" sz="24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all </a:t>
            </a:r>
            <a:r>
              <a:rPr lang="en-IN" sz="2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connected devices in a </a:t>
            </a:r>
            <a:r>
              <a:rPr lang="en-IN" sz="24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network.</a:t>
            </a:r>
            <a:endParaRPr lang="en-IN" sz="2400" dirty="0" smtClean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IN" sz="24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Organizations </a:t>
            </a:r>
            <a:r>
              <a:rPr lang="en-IN" sz="2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can form their global integrated network through WAN.</a:t>
            </a:r>
          </a:p>
          <a:p>
            <a:pPr lvl="0">
              <a:lnSpc>
                <a:spcPct val="107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IN" altLang="en-US" sz="2400">
                <a:latin typeface="Calibri" panose="020F0502020204030204" charset="0"/>
                <a:cs typeface="Calibri" panose="020F0502020204030204" charset="0"/>
              </a:rPr>
              <a:t>It has higher bandwidth than normal bandwidth making transfer of files easier.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260" y="2141220"/>
            <a:ext cx="3380486" cy="27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Network Topology in Server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0980"/>
            <a:ext cx="6464935" cy="435165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Benefits of </a:t>
            </a:r>
            <a:r>
              <a:rPr lang="en-IN" sz="2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Hybrid Topology:</a:t>
            </a:r>
            <a:endParaRPr lang="en-IN" sz="2400" dirty="0" smtClean="0">
              <a:effectLst/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IN" sz="2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C</a:t>
            </a:r>
            <a:r>
              <a:rPr lang="en-IN" sz="24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ombines </a:t>
            </a:r>
            <a:r>
              <a:rPr lang="en-IN" sz="2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the benefits of different types of topologies in one topology.</a:t>
            </a:r>
            <a:endParaRPr lang="en-IN" sz="2400" dirty="0" smtClean="0">
              <a:effectLst/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IN" sz="2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Can be modified as per requirement.</a:t>
            </a:r>
            <a:endParaRPr lang="en-IN" sz="2400" dirty="0" smtClean="0">
              <a:effectLst/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IN" sz="2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E</a:t>
            </a:r>
            <a:r>
              <a:rPr lang="en-IN" sz="24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xtremely </a:t>
            </a:r>
            <a:r>
              <a:rPr lang="en-IN" sz="2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flexible.</a:t>
            </a:r>
            <a:endParaRPr lang="en-IN" sz="2400" dirty="0" smtClean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IN" sz="24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Error </a:t>
            </a:r>
            <a:r>
              <a:rPr lang="en-IN" sz="2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detecting and troubleshooting is easy.</a:t>
            </a:r>
            <a:endParaRPr lang="en-IN" sz="2400" dirty="0" smtClean="0">
              <a:effectLst/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IN" sz="2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Handles large volumes of traffic.</a:t>
            </a:r>
            <a:endParaRPr lang="en-IN" sz="2400" dirty="0" smtClean="0">
              <a:effectLst/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charset="0"/>
              <a:buChar char="Ø"/>
            </a:pPr>
            <a:r>
              <a:rPr lang="en-IN" sz="24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Very effective </a:t>
            </a:r>
            <a:r>
              <a:rPr lang="en-IN" sz="2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in large networks.</a:t>
            </a:r>
            <a:endParaRPr lang="en-IN" dirty="0">
              <a:effectLst/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endParaRPr lang="en-IN" dirty="0">
              <a:effectLst/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865" y="2061210"/>
            <a:ext cx="3747191" cy="273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Client Side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8995" y="1329055"/>
            <a:ext cx="6205220" cy="435165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Benefits of LAN:</a:t>
            </a:r>
            <a:endParaRPr lang="en-IN" sz="2400" dirty="0" smtClean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charset="0"/>
              <a:buChar char="Ø"/>
              <a:tabLst>
                <a:tab pos="457200" algn="l"/>
              </a:tabLst>
            </a:pPr>
            <a:r>
              <a:rPr lang="en-IN" sz="24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Easy to use the same software in a number of computers connected to a network.</a:t>
            </a:r>
            <a:endParaRPr lang="en-IN" sz="2400" dirty="0" smtClean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charset="0"/>
              <a:buChar char="Ø"/>
              <a:tabLst>
                <a:tab pos="457200" algn="l"/>
              </a:tabLst>
            </a:pPr>
            <a:r>
              <a:rPr lang="en-IN" sz="24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Data and messages can easily be shared with the other computer connected to the network.</a:t>
            </a:r>
            <a:endParaRPr lang="en-IN" sz="2400" dirty="0" smtClean="0">
              <a:effectLst/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charset="0"/>
              <a:buChar char="Ø"/>
              <a:tabLst>
                <a:tab pos="457200" algn="l"/>
              </a:tabLst>
            </a:pPr>
            <a:r>
              <a:rPr lang="en-IN" sz="24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The data of all network users can be stored on a hard disk of the central/server computer.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charset="0"/>
              <a:buChar char="Ø"/>
              <a:tabLst>
                <a:tab pos="457200" algn="l"/>
              </a:tabLst>
            </a:pPr>
            <a:r>
              <a:rPr lang="en-IN" sz="24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Since data is stored on the server computer, it will be easy to manage data at only one place and the data will be more secure as well.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9" r="15588"/>
          <a:stretch>
            <a:fillRect/>
          </a:stretch>
        </p:blipFill>
        <p:spPr>
          <a:xfrm>
            <a:off x="7054215" y="2280920"/>
            <a:ext cx="5137778" cy="24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Network Topology in Client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40485"/>
            <a:ext cx="6603365" cy="435165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Benefits </a:t>
            </a:r>
            <a:r>
              <a:rPr lang="en-IN" sz="2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of Star Topology:</a:t>
            </a:r>
            <a:endParaRPr lang="en-IN" sz="2400" dirty="0" smtClean="0">
              <a:effectLst/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charset="0"/>
              <a:buChar char="Ø"/>
              <a:tabLst>
                <a:tab pos="457200" algn="l"/>
              </a:tabLst>
            </a:pPr>
            <a:r>
              <a:rPr lang="en-IN" sz="2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Failure of one node does not show impact on other </a:t>
            </a:r>
            <a:r>
              <a:rPr lang="en-IN" sz="24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nodes.</a:t>
            </a:r>
            <a:endParaRPr lang="en-IN" sz="2400" dirty="0" smtClean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charset="0"/>
              <a:buChar char="Ø"/>
              <a:tabLst>
                <a:tab pos="457200" algn="l"/>
              </a:tabLst>
            </a:pPr>
            <a:r>
              <a:rPr lang="en-IN" sz="24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Addition and </a:t>
            </a:r>
            <a:r>
              <a:rPr lang="en-IN" sz="2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removal of nodes can be </a:t>
            </a:r>
            <a:r>
              <a:rPr lang="en-IN" sz="24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done without </a:t>
            </a:r>
            <a:r>
              <a:rPr lang="en-IN" sz="2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influencing the rest of the </a:t>
            </a:r>
            <a:r>
              <a:rPr lang="en-IN" sz="24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network.</a:t>
            </a:r>
            <a:endParaRPr lang="en-IN" sz="2400" dirty="0" smtClean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charset="0"/>
              <a:buChar char="Ø"/>
              <a:tabLst>
                <a:tab pos="457200" algn="l"/>
              </a:tabLst>
            </a:pPr>
            <a:r>
              <a:rPr lang="en-IN" sz="24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The </a:t>
            </a:r>
            <a:r>
              <a:rPr lang="en-IN" sz="2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length of the </a:t>
            </a:r>
            <a:r>
              <a:rPr lang="en-IN" sz="24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network can </a:t>
            </a:r>
            <a:r>
              <a:rPr lang="en-IN" sz="2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be extended by adding multiple stars to the server. </a:t>
            </a:r>
            <a:endParaRPr lang="en-IN" sz="2400" dirty="0" smtClean="0">
              <a:effectLst/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charset="0"/>
              <a:buChar char="Ø"/>
              <a:tabLst>
                <a:tab pos="457200" algn="l"/>
              </a:tabLst>
            </a:pPr>
            <a:r>
              <a:rPr lang="en-IN" sz="2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P</a:t>
            </a:r>
            <a:r>
              <a:rPr lang="en-IN" sz="24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robability </a:t>
            </a:r>
            <a:r>
              <a:rPr lang="en-IN" sz="2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of data collisions is very less. </a:t>
            </a:r>
            <a:endParaRPr lang="en-IN" sz="2400" dirty="0" smtClean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charset="0"/>
              <a:buChar char="Ø"/>
              <a:tabLst>
                <a:tab pos="457200" algn="l"/>
              </a:tabLst>
            </a:pPr>
            <a:r>
              <a:rPr lang="en-IN" sz="24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When </a:t>
            </a:r>
            <a:r>
              <a:rPr lang="en-IN" sz="2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there is any </a:t>
            </a:r>
            <a:r>
              <a:rPr lang="en-IN" sz="24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cut </a:t>
            </a:r>
            <a:r>
              <a:rPr lang="en-IN" sz="24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+mn-ea"/>
              </a:rPr>
              <a:t>cable, the impact is shown only on one node.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220" y="2292350"/>
            <a:ext cx="3954796" cy="24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Summary of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z="2400" dirty="0"/>
              <a:t>This application is for fitness daily tracking and monitoring.</a:t>
            </a:r>
          </a:p>
          <a:p>
            <a:r>
              <a:rPr lang="en-IN" altLang="en-US" sz="2400" dirty="0"/>
              <a:t>This application uses Android operating system as </a:t>
            </a:r>
            <a:r>
              <a:rPr lang="en-IN" altLang="en-US" sz="2400" dirty="0" smtClean="0"/>
              <a:t>a client side </a:t>
            </a:r>
            <a:r>
              <a:rPr lang="en-IN" altLang="en-US" sz="2400" dirty="0"/>
              <a:t>OS.</a:t>
            </a:r>
          </a:p>
          <a:p>
            <a:r>
              <a:rPr lang="en-IN" altLang="en-US" sz="2400" dirty="0"/>
              <a:t>This application uses its own device and mobile or computer, so customers can control the tracking and monitoring.</a:t>
            </a:r>
          </a:p>
          <a:p>
            <a:r>
              <a:rPr lang="en-IN" altLang="en-US" sz="2400" dirty="0"/>
              <a:t>This application stores the users name, age, body type, weight, height, etc. and is constantly monitored.</a:t>
            </a:r>
          </a:p>
          <a:p>
            <a:r>
              <a:rPr lang="en-IN" altLang="en-US" sz="2400" dirty="0"/>
              <a:t>This application uses a client - server model as a Networking model.</a:t>
            </a:r>
          </a:p>
          <a:p>
            <a:r>
              <a:rPr lang="en-IN" altLang="en-US" sz="2400" dirty="0"/>
              <a:t>We use a star topology in the client side and a hybrid topology in the server side of the OS.</a:t>
            </a:r>
          </a:p>
          <a:p>
            <a:r>
              <a:rPr lang="en-IN" altLang="en-US" sz="2400" dirty="0"/>
              <a:t>The application is meant to be user friendly, easy to use but also to </a:t>
            </a:r>
            <a:r>
              <a:rPr lang="en-IN" altLang="en-US" sz="2400" dirty="0" err="1"/>
              <a:t>to</a:t>
            </a:r>
            <a:r>
              <a:rPr lang="en-IN" altLang="en-US" sz="2400" dirty="0"/>
              <a:t> be used with precaution as it the users health that is on the line.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z="2400"/>
              <a:t>A fitness app is an application that can be downloaded on any mobile device and used anywhere to get fit.</a:t>
            </a:r>
          </a:p>
          <a:p>
            <a:r>
              <a:rPr lang="en-IN" altLang="en-US" sz="2400"/>
              <a:t>These apps performs various functions such as fitness goals, tracking calorie intake, water tracking, giving ideas for workout and sharing progess on social media.</a:t>
            </a:r>
          </a:p>
          <a:p>
            <a:r>
              <a:rPr lang="en-IN" altLang="en-US" sz="2400"/>
              <a:t>The app tracks how often you stand, how much you move, and how many minutes of exercise you do.</a:t>
            </a:r>
          </a:p>
          <a:p>
            <a:r>
              <a:rPr lang="en-IN" altLang="en-US" sz="2400"/>
              <a:t>The goal is to sit less, move more, and get more exercise by completing the tasks everyday.</a:t>
            </a:r>
          </a:p>
          <a:p>
            <a:r>
              <a:rPr lang="en-IN" altLang="en-US" sz="2400"/>
              <a:t>They can be used as a platform to healthy habits with personalized workouts, healthy eating habits, fitness advices, cholesterol regulation and sleep tracking.  </a:t>
            </a:r>
          </a:p>
          <a:p>
            <a:endParaRPr lang="en-IN" altLang="en-US" sz="2400"/>
          </a:p>
          <a:p>
            <a:endParaRPr lang="en-I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Operating System in Server </a:t>
            </a:r>
            <a:r>
              <a:rPr lang="en-IN" altLang="en-US" dirty="0" smtClean="0"/>
              <a:t>Side (Windows)</a:t>
            </a:r>
            <a:endParaRPr lang="en-IN" altLang="en-US" dirty="0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332" y="3486978"/>
            <a:ext cx="3653517" cy="3225491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0" y="944764"/>
            <a:ext cx="11582400" cy="536974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Microsoft Windows, commonly referred to as Windows, is a group of several proprietary graphical operating system families, all of which are developed and marketed by Microsoft. </a:t>
            </a:r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Advantages </a:t>
            </a:r>
            <a:r>
              <a:rPr lang="en-US" sz="2800" dirty="0"/>
              <a:t>of Windows:</a:t>
            </a:r>
            <a:endParaRPr lang="en-IN" sz="2800" dirty="0"/>
          </a:p>
          <a:p>
            <a:pPr lvl="0"/>
            <a:r>
              <a:rPr lang="en-US" sz="2800" dirty="0"/>
              <a:t>Ease of use</a:t>
            </a:r>
            <a:endParaRPr lang="en-IN" sz="2800" dirty="0"/>
          </a:p>
          <a:p>
            <a:pPr lvl="0"/>
            <a:r>
              <a:rPr lang="en-US" sz="2800" dirty="0"/>
              <a:t>Availability of software</a:t>
            </a:r>
            <a:endParaRPr lang="en-IN" sz="2800" dirty="0"/>
          </a:p>
          <a:p>
            <a:pPr lvl="0"/>
            <a:r>
              <a:rPr lang="en-US" sz="2800" dirty="0"/>
              <a:t>Backwards Compatibility</a:t>
            </a:r>
            <a:endParaRPr lang="en-IN" sz="2800" dirty="0"/>
          </a:p>
          <a:p>
            <a:pPr lvl="0"/>
            <a:r>
              <a:rPr lang="en-US" sz="2800" dirty="0"/>
              <a:t>Support for New Hardware</a:t>
            </a:r>
            <a:endParaRPr lang="en-IN" sz="2800" dirty="0"/>
          </a:p>
          <a:p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Operating System in Client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7190105" cy="4953000"/>
          </a:xfrm>
        </p:spPr>
        <p:txBody>
          <a:bodyPr/>
          <a:lstStyle/>
          <a:p>
            <a:r>
              <a:rPr lang="en-IN" altLang="en-US" sz="2400"/>
              <a:t>Android OS is the operating system used for the given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/>
              <a:t>Android Inc. was founded by Rich Miner, Nick Sears, Chris White and Andy Rubin in 2003.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/>
              <a:t>The first successful commercial version Android 1.0, was released in September, 2008.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/>
              <a:t>Android is a mobile operating system based on a modified version of the Linux kernel and other open source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400"/>
              <a:t>Worldwide, as of 2020, there are 2.8 billion people who use Android as their operating system.</a:t>
            </a:r>
          </a:p>
          <a:p>
            <a:endParaRPr lang="en-IN" altLang="en-US" sz="2400"/>
          </a:p>
          <a:p>
            <a:endParaRPr lang="en-IN" altLang="en-US" sz="2400"/>
          </a:p>
          <a:p>
            <a:pPr>
              <a:buFont typeface="Wingdings" panose="05000000000000000000" charset="0"/>
              <a:buChar char="§"/>
            </a:pPr>
            <a:endParaRPr lang="en-IN" altLang="en-US" sz="2400"/>
          </a:p>
        </p:txBody>
      </p:sp>
      <p:pic>
        <p:nvPicPr>
          <p:cNvPr id="4" name="Content Placeholder 3" descr="download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26220" y="2240915"/>
            <a:ext cx="2024000" cy="2376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Operating System in Client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z="2400"/>
              <a:t>Advantages of OS:</a:t>
            </a:r>
          </a:p>
          <a:p>
            <a:pPr>
              <a:buFont typeface="Wingdings" panose="05000000000000000000" charset="0"/>
              <a:buChar char="Ø"/>
            </a:pPr>
            <a:r>
              <a:rPr lang="en-IN" sz="2400" dirty="0">
                <a:sym typeface="+mn-ea"/>
              </a:rPr>
              <a:t>Android is an open-source platform allowing UI customization.</a:t>
            </a:r>
            <a:endParaRPr lang="en-IN" altLang="en-US" sz="2400" dirty="0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sz="2400" dirty="0">
                <a:sym typeface="+mn-ea"/>
              </a:rPr>
              <a:t>Supports cloud storage enabling sync of devices with Google account.</a:t>
            </a:r>
          </a:p>
          <a:p>
            <a:pPr>
              <a:buFont typeface="Wingdings" panose="05000000000000000000" charset="0"/>
              <a:buChar char="Ø"/>
            </a:pPr>
            <a:r>
              <a:rPr lang="en-IN" sz="2400" dirty="0">
                <a:sym typeface="+mn-ea"/>
              </a:rPr>
              <a:t>Continual improvement &amp; removal of old features.</a:t>
            </a:r>
          </a:p>
          <a:p>
            <a:pPr>
              <a:buFont typeface="Wingdings" panose="05000000000000000000" charset="0"/>
              <a:buChar char="Ø"/>
            </a:pPr>
            <a:r>
              <a:rPr lang="en-IN" sz="2400" dirty="0">
                <a:sym typeface="+mn-ea"/>
              </a:rPr>
              <a:t>Supports 3rd party widget &amp; information display on screen.</a:t>
            </a:r>
          </a:p>
          <a:p>
            <a:pPr>
              <a:buFont typeface="Wingdings" panose="05000000000000000000" charset="0"/>
              <a:buChar char="Ø"/>
            </a:pPr>
            <a:r>
              <a:rPr lang="en-IN" sz="2400" dirty="0">
                <a:sym typeface="+mn-ea"/>
              </a:rPr>
              <a:t>It allows for greater freedom for making applications without much limit.</a:t>
            </a:r>
          </a:p>
          <a:p>
            <a:pPr>
              <a:buFont typeface="Wingdings" panose="05000000000000000000" charset="0"/>
              <a:buChar char="Ø"/>
            </a:pPr>
            <a:r>
              <a:rPr lang="en-IN" sz="2400" dirty="0">
                <a:sym typeface="+mn-ea"/>
              </a:rPr>
              <a:t>It adds versatility to the devices in which Android is run on.</a:t>
            </a:r>
            <a:endParaRPr lang="en-IN" altLang="en-US"/>
          </a:p>
          <a:p>
            <a:endParaRPr lang="en-IN" altLang="en-US" sz="2400"/>
          </a:p>
          <a:p>
            <a:pPr>
              <a:buFont typeface="Wingdings" panose="05000000000000000000" charset="0"/>
              <a:buChar char="§"/>
            </a:pPr>
            <a:endParaRPr lang="en-I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ER Diagram of DBMS</a:t>
            </a:r>
          </a:p>
        </p:txBody>
      </p:sp>
      <p:pic>
        <p:nvPicPr>
          <p:cNvPr id="4" name="Content Placeholder 3" descr="WhatsApp Image 2022-02-03 at 7.04.11 PM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274" y="773113"/>
            <a:ext cx="11096126" cy="5797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Business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altLang="en-US" sz="2400">
                <a:latin typeface="Calibri" panose="020F0502020204030204" charset="0"/>
                <a:cs typeface="Calibri" panose="020F0502020204030204" charset="0"/>
              </a:rPr>
              <a:t>Business rules are statements that imposes some form of constraint on a specific aspect of the database, such as the elements within a field specification for a particular field or the characteristics of a given relationship.</a:t>
            </a:r>
          </a:p>
          <a:p>
            <a:r>
              <a:rPr lang="en-IN" altLang="en-US" sz="2400">
                <a:latin typeface="Calibri" panose="020F0502020204030204" charset="0"/>
                <a:cs typeface="Calibri" panose="020F0502020204030204" charset="0"/>
              </a:rPr>
              <a:t>Here are some business rules which are followed by the database we created:</a:t>
            </a:r>
          </a:p>
          <a:p>
            <a:pPr marL="0" indent="0">
              <a:buNone/>
            </a:pPr>
            <a:endParaRPr lang="en-IN" altLang="en-US" sz="240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 sz="2400">
                <a:latin typeface="Calibri" panose="020F0502020204030204" charset="0"/>
                <a:cs typeface="Calibri" panose="020F0502020204030204" charset="0"/>
              </a:rPr>
              <a:t>Each user of the application can have multiple workout plans but it is individual for each user.</a:t>
            </a:r>
          </a:p>
          <a:p>
            <a:pPr>
              <a:buFont typeface="Wingdings" panose="05000000000000000000" charset="0"/>
              <a:buChar char="Ø"/>
            </a:pPr>
            <a:r>
              <a:rPr lang="en-IN" altLang="en-US" sz="2400">
                <a:latin typeface="Calibri" panose="020F0502020204030204" charset="0"/>
                <a:cs typeface="Calibri" panose="020F0502020204030204" charset="0"/>
              </a:rPr>
              <a:t>The age limit of the user is 13 and above. Users below the age of 13 must be check off the parental supervision box.</a:t>
            </a:r>
          </a:p>
          <a:p>
            <a:pPr>
              <a:buFont typeface="Wingdings" panose="05000000000000000000" charset="0"/>
              <a:buChar char="Ø"/>
            </a:pPr>
            <a:r>
              <a:rPr lang="en-IN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The UserID, PlanID, ExerciseID, and TrackingID will be unique to all the users.</a:t>
            </a:r>
            <a:endParaRPr lang="en-IN" altLang="en-US" sz="2400"/>
          </a:p>
          <a:p>
            <a:pPr>
              <a:buFont typeface="Wingdings" panose="05000000000000000000" charset="0"/>
              <a:buChar char="§"/>
            </a:pPr>
            <a:endParaRPr lang="en-IN" altLang="en-US"/>
          </a:p>
          <a:p>
            <a:pPr>
              <a:buFont typeface="Wingdings" panose="05000000000000000000" charset="0"/>
              <a:buChar char="§"/>
            </a:pPr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Business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IN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The password of the user must consist of letters, uppercase, numbers and miscellaneous characters.</a:t>
            </a:r>
            <a:endParaRPr lang="en-IN" altLang="en-US" sz="240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The monitoring of thigh, hips, biceps, weight etc. is done regularly.</a:t>
            </a:r>
            <a:endParaRPr lang="en-IN" altLang="en-US" sz="240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Full use of the service is dependent on the upon your computer with adequate software or a supported mobile service with internet access.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Queries for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altLang="en-US" sz="2400">
                <a:latin typeface="Calibri" panose="020F0502020204030204" charset="0"/>
                <a:cs typeface="Calibri" panose="020F0502020204030204" charset="0"/>
              </a:rPr>
              <a:t>These are some queries that DBMS can answer for the application:</a:t>
            </a:r>
          </a:p>
          <a:p>
            <a:pPr>
              <a:buFont typeface="Wingdings" panose="05000000000000000000" charset="0"/>
              <a:buChar char="Ø"/>
            </a:pPr>
            <a:r>
              <a:rPr lang="en-IN" altLang="en-US" sz="2400">
                <a:latin typeface="Calibri" panose="020F0502020204030204" charset="0"/>
                <a:cs typeface="Calibri" panose="020F0502020204030204" charset="0"/>
              </a:rPr>
              <a:t>A query to list all the details of the participants.</a:t>
            </a:r>
          </a:p>
          <a:p>
            <a:pPr>
              <a:buFont typeface="Wingdings" panose="05000000000000000000" charset="0"/>
              <a:buChar char="Ø"/>
            </a:pPr>
            <a:r>
              <a:rPr lang="en-IN" altLang="en-US" sz="2400">
                <a:latin typeface="Calibri" panose="020F0502020204030204" charset="0"/>
                <a:cs typeface="Calibri" panose="020F0502020204030204" charset="0"/>
              </a:rPr>
              <a:t>A query to list the Username of the user whose gender is Male.</a:t>
            </a:r>
          </a:p>
          <a:p>
            <a:pPr>
              <a:buFont typeface="Wingdings" panose="05000000000000000000" charset="0"/>
              <a:buChar char="Ø"/>
            </a:pPr>
            <a:r>
              <a:rPr lang="en-IN" altLang="en-US" sz="2400">
                <a:latin typeface="Calibri" panose="020F0502020204030204" charset="0"/>
                <a:cs typeface="Calibri" panose="020F0502020204030204" charset="0"/>
              </a:rPr>
              <a:t>A query to list the UserID, gender and last name of the users whose UserID is between 10000 and 25000.</a:t>
            </a:r>
          </a:p>
          <a:p>
            <a:pPr>
              <a:buFont typeface="Wingdings" panose="05000000000000000000" charset="0"/>
              <a:buChar char="Ø"/>
            </a:pPr>
            <a:r>
              <a:rPr lang="en-IN" altLang="en-US" sz="2400">
                <a:latin typeface="Calibri" panose="020F0502020204030204" charset="0"/>
                <a:cs typeface="Calibri" panose="020F0502020204030204" charset="0"/>
              </a:rPr>
              <a:t>A query to list the UserID of the users whose gender is male and TrainingType is medium and; gender is female and description is thin.</a:t>
            </a:r>
          </a:p>
          <a:p>
            <a:pPr>
              <a:buFont typeface="Wingdings" panose="05000000000000000000" charset="0"/>
              <a:buChar char="Ø"/>
            </a:pPr>
            <a:r>
              <a:rPr lang="en-IN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A query to list the firstname and lastname of the users who have signed at ages below 13.</a:t>
            </a:r>
          </a:p>
          <a:p>
            <a:pPr>
              <a:buFont typeface="Wingdings" panose="05000000000000000000" charset="0"/>
              <a:buChar char="Ø"/>
            </a:pPr>
            <a:r>
              <a:rPr lang="en-IN" altLang="en-US" sz="2400">
                <a:latin typeface="Calibri" panose="020F0502020204030204" charset="0"/>
                <a:cs typeface="Calibri" panose="020F0502020204030204" charset="0"/>
              </a:rPr>
              <a:t>A query to list the age, gender and UserID of the users whose TrainingType is pro and description is fat.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1060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SimSun</vt:lpstr>
      <vt:lpstr>Arial</vt:lpstr>
      <vt:lpstr>Calibri</vt:lpstr>
      <vt:lpstr>Times New Roman</vt:lpstr>
      <vt:lpstr>Wingdings</vt:lpstr>
      <vt:lpstr>Gear Drives</vt:lpstr>
      <vt:lpstr>Fitness Management  System</vt:lpstr>
      <vt:lpstr>Introduction</vt:lpstr>
      <vt:lpstr>Operating System in Server Side (Windows)</vt:lpstr>
      <vt:lpstr>Operating System in Client Side</vt:lpstr>
      <vt:lpstr>Operating System in Client Side</vt:lpstr>
      <vt:lpstr>ER Diagram of DBMS</vt:lpstr>
      <vt:lpstr>Business Rules</vt:lpstr>
      <vt:lpstr>Business Rules</vt:lpstr>
      <vt:lpstr>Queries for Database</vt:lpstr>
      <vt:lpstr>Server Side Network</vt:lpstr>
      <vt:lpstr>Network Topology in Server Side</vt:lpstr>
      <vt:lpstr>Client Side Network</vt:lpstr>
      <vt:lpstr>Network Topology in Client Side</vt:lpstr>
      <vt:lpstr>Summary of the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Welcome</cp:lastModifiedBy>
  <cp:revision>32</cp:revision>
  <dcterms:created xsi:type="dcterms:W3CDTF">2022-02-02T04:31:00Z</dcterms:created>
  <dcterms:modified xsi:type="dcterms:W3CDTF">2024-07-01T17:28:49Z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2A09F570FDBF4639928CE9CFF0AC1F72</vt:lpwstr>
  </property>
  <property fmtid="{D5CDD505-2E9C-101B-9397-08002B2CF9AE}" pid="3" name="KSOProductBuildVer">
    <vt:lpwstr>1033-11.2.0.10463</vt:lpwstr>
  </property>
</Properties>
</file>