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Railway reservation system</a:t>
            </a:r>
            <a:endParaRPr lang="en-IN" dirty="0"/>
          </a:p>
        </p:txBody>
      </p:sp>
      <p:sp>
        <p:nvSpPr>
          <p:cNvPr id="3" name="Subtitle 2"/>
          <p:cNvSpPr>
            <a:spLocks noGrp="1"/>
          </p:cNvSpPr>
          <p:nvPr>
            <p:ph type="subTitle" idx="1"/>
          </p:nvPr>
        </p:nvSpPr>
        <p:spPr/>
        <p:txBody>
          <a:bodyPr>
            <a:normAutofit fontScale="92500" lnSpcReduction="10000"/>
          </a:bodyPr>
          <a:lstStyle/>
          <a:p>
            <a:r>
              <a:rPr lang="en-IN" dirty="0" smtClean="0"/>
              <a:t>By:</a:t>
            </a:r>
          </a:p>
          <a:p>
            <a:r>
              <a:rPr lang="en-IN" dirty="0" smtClean="0"/>
              <a:t>Richa </a:t>
            </a:r>
            <a:r>
              <a:rPr lang="en-IN" dirty="0" err="1" smtClean="0"/>
              <a:t>vivek</a:t>
            </a:r>
            <a:r>
              <a:rPr lang="en-IN" dirty="0" smtClean="0"/>
              <a:t> savant</a:t>
            </a:r>
          </a:p>
          <a:p>
            <a:r>
              <a:rPr lang="en-IN" dirty="0" smtClean="0"/>
              <a:t>Samarth </a:t>
            </a:r>
            <a:r>
              <a:rPr lang="en-IN" dirty="0" err="1" smtClean="0"/>
              <a:t>seshadri</a:t>
            </a:r>
            <a:endParaRPr lang="en-IN" dirty="0" smtClean="0"/>
          </a:p>
          <a:p>
            <a:r>
              <a:rPr lang="en-IN" dirty="0" smtClean="0"/>
              <a:t>S Navin sunder</a:t>
            </a:r>
            <a:endParaRPr lang="en-IN" dirty="0"/>
          </a:p>
        </p:txBody>
      </p:sp>
    </p:spTree>
    <p:extLst>
      <p:ext uri="{BB962C8B-B14F-4D97-AF65-F5344CB8AC3E}">
        <p14:creationId xmlns:p14="http://schemas.microsoft.com/office/powerpoint/2010/main" val="3299692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Purpose of class diagram</a:t>
            </a:r>
            <a:endParaRPr lang="en-IN" dirty="0"/>
          </a:p>
        </p:txBody>
      </p:sp>
      <p:sp>
        <p:nvSpPr>
          <p:cNvPr id="3" name="Content Placeholder 2"/>
          <p:cNvSpPr>
            <a:spLocks noGrp="1"/>
          </p:cNvSpPr>
          <p:nvPr>
            <p:ph idx="1"/>
          </p:nvPr>
        </p:nvSpPr>
        <p:spPr/>
        <p:txBody>
          <a:bodyPr>
            <a:normAutofit fontScale="92500"/>
          </a:bodyPr>
          <a:lstStyle/>
          <a:p>
            <a:r>
              <a:rPr lang="en-US" dirty="0"/>
              <a:t>The purpose of class diagram is to model the static view of an application. Class diagrams are the only diagrams which can be directly mapped with object-oriented languages and thus widely used at the time of construction.</a:t>
            </a:r>
          </a:p>
          <a:p>
            <a:r>
              <a:rPr lang="en-US" dirty="0"/>
              <a:t>UML diagrams like activity diagram, sequence diagram can only give the sequence flow of the application, however class diagram is a bit different. It is the most popular UML diagram in the coder community.</a:t>
            </a:r>
          </a:p>
          <a:p>
            <a:r>
              <a:rPr lang="en-US" dirty="0"/>
              <a:t>The purpose of the class diagram can be summarized as −</a:t>
            </a:r>
          </a:p>
          <a:p>
            <a:pPr marL="342900" indent="-342900">
              <a:buFont typeface="+mj-lt"/>
              <a:buAutoNum type="arabicPeriod"/>
            </a:pPr>
            <a:r>
              <a:rPr lang="en-US" dirty="0"/>
              <a:t>Analysis and design of the static view of an application.</a:t>
            </a:r>
          </a:p>
          <a:p>
            <a:pPr marL="342900" indent="-342900">
              <a:buFont typeface="+mj-lt"/>
              <a:buAutoNum type="arabicPeriod"/>
            </a:pPr>
            <a:r>
              <a:rPr lang="en-US" dirty="0"/>
              <a:t>Describe responsibilities of a system.</a:t>
            </a:r>
          </a:p>
          <a:p>
            <a:pPr marL="342900" indent="-342900">
              <a:buFont typeface="+mj-lt"/>
              <a:buAutoNum type="arabicPeriod"/>
            </a:pPr>
            <a:r>
              <a:rPr lang="en-US" dirty="0"/>
              <a:t>Base for component and deployment diagrams.</a:t>
            </a:r>
          </a:p>
          <a:p>
            <a:pPr marL="342900" indent="-342900">
              <a:buFont typeface="+mj-lt"/>
              <a:buAutoNum type="arabicPeriod"/>
            </a:pPr>
            <a:r>
              <a:rPr lang="en-US" dirty="0"/>
              <a:t>Forward and reverse engineering.</a:t>
            </a:r>
          </a:p>
          <a:p>
            <a:endParaRPr lang="en-IN" dirty="0"/>
          </a:p>
        </p:txBody>
      </p:sp>
    </p:spTree>
    <p:extLst>
      <p:ext uri="{BB962C8B-B14F-4D97-AF65-F5344CB8AC3E}">
        <p14:creationId xmlns:p14="http://schemas.microsoft.com/office/powerpoint/2010/main" val="3252356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Relationships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6332" y="2065867"/>
            <a:ext cx="5515781" cy="3677187"/>
          </a:xfrm>
        </p:spPr>
      </p:pic>
    </p:spTree>
    <p:extLst>
      <p:ext uri="{BB962C8B-B14F-4D97-AF65-F5344CB8AC3E}">
        <p14:creationId xmlns:p14="http://schemas.microsoft.com/office/powerpoint/2010/main" val="3482484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1" y="2725782"/>
            <a:ext cx="10131425" cy="1456267"/>
          </a:xfrm>
        </p:spPr>
        <p:txBody>
          <a:bodyPr/>
          <a:lstStyle/>
          <a:p>
            <a:pPr algn="ctr"/>
            <a:r>
              <a:rPr lang="en-IN" dirty="0" smtClean="0"/>
              <a:t>Use case diagram</a:t>
            </a:r>
            <a:endParaRPr lang="en-IN" dirty="0"/>
          </a:p>
        </p:txBody>
      </p:sp>
    </p:spTree>
    <p:extLst>
      <p:ext uri="{BB962C8B-B14F-4D97-AF65-F5344CB8AC3E}">
        <p14:creationId xmlns:p14="http://schemas.microsoft.com/office/powerpoint/2010/main" val="142872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diagram</a:t>
            </a:r>
            <a:endParaRPr lang="en-IN" dirty="0"/>
          </a:p>
        </p:txBody>
      </p:sp>
      <p:sp>
        <p:nvSpPr>
          <p:cNvPr id="3" name="Content Placeholder 2"/>
          <p:cNvSpPr>
            <a:spLocks noGrp="1"/>
          </p:cNvSpPr>
          <p:nvPr>
            <p:ph idx="1"/>
          </p:nvPr>
        </p:nvSpPr>
        <p:spPr/>
        <p:txBody>
          <a:bodyPr/>
          <a:lstStyle/>
          <a:p>
            <a:pPr marL="0" indent="0">
              <a:buNone/>
            </a:pPr>
            <a:r>
              <a:rPr lang="en-US" dirty="0" smtClean="0"/>
              <a:t>A </a:t>
            </a:r>
            <a:r>
              <a:rPr lang="en-US" dirty="0"/>
              <a:t>use case diagram is used to represent the dynamic behavior of a system.</a:t>
            </a:r>
            <a:r>
              <a:rPr lang="en-IN" dirty="0" smtClean="0"/>
              <a:t> </a:t>
            </a:r>
          </a:p>
          <a:p>
            <a:pPr marL="0" indent="0">
              <a:buNone/>
            </a:pPr>
            <a:r>
              <a:rPr lang="en-US" dirty="0"/>
              <a:t>It encapsulates the system's functionality by incorporating use cases, actors, and their relationships</a:t>
            </a:r>
            <a:r>
              <a:rPr lang="en-US" dirty="0" smtClean="0"/>
              <a:t>.</a:t>
            </a:r>
          </a:p>
          <a:p>
            <a:pPr marL="0" indent="0">
              <a:buNone/>
            </a:pPr>
            <a:r>
              <a:rPr lang="en-US" dirty="0" smtClean="0"/>
              <a:t>It </a:t>
            </a:r>
            <a:r>
              <a:rPr lang="en-US" dirty="0"/>
              <a:t>models the tasks, services, and functions required by a system/subsystem of an application</a:t>
            </a:r>
            <a:r>
              <a:rPr lang="en-US" dirty="0" smtClean="0"/>
              <a:t>.</a:t>
            </a:r>
          </a:p>
          <a:p>
            <a:pPr marL="0" indent="0">
              <a:buNone/>
            </a:pPr>
            <a:r>
              <a:rPr lang="en-US" dirty="0"/>
              <a:t>It depicts the high-level functionality of a system and also tells how the user handles a system.</a:t>
            </a:r>
            <a:endParaRPr lang="en-IN" dirty="0"/>
          </a:p>
        </p:txBody>
      </p:sp>
    </p:spTree>
    <p:extLst>
      <p:ext uri="{BB962C8B-B14F-4D97-AF65-F5344CB8AC3E}">
        <p14:creationId xmlns:p14="http://schemas.microsoft.com/office/powerpoint/2010/main" val="3855755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Purpose of use case diagram</a:t>
            </a:r>
            <a:endParaRPr lang="en-IN" dirty="0"/>
          </a:p>
        </p:txBody>
      </p:sp>
      <p:sp>
        <p:nvSpPr>
          <p:cNvPr id="3" name="Content Placeholder 2"/>
          <p:cNvSpPr>
            <a:spLocks noGrp="1"/>
          </p:cNvSpPr>
          <p:nvPr>
            <p:ph idx="1"/>
          </p:nvPr>
        </p:nvSpPr>
        <p:spPr/>
        <p:txBody>
          <a:bodyPr/>
          <a:lstStyle/>
          <a:p>
            <a:r>
              <a:rPr lang="en-US" dirty="0"/>
              <a:t>The main purpose of a use case diagram is to portray the dynamic aspect of a system. It accumulates the system's requirement, which includes both internal as well as external influences. It invokes persons, use cases, and several things that invoke the actors and elements accountable for the implementation of use case diagrams. It represents how an entity from the external environment can interact with a part of the system.</a:t>
            </a:r>
          </a:p>
          <a:p>
            <a:r>
              <a:rPr lang="en-US" dirty="0"/>
              <a:t>Following are the purposes of a use case diagram given below:</a:t>
            </a:r>
          </a:p>
          <a:p>
            <a:pPr marL="342900" indent="-342900">
              <a:buFont typeface="+mj-lt"/>
              <a:buAutoNum type="arabicPeriod"/>
            </a:pPr>
            <a:r>
              <a:rPr lang="en-US" dirty="0"/>
              <a:t>It gathers the system's needs.</a:t>
            </a:r>
          </a:p>
          <a:p>
            <a:pPr marL="342900" indent="-342900">
              <a:buFont typeface="+mj-lt"/>
              <a:buAutoNum type="arabicPeriod"/>
            </a:pPr>
            <a:r>
              <a:rPr lang="en-US" dirty="0"/>
              <a:t>It depicts the external view of the system.</a:t>
            </a:r>
          </a:p>
          <a:p>
            <a:pPr marL="342900" indent="-342900">
              <a:buFont typeface="+mj-lt"/>
              <a:buAutoNum type="arabicPeriod"/>
            </a:pPr>
            <a:r>
              <a:rPr lang="en-US" dirty="0"/>
              <a:t>It recognizes the internal as well as external factors that influence the system.</a:t>
            </a:r>
          </a:p>
          <a:p>
            <a:pPr marL="342900" indent="-342900">
              <a:buFont typeface="+mj-lt"/>
              <a:buAutoNum type="arabicPeriod"/>
            </a:pPr>
            <a:r>
              <a:rPr lang="en-US" dirty="0"/>
              <a:t>It represents the interaction between the actors.</a:t>
            </a:r>
          </a:p>
          <a:p>
            <a:endParaRPr lang="en-IN" dirty="0"/>
          </a:p>
        </p:txBody>
      </p:sp>
    </p:spTree>
    <p:extLst>
      <p:ext uri="{BB962C8B-B14F-4D97-AF65-F5344CB8AC3E}">
        <p14:creationId xmlns:p14="http://schemas.microsoft.com/office/powerpoint/2010/main" val="4173747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Identifying the  goals of use case diagram</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8565536"/>
              </p:ext>
            </p:extLst>
          </p:nvPr>
        </p:nvGraphicFramePr>
        <p:xfrm>
          <a:off x="685800" y="2141538"/>
          <a:ext cx="10131426" cy="2123440"/>
        </p:xfrm>
        <a:graphic>
          <a:graphicData uri="http://schemas.openxmlformats.org/drawingml/2006/table">
            <a:tbl>
              <a:tblPr firstRow="1" bandRow="1">
                <a:tableStyleId>{5C22544A-7EE6-4342-B048-85BDC9FD1C3A}</a:tableStyleId>
              </a:tblPr>
              <a:tblGrid>
                <a:gridCol w="5065713">
                  <a:extLst>
                    <a:ext uri="{9D8B030D-6E8A-4147-A177-3AD203B41FA5}">
                      <a16:colId xmlns:a16="http://schemas.microsoft.com/office/drawing/2014/main" val="4225168080"/>
                    </a:ext>
                  </a:extLst>
                </a:gridCol>
                <a:gridCol w="5065713">
                  <a:extLst>
                    <a:ext uri="{9D8B030D-6E8A-4147-A177-3AD203B41FA5}">
                      <a16:colId xmlns:a16="http://schemas.microsoft.com/office/drawing/2014/main" val="4256131688"/>
                    </a:ext>
                  </a:extLst>
                </a:gridCol>
              </a:tblGrid>
              <a:tr h="370840">
                <a:tc>
                  <a:txBody>
                    <a:bodyPr/>
                    <a:lstStyle/>
                    <a:p>
                      <a:pPr algn="ctr"/>
                      <a:r>
                        <a:rPr lang="en-IN" dirty="0" smtClean="0"/>
                        <a:t>ACTORS</a:t>
                      </a:r>
                      <a:endParaRPr lang="en-IN" dirty="0"/>
                    </a:p>
                  </a:txBody>
                  <a:tcPr/>
                </a:tc>
                <a:tc>
                  <a:txBody>
                    <a:bodyPr/>
                    <a:lstStyle/>
                    <a:p>
                      <a:r>
                        <a:rPr lang="en-IN" dirty="0" smtClean="0"/>
                        <a:t>GOALS</a:t>
                      </a:r>
                      <a:endParaRPr lang="en-IN" dirty="0"/>
                    </a:p>
                  </a:txBody>
                  <a:tcPr/>
                </a:tc>
                <a:extLst>
                  <a:ext uri="{0D108BD9-81ED-4DB2-BD59-A6C34878D82A}">
                    <a16:rowId xmlns:a16="http://schemas.microsoft.com/office/drawing/2014/main" val="1806513074"/>
                  </a:ext>
                </a:extLst>
              </a:tr>
              <a:tr h="370840">
                <a:tc>
                  <a:txBody>
                    <a:bodyPr/>
                    <a:lstStyle/>
                    <a:p>
                      <a:r>
                        <a:rPr lang="en-IN" dirty="0" smtClean="0"/>
                        <a:t>PASSENGER</a:t>
                      </a:r>
                      <a:endParaRPr lang="en-IN" dirty="0"/>
                    </a:p>
                  </a:txBody>
                  <a:tcPr/>
                </a:tc>
                <a:tc>
                  <a:txBody>
                    <a:bodyPr/>
                    <a:lstStyle/>
                    <a:p>
                      <a:r>
                        <a:rPr lang="en-IN" dirty="0" smtClean="0"/>
                        <a:t>To reserve tickets through</a:t>
                      </a:r>
                      <a:r>
                        <a:rPr lang="en-IN" baseline="0" dirty="0" smtClean="0"/>
                        <a:t> the website</a:t>
                      </a:r>
                      <a:endParaRPr lang="en-IN" dirty="0"/>
                    </a:p>
                  </a:txBody>
                  <a:tcPr/>
                </a:tc>
                <a:extLst>
                  <a:ext uri="{0D108BD9-81ED-4DB2-BD59-A6C34878D82A}">
                    <a16:rowId xmlns:a16="http://schemas.microsoft.com/office/drawing/2014/main" val="3502999361"/>
                  </a:ext>
                </a:extLst>
              </a:tr>
              <a:tr h="370840">
                <a:tc>
                  <a:txBody>
                    <a:bodyPr/>
                    <a:lstStyle/>
                    <a:p>
                      <a:r>
                        <a:rPr lang="en-IN" dirty="0" smtClean="0"/>
                        <a:t>TRAVEL AGENT</a:t>
                      </a:r>
                      <a:endParaRPr lang="en-IN" dirty="0"/>
                    </a:p>
                  </a:txBody>
                  <a:tcPr/>
                </a:tc>
                <a:tc>
                  <a:txBody>
                    <a:bodyPr/>
                    <a:lstStyle/>
                    <a:p>
                      <a:r>
                        <a:rPr lang="en-IN" dirty="0" smtClean="0"/>
                        <a:t>An alternative/guide</a:t>
                      </a:r>
                      <a:r>
                        <a:rPr lang="en-IN" baseline="0" dirty="0" smtClean="0"/>
                        <a:t> to reserve tickets</a:t>
                      </a:r>
                      <a:endParaRPr lang="en-IN" dirty="0"/>
                    </a:p>
                  </a:txBody>
                  <a:tcPr/>
                </a:tc>
                <a:extLst>
                  <a:ext uri="{0D108BD9-81ED-4DB2-BD59-A6C34878D82A}">
                    <a16:rowId xmlns:a16="http://schemas.microsoft.com/office/drawing/2014/main" val="1673491704"/>
                  </a:ext>
                </a:extLst>
              </a:tr>
              <a:tr h="370840">
                <a:tc>
                  <a:txBody>
                    <a:bodyPr/>
                    <a:lstStyle/>
                    <a:p>
                      <a:r>
                        <a:rPr lang="en-IN" dirty="0" smtClean="0"/>
                        <a:t>ADMINISTRATION</a:t>
                      </a:r>
                      <a:endParaRPr lang="en-IN" dirty="0"/>
                    </a:p>
                  </a:txBody>
                  <a:tcPr/>
                </a:tc>
                <a:tc>
                  <a:txBody>
                    <a:bodyPr/>
                    <a:lstStyle/>
                    <a:p>
                      <a:r>
                        <a:rPr lang="en-IN" dirty="0" smtClean="0"/>
                        <a:t>Manages the reservation system</a:t>
                      </a:r>
                      <a:endParaRPr lang="en-IN" dirty="0"/>
                    </a:p>
                  </a:txBody>
                  <a:tcPr/>
                </a:tc>
                <a:extLst>
                  <a:ext uri="{0D108BD9-81ED-4DB2-BD59-A6C34878D82A}">
                    <a16:rowId xmlns:a16="http://schemas.microsoft.com/office/drawing/2014/main" val="3646561496"/>
                  </a:ext>
                </a:extLst>
              </a:tr>
              <a:tr h="370840">
                <a:tc>
                  <a:txBody>
                    <a:bodyPr/>
                    <a:lstStyle/>
                    <a:p>
                      <a:r>
                        <a:rPr lang="en-IN" dirty="0" smtClean="0"/>
                        <a:t>CLERK</a:t>
                      </a:r>
                      <a:endParaRPr lang="en-IN" dirty="0"/>
                    </a:p>
                  </a:txBody>
                  <a:tcPr/>
                </a:tc>
                <a:tc>
                  <a:txBody>
                    <a:bodyPr/>
                    <a:lstStyle/>
                    <a:p>
                      <a:r>
                        <a:rPr lang="en-IN" dirty="0" smtClean="0"/>
                        <a:t>Supports</a:t>
                      </a:r>
                      <a:r>
                        <a:rPr lang="en-IN" baseline="0" dirty="0" smtClean="0"/>
                        <a:t> the communication between the various departments under the administration</a:t>
                      </a:r>
                      <a:endParaRPr lang="en-IN" dirty="0"/>
                    </a:p>
                  </a:txBody>
                  <a:tcPr/>
                </a:tc>
                <a:extLst>
                  <a:ext uri="{0D108BD9-81ED-4DB2-BD59-A6C34878D82A}">
                    <a16:rowId xmlns:a16="http://schemas.microsoft.com/office/drawing/2014/main" val="3683053496"/>
                  </a:ext>
                </a:extLst>
              </a:tr>
            </a:tbl>
          </a:graphicData>
        </a:graphic>
      </p:graphicFrame>
    </p:spTree>
    <p:extLst>
      <p:ext uri="{BB962C8B-B14F-4D97-AF65-F5344CB8AC3E}">
        <p14:creationId xmlns:p14="http://schemas.microsoft.com/office/powerpoint/2010/main" val="307301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documentation</a:t>
            </a:r>
            <a:endParaRPr lang="en-IN" dirty="0"/>
          </a:p>
        </p:txBody>
      </p:sp>
      <p:sp>
        <p:nvSpPr>
          <p:cNvPr id="3" name="Content Placeholder 2"/>
          <p:cNvSpPr>
            <a:spLocks noGrp="1"/>
          </p:cNvSpPr>
          <p:nvPr>
            <p:ph idx="1"/>
          </p:nvPr>
        </p:nvSpPr>
        <p:spPr/>
        <p:txBody>
          <a:bodyPr/>
          <a:lstStyle/>
          <a:p>
            <a:r>
              <a:rPr lang="en-US" dirty="0"/>
              <a:t>A use case is a written description of how users will perform tasks on your website. It outlines, from a user's point of view, a system's behavior as it responds to a request. Each use case is represented as a sequence of simple steps, beginning with a user's goal and ending when that goal is fulfilled</a:t>
            </a:r>
            <a:r>
              <a:rPr lang="en-US" dirty="0" smtClean="0"/>
              <a:t>.</a:t>
            </a:r>
          </a:p>
          <a:p>
            <a:pPr marL="0" indent="0">
              <a:buNone/>
            </a:pPr>
            <a:endParaRPr lang="en-IN" dirty="0"/>
          </a:p>
        </p:txBody>
      </p:sp>
    </p:spTree>
    <p:extLst>
      <p:ext uri="{BB962C8B-B14F-4D97-AF65-F5344CB8AC3E}">
        <p14:creationId xmlns:p14="http://schemas.microsoft.com/office/powerpoint/2010/main" val="3727514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of use case document</a:t>
            </a:r>
            <a:endParaRPr lang="en-IN" dirty="0"/>
          </a:p>
        </p:txBody>
      </p:sp>
      <p:sp>
        <p:nvSpPr>
          <p:cNvPr id="3" name="Content Placeholder 2"/>
          <p:cNvSpPr>
            <a:spLocks noGrp="1"/>
          </p:cNvSpPr>
          <p:nvPr>
            <p:ph idx="1"/>
          </p:nvPr>
        </p:nvSpPr>
        <p:spPr/>
        <p:txBody>
          <a:bodyPr>
            <a:normAutofit fontScale="92500" lnSpcReduction="20000"/>
          </a:bodyPr>
          <a:lstStyle/>
          <a:p>
            <a:pPr marL="342900" indent="-342900">
              <a:buFont typeface="+mj-lt"/>
              <a:buAutoNum type="arabicPeriod"/>
            </a:pPr>
            <a:r>
              <a:rPr lang="en-IN" dirty="0" smtClean="0"/>
              <a:t>Use Case Name</a:t>
            </a:r>
          </a:p>
          <a:p>
            <a:pPr marL="342900" indent="-342900">
              <a:buFont typeface="+mj-lt"/>
              <a:buAutoNum type="arabicPeriod"/>
            </a:pPr>
            <a:r>
              <a:rPr lang="en-IN" dirty="0" smtClean="0"/>
              <a:t>Description</a:t>
            </a:r>
          </a:p>
          <a:p>
            <a:pPr marL="342900" indent="-342900">
              <a:buFont typeface="+mj-lt"/>
              <a:buAutoNum type="arabicPeriod"/>
            </a:pPr>
            <a:r>
              <a:rPr lang="en-IN" dirty="0" smtClean="0"/>
              <a:t>Actors</a:t>
            </a:r>
          </a:p>
          <a:p>
            <a:pPr marL="342900" indent="-342900">
              <a:buFont typeface="+mj-lt"/>
              <a:buAutoNum type="arabicPeriod"/>
            </a:pPr>
            <a:r>
              <a:rPr lang="en-IN" dirty="0" smtClean="0"/>
              <a:t>Pre-condition</a:t>
            </a:r>
          </a:p>
          <a:p>
            <a:pPr marL="342900" indent="-342900">
              <a:buFont typeface="+mj-lt"/>
              <a:buAutoNum type="arabicPeriod"/>
            </a:pPr>
            <a:r>
              <a:rPr lang="en-IN" dirty="0" smtClean="0"/>
              <a:t>Basic flow</a:t>
            </a:r>
          </a:p>
          <a:p>
            <a:pPr marL="342900" indent="-342900">
              <a:buFont typeface="+mj-lt"/>
              <a:buAutoNum type="arabicPeriod"/>
            </a:pPr>
            <a:r>
              <a:rPr lang="en-IN" dirty="0" smtClean="0"/>
              <a:t>Alternatives</a:t>
            </a:r>
          </a:p>
          <a:p>
            <a:pPr marL="342900" indent="-342900">
              <a:buFont typeface="+mj-lt"/>
              <a:buAutoNum type="arabicPeriod"/>
            </a:pPr>
            <a:r>
              <a:rPr lang="en-IN" dirty="0" smtClean="0"/>
              <a:t>Exception</a:t>
            </a:r>
          </a:p>
          <a:p>
            <a:pPr marL="342900" indent="-342900">
              <a:buFont typeface="+mj-lt"/>
              <a:buAutoNum type="arabicPeriod"/>
            </a:pPr>
            <a:r>
              <a:rPr lang="en-IN" dirty="0" smtClean="0"/>
              <a:t>Level</a:t>
            </a:r>
          </a:p>
          <a:p>
            <a:pPr marL="342900" indent="-342900">
              <a:buFont typeface="+mj-lt"/>
              <a:buAutoNum type="arabicPeriod"/>
            </a:pPr>
            <a:r>
              <a:rPr lang="en-IN" dirty="0" smtClean="0"/>
              <a:t>Post-condition</a:t>
            </a:r>
          </a:p>
          <a:p>
            <a:pPr marL="342900" indent="-342900">
              <a:buFont typeface="+mj-lt"/>
              <a:buAutoNum type="arabicPeriod"/>
            </a:pPr>
            <a:r>
              <a:rPr lang="en-IN" dirty="0" smtClean="0"/>
              <a:t>Trigger </a:t>
            </a:r>
          </a:p>
          <a:p>
            <a:pPr marL="342900" indent="-342900">
              <a:buFont typeface="+mj-lt"/>
              <a:buAutoNum type="arabicPeriod"/>
            </a:pPr>
            <a:r>
              <a:rPr lang="en-IN" dirty="0" smtClean="0"/>
              <a:t>Stakeholder</a:t>
            </a:r>
          </a:p>
        </p:txBody>
      </p:sp>
    </p:spTree>
    <p:extLst>
      <p:ext uri="{BB962C8B-B14F-4D97-AF65-F5344CB8AC3E}">
        <p14:creationId xmlns:p14="http://schemas.microsoft.com/office/powerpoint/2010/main" val="415337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1" y="2764971"/>
            <a:ext cx="10131425" cy="1456267"/>
          </a:xfrm>
        </p:spPr>
        <p:txBody>
          <a:bodyPr/>
          <a:lstStyle/>
          <a:p>
            <a:pPr algn="ctr"/>
            <a:r>
              <a:rPr lang="en-IN" dirty="0" smtClean="0"/>
              <a:t>Class diagram</a:t>
            </a:r>
            <a:endParaRPr lang="en-IN" dirty="0"/>
          </a:p>
        </p:txBody>
      </p:sp>
    </p:spTree>
    <p:extLst>
      <p:ext uri="{BB962C8B-B14F-4D97-AF65-F5344CB8AC3E}">
        <p14:creationId xmlns:p14="http://schemas.microsoft.com/office/powerpoint/2010/main" val="3340785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a:t>
            </a:r>
            <a:endParaRPr lang="en-IN" dirty="0"/>
          </a:p>
        </p:txBody>
      </p:sp>
      <p:sp>
        <p:nvSpPr>
          <p:cNvPr id="3" name="Content Placeholder 2"/>
          <p:cNvSpPr>
            <a:spLocks noGrp="1"/>
          </p:cNvSpPr>
          <p:nvPr>
            <p:ph idx="1"/>
          </p:nvPr>
        </p:nvSpPr>
        <p:spPr/>
        <p:txBody>
          <a:bodyPr/>
          <a:lstStyle/>
          <a:p>
            <a:r>
              <a:rPr lang="en-US" dirty="0"/>
              <a:t>Class diagram is a static diagram</a:t>
            </a:r>
            <a:r>
              <a:rPr lang="en-US" dirty="0" smtClean="0"/>
              <a:t>.</a:t>
            </a:r>
          </a:p>
          <a:p>
            <a:r>
              <a:rPr lang="en-US" dirty="0" smtClean="0"/>
              <a:t> </a:t>
            </a:r>
            <a:r>
              <a:rPr lang="en-US" dirty="0"/>
              <a:t>It represents the static view of an application. </a:t>
            </a:r>
            <a:endParaRPr lang="en-US" dirty="0" smtClean="0"/>
          </a:p>
          <a:p>
            <a:r>
              <a:rPr lang="en-US" dirty="0" smtClean="0"/>
              <a:t>Class </a:t>
            </a:r>
            <a:r>
              <a:rPr lang="en-US" dirty="0"/>
              <a:t>diagram is not only used for visualizing, describing, and documenting different aspects of a system but also for constructing executable code of the software application</a:t>
            </a:r>
            <a:r>
              <a:rPr lang="en-US" dirty="0" smtClean="0"/>
              <a:t>.</a:t>
            </a:r>
          </a:p>
          <a:p>
            <a:r>
              <a:rPr lang="en-US" dirty="0"/>
              <a:t>Class diagram describes the attributes and operations of a class and also the constraints imposed on the system. </a:t>
            </a:r>
            <a:endParaRPr lang="en-US" dirty="0" smtClean="0"/>
          </a:p>
          <a:p>
            <a:r>
              <a:rPr lang="en-US" dirty="0" smtClean="0"/>
              <a:t>The </a:t>
            </a:r>
            <a:r>
              <a:rPr lang="en-US" dirty="0"/>
              <a:t>class diagrams are widely used in the modeling of </a:t>
            </a:r>
            <a:r>
              <a:rPr lang="en-US" dirty="0" smtClean="0"/>
              <a:t>object oriented </a:t>
            </a:r>
            <a:r>
              <a:rPr lang="en-US" dirty="0"/>
              <a:t>systems because they are the only UML diagrams, which can be mapped directly with object-oriented languages</a:t>
            </a:r>
            <a:r>
              <a:rPr lang="en-US" dirty="0" smtClean="0"/>
              <a:t>.</a:t>
            </a:r>
          </a:p>
          <a:p>
            <a:r>
              <a:rPr lang="en-US" dirty="0"/>
              <a:t>Class diagram shows a collection of classes, interfaces, associations, collaborations, and constraints. It is also known as a structural diagram.</a:t>
            </a:r>
            <a:endParaRPr lang="en-IN" dirty="0"/>
          </a:p>
        </p:txBody>
      </p:sp>
    </p:spTree>
    <p:extLst>
      <p:ext uri="{BB962C8B-B14F-4D97-AF65-F5344CB8AC3E}">
        <p14:creationId xmlns:p14="http://schemas.microsoft.com/office/powerpoint/2010/main" val="2244155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22</TotalTime>
  <Words>528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Railway reservation system</vt:lpstr>
      <vt:lpstr>Use case diagram</vt:lpstr>
      <vt:lpstr>Use case diagram</vt:lpstr>
      <vt:lpstr>Purpose of use case diagram</vt:lpstr>
      <vt:lpstr>Identifying the  goals of use case diagram</vt:lpstr>
      <vt:lpstr>Use case documentation</vt:lpstr>
      <vt:lpstr>Components of use case document</vt:lpstr>
      <vt:lpstr>Class diagram</vt:lpstr>
      <vt:lpstr>Class diagram</vt:lpstr>
      <vt:lpstr>Purpose of class diagram</vt:lpstr>
      <vt:lpstr>Relationships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reservation system</dc:title>
  <dc:creator>Admin</dc:creator>
  <cp:lastModifiedBy>Admin</cp:lastModifiedBy>
  <cp:revision>4</cp:revision>
  <dcterms:created xsi:type="dcterms:W3CDTF">2022-12-20T06:25:10Z</dcterms:created>
  <dcterms:modified xsi:type="dcterms:W3CDTF">2022-12-20T06:47:39Z</dcterms:modified>
</cp:coreProperties>
</file>