
<file path=[Content_Types].xml><?xml version="1.0" encoding="utf-8"?>
<Types xmlns="http://schemas.openxmlformats.org/package/2006/content-types">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7"/>
  </p:notesMasterIdLst>
  <p:sldIdLst>
    <p:sldId id="256" r:id="rId2"/>
    <p:sldId id="265" r:id="rId3"/>
    <p:sldId id="257" r:id="rId4"/>
    <p:sldId id="285" r:id="rId5"/>
    <p:sldId id="286" r:id="rId6"/>
    <p:sldId id="284" r:id="rId7"/>
    <p:sldId id="258" r:id="rId8"/>
    <p:sldId id="260" r:id="rId9"/>
    <p:sldId id="261" r:id="rId10"/>
    <p:sldId id="288" r:id="rId11"/>
    <p:sldId id="266" r:id="rId12"/>
    <p:sldId id="267" r:id="rId13"/>
    <p:sldId id="270" r:id="rId14"/>
    <p:sldId id="272" r:id="rId15"/>
    <p:sldId id="273" r:id="rId16"/>
    <p:sldId id="280" r:id="rId17"/>
    <p:sldId id="281" r:id="rId18"/>
    <p:sldId id="279" r:id="rId19"/>
    <p:sldId id="274" r:id="rId20"/>
    <p:sldId id="275" r:id="rId21"/>
    <p:sldId id="276" r:id="rId22"/>
    <p:sldId id="269" r:id="rId23"/>
    <p:sldId id="290" r:id="rId24"/>
    <p:sldId id="264" r:id="rId25"/>
    <p:sldId id="259" r:id="rId26"/>
  </p:sldIdLst>
  <p:sldSz cx="9144000" cy="5143500" type="screen16x9"/>
  <p:notesSz cx="6858000" cy="9144000"/>
  <p:defaultText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74FB2"/>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snapToObjects="1">
      <p:cViewPr varScale="1">
        <p:scale>
          <a:sx n="90" d="100"/>
          <a:sy n="90" d="100"/>
        </p:scale>
        <p:origin x="840" y="72"/>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21652C1-54FA-CD46-90EF-082DF126EC89}" type="datetimeFigureOut">
              <a:rPr lang="es-ES" smtClean="0"/>
              <a:t>09/06/2020</a:t>
            </a:fld>
            <a:endParaRPr lang="es-ES"/>
          </a:p>
        </p:txBody>
      </p:sp>
      <p:sp>
        <p:nvSpPr>
          <p:cNvPr id="4" name="Marcador de imagen de diapositiva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6" name="Marcador de pie de página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8D09B62-7964-8A4C-9636-36CB120B29AE}" type="slidenum">
              <a:rPr lang="es-ES" smtClean="0"/>
              <a:t>‹Nº›</a:t>
            </a:fld>
            <a:endParaRPr lang="es-ES"/>
          </a:p>
        </p:txBody>
      </p:sp>
    </p:spTree>
    <p:extLst>
      <p:ext uri="{BB962C8B-B14F-4D97-AF65-F5344CB8AC3E}">
        <p14:creationId xmlns:p14="http://schemas.microsoft.com/office/powerpoint/2010/main" val="2031785702"/>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Esta diapositiva no</a:t>
            </a:r>
            <a:r>
              <a:rPr lang="es-ES" baseline="0" dirty="0"/>
              <a:t> se debe modificar, es la portada y debe permanecer igual para todas las presentaciones</a:t>
            </a:r>
            <a:endParaRPr lang="es-ES" dirty="0"/>
          </a:p>
        </p:txBody>
      </p:sp>
      <p:sp>
        <p:nvSpPr>
          <p:cNvPr id="4" name="Marcador de número de diapositiva 3"/>
          <p:cNvSpPr>
            <a:spLocks noGrp="1"/>
          </p:cNvSpPr>
          <p:nvPr>
            <p:ph type="sldNum" sz="quarter" idx="10"/>
          </p:nvPr>
        </p:nvSpPr>
        <p:spPr/>
        <p:txBody>
          <a:bodyPr/>
          <a:lstStyle/>
          <a:p>
            <a:fld id="{88D09B62-7964-8A4C-9636-36CB120B29AE}" type="slidenum">
              <a:rPr lang="es-ES" smtClean="0"/>
              <a:t>1</a:t>
            </a:fld>
            <a:endParaRPr lang="es-ES"/>
          </a:p>
        </p:txBody>
      </p:sp>
    </p:spTree>
    <p:extLst>
      <p:ext uri="{BB962C8B-B14F-4D97-AF65-F5344CB8AC3E}">
        <p14:creationId xmlns:p14="http://schemas.microsoft.com/office/powerpoint/2010/main" val="38937836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171450" indent="-171450">
              <a:buFontTx/>
              <a:buChar char="-"/>
            </a:pPr>
            <a:r>
              <a:rPr lang="es-ES" dirty="0"/>
              <a:t>Escriba en esta diapositiva el titulo de</a:t>
            </a:r>
            <a:r>
              <a:rPr lang="es-ES" baseline="0" dirty="0"/>
              <a:t> la presentación y si lo desea puede agregar los temas que va exponer.</a:t>
            </a:r>
          </a:p>
          <a:p>
            <a:pPr marL="171450" indent="-171450">
              <a:buFontTx/>
              <a:buChar char="-"/>
            </a:pPr>
            <a:r>
              <a:rPr lang="es-ES" baseline="0" dirty="0"/>
              <a:t>Si va a dejar solo el titulo déjelo centrado en la diapositiva.</a:t>
            </a:r>
          </a:p>
          <a:p>
            <a:pPr marL="171450" indent="-171450">
              <a:buFontTx/>
              <a:buChar char="-"/>
            </a:pPr>
            <a:r>
              <a:rPr lang="es-ES" baseline="0" dirty="0"/>
              <a:t>Los textos deben ir en color blanco en tipografía Arial.</a:t>
            </a:r>
            <a:endParaRPr lang="es-ES" dirty="0"/>
          </a:p>
        </p:txBody>
      </p:sp>
      <p:sp>
        <p:nvSpPr>
          <p:cNvPr id="4" name="Marcador de número de diapositiva 3"/>
          <p:cNvSpPr>
            <a:spLocks noGrp="1"/>
          </p:cNvSpPr>
          <p:nvPr>
            <p:ph type="sldNum" sz="quarter" idx="10"/>
          </p:nvPr>
        </p:nvSpPr>
        <p:spPr/>
        <p:txBody>
          <a:bodyPr/>
          <a:lstStyle/>
          <a:p>
            <a:fld id="{88D09B62-7964-8A4C-9636-36CB120B29AE}" type="slidenum">
              <a:rPr lang="es-ES" smtClean="0"/>
              <a:t>3</a:t>
            </a:fld>
            <a:endParaRPr lang="es-ES"/>
          </a:p>
        </p:txBody>
      </p:sp>
    </p:spTree>
    <p:extLst>
      <p:ext uri="{BB962C8B-B14F-4D97-AF65-F5344CB8AC3E}">
        <p14:creationId xmlns:p14="http://schemas.microsoft.com/office/powerpoint/2010/main" val="27947692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171450" indent="-171450">
              <a:buFontTx/>
              <a:buChar char="-"/>
            </a:pPr>
            <a:r>
              <a:rPr lang="es-ES" dirty="0"/>
              <a:t>En</a:t>
            </a:r>
            <a:r>
              <a:rPr lang="es-ES" baseline="0" dirty="0"/>
              <a:t> esta diapositiva puede colocar contenidos y acompañarlos con una fotografía.</a:t>
            </a:r>
          </a:p>
          <a:p>
            <a:pPr marL="171450" indent="-171450">
              <a:buFontTx/>
              <a:buChar char="-"/>
            </a:pPr>
            <a:r>
              <a:rPr lang="es-ES" baseline="0" dirty="0"/>
              <a:t>Los textos deben ir en azul (utilice el azul que aparece en la opciones de color de letra - -&gt; colores recientes) en tipografía Arial y justificados.</a:t>
            </a:r>
            <a:endParaRPr lang="es-ES" dirty="0"/>
          </a:p>
        </p:txBody>
      </p:sp>
      <p:sp>
        <p:nvSpPr>
          <p:cNvPr id="4" name="Marcador de número de diapositiva 3"/>
          <p:cNvSpPr>
            <a:spLocks noGrp="1"/>
          </p:cNvSpPr>
          <p:nvPr>
            <p:ph type="sldNum" sz="quarter" idx="10"/>
          </p:nvPr>
        </p:nvSpPr>
        <p:spPr/>
        <p:txBody>
          <a:bodyPr/>
          <a:lstStyle/>
          <a:p>
            <a:fld id="{88D09B62-7964-8A4C-9636-36CB120B29AE}" type="slidenum">
              <a:rPr lang="es-ES" smtClean="0"/>
              <a:t>7</a:t>
            </a:fld>
            <a:endParaRPr lang="es-ES"/>
          </a:p>
        </p:txBody>
      </p:sp>
    </p:spTree>
    <p:extLst>
      <p:ext uri="{BB962C8B-B14F-4D97-AF65-F5344CB8AC3E}">
        <p14:creationId xmlns:p14="http://schemas.microsoft.com/office/powerpoint/2010/main" val="42605596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171450" indent="-171450">
              <a:buFontTx/>
              <a:buChar char="-"/>
            </a:pPr>
            <a:r>
              <a:rPr lang="es-ES" dirty="0"/>
              <a:t>En</a:t>
            </a:r>
            <a:r>
              <a:rPr lang="es-ES" baseline="0" dirty="0"/>
              <a:t> esta diapositiva puede colocar contenidos y acompañarlos con una fotografía que vaya a lo alto del formato.</a:t>
            </a:r>
          </a:p>
          <a:p>
            <a:pPr marL="171450" indent="-171450">
              <a:buFontTx/>
              <a:buChar char="-"/>
            </a:pPr>
            <a:r>
              <a:rPr lang="es-ES" baseline="0" dirty="0"/>
              <a:t>Los textos deben ir en azul (utilice el azul que aparece en la opciones de color de letra - -&gt; colores recientes) en tipografía Arial y justificados.</a:t>
            </a:r>
            <a:endParaRPr lang="es-ES" dirty="0"/>
          </a:p>
          <a:p>
            <a:endParaRPr lang="es-ES" dirty="0"/>
          </a:p>
        </p:txBody>
      </p:sp>
      <p:sp>
        <p:nvSpPr>
          <p:cNvPr id="4" name="Marcador de número de diapositiva 3"/>
          <p:cNvSpPr>
            <a:spLocks noGrp="1"/>
          </p:cNvSpPr>
          <p:nvPr>
            <p:ph type="sldNum" sz="quarter" idx="10"/>
          </p:nvPr>
        </p:nvSpPr>
        <p:spPr/>
        <p:txBody>
          <a:bodyPr/>
          <a:lstStyle/>
          <a:p>
            <a:fld id="{88D09B62-7964-8A4C-9636-36CB120B29AE}" type="slidenum">
              <a:rPr lang="es-ES" smtClean="0"/>
              <a:t>8</a:t>
            </a:fld>
            <a:endParaRPr lang="es-ES"/>
          </a:p>
        </p:txBody>
      </p:sp>
    </p:spTree>
    <p:extLst>
      <p:ext uri="{BB962C8B-B14F-4D97-AF65-F5344CB8AC3E}">
        <p14:creationId xmlns:p14="http://schemas.microsoft.com/office/powerpoint/2010/main" val="12320288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171450" indent="-171450">
              <a:buFontTx/>
              <a:buChar char="-"/>
            </a:pPr>
            <a:r>
              <a:rPr lang="es-ES" dirty="0"/>
              <a:t>Utilice esta diapositiva para incluir tablas y gráficos.</a:t>
            </a:r>
            <a:endParaRPr lang="es-ES" baseline="0" dirty="0"/>
          </a:p>
          <a:p>
            <a:pPr marL="171450" indent="-171450">
              <a:buFontTx/>
              <a:buChar char="-"/>
            </a:pPr>
            <a:r>
              <a:rPr lang="es-ES" baseline="0" dirty="0"/>
              <a:t>Los textos deben ir en azul (utilice el azul que aparece en la opciones de color de letra - -&gt; colores recientes) en tipografía Arial.</a:t>
            </a:r>
            <a:endParaRPr lang="es-ES" dirty="0"/>
          </a:p>
        </p:txBody>
      </p:sp>
      <p:sp>
        <p:nvSpPr>
          <p:cNvPr id="4" name="Marcador de número de diapositiva 3"/>
          <p:cNvSpPr>
            <a:spLocks noGrp="1"/>
          </p:cNvSpPr>
          <p:nvPr>
            <p:ph type="sldNum" sz="quarter" idx="10"/>
          </p:nvPr>
        </p:nvSpPr>
        <p:spPr/>
        <p:txBody>
          <a:bodyPr/>
          <a:lstStyle/>
          <a:p>
            <a:fld id="{88D09B62-7964-8A4C-9636-36CB120B29AE}" type="slidenum">
              <a:rPr lang="es-ES" smtClean="0"/>
              <a:t>9</a:t>
            </a:fld>
            <a:endParaRPr lang="es-ES"/>
          </a:p>
        </p:txBody>
      </p:sp>
    </p:spTree>
    <p:extLst>
      <p:ext uri="{BB962C8B-B14F-4D97-AF65-F5344CB8AC3E}">
        <p14:creationId xmlns:p14="http://schemas.microsoft.com/office/powerpoint/2010/main" val="27737848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171450" indent="-171450">
              <a:buFontTx/>
              <a:buChar char="-"/>
            </a:pPr>
            <a:r>
              <a:rPr lang="es-ES" dirty="0"/>
              <a:t>Utilice</a:t>
            </a:r>
            <a:r>
              <a:rPr lang="es-ES" baseline="0" dirty="0"/>
              <a:t> esta diapositiva como introducción de una nueva sección de la presentación o para destacar una frase clave.</a:t>
            </a:r>
          </a:p>
          <a:p>
            <a:pPr marL="171450" indent="-171450">
              <a:buFontTx/>
              <a:buChar char="-"/>
            </a:pPr>
            <a:r>
              <a:rPr lang="es-ES" baseline="0" dirty="0"/>
              <a:t>Al tener una foto de fondo los textos deben ser concisos.</a:t>
            </a:r>
          </a:p>
          <a:p>
            <a:pPr marL="171450" indent="-171450">
              <a:buFontTx/>
              <a:buChar char="-"/>
            </a:pPr>
            <a:r>
              <a:rPr lang="es-ES" baseline="0" dirty="0"/>
              <a:t>Los textos debe ir en blanco utilizando la tipografía Arial con un tamaño mínimo de 16 puntos.</a:t>
            </a:r>
          </a:p>
          <a:p>
            <a:pPr marL="171450" indent="-171450">
              <a:buFontTx/>
              <a:buChar char="-"/>
            </a:pPr>
            <a:r>
              <a:rPr lang="es-ES" baseline="0" dirty="0"/>
              <a:t>Esta diapositiva es completamente editable, usted puede borrar la imagen de fondo e insertar una nueva fotografía. Asegúrese que al momento de hacerlo, no borre el logo del SENA que aparece en la parte superior izquierda, ni tampoco borre el recuadro negro con transparencia del lado derecho ya que este es indispensable para garantizar lectura del texto sobre la imagen. Así mismo recuerde que al insertar la nueva fotografía debe darle en la opción: </a:t>
            </a:r>
            <a:r>
              <a:rPr lang="es-ES" baseline="0" dirty="0" err="1"/>
              <a:t>click</a:t>
            </a:r>
            <a:r>
              <a:rPr lang="es-ES" baseline="0" dirty="0"/>
              <a:t> </a:t>
            </a:r>
            <a:r>
              <a:rPr lang="es-ES" baseline="0"/>
              <a:t>derecho </a:t>
            </a:r>
            <a:r>
              <a:rPr lang="es-ES" baseline="0">
                <a:sym typeface="Wingdings"/>
              </a:rPr>
              <a:t> </a:t>
            </a:r>
            <a:r>
              <a:rPr lang="es-ES" baseline="0" dirty="0">
                <a:sym typeface="Wingdings"/>
              </a:rPr>
              <a:t>enviar </a:t>
            </a:r>
            <a:r>
              <a:rPr lang="es-ES" baseline="0">
                <a:sym typeface="Wingdings"/>
              </a:rPr>
              <a:t>al fondo.</a:t>
            </a:r>
            <a:endParaRPr lang="es-ES" dirty="0"/>
          </a:p>
        </p:txBody>
      </p:sp>
      <p:sp>
        <p:nvSpPr>
          <p:cNvPr id="4" name="Marcador de número de diapositiva 3"/>
          <p:cNvSpPr>
            <a:spLocks noGrp="1"/>
          </p:cNvSpPr>
          <p:nvPr>
            <p:ph type="sldNum" sz="quarter" idx="10"/>
          </p:nvPr>
        </p:nvSpPr>
        <p:spPr/>
        <p:txBody>
          <a:bodyPr/>
          <a:lstStyle/>
          <a:p>
            <a:fld id="{88D09B62-7964-8A4C-9636-36CB120B29AE}" type="slidenum">
              <a:rPr lang="es-ES" smtClean="0"/>
              <a:t>24</a:t>
            </a:fld>
            <a:endParaRPr lang="es-ES"/>
          </a:p>
        </p:txBody>
      </p:sp>
    </p:spTree>
    <p:extLst>
      <p:ext uri="{BB962C8B-B14F-4D97-AF65-F5344CB8AC3E}">
        <p14:creationId xmlns:p14="http://schemas.microsoft.com/office/powerpoint/2010/main" val="30238823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171450" indent="-171450">
              <a:buFontTx/>
              <a:buChar char="-"/>
            </a:pPr>
            <a:r>
              <a:rPr lang="es-ES" dirty="0"/>
              <a:t>Utilice</a:t>
            </a:r>
            <a:r>
              <a:rPr lang="es-ES" baseline="0" dirty="0"/>
              <a:t> esta diapositiva al final de su presentación</a:t>
            </a:r>
          </a:p>
          <a:p>
            <a:pPr marL="171450" indent="-171450">
              <a:buFontTx/>
              <a:buChar char="-"/>
            </a:pPr>
            <a:r>
              <a:rPr lang="es-ES" baseline="0"/>
              <a:t>Esta </a:t>
            </a:r>
            <a:r>
              <a:rPr lang="es-ES" baseline="0" dirty="0"/>
              <a:t>diapositiva no debe modificarse</a:t>
            </a:r>
            <a:endParaRPr lang="es-ES" dirty="0"/>
          </a:p>
        </p:txBody>
      </p:sp>
      <p:sp>
        <p:nvSpPr>
          <p:cNvPr id="4" name="Marcador de número de diapositiva 3"/>
          <p:cNvSpPr>
            <a:spLocks noGrp="1"/>
          </p:cNvSpPr>
          <p:nvPr>
            <p:ph type="sldNum" sz="quarter" idx="10"/>
          </p:nvPr>
        </p:nvSpPr>
        <p:spPr/>
        <p:txBody>
          <a:bodyPr/>
          <a:lstStyle/>
          <a:p>
            <a:fld id="{88D09B62-7964-8A4C-9636-36CB120B29AE}" type="slidenum">
              <a:rPr lang="es-ES" smtClean="0"/>
              <a:t>25</a:t>
            </a:fld>
            <a:endParaRPr lang="es-ES"/>
          </a:p>
        </p:txBody>
      </p:sp>
    </p:spTree>
    <p:extLst>
      <p:ext uri="{BB962C8B-B14F-4D97-AF65-F5344CB8AC3E}">
        <p14:creationId xmlns:p14="http://schemas.microsoft.com/office/powerpoint/2010/main" val="364947493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a de título">
    <p:spTree>
      <p:nvGrpSpPr>
        <p:cNvPr id="1" name=""/>
        <p:cNvGrpSpPr/>
        <p:nvPr/>
      </p:nvGrpSpPr>
      <p:grpSpPr>
        <a:xfrm>
          <a:off x="0" y="0"/>
          <a:ext cx="0" cy="0"/>
          <a:chOff x="0" y="0"/>
          <a:chExt cx="0" cy="0"/>
        </a:xfrm>
      </p:grpSpPr>
      <p:pic>
        <p:nvPicPr>
          <p:cNvPr id="2" name="Imagen 1" descr="Plantilla presentaciones_Mesa de trabajo 1.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29678669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457201" y="204787"/>
            <a:ext cx="3008313" cy="871538"/>
          </a:xfrm>
        </p:spPr>
        <p:txBody>
          <a:bodyPr anchor="b"/>
          <a:lstStyle>
            <a:lvl1pPr algn="l">
              <a:defRPr sz="2000" b="1"/>
            </a:lvl1pPr>
          </a:lstStyle>
          <a:p>
            <a:r>
              <a:rPr lang="es-ES_tradnl"/>
              <a:t>Clic para editar título</a:t>
            </a:r>
            <a:endParaRPr lang="es-ES"/>
          </a:p>
        </p:txBody>
      </p:sp>
      <p:sp>
        <p:nvSpPr>
          <p:cNvPr id="3" name="Marcador de contenido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texto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a:t>Haga clic para modificar el estilo de texto del patrón</a:t>
            </a:r>
          </a:p>
        </p:txBody>
      </p:sp>
      <p:sp>
        <p:nvSpPr>
          <p:cNvPr id="5" name="Marcador de fecha 4"/>
          <p:cNvSpPr>
            <a:spLocks noGrp="1"/>
          </p:cNvSpPr>
          <p:nvPr>
            <p:ph type="dt" sz="half" idx="10"/>
          </p:nvPr>
        </p:nvSpPr>
        <p:spPr/>
        <p:txBody>
          <a:bodyPr/>
          <a:lstStyle/>
          <a:p>
            <a:fld id="{9315191A-A0A9-294A-9DF6-EE4FF7E8A271}" type="datetimeFigureOut">
              <a:rPr lang="es-ES" smtClean="0"/>
              <a:t>09/06/2020</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84F79F1B-258F-D34A-B83D-65B8590C7617}" type="slidenum">
              <a:rPr lang="es-ES" smtClean="0"/>
              <a:t>‹Nº›</a:t>
            </a:fld>
            <a:endParaRPr lang="es-ES"/>
          </a:p>
        </p:txBody>
      </p:sp>
    </p:spTree>
    <p:extLst>
      <p:ext uri="{BB962C8B-B14F-4D97-AF65-F5344CB8AC3E}">
        <p14:creationId xmlns:p14="http://schemas.microsoft.com/office/powerpoint/2010/main" val="18837284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1792288" y="3600450"/>
            <a:ext cx="5486400" cy="425054"/>
          </a:xfrm>
        </p:spPr>
        <p:txBody>
          <a:bodyPr anchor="b"/>
          <a:lstStyle>
            <a:lvl1pPr algn="l">
              <a:defRPr sz="2000" b="1"/>
            </a:lvl1pPr>
          </a:lstStyle>
          <a:p>
            <a:r>
              <a:rPr lang="es-ES_tradnl"/>
              <a:t>Clic para editar título</a:t>
            </a:r>
            <a:endParaRPr lang="es-ES"/>
          </a:p>
        </p:txBody>
      </p:sp>
      <p:sp>
        <p:nvSpPr>
          <p:cNvPr id="3" name="Marcador de posición de imagen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a:t>Haga clic para modificar el estilo de texto del patrón</a:t>
            </a:r>
          </a:p>
        </p:txBody>
      </p:sp>
      <p:sp>
        <p:nvSpPr>
          <p:cNvPr id="5" name="Marcador de fecha 4"/>
          <p:cNvSpPr>
            <a:spLocks noGrp="1"/>
          </p:cNvSpPr>
          <p:nvPr>
            <p:ph type="dt" sz="half" idx="10"/>
          </p:nvPr>
        </p:nvSpPr>
        <p:spPr/>
        <p:txBody>
          <a:bodyPr/>
          <a:lstStyle/>
          <a:p>
            <a:fld id="{9315191A-A0A9-294A-9DF6-EE4FF7E8A271}" type="datetimeFigureOut">
              <a:rPr lang="es-ES" smtClean="0"/>
              <a:t>09/06/2020</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84F79F1B-258F-D34A-B83D-65B8590C7617}" type="slidenum">
              <a:rPr lang="es-ES" smtClean="0"/>
              <a:t>‹Nº›</a:t>
            </a:fld>
            <a:endParaRPr lang="es-ES"/>
          </a:p>
        </p:txBody>
      </p:sp>
    </p:spTree>
    <p:extLst>
      <p:ext uri="{BB962C8B-B14F-4D97-AF65-F5344CB8AC3E}">
        <p14:creationId xmlns:p14="http://schemas.microsoft.com/office/powerpoint/2010/main" val="35856304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a:t>Clic para editar título</a:t>
            </a:r>
            <a:endParaRPr lang="es-ES"/>
          </a:p>
        </p:txBody>
      </p:sp>
      <p:sp>
        <p:nvSpPr>
          <p:cNvPr id="3" name="Marcador de texto vertical 2"/>
          <p:cNvSpPr>
            <a:spLocks noGrp="1"/>
          </p:cNvSpPr>
          <p:nvPr>
            <p:ph type="body" orient="vert" idx="1"/>
          </p:nvPr>
        </p:nvSpPr>
        <p:spPr/>
        <p:txBody>
          <a:bodyPr vert="eaVert"/>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fecha 3"/>
          <p:cNvSpPr>
            <a:spLocks noGrp="1"/>
          </p:cNvSpPr>
          <p:nvPr>
            <p:ph type="dt" sz="half" idx="10"/>
          </p:nvPr>
        </p:nvSpPr>
        <p:spPr/>
        <p:txBody>
          <a:bodyPr/>
          <a:lstStyle/>
          <a:p>
            <a:fld id="{9315191A-A0A9-294A-9DF6-EE4FF7E8A271}" type="datetimeFigureOut">
              <a:rPr lang="es-ES" smtClean="0"/>
              <a:t>09/06/2020</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84F79F1B-258F-D34A-B83D-65B8590C7617}" type="slidenum">
              <a:rPr lang="es-ES" smtClean="0"/>
              <a:t>‹Nº›</a:t>
            </a:fld>
            <a:endParaRPr lang="es-ES"/>
          </a:p>
        </p:txBody>
      </p:sp>
    </p:spTree>
    <p:extLst>
      <p:ext uri="{BB962C8B-B14F-4D97-AF65-F5344CB8AC3E}">
        <p14:creationId xmlns:p14="http://schemas.microsoft.com/office/powerpoint/2010/main" val="2311634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154781"/>
            <a:ext cx="2057400" cy="3290888"/>
          </a:xfrm>
        </p:spPr>
        <p:txBody>
          <a:bodyPr vert="eaVert"/>
          <a:lstStyle/>
          <a:p>
            <a:r>
              <a:rPr lang="es-ES_tradnl"/>
              <a:t>Clic para editar título</a:t>
            </a:r>
            <a:endParaRPr lang="es-ES"/>
          </a:p>
        </p:txBody>
      </p:sp>
      <p:sp>
        <p:nvSpPr>
          <p:cNvPr id="3" name="Marcador de texto vertical 2"/>
          <p:cNvSpPr>
            <a:spLocks noGrp="1"/>
          </p:cNvSpPr>
          <p:nvPr>
            <p:ph type="body" orient="vert" idx="1"/>
          </p:nvPr>
        </p:nvSpPr>
        <p:spPr>
          <a:xfrm>
            <a:off x="457200" y="154781"/>
            <a:ext cx="6019800" cy="3290888"/>
          </a:xfrm>
        </p:spPr>
        <p:txBody>
          <a:bodyPr vert="eaVert"/>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fecha 3"/>
          <p:cNvSpPr>
            <a:spLocks noGrp="1"/>
          </p:cNvSpPr>
          <p:nvPr>
            <p:ph type="dt" sz="half" idx="10"/>
          </p:nvPr>
        </p:nvSpPr>
        <p:spPr/>
        <p:txBody>
          <a:bodyPr/>
          <a:lstStyle/>
          <a:p>
            <a:fld id="{9315191A-A0A9-294A-9DF6-EE4FF7E8A271}" type="datetimeFigureOut">
              <a:rPr lang="es-ES" smtClean="0"/>
              <a:t>09/06/2020</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84F79F1B-258F-D34A-B83D-65B8590C7617}" type="slidenum">
              <a:rPr lang="es-ES" smtClean="0"/>
              <a:t>‹Nº›</a:t>
            </a:fld>
            <a:endParaRPr lang="es-ES"/>
          </a:p>
        </p:txBody>
      </p:sp>
    </p:spTree>
    <p:extLst>
      <p:ext uri="{BB962C8B-B14F-4D97-AF65-F5344CB8AC3E}">
        <p14:creationId xmlns:p14="http://schemas.microsoft.com/office/powerpoint/2010/main" val="5479175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ítulo y objetos">
    <p:spTree>
      <p:nvGrpSpPr>
        <p:cNvPr id="1" name=""/>
        <p:cNvGrpSpPr/>
        <p:nvPr/>
      </p:nvGrpSpPr>
      <p:grpSpPr>
        <a:xfrm>
          <a:off x="0" y="0"/>
          <a:ext cx="0" cy="0"/>
          <a:chOff x="0" y="0"/>
          <a:chExt cx="0" cy="0"/>
        </a:xfrm>
      </p:grpSpPr>
      <p:pic>
        <p:nvPicPr>
          <p:cNvPr id="2" name="Imagen 1" descr="Plantilla presentaciones_naranja_Mesa de trabajo 1 copia.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39139250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Encabezado de sección">
    <p:spTree>
      <p:nvGrpSpPr>
        <p:cNvPr id="1" name=""/>
        <p:cNvGrpSpPr/>
        <p:nvPr/>
      </p:nvGrpSpPr>
      <p:grpSpPr>
        <a:xfrm>
          <a:off x="0" y="0"/>
          <a:ext cx="0" cy="0"/>
          <a:chOff x="0" y="0"/>
          <a:chExt cx="0" cy="0"/>
        </a:xfrm>
      </p:grpSpPr>
      <p:pic>
        <p:nvPicPr>
          <p:cNvPr id="2" name="Imagen 1" descr="Plantilla presentaciones_naranja_Mesa de trabajo 1 copia 2.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3455708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iseño personalizado">
    <p:spTree>
      <p:nvGrpSpPr>
        <p:cNvPr id="1" name=""/>
        <p:cNvGrpSpPr/>
        <p:nvPr/>
      </p:nvGrpSpPr>
      <p:grpSpPr>
        <a:xfrm>
          <a:off x="0" y="0"/>
          <a:ext cx="0" cy="0"/>
          <a:chOff x="0" y="0"/>
          <a:chExt cx="0" cy="0"/>
        </a:xfrm>
      </p:grpSpPr>
      <p:pic>
        <p:nvPicPr>
          <p:cNvPr id="2" name="Imagen 1" descr="plantillappt_05.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24699769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Diseño personalizado">
    <p:spTree>
      <p:nvGrpSpPr>
        <p:cNvPr id="1" name=""/>
        <p:cNvGrpSpPr/>
        <p:nvPr/>
      </p:nvGrpSpPr>
      <p:grpSpPr>
        <a:xfrm>
          <a:off x="0" y="0"/>
          <a:ext cx="0" cy="0"/>
          <a:chOff x="0" y="0"/>
          <a:chExt cx="0" cy="0"/>
        </a:xfrm>
      </p:grpSpPr>
    </p:spTree>
    <p:extLst>
      <p:ext uri="{BB962C8B-B14F-4D97-AF65-F5344CB8AC3E}">
        <p14:creationId xmlns:p14="http://schemas.microsoft.com/office/powerpoint/2010/main" val="3291736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os objetos">
    <p:spTree>
      <p:nvGrpSpPr>
        <p:cNvPr id="1" name=""/>
        <p:cNvGrpSpPr/>
        <p:nvPr/>
      </p:nvGrpSpPr>
      <p:grpSpPr>
        <a:xfrm>
          <a:off x="0" y="0"/>
          <a:ext cx="0" cy="0"/>
          <a:chOff x="0" y="0"/>
          <a:chExt cx="0" cy="0"/>
        </a:xfrm>
      </p:grpSpPr>
      <p:pic>
        <p:nvPicPr>
          <p:cNvPr id="2" name="Imagen 1" descr="plantillappt_06.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17499946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457200" y="205979"/>
            <a:ext cx="8229600" cy="857250"/>
          </a:xfrm>
        </p:spPr>
        <p:txBody>
          <a:bodyPr/>
          <a:lstStyle>
            <a:lvl1pPr>
              <a:defRPr/>
            </a:lvl1pPr>
          </a:lstStyle>
          <a:p>
            <a:r>
              <a:rPr lang="es-ES_tradnl"/>
              <a:t>Clic para editar título</a:t>
            </a:r>
            <a:endParaRPr lang="es-ES"/>
          </a:p>
        </p:txBody>
      </p:sp>
      <p:sp>
        <p:nvSpPr>
          <p:cNvPr id="3" name="Marcador de texto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_tradnl"/>
              <a:t>Haga clic para modificar el estilo de texto del patrón</a:t>
            </a:r>
          </a:p>
        </p:txBody>
      </p:sp>
      <p:sp>
        <p:nvSpPr>
          <p:cNvPr id="4" name="Marcador de contenido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5" name="Marcador de texto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_tradnl"/>
              <a:t>Haga clic para modificar el estilo de texto del patrón</a:t>
            </a:r>
          </a:p>
        </p:txBody>
      </p:sp>
      <p:sp>
        <p:nvSpPr>
          <p:cNvPr id="6" name="Marcador de contenido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7" name="Marcador de fecha 6"/>
          <p:cNvSpPr>
            <a:spLocks noGrp="1"/>
          </p:cNvSpPr>
          <p:nvPr>
            <p:ph type="dt" sz="half" idx="10"/>
          </p:nvPr>
        </p:nvSpPr>
        <p:spPr/>
        <p:txBody>
          <a:bodyPr/>
          <a:lstStyle/>
          <a:p>
            <a:fld id="{9315191A-A0A9-294A-9DF6-EE4FF7E8A271}" type="datetimeFigureOut">
              <a:rPr lang="es-ES" smtClean="0"/>
              <a:t>09/06/2020</a:t>
            </a:fld>
            <a:endParaRPr lang="es-ES"/>
          </a:p>
        </p:txBody>
      </p:sp>
      <p:sp>
        <p:nvSpPr>
          <p:cNvPr id="8" name="Marcador de pie de página 7"/>
          <p:cNvSpPr>
            <a:spLocks noGrp="1"/>
          </p:cNvSpPr>
          <p:nvPr>
            <p:ph type="ftr" sz="quarter" idx="11"/>
          </p:nvPr>
        </p:nvSpPr>
        <p:spPr/>
        <p:txBody>
          <a:bodyPr/>
          <a:lstStyle/>
          <a:p>
            <a:endParaRPr lang="es-ES"/>
          </a:p>
        </p:txBody>
      </p:sp>
      <p:sp>
        <p:nvSpPr>
          <p:cNvPr id="9" name="Marcador de número de diapositiva 8"/>
          <p:cNvSpPr>
            <a:spLocks noGrp="1"/>
          </p:cNvSpPr>
          <p:nvPr>
            <p:ph type="sldNum" sz="quarter" idx="12"/>
          </p:nvPr>
        </p:nvSpPr>
        <p:spPr/>
        <p:txBody>
          <a:bodyPr/>
          <a:lstStyle/>
          <a:p>
            <a:fld id="{84F79F1B-258F-D34A-B83D-65B8590C7617}" type="slidenum">
              <a:rPr lang="es-ES" smtClean="0"/>
              <a:t>‹Nº›</a:t>
            </a:fld>
            <a:endParaRPr lang="es-ES"/>
          </a:p>
        </p:txBody>
      </p:sp>
    </p:spTree>
    <p:extLst>
      <p:ext uri="{BB962C8B-B14F-4D97-AF65-F5344CB8AC3E}">
        <p14:creationId xmlns:p14="http://schemas.microsoft.com/office/powerpoint/2010/main" val="22332198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a:t>Clic para editar título</a:t>
            </a:r>
            <a:endParaRPr lang="es-ES"/>
          </a:p>
        </p:txBody>
      </p:sp>
      <p:sp>
        <p:nvSpPr>
          <p:cNvPr id="3" name="Marcador de fecha 2"/>
          <p:cNvSpPr>
            <a:spLocks noGrp="1"/>
          </p:cNvSpPr>
          <p:nvPr>
            <p:ph type="dt" sz="half" idx="10"/>
          </p:nvPr>
        </p:nvSpPr>
        <p:spPr/>
        <p:txBody>
          <a:bodyPr/>
          <a:lstStyle/>
          <a:p>
            <a:fld id="{9315191A-A0A9-294A-9DF6-EE4FF7E8A271}" type="datetimeFigureOut">
              <a:rPr lang="es-ES" smtClean="0"/>
              <a:t>09/06/2020</a:t>
            </a:fld>
            <a:endParaRPr lang="es-ES"/>
          </a:p>
        </p:txBody>
      </p:sp>
      <p:sp>
        <p:nvSpPr>
          <p:cNvPr id="4" name="Marcador de pie de página 3"/>
          <p:cNvSpPr>
            <a:spLocks noGrp="1"/>
          </p:cNvSpPr>
          <p:nvPr>
            <p:ph type="ftr" sz="quarter" idx="11"/>
          </p:nvPr>
        </p:nvSpPr>
        <p:spPr/>
        <p:txBody>
          <a:bodyPr/>
          <a:lstStyle/>
          <a:p>
            <a:endParaRPr lang="es-ES"/>
          </a:p>
        </p:txBody>
      </p:sp>
      <p:sp>
        <p:nvSpPr>
          <p:cNvPr id="5" name="Marcador de número de diapositiva 4"/>
          <p:cNvSpPr>
            <a:spLocks noGrp="1"/>
          </p:cNvSpPr>
          <p:nvPr>
            <p:ph type="sldNum" sz="quarter" idx="12"/>
          </p:nvPr>
        </p:nvSpPr>
        <p:spPr/>
        <p:txBody>
          <a:bodyPr/>
          <a:lstStyle/>
          <a:p>
            <a:fld id="{84F79F1B-258F-D34A-B83D-65B8590C7617}" type="slidenum">
              <a:rPr lang="es-ES" smtClean="0"/>
              <a:t>‹Nº›</a:t>
            </a:fld>
            <a:endParaRPr lang="es-ES"/>
          </a:p>
        </p:txBody>
      </p:sp>
    </p:spTree>
    <p:extLst>
      <p:ext uri="{BB962C8B-B14F-4D97-AF65-F5344CB8AC3E}">
        <p14:creationId xmlns:p14="http://schemas.microsoft.com/office/powerpoint/2010/main" val="17643287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9315191A-A0A9-294A-9DF6-EE4FF7E8A271}" type="datetimeFigureOut">
              <a:rPr lang="es-ES" smtClean="0"/>
              <a:t>09/06/2020</a:t>
            </a:fld>
            <a:endParaRPr lang="es-ES"/>
          </a:p>
        </p:txBody>
      </p:sp>
      <p:sp>
        <p:nvSpPr>
          <p:cNvPr id="3" name="Marcador de pie de página 2"/>
          <p:cNvSpPr>
            <a:spLocks noGrp="1"/>
          </p:cNvSpPr>
          <p:nvPr>
            <p:ph type="ftr" sz="quarter" idx="11"/>
          </p:nvPr>
        </p:nvSpPr>
        <p:spPr/>
        <p:txBody>
          <a:bodyPr/>
          <a:lstStyle/>
          <a:p>
            <a:endParaRPr lang="es-ES"/>
          </a:p>
        </p:txBody>
      </p:sp>
      <p:sp>
        <p:nvSpPr>
          <p:cNvPr id="4" name="Marcador de número de diapositiva 3"/>
          <p:cNvSpPr>
            <a:spLocks noGrp="1"/>
          </p:cNvSpPr>
          <p:nvPr>
            <p:ph type="sldNum" sz="quarter" idx="12"/>
          </p:nvPr>
        </p:nvSpPr>
        <p:spPr/>
        <p:txBody>
          <a:bodyPr/>
          <a:lstStyle/>
          <a:p>
            <a:fld id="{84F79F1B-258F-D34A-B83D-65B8590C7617}" type="slidenum">
              <a:rPr lang="es-ES" smtClean="0"/>
              <a:t>‹Nº›</a:t>
            </a:fld>
            <a:endParaRPr lang="es-ES"/>
          </a:p>
        </p:txBody>
      </p:sp>
    </p:spTree>
    <p:extLst>
      <p:ext uri="{BB962C8B-B14F-4D97-AF65-F5344CB8AC3E}">
        <p14:creationId xmlns:p14="http://schemas.microsoft.com/office/powerpoint/2010/main" val="2196780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s-ES_tradnl"/>
              <a:t>Clic para editar título</a:t>
            </a:r>
            <a:endParaRPr lang="es-ES"/>
          </a:p>
        </p:txBody>
      </p:sp>
      <p:sp>
        <p:nvSpPr>
          <p:cNvPr id="3" name="Marcador de texto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fecha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9315191A-A0A9-294A-9DF6-EE4FF7E8A271}" type="datetimeFigureOut">
              <a:rPr lang="es-ES" smtClean="0"/>
              <a:t>09/06/2020</a:t>
            </a:fld>
            <a:endParaRPr lang="es-ES"/>
          </a:p>
        </p:txBody>
      </p:sp>
      <p:sp>
        <p:nvSpPr>
          <p:cNvPr id="5" name="Marcador de pie de página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84F79F1B-258F-D34A-B83D-65B8590C7617}" type="slidenum">
              <a:rPr lang="es-ES" smtClean="0"/>
              <a:t>‹Nº›</a:t>
            </a:fld>
            <a:endParaRPr lang="es-ES"/>
          </a:p>
        </p:txBody>
      </p:sp>
    </p:spTree>
    <p:extLst>
      <p:ext uri="{BB962C8B-B14F-4D97-AF65-F5344CB8AC3E}">
        <p14:creationId xmlns:p14="http://schemas.microsoft.com/office/powerpoint/2010/main" val="19799848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0" r:id="rId4"/>
    <p:sldLayoutId id="214748366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6.xml"/><Relationship Id="rId1" Type="http://schemas.openxmlformats.org/officeDocument/2006/relationships/slideLayout" Target="../slideLayouts/slideLayout5.xml"/><Relationship Id="rId5" Type="http://schemas.openxmlformats.org/officeDocument/2006/relationships/image" Target="../media/image17.png"/><Relationship Id="rId4" Type="http://schemas.openxmlformats.org/officeDocument/2006/relationships/image" Target="../media/image16.emf"/></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113292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863734" y="581891"/>
            <a:ext cx="5268191" cy="646331"/>
          </a:xfrm>
          <a:prstGeom prst="rect">
            <a:avLst/>
          </a:prstGeom>
          <a:noFill/>
        </p:spPr>
        <p:txBody>
          <a:bodyPr wrap="square" rtlCol="0">
            <a:spAutoFit/>
          </a:bodyPr>
          <a:lstStyle/>
          <a:p>
            <a:pPr marL="457200" indent="-457200">
              <a:buFont typeface="Arial" panose="020B0604020202020204" pitchFamily="34" charset="0"/>
              <a:buChar char="•"/>
            </a:pPr>
            <a:r>
              <a:rPr lang="es-CO" sz="3600" dirty="0">
                <a:latin typeface="Times New Roman" panose="02020603050405020304" pitchFamily="18" charset="0"/>
                <a:cs typeface="Times New Roman" panose="02020603050405020304" pitchFamily="18" charset="0"/>
              </a:rPr>
              <a:t>JUSTIFICACIÓN</a:t>
            </a:r>
          </a:p>
        </p:txBody>
      </p:sp>
      <p:sp>
        <p:nvSpPr>
          <p:cNvPr id="3" name="CuadroTexto 2"/>
          <p:cNvSpPr txBox="1"/>
          <p:nvPr/>
        </p:nvSpPr>
        <p:spPr>
          <a:xfrm>
            <a:off x="863734" y="1708701"/>
            <a:ext cx="4561609" cy="1938992"/>
          </a:xfrm>
          <a:prstGeom prst="rect">
            <a:avLst/>
          </a:prstGeom>
          <a:noFill/>
        </p:spPr>
        <p:txBody>
          <a:bodyPr wrap="square" rtlCol="0">
            <a:spAutoFit/>
          </a:bodyPr>
          <a:lstStyle/>
          <a:p>
            <a:pPr marL="457200" indent="-457200" algn="just">
              <a:buFont typeface="Wingdings" panose="05000000000000000000" pitchFamily="2" charset="2"/>
              <a:buChar char="ü"/>
            </a:pPr>
            <a:r>
              <a:rPr lang="es-CO" sz="2000" dirty="0">
                <a:latin typeface="Times New Roman" panose="02020603050405020304" pitchFamily="18" charset="0"/>
                <a:cs typeface="Times New Roman" panose="02020603050405020304" pitchFamily="18" charset="0"/>
              </a:rPr>
              <a:t>Actualmente en el ambiente de formación 1 del bloque de informática se generan altos niveles de ruido, lo cuál afecta nuestra salud y en los ambientes de aprendizaje: la concentración y la atención.</a:t>
            </a:r>
            <a:endParaRPr lang="es-E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256510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93518" y="654627"/>
            <a:ext cx="6203373" cy="3782291"/>
          </a:xfrm>
          <a:prstGeom prst="rect">
            <a:avLst/>
          </a:prstGeom>
          <a:noFill/>
        </p:spPr>
        <p:txBody>
          <a:bodyPr wrap="square" rtlCol="0">
            <a:spAutoFit/>
          </a:bodyPr>
          <a:lstStyle/>
          <a:p>
            <a:endParaRPr lang="es-CO" dirty="0"/>
          </a:p>
        </p:txBody>
      </p:sp>
      <p:sp>
        <p:nvSpPr>
          <p:cNvPr id="3" name="CuadroTexto 2"/>
          <p:cNvSpPr txBox="1"/>
          <p:nvPr/>
        </p:nvSpPr>
        <p:spPr>
          <a:xfrm>
            <a:off x="617170" y="1429438"/>
            <a:ext cx="4386172" cy="3477875"/>
          </a:xfrm>
          <a:prstGeom prst="rect">
            <a:avLst/>
          </a:prstGeom>
          <a:noFill/>
        </p:spPr>
        <p:txBody>
          <a:bodyPr wrap="square" rtlCol="0">
            <a:spAutoFit/>
          </a:bodyPr>
          <a:lstStyle/>
          <a:p>
            <a:r>
              <a:rPr lang="es-CO" sz="2000" dirty="0"/>
              <a:t>Desarrollar un dispositivo electrónico que reciba los decibeles de ruido generados en el ambiente y que mediante una aplicación móvil indique las estadísticas en tiempo real de la contaminación auditiva, a su vez este dispositivo tendrá un límite de 60 decibeles, luego de sobrepasar este límite emitirá una alarma indicando que los decibeles permitidos por el oído han sido sobrepasados.</a:t>
            </a:r>
            <a:endParaRPr lang="es-ES" sz="2000" dirty="0"/>
          </a:p>
        </p:txBody>
      </p:sp>
      <p:sp>
        <p:nvSpPr>
          <p:cNvPr id="5" name="CuadroTexto 4"/>
          <p:cNvSpPr txBox="1"/>
          <p:nvPr/>
        </p:nvSpPr>
        <p:spPr>
          <a:xfrm>
            <a:off x="544192" y="352220"/>
            <a:ext cx="4386172" cy="584775"/>
          </a:xfrm>
          <a:prstGeom prst="rect">
            <a:avLst/>
          </a:prstGeom>
          <a:noFill/>
        </p:spPr>
        <p:txBody>
          <a:bodyPr wrap="square" rtlCol="0">
            <a:spAutoFit/>
          </a:bodyPr>
          <a:lstStyle/>
          <a:p>
            <a:pPr marL="457200" indent="-457200">
              <a:buFont typeface="Arial" panose="020B0604020202020204" pitchFamily="34" charset="0"/>
              <a:buChar char="•"/>
            </a:pPr>
            <a:r>
              <a:rPr lang="es-CO" sz="3200" dirty="0"/>
              <a:t>OBJETIVO GENERAL  </a:t>
            </a:r>
          </a:p>
        </p:txBody>
      </p:sp>
      <p:pic>
        <p:nvPicPr>
          <p:cNvPr id="6" name="Imagen 5">
            <a:extLst>
              <a:ext uri="{FF2B5EF4-FFF2-40B4-BE49-F238E27FC236}">
                <a16:creationId xmlns:a16="http://schemas.microsoft.com/office/drawing/2014/main" id="{0BD4D835-8D43-4CCF-BB63-38448BF93003}"/>
              </a:ext>
            </a:extLst>
          </p:cNvPr>
          <p:cNvPicPr>
            <a:picLocks noChangeAspect="1"/>
          </p:cNvPicPr>
          <p:nvPr/>
        </p:nvPicPr>
        <p:blipFill rotWithShape="1">
          <a:blip r:embed="rId2">
            <a:extLst>
              <a:ext uri="{28A0092B-C50C-407E-A947-70E740481C1C}">
                <a14:useLocalDpi xmlns:a14="http://schemas.microsoft.com/office/drawing/2010/main" val="0"/>
              </a:ext>
            </a:extLst>
          </a:blip>
          <a:srcRect l="13008" t="12210" r="15881" b="12841"/>
          <a:stretch/>
        </p:blipFill>
        <p:spPr>
          <a:xfrm>
            <a:off x="5424056" y="352220"/>
            <a:ext cx="2441862" cy="457540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3076997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863734" y="581891"/>
            <a:ext cx="5268191" cy="646331"/>
          </a:xfrm>
          <a:prstGeom prst="rect">
            <a:avLst/>
          </a:prstGeom>
          <a:noFill/>
        </p:spPr>
        <p:txBody>
          <a:bodyPr wrap="square" rtlCol="0">
            <a:spAutoFit/>
          </a:bodyPr>
          <a:lstStyle/>
          <a:p>
            <a:pPr marL="457200" indent="-457200">
              <a:buFont typeface="Arial" panose="020B0604020202020204" pitchFamily="34" charset="0"/>
              <a:buChar char="•"/>
            </a:pPr>
            <a:r>
              <a:rPr lang="es-CO" sz="3600" dirty="0"/>
              <a:t>OBJETIVOS ESPECIFICOS </a:t>
            </a:r>
          </a:p>
        </p:txBody>
      </p:sp>
      <p:sp>
        <p:nvSpPr>
          <p:cNvPr id="3" name="CuadroTexto 2"/>
          <p:cNvSpPr txBox="1"/>
          <p:nvPr/>
        </p:nvSpPr>
        <p:spPr>
          <a:xfrm>
            <a:off x="863734" y="1878822"/>
            <a:ext cx="4561609" cy="1631216"/>
          </a:xfrm>
          <a:prstGeom prst="rect">
            <a:avLst/>
          </a:prstGeom>
          <a:noFill/>
        </p:spPr>
        <p:txBody>
          <a:bodyPr wrap="square" rtlCol="0">
            <a:spAutoFit/>
          </a:bodyPr>
          <a:lstStyle/>
          <a:p>
            <a:pPr marL="457200" indent="-457200">
              <a:buFont typeface="Wingdings" panose="05000000000000000000" pitchFamily="2" charset="2"/>
              <a:buChar char="ü"/>
            </a:pPr>
            <a:r>
              <a:rPr lang="es-CO" sz="2400" dirty="0">
                <a:latin typeface="Times New Roman" panose="02020603050405020304" pitchFamily="18" charset="0"/>
                <a:cs typeface="Times New Roman" panose="02020603050405020304" pitchFamily="18" charset="0"/>
              </a:rPr>
              <a:t>Determinar los niveles de ruido del ambiente de formación 1 del bloque de informática.</a:t>
            </a:r>
            <a:endParaRPr lang="es-ES" sz="2400" dirty="0">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ü"/>
            </a:pPr>
            <a:endParaRPr lang="es-CO" sz="2800" dirty="0">
              <a:latin typeface="Work sans"/>
            </a:endParaRPr>
          </a:p>
        </p:txBody>
      </p:sp>
    </p:spTree>
    <p:extLst>
      <p:ext uri="{BB962C8B-B14F-4D97-AF65-F5344CB8AC3E}">
        <p14:creationId xmlns:p14="http://schemas.microsoft.com/office/powerpoint/2010/main" val="3783222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893135" y="1971585"/>
            <a:ext cx="4426527" cy="1200329"/>
          </a:xfrm>
          <a:prstGeom prst="rect">
            <a:avLst/>
          </a:prstGeom>
          <a:noFill/>
        </p:spPr>
        <p:txBody>
          <a:bodyPr wrap="square" rtlCol="0">
            <a:spAutoFit/>
          </a:bodyPr>
          <a:lstStyle/>
          <a:p>
            <a:pPr marL="285750" lvl="0" indent="-285750" algn="just">
              <a:buFont typeface="Wingdings" panose="05000000000000000000" pitchFamily="2" charset="2"/>
              <a:buChar char="ü"/>
            </a:pPr>
            <a:r>
              <a:rPr lang="es-CO" sz="2400" dirty="0">
                <a:latin typeface="Times New Roman" panose="02020603050405020304" pitchFamily="18" charset="0"/>
                <a:cs typeface="Times New Roman" panose="02020603050405020304" pitchFamily="18" charset="0"/>
              </a:rPr>
              <a:t>Generar reportes sobre la contaminación auditiva de este ambiente.</a:t>
            </a:r>
            <a:endParaRPr lang="es-E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167659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1246909" y="675409"/>
            <a:ext cx="5943600" cy="646331"/>
          </a:xfrm>
          <a:prstGeom prst="rect">
            <a:avLst/>
          </a:prstGeom>
          <a:noFill/>
        </p:spPr>
        <p:txBody>
          <a:bodyPr wrap="square" rtlCol="0">
            <a:spAutoFit/>
          </a:bodyPr>
          <a:lstStyle/>
          <a:p>
            <a:pPr marL="285750" indent="-285750">
              <a:buFont typeface="Arial" panose="020B0604020202020204" pitchFamily="34" charset="0"/>
              <a:buChar char="•"/>
            </a:pPr>
            <a:r>
              <a:rPr lang="es-CO" sz="3600" dirty="0"/>
              <a:t>Alcance</a:t>
            </a:r>
            <a:r>
              <a:rPr lang="es-CO" dirty="0"/>
              <a:t> </a:t>
            </a:r>
          </a:p>
        </p:txBody>
      </p:sp>
      <p:sp>
        <p:nvSpPr>
          <p:cNvPr id="4" name="CuadroTexto 3"/>
          <p:cNvSpPr txBox="1"/>
          <p:nvPr/>
        </p:nvSpPr>
        <p:spPr>
          <a:xfrm>
            <a:off x="1246909" y="1724891"/>
            <a:ext cx="4060430" cy="2369880"/>
          </a:xfrm>
          <a:prstGeom prst="rect">
            <a:avLst/>
          </a:prstGeom>
          <a:noFill/>
        </p:spPr>
        <p:txBody>
          <a:bodyPr wrap="square" rtlCol="0">
            <a:spAutoFit/>
          </a:bodyPr>
          <a:lstStyle/>
          <a:p>
            <a:pPr algn="just"/>
            <a:r>
              <a:rPr lang="es-CO" sz="2400" dirty="0">
                <a:latin typeface="Times New Roman" panose="02020603050405020304" pitchFamily="18" charset="0"/>
                <a:cs typeface="Times New Roman" panose="02020603050405020304" pitchFamily="18" charset="0"/>
              </a:rPr>
              <a:t>Medir los picos de ruido en el ambiente de formación 1 del bloque de informática para generar gráficas en tiempo real sobre los niveles de contaminación auditiva</a:t>
            </a:r>
            <a:r>
              <a:rPr lang="es-CO" sz="2800" dirty="0"/>
              <a:t>.</a:t>
            </a:r>
          </a:p>
        </p:txBody>
      </p:sp>
    </p:spTree>
    <p:extLst>
      <p:ext uri="{BB962C8B-B14F-4D97-AF65-F5344CB8AC3E}">
        <p14:creationId xmlns:p14="http://schemas.microsoft.com/office/powerpoint/2010/main" val="19652264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1143000" y="685800"/>
            <a:ext cx="4031673" cy="646331"/>
          </a:xfrm>
          <a:prstGeom prst="rect">
            <a:avLst/>
          </a:prstGeom>
          <a:noFill/>
        </p:spPr>
        <p:txBody>
          <a:bodyPr wrap="square" rtlCol="0">
            <a:spAutoFit/>
          </a:bodyPr>
          <a:lstStyle/>
          <a:p>
            <a:pPr marL="285750" indent="-285750">
              <a:buFont typeface="Arial" panose="020B0604020202020204" pitchFamily="34" charset="0"/>
              <a:buChar char="•"/>
            </a:pPr>
            <a:r>
              <a:rPr lang="es-CO" sz="3600" dirty="0">
                <a:latin typeface="Times New Roman" panose="02020603050405020304" pitchFamily="18" charset="0"/>
                <a:cs typeface="Times New Roman" panose="02020603050405020304" pitchFamily="18" charset="0"/>
              </a:rPr>
              <a:t>Beneficiarios </a:t>
            </a:r>
          </a:p>
        </p:txBody>
      </p:sp>
      <p:sp>
        <p:nvSpPr>
          <p:cNvPr id="3" name="CuadroTexto 2"/>
          <p:cNvSpPr txBox="1"/>
          <p:nvPr/>
        </p:nvSpPr>
        <p:spPr>
          <a:xfrm>
            <a:off x="1143000" y="2240850"/>
            <a:ext cx="4364182" cy="1200329"/>
          </a:xfrm>
          <a:prstGeom prst="rect">
            <a:avLst/>
          </a:prstGeom>
          <a:noFill/>
        </p:spPr>
        <p:txBody>
          <a:bodyPr wrap="square" rtlCol="0">
            <a:spAutoFit/>
          </a:bodyPr>
          <a:lstStyle/>
          <a:p>
            <a:r>
              <a:rPr lang="es-CO" sz="2400" dirty="0">
                <a:latin typeface="Times New Roman" panose="02020603050405020304" pitchFamily="18" charset="0"/>
                <a:cs typeface="Times New Roman" panose="02020603050405020304" pitchFamily="18" charset="0"/>
              </a:rPr>
              <a:t>Personas que se encuentren dentro del ambiente de formación 1 del bloque de informática.</a:t>
            </a:r>
          </a:p>
        </p:txBody>
      </p:sp>
    </p:spTree>
    <p:extLst>
      <p:ext uri="{BB962C8B-B14F-4D97-AF65-F5344CB8AC3E}">
        <p14:creationId xmlns:p14="http://schemas.microsoft.com/office/powerpoint/2010/main" val="31584771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92A691B1-7E4E-4962-B341-C58908A19F2D}"/>
              </a:ext>
            </a:extLst>
          </p:cNvPr>
          <p:cNvSpPr txBox="1"/>
          <p:nvPr/>
        </p:nvSpPr>
        <p:spPr>
          <a:xfrm>
            <a:off x="906184" y="1786920"/>
            <a:ext cx="4665277" cy="1569660"/>
          </a:xfrm>
          <a:prstGeom prst="rect">
            <a:avLst/>
          </a:prstGeom>
          <a:noFill/>
        </p:spPr>
        <p:txBody>
          <a:bodyPr wrap="square" rtlCol="0">
            <a:spAutoFit/>
          </a:bodyPr>
          <a:lstStyle/>
          <a:p>
            <a:pPr marL="457200" indent="-457200" algn="just">
              <a:buFont typeface="Wingdings" panose="05000000000000000000" pitchFamily="2" charset="2"/>
              <a:buChar char="ü"/>
            </a:pPr>
            <a:r>
              <a:rPr lang="es-CO" sz="2400" dirty="0"/>
              <a:t>Tecnológico: Implementación de dispositivo electrónico para generar gráficas en tiempo real en una app móvil.</a:t>
            </a:r>
            <a:endParaRPr lang="es-ES" sz="2400" dirty="0"/>
          </a:p>
        </p:txBody>
      </p:sp>
      <p:sp>
        <p:nvSpPr>
          <p:cNvPr id="3" name="CuadroTexto 2">
            <a:extLst>
              <a:ext uri="{FF2B5EF4-FFF2-40B4-BE49-F238E27FC236}">
                <a16:creationId xmlns:a16="http://schemas.microsoft.com/office/drawing/2014/main" id="{1925B38B-D8B5-499C-84E3-F78582BFC53E}"/>
              </a:ext>
            </a:extLst>
          </p:cNvPr>
          <p:cNvSpPr txBox="1"/>
          <p:nvPr/>
        </p:nvSpPr>
        <p:spPr>
          <a:xfrm>
            <a:off x="1111424" y="819996"/>
            <a:ext cx="5268191" cy="646331"/>
          </a:xfrm>
          <a:prstGeom prst="rect">
            <a:avLst/>
          </a:prstGeom>
          <a:noFill/>
        </p:spPr>
        <p:txBody>
          <a:bodyPr wrap="square" rtlCol="0">
            <a:spAutoFit/>
          </a:bodyPr>
          <a:lstStyle/>
          <a:p>
            <a:pPr marL="457200" indent="-457200">
              <a:buFont typeface="Arial" panose="020B0604020202020204" pitchFamily="34" charset="0"/>
              <a:buChar char="•"/>
            </a:pPr>
            <a:r>
              <a:rPr lang="es-CO" sz="3600" dirty="0"/>
              <a:t>IMPACTOS</a:t>
            </a:r>
            <a:endParaRPr lang="es-CO" sz="3200" dirty="0"/>
          </a:p>
        </p:txBody>
      </p:sp>
    </p:spTree>
    <p:extLst>
      <p:ext uri="{BB962C8B-B14F-4D97-AF65-F5344CB8AC3E}">
        <p14:creationId xmlns:p14="http://schemas.microsoft.com/office/powerpoint/2010/main" val="39416463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47BA82B8-C97A-4444-B76D-3A383A417A47}"/>
              </a:ext>
            </a:extLst>
          </p:cNvPr>
          <p:cNvSpPr txBox="1"/>
          <p:nvPr/>
        </p:nvSpPr>
        <p:spPr>
          <a:xfrm>
            <a:off x="874286" y="1602254"/>
            <a:ext cx="4920458" cy="830997"/>
          </a:xfrm>
          <a:prstGeom prst="rect">
            <a:avLst/>
          </a:prstGeom>
          <a:noFill/>
        </p:spPr>
        <p:txBody>
          <a:bodyPr wrap="square" rtlCol="0">
            <a:spAutoFit/>
          </a:bodyPr>
          <a:lstStyle/>
          <a:p>
            <a:pPr marL="457200" indent="-457200">
              <a:buFont typeface="Wingdings" panose="05000000000000000000" pitchFamily="2" charset="2"/>
              <a:buChar char="ü"/>
            </a:pPr>
            <a:r>
              <a:rPr lang="es-CO" sz="2400" dirty="0"/>
              <a:t>Económico: Compra del dispositivo electrónico</a:t>
            </a:r>
            <a:endParaRPr lang="es-CO" dirty="0"/>
          </a:p>
        </p:txBody>
      </p:sp>
    </p:spTree>
    <p:extLst>
      <p:ext uri="{BB962C8B-B14F-4D97-AF65-F5344CB8AC3E}">
        <p14:creationId xmlns:p14="http://schemas.microsoft.com/office/powerpoint/2010/main" val="12193770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905E787E-FF7F-4E10-A6CB-1B4C4D3E2795}"/>
              </a:ext>
            </a:extLst>
          </p:cNvPr>
          <p:cNvSpPr txBox="1"/>
          <p:nvPr/>
        </p:nvSpPr>
        <p:spPr>
          <a:xfrm>
            <a:off x="831756" y="1602254"/>
            <a:ext cx="4920458" cy="1323439"/>
          </a:xfrm>
          <a:prstGeom prst="rect">
            <a:avLst/>
          </a:prstGeom>
          <a:noFill/>
        </p:spPr>
        <p:txBody>
          <a:bodyPr wrap="square" rtlCol="0">
            <a:spAutoFit/>
          </a:bodyPr>
          <a:lstStyle/>
          <a:p>
            <a:pPr marL="457200" indent="-457200" algn="just">
              <a:buFont typeface="Wingdings" panose="05000000000000000000" pitchFamily="2" charset="2"/>
              <a:buChar char="ü"/>
            </a:pPr>
            <a:r>
              <a:rPr lang="es-CO" sz="2000" dirty="0">
                <a:latin typeface="Times New Roman" panose="02020603050405020304" pitchFamily="18" charset="0"/>
                <a:cs typeface="Times New Roman" panose="02020603050405020304" pitchFamily="18" charset="0"/>
              </a:rPr>
              <a:t>Social: Disminución de ruido para ambientes más óptimos para los aprendices del ambiente de formación 1 del bloque de informática.</a:t>
            </a:r>
            <a:endParaRPr lang="es-E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578148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4AF929FB-3C70-44B6-B658-76DAC1BF6612}"/>
              </a:ext>
            </a:extLst>
          </p:cNvPr>
          <p:cNvSpPr txBox="1"/>
          <p:nvPr/>
        </p:nvSpPr>
        <p:spPr>
          <a:xfrm>
            <a:off x="6618767" y="2038790"/>
            <a:ext cx="1648047" cy="1077218"/>
          </a:xfrm>
          <a:prstGeom prst="rect">
            <a:avLst/>
          </a:prstGeom>
          <a:noFill/>
        </p:spPr>
        <p:txBody>
          <a:bodyPr wrap="square" rtlCol="0">
            <a:spAutoFit/>
          </a:bodyPr>
          <a:lstStyle/>
          <a:p>
            <a:r>
              <a:rPr lang="es-CO" sz="3200" dirty="0">
                <a:latin typeface="Work sans"/>
              </a:rPr>
              <a:t>MAPA MENTAL</a:t>
            </a:r>
          </a:p>
        </p:txBody>
      </p:sp>
      <p:pic>
        <p:nvPicPr>
          <p:cNvPr id="5" name="Imagen 4" descr="Imagen que contiene firmar&#10;&#10;Descripción generada automáticamente">
            <a:extLst>
              <a:ext uri="{FF2B5EF4-FFF2-40B4-BE49-F238E27FC236}">
                <a16:creationId xmlns:a16="http://schemas.microsoft.com/office/drawing/2014/main" id="{55A8C389-195B-4478-99AB-1F823676FE06}"/>
              </a:ext>
            </a:extLst>
          </p:cNvPr>
          <p:cNvPicPr>
            <a:picLocks noChangeAspect="1"/>
          </p:cNvPicPr>
          <p:nvPr/>
        </p:nvPicPr>
        <p:blipFill rotWithShape="1">
          <a:blip r:embed="rId2"/>
          <a:srcRect l="14911" t="32041"/>
          <a:stretch/>
        </p:blipFill>
        <p:spPr>
          <a:xfrm>
            <a:off x="0" y="-3224"/>
            <a:ext cx="5998309" cy="5146724"/>
          </a:xfrm>
          <a:prstGeom prst="rect">
            <a:avLst/>
          </a:prstGeom>
        </p:spPr>
      </p:pic>
    </p:spTree>
    <p:extLst>
      <p:ext uri="{BB962C8B-B14F-4D97-AF65-F5344CB8AC3E}">
        <p14:creationId xmlns:p14="http://schemas.microsoft.com/office/powerpoint/2010/main" val="11679941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2888673" y="3426492"/>
            <a:ext cx="4862945" cy="1200329"/>
          </a:xfrm>
          <a:prstGeom prst="rect">
            <a:avLst/>
          </a:prstGeom>
          <a:noFill/>
        </p:spPr>
        <p:txBody>
          <a:bodyPr wrap="square" rtlCol="0">
            <a:spAutoFit/>
          </a:bodyPr>
          <a:lstStyle/>
          <a:p>
            <a:pPr marL="285750" indent="-285750">
              <a:buFont typeface="Arial" panose="020B0604020202020204" pitchFamily="34" charset="0"/>
              <a:buChar char="•"/>
            </a:pPr>
            <a:r>
              <a:rPr lang="es-CO" sz="2400" dirty="0">
                <a:latin typeface="Arial" panose="020B0604020202020204" pitchFamily="34" charset="0"/>
                <a:cs typeface="Arial" panose="020B0604020202020204" pitchFamily="34" charset="0"/>
              </a:rPr>
              <a:t>Cristian Camilo González Hoyos</a:t>
            </a:r>
          </a:p>
          <a:p>
            <a:pPr marL="285750" indent="-285750">
              <a:buFont typeface="Arial" panose="020B0604020202020204" pitchFamily="34" charset="0"/>
              <a:buChar char="•"/>
            </a:pPr>
            <a:r>
              <a:rPr lang="es-CO" sz="2400" dirty="0">
                <a:latin typeface="Arial" panose="020B0604020202020204" pitchFamily="34" charset="0"/>
                <a:cs typeface="Arial" panose="020B0604020202020204" pitchFamily="34" charset="0"/>
              </a:rPr>
              <a:t>Andrés Felipe Correa Londoño</a:t>
            </a:r>
          </a:p>
          <a:p>
            <a:pPr marL="285750" indent="-285750">
              <a:buFont typeface="Arial" panose="020B0604020202020204" pitchFamily="34" charset="0"/>
              <a:buChar char="•"/>
            </a:pPr>
            <a:r>
              <a:rPr lang="es-CO" sz="2400" dirty="0">
                <a:latin typeface="Arial" panose="020B0604020202020204" pitchFamily="34" charset="0"/>
                <a:cs typeface="Arial" panose="020B0604020202020204" pitchFamily="34" charset="0"/>
              </a:rPr>
              <a:t>Ricardo Rojas Yepes</a:t>
            </a:r>
          </a:p>
        </p:txBody>
      </p:sp>
      <p:sp>
        <p:nvSpPr>
          <p:cNvPr id="3" name="CuadroTexto 2"/>
          <p:cNvSpPr txBox="1"/>
          <p:nvPr/>
        </p:nvSpPr>
        <p:spPr>
          <a:xfrm>
            <a:off x="602673" y="1059873"/>
            <a:ext cx="3523080" cy="461665"/>
          </a:xfrm>
          <a:prstGeom prst="rect">
            <a:avLst/>
          </a:prstGeom>
          <a:noFill/>
        </p:spPr>
        <p:txBody>
          <a:bodyPr wrap="none" rtlCol="0">
            <a:spAutoFit/>
          </a:bodyPr>
          <a:lstStyle/>
          <a:p>
            <a:r>
              <a:rPr lang="es-CO" sz="2400" dirty="0"/>
              <a:t>Presentación</a:t>
            </a:r>
            <a:r>
              <a:rPr lang="es-CO" dirty="0"/>
              <a:t> </a:t>
            </a:r>
            <a:r>
              <a:rPr lang="es-CO" sz="2400" dirty="0"/>
              <a:t>realizada</a:t>
            </a:r>
            <a:r>
              <a:rPr lang="es-CO" dirty="0"/>
              <a:t> </a:t>
            </a:r>
            <a:r>
              <a:rPr lang="es-CO" sz="2400" dirty="0"/>
              <a:t>por</a:t>
            </a:r>
            <a:r>
              <a:rPr lang="es-CO" dirty="0"/>
              <a:t>:</a:t>
            </a:r>
          </a:p>
        </p:txBody>
      </p:sp>
    </p:spTree>
    <p:extLst>
      <p:ext uri="{BB962C8B-B14F-4D97-AF65-F5344CB8AC3E}">
        <p14:creationId xmlns:p14="http://schemas.microsoft.com/office/powerpoint/2010/main" val="22882664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4C5B4726-D035-4EEA-B675-55BB21F617C2}"/>
              </a:ext>
            </a:extLst>
          </p:cNvPr>
          <p:cNvPicPr>
            <a:picLocks noChangeAspect="1"/>
          </p:cNvPicPr>
          <p:nvPr/>
        </p:nvPicPr>
        <p:blipFill rotWithShape="1">
          <a:blip r:embed="rId2"/>
          <a:srcRect l="25458"/>
          <a:stretch/>
        </p:blipFill>
        <p:spPr>
          <a:xfrm>
            <a:off x="0" y="0"/>
            <a:ext cx="5380074" cy="5143500"/>
          </a:xfrm>
          <a:prstGeom prst="rect">
            <a:avLst/>
          </a:prstGeom>
        </p:spPr>
      </p:pic>
      <p:sp>
        <p:nvSpPr>
          <p:cNvPr id="6" name="CuadroTexto 5">
            <a:extLst>
              <a:ext uri="{FF2B5EF4-FFF2-40B4-BE49-F238E27FC236}">
                <a16:creationId xmlns:a16="http://schemas.microsoft.com/office/drawing/2014/main" id="{38808D03-9B4F-4810-9E60-9DE4C6F9FDEA}"/>
              </a:ext>
            </a:extLst>
          </p:cNvPr>
          <p:cNvSpPr txBox="1"/>
          <p:nvPr/>
        </p:nvSpPr>
        <p:spPr>
          <a:xfrm>
            <a:off x="5847907" y="2073349"/>
            <a:ext cx="2381693" cy="369332"/>
          </a:xfrm>
          <a:prstGeom prst="rect">
            <a:avLst/>
          </a:prstGeom>
          <a:noFill/>
        </p:spPr>
        <p:txBody>
          <a:bodyPr wrap="square" rtlCol="0">
            <a:spAutoFit/>
          </a:bodyPr>
          <a:lstStyle/>
          <a:p>
            <a:r>
              <a:rPr lang="es-ES" dirty="0"/>
              <a:t>ARBOL DE PROBLEMAS</a:t>
            </a:r>
          </a:p>
        </p:txBody>
      </p:sp>
    </p:spTree>
    <p:extLst>
      <p:ext uri="{BB962C8B-B14F-4D97-AF65-F5344CB8AC3E}">
        <p14:creationId xmlns:p14="http://schemas.microsoft.com/office/powerpoint/2010/main" val="32185907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descr="Captura de pantalla de un celular&#10;&#10;Descripción generada automáticamente">
            <a:extLst>
              <a:ext uri="{FF2B5EF4-FFF2-40B4-BE49-F238E27FC236}">
                <a16:creationId xmlns:a16="http://schemas.microsoft.com/office/drawing/2014/main" id="{281D53F9-879D-4706-B046-F67928D3AFC2}"/>
              </a:ext>
            </a:extLst>
          </p:cNvPr>
          <p:cNvPicPr>
            <a:picLocks noChangeAspect="1"/>
          </p:cNvPicPr>
          <p:nvPr/>
        </p:nvPicPr>
        <p:blipFill>
          <a:blip r:embed="rId2"/>
          <a:stretch>
            <a:fillRect/>
          </a:stretch>
        </p:blipFill>
        <p:spPr>
          <a:xfrm>
            <a:off x="0" y="138266"/>
            <a:ext cx="7198242" cy="4866968"/>
          </a:xfrm>
          <a:prstGeom prst="rect">
            <a:avLst/>
          </a:prstGeom>
        </p:spPr>
      </p:pic>
      <p:sp>
        <p:nvSpPr>
          <p:cNvPr id="4" name="CuadroTexto 3">
            <a:extLst>
              <a:ext uri="{FF2B5EF4-FFF2-40B4-BE49-F238E27FC236}">
                <a16:creationId xmlns:a16="http://schemas.microsoft.com/office/drawing/2014/main" id="{4D08E7CC-34F1-469B-8325-EC70B4C1F9C1}"/>
              </a:ext>
            </a:extLst>
          </p:cNvPr>
          <p:cNvSpPr txBox="1"/>
          <p:nvPr/>
        </p:nvSpPr>
        <p:spPr>
          <a:xfrm>
            <a:off x="7357732" y="1786270"/>
            <a:ext cx="1382232" cy="646331"/>
          </a:xfrm>
          <a:prstGeom prst="rect">
            <a:avLst/>
          </a:prstGeom>
          <a:noFill/>
        </p:spPr>
        <p:txBody>
          <a:bodyPr wrap="square" rtlCol="0">
            <a:spAutoFit/>
          </a:bodyPr>
          <a:lstStyle/>
          <a:p>
            <a:r>
              <a:rPr lang="es-ES" dirty="0"/>
              <a:t>MAPA DE PROCESOS</a:t>
            </a:r>
          </a:p>
        </p:txBody>
      </p:sp>
    </p:spTree>
    <p:extLst>
      <p:ext uri="{BB962C8B-B14F-4D97-AF65-F5344CB8AC3E}">
        <p14:creationId xmlns:p14="http://schemas.microsoft.com/office/powerpoint/2010/main" val="18069765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6619977" y="1653846"/>
            <a:ext cx="2286000" cy="1077218"/>
          </a:xfrm>
          <a:prstGeom prst="rect">
            <a:avLst/>
          </a:prstGeom>
          <a:noFill/>
        </p:spPr>
        <p:txBody>
          <a:bodyPr wrap="square" rtlCol="0">
            <a:spAutoFit/>
          </a:bodyPr>
          <a:lstStyle/>
          <a:p>
            <a:pPr marL="457200" indent="-457200">
              <a:buFont typeface="Arial" panose="020B0604020202020204" pitchFamily="34" charset="0"/>
              <a:buChar char="•"/>
            </a:pPr>
            <a:r>
              <a:rPr lang="es-CO" sz="3200" dirty="0">
                <a:latin typeface="Work sans"/>
              </a:rPr>
              <a:t>MATRIZ FODA</a:t>
            </a:r>
          </a:p>
        </p:txBody>
      </p:sp>
      <p:pic>
        <p:nvPicPr>
          <p:cNvPr id="5" name="Imagen 4" descr="Captura de pantalla de un celular&#10;&#10;Descripción generada automáticamente">
            <a:extLst>
              <a:ext uri="{FF2B5EF4-FFF2-40B4-BE49-F238E27FC236}">
                <a16:creationId xmlns:a16="http://schemas.microsoft.com/office/drawing/2014/main" id="{791D544E-3FA2-4FAC-AAF9-FD31B2366483}"/>
              </a:ext>
            </a:extLst>
          </p:cNvPr>
          <p:cNvPicPr>
            <a:picLocks noChangeAspect="1"/>
          </p:cNvPicPr>
          <p:nvPr/>
        </p:nvPicPr>
        <p:blipFill>
          <a:blip r:embed="rId2"/>
          <a:stretch>
            <a:fillRect/>
          </a:stretch>
        </p:blipFill>
        <p:spPr>
          <a:xfrm>
            <a:off x="-1" y="0"/>
            <a:ext cx="6262578" cy="5143499"/>
          </a:xfrm>
          <a:prstGeom prst="rect">
            <a:avLst/>
          </a:prstGeom>
        </p:spPr>
      </p:pic>
    </p:spTree>
    <p:extLst>
      <p:ext uri="{BB962C8B-B14F-4D97-AF65-F5344CB8AC3E}">
        <p14:creationId xmlns:p14="http://schemas.microsoft.com/office/powerpoint/2010/main" val="4717403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1246909" y="435064"/>
            <a:ext cx="6121454" cy="523220"/>
          </a:xfrm>
          <a:prstGeom prst="rect">
            <a:avLst/>
          </a:prstGeom>
          <a:noFill/>
        </p:spPr>
        <p:txBody>
          <a:bodyPr wrap="square" rtlCol="0">
            <a:spAutoFit/>
          </a:bodyPr>
          <a:lstStyle/>
          <a:p>
            <a:pPr marL="285750" indent="-285750">
              <a:buFont typeface="Arial" panose="020B0604020202020204" pitchFamily="34" charset="0"/>
              <a:buChar char="•"/>
            </a:pPr>
            <a:r>
              <a:rPr lang="es-CO" sz="2800" dirty="0"/>
              <a:t>CORRECCIONES DEL PROYECTO CER </a:t>
            </a:r>
          </a:p>
        </p:txBody>
      </p:sp>
      <p:sp>
        <p:nvSpPr>
          <p:cNvPr id="4" name="CuadroTexto 3"/>
          <p:cNvSpPr txBox="1"/>
          <p:nvPr/>
        </p:nvSpPr>
        <p:spPr>
          <a:xfrm>
            <a:off x="1560569" y="1809327"/>
            <a:ext cx="2798780" cy="3293209"/>
          </a:xfrm>
          <a:prstGeom prst="rect">
            <a:avLst/>
          </a:prstGeom>
          <a:noFill/>
        </p:spPr>
        <p:txBody>
          <a:bodyPr wrap="square" rtlCol="0">
            <a:spAutoFit/>
          </a:bodyPr>
          <a:lstStyle/>
          <a:p>
            <a:r>
              <a:rPr lang="es-CO" sz="2800" dirty="0"/>
              <a:t>-</a:t>
            </a:r>
            <a:r>
              <a:rPr lang="es-CO" sz="2400" dirty="0"/>
              <a:t>La problemática</a:t>
            </a:r>
          </a:p>
          <a:p>
            <a:r>
              <a:rPr lang="es-CO" sz="2400" dirty="0"/>
              <a:t>-La justificación</a:t>
            </a:r>
          </a:p>
          <a:p>
            <a:r>
              <a:rPr lang="es-CO" sz="2400" dirty="0"/>
              <a:t>-Los objetivos</a:t>
            </a:r>
          </a:p>
          <a:p>
            <a:r>
              <a:rPr lang="es-CO" sz="2400" dirty="0"/>
              <a:t>-Los impactos</a:t>
            </a:r>
          </a:p>
          <a:p>
            <a:r>
              <a:rPr lang="es-CO" sz="2400" dirty="0"/>
              <a:t>-Alcance</a:t>
            </a:r>
          </a:p>
          <a:p>
            <a:endParaRPr lang="es-CO" sz="2800" dirty="0"/>
          </a:p>
          <a:p>
            <a:endParaRPr lang="es-CO" sz="2800" dirty="0"/>
          </a:p>
          <a:p>
            <a:pPr algn="just"/>
            <a:endParaRPr lang="es-CO" sz="2800" dirty="0"/>
          </a:p>
        </p:txBody>
      </p:sp>
      <p:sp>
        <p:nvSpPr>
          <p:cNvPr id="3" name="Rectángulo 2">
            <a:extLst>
              <a:ext uri="{FF2B5EF4-FFF2-40B4-BE49-F238E27FC236}">
                <a16:creationId xmlns:a16="http://schemas.microsoft.com/office/drawing/2014/main" id="{15117254-9975-41F0-A762-BA1FE5CB8D5A}"/>
              </a:ext>
            </a:extLst>
          </p:cNvPr>
          <p:cNvSpPr/>
          <p:nvPr/>
        </p:nvSpPr>
        <p:spPr>
          <a:xfrm>
            <a:off x="1129951" y="1229817"/>
            <a:ext cx="4572000" cy="800219"/>
          </a:xfrm>
          <a:prstGeom prst="rect">
            <a:avLst/>
          </a:prstGeom>
        </p:spPr>
        <p:txBody>
          <a:bodyPr>
            <a:spAutoFit/>
          </a:bodyPr>
          <a:lstStyle/>
          <a:p>
            <a:pPr marL="457200" indent="-457200" algn="just">
              <a:buFont typeface="Wingdings" panose="05000000000000000000" pitchFamily="2" charset="2"/>
              <a:buChar char="ü"/>
            </a:pPr>
            <a:r>
              <a:rPr lang="es-CO" sz="2800" dirty="0"/>
              <a:t>Se Corrigió:</a:t>
            </a:r>
          </a:p>
          <a:p>
            <a:pPr algn="just"/>
            <a:endParaRPr lang="es-ES" dirty="0"/>
          </a:p>
        </p:txBody>
      </p:sp>
      <p:sp>
        <p:nvSpPr>
          <p:cNvPr id="5" name="CuadroTexto 4">
            <a:extLst>
              <a:ext uri="{FF2B5EF4-FFF2-40B4-BE49-F238E27FC236}">
                <a16:creationId xmlns:a16="http://schemas.microsoft.com/office/drawing/2014/main" id="{F7C76E46-C5C2-4309-93E0-192DFF5A77EC}"/>
              </a:ext>
            </a:extLst>
          </p:cNvPr>
          <p:cNvSpPr txBox="1"/>
          <p:nvPr/>
        </p:nvSpPr>
        <p:spPr>
          <a:xfrm>
            <a:off x="4733179" y="1713080"/>
            <a:ext cx="2798780" cy="3231654"/>
          </a:xfrm>
          <a:prstGeom prst="rect">
            <a:avLst/>
          </a:prstGeom>
          <a:noFill/>
        </p:spPr>
        <p:txBody>
          <a:bodyPr wrap="square" rtlCol="0">
            <a:spAutoFit/>
          </a:bodyPr>
          <a:lstStyle/>
          <a:p>
            <a:r>
              <a:rPr lang="es-CO" sz="2400" dirty="0"/>
              <a:t>-Mapa mental</a:t>
            </a:r>
          </a:p>
          <a:p>
            <a:r>
              <a:rPr lang="es-CO" sz="2400" dirty="0"/>
              <a:t>-Mapa de procesos</a:t>
            </a:r>
          </a:p>
          <a:p>
            <a:r>
              <a:rPr lang="es-CO" sz="2400" dirty="0"/>
              <a:t>-Matriz FODA</a:t>
            </a:r>
          </a:p>
          <a:p>
            <a:r>
              <a:rPr lang="es-CO" sz="2400" dirty="0"/>
              <a:t>-La magnitud y el alcance del proyecto</a:t>
            </a:r>
          </a:p>
          <a:p>
            <a:endParaRPr lang="es-CO" sz="2800" dirty="0"/>
          </a:p>
          <a:p>
            <a:endParaRPr lang="es-CO" sz="2800" dirty="0"/>
          </a:p>
          <a:p>
            <a:pPr algn="just"/>
            <a:endParaRPr lang="es-CO" sz="2800" dirty="0"/>
          </a:p>
        </p:txBody>
      </p:sp>
    </p:spTree>
    <p:extLst>
      <p:ext uri="{BB962C8B-B14F-4D97-AF65-F5344CB8AC3E}">
        <p14:creationId xmlns:p14="http://schemas.microsoft.com/office/powerpoint/2010/main" val="15580852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n 5" descr="EDITORIAL3.jpg"/>
          <p:cNvPicPr>
            <a:picLocks noChangeAspect="1"/>
          </p:cNvPicPr>
          <p:nvPr/>
        </p:nvPicPr>
        <p:blipFill rotWithShape="1">
          <a:blip r:embed="rId3">
            <a:extLst>
              <a:ext uri="{28A0092B-C50C-407E-A947-70E740481C1C}">
                <a14:useLocalDpi xmlns:a14="http://schemas.microsoft.com/office/drawing/2010/main" val="0"/>
              </a:ext>
            </a:extLst>
          </a:blip>
          <a:srcRect t="14950"/>
          <a:stretch/>
        </p:blipFill>
        <p:spPr>
          <a:xfrm>
            <a:off x="-40669" y="-42990"/>
            <a:ext cx="9225338" cy="5229480"/>
          </a:xfrm>
          <a:prstGeom prst="rect">
            <a:avLst/>
          </a:prstGeom>
        </p:spPr>
      </p:pic>
      <p:sp>
        <p:nvSpPr>
          <p:cNvPr id="3" name="Rectángulo 2"/>
          <p:cNvSpPr/>
          <p:nvPr/>
        </p:nvSpPr>
        <p:spPr>
          <a:xfrm rot="16200000">
            <a:off x="4596461" y="599207"/>
            <a:ext cx="5302242" cy="3955513"/>
          </a:xfrm>
          <a:prstGeom prst="rect">
            <a:avLst/>
          </a:prstGeom>
          <a:gradFill flip="none" rotWithShape="1">
            <a:gsLst>
              <a:gs pos="100000">
                <a:schemeClr val="tx2">
                  <a:alpha val="0"/>
                </a:schemeClr>
              </a:gs>
              <a:gs pos="0">
                <a:schemeClr val="tx1">
                  <a:alpha val="46000"/>
                </a:schemeClr>
              </a:gs>
            </a:gsLst>
            <a:lin ang="16200000" scaled="0"/>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8" name="CuadroTexto 7"/>
          <p:cNvSpPr txBox="1"/>
          <p:nvPr/>
        </p:nvSpPr>
        <p:spPr>
          <a:xfrm>
            <a:off x="5888097" y="769998"/>
            <a:ext cx="2780268" cy="461665"/>
          </a:xfrm>
          <a:prstGeom prst="rect">
            <a:avLst/>
          </a:prstGeom>
          <a:noFill/>
        </p:spPr>
        <p:txBody>
          <a:bodyPr wrap="square" rtlCol="0">
            <a:spAutoFit/>
          </a:bodyPr>
          <a:lstStyle/>
          <a:p>
            <a:pPr algn="r"/>
            <a:r>
              <a:rPr lang="es-ES" sz="2400" b="1" dirty="0">
                <a:solidFill>
                  <a:schemeClr val="bg1"/>
                </a:solidFill>
                <a:latin typeface="Work sans"/>
                <a:cs typeface="Work sans"/>
              </a:rPr>
              <a:t>Frase</a:t>
            </a:r>
          </a:p>
        </p:txBody>
      </p:sp>
      <p:sp>
        <p:nvSpPr>
          <p:cNvPr id="9" name="CuadroTexto 8"/>
          <p:cNvSpPr txBox="1"/>
          <p:nvPr/>
        </p:nvSpPr>
        <p:spPr>
          <a:xfrm>
            <a:off x="6331374" y="1598585"/>
            <a:ext cx="2336991" cy="1077218"/>
          </a:xfrm>
          <a:prstGeom prst="rect">
            <a:avLst/>
          </a:prstGeom>
          <a:noFill/>
        </p:spPr>
        <p:txBody>
          <a:bodyPr wrap="square" rtlCol="0">
            <a:spAutoFit/>
          </a:bodyPr>
          <a:lstStyle/>
          <a:p>
            <a:pPr algn="r"/>
            <a:r>
              <a:rPr lang="es-ES" sz="1600" dirty="0">
                <a:solidFill>
                  <a:schemeClr val="bg1"/>
                </a:solidFill>
                <a:latin typeface="Work sans"/>
                <a:cs typeface="Work sans"/>
              </a:rPr>
              <a:t>“Si buscas resultados distintos, no hagas siempre lo mismo”</a:t>
            </a:r>
          </a:p>
          <a:p>
            <a:pPr algn="r"/>
            <a:r>
              <a:rPr lang="es-ES" sz="1600" dirty="0">
                <a:solidFill>
                  <a:schemeClr val="bg1"/>
                </a:solidFill>
                <a:latin typeface="Work sans"/>
                <a:cs typeface="Work sans"/>
              </a:rPr>
              <a:t>-Einstein</a:t>
            </a:r>
          </a:p>
        </p:txBody>
      </p:sp>
      <p:pic>
        <p:nvPicPr>
          <p:cNvPr id="11" name="Imagen 10"/>
          <p:cNvPicPr>
            <a:picLocks noChangeAspect="1"/>
          </p:cNvPicPr>
          <p:nvPr/>
        </p:nvPicPr>
        <p:blipFill>
          <a:blip r:embed="rId4"/>
          <a:stretch>
            <a:fillRect/>
          </a:stretch>
        </p:blipFill>
        <p:spPr>
          <a:xfrm flipV="1">
            <a:off x="7940706" y="1431751"/>
            <a:ext cx="642357" cy="41563"/>
          </a:xfrm>
          <a:prstGeom prst="rect">
            <a:avLst/>
          </a:prstGeom>
        </p:spPr>
      </p:pic>
      <p:pic>
        <p:nvPicPr>
          <p:cNvPr id="16" name="Imagen 15" descr="naranja.png"/>
          <p:cNvPicPr>
            <a:picLocks noChangeAspect="1"/>
          </p:cNvPicPr>
          <p:nvPr/>
        </p:nvPicPr>
        <p:blipFill rotWithShape="1">
          <a:blip r:embed="rId5">
            <a:extLst>
              <a:ext uri="{28A0092B-C50C-407E-A947-70E740481C1C}">
                <a14:useLocalDpi xmlns:a14="http://schemas.microsoft.com/office/drawing/2010/main" val="0"/>
              </a:ext>
            </a:extLst>
          </a:blip>
          <a:srcRect l="21032" t="19996" r="22452" b="17818"/>
          <a:stretch/>
        </p:blipFill>
        <p:spPr>
          <a:xfrm>
            <a:off x="297204" y="290458"/>
            <a:ext cx="601377" cy="603694"/>
          </a:xfrm>
          <a:prstGeom prst="rect">
            <a:avLst/>
          </a:prstGeom>
        </p:spPr>
      </p:pic>
    </p:spTree>
    <p:extLst>
      <p:ext uri="{BB962C8B-B14F-4D97-AF65-F5344CB8AC3E}">
        <p14:creationId xmlns:p14="http://schemas.microsoft.com/office/powerpoint/2010/main" val="473391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6237426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1042812" y="346225"/>
            <a:ext cx="835485" cy="461665"/>
          </a:xfrm>
          <a:prstGeom prst="rect">
            <a:avLst/>
          </a:prstGeom>
          <a:noFill/>
        </p:spPr>
        <p:txBody>
          <a:bodyPr wrap="none" rtlCol="0">
            <a:spAutoFit/>
          </a:bodyPr>
          <a:lstStyle/>
          <a:p>
            <a:r>
              <a:rPr lang="es-ES" sz="2400" dirty="0">
                <a:solidFill>
                  <a:schemeClr val="bg1"/>
                </a:solidFill>
                <a:latin typeface="Arial"/>
                <a:cs typeface="Arial"/>
              </a:rPr>
              <a:t>CER</a:t>
            </a:r>
          </a:p>
        </p:txBody>
      </p:sp>
      <p:sp>
        <p:nvSpPr>
          <p:cNvPr id="4" name="CuadroTexto 3"/>
          <p:cNvSpPr txBox="1"/>
          <p:nvPr/>
        </p:nvSpPr>
        <p:spPr>
          <a:xfrm>
            <a:off x="984107" y="1377510"/>
            <a:ext cx="2852063" cy="369332"/>
          </a:xfrm>
          <a:prstGeom prst="rect">
            <a:avLst/>
          </a:prstGeom>
          <a:noFill/>
        </p:spPr>
        <p:txBody>
          <a:bodyPr wrap="none" rtlCol="0">
            <a:spAutoFit/>
          </a:bodyPr>
          <a:lstStyle/>
          <a:p>
            <a:r>
              <a:rPr lang="es-ES" dirty="0">
                <a:solidFill>
                  <a:schemeClr val="bg1"/>
                </a:solidFill>
                <a:latin typeface="Arial"/>
                <a:cs typeface="Arial"/>
              </a:rPr>
              <a:t>Nombre, definición y logo </a:t>
            </a:r>
          </a:p>
        </p:txBody>
      </p:sp>
      <p:cxnSp>
        <p:nvCxnSpPr>
          <p:cNvPr id="6" name="Conector recto 5"/>
          <p:cNvCxnSpPr/>
          <p:nvPr/>
        </p:nvCxnSpPr>
        <p:spPr>
          <a:xfrm>
            <a:off x="1081638" y="1749213"/>
            <a:ext cx="2314460" cy="0"/>
          </a:xfrm>
          <a:prstGeom prst="line">
            <a:avLst/>
          </a:prstGeom>
          <a:ln>
            <a:solidFill>
              <a:schemeClr val="bg1"/>
            </a:solidFill>
          </a:ln>
        </p:spPr>
        <p:style>
          <a:lnRef idx="2">
            <a:schemeClr val="dk1"/>
          </a:lnRef>
          <a:fillRef idx="0">
            <a:schemeClr val="dk1"/>
          </a:fillRef>
          <a:effectRef idx="1">
            <a:schemeClr val="dk1"/>
          </a:effectRef>
          <a:fontRef idx="minor">
            <a:schemeClr val="tx1"/>
          </a:fontRef>
        </p:style>
      </p:cxnSp>
      <p:sp>
        <p:nvSpPr>
          <p:cNvPr id="7" name="CuadroTexto 6"/>
          <p:cNvSpPr txBox="1"/>
          <p:nvPr/>
        </p:nvSpPr>
        <p:spPr>
          <a:xfrm>
            <a:off x="984107" y="1787453"/>
            <a:ext cx="3121367" cy="369332"/>
          </a:xfrm>
          <a:prstGeom prst="rect">
            <a:avLst/>
          </a:prstGeom>
          <a:noFill/>
        </p:spPr>
        <p:txBody>
          <a:bodyPr wrap="none" rtlCol="0">
            <a:spAutoFit/>
          </a:bodyPr>
          <a:lstStyle/>
          <a:p>
            <a:r>
              <a:rPr lang="es-ES" dirty="0">
                <a:solidFill>
                  <a:schemeClr val="bg1"/>
                </a:solidFill>
                <a:latin typeface="Arial"/>
                <a:cs typeface="Arial"/>
              </a:rPr>
              <a:t>Planteamiento del problema </a:t>
            </a:r>
          </a:p>
        </p:txBody>
      </p:sp>
      <p:cxnSp>
        <p:nvCxnSpPr>
          <p:cNvPr id="8" name="Conector recto 7"/>
          <p:cNvCxnSpPr/>
          <p:nvPr/>
        </p:nvCxnSpPr>
        <p:spPr>
          <a:xfrm>
            <a:off x="1081638" y="2185065"/>
            <a:ext cx="2928974" cy="0"/>
          </a:xfrm>
          <a:prstGeom prst="line">
            <a:avLst/>
          </a:prstGeom>
          <a:ln>
            <a:solidFill>
              <a:schemeClr val="bg1"/>
            </a:solidFill>
          </a:ln>
        </p:spPr>
        <p:style>
          <a:lnRef idx="2">
            <a:schemeClr val="dk1"/>
          </a:lnRef>
          <a:fillRef idx="0">
            <a:schemeClr val="dk1"/>
          </a:fillRef>
          <a:effectRef idx="1">
            <a:schemeClr val="dk1"/>
          </a:effectRef>
          <a:fontRef idx="minor">
            <a:schemeClr val="tx1"/>
          </a:fontRef>
        </p:style>
      </p:cxnSp>
      <p:sp>
        <p:nvSpPr>
          <p:cNvPr id="9" name="CuadroTexto 8"/>
          <p:cNvSpPr txBox="1"/>
          <p:nvPr/>
        </p:nvSpPr>
        <p:spPr>
          <a:xfrm>
            <a:off x="984107" y="2185065"/>
            <a:ext cx="1505540" cy="369332"/>
          </a:xfrm>
          <a:prstGeom prst="rect">
            <a:avLst/>
          </a:prstGeom>
          <a:noFill/>
        </p:spPr>
        <p:txBody>
          <a:bodyPr wrap="none" rtlCol="0">
            <a:spAutoFit/>
          </a:bodyPr>
          <a:lstStyle/>
          <a:p>
            <a:r>
              <a:rPr lang="es-ES" dirty="0">
                <a:solidFill>
                  <a:schemeClr val="bg1"/>
                </a:solidFill>
                <a:latin typeface="Arial"/>
                <a:cs typeface="Arial"/>
              </a:rPr>
              <a:t>Justificación </a:t>
            </a:r>
          </a:p>
        </p:txBody>
      </p:sp>
      <p:sp>
        <p:nvSpPr>
          <p:cNvPr id="2" name="CuadroTexto 1"/>
          <p:cNvSpPr txBox="1"/>
          <p:nvPr/>
        </p:nvSpPr>
        <p:spPr>
          <a:xfrm>
            <a:off x="984107" y="2650453"/>
            <a:ext cx="2173015" cy="369332"/>
          </a:xfrm>
          <a:prstGeom prst="rect">
            <a:avLst/>
          </a:prstGeom>
          <a:noFill/>
        </p:spPr>
        <p:txBody>
          <a:bodyPr wrap="square" rtlCol="0">
            <a:spAutoFit/>
          </a:bodyPr>
          <a:lstStyle/>
          <a:p>
            <a:r>
              <a:rPr lang="es-CO" dirty="0">
                <a:solidFill>
                  <a:schemeClr val="bg1"/>
                </a:solidFill>
                <a:latin typeface="Arial" panose="020B0604020202020204" pitchFamily="34" charset="0"/>
                <a:cs typeface="Arial" panose="020B0604020202020204" pitchFamily="34" charset="0"/>
              </a:rPr>
              <a:t>Objetivos</a:t>
            </a:r>
          </a:p>
        </p:txBody>
      </p:sp>
      <p:sp>
        <p:nvSpPr>
          <p:cNvPr id="5" name="CuadroTexto 4"/>
          <p:cNvSpPr txBox="1"/>
          <p:nvPr/>
        </p:nvSpPr>
        <p:spPr>
          <a:xfrm>
            <a:off x="984107" y="3037138"/>
            <a:ext cx="1931446" cy="369332"/>
          </a:xfrm>
          <a:prstGeom prst="rect">
            <a:avLst/>
          </a:prstGeom>
          <a:noFill/>
        </p:spPr>
        <p:txBody>
          <a:bodyPr wrap="square" rtlCol="0">
            <a:spAutoFit/>
          </a:bodyPr>
          <a:lstStyle/>
          <a:p>
            <a:r>
              <a:rPr lang="es-CO" dirty="0">
                <a:solidFill>
                  <a:schemeClr val="bg1"/>
                </a:solidFill>
                <a:latin typeface="Arial" panose="020B0604020202020204" pitchFamily="34" charset="0"/>
                <a:cs typeface="Arial" panose="020B0604020202020204" pitchFamily="34" charset="0"/>
              </a:rPr>
              <a:t>Alcance</a:t>
            </a:r>
            <a:r>
              <a:rPr lang="es-CO" dirty="0"/>
              <a:t> </a:t>
            </a:r>
          </a:p>
        </p:txBody>
      </p:sp>
      <p:sp>
        <p:nvSpPr>
          <p:cNvPr id="10" name="CuadroTexto 9"/>
          <p:cNvSpPr txBox="1"/>
          <p:nvPr/>
        </p:nvSpPr>
        <p:spPr>
          <a:xfrm>
            <a:off x="955409" y="3435899"/>
            <a:ext cx="1650892" cy="369332"/>
          </a:xfrm>
          <a:prstGeom prst="rect">
            <a:avLst/>
          </a:prstGeom>
          <a:noFill/>
        </p:spPr>
        <p:txBody>
          <a:bodyPr wrap="square" rtlCol="0">
            <a:spAutoFit/>
          </a:bodyPr>
          <a:lstStyle/>
          <a:p>
            <a:r>
              <a:rPr lang="es-CO" dirty="0">
                <a:solidFill>
                  <a:schemeClr val="bg1"/>
                </a:solidFill>
                <a:latin typeface="Arial" panose="020B0604020202020204" pitchFamily="34" charset="0"/>
                <a:cs typeface="Arial" panose="020B0604020202020204" pitchFamily="34" charset="0"/>
              </a:rPr>
              <a:t>Beneficiarios</a:t>
            </a:r>
            <a:r>
              <a:rPr lang="es-CO" dirty="0"/>
              <a:t> </a:t>
            </a:r>
          </a:p>
        </p:txBody>
      </p:sp>
      <p:sp>
        <p:nvSpPr>
          <p:cNvPr id="11" name="CuadroTexto 10"/>
          <p:cNvSpPr txBox="1"/>
          <p:nvPr/>
        </p:nvSpPr>
        <p:spPr>
          <a:xfrm>
            <a:off x="984107" y="3803253"/>
            <a:ext cx="1536101" cy="369332"/>
          </a:xfrm>
          <a:prstGeom prst="rect">
            <a:avLst/>
          </a:prstGeom>
          <a:noFill/>
        </p:spPr>
        <p:txBody>
          <a:bodyPr wrap="square" rtlCol="0">
            <a:spAutoFit/>
          </a:bodyPr>
          <a:lstStyle/>
          <a:p>
            <a:r>
              <a:rPr lang="es-CO" dirty="0">
                <a:solidFill>
                  <a:schemeClr val="bg1"/>
                </a:solidFill>
                <a:latin typeface="Arial" panose="020B0604020202020204" pitchFamily="34" charset="0"/>
                <a:cs typeface="Arial" panose="020B0604020202020204" pitchFamily="34" charset="0"/>
              </a:rPr>
              <a:t>Impactos</a:t>
            </a:r>
            <a:r>
              <a:rPr lang="es-CO" dirty="0"/>
              <a:t> </a:t>
            </a:r>
          </a:p>
        </p:txBody>
      </p:sp>
      <p:cxnSp>
        <p:nvCxnSpPr>
          <p:cNvPr id="15" name="Conector recto 14"/>
          <p:cNvCxnSpPr/>
          <p:nvPr/>
        </p:nvCxnSpPr>
        <p:spPr>
          <a:xfrm>
            <a:off x="1041502" y="3044253"/>
            <a:ext cx="1390749"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17" name="Conector recto 16"/>
          <p:cNvCxnSpPr/>
          <p:nvPr/>
        </p:nvCxnSpPr>
        <p:spPr>
          <a:xfrm>
            <a:off x="1063350" y="2571750"/>
            <a:ext cx="1390749" cy="0"/>
          </a:xfrm>
          <a:prstGeom prst="line">
            <a:avLst/>
          </a:prstGeom>
          <a:ln>
            <a:solidFill>
              <a:schemeClr val="bg1"/>
            </a:solidFill>
          </a:ln>
        </p:spPr>
        <p:style>
          <a:lnRef idx="2">
            <a:schemeClr val="dk1"/>
          </a:lnRef>
          <a:fillRef idx="0">
            <a:schemeClr val="dk1"/>
          </a:fillRef>
          <a:effectRef idx="1">
            <a:schemeClr val="dk1"/>
          </a:effectRef>
          <a:fontRef idx="minor">
            <a:schemeClr val="tx1"/>
          </a:fontRef>
        </p:style>
      </p:cxnSp>
      <p:cxnSp>
        <p:nvCxnSpPr>
          <p:cNvPr id="23" name="Conector recto 22"/>
          <p:cNvCxnSpPr/>
          <p:nvPr/>
        </p:nvCxnSpPr>
        <p:spPr>
          <a:xfrm>
            <a:off x="1052186" y="3392274"/>
            <a:ext cx="873608" cy="0"/>
          </a:xfrm>
          <a:prstGeom prst="line">
            <a:avLst/>
          </a:prstGeom>
          <a:ln>
            <a:solidFill>
              <a:schemeClr val="bg1"/>
            </a:solidFill>
          </a:ln>
        </p:spPr>
        <p:style>
          <a:lnRef idx="2">
            <a:schemeClr val="dk1"/>
          </a:lnRef>
          <a:fillRef idx="0">
            <a:schemeClr val="dk1"/>
          </a:fillRef>
          <a:effectRef idx="1">
            <a:schemeClr val="dk1"/>
          </a:effectRef>
          <a:fontRef idx="minor">
            <a:schemeClr val="tx1"/>
          </a:fontRef>
        </p:style>
      </p:cxnSp>
      <p:cxnSp>
        <p:nvCxnSpPr>
          <p:cNvPr id="26" name="Conector recto 25"/>
          <p:cNvCxnSpPr/>
          <p:nvPr/>
        </p:nvCxnSpPr>
        <p:spPr>
          <a:xfrm>
            <a:off x="1042812" y="3803253"/>
            <a:ext cx="1390749" cy="0"/>
          </a:xfrm>
          <a:prstGeom prst="line">
            <a:avLst/>
          </a:prstGeom>
          <a:ln>
            <a:solidFill>
              <a:schemeClr val="bg1"/>
            </a:solidFill>
          </a:ln>
        </p:spPr>
        <p:style>
          <a:lnRef idx="2">
            <a:schemeClr val="dk1"/>
          </a:lnRef>
          <a:fillRef idx="0">
            <a:schemeClr val="dk1"/>
          </a:fillRef>
          <a:effectRef idx="1">
            <a:schemeClr val="dk1"/>
          </a:effectRef>
          <a:fontRef idx="minor">
            <a:schemeClr val="tx1"/>
          </a:fontRef>
        </p:style>
      </p:cxnSp>
      <p:cxnSp>
        <p:nvCxnSpPr>
          <p:cNvPr id="28" name="Conector recto 27"/>
          <p:cNvCxnSpPr/>
          <p:nvPr/>
        </p:nvCxnSpPr>
        <p:spPr>
          <a:xfrm>
            <a:off x="1063349" y="4160367"/>
            <a:ext cx="1029112" cy="0"/>
          </a:xfrm>
          <a:prstGeom prst="line">
            <a:avLst/>
          </a:prstGeom>
          <a:ln>
            <a:solidFill>
              <a:schemeClr val="bg1"/>
            </a:solidFill>
          </a:ln>
        </p:spPr>
        <p:style>
          <a:lnRef idx="2">
            <a:schemeClr val="dk1"/>
          </a:lnRef>
          <a:fillRef idx="0">
            <a:schemeClr val="dk1"/>
          </a:fillRef>
          <a:effectRef idx="1">
            <a:schemeClr val="dk1"/>
          </a:effectRef>
          <a:fontRef idx="minor">
            <a:schemeClr val="tx1"/>
          </a:fontRef>
        </p:style>
      </p:cxnSp>
      <p:sp>
        <p:nvSpPr>
          <p:cNvPr id="18" name="CuadroTexto 17">
            <a:extLst>
              <a:ext uri="{FF2B5EF4-FFF2-40B4-BE49-F238E27FC236}">
                <a16:creationId xmlns:a16="http://schemas.microsoft.com/office/drawing/2014/main" id="{7BEED32E-A138-4219-9D80-7CC52D93F0A0}"/>
              </a:ext>
            </a:extLst>
          </p:cNvPr>
          <p:cNvSpPr txBox="1"/>
          <p:nvPr/>
        </p:nvSpPr>
        <p:spPr>
          <a:xfrm>
            <a:off x="964527" y="4160367"/>
            <a:ext cx="1536101" cy="369332"/>
          </a:xfrm>
          <a:prstGeom prst="rect">
            <a:avLst/>
          </a:prstGeom>
          <a:noFill/>
        </p:spPr>
        <p:txBody>
          <a:bodyPr wrap="square" rtlCol="0">
            <a:spAutoFit/>
          </a:bodyPr>
          <a:lstStyle/>
          <a:p>
            <a:r>
              <a:rPr lang="es-CO" dirty="0">
                <a:solidFill>
                  <a:schemeClr val="bg1"/>
                </a:solidFill>
                <a:latin typeface="Arial" panose="020B0604020202020204" pitchFamily="34" charset="0"/>
                <a:cs typeface="Arial" panose="020B0604020202020204" pitchFamily="34" charset="0"/>
              </a:rPr>
              <a:t>Mapa mental</a:t>
            </a:r>
            <a:endParaRPr lang="es-CO" dirty="0"/>
          </a:p>
        </p:txBody>
      </p:sp>
      <p:cxnSp>
        <p:nvCxnSpPr>
          <p:cNvPr id="19" name="Conector recto 18">
            <a:extLst>
              <a:ext uri="{FF2B5EF4-FFF2-40B4-BE49-F238E27FC236}">
                <a16:creationId xmlns:a16="http://schemas.microsoft.com/office/drawing/2014/main" id="{C29D99F5-E0D9-4930-BFC3-3967D1F1E8B3}"/>
              </a:ext>
            </a:extLst>
          </p:cNvPr>
          <p:cNvCxnSpPr>
            <a:cxnSpLocks/>
          </p:cNvCxnSpPr>
          <p:nvPr/>
        </p:nvCxnSpPr>
        <p:spPr>
          <a:xfrm>
            <a:off x="4980760" y="1330122"/>
            <a:ext cx="2137434" cy="0"/>
          </a:xfrm>
          <a:prstGeom prst="line">
            <a:avLst/>
          </a:prstGeom>
          <a:ln>
            <a:solidFill>
              <a:schemeClr val="bg1"/>
            </a:solidFill>
          </a:ln>
        </p:spPr>
        <p:style>
          <a:lnRef idx="2">
            <a:schemeClr val="dk1"/>
          </a:lnRef>
          <a:fillRef idx="0">
            <a:schemeClr val="dk1"/>
          </a:fillRef>
          <a:effectRef idx="1">
            <a:schemeClr val="dk1"/>
          </a:effectRef>
          <a:fontRef idx="minor">
            <a:schemeClr val="tx1"/>
          </a:fontRef>
        </p:style>
      </p:cxnSp>
      <p:cxnSp>
        <p:nvCxnSpPr>
          <p:cNvPr id="20" name="Conector recto 19">
            <a:extLst>
              <a:ext uri="{FF2B5EF4-FFF2-40B4-BE49-F238E27FC236}">
                <a16:creationId xmlns:a16="http://schemas.microsoft.com/office/drawing/2014/main" id="{ADEC3D54-6054-4061-820B-C09E89DCE739}"/>
              </a:ext>
            </a:extLst>
          </p:cNvPr>
          <p:cNvCxnSpPr>
            <a:cxnSpLocks/>
          </p:cNvCxnSpPr>
          <p:nvPr/>
        </p:nvCxnSpPr>
        <p:spPr>
          <a:xfrm flipV="1">
            <a:off x="1041502" y="4547052"/>
            <a:ext cx="1478706" cy="2"/>
          </a:xfrm>
          <a:prstGeom prst="line">
            <a:avLst/>
          </a:prstGeom>
          <a:ln>
            <a:solidFill>
              <a:schemeClr val="bg1"/>
            </a:solidFill>
          </a:ln>
        </p:spPr>
        <p:style>
          <a:lnRef idx="2">
            <a:schemeClr val="dk1"/>
          </a:lnRef>
          <a:fillRef idx="0">
            <a:schemeClr val="dk1"/>
          </a:fillRef>
          <a:effectRef idx="1">
            <a:schemeClr val="dk1"/>
          </a:effectRef>
          <a:fontRef idx="minor">
            <a:schemeClr val="tx1"/>
          </a:fontRef>
        </p:style>
      </p:cxnSp>
      <p:cxnSp>
        <p:nvCxnSpPr>
          <p:cNvPr id="21" name="Conector recto 20">
            <a:extLst>
              <a:ext uri="{FF2B5EF4-FFF2-40B4-BE49-F238E27FC236}">
                <a16:creationId xmlns:a16="http://schemas.microsoft.com/office/drawing/2014/main" id="{BDB0B89D-7D0B-4EF3-A8D5-791A0D3510FB}"/>
              </a:ext>
            </a:extLst>
          </p:cNvPr>
          <p:cNvCxnSpPr>
            <a:cxnSpLocks/>
          </p:cNvCxnSpPr>
          <p:nvPr/>
        </p:nvCxnSpPr>
        <p:spPr>
          <a:xfrm>
            <a:off x="4980760" y="1784390"/>
            <a:ext cx="2137434" cy="0"/>
          </a:xfrm>
          <a:prstGeom prst="line">
            <a:avLst/>
          </a:prstGeom>
          <a:ln>
            <a:solidFill>
              <a:schemeClr val="bg1"/>
            </a:solidFill>
          </a:ln>
        </p:spPr>
        <p:style>
          <a:lnRef idx="2">
            <a:schemeClr val="dk1"/>
          </a:lnRef>
          <a:fillRef idx="0">
            <a:schemeClr val="dk1"/>
          </a:fillRef>
          <a:effectRef idx="1">
            <a:schemeClr val="dk1"/>
          </a:effectRef>
          <a:fontRef idx="minor">
            <a:schemeClr val="tx1"/>
          </a:fontRef>
        </p:style>
      </p:cxnSp>
      <p:sp>
        <p:nvSpPr>
          <p:cNvPr id="27" name="CuadroTexto 26">
            <a:extLst>
              <a:ext uri="{FF2B5EF4-FFF2-40B4-BE49-F238E27FC236}">
                <a16:creationId xmlns:a16="http://schemas.microsoft.com/office/drawing/2014/main" id="{CD7C8E7D-2E9E-4BEA-94F0-F44A22F7AAB5}"/>
              </a:ext>
            </a:extLst>
          </p:cNvPr>
          <p:cNvSpPr txBox="1"/>
          <p:nvPr/>
        </p:nvSpPr>
        <p:spPr>
          <a:xfrm>
            <a:off x="4895700" y="989264"/>
            <a:ext cx="2314460" cy="369332"/>
          </a:xfrm>
          <a:prstGeom prst="rect">
            <a:avLst/>
          </a:prstGeom>
          <a:noFill/>
        </p:spPr>
        <p:txBody>
          <a:bodyPr wrap="square" rtlCol="0">
            <a:spAutoFit/>
          </a:bodyPr>
          <a:lstStyle/>
          <a:p>
            <a:r>
              <a:rPr lang="es-CO" dirty="0">
                <a:solidFill>
                  <a:schemeClr val="bg1"/>
                </a:solidFill>
                <a:latin typeface="Arial" panose="020B0604020202020204" pitchFamily="34" charset="0"/>
                <a:cs typeface="Arial" panose="020B0604020202020204" pitchFamily="34" charset="0"/>
              </a:rPr>
              <a:t>Árbol de problemas</a:t>
            </a:r>
            <a:endParaRPr lang="es-CO" dirty="0"/>
          </a:p>
        </p:txBody>
      </p:sp>
      <p:sp>
        <p:nvSpPr>
          <p:cNvPr id="29" name="CuadroTexto 28">
            <a:extLst>
              <a:ext uri="{FF2B5EF4-FFF2-40B4-BE49-F238E27FC236}">
                <a16:creationId xmlns:a16="http://schemas.microsoft.com/office/drawing/2014/main" id="{692E9409-12CD-4ABF-87D5-15D0A317F96E}"/>
              </a:ext>
            </a:extLst>
          </p:cNvPr>
          <p:cNvSpPr txBox="1"/>
          <p:nvPr/>
        </p:nvSpPr>
        <p:spPr>
          <a:xfrm>
            <a:off x="4895700" y="1406395"/>
            <a:ext cx="2222494" cy="369332"/>
          </a:xfrm>
          <a:prstGeom prst="rect">
            <a:avLst/>
          </a:prstGeom>
          <a:noFill/>
        </p:spPr>
        <p:txBody>
          <a:bodyPr wrap="square" rtlCol="0">
            <a:spAutoFit/>
          </a:bodyPr>
          <a:lstStyle/>
          <a:p>
            <a:r>
              <a:rPr lang="es-CO" dirty="0">
                <a:solidFill>
                  <a:schemeClr val="bg1"/>
                </a:solidFill>
                <a:latin typeface="Arial" panose="020B0604020202020204" pitchFamily="34" charset="0"/>
                <a:cs typeface="Arial" panose="020B0604020202020204" pitchFamily="34" charset="0"/>
              </a:rPr>
              <a:t>Mapa de procesos</a:t>
            </a:r>
            <a:endParaRPr lang="es-CO" dirty="0"/>
          </a:p>
        </p:txBody>
      </p:sp>
      <p:sp>
        <p:nvSpPr>
          <p:cNvPr id="32" name="CuadroTexto 31">
            <a:extLst>
              <a:ext uri="{FF2B5EF4-FFF2-40B4-BE49-F238E27FC236}">
                <a16:creationId xmlns:a16="http://schemas.microsoft.com/office/drawing/2014/main" id="{0AE0A6A4-BFB2-43D4-9C15-FFA4F003DDE7}"/>
              </a:ext>
            </a:extLst>
          </p:cNvPr>
          <p:cNvSpPr txBox="1"/>
          <p:nvPr/>
        </p:nvSpPr>
        <p:spPr>
          <a:xfrm>
            <a:off x="4895700" y="1834365"/>
            <a:ext cx="1536101" cy="369332"/>
          </a:xfrm>
          <a:prstGeom prst="rect">
            <a:avLst/>
          </a:prstGeom>
          <a:noFill/>
        </p:spPr>
        <p:txBody>
          <a:bodyPr wrap="square" rtlCol="0">
            <a:spAutoFit/>
          </a:bodyPr>
          <a:lstStyle/>
          <a:p>
            <a:r>
              <a:rPr lang="es-CO" dirty="0">
                <a:solidFill>
                  <a:schemeClr val="bg1"/>
                </a:solidFill>
                <a:latin typeface="Arial" panose="020B0604020202020204" pitchFamily="34" charset="0"/>
                <a:cs typeface="Arial" panose="020B0604020202020204" pitchFamily="34" charset="0"/>
              </a:rPr>
              <a:t>Matriz FODA</a:t>
            </a:r>
            <a:endParaRPr lang="es-CO" dirty="0"/>
          </a:p>
        </p:txBody>
      </p:sp>
      <p:cxnSp>
        <p:nvCxnSpPr>
          <p:cNvPr id="33" name="Conector recto 32">
            <a:extLst>
              <a:ext uri="{FF2B5EF4-FFF2-40B4-BE49-F238E27FC236}">
                <a16:creationId xmlns:a16="http://schemas.microsoft.com/office/drawing/2014/main" id="{B4C811AB-4AE9-423B-95D6-9DBD6A8BF88F}"/>
              </a:ext>
            </a:extLst>
          </p:cNvPr>
          <p:cNvCxnSpPr>
            <a:cxnSpLocks/>
          </p:cNvCxnSpPr>
          <p:nvPr/>
        </p:nvCxnSpPr>
        <p:spPr>
          <a:xfrm flipV="1">
            <a:off x="4938230" y="2201029"/>
            <a:ext cx="1493571" cy="2668"/>
          </a:xfrm>
          <a:prstGeom prst="line">
            <a:avLst/>
          </a:prstGeom>
          <a:ln>
            <a:solidFill>
              <a:schemeClr val="bg1"/>
            </a:solidFill>
          </a:ln>
        </p:spPr>
        <p:style>
          <a:lnRef idx="2">
            <a:schemeClr val="dk1"/>
          </a:lnRef>
          <a:fillRef idx="0">
            <a:schemeClr val="dk1"/>
          </a:fillRef>
          <a:effectRef idx="1">
            <a:schemeClr val="dk1"/>
          </a:effectRef>
          <a:fontRef idx="minor">
            <a:schemeClr val="tx1"/>
          </a:fontRef>
        </p:style>
      </p:cxnSp>
      <p:sp>
        <p:nvSpPr>
          <p:cNvPr id="35" name="CuadroTexto 34">
            <a:extLst>
              <a:ext uri="{FF2B5EF4-FFF2-40B4-BE49-F238E27FC236}">
                <a16:creationId xmlns:a16="http://schemas.microsoft.com/office/drawing/2014/main" id="{31EBEAEB-92E8-4DD3-84ED-FFF5DA29858F}"/>
              </a:ext>
            </a:extLst>
          </p:cNvPr>
          <p:cNvSpPr txBox="1"/>
          <p:nvPr/>
        </p:nvSpPr>
        <p:spPr>
          <a:xfrm>
            <a:off x="984107" y="997691"/>
            <a:ext cx="1441420" cy="369332"/>
          </a:xfrm>
          <a:prstGeom prst="rect">
            <a:avLst/>
          </a:prstGeom>
          <a:noFill/>
        </p:spPr>
        <p:txBody>
          <a:bodyPr wrap="none" rtlCol="0">
            <a:spAutoFit/>
          </a:bodyPr>
          <a:lstStyle/>
          <a:p>
            <a:r>
              <a:rPr lang="es-ES" dirty="0">
                <a:solidFill>
                  <a:schemeClr val="bg1"/>
                </a:solidFill>
                <a:latin typeface="Arial"/>
                <a:cs typeface="Arial"/>
              </a:rPr>
              <a:t>Introducción</a:t>
            </a:r>
          </a:p>
        </p:txBody>
      </p:sp>
      <p:cxnSp>
        <p:nvCxnSpPr>
          <p:cNvPr id="36" name="Conector recto 35">
            <a:extLst>
              <a:ext uri="{FF2B5EF4-FFF2-40B4-BE49-F238E27FC236}">
                <a16:creationId xmlns:a16="http://schemas.microsoft.com/office/drawing/2014/main" id="{45165790-A7C2-4A78-9638-7ABB5D23AC87}"/>
              </a:ext>
            </a:extLst>
          </p:cNvPr>
          <p:cNvCxnSpPr/>
          <p:nvPr/>
        </p:nvCxnSpPr>
        <p:spPr>
          <a:xfrm>
            <a:off x="1063350" y="1358596"/>
            <a:ext cx="1390749"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932640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CF2A9887-3D7C-473E-B033-897A898CD225}"/>
              </a:ext>
            </a:extLst>
          </p:cNvPr>
          <p:cNvSpPr/>
          <p:nvPr/>
        </p:nvSpPr>
        <p:spPr>
          <a:xfrm>
            <a:off x="4104169" y="299011"/>
            <a:ext cx="2339162" cy="369332"/>
          </a:xfrm>
          <a:prstGeom prst="rect">
            <a:avLst/>
          </a:prstGeom>
        </p:spPr>
        <p:txBody>
          <a:bodyPr wrap="square">
            <a:spAutoFit/>
          </a:bodyPr>
          <a:lstStyle/>
          <a:p>
            <a:r>
              <a:rPr lang="es-ES" dirty="0"/>
              <a:t>Pantallazo</a:t>
            </a:r>
          </a:p>
        </p:txBody>
      </p:sp>
      <p:pic>
        <p:nvPicPr>
          <p:cNvPr id="3" name="Imagen 2">
            <a:extLst>
              <a:ext uri="{FF2B5EF4-FFF2-40B4-BE49-F238E27FC236}">
                <a16:creationId xmlns:a16="http://schemas.microsoft.com/office/drawing/2014/main" id="{3009C09D-0C0C-499B-83C6-838AA9638BE3}"/>
              </a:ext>
            </a:extLst>
          </p:cNvPr>
          <p:cNvPicPr>
            <a:picLocks noChangeAspect="1"/>
          </p:cNvPicPr>
          <p:nvPr/>
        </p:nvPicPr>
        <p:blipFill rotWithShape="1">
          <a:blip r:embed="rId2"/>
          <a:srcRect l="8605" t="14039" r="11628" b="11712"/>
          <a:stretch/>
        </p:blipFill>
        <p:spPr>
          <a:xfrm>
            <a:off x="0" y="754912"/>
            <a:ext cx="9143999" cy="4388587"/>
          </a:xfrm>
          <a:prstGeom prst="rect">
            <a:avLst/>
          </a:prstGeom>
        </p:spPr>
      </p:pic>
    </p:spTree>
    <p:extLst>
      <p:ext uri="{BB962C8B-B14F-4D97-AF65-F5344CB8AC3E}">
        <p14:creationId xmlns:p14="http://schemas.microsoft.com/office/powerpoint/2010/main" val="36727996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831C0857-C3FD-4D0A-BBA2-6F4CBC737BA9}"/>
              </a:ext>
            </a:extLst>
          </p:cNvPr>
          <p:cNvSpPr/>
          <p:nvPr/>
        </p:nvSpPr>
        <p:spPr>
          <a:xfrm>
            <a:off x="1148316" y="1685156"/>
            <a:ext cx="7272671" cy="646331"/>
          </a:xfrm>
          <a:prstGeom prst="rect">
            <a:avLst/>
          </a:prstGeom>
        </p:spPr>
        <p:txBody>
          <a:bodyPr wrap="square">
            <a:spAutoFit/>
          </a:bodyPr>
          <a:lstStyle/>
          <a:p>
            <a:r>
              <a:rPr lang="es-ES" dirty="0"/>
              <a:t>Link:</a:t>
            </a:r>
          </a:p>
          <a:p>
            <a:r>
              <a:rPr lang="es-ES" dirty="0"/>
              <a:t>https://github.com/Richard-699/Proyecto-CER.git</a:t>
            </a:r>
          </a:p>
        </p:txBody>
      </p:sp>
    </p:spTree>
    <p:extLst>
      <p:ext uri="{BB962C8B-B14F-4D97-AF65-F5344CB8AC3E}">
        <p14:creationId xmlns:p14="http://schemas.microsoft.com/office/powerpoint/2010/main" val="20128508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863734" y="581891"/>
            <a:ext cx="5268191" cy="646331"/>
          </a:xfrm>
          <a:prstGeom prst="rect">
            <a:avLst/>
          </a:prstGeom>
          <a:noFill/>
        </p:spPr>
        <p:txBody>
          <a:bodyPr wrap="square" rtlCol="0">
            <a:spAutoFit/>
          </a:bodyPr>
          <a:lstStyle/>
          <a:p>
            <a:pPr marL="457200" indent="-457200">
              <a:buFont typeface="Arial" panose="020B0604020202020204" pitchFamily="34" charset="0"/>
              <a:buChar char="•"/>
            </a:pPr>
            <a:r>
              <a:rPr lang="es-CO" sz="3600" dirty="0"/>
              <a:t>INTRODUCCIÓN</a:t>
            </a:r>
            <a:endParaRPr lang="es-CO" sz="3200" dirty="0"/>
          </a:p>
        </p:txBody>
      </p:sp>
      <p:sp>
        <p:nvSpPr>
          <p:cNvPr id="3" name="CuadroTexto 2"/>
          <p:cNvSpPr txBox="1"/>
          <p:nvPr/>
        </p:nvSpPr>
        <p:spPr>
          <a:xfrm>
            <a:off x="863735" y="1617790"/>
            <a:ext cx="4271792" cy="3293209"/>
          </a:xfrm>
          <a:prstGeom prst="rect">
            <a:avLst/>
          </a:prstGeom>
          <a:noFill/>
        </p:spPr>
        <p:txBody>
          <a:bodyPr wrap="square" rtlCol="0">
            <a:spAutoFit/>
          </a:bodyPr>
          <a:lstStyle/>
          <a:p>
            <a:pPr algn="just"/>
            <a:r>
              <a:rPr lang="es-ES" sz="2000" dirty="0"/>
              <a:t>A continuación verán la documentación del proyecto CER, en su contenido se encuentra la problemática y la solución que le daremos a esta a partir de los conocimientos obtenidos dentro y fuera de la formación. </a:t>
            </a:r>
          </a:p>
          <a:p>
            <a:pPr algn="just"/>
            <a:r>
              <a:rPr lang="es-ES" sz="2000" dirty="0"/>
              <a:t>También se encuentran las especificaciones, mapas del mismo, entre otros.</a:t>
            </a:r>
          </a:p>
          <a:p>
            <a:pPr marL="457200" indent="-457200">
              <a:buFont typeface="Wingdings" panose="05000000000000000000" pitchFamily="2" charset="2"/>
              <a:buChar char="ü"/>
            </a:pPr>
            <a:endParaRPr lang="es-CO" sz="2800" dirty="0">
              <a:latin typeface="Work sans"/>
            </a:endParaRPr>
          </a:p>
        </p:txBody>
      </p:sp>
    </p:spTree>
    <p:extLst>
      <p:ext uri="{BB962C8B-B14F-4D97-AF65-F5344CB8AC3E}">
        <p14:creationId xmlns:p14="http://schemas.microsoft.com/office/powerpoint/2010/main" val="39161889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adroTexto 5"/>
          <p:cNvSpPr txBox="1"/>
          <p:nvPr/>
        </p:nvSpPr>
        <p:spPr>
          <a:xfrm>
            <a:off x="4623955" y="1258306"/>
            <a:ext cx="4010891" cy="2862322"/>
          </a:xfrm>
          <a:prstGeom prst="rect">
            <a:avLst/>
          </a:prstGeom>
          <a:noFill/>
        </p:spPr>
        <p:txBody>
          <a:bodyPr wrap="square" rtlCol="0">
            <a:spAutoFit/>
          </a:bodyPr>
          <a:lstStyle/>
          <a:p>
            <a:r>
              <a:rPr lang="es-CO" sz="6000" dirty="0">
                <a:latin typeface="Work sans"/>
                <a:cs typeface="Arial" panose="020B0604020202020204" pitchFamily="34" charset="0"/>
              </a:rPr>
              <a:t>C</a:t>
            </a:r>
            <a:r>
              <a:rPr lang="es-CO" sz="2400" dirty="0">
                <a:latin typeface="Work sans"/>
                <a:cs typeface="Arial" panose="020B0604020202020204" pitchFamily="34" charset="0"/>
              </a:rPr>
              <a:t>ONTROL</a:t>
            </a:r>
          </a:p>
          <a:p>
            <a:r>
              <a:rPr lang="es-CO" sz="6000" dirty="0">
                <a:latin typeface="Work sans"/>
                <a:cs typeface="Arial" panose="020B0604020202020204" pitchFamily="34" charset="0"/>
              </a:rPr>
              <a:t>E</a:t>
            </a:r>
            <a:r>
              <a:rPr lang="es-CO" sz="2400" dirty="0">
                <a:latin typeface="Work sans"/>
                <a:cs typeface="Arial" panose="020B0604020202020204" pitchFamily="34" charset="0"/>
              </a:rPr>
              <a:t>LECTRONICO DE </a:t>
            </a:r>
          </a:p>
          <a:p>
            <a:r>
              <a:rPr lang="es-CO" sz="6000" dirty="0">
                <a:latin typeface="Work sans"/>
                <a:cs typeface="Arial" panose="020B0604020202020204" pitchFamily="34" charset="0"/>
              </a:rPr>
              <a:t>R</a:t>
            </a:r>
            <a:r>
              <a:rPr lang="es-CO" sz="2400" dirty="0">
                <a:latin typeface="Work sans"/>
                <a:cs typeface="Arial" panose="020B0604020202020204" pitchFamily="34" charset="0"/>
              </a:rPr>
              <a:t>UIDO</a:t>
            </a:r>
          </a:p>
        </p:txBody>
      </p:sp>
      <p:pic>
        <p:nvPicPr>
          <p:cNvPr id="7" name="Imagen 6" descr="Imagen que contiene flor&#10;&#10;Descripción generada automáticamente">
            <a:extLst>
              <a:ext uri="{FF2B5EF4-FFF2-40B4-BE49-F238E27FC236}">
                <a16:creationId xmlns:a16="http://schemas.microsoft.com/office/drawing/2014/main" id="{F4EF94EB-50FF-4CEC-B28A-13A40D8DE2CB}"/>
              </a:ext>
            </a:extLst>
          </p:cNvPr>
          <p:cNvPicPr>
            <a:picLocks noChangeAspect="1"/>
          </p:cNvPicPr>
          <p:nvPr/>
        </p:nvPicPr>
        <p:blipFill>
          <a:blip r:embed="rId3"/>
          <a:stretch>
            <a:fillRect/>
          </a:stretch>
        </p:blipFill>
        <p:spPr>
          <a:xfrm>
            <a:off x="1045313" y="1138775"/>
            <a:ext cx="3101384" cy="3101384"/>
          </a:xfrm>
          <a:prstGeom prst="rect">
            <a:avLst/>
          </a:prstGeom>
        </p:spPr>
      </p:pic>
    </p:spTree>
    <p:extLst>
      <p:ext uri="{BB962C8B-B14F-4D97-AF65-F5344CB8AC3E}">
        <p14:creationId xmlns:p14="http://schemas.microsoft.com/office/powerpoint/2010/main" val="25626940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1211408" y="722597"/>
            <a:ext cx="6311610" cy="1077218"/>
          </a:xfrm>
          <a:prstGeom prst="rect">
            <a:avLst/>
          </a:prstGeom>
          <a:noFill/>
        </p:spPr>
        <p:txBody>
          <a:bodyPr wrap="square" rtlCol="0">
            <a:spAutoFit/>
          </a:bodyPr>
          <a:lstStyle/>
          <a:p>
            <a:pPr marL="457200" indent="-457200" algn="just">
              <a:buFont typeface="Arial" panose="020B0604020202020204" pitchFamily="34" charset="0"/>
              <a:buChar char="•"/>
            </a:pPr>
            <a:r>
              <a:rPr lang="es-CO" sz="3200" dirty="0">
                <a:cs typeface="Arial" panose="020B0604020202020204" pitchFamily="34" charset="0"/>
              </a:rPr>
              <a:t>VIZUALIZACION Y CONTROL DE CONTAMINACIÓN AUDITIVA. </a:t>
            </a:r>
          </a:p>
        </p:txBody>
      </p:sp>
      <p:pic>
        <p:nvPicPr>
          <p:cNvPr id="5" name="Imagen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87236" y="2142759"/>
            <a:ext cx="4780468" cy="268901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4311605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5834414" y="2007752"/>
            <a:ext cx="2799224" cy="1631216"/>
          </a:xfrm>
          <a:prstGeom prst="rect">
            <a:avLst/>
          </a:prstGeom>
          <a:noFill/>
          <a:ln>
            <a:noFill/>
          </a:ln>
        </p:spPr>
        <p:txBody>
          <a:bodyPr wrap="square" rtlCol="0">
            <a:spAutoFit/>
          </a:bodyPr>
          <a:lstStyle/>
          <a:p>
            <a:r>
              <a:rPr lang="es-CO" sz="2000" dirty="0">
                <a:latin typeface="Times New Roman" panose="02020603050405020304" pitchFamily="18" charset="0"/>
                <a:cs typeface="Times New Roman" panose="02020603050405020304" pitchFamily="18" charset="0"/>
              </a:rPr>
              <a:t>Se generan altos niveles de ruido (contaminación auditiva) en el ambiente de formación 1 del bloque de informática</a:t>
            </a:r>
            <a:endParaRPr lang="es-ES" sz="2000" dirty="0">
              <a:latin typeface="Times New Roman" panose="02020603050405020304" pitchFamily="18" charset="0"/>
              <a:cs typeface="Times New Roman" panose="02020603050405020304" pitchFamily="18" charset="0"/>
            </a:endParaRPr>
          </a:p>
        </p:txBody>
      </p:sp>
      <p:pic>
        <p:nvPicPr>
          <p:cNvPr id="5" name="Imagen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8011" y="716761"/>
            <a:ext cx="5043779" cy="3668203"/>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sp>
        <p:nvSpPr>
          <p:cNvPr id="6" name="CuadroTexto 5"/>
          <p:cNvSpPr txBox="1"/>
          <p:nvPr/>
        </p:nvSpPr>
        <p:spPr>
          <a:xfrm>
            <a:off x="5131235" y="1039091"/>
            <a:ext cx="3721820" cy="646331"/>
          </a:xfrm>
          <a:prstGeom prst="rect">
            <a:avLst/>
          </a:prstGeom>
          <a:noFill/>
        </p:spPr>
        <p:txBody>
          <a:bodyPr wrap="square" rtlCol="0">
            <a:spAutoFit/>
          </a:bodyPr>
          <a:lstStyle/>
          <a:p>
            <a:pPr marL="685800" indent="-685800">
              <a:buFont typeface="Arial" panose="020B0604020202020204" pitchFamily="34" charset="0"/>
              <a:buChar char="•"/>
            </a:pPr>
            <a:r>
              <a:rPr lang="es-CO" sz="3600" dirty="0">
                <a:latin typeface="Times New Roman" panose="02020603050405020304" pitchFamily="18" charset="0"/>
                <a:cs typeface="Times New Roman" panose="02020603050405020304" pitchFamily="18" charset="0"/>
              </a:rPr>
              <a:t>PROBLEMA</a:t>
            </a:r>
            <a:r>
              <a:rPr lang="es-CO"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2533592448"/>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1407</TotalTime>
  <Words>768</Words>
  <Application>Microsoft Office PowerPoint</Application>
  <PresentationFormat>Presentación en pantalla (16:9)</PresentationFormat>
  <Paragraphs>87</Paragraphs>
  <Slides>25</Slides>
  <Notes>7</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25</vt:i4>
      </vt:variant>
    </vt:vector>
  </HeadingPairs>
  <TitlesOfParts>
    <vt:vector size="31" baseType="lpstr">
      <vt:lpstr>Arial</vt:lpstr>
      <vt:lpstr>Calibri</vt:lpstr>
      <vt:lpstr>Times New Roman</vt:lpstr>
      <vt:lpstr>Wingdings</vt:lpstr>
      <vt:lpstr>Work sans</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DIANA GARZON SUAREZ</dc:creator>
  <cp:lastModifiedBy>pc</cp:lastModifiedBy>
  <cp:revision>55</cp:revision>
  <dcterms:created xsi:type="dcterms:W3CDTF">2018-12-10T14:32:57Z</dcterms:created>
  <dcterms:modified xsi:type="dcterms:W3CDTF">2020-06-09T16:11:57Z</dcterms:modified>
</cp:coreProperties>
</file>