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9FE4-DD9A-38B8-9DE7-936071A53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4B178C-C4F5-45F0-80AE-25E7D1778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83A93-4600-F530-9E76-64679CA14666}"/>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5" name="Footer Placeholder 4">
            <a:extLst>
              <a:ext uri="{FF2B5EF4-FFF2-40B4-BE49-F238E27FC236}">
                <a16:creationId xmlns:a16="http://schemas.microsoft.com/office/drawing/2014/main" id="{7FB103C3-75B4-671C-E032-11D04B1DF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197C2-5B2D-EFBF-96D1-AC8F016217A6}"/>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268157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AE92-2DCE-BF75-4EFB-6DA75E8501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F66922-5D52-96D5-9497-8F91E6C9D3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6D5D6-F050-E316-55F1-B697B4ED8C8C}"/>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5" name="Footer Placeholder 4">
            <a:extLst>
              <a:ext uri="{FF2B5EF4-FFF2-40B4-BE49-F238E27FC236}">
                <a16:creationId xmlns:a16="http://schemas.microsoft.com/office/drawing/2014/main" id="{5E5BF2A0-FD31-00C4-7F9C-C90529EE1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673A3-5B18-7BC8-AE43-9493242BD829}"/>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236884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9A8EB-03F2-2E4D-A168-17B9906A02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C4D488-D35C-A932-B32B-1966DD742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E5946-DA78-05C2-B8E0-20E6DA7CBA53}"/>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5" name="Footer Placeholder 4">
            <a:extLst>
              <a:ext uri="{FF2B5EF4-FFF2-40B4-BE49-F238E27FC236}">
                <a16:creationId xmlns:a16="http://schemas.microsoft.com/office/drawing/2014/main" id="{EEE96C38-AA92-7BBC-88EA-A04EB74BB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086DC-1EB7-48E5-1A7C-C8F68F2E601A}"/>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193001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6798-AE65-B84F-88EB-3E427C379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AB4AB-D9FA-861C-1B1E-43CF10E77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B82C4-A644-4A0A-B719-6716C6C590FF}"/>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5" name="Footer Placeholder 4">
            <a:extLst>
              <a:ext uri="{FF2B5EF4-FFF2-40B4-BE49-F238E27FC236}">
                <a16:creationId xmlns:a16="http://schemas.microsoft.com/office/drawing/2014/main" id="{48D4DD58-B6F2-F472-ACA9-6B711A156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F3F-C2B6-2100-FE9C-2D92E5133AE3}"/>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343740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9D84-50CB-704D-50DF-D88854B10E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73EED-4E02-7F8E-E27E-D3DC0B1468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6D6DCD-B824-F650-8D4F-33BF0A793493}"/>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5" name="Footer Placeholder 4">
            <a:extLst>
              <a:ext uri="{FF2B5EF4-FFF2-40B4-BE49-F238E27FC236}">
                <a16:creationId xmlns:a16="http://schemas.microsoft.com/office/drawing/2014/main" id="{FF1C0719-56E5-EFEB-4234-88C81B43C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27C83-0E45-CA06-2892-075A8C5DE926}"/>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278242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9F04-4FAA-9E7F-3040-AB16CB277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A4081-999E-B224-9F25-CE4D997DF8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D008E-BD17-EEED-E8F0-5C3E849061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56282-7C37-7B3B-DDF1-6095E56995EC}"/>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6" name="Footer Placeholder 5">
            <a:extLst>
              <a:ext uri="{FF2B5EF4-FFF2-40B4-BE49-F238E27FC236}">
                <a16:creationId xmlns:a16="http://schemas.microsoft.com/office/drawing/2014/main" id="{D4C8419A-9029-445D-D1C6-04FD058F9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41128-815E-A015-F7DB-4E9D73F37612}"/>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278622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C30A-3B7B-8EEF-0F3A-7A77EE6338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95706-58A5-DD8C-ABDB-951D32E45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5F9713-AFEC-25D4-5EA9-A152F463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0D517-6297-CEC3-9A7C-DE9ADBBB6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EC140F-0C91-8B3B-7261-83FA4F6368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2E82F6-354A-42B3-F952-222EE677AF14}"/>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8" name="Footer Placeholder 7">
            <a:extLst>
              <a:ext uri="{FF2B5EF4-FFF2-40B4-BE49-F238E27FC236}">
                <a16:creationId xmlns:a16="http://schemas.microsoft.com/office/drawing/2014/main" id="{B4B2FC1A-2FBE-DAE3-0A7E-937FE2713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A4B2B-86B8-574B-94FF-0A2349371A34}"/>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574593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3CDA-66C0-6611-F846-474ED54862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A6C89-023F-BB89-B719-57E6D1DE9F85}"/>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4" name="Footer Placeholder 3">
            <a:extLst>
              <a:ext uri="{FF2B5EF4-FFF2-40B4-BE49-F238E27FC236}">
                <a16:creationId xmlns:a16="http://schemas.microsoft.com/office/drawing/2014/main" id="{2484B286-6FBF-A0E4-C5AA-A6EC296A28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39DDE0-C931-267E-C313-EBA67AC765F2}"/>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168884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A6CE2-7C4C-7225-5859-0D9E29BA4B0B}"/>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3" name="Footer Placeholder 2">
            <a:extLst>
              <a:ext uri="{FF2B5EF4-FFF2-40B4-BE49-F238E27FC236}">
                <a16:creationId xmlns:a16="http://schemas.microsoft.com/office/drawing/2014/main" id="{C0958AFE-88DB-8151-6FEA-0B0C790CD4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B08AA8-B391-BA7D-B350-51E9F5BB0C46}"/>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44963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1065-D754-FBB4-980E-C533AB193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BABF0E-FF66-7938-2DAF-F1A7A467B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E715C-8CED-0F59-F5B2-B0BD97D0B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C3298-ADE0-4020-52C4-130AAD6DEF6C}"/>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6" name="Footer Placeholder 5">
            <a:extLst>
              <a:ext uri="{FF2B5EF4-FFF2-40B4-BE49-F238E27FC236}">
                <a16:creationId xmlns:a16="http://schemas.microsoft.com/office/drawing/2014/main" id="{7C111A6E-4204-FF31-81E9-E8CA257D2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63D01-5FBC-FC1A-0934-5C2DE70C38B7}"/>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220037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8871-F5F6-52B7-6EDF-63D7DD1CC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6253A2-3A3F-F76A-5A51-2ECAB4A692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4080B9-4C29-D27B-CF9C-4D2E881F5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B1ADD-2C5C-84F6-D5C5-BFFFC1D8C553}"/>
              </a:ext>
            </a:extLst>
          </p:cNvPr>
          <p:cNvSpPr>
            <a:spLocks noGrp="1"/>
          </p:cNvSpPr>
          <p:nvPr>
            <p:ph type="dt" sz="half" idx="10"/>
          </p:nvPr>
        </p:nvSpPr>
        <p:spPr/>
        <p:txBody>
          <a:bodyPr/>
          <a:lstStyle/>
          <a:p>
            <a:fld id="{2625590D-43C4-4040-ABA6-6B553C050646}" type="datetimeFigureOut">
              <a:rPr lang="en-US" smtClean="0"/>
              <a:t>11/10/2023</a:t>
            </a:fld>
            <a:endParaRPr lang="en-US"/>
          </a:p>
        </p:txBody>
      </p:sp>
      <p:sp>
        <p:nvSpPr>
          <p:cNvPr id="6" name="Footer Placeholder 5">
            <a:extLst>
              <a:ext uri="{FF2B5EF4-FFF2-40B4-BE49-F238E27FC236}">
                <a16:creationId xmlns:a16="http://schemas.microsoft.com/office/drawing/2014/main" id="{7E63F4DE-0CEA-177B-63ED-1A7D8B735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E4547-6257-3EA8-E97B-4F73C193A57B}"/>
              </a:ext>
            </a:extLst>
          </p:cNvPr>
          <p:cNvSpPr>
            <a:spLocks noGrp="1"/>
          </p:cNvSpPr>
          <p:nvPr>
            <p:ph type="sldNum" sz="quarter" idx="12"/>
          </p:nvPr>
        </p:nvSpPr>
        <p:spPr/>
        <p:txBody>
          <a:bodyPr/>
          <a:lstStyle/>
          <a:p>
            <a:fld id="{AA252FCE-786D-4B88-971C-01A6A89BB709}" type="slidenum">
              <a:rPr lang="en-US" smtClean="0"/>
              <a:t>‹#›</a:t>
            </a:fld>
            <a:endParaRPr lang="en-US"/>
          </a:p>
        </p:txBody>
      </p:sp>
    </p:spTree>
    <p:extLst>
      <p:ext uri="{BB962C8B-B14F-4D97-AF65-F5344CB8AC3E}">
        <p14:creationId xmlns:p14="http://schemas.microsoft.com/office/powerpoint/2010/main" val="301415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4AA45F-87FA-2010-0F6E-48846D62B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C7E4F1-66A9-B2F2-FEB4-4C1EA97D9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3CF8E-9BFE-E2AE-D6DA-BD05117CC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5590D-43C4-4040-ABA6-6B553C050646}" type="datetimeFigureOut">
              <a:rPr lang="en-US" smtClean="0"/>
              <a:t>11/10/2023</a:t>
            </a:fld>
            <a:endParaRPr lang="en-US"/>
          </a:p>
        </p:txBody>
      </p:sp>
      <p:sp>
        <p:nvSpPr>
          <p:cNvPr id="5" name="Footer Placeholder 4">
            <a:extLst>
              <a:ext uri="{FF2B5EF4-FFF2-40B4-BE49-F238E27FC236}">
                <a16:creationId xmlns:a16="http://schemas.microsoft.com/office/drawing/2014/main" id="{6F508E12-B314-7879-72F6-4E6B744FB3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8EBAB2-402F-B3DF-A3FA-E3F711F7D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52FCE-786D-4B88-971C-01A6A89BB709}" type="slidenum">
              <a:rPr lang="en-US" smtClean="0"/>
              <a:t>‹#›</a:t>
            </a:fld>
            <a:endParaRPr lang="en-US"/>
          </a:p>
        </p:txBody>
      </p:sp>
    </p:spTree>
    <p:extLst>
      <p:ext uri="{BB962C8B-B14F-4D97-AF65-F5344CB8AC3E}">
        <p14:creationId xmlns:p14="http://schemas.microsoft.com/office/powerpoint/2010/main" val="293339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44998-2474-3E1B-01D7-BA6CC27BFB27}"/>
              </a:ext>
            </a:extLst>
          </p:cNvPr>
          <p:cNvPicPr>
            <a:picLocks noChangeAspect="1"/>
          </p:cNvPicPr>
          <p:nvPr/>
        </p:nvPicPr>
        <p:blipFill>
          <a:blip r:embed="rId2"/>
          <a:stretch>
            <a:fillRect/>
          </a:stretch>
        </p:blipFill>
        <p:spPr>
          <a:xfrm>
            <a:off x="4116125" y="0"/>
            <a:ext cx="7991533" cy="4736387"/>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1B12BE3-95B5-32E1-D22B-03A20FECC9B5}"/>
                  </a:ext>
                </a:extLst>
              </p:cNvPr>
              <p:cNvSpPr txBox="1"/>
              <p:nvPr/>
            </p:nvSpPr>
            <p:spPr>
              <a:xfrm>
                <a:off x="349321" y="554804"/>
                <a:ext cx="3766804" cy="3744871"/>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each wavelength (</a:t>
                </a:r>
                <a:r>
                  <a:rPr lang="en-US" sz="1600" dirty="0" err="1"/>
                  <a:t>i</a:t>
                </a:r>
                <a:r>
                  <a:rPr lang="en-US" sz="1600" dirty="0"/>
                  <a:t>) we ran ABM sims on 100 different landscapes (j) for 10 reps (k). Let </a:t>
                </a:r>
                <a:r>
                  <a:rPr lang="en-US" sz="1600" dirty="0" err="1"/>
                  <a:t>Xijk</a:t>
                </a:r>
                <a:r>
                  <a:rPr lang="en-US" sz="1600" dirty="0"/>
                  <a:t> refer to the 3d array of simulation outputs.</a:t>
                </a:r>
              </a:p>
              <a:p>
                <a:pPr marL="285750" indent="-285750">
                  <a:buFont typeface="Arial" panose="020B0604020202020204" pitchFamily="34" charset="0"/>
                  <a:buChar char="•"/>
                </a:pPr>
                <a:r>
                  <a:rPr lang="en-US" sz="1600" dirty="0"/>
                  <a:t>For each landscape we compared Wasserstein, CNA-likelihood, and “angle” metrics. </a:t>
                </a:r>
              </a:p>
              <a:p>
                <a:pPr marL="285750" indent="-285750">
                  <a:buFont typeface="Arial" panose="020B0604020202020204" pitchFamily="34" charset="0"/>
                  <a:buChar char="•"/>
                </a:pPr>
                <a:r>
                  <a:rPr lang="en-US" sz="1600" dirty="0"/>
                  <a:t>For the “identical” comparison we run (for e.g. angle metric)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nary>
                      <m:naryPr>
                        <m:chr m:val="∑"/>
                        <m:limLoc m:val="subSup"/>
                        <m:ctrlPr>
                          <a:rPr lang="en-US" sz="1600" i="1" smtClean="0">
                            <a:latin typeface="Cambria Math" panose="02040503050406030204" pitchFamily="18" charset="0"/>
                          </a:rPr>
                        </m:ctrlPr>
                      </m:naryPr>
                      <m:sub>
                        <m:r>
                          <m:rPr>
                            <m:brk m:alnAt="25"/>
                          </m:rP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0</m:t>
                        </m:r>
                      </m:sub>
                      <m:sup>
                        <m:r>
                          <a:rPr lang="en-US" sz="1600" b="0" i="1" smtClean="0">
                            <a:latin typeface="Cambria Math" panose="02040503050406030204" pitchFamily="18" charset="0"/>
                          </a:rPr>
                          <m:t>𝑘𝑛</m:t>
                        </m:r>
                      </m:sup>
                      <m:e>
                        <m:r>
                          <m:rPr>
                            <m:nor/>
                          </m:rPr>
                          <a:rPr lang="en-US" sz="1600" dirty="0" smtClean="0"/>
                          <m:t>AngleMetric</m:t>
                        </m:r>
                        <m:r>
                          <m:rPr>
                            <m:nor/>
                          </m:rPr>
                          <a:rPr lang="en-US" sz="1600" dirty="0" smtClean="0"/>
                          <m:t>(</m:t>
                        </m:r>
                        <m:r>
                          <m:rPr>
                            <m:nor/>
                          </m:rPr>
                          <a:rPr lang="en-US" sz="1600" dirty="0" smtClean="0"/>
                          <m:t>Xi</m:t>
                        </m:r>
                        <m:r>
                          <m:rPr>
                            <m:nor/>
                          </m:rPr>
                          <a:rPr lang="en-US" sz="1600" baseline="-25000" dirty="0" smtClean="0"/>
                          <m:t>0,</m:t>
                        </m:r>
                        <m:r>
                          <m:rPr>
                            <m:nor/>
                          </m:rPr>
                          <a:rPr lang="en-US" sz="1600" baseline="-25000" dirty="0" smtClean="0"/>
                          <m:t>j</m:t>
                        </m:r>
                        <m:r>
                          <m:rPr>
                            <m:nor/>
                          </m:rPr>
                          <a:rPr lang="en-US" sz="1600" baseline="-25000" dirty="0" smtClean="0"/>
                          <m:t>0,</m:t>
                        </m:r>
                        <m:r>
                          <m:rPr>
                            <m:nor/>
                          </m:rPr>
                          <a:rPr lang="en-US" sz="1600" baseline="-25000" dirty="0" smtClean="0"/>
                          <m:t>k</m:t>
                        </m:r>
                        <m:r>
                          <m:rPr>
                            <m:nor/>
                          </m:rPr>
                          <a:rPr lang="en-US" sz="1600" baseline="-25000" dirty="0" smtClean="0"/>
                          <m:t>0,</m:t>
                        </m:r>
                        <m:r>
                          <m:rPr>
                            <m:nor/>
                          </m:rPr>
                          <a:rPr lang="en-US" sz="1600" dirty="0" smtClean="0"/>
                          <m:t>Xi</m:t>
                        </m:r>
                        <m:r>
                          <m:rPr>
                            <m:nor/>
                          </m:rPr>
                          <a:rPr lang="en-US" sz="1600" baseline="-25000" dirty="0" smtClean="0"/>
                          <m:t>0,</m:t>
                        </m:r>
                        <m:r>
                          <m:rPr>
                            <m:nor/>
                          </m:rPr>
                          <a:rPr lang="en-US" sz="1600" baseline="-25000" dirty="0" smtClean="0"/>
                          <m:t>j</m:t>
                        </m:r>
                        <m:r>
                          <m:rPr>
                            <m:nor/>
                          </m:rPr>
                          <a:rPr lang="en-US" sz="1600" baseline="-25000" dirty="0" smtClean="0"/>
                          <m:t>0,</m:t>
                        </m:r>
                        <m:r>
                          <m:rPr>
                            <m:nor/>
                          </m:rPr>
                          <a:rPr lang="en-US" sz="1600" baseline="-25000" dirty="0" smtClean="0"/>
                          <m:t>k</m:t>
                        </m:r>
                        <m:r>
                          <m:rPr>
                            <m:nor/>
                          </m:rPr>
                          <a:rPr lang="en-US" sz="1600" dirty="0" smtClean="0"/>
                          <m:t>)</m:t>
                        </m:r>
                      </m:e>
                    </m:nary>
                  </m:oMath>
                </a14:m>
                <a:endParaRPr lang="en-US" sz="1600" dirty="0"/>
              </a:p>
              <a:p>
                <a:pPr marL="285750" indent="-285750">
                  <a:buFont typeface="Arial" panose="020B0604020202020204" pitchFamily="34" charset="0"/>
                  <a:buChar char="•"/>
                </a:pPr>
                <a:r>
                  <a:rPr lang="en-US" sz="1600" dirty="0"/>
                  <a:t>For the “different” comparison we run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nary>
                      <m:naryPr>
                        <m:chr m:val="∑"/>
                        <m:limLoc m:val="subSup"/>
                        <m:ctrlPr>
                          <a:rPr lang="en-US" sz="1600" i="1" smtClean="0">
                            <a:latin typeface="Cambria Math" panose="02040503050406030204" pitchFamily="18" charset="0"/>
                          </a:rPr>
                        </m:ctrlPr>
                      </m:naryPr>
                      <m:sub>
                        <m:r>
                          <m:rPr>
                            <m:brk m:alnAt="25"/>
                          </m:rP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0</m:t>
                        </m:r>
                      </m:sub>
                      <m:sup>
                        <m:r>
                          <a:rPr lang="en-US" sz="1600" b="0" i="1" smtClean="0">
                            <a:latin typeface="Cambria Math" panose="02040503050406030204" pitchFamily="18" charset="0"/>
                          </a:rPr>
                          <m:t>𝑘𝑛</m:t>
                        </m:r>
                      </m:sup>
                      <m:e>
                        <m:r>
                          <m:rPr>
                            <m:nor/>
                          </m:rPr>
                          <a:rPr lang="en-US" sz="1600" dirty="0" smtClean="0"/>
                          <m:t>AngleMetric</m:t>
                        </m:r>
                        <m:r>
                          <m:rPr>
                            <m:nor/>
                          </m:rPr>
                          <a:rPr lang="en-US" sz="1600" dirty="0" smtClean="0"/>
                          <m:t>(</m:t>
                        </m:r>
                        <m:r>
                          <m:rPr>
                            <m:nor/>
                          </m:rPr>
                          <a:rPr lang="en-US" sz="1600" dirty="0" smtClean="0"/>
                          <m:t>Xi</m:t>
                        </m:r>
                        <m:r>
                          <m:rPr>
                            <m:nor/>
                          </m:rPr>
                          <a:rPr lang="en-US" sz="1600" baseline="-25000" dirty="0" smtClean="0"/>
                          <m:t>0,</m:t>
                        </m:r>
                        <m:r>
                          <m:rPr>
                            <m:nor/>
                          </m:rPr>
                          <a:rPr lang="en-US" sz="1600" baseline="-25000" dirty="0" smtClean="0"/>
                          <m:t>j</m:t>
                        </m:r>
                        <m:r>
                          <m:rPr>
                            <m:nor/>
                          </m:rPr>
                          <a:rPr lang="en-US" sz="1600" baseline="-25000" dirty="0" smtClean="0"/>
                          <m:t>0,</m:t>
                        </m:r>
                        <m:r>
                          <m:rPr>
                            <m:nor/>
                          </m:rPr>
                          <a:rPr lang="en-US" sz="1600" baseline="-25000" dirty="0" smtClean="0"/>
                          <m:t>k</m:t>
                        </m:r>
                        <m:r>
                          <m:rPr>
                            <m:nor/>
                          </m:rPr>
                          <a:rPr lang="en-US" sz="1600" baseline="-25000" dirty="0" smtClean="0"/>
                          <m:t>0,</m:t>
                        </m:r>
                        <m:r>
                          <m:rPr>
                            <m:nor/>
                          </m:rPr>
                          <a:rPr lang="en-US" sz="1600" dirty="0" smtClean="0"/>
                          <m:t>Xi</m:t>
                        </m:r>
                        <m:r>
                          <m:rPr>
                            <m:nor/>
                          </m:rPr>
                          <a:rPr lang="en-US" sz="1600" baseline="-25000" dirty="0" smtClean="0"/>
                          <m:t>0,</m:t>
                        </m:r>
                        <m:r>
                          <m:rPr>
                            <m:nor/>
                          </m:rPr>
                          <a:rPr lang="en-US" sz="1600" baseline="-25000" dirty="0" smtClean="0"/>
                          <m:t>jx</m:t>
                        </m:r>
                        <m:r>
                          <m:rPr>
                            <m:nor/>
                          </m:rPr>
                          <a:rPr lang="en-US" sz="1600" baseline="-25000" dirty="0" smtClean="0"/>
                          <m:t>,</m:t>
                        </m:r>
                        <m:r>
                          <m:rPr>
                            <m:nor/>
                          </m:rPr>
                          <a:rPr lang="en-US" sz="1600" baseline="-25000" dirty="0" smtClean="0"/>
                          <m:t>k</m:t>
                        </m:r>
                        <m:r>
                          <m:rPr>
                            <m:nor/>
                          </m:rPr>
                          <a:rPr lang="en-US" sz="1600" dirty="0" smtClean="0"/>
                          <m:t>)</m:t>
                        </m:r>
                      </m:e>
                    </m:nary>
                  </m:oMath>
                </a14:m>
                <a:r>
                  <a:rPr lang="en-US" sz="1600" dirty="0"/>
                  <a:t> where </a:t>
                </a:r>
                <a:r>
                  <a:rPr lang="en-US" sz="1600" dirty="0" err="1"/>
                  <a:t>jx</a:t>
                </a:r>
                <a:r>
                  <a:rPr lang="en-US" sz="1600" dirty="0"/>
                  <a:t> is a single landscape and </a:t>
                </a:r>
                <a:r>
                  <a:rPr lang="en-US" sz="1600" dirty="0" err="1"/>
                  <a:t>jx</a:t>
                </a:r>
                <a:r>
                  <a:rPr lang="en-US" sz="1600" dirty="0"/>
                  <a:t>!=j0. </a:t>
                </a:r>
              </a:p>
            </p:txBody>
          </p:sp>
        </mc:Choice>
        <mc:Fallback>
          <p:sp>
            <p:nvSpPr>
              <p:cNvPr id="5" name="TextBox 4">
                <a:extLst>
                  <a:ext uri="{FF2B5EF4-FFF2-40B4-BE49-F238E27FC236}">
                    <a16:creationId xmlns:a16="http://schemas.microsoft.com/office/drawing/2014/main" id="{01B12BE3-95B5-32E1-D22B-03A20FECC9B5}"/>
                  </a:ext>
                </a:extLst>
              </p:cNvPr>
              <p:cNvSpPr txBox="1">
                <a:spLocks noRot="1" noChangeAspect="1" noMove="1" noResize="1" noEditPoints="1" noAdjustHandles="1" noChangeArrowheads="1" noChangeShapeType="1" noTextEdit="1"/>
              </p:cNvSpPr>
              <p:nvPr/>
            </p:nvSpPr>
            <p:spPr>
              <a:xfrm>
                <a:off x="349321" y="554804"/>
                <a:ext cx="3766804" cy="3744871"/>
              </a:xfrm>
              <a:prstGeom prst="rect">
                <a:avLst/>
              </a:prstGeom>
              <a:blipFill>
                <a:blip r:embed="rId3"/>
                <a:stretch>
                  <a:fillRect l="-647" t="-489" r="-1456" b="-130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BC7637-8CCA-7670-F8EF-47BFFE200A47}"/>
              </a:ext>
            </a:extLst>
          </p:cNvPr>
          <p:cNvSpPr txBox="1"/>
          <p:nvPr/>
        </p:nvSpPr>
        <p:spPr>
          <a:xfrm>
            <a:off x="609600" y="4643120"/>
            <a:ext cx="11267440" cy="646331"/>
          </a:xfrm>
          <a:prstGeom prst="rect">
            <a:avLst/>
          </a:prstGeom>
          <a:noFill/>
        </p:spPr>
        <p:txBody>
          <a:bodyPr wrap="square" rtlCol="0">
            <a:spAutoFit/>
          </a:bodyPr>
          <a:lstStyle/>
          <a:p>
            <a:r>
              <a:rPr lang="en-US" dirty="0"/>
              <a:t>The results show that each metric can be used to distinguish between true landscapes vs random landscapes. It looks like Wasserstein metric performs best for short wavelengths and angle metric does best for long wavelengths. </a:t>
            </a:r>
          </a:p>
        </p:txBody>
      </p:sp>
    </p:spTree>
    <p:extLst>
      <p:ext uri="{BB962C8B-B14F-4D97-AF65-F5344CB8AC3E}">
        <p14:creationId xmlns:p14="http://schemas.microsoft.com/office/powerpoint/2010/main" val="335395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8F6061-7353-F24D-9242-09BC0CC68EC0}"/>
              </a:ext>
            </a:extLst>
          </p:cNvPr>
          <p:cNvSpPr>
            <a:spLocks noGrp="1"/>
          </p:cNvSpPr>
          <p:nvPr>
            <p:ph idx="1"/>
          </p:nvPr>
        </p:nvSpPr>
        <p:spPr>
          <a:xfrm>
            <a:off x="422012" y="382698"/>
            <a:ext cx="5031823" cy="5997782"/>
          </a:xfrm>
        </p:spPr>
        <p:txBody>
          <a:bodyPr>
            <a:normAutofit fontScale="85000" lnSpcReduction="20000"/>
          </a:bodyPr>
          <a:lstStyle/>
          <a:p>
            <a:r>
              <a:rPr lang="en-US" sz="2400" dirty="0"/>
              <a:t>The heatmap summarizes the results from before (it integrates the product of the smoothed distributions in the previous slide), lower values indicated better performance. </a:t>
            </a:r>
          </a:p>
          <a:p>
            <a:r>
              <a:rPr lang="en-US" sz="2400" dirty="0"/>
              <a:t>If we make 2d scatter plots of the Wasserstein and angle metrics, we get very good separation. This indicates that the combination of these two metrics will help make good decisions about landscape accuracy. </a:t>
            </a:r>
          </a:p>
          <a:p>
            <a:r>
              <a:rPr lang="en-US" sz="2400" dirty="0"/>
              <a:t>One thing to note is that these results are probably sensitive to the length of time the ABM is run, as well as the landscape. For example the Wasserstein distance is clearly smaller for the shorter wavelengths vs longer ones. </a:t>
            </a:r>
          </a:p>
          <a:p>
            <a:r>
              <a:rPr lang="en-US" sz="2400" dirty="0"/>
              <a:t>Another thing is that here we do a comparison between identical wavelengths. In reality we wouldn’t know the wavelength so perhaps we are being unfair on ourself. </a:t>
            </a:r>
          </a:p>
          <a:p>
            <a:r>
              <a:rPr lang="en-US" sz="2400" dirty="0"/>
              <a:t>Next steps are to design a protocol that can effectively decide for a given landscape/data whether there is a good match. </a:t>
            </a:r>
          </a:p>
          <a:p>
            <a:endParaRPr lang="en-US" sz="2400" dirty="0"/>
          </a:p>
        </p:txBody>
      </p:sp>
      <p:pic>
        <p:nvPicPr>
          <p:cNvPr id="4" name="Picture 3">
            <a:extLst>
              <a:ext uri="{FF2B5EF4-FFF2-40B4-BE49-F238E27FC236}">
                <a16:creationId xmlns:a16="http://schemas.microsoft.com/office/drawing/2014/main" id="{82984E33-CE97-18B3-8AF7-CB1F6C2B7075}"/>
              </a:ext>
            </a:extLst>
          </p:cNvPr>
          <p:cNvPicPr>
            <a:picLocks noChangeAspect="1"/>
          </p:cNvPicPr>
          <p:nvPr/>
        </p:nvPicPr>
        <p:blipFill>
          <a:blip r:embed="rId2"/>
          <a:stretch>
            <a:fillRect/>
          </a:stretch>
        </p:blipFill>
        <p:spPr>
          <a:xfrm>
            <a:off x="6372148" y="3185381"/>
            <a:ext cx="5819852" cy="3556576"/>
          </a:xfrm>
          <a:prstGeom prst="rect">
            <a:avLst/>
          </a:prstGeom>
        </p:spPr>
      </p:pic>
      <p:pic>
        <p:nvPicPr>
          <p:cNvPr id="5" name="Picture 4">
            <a:extLst>
              <a:ext uri="{FF2B5EF4-FFF2-40B4-BE49-F238E27FC236}">
                <a16:creationId xmlns:a16="http://schemas.microsoft.com/office/drawing/2014/main" id="{10B2FC72-35CF-67FC-E545-97B65BE7AE39}"/>
              </a:ext>
            </a:extLst>
          </p:cNvPr>
          <p:cNvPicPr>
            <a:picLocks noChangeAspect="1"/>
          </p:cNvPicPr>
          <p:nvPr/>
        </p:nvPicPr>
        <p:blipFill>
          <a:blip r:embed="rId3"/>
          <a:stretch>
            <a:fillRect/>
          </a:stretch>
        </p:blipFill>
        <p:spPr>
          <a:xfrm>
            <a:off x="6608682" y="365125"/>
            <a:ext cx="5031824" cy="2820256"/>
          </a:xfrm>
          <a:prstGeom prst="rect">
            <a:avLst/>
          </a:prstGeom>
        </p:spPr>
      </p:pic>
    </p:spTree>
    <p:extLst>
      <p:ext uri="{BB962C8B-B14F-4D97-AF65-F5344CB8AC3E}">
        <p14:creationId xmlns:p14="http://schemas.microsoft.com/office/powerpoint/2010/main" val="135864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2252-7332-1562-769F-010140DF29A9}"/>
              </a:ext>
            </a:extLst>
          </p:cNvPr>
          <p:cNvSpPr>
            <a:spLocks noGrp="1"/>
          </p:cNvSpPr>
          <p:nvPr>
            <p:ph type="title"/>
          </p:nvPr>
        </p:nvSpPr>
        <p:spPr>
          <a:xfrm>
            <a:off x="838200" y="365125"/>
            <a:ext cx="9768840" cy="975995"/>
          </a:xfrm>
        </p:spPr>
        <p:txBody>
          <a:bodyPr/>
          <a:lstStyle/>
          <a:p>
            <a:r>
              <a:rPr lang="en-US" dirty="0"/>
              <a:t>Planned matching scheme</a:t>
            </a:r>
          </a:p>
        </p:txBody>
      </p:sp>
      <p:sp>
        <p:nvSpPr>
          <p:cNvPr id="3" name="Content Placeholder 2">
            <a:extLst>
              <a:ext uri="{FF2B5EF4-FFF2-40B4-BE49-F238E27FC236}">
                <a16:creationId xmlns:a16="http://schemas.microsoft.com/office/drawing/2014/main" id="{A33EABD5-24EB-3A74-3332-DF2B698CC072}"/>
              </a:ext>
            </a:extLst>
          </p:cNvPr>
          <p:cNvSpPr>
            <a:spLocks noGrp="1"/>
          </p:cNvSpPr>
          <p:nvPr>
            <p:ph idx="1"/>
          </p:nvPr>
        </p:nvSpPr>
        <p:spPr/>
        <p:txBody>
          <a:bodyPr/>
          <a:lstStyle/>
          <a:p>
            <a:pPr marL="0" indent="0">
              <a:buNone/>
            </a:pPr>
            <a:r>
              <a:rPr lang="en-US" dirty="0"/>
              <a:t>NB if we have two competing landscapes the decision is easy – simply which has the lowest score on (which metric? Maybe not so easy…). The following assumes we have fitted a landscape and we want to know is it good yes/no. </a:t>
            </a:r>
          </a:p>
          <a:p>
            <a:pPr marL="0" indent="0">
              <a:buNone/>
            </a:pPr>
            <a:endParaRPr lang="en-US" dirty="0"/>
          </a:p>
          <a:p>
            <a:r>
              <a:rPr lang="en-US" dirty="0"/>
              <a:t>Run N reps of ABM using fitted landscape. </a:t>
            </a:r>
          </a:p>
          <a:p>
            <a:r>
              <a:rPr lang="en-US" dirty="0"/>
              <a:t>Run N reps of ABM using random landscapes</a:t>
            </a:r>
          </a:p>
          <a:p>
            <a:endParaRPr lang="en-US" dirty="0"/>
          </a:p>
          <a:p>
            <a:endParaRPr lang="en-US" dirty="0"/>
          </a:p>
        </p:txBody>
      </p:sp>
    </p:spTree>
    <p:extLst>
      <p:ext uri="{BB962C8B-B14F-4D97-AF65-F5344CB8AC3E}">
        <p14:creationId xmlns:p14="http://schemas.microsoft.com/office/powerpoint/2010/main" val="1444324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3985</TotalTime>
  <Words>354</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PowerPoint Presentation</vt:lpstr>
      <vt:lpstr>Planned matching scheme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dc:creator>
  <cp:lastModifiedBy>Richard</cp:lastModifiedBy>
  <cp:revision>3</cp:revision>
  <dcterms:created xsi:type="dcterms:W3CDTF">2023-11-10T20:26:18Z</dcterms:created>
  <dcterms:modified xsi:type="dcterms:W3CDTF">2023-11-13T14:51:57Z</dcterms:modified>
</cp:coreProperties>
</file>