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9" r:id="rId3"/>
    <p:sldId id="260" r:id="rId4"/>
    <p:sldId id="266" r:id="rId5"/>
    <p:sldId id="262" r:id="rId6"/>
    <p:sldId id="269" r:id="rId7"/>
    <p:sldId id="270" r:id="rId8"/>
    <p:sldId id="271" r:id="rId9"/>
    <p:sldId id="263" r:id="rId10"/>
    <p:sldId id="265" r:id="rId11"/>
    <p:sldId id="274" r:id="rId12"/>
    <p:sldId id="273" r:id="rId13"/>
    <p:sldId id="267" r:id="rId14"/>
    <p:sldId id="257" r:id="rId15"/>
    <p:sldId id="258" r:id="rId16"/>
    <p:sldId id="268"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16"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image" Target="../media/image20.png"/><Relationship Id="rId4" Type="http://schemas.openxmlformats.org/officeDocument/2006/relationships/image" Target="../media/image23.png"/></Relationships>
</file>

<file path=ppt/diagrams/_rels/drawing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image" Target="../media/image20.png"/><Relationship Id="rId4"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286313-A9A8-4FBD-8BCE-001D734710B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62646B1F-CFBC-404F-9885-3AE74B059439}">
      <dgm:prSet/>
      <dgm:spPr>
        <a:solidFill>
          <a:schemeClr val="accent5">
            <a:lumMod val="75000"/>
          </a:schemeClr>
        </a:solidFill>
      </dgm:spPr>
      <dgm:t>
        <a:bodyPr/>
        <a:lstStyle/>
        <a:p>
          <a:r>
            <a:rPr lang="en-GB"/>
            <a:t>Damage from light and being able to manipulate that lights direction allows for a unique way to explore.</a:t>
          </a:r>
        </a:p>
      </dgm:t>
    </dgm:pt>
    <dgm:pt modelId="{041641ED-7E00-4D48-8BF7-792FFC1E8152}" type="parTrans" cxnId="{DF595C79-C274-42E7-B20B-7F7303BDC22A}">
      <dgm:prSet/>
      <dgm:spPr/>
      <dgm:t>
        <a:bodyPr/>
        <a:lstStyle/>
        <a:p>
          <a:endParaRPr lang="en-GB"/>
        </a:p>
      </dgm:t>
    </dgm:pt>
    <dgm:pt modelId="{ACBD394E-85BF-42C3-972C-5A5AD5EE6EE8}" type="sibTrans" cxnId="{DF595C79-C274-42E7-B20B-7F7303BDC22A}">
      <dgm:prSet/>
      <dgm:spPr/>
      <dgm:t>
        <a:bodyPr/>
        <a:lstStyle/>
        <a:p>
          <a:endParaRPr lang="en-GB"/>
        </a:p>
      </dgm:t>
    </dgm:pt>
    <dgm:pt modelId="{C32BE5B2-5ABE-4AE7-9514-364F156AB2FE}">
      <dgm:prSet/>
      <dgm:spPr>
        <a:solidFill>
          <a:schemeClr val="accent5">
            <a:lumMod val="75000"/>
          </a:schemeClr>
        </a:solidFill>
      </dgm:spPr>
      <dgm:t>
        <a:bodyPr/>
        <a:lstStyle/>
        <a:p>
          <a:r>
            <a:rPr lang="en-GB"/>
            <a:t>PUZZLES!!! Using our light and shadow manipulation mechanics the player will solve puzzles in a literal off the wall way. </a:t>
          </a:r>
        </a:p>
      </dgm:t>
    </dgm:pt>
    <dgm:pt modelId="{FAD5E48C-CBED-435A-A64B-BA15B782F4D1}" type="parTrans" cxnId="{823F3994-9499-4378-84DC-D76251F78692}">
      <dgm:prSet/>
      <dgm:spPr/>
      <dgm:t>
        <a:bodyPr/>
        <a:lstStyle/>
        <a:p>
          <a:endParaRPr lang="en-GB"/>
        </a:p>
      </dgm:t>
    </dgm:pt>
    <dgm:pt modelId="{65793AFD-4F70-440A-966B-84ADA93FD1ED}" type="sibTrans" cxnId="{823F3994-9499-4378-84DC-D76251F78692}">
      <dgm:prSet/>
      <dgm:spPr/>
      <dgm:t>
        <a:bodyPr/>
        <a:lstStyle/>
        <a:p>
          <a:endParaRPr lang="en-GB"/>
        </a:p>
      </dgm:t>
    </dgm:pt>
    <dgm:pt modelId="{556B5457-56E1-480D-8F58-77ECE10426DB}">
      <dgm:prSet/>
      <dgm:spPr>
        <a:solidFill>
          <a:schemeClr val="accent5">
            <a:lumMod val="75000"/>
          </a:schemeClr>
        </a:solidFill>
      </dgm:spPr>
      <dgm:t>
        <a:bodyPr/>
        <a:lstStyle/>
        <a:p>
          <a:r>
            <a:rPr lang="en-GB"/>
            <a:t>Collectable heads to customise your character and add your own flavour of cute horror.</a:t>
          </a:r>
        </a:p>
      </dgm:t>
    </dgm:pt>
    <dgm:pt modelId="{B5C1CE6F-1847-47B1-8270-82700CAA46A1}" type="parTrans" cxnId="{7368E6D9-6BE9-4A27-9B2D-354BDDE830B7}">
      <dgm:prSet/>
      <dgm:spPr/>
      <dgm:t>
        <a:bodyPr/>
        <a:lstStyle/>
        <a:p>
          <a:endParaRPr lang="en-GB"/>
        </a:p>
      </dgm:t>
    </dgm:pt>
    <dgm:pt modelId="{4DC327B0-EECB-48F9-B1B0-AE083BB49475}" type="sibTrans" cxnId="{7368E6D9-6BE9-4A27-9B2D-354BDDE830B7}">
      <dgm:prSet/>
      <dgm:spPr/>
      <dgm:t>
        <a:bodyPr/>
        <a:lstStyle/>
        <a:p>
          <a:endParaRPr lang="en-GB"/>
        </a:p>
      </dgm:t>
    </dgm:pt>
    <dgm:pt modelId="{E2158898-10B8-426F-8FF5-7F6B42CDFE5C}">
      <dgm:prSet/>
      <dgm:spPr>
        <a:solidFill>
          <a:schemeClr val="accent5">
            <a:lumMod val="75000"/>
          </a:schemeClr>
        </a:solidFill>
      </dgm:spPr>
      <dgm:t>
        <a:bodyPr/>
        <a:lstStyle/>
        <a:p>
          <a:r>
            <a:rPr lang="en-GB" dirty="0"/>
            <a:t>Mana managing system that will allow difficulty for the player and limit both their time in the light and rotating light sources.</a:t>
          </a:r>
        </a:p>
      </dgm:t>
    </dgm:pt>
    <dgm:pt modelId="{643C938B-C726-4DF3-8385-BC5F0DE16360}" type="parTrans" cxnId="{60F4B5BC-544F-4D52-8E83-01C0B38BD6B0}">
      <dgm:prSet/>
      <dgm:spPr/>
      <dgm:t>
        <a:bodyPr/>
        <a:lstStyle/>
        <a:p>
          <a:endParaRPr lang="en-GB"/>
        </a:p>
      </dgm:t>
    </dgm:pt>
    <dgm:pt modelId="{1FA79D67-374C-44DA-9B15-469ED47CE85E}" type="sibTrans" cxnId="{60F4B5BC-544F-4D52-8E83-01C0B38BD6B0}">
      <dgm:prSet/>
      <dgm:spPr/>
      <dgm:t>
        <a:bodyPr/>
        <a:lstStyle/>
        <a:p>
          <a:endParaRPr lang="en-GB"/>
        </a:p>
      </dgm:t>
    </dgm:pt>
    <dgm:pt modelId="{05FFB5BE-9840-4175-A4CA-CB313976EBBA}" type="pres">
      <dgm:prSet presAssocID="{65286313-A9A8-4FBD-8BCE-001D734710B9}" presName="linear" presStyleCnt="0">
        <dgm:presLayoutVars>
          <dgm:animLvl val="lvl"/>
          <dgm:resizeHandles val="exact"/>
        </dgm:presLayoutVars>
      </dgm:prSet>
      <dgm:spPr/>
    </dgm:pt>
    <dgm:pt modelId="{F4CCA272-E043-497C-8D68-7A7E3707C0FF}" type="pres">
      <dgm:prSet presAssocID="{62646B1F-CFBC-404F-9885-3AE74B059439}" presName="parentText" presStyleLbl="node1" presStyleIdx="0" presStyleCnt="4">
        <dgm:presLayoutVars>
          <dgm:chMax val="0"/>
          <dgm:bulletEnabled val="1"/>
        </dgm:presLayoutVars>
      </dgm:prSet>
      <dgm:spPr/>
    </dgm:pt>
    <dgm:pt modelId="{9C77AAB7-427A-46EB-81E3-60594BDD25F2}" type="pres">
      <dgm:prSet presAssocID="{ACBD394E-85BF-42C3-972C-5A5AD5EE6EE8}" presName="spacer" presStyleCnt="0"/>
      <dgm:spPr/>
    </dgm:pt>
    <dgm:pt modelId="{F6A2A1D5-DF8E-4C2D-A1A7-BFF0E59F4176}" type="pres">
      <dgm:prSet presAssocID="{C32BE5B2-5ABE-4AE7-9514-364F156AB2FE}" presName="parentText" presStyleLbl="node1" presStyleIdx="1" presStyleCnt="4">
        <dgm:presLayoutVars>
          <dgm:chMax val="0"/>
          <dgm:bulletEnabled val="1"/>
        </dgm:presLayoutVars>
      </dgm:prSet>
      <dgm:spPr/>
    </dgm:pt>
    <dgm:pt modelId="{91A89B30-2746-485B-980D-8CDB266D2DA2}" type="pres">
      <dgm:prSet presAssocID="{65793AFD-4F70-440A-966B-84ADA93FD1ED}" presName="spacer" presStyleCnt="0"/>
      <dgm:spPr/>
    </dgm:pt>
    <dgm:pt modelId="{E7BFD1C0-EB6B-4E8E-9EAD-057D8626FC83}" type="pres">
      <dgm:prSet presAssocID="{556B5457-56E1-480D-8F58-77ECE10426DB}" presName="parentText" presStyleLbl="node1" presStyleIdx="2" presStyleCnt="4">
        <dgm:presLayoutVars>
          <dgm:chMax val="0"/>
          <dgm:bulletEnabled val="1"/>
        </dgm:presLayoutVars>
      </dgm:prSet>
      <dgm:spPr/>
    </dgm:pt>
    <dgm:pt modelId="{46BDEE9F-EAF3-451D-9ADB-43B44E0BBAC9}" type="pres">
      <dgm:prSet presAssocID="{4DC327B0-EECB-48F9-B1B0-AE083BB49475}" presName="spacer" presStyleCnt="0"/>
      <dgm:spPr/>
    </dgm:pt>
    <dgm:pt modelId="{85BA99B4-5EBC-42FB-8BF0-8D12C60ADC5E}" type="pres">
      <dgm:prSet presAssocID="{E2158898-10B8-426F-8FF5-7F6B42CDFE5C}" presName="parentText" presStyleLbl="node1" presStyleIdx="3" presStyleCnt="4">
        <dgm:presLayoutVars>
          <dgm:chMax val="0"/>
          <dgm:bulletEnabled val="1"/>
        </dgm:presLayoutVars>
      </dgm:prSet>
      <dgm:spPr/>
    </dgm:pt>
  </dgm:ptLst>
  <dgm:cxnLst>
    <dgm:cxn modelId="{B67C8D19-411F-4308-B5E3-8C7799DB9F3F}" type="presOf" srcId="{62646B1F-CFBC-404F-9885-3AE74B059439}" destId="{F4CCA272-E043-497C-8D68-7A7E3707C0FF}" srcOrd="0" destOrd="0" presId="urn:microsoft.com/office/officeart/2005/8/layout/vList2"/>
    <dgm:cxn modelId="{99836A27-C87C-4FA5-9989-402A95AEC606}" type="presOf" srcId="{556B5457-56E1-480D-8F58-77ECE10426DB}" destId="{E7BFD1C0-EB6B-4E8E-9EAD-057D8626FC83}" srcOrd="0" destOrd="0" presId="urn:microsoft.com/office/officeart/2005/8/layout/vList2"/>
    <dgm:cxn modelId="{4F01C140-4542-479C-A618-C33A7FBEEF2E}" type="presOf" srcId="{E2158898-10B8-426F-8FF5-7F6B42CDFE5C}" destId="{85BA99B4-5EBC-42FB-8BF0-8D12C60ADC5E}" srcOrd="0" destOrd="0" presId="urn:microsoft.com/office/officeart/2005/8/layout/vList2"/>
    <dgm:cxn modelId="{DF595C79-C274-42E7-B20B-7F7303BDC22A}" srcId="{65286313-A9A8-4FBD-8BCE-001D734710B9}" destId="{62646B1F-CFBC-404F-9885-3AE74B059439}" srcOrd="0" destOrd="0" parTransId="{041641ED-7E00-4D48-8BF7-792FFC1E8152}" sibTransId="{ACBD394E-85BF-42C3-972C-5A5AD5EE6EE8}"/>
    <dgm:cxn modelId="{BB311D7F-7CDB-4198-8EC2-ECCD2F18D55A}" type="presOf" srcId="{C32BE5B2-5ABE-4AE7-9514-364F156AB2FE}" destId="{F6A2A1D5-DF8E-4C2D-A1A7-BFF0E59F4176}" srcOrd="0" destOrd="0" presId="urn:microsoft.com/office/officeart/2005/8/layout/vList2"/>
    <dgm:cxn modelId="{7625B38C-2AC3-489E-AA14-D12C74EE3298}" type="presOf" srcId="{65286313-A9A8-4FBD-8BCE-001D734710B9}" destId="{05FFB5BE-9840-4175-A4CA-CB313976EBBA}" srcOrd="0" destOrd="0" presId="urn:microsoft.com/office/officeart/2005/8/layout/vList2"/>
    <dgm:cxn modelId="{823F3994-9499-4378-84DC-D76251F78692}" srcId="{65286313-A9A8-4FBD-8BCE-001D734710B9}" destId="{C32BE5B2-5ABE-4AE7-9514-364F156AB2FE}" srcOrd="1" destOrd="0" parTransId="{FAD5E48C-CBED-435A-A64B-BA15B782F4D1}" sibTransId="{65793AFD-4F70-440A-966B-84ADA93FD1ED}"/>
    <dgm:cxn modelId="{60F4B5BC-544F-4D52-8E83-01C0B38BD6B0}" srcId="{65286313-A9A8-4FBD-8BCE-001D734710B9}" destId="{E2158898-10B8-426F-8FF5-7F6B42CDFE5C}" srcOrd="3" destOrd="0" parTransId="{643C938B-C726-4DF3-8385-BC5F0DE16360}" sibTransId="{1FA79D67-374C-44DA-9B15-469ED47CE85E}"/>
    <dgm:cxn modelId="{7368E6D9-6BE9-4A27-9B2D-354BDDE830B7}" srcId="{65286313-A9A8-4FBD-8BCE-001D734710B9}" destId="{556B5457-56E1-480D-8F58-77ECE10426DB}" srcOrd="2" destOrd="0" parTransId="{B5C1CE6F-1847-47B1-8270-82700CAA46A1}" sibTransId="{4DC327B0-EECB-48F9-B1B0-AE083BB49475}"/>
    <dgm:cxn modelId="{9A7B584F-E7EF-4EC2-9B22-A636A1BBBDEA}" type="presParOf" srcId="{05FFB5BE-9840-4175-A4CA-CB313976EBBA}" destId="{F4CCA272-E043-497C-8D68-7A7E3707C0FF}" srcOrd="0" destOrd="0" presId="urn:microsoft.com/office/officeart/2005/8/layout/vList2"/>
    <dgm:cxn modelId="{E9BB8331-5E3E-4B18-9FD6-353EC676FB79}" type="presParOf" srcId="{05FFB5BE-9840-4175-A4CA-CB313976EBBA}" destId="{9C77AAB7-427A-46EB-81E3-60594BDD25F2}" srcOrd="1" destOrd="0" presId="urn:microsoft.com/office/officeart/2005/8/layout/vList2"/>
    <dgm:cxn modelId="{095AE5E4-04E4-431D-9FFE-A1410680A662}" type="presParOf" srcId="{05FFB5BE-9840-4175-A4CA-CB313976EBBA}" destId="{F6A2A1D5-DF8E-4C2D-A1A7-BFF0E59F4176}" srcOrd="2" destOrd="0" presId="urn:microsoft.com/office/officeart/2005/8/layout/vList2"/>
    <dgm:cxn modelId="{C144ACD9-4C44-40B9-B440-ED36DC1AB4C5}" type="presParOf" srcId="{05FFB5BE-9840-4175-A4CA-CB313976EBBA}" destId="{91A89B30-2746-485B-980D-8CDB266D2DA2}" srcOrd="3" destOrd="0" presId="urn:microsoft.com/office/officeart/2005/8/layout/vList2"/>
    <dgm:cxn modelId="{7EE06B62-7396-4274-9A17-E3C2F9B424A1}" type="presParOf" srcId="{05FFB5BE-9840-4175-A4CA-CB313976EBBA}" destId="{E7BFD1C0-EB6B-4E8E-9EAD-057D8626FC83}" srcOrd="4" destOrd="0" presId="urn:microsoft.com/office/officeart/2005/8/layout/vList2"/>
    <dgm:cxn modelId="{990C0FA1-4FEF-4D31-A1BC-257CA4E10F6A}" type="presParOf" srcId="{05FFB5BE-9840-4175-A4CA-CB313976EBBA}" destId="{46BDEE9F-EAF3-451D-9ADB-43B44E0BBAC9}" srcOrd="5" destOrd="0" presId="urn:microsoft.com/office/officeart/2005/8/layout/vList2"/>
    <dgm:cxn modelId="{38A7BA79-E761-44D5-8545-5D4B38AD0241}" type="presParOf" srcId="{05FFB5BE-9840-4175-A4CA-CB313976EBBA}" destId="{85BA99B4-5EBC-42FB-8BF0-8D12C60ADC5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88A21D-0570-46FA-96CB-9B1464A424E2}" type="doc">
      <dgm:prSet loTypeId="urn:microsoft.com/office/officeart/2005/8/layout/hProcess9" loCatId="process" qsTypeId="urn:microsoft.com/office/officeart/2005/8/quickstyle/simple1" qsCatId="simple" csTypeId="urn:microsoft.com/office/officeart/2005/8/colors/colorful4" csCatId="colorful" phldr="1"/>
      <dgm:spPr/>
      <dgm:t>
        <a:bodyPr/>
        <a:lstStyle/>
        <a:p>
          <a:endParaRPr lang="en-GB"/>
        </a:p>
      </dgm:t>
    </dgm:pt>
    <dgm:pt modelId="{BA93735D-0C40-40F4-ACF6-B04075086A96}">
      <dgm:prSet/>
      <dgm:spPr/>
      <dgm:t>
        <a:bodyPr/>
        <a:lstStyle/>
        <a:p>
          <a:r>
            <a:rPr lang="en-GB" dirty="0"/>
            <a:t>July </a:t>
          </a:r>
          <a:br>
            <a:rPr lang="en-GB" dirty="0"/>
          </a:br>
          <a:r>
            <a:rPr lang="en-GB" dirty="0"/>
            <a:t>2024</a:t>
          </a:r>
        </a:p>
      </dgm:t>
    </dgm:pt>
    <dgm:pt modelId="{CA5C3A32-6179-49EF-A2A4-481BE975B120}" type="parTrans" cxnId="{59B168A5-6F1C-4E9A-8006-3ADA51DD6124}">
      <dgm:prSet/>
      <dgm:spPr/>
      <dgm:t>
        <a:bodyPr/>
        <a:lstStyle/>
        <a:p>
          <a:endParaRPr lang="en-GB"/>
        </a:p>
      </dgm:t>
    </dgm:pt>
    <dgm:pt modelId="{5E8BCC40-60D1-4093-8FEC-FBC92CDCE98E}" type="sibTrans" cxnId="{59B168A5-6F1C-4E9A-8006-3ADA51DD6124}">
      <dgm:prSet/>
      <dgm:spPr/>
      <dgm:t>
        <a:bodyPr/>
        <a:lstStyle/>
        <a:p>
          <a:endParaRPr lang="en-GB"/>
        </a:p>
      </dgm:t>
    </dgm:pt>
    <dgm:pt modelId="{4F4A5A46-D536-4A5A-945D-A617E07D5FAA}">
      <dgm:prSet/>
      <dgm:spPr/>
      <dgm:t>
        <a:bodyPr/>
        <a:lstStyle/>
        <a:p>
          <a:r>
            <a:rPr lang="en-GB" dirty="0"/>
            <a:t>October 2024</a:t>
          </a:r>
        </a:p>
      </dgm:t>
    </dgm:pt>
    <dgm:pt modelId="{D849A7A9-47C3-4DEE-BFCD-B02E30E83102}" type="parTrans" cxnId="{FC0C4204-99E6-485D-BCE8-D437A7ECC778}">
      <dgm:prSet/>
      <dgm:spPr/>
      <dgm:t>
        <a:bodyPr/>
        <a:lstStyle/>
        <a:p>
          <a:endParaRPr lang="en-GB"/>
        </a:p>
      </dgm:t>
    </dgm:pt>
    <dgm:pt modelId="{2C731C94-2E39-4CFD-AD38-8C0548511706}" type="sibTrans" cxnId="{FC0C4204-99E6-485D-BCE8-D437A7ECC778}">
      <dgm:prSet/>
      <dgm:spPr/>
      <dgm:t>
        <a:bodyPr/>
        <a:lstStyle/>
        <a:p>
          <a:endParaRPr lang="en-GB"/>
        </a:p>
      </dgm:t>
    </dgm:pt>
    <dgm:pt modelId="{DC9B5CB2-84ED-4FBF-85DD-24C60723D1F6}">
      <dgm:prSet/>
      <dgm:spPr/>
      <dgm:t>
        <a:bodyPr/>
        <a:lstStyle/>
        <a:p>
          <a:r>
            <a:rPr lang="en-GB" dirty="0"/>
            <a:t>November 2024</a:t>
          </a:r>
        </a:p>
      </dgm:t>
    </dgm:pt>
    <dgm:pt modelId="{F110D433-ACD7-4498-B9EF-E6248198E1AA}" type="parTrans" cxnId="{D5C92B07-B6E6-4AD2-9984-278F8C2DEEB2}">
      <dgm:prSet/>
      <dgm:spPr/>
      <dgm:t>
        <a:bodyPr/>
        <a:lstStyle/>
        <a:p>
          <a:endParaRPr lang="en-GB"/>
        </a:p>
      </dgm:t>
    </dgm:pt>
    <dgm:pt modelId="{22F94319-3839-48FA-B6E1-7234FD2009EE}" type="sibTrans" cxnId="{D5C92B07-B6E6-4AD2-9984-278F8C2DEEB2}">
      <dgm:prSet/>
      <dgm:spPr/>
      <dgm:t>
        <a:bodyPr/>
        <a:lstStyle/>
        <a:p>
          <a:endParaRPr lang="en-GB"/>
        </a:p>
      </dgm:t>
    </dgm:pt>
    <dgm:pt modelId="{29F98865-A624-4FFB-9B56-2411A3C11A02}">
      <dgm:prSet/>
      <dgm:spPr/>
      <dgm:t>
        <a:bodyPr/>
        <a:lstStyle/>
        <a:p>
          <a:r>
            <a:rPr lang="en-GB" dirty="0"/>
            <a:t>December 2024</a:t>
          </a:r>
        </a:p>
      </dgm:t>
    </dgm:pt>
    <dgm:pt modelId="{5D0869F0-5342-4367-A196-81461F104544}" type="parTrans" cxnId="{B5733594-4D99-4AAF-8AC0-F9646AAFEDB0}">
      <dgm:prSet/>
      <dgm:spPr/>
      <dgm:t>
        <a:bodyPr/>
        <a:lstStyle/>
        <a:p>
          <a:endParaRPr lang="en-GB"/>
        </a:p>
      </dgm:t>
    </dgm:pt>
    <dgm:pt modelId="{E47F0786-C43A-4BE6-8BF6-F2E08A06B3D0}" type="sibTrans" cxnId="{B5733594-4D99-4AAF-8AC0-F9646AAFEDB0}">
      <dgm:prSet/>
      <dgm:spPr/>
      <dgm:t>
        <a:bodyPr/>
        <a:lstStyle/>
        <a:p>
          <a:endParaRPr lang="en-GB"/>
        </a:p>
      </dgm:t>
    </dgm:pt>
    <dgm:pt modelId="{E87D6702-F099-4575-8C7B-0F1623B44486}">
      <dgm:prSet/>
      <dgm:spPr/>
      <dgm:t>
        <a:bodyPr/>
        <a:lstStyle/>
        <a:p>
          <a:r>
            <a:rPr lang="en-GB" dirty="0"/>
            <a:t>August 2024</a:t>
          </a:r>
        </a:p>
      </dgm:t>
    </dgm:pt>
    <dgm:pt modelId="{6A743012-2707-4A55-862D-3F3A914EDBF1}" type="parTrans" cxnId="{B6B86B3E-6394-454B-853E-3C9F08CEDA84}">
      <dgm:prSet/>
      <dgm:spPr/>
      <dgm:t>
        <a:bodyPr/>
        <a:lstStyle/>
        <a:p>
          <a:endParaRPr lang="en-GB"/>
        </a:p>
      </dgm:t>
    </dgm:pt>
    <dgm:pt modelId="{8A752ABE-66E5-4BCB-A46C-EF0BEDFAD3C0}" type="sibTrans" cxnId="{B6B86B3E-6394-454B-853E-3C9F08CEDA84}">
      <dgm:prSet/>
      <dgm:spPr/>
      <dgm:t>
        <a:bodyPr/>
        <a:lstStyle/>
        <a:p>
          <a:endParaRPr lang="en-GB"/>
        </a:p>
      </dgm:t>
    </dgm:pt>
    <dgm:pt modelId="{AA43D571-322A-4812-B8F5-64D68F42172F}">
      <dgm:prSet/>
      <dgm:spPr/>
      <dgm:t>
        <a:bodyPr/>
        <a:lstStyle/>
        <a:p>
          <a:r>
            <a:rPr lang="en-GB" dirty="0"/>
            <a:t>September 2024</a:t>
          </a:r>
        </a:p>
      </dgm:t>
    </dgm:pt>
    <dgm:pt modelId="{65EED1E0-892B-4EB9-8394-EC6696CF7EB4}" type="parTrans" cxnId="{98EF78E5-7679-470B-BFF3-FA23965668A4}">
      <dgm:prSet/>
      <dgm:spPr/>
      <dgm:t>
        <a:bodyPr/>
        <a:lstStyle/>
        <a:p>
          <a:endParaRPr lang="en-GB"/>
        </a:p>
      </dgm:t>
    </dgm:pt>
    <dgm:pt modelId="{F7B9548F-7390-4128-BE5E-2C6D4F8964D2}" type="sibTrans" cxnId="{98EF78E5-7679-470B-BFF3-FA23965668A4}">
      <dgm:prSet/>
      <dgm:spPr/>
      <dgm:t>
        <a:bodyPr/>
        <a:lstStyle/>
        <a:p>
          <a:endParaRPr lang="en-GB"/>
        </a:p>
      </dgm:t>
    </dgm:pt>
    <dgm:pt modelId="{1E7BA6E1-050C-48AF-B44A-A2548344A83C}" type="pres">
      <dgm:prSet presAssocID="{5C88A21D-0570-46FA-96CB-9B1464A424E2}" presName="CompostProcess" presStyleCnt="0">
        <dgm:presLayoutVars>
          <dgm:dir/>
          <dgm:resizeHandles val="exact"/>
        </dgm:presLayoutVars>
      </dgm:prSet>
      <dgm:spPr/>
    </dgm:pt>
    <dgm:pt modelId="{290EC022-5FDE-467D-A77D-9A5275FF102B}" type="pres">
      <dgm:prSet presAssocID="{5C88A21D-0570-46FA-96CB-9B1464A424E2}" presName="arrow" presStyleLbl="bgShp" presStyleIdx="0" presStyleCnt="1" custScaleX="117647"/>
      <dgm:spPr/>
    </dgm:pt>
    <dgm:pt modelId="{EA439E98-BE2B-4FE3-B351-E340359D7D92}" type="pres">
      <dgm:prSet presAssocID="{5C88A21D-0570-46FA-96CB-9B1464A424E2}" presName="linearProcess" presStyleCnt="0"/>
      <dgm:spPr/>
    </dgm:pt>
    <dgm:pt modelId="{09EFC67B-8A4C-4189-9E97-0FA12B8AEE06}" type="pres">
      <dgm:prSet presAssocID="{BA93735D-0C40-40F4-ACF6-B04075086A96}" presName="textNode" presStyleLbl="node1" presStyleIdx="0" presStyleCnt="6">
        <dgm:presLayoutVars>
          <dgm:bulletEnabled val="1"/>
        </dgm:presLayoutVars>
      </dgm:prSet>
      <dgm:spPr/>
    </dgm:pt>
    <dgm:pt modelId="{26DDE307-92D1-446F-86F2-77776B2C5970}" type="pres">
      <dgm:prSet presAssocID="{5E8BCC40-60D1-4093-8FEC-FBC92CDCE98E}" presName="sibTrans" presStyleCnt="0"/>
      <dgm:spPr/>
    </dgm:pt>
    <dgm:pt modelId="{1CC1FDAE-9AB4-4C04-94F1-381B143CA190}" type="pres">
      <dgm:prSet presAssocID="{E87D6702-F099-4575-8C7B-0F1623B44486}" presName="textNode" presStyleLbl="node1" presStyleIdx="1" presStyleCnt="6">
        <dgm:presLayoutVars>
          <dgm:bulletEnabled val="1"/>
        </dgm:presLayoutVars>
      </dgm:prSet>
      <dgm:spPr/>
    </dgm:pt>
    <dgm:pt modelId="{9AEE9746-747C-42C9-B10D-6D9C7C7D02D7}" type="pres">
      <dgm:prSet presAssocID="{8A752ABE-66E5-4BCB-A46C-EF0BEDFAD3C0}" presName="sibTrans" presStyleCnt="0"/>
      <dgm:spPr/>
    </dgm:pt>
    <dgm:pt modelId="{379C68A1-B056-45A4-B6CD-58FF1C6BAC94}" type="pres">
      <dgm:prSet presAssocID="{AA43D571-322A-4812-B8F5-64D68F42172F}" presName="textNode" presStyleLbl="node1" presStyleIdx="2" presStyleCnt="6">
        <dgm:presLayoutVars>
          <dgm:bulletEnabled val="1"/>
        </dgm:presLayoutVars>
      </dgm:prSet>
      <dgm:spPr/>
    </dgm:pt>
    <dgm:pt modelId="{DCE9A793-4039-4E7B-AF4C-3EDA22EDB341}" type="pres">
      <dgm:prSet presAssocID="{F7B9548F-7390-4128-BE5E-2C6D4F8964D2}" presName="sibTrans" presStyleCnt="0"/>
      <dgm:spPr/>
    </dgm:pt>
    <dgm:pt modelId="{3E9B2832-A183-4C52-9261-DDC07EE5F829}" type="pres">
      <dgm:prSet presAssocID="{4F4A5A46-D536-4A5A-945D-A617E07D5FAA}" presName="textNode" presStyleLbl="node1" presStyleIdx="3" presStyleCnt="6">
        <dgm:presLayoutVars>
          <dgm:bulletEnabled val="1"/>
        </dgm:presLayoutVars>
      </dgm:prSet>
      <dgm:spPr/>
    </dgm:pt>
    <dgm:pt modelId="{0AFDFB25-6211-43D8-953F-076FEFDF7400}" type="pres">
      <dgm:prSet presAssocID="{2C731C94-2E39-4CFD-AD38-8C0548511706}" presName="sibTrans" presStyleCnt="0"/>
      <dgm:spPr/>
    </dgm:pt>
    <dgm:pt modelId="{5574A1D2-33DF-4B85-AB04-2495EF53B10E}" type="pres">
      <dgm:prSet presAssocID="{DC9B5CB2-84ED-4FBF-85DD-24C60723D1F6}" presName="textNode" presStyleLbl="node1" presStyleIdx="4" presStyleCnt="6">
        <dgm:presLayoutVars>
          <dgm:bulletEnabled val="1"/>
        </dgm:presLayoutVars>
      </dgm:prSet>
      <dgm:spPr/>
    </dgm:pt>
    <dgm:pt modelId="{8C957E14-A4D3-4639-8008-5198DA62606A}" type="pres">
      <dgm:prSet presAssocID="{22F94319-3839-48FA-B6E1-7234FD2009EE}" presName="sibTrans" presStyleCnt="0"/>
      <dgm:spPr/>
    </dgm:pt>
    <dgm:pt modelId="{647C9B07-43F7-4CB4-844B-726B51DA6C1F}" type="pres">
      <dgm:prSet presAssocID="{29F98865-A624-4FFB-9B56-2411A3C11A02}" presName="textNode" presStyleLbl="node1" presStyleIdx="5" presStyleCnt="6">
        <dgm:presLayoutVars>
          <dgm:bulletEnabled val="1"/>
        </dgm:presLayoutVars>
      </dgm:prSet>
      <dgm:spPr/>
    </dgm:pt>
  </dgm:ptLst>
  <dgm:cxnLst>
    <dgm:cxn modelId="{FC0C4204-99E6-485D-BCE8-D437A7ECC778}" srcId="{5C88A21D-0570-46FA-96CB-9B1464A424E2}" destId="{4F4A5A46-D536-4A5A-945D-A617E07D5FAA}" srcOrd="3" destOrd="0" parTransId="{D849A7A9-47C3-4DEE-BFCD-B02E30E83102}" sibTransId="{2C731C94-2E39-4CFD-AD38-8C0548511706}"/>
    <dgm:cxn modelId="{D5C92B07-B6E6-4AD2-9984-278F8C2DEEB2}" srcId="{5C88A21D-0570-46FA-96CB-9B1464A424E2}" destId="{DC9B5CB2-84ED-4FBF-85DD-24C60723D1F6}" srcOrd="4" destOrd="0" parTransId="{F110D433-ACD7-4498-B9EF-E6248198E1AA}" sibTransId="{22F94319-3839-48FA-B6E1-7234FD2009EE}"/>
    <dgm:cxn modelId="{9CA7D013-8693-41B2-B32F-D75F2AAD579E}" type="presOf" srcId="{E87D6702-F099-4575-8C7B-0F1623B44486}" destId="{1CC1FDAE-9AB4-4C04-94F1-381B143CA190}" srcOrd="0" destOrd="0" presId="urn:microsoft.com/office/officeart/2005/8/layout/hProcess9"/>
    <dgm:cxn modelId="{B6B86B3E-6394-454B-853E-3C9F08CEDA84}" srcId="{5C88A21D-0570-46FA-96CB-9B1464A424E2}" destId="{E87D6702-F099-4575-8C7B-0F1623B44486}" srcOrd="1" destOrd="0" parTransId="{6A743012-2707-4A55-862D-3F3A914EDBF1}" sibTransId="{8A752ABE-66E5-4BCB-A46C-EF0BEDFAD3C0}"/>
    <dgm:cxn modelId="{9151FF49-BB0E-4F8B-8A1D-4AB5014F1C77}" type="presOf" srcId="{29F98865-A624-4FFB-9B56-2411A3C11A02}" destId="{647C9B07-43F7-4CB4-844B-726B51DA6C1F}" srcOrd="0" destOrd="0" presId="urn:microsoft.com/office/officeart/2005/8/layout/hProcess9"/>
    <dgm:cxn modelId="{D2E6854A-C3A8-44A4-9710-1688BDCB6567}" type="presOf" srcId="{4F4A5A46-D536-4A5A-945D-A617E07D5FAA}" destId="{3E9B2832-A183-4C52-9261-DDC07EE5F829}" srcOrd="0" destOrd="0" presId="urn:microsoft.com/office/officeart/2005/8/layout/hProcess9"/>
    <dgm:cxn modelId="{822B0571-9044-4BBB-9C98-408CC9BAF0AC}" type="presOf" srcId="{5C88A21D-0570-46FA-96CB-9B1464A424E2}" destId="{1E7BA6E1-050C-48AF-B44A-A2548344A83C}" srcOrd="0" destOrd="0" presId="urn:microsoft.com/office/officeart/2005/8/layout/hProcess9"/>
    <dgm:cxn modelId="{29C1E68C-D3B1-45A0-8CEA-E31D77DF1740}" type="presOf" srcId="{DC9B5CB2-84ED-4FBF-85DD-24C60723D1F6}" destId="{5574A1D2-33DF-4B85-AB04-2495EF53B10E}" srcOrd="0" destOrd="0" presId="urn:microsoft.com/office/officeart/2005/8/layout/hProcess9"/>
    <dgm:cxn modelId="{B5733594-4D99-4AAF-8AC0-F9646AAFEDB0}" srcId="{5C88A21D-0570-46FA-96CB-9B1464A424E2}" destId="{29F98865-A624-4FFB-9B56-2411A3C11A02}" srcOrd="5" destOrd="0" parTransId="{5D0869F0-5342-4367-A196-81461F104544}" sibTransId="{E47F0786-C43A-4BE6-8BF6-F2E08A06B3D0}"/>
    <dgm:cxn modelId="{59B168A5-6F1C-4E9A-8006-3ADA51DD6124}" srcId="{5C88A21D-0570-46FA-96CB-9B1464A424E2}" destId="{BA93735D-0C40-40F4-ACF6-B04075086A96}" srcOrd="0" destOrd="0" parTransId="{CA5C3A32-6179-49EF-A2A4-481BE975B120}" sibTransId="{5E8BCC40-60D1-4093-8FEC-FBC92CDCE98E}"/>
    <dgm:cxn modelId="{8FC3BFC8-3F01-4B43-9A8E-37912553B849}" type="presOf" srcId="{AA43D571-322A-4812-B8F5-64D68F42172F}" destId="{379C68A1-B056-45A4-B6CD-58FF1C6BAC94}" srcOrd="0" destOrd="0" presId="urn:microsoft.com/office/officeart/2005/8/layout/hProcess9"/>
    <dgm:cxn modelId="{98EF78E5-7679-470B-BFF3-FA23965668A4}" srcId="{5C88A21D-0570-46FA-96CB-9B1464A424E2}" destId="{AA43D571-322A-4812-B8F5-64D68F42172F}" srcOrd="2" destOrd="0" parTransId="{65EED1E0-892B-4EB9-8394-EC6696CF7EB4}" sibTransId="{F7B9548F-7390-4128-BE5E-2C6D4F8964D2}"/>
    <dgm:cxn modelId="{00E003F3-440C-436E-B76F-B72573564680}" type="presOf" srcId="{BA93735D-0C40-40F4-ACF6-B04075086A96}" destId="{09EFC67B-8A4C-4189-9E97-0FA12B8AEE06}" srcOrd="0" destOrd="0" presId="urn:microsoft.com/office/officeart/2005/8/layout/hProcess9"/>
    <dgm:cxn modelId="{BD605036-9F4F-4B7F-8F09-6AD6B716E762}" type="presParOf" srcId="{1E7BA6E1-050C-48AF-B44A-A2548344A83C}" destId="{290EC022-5FDE-467D-A77D-9A5275FF102B}" srcOrd="0" destOrd="0" presId="urn:microsoft.com/office/officeart/2005/8/layout/hProcess9"/>
    <dgm:cxn modelId="{C4C4605B-47B0-4AF0-9070-C3FEC6A10B94}" type="presParOf" srcId="{1E7BA6E1-050C-48AF-B44A-A2548344A83C}" destId="{EA439E98-BE2B-4FE3-B351-E340359D7D92}" srcOrd="1" destOrd="0" presId="urn:microsoft.com/office/officeart/2005/8/layout/hProcess9"/>
    <dgm:cxn modelId="{6950CDF2-B910-4A79-BB58-09C53A097328}" type="presParOf" srcId="{EA439E98-BE2B-4FE3-B351-E340359D7D92}" destId="{09EFC67B-8A4C-4189-9E97-0FA12B8AEE06}" srcOrd="0" destOrd="0" presId="urn:microsoft.com/office/officeart/2005/8/layout/hProcess9"/>
    <dgm:cxn modelId="{0F095297-AAF1-458B-BDC2-5870B96767B5}" type="presParOf" srcId="{EA439E98-BE2B-4FE3-B351-E340359D7D92}" destId="{26DDE307-92D1-446F-86F2-77776B2C5970}" srcOrd="1" destOrd="0" presId="urn:microsoft.com/office/officeart/2005/8/layout/hProcess9"/>
    <dgm:cxn modelId="{3A70B70C-034C-44CB-BF36-EDD2D29803D8}" type="presParOf" srcId="{EA439E98-BE2B-4FE3-B351-E340359D7D92}" destId="{1CC1FDAE-9AB4-4C04-94F1-381B143CA190}" srcOrd="2" destOrd="0" presId="urn:microsoft.com/office/officeart/2005/8/layout/hProcess9"/>
    <dgm:cxn modelId="{C8EB2635-E19B-430B-A329-920F427D5CCB}" type="presParOf" srcId="{EA439E98-BE2B-4FE3-B351-E340359D7D92}" destId="{9AEE9746-747C-42C9-B10D-6D9C7C7D02D7}" srcOrd="3" destOrd="0" presId="urn:microsoft.com/office/officeart/2005/8/layout/hProcess9"/>
    <dgm:cxn modelId="{B9E7C39F-0DE7-474E-9712-E3AD9C6EF696}" type="presParOf" srcId="{EA439E98-BE2B-4FE3-B351-E340359D7D92}" destId="{379C68A1-B056-45A4-B6CD-58FF1C6BAC94}" srcOrd="4" destOrd="0" presId="urn:microsoft.com/office/officeart/2005/8/layout/hProcess9"/>
    <dgm:cxn modelId="{AE6CC712-10C0-4AFA-A741-A11B32BF4089}" type="presParOf" srcId="{EA439E98-BE2B-4FE3-B351-E340359D7D92}" destId="{DCE9A793-4039-4E7B-AF4C-3EDA22EDB341}" srcOrd="5" destOrd="0" presId="urn:microsoft.com/office/officeart/2005/8/layout/hProcess9"/>
    <dgm:cxn modelId="{5BEA8ED9-E31F-4511-BFF6-0493064ADA7B}" type="presParOf" srcId="{EA439E98-BE2B-4FE3-B351-E340359D7D92}" destId="{3E9B2832-A183-4C52-9261-DDC07EE5F829}" srcOrd="6" destOrd="0" presId="urn:microsoft.com/office/officeart/2005/8/layout/hProcess9"/>
    <dgm:cxn modelId="{4A3198DF-AB07-4515-9A62-8DC333A31996}" type="presParOf" srcId="{EA439E98-BE2B-4FE3-B351-E340359D7D92}" destId="{0AFDFB25-6211-43D8-953F-076FEFDF7400}" srcOrd="7" destOrd="0" presId="urn:microsoft.com/office/officeart/2005/8/layout/hProcess9"/>
    <dgm:cxn modelId="{8AFD076D-9F16-4D55-9DC5-1E006347308A}" type="presParOf" srcId="{EA439E98-BE2B-4FE3-B351-E340359D7D92}" destId="{5574A1D2-33DF-4B85-AB04-2495EF53B10E}" srcOrd="8" destOrd="0" presId="urn:microsoft.com/office/officeart/2005/8/layout/hProcess9"/>
    <dgm:cxn modelId="{DFE32988-7C1F-4941-8670-0F675DB24F21}" type="presParOf" srcId="{EA439E98-BE2B-4FE3-B351-E340359D7D92}" destId="{8C957E14-A4D3-4639-8008-5198DA62606A}" srcOrd="9" destOrd="0" presId="urn:microsoft.com/office/officeart/2005/8/layout/hProcess9"/>
    <dgm:cxn modelId="{3E05A1A6-007F-4E2B-BBA1-5EA49B3ADCD4}" type="presParOf" srcId="{EA439E98-BE2B-4FE3-B351-E340359D7D92}" destId="{647C9B07-43F7-4CB4-844B-726B51DA6C1F}"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D49ED7-BAA9-492D-B78C-D59108389D2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FC07475-FFC9-48E7-B241-E392CE606ED9}">
      <dgm:prSet/>
      <dgm:spPr>
        <a:solidFill>
          <a:schemeClr val="accent4">
            <a:lumMod val="75000"/>
          </a:schemeClr>
        </a:solidFill>
      </dgm:spPr>
      <dgm:t>
        <a:bodyPr/>
        <a:lstStyle/>
        <a:p>
          <a:r>
            <a:rPr lang="en-GB" dirty="0"/>
            <a:t>1 New level (b1)</a:t>
          </a:r>
        </a:p>
      </dgm:t>
    </dgm:pt>
    <dgm:pt modelId="{53A388EA-D629-446D-B764-BBE08BBF7372}" type="parTrans" cxnId="{C6630FE2-A476-41F4-AFAD-450E22C7F29B}">
      <dgm:prSet/>
      <dgm:spPr/>
      <dgm:t>
        <a:bodyPr/>
        <a:lstStyle/>
        <a:p>
          <a:endParaRPr lang="en-GB"/>
        </a:p>
      </dgm:t>
    </dgm:pt>
    <dgm:pt modelId="{22C708E4-CE2B-4FF6-9A2C-E9A6FD161020}" type="sibTrans" cxnId="{C6630FE2-A476-41F4-AFAD-450E22C7F29B}">
      <dgm:prSet/>
      <dgm:spPr/>
      <dgm:t>
        <a:bodyPr/>
        <a:lstStyle/>
        <a:p>
          <a:endParaRPr lang="en-GB"/>
        </a:p>
      </dgm:t>
    </dgm:pt>
    <dgm:pt modelId="{A93D9418-CA0C-4036-A898-7130569260D0}">
      <dgm:prSet/>
      <dgm:spPr>
        <a:solidFill>
          <a:schemeClr val="accent4">
            <a:lumMod val="75000"/>
          </a:schemeClr>
        </a:solidFill>
      </dgm:spPr>
      <dgm:t>
        <a:bodyPr/>
        <a:lstStyle/>
        <a:p>
          <a:r>
            <a:rPr lang="en-GB" dirty="0"/>
            <a:t>2 New characters</a:t>
          </a:r>
        </a:p>
      </dgm:t>
    </dgm:pt>
    <dgm:pt modelId="{744C0D3F-F4F4-4240-A017-601FC8F90F4C}" type="parTrans" cxnId="{46387CF5-3A3F-4E55-BE43-89C92C9E9F1B}">
      <dgm:prSet/>
      <dgm:spPr/>
      <dgm:t>
        <a:bodyPr/>
        <a:lstStyle/>
        <a:p>
          <a:endParaRPr lang="en-GB"/>
        </a:p>
      </dgm:t>
    </dgm:pt>
    <dgm:pt modelId="{C0C285FA-284D-4946-8FCA-4E1135332DD4}" type="sibTrans" cxnId="{46387CF5-3A3F-4E55-BE43-89C92C9E9F1B}">
      <dgm:prSet/>
      <dgm:spPr/>
      <dgm:t>
        <a:bodyPr/>
        <a:lstStyle/>
        <a:p>
          <a:endParaRPr lang="en-GB"/>
        </a:p>
      </dgm:t>
    </dgm:pt>
    <dgm:pt modelId="{35AE8608-FA0A-4D76-8494-DF04172C3D60}">
      <dgm:prSet/>
      <dgm:spPr>
        <a:solidFill>
          <a:schemeClr val="accent4">
            <a:lumMod val="75000"/>
          </a:schemeClr>
        </a:solidFill>
      </dgm:spPr>
      <dgm:t>
        <a:bodyPr/>
        <a:lstStyle/>
        <a:p>
          <a:r>
            <a:rPr lang="en-GB" dirty="0"/>
            <a:t>2 New puzzles </a:t>
          </a:r>
        </a:p>
      </dgm:t>
    </dgm:pt>
    <dgm:pt modelId="{92DDF7EB-CDCF-4E78-98E3-23B71DBBCDEA}" type="parTrans" cxnId="{E5078E39-7E71-4BB4-ACC6-8E82A599E669}">
      <dgm:prSet/>
      <dgm:spPr/>
      <dgm:t>
        <a:bodyPr/>
        <a:lstStyle/>
        <a:p>
          <a:endParaRPr lang="en-GB"/>
        </a:p>
      </dgm:t>
    </dgm:pt>
    <dgm:pt modelId="{36A3CB8C-3E0F-4102-BD5F-5BEAC8125838}" type="sibTrans" cxnId="{E5078E39-7E71-4BB4-ACC6-8E82A599E669}">
      <dgm:prSet/>
      <dgm:spPr/>
      <dgm:t>
        <a:bodyPr/>
        <a:lstStyle/>
        <a:p>
          <a:endParaRPr lang="en-GB"/>
        </a:p>
      </dgm:t>
    </dgm:pt>
    <dgm:pt modelId="{8A4290B8-504E-4A09-ACD0-3CC6C22EF6E8}" type="pres">
      <dgm:prSet presAssocID="{7AD49ED7-BAA9-492D-B78C-D59108389D28}" presName="linear" presStyleCnt="0">
        <dgm:presLayoutVars>
          <dgm:animLvl val="lvl"/>
          <dgm:resizeHandles val="exact"/>
        </dgm:presLayoutVars>
      </dgm:prSet>
      <dgm:spPr/>
    </dgm:pt>
    <dgm:pt modelId="{C0F97A30-9584-4D04-85A0-5703B3FBE9EF}" type="pres">
      <dgm:prSet presAssocID="{CFC07475-FFC9-48E7-B241-E392CE606ED9}" presName="parentText" presStyleLbl="node1" presStyleIdx="0" presStyleCnt="3">
        <dgm:presLayoutVars>
          <dgm:chMax val="0"/>
          <dgm:bulletEnabled val="1"/>
        </dgm:presLayoutVars>
      </dgm:prSet>
      <dgm:spPr/>
    </dgm:pt>
    <dgm:pt modelId="{C59C69AE-E6F0-4D6C-8916-F252A99B6F39}" type="pres">
      <dgm:prSet presAssocID="{22C708E4-CE2B-4FF6-9A2C-E9A6FD161020}" presName="spacer" presStyleCnt="0"/>
      <dgm:spPr/>
    </dgm:pt>
    <dgm:pt modelId="{031B169F-2EB7-4DC3-A72D-2198B99663C7}" type="pres">
      <dgm:prSet presAssocID="{A93D9418-CA0C-4036-A898-7130569260D0}" presName="parentText" presStyleLbl="node1" presStyleIdx="1" presStyleCnt="3">
        <dgm:presLayoutVars>
          <dgm:chMax val="0"/>
          <dgm:bulletEnabled val="1"/>
        </dgm:presLayoutVars>
      </dgm:prSet>
      <dgm:spPr/>
    </dgm:pt>
    <dgm:pt modelId="{1ACAB492-5D67-4204-A516-EE86EABDCE80}" type="pres">
      <dgm:prSet presAssocID="{C0C285FA-284D-4946-8FCA-4E1135332DD4}" presName="spacer" presStyleCnt="0"/>
      <dgm:spPr/>
    </dgm:pt>
    <dgm:pt modelId="{53AB82B5-DA9C-4E94-89BC-E4D171CE0828}" type="pres">
      <dgm:prSet presAssocID="{35AE8608-FA0A-4D76-8494-DF04172C3D60}" presName="parentText" presStyleLbl="node1" presStyleIdx="2" presStyleCnt="3">
        <dgm:presLayoutVars>
          <dgm:chMax val="0"/>
          <dgm:bulletEnabled val="1"/>
        </dgm:presLayoutVars>
      </dgm:prSet>
      <dgm:spPr/>
    </dgm:pt>
  </dgm:ptLst>
  <dgm:cxnLst>
    <dgm:cxn modelId="{E5078E39-7E71-4BB4-ACC6-8E82A599E669}" srcId="{7AD49ED7-BAA9-492D-B78C-D59108389D28}" destId="{35AE8608-FA0A-4D76-8494-DF04172C3D60}" srcOrd="2" destOrd="0" parTransId="{92DDF7EB-CDCF-4E78-98E3-23B71DBBCDEA}" sibTransId="{36A3CB8C-3E0F-4102-BD5F-5BEAC8125838}"/>
    <dgm:cxn modelId="{5E55B64E-2E7E-4B29-BCDD-7EDDAEFBAB4E}" type="presOf" srcId="{35AE8608-FA0A-4D76-8494-DF04172C3D60}" destId="{53AB82B5-DA9C-4E94-89BC-E4D171CE0828}" srcOrd="0" destOrd="0" presId="urn:microsoft.com/office/officeart/2005/8/layout/vList2"/>
    <dgm:cxn modelId="{230F8A56-53BF-4ED8-A2DF-19642B9AC650}" type="presOf" srcId="{A93D9418-CA0C-4036-A898-7130569260D0}" destId="{031B169F-2EB7-4DC3-A72D-2198B99663C7}" srcOrd="0" destOrd="0" presId="urn:microsoft.com/office/officeart/2005/8/layout/vList2"/>
    <dgm:cxn modelId="{0CF9F67C-A935-45DC-B13F-EFA01C364083}" type="presOf" srcId="{CFC07475-FFC9-48E7-B241-E392CE606ED9}" destId="{C0F97A30-9584-4D04-85A0-5703B3FBE9EF}" srcOrd="0" destOrd="0" presId="urn:microsoft.com/office/officeart/2005/8/layout/vList2"/>
    <dgm:cxn modelId="{291FCA82-B727-440C-99F0-386F2D15EE92}" type="presOf" srcId="{7AD49ED7-BAA9-492D-B78C-D59108389D28}" destId="{8A4290B8-504E-4A09-ACD0-3CC6C22EF6E8}" srcOrd="0" destOrd="0" presId="urn:microsoft.com/office/officeart/2005/8/layout/vList2"/>
    <dgm:cxn modelId="{C6630FE2-A476-41F4-AFAD-450E22C7F29B}" srcId="{7AD49ED7-BAA9-492D-B78C-D59108389D28}" destId="{CFC07475-FFC9-48E7-B241-E392CE606ED9}" srcOrd="0" destOrd="0" parTransId="{53A388EA-D629-446D-B764-BBE08BBF7372}" sibTransId="{22C708E4-CE2B-4FF6-9A2C-E9A6FD161020}"/>
    <dgm:cxn modelId="{46387CF5-3A3F-4E55-BE43-89C92C9E9F1B}" srcId="{7AD49ED7-BAA9-492D-B78C-D59108389D28}" destId="{A93D9418-CA0C-4036-A898-7130569260D0}" srcOrd="1" destOrd="0" parTransId="{744C0D3F-F4F4-4240-A017-601FC8F90F4C}" sibTransId="{C0C285FA-284D-4946-8FCA-4E1135332DD4}"/>
    <dgm:cxn modelId="{EF4DC7F4-2008-414A-B23A-53A6E76304D8}" type="presParOf" srcId="{8A4290B8-504E-4A09-ACD0-3CC6C22EF6E8}" destId="{C0F97A30-9584-4D04-85A0-5703B3FBE9EF}" srcOrd="0" destOrd="0" presId="urn:microsoft.com/office/officeart/2005/8/layout/vList2"/>
    <dgm:cxn modelId="{37941777-DCE1-4D96-91EE-9C774F654EFF}" type="presParOf" srcId="{8A4290B8-504E-4A09-ACD0-3CC6C22EF6E8}" destId="{C59C69AE-E6F0-4D6C-8916-F252A99B6F39}" srcOrd="1" destOrd="0" presId="urn:microsoft.com/office/officeart/2005/8/layout/vList2"/>
    <dgm:cxn modelId="{740857E8-CCB1-4F44-948E-F76E47FF240A}" type="presParOf" srcId="{8A4290B8-504E-4A09-ACD0-3CC6C22EF6E8}" destId="{031B169F-2EB7-4DC3-A72D-2198B99663C7}" srcOrd="2" destOrd="0" presId="urn:microsoft.com/office/officeart/2005/8/layout/vList2"/>
    <dgm:cxn modelId="{B3649AAE-DC79-4869-8D3A-93503BA8A12B}" type="presParOf" srcId="{8A4290B8-504E-4A09-ACD0-3CC6C22EF6E8}" destId="{1ACAB492-5D67-4204-A516-EE86EABDCE80}" srcOrd="3" destOrd="0" presId="urn:microsoft.com/office/officeart/2005/8/layout/vList2"/>
    <dgm:cxn modelId="{B511606D-DB88-44A7-A46E-CE920EA9CF7D}" type="presParOf" srcId="{8A4290B8-504E-4A09-ACD0-3CC6C22EF6E8}" destId="{53AB82B5-DA9C-4E94-89BC-E4D171CE0828}"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D49ED7-BAA9-492D-B78C-D59108389D2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A93D9418-CA0C-4036-A898-7130569260D0}">
      <dgm:prSet/>
      <dgm:spPr>
        <a:solidFill>
          <a:schemeClr val="accent4">
            <a:lumMod val="75000"/>
          </a:schemeClr>
        </a:solidFill>
      </dgm:spPr>
      <dgm:t>
        <a:bodyPr/>
        <a:lstStyle/>
        <a:p>
          <a:r>
            <a:rPr lang="en-GB" dirty="0"/>
            <a:t>1 New level</a:t>
          </a:r>
        </a:p>
      </dgm:t>
    </dgm:pt>
    <dgm:pt modelId="{744C0D3F-F4F4-4240-A017-601FC8F90F4C}" type="parTrans" cxnId="{46387CF5-3A3F-4E55-BE43-89C92C9E9F1B}">
      <dgm:prSet/>
      <dgm:spPr/>
      <dgm:t>
        <a:bodyPr/>
        <a:lstStyle/>
        <a:p>
          <a:endParaRPr lang="en-GB"/>
        </a:p>
      </dgm:t>
    </dgm:pt>
    <dgm:pt modelId="{C0C285FA-284D-4946-8FCA-4E1135332DD4}" type="sibTrans" cxnId="{46387CF5-3A3F-4E55-BE43-89C92C9E9F1B}">
      <dgm:prSet/>
      <dgm:spPr/>
      <dgm:t>
        <a:bodyPr/>
        <a:lstStyle/>
        <a:p>
          <a:endParaRPr lang="en-GB"/>
        </a:p>
      </dgm:t>
    </dgm:pt>
    <dgm:pt modelId="{35AE8608-FA0A-4D76-8494-DF04172C3D60}">
      <dgm:prSet/>
      <dgm:spPr>
        <a:solidFill>
          <a:schemeClr val="accent4">
            <a:lumMod val="75000"/>
          </a:schemeClr>
        </a:solidFill>
      </dgm:spPr>
      <dgm:t>
        <a:bodyPr/>
        <a:lstStyle/>
        <a:p>
          <a:r>
            <a:rPr lang="en-GB" dirty="0"/>
            <a:t>2 New puzzles</a:t>
          </a:r>
        </a:p>
      </dgm:t>
    </dgm:pt>
    <dgm:pt modelId="{92DDF7EB-CDCF-4E78-98E3-23B71DBBCDEA}" type="parTrans" cxnId="{E5078E39-7E71-4BB4-ACC6-8E82A599E669}">
      <dgm:prSet/>
      <dgm:spPr/>
      <dgm:t>
        <a:bodyPr/>
        <a:lstStyle/>
        <a:p>
          <a:endParaRPr lang="en-GB"/>
        </a:p>
      </dgm:t>
    </dgm:pt>
    <dgm:pt modelId="{36A3CB8C-3E0F-4102-BD5F-5BEAC8125838}" type="sibTrans" cxnId="{E5078E39-7E71-4BB4-ACC6-8E82A599E669}">
      <dgm:prSet/>
      <dgm:spPr/>
      <dgm:t>
        <a:bodyPr/>
        <a:lstStyle/>
        <a:p>
          <a:endParaRPr lang="en-GB"/>
        </a:p>
      </dgm:t>
    </dgm:pt>
    <dgm:pt modelId="{CFC07475-FFC9-48E7-B241-E392CE606ED9}">
      <dgm:prSet/>
      <dgm:spPr>
        <a:solidFill>
          <a:schemeClr val="accent4">
            <a:lumMod val="75000"/>
          </a:schemeClr>
        </a:solidFill>
      </dgm:spPr>
      <dgm:t>
        <a:bodyPr/>
        <a:lstStyle/>
        <a:p>
          <a:r>
            <a:rPr lang="en-GB" dirty="0"/>
            <a:t>1 New biome (b2)</a:t>
          </a:r>
        </a:p>
      </dgm:t>
    </dgm:pt>
    <dgm:pt modelId="{22C708E4-CE2B-4FF6-9A2C-E9A6FD161020}" type="sibTrans" cxnId="{C6630FE2-A476-41F4-AFAD-450E22C7F29B}">
      <dgm:prSet/>
      <dgm:spPr/>
      <dgm:t>
        <a:bodyPr/>
        <a:lstStyle/>
        <a:p>
          <a:endParaRPr lang="en-GB"/>
        </a:p>
      </dgm:t>
    </dgm:pt>
    <dgm:pt modelId="{53A388EA-D629-446D-B764-BBE08BBF7372}" type="parTrans" cxnId="{C6630FE2-A476-41F4-AFAD-450E22C7F29B}">
      <dgm:prSet/>
      <dgm:spPr/>
      <dgm:t>
        <a:bodyPr/>
        <a:lstStyle/>
        <a:p>
          <a:endParaRPr lang="en-GB"/>
        </a:p>
      </dgm:t>
    </dgm:pt>
    <dgm:pt modelId="{C6E4AE64-BA6E-4862-8FED-8B28A276B7EE}">
      <dgm:prSet/>
      <dgm:spPr>
        <a:solidFill>
          <a:schemeClr val="accent4">
            <a:lumMod val="75000"/>
          </a:schemeClr>
        </a:solidFill>
      </dgm:spPr>
      <dgm:t>
        <a:bodyPr/>
        <a:lstStyle/>
        <a:p>
          <a:r>
            <a:rPr lang="en-GB" dirty="0"/>
            <a:t>2 New characters</a:t>
          </a:r>
        </a:p>
      </dgm:t>
    </dgm:pt>
    <dgm:pt modelId="{454E44F9-2528-4653-8F08-A0A51F9F7F73}" type="parTrans" cxnId="{E5E92C4F-4B35-4E8E-AA45-54F23820E557}">
      <dgm:prSet/>
      <dgm:spPr/>
      <dgm:t>
        <a:bodyPr/>
        <a:lstStyle/>
        <a:p>
          <a:endParaRPr lang="en-GB"/>
        </a:p>
      </dgm:t>
    </dgm:pt>
    <dgm:pt modelId="{ABCF1984-27DD-45C7-9198-9A229BBE08D7}" type="sibTrans" cxnId="{E5E92C4F-4B35-4E8E-AA45-54F23820E557}">
      <dgm:prSet/>
      <dgm:spPr/>
      <dgm:t>
        <a:bodyPr/>
        <a:lstStyle/>
        <a:p>
          <a:endParaRPr lang="en-GB"/>
        </a:p>
      </dgm:t>
    </dgm:pt>
    <dgm:pt modelId="{8A4290B8-504E-4A09-ACD0-3CC6C22EF6E8}" type="pres">
      <dgm:prSet presAssocID="{7AD49ED7-BAA9-492D-B78C-D59108389D28}" presName="linear" presStyleCnt="0">
        <dgm:presLayoutVars>
          <dgm:animLvl val="lvl"/>
          <dgm:resizeHandles val="exact"/>
        </dgm:presLayoutVars>
      </dgm:prSet>
      <dgm:spPr/>
    </dgm:pt>
    <dgm:pt modelId="{C0F97A30-9584-4D04-85A0-5703B3FBE9EF}" type="pres">
      <dgm:prSet presAssocID="{CFC07475-FFC9-48E7-B241-E392CE606ED9}" presName="parentText" presStyleLbl="node1" presStyleIdx="0" presStyleCnt="4">
        <dgm:presLayoutVars>
          <dgm:chMax val="0"/>
          <dgm:bulletEnabled val="1"/>
        </dgm:presLayoutVars>
      </dgm:prSet>
      <dgm:spPr/>
    </dgm:pt>
    <dgm:pt modelId="{C59C69AE-E6F0-4D6C-8916-F252A99B6F39}" type="pres">
      <dgm:prSet presAssocID="{22C708E4-CE2B-4FF6-9A2C-E9A6FD161020}" presName="spacer" presStyleCnt="0"/>
      <dgm:spPr/>
    </dgm:pt>
    <dgm:pt modelId="{031B169F-2EB7-4DC3-A72D-2198B99663C7}" type="pres">
      <dgm:prSet presAssocID="{A93D9418-CA0C-4036-A898-7130569260D0}" presName="parentText" presStyleLbl="node1" presStyleIdx="1" presStyleCnt="4">
        <dgm:presLayoutVars>
          <dgm:chMax val="0"/>
          <dgm:bulletEnabled val="1"/>
        </dgm:presLayoutVars>
      </dgm:prSet>
      <dgm:spPr/>
    </dgm:pt>
    <dgm:pt modelId="{1ACAB492-5D67-4204-A516-EE86EABDCE80}" type="pres">
      <dgm:prSet presAssocID="{C0C285FA-284D-4946-8FCA-4E1135332DD4}" presName="spacer" presStyleCnt="0"/>
      <dgm:spPr/>
    </dgm:pt>
    <dgm:pt modelId="{057408D2-0AAE-4F8E-800E-9389DB1AE0D9}" type="pres">
      <dgm:prSet presAssocID="{C6E4AE64-BA6E-4862-8FED-8B28A276B7EE}" presName="parentText" presStyleLbl="node1" presStyleIdx="2" presStyleCnt="4">
        <dgm:presLayoutVars>
          <dgm:chMax val="0"/>
          <dgm:bulletEnabled val="1"/>
        </dgm:presLayoutVars>
      </dgm:prSet>
      <dgm:spPr/>
    </dgm:pt>
    <dgm:pt modelId="{C6A5BF7E-C4CE-4496-845C-558955835EBA}" type="pres">
      <dgm:prSet presAssocID="{ABCF1984-27DD-45C7-9198-9A229BBE08D7}" presName="spacer" presStyleCnt="0"/>
      <dgm:spPr/>
    </dgm:pt>
    <dgm:pt modelId="{53AB82B5-DA9C-4E94-89BC-E4D171CE0828}" type="pres">
      <dgm:prSet presAssocID="{35AE8608-FA0A-4D76-8494-DF04172C3D60}" presName="parentText" presStyleLbl="node1" presStyleIdx="3" presStyleCnt="4">
        <dgm:presLayoutVars>
          <dgm:chMax val="0"/>
          <dgm:bulletEnabled val="1"/>
        </dgm:presLayoutVars>
      </dgm:prSet>
      <dgm:spPr/>
    </dgm:pt>
  </dgm:ptLst>
  <dgm:cxnLst>
    <dgm:cxn modelId="{E5078E39-7E71-4BB4-ACC6-8E82A599E669}" srcId="{7AD49ED7-BAA9-492D-B78C-D59108389D28}" destId="{35AE8608-FA0A-4D76-8494-DF04172C3D60}" srcOrd="3" destOrd="0" parTransId="{92DDF7EB-CDCF-4E78-98E3-23B71DBBCDEA}" sibTransId="{36A3CB8C-3E0F-4102-BD5F-5BEAC8125838}"/>
    <dgm:cxn modelId="{5E55B64E-2E7E-4B29-BCDD-7EDDAEFBAB4E}" type="presOf" srcId="{35AE8608-FA0A-4D76-8494-DF04172C3D60}" destId="{53AB82B5-DA9C-4E94-89BC-E4D171CE0828}" srcOrd="0" destOrd="0" presId="urn:microsoft.com/office/officeart/2005/8/layout/vList2"/>
    <dgm:cxn modelId="{E5E92C4F-4B35-4E8E-AA45-54F23820E557}" srcId="{7AD49ED7-BAA9-492D-B78C-D59108389D28}" destId="{C6E4AE64-BA6E-4862-8FED-8B28A276B7EE}" srcOrd="2" destOrd="0" parTransId="{454E44F9-2528-4653-8F08-A0A51F9F7F73}" sibTransId="{ABCF1984-27DD-45C7-9198-9A229BBE08D7}"/>
    <dgm:cxn modelId="{230F8A56-53BF-4ED8-A2DF-19642B9AC650}" type="presOf" srcId="{A93D9418-CA0C-4036-A898-7130569260D0}" destId="{031B169F-2EB7-4DC3-A72D-2198B99663C7}" srcOrd="0" destOrd="0" presId="urn:microsoft.com/office/officeart/2005/8/layout/vList2"/>
    <dgm:cxn modelId="{0CF9F67C-A935-45DC-B13F-EFA01C364083}" type="presOf" srcId="{CFC07475-FFC9-48E7-B241-E392CE606ED9}" destId="{C0F97A30-9584-4D04-85A0-5703B3FBE9EF}" srcOrd="0" destOrd="0" presId="urn:microsoft.com/office/officeart/2005/8/layout/vList2"/>
    <dgm:cxn modelId="{291FCA82-B727-440C-99F0-386F2D15EE92}" type="presOf" srcId="{7AD49ED7-BAA9-492D-B78C-D59108389D28}" destId="{8A4290B8-504E-4A09-ACD0-3CC6C22EF6E8}" srcOrd="0" destOrd="0" presId="urn:microsoft.com/office/officeart/2005/8/layout/vList2"/>
    <dgm:cxn modelId="{C6630FE2-A476-41F4-AFAD-450E22C7F29B}" srcId="{7AD49ED7-BAA9-492D-B78C-D59108389D28}" destId="{CFC07475-FFC9-48E7-B241-E392CE606ED9}" srcOrd="0" destOrd="0" parTransId="{53A388EA-D629-446D-B764-BBE08BBF7372}" sibTransId="{22C708E4-CE2B-4FF6-9A2C-E9A6FD161020}"/>
    <dgm:cxn modelId="{913C3FF3-119E-443D-9992-EEA6A37F78A8}" type="presOf" srcId="{C6E4AE64-BA6E-4862-8FED-8B28A276B7EE}" destId="{057408D2-0AAE-4F8E-800E-9389DB1AE0D9}" srcOrd="0" destOrd="0" presId="urn:microsoft.com/office/officeart/2005/8/layout/vList2"/>
    <dgm:cxn modelId="{46387CF5-3A3F-4E55-BE43-89C92C9E9F1B}" srcId="{7AD49ED7-BAA9-492D-B78C-D59108389D28}" destId="{A93D9418-CA0C-4036-A898-7130569260D0}" srcOrd="1" destOrd="0" parTransId="{744C0D3F-F4F4-4240-A017-601FC8F90F4C}" sibTransId="{C0C285FA-284D-4946-8FCA-4E1135332DD4}"/>
    <dgm:cxn modelId="{EF4DC7F4-2008-414A-B23A-53A6E76304D8}" type="presParOf" srcId="{8A4290B8-504E-4A09-ACD0-3CC6C22EF6E8}" destId="{C0F97A30-9584-4D04-85A0-5703B3FBE9EF}" srcOrd="0" destOrd="0" presId="urn:microsoft.com/office/officeart/2005/8/layout/vList2"/>
    <dgm:cxn modelId="{37941777-DCE1-4D96-91EE-9C774F654EFF}" type="presParOf" srcId="{8A4290B8-504E-4A09-ACD0-3CC6C22EF6E8}" destId="{C59C69AE-E6F0-4D6C-8916-F252A99B6F39}" srcOrd="1" destOrd="0" presId="urn:microsoft.com/office/officeart/2005/8/layout/vList2"/>
    <dgm:cxn modelId="{740857E8-CCB1-4F44-948E-F76E47FF240A}" type="presParOf" srcId="{8A4290B8-504E-4A09-ACD0-3CC6C22EF6E8}" destId="{031B169F-2EB7-4DC3-A72D-2198B99663C7}" srcOrd="2" destOrd="0" presId="urn:microsoft.com/office/officeart/2005/8/layout/vList2"/>
    <dgm:cxn modelId="{B3649AAE-DC79-4869-8D3A-93503BA8A12B}" type="presParOf" srcId="{8A4290B8-504E-4A09-ACD0-3CC6C22EF6E8}" destId="{1ACAB492-5D67-4204-A516-EE86EABDCE80}" srcOrd="3" destOrd="0" presId="urn:microsoft.com/office/officeart/2005/8/layout/vList2"/>
    <dgm:cxn modelId="{152809CF-299A-4671-BFE5-0CB669D2462C}" type="presParOf" srcId="{8A4290B8-504E-4A09-ACD0-3CC6C22EF6E8}" destId="{057408D2-0AAE-4F8E-800E-9389DB1AE0D9}" srcOrd="4" destOrd="0" presId="urn:microsoft.com/office/officeart/2005/8/layout/vList2"/>
    <dgm:cxn modelId="{A12ED39F-1C32-4B76-AF0C-4A46B61CFDA7}" type="presParOf" srcId="{8A4290B8-504E-4A09-ACD0-3CC6C22EF6E8}" destId="{C6A5BF7E-C4CE-4496-845C-558955835EBA}" srcOrd="5" destOrd="0" presId="urn:microsoft.com/office/officeart/2005/8/layout/vList2"/>
    <dgm:cxn modelId="{B511606D-DB88-44A7-A46E-CE920EA9CF7D}" type="presParOf" srcId="{8A4290B8-504E-4A09-ACD0-3CC6C22EF6E8}" destId="{53AB82B5-DA9C-4E94-89BC-E4D171CE0828}" srcOrd="6"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D49ED7-BAA9-492D-B78C-D59108389D2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FC07475-FFC9-48E7-B241-E392CE606ED9}">
      <dgm:prSet/>
      <dgm:spPr>
        <a:solidFill>
          <a:schemeClr val="accent5"/>
        </a:solidFill>
      </dgm:spPr>
      <dgm:t>
        <a:bodyPr/>
        <a:lstStyle/>
        <a:p>
          <a:r>
            <a:rPr lang="en-GB" dirty="0"/>
            <a:t>1 New level (b2)</a:t>
          </a:r>
        </a:p>
      </dgm:t>
    </dgm:pt>
    <dgm:pt modelId="{53A388EA-D629-446D-B764-BBE08BBF7372}" type="parTrans" cxnId="{C6630FE2-A476-41F4-AFAD-450E22C7F29B}">
      <dgm:prSet/>
      <dgm:spPr/>
      <dgm:t>
        <a:bodyPr/>
        <a:lstStyle/>
        <a:p>
          <a:endParaRPr lang="en-GB"/>
        </a:p>
      </dgm:t>
    </dgm:pt>
    <dgm:pt modelId="{22C708E4-CE2B-4FF6-9A2C-E9A6FD161020}" type="sibTrans" cxnId="{C6630FE2-A476-41F4-AFAD-450E22C7F29B}">
      <dgm:prSet/>
      <dgm:spPr/>
      <dgm:t>
        <a:bodyPr/>
        <a:lstStyle/>
        <a:p>
          <a:endParaRPr lang="en-GB"/>
        </a:p>
      </dgm:t>
    </dgm:pt>
    <dgm:pt modelId="{A93D9418-CA0C-4036-A898-7130569260D0}">
      <dgm:prSet/>
      <dgm:spPr>
        <a:solidFill>
          <a:schemeClr val="accent5"/>
        </a:solidFill>
      </dgm:spPr>
      <dgm:t>
        <a:bodyPr/>
        <a:lstStyle/>
        <a:p>
          <a:r>
            <a:rPr lang="en-GB" dirty="0"/>
            <a:t>2 New characters</a:t>
          </a:r>
        </a:p>
      </dgm:t>
    </dgm:pt>
    <dgm:pt modelId="{744C0D3F-F4F4-4240-A017-601FC8F90F4C}" type="parTrans" cxnId="{46387CF5-3A3F-4E55-BE43-89C92C9E9F1B}">
      <dgm:prSet/>
      <dgm:spPr/>
      <dgm:t>
        <a:bodyPr/>
        <a:lstStyle/>
        <a:p>
          <a:endParaRPr lang="en-GB"/>
        </a:p>
      </dgm:t>
    </dgm:pt>
    <dgm:pt modelId="{C0C285FA-284D-4946-8FCA-4E1135332DD4}" type="sibTrans" cxnId="{46387CF5-3A3F-4E55-BE43-89C92C9E9F1B}">
      <dgm:prSet/>
      <dgm:spPr/>
      <dgm:t>
        <a:bodyPr/>
        <a:lstStyle/>
        <a:p>
          <a:endParaRPr lang="en-GB"/>
        </a:p>
      </dgm:t>
    </dgm:pt>
    <dgm:pt modelId="{35AE8608-FA0A-4D76-8494-DF04172C3D60}">
      <dgm:prSet/>
      <dgm:spPr>
        <a:solidFill>
          <a:schemeClr val="accent5"/>
        </a:solidFill>
      </dgm:spPr>
      <dgm:t>
        <a:bodyPr/>
        <a:lstStyle/>
        <a:p>
          <a:r>
            <a:rPr lang="en-GB" dirty="0"/>
            <a:t>2 New puzzles</a:t>
          </a:r>
        </a:p>
      </dgm:t>
    </dgm:pt>
    <dgm:pt modelId="{92DDF7EB-CDCF-4E78-98E3-23B71DBBCDEA}" type="parTrans" cxnId="{E5078E39-7E71-4BB4-ACC6-8E82A599E669}">
      <dgm:prSet/>
      <dgm:spPr/>
      <dgm:t>
        <a:bodyPr/>
        <a:lstStyle/>
        <a:p>
          <a:endParaRPr lang="en-GB"/>
        </a:p>
      </dgm:t>
    </dgm:pt>
    <dgm:pt modelId="{36A3CB8C-3E0F-4102-BD5F-5BEAC8125838}" type="sibTrans" cxnId="{E5078E39-7E71-4BB4-ACC6-8E82A599E669}">
      <dgm:prSet/>
      <dgm:spPr/>
      <dgm:t>
        <a:bodyPr/>
        <a:lstStyle/>
        <a:p>
          <a:endParaRPr lang="en-GB"/>
        </a:p>
      </dgm:t>
    </dgm:pt>
    <dgm:pt modelId="{8A4290B8-504E-4A09-ACD0-3CC6C22EF6E8}" type="pres">
      <dgm:prSet presAssocID="{7AD49ED7-BAA9-492D-B78C-D59108389D28}" presName="linear" presStyleCnt="0">
        <dgm:presLayoutVars>
          <dgm:animLvl val="lvl"/>
          <dgm:resizeHandles val="exact"/>
        </dgm:presLayoutVars>
      </dgm:prSet>
      <dgm:spPr/>
    </dgm:pt>
    <dgm:pt modelId="{C0F97A30-9584-4D04-85A0-5703B3FBE9EF}" type="pres">
      <dgm:prSet presAssocID="{CFC07475-FFC9-48E7-B241-E392CE606ED9}" presName="parentText" presStyleLbl="node1" presStyleIdx="0" presStyleCnt="3">
        <dgm:presLayoutVars>
          <dgm:chMax val="0"/>
          <dgm:bulletEnabled val="1"/>
        </dgm:presLayoutVars>
      </dgm:prSet>
      <dgm:spPr/>
    </dgm:pt>
    <dgm:pt modelId="{C59C69AE-E6F0-4D6C-8916-F252A99B6F39}" type="pres">
      <dgm:prSet presAssocID="{22C708E4-CE2B-4FF6-9A2C-E9A6FD161020}" presName="spacer" presStyleCnt="0"/>
      <dgm:spPr/>
    </dgm:pt>
    <dgm:pt modelId="{031B169F-2EB7-4DC3-A72D-2198B99663C7}" type="pres">
      <dgm:prSet presAssocID="{A93D9418-CA0C-4036-A898-7130569260D0}" presName="parentText" presStyleLbl="node1" presStyleIdx="1" presStyleCnt="3">
        <dgm:presLayoutVars>
          <dgm:chMax val="0"/>
          <dgm:bulletEnabled val="1"/>
        </dgm:presLayoutVars>
      </dgm:prSet>
      <dgm:spPr/>
    </dgm:pt>
    <dgm:pt modelId="{1ACAB492-5D67-4204-A516-EE86EABDCE80}" type="pres">
      <dgm:prSet presAssocID="{C0C285FA-284D-4946-8FCA-4E1135332DD4}" presName="spacer" presStyleCnt="0"/>
      <dgm:spPr/>
    </dgm:pt>
    <dgm:pt modelId="{53AB82B5-DA9C-4E94-89BC-E4D171CE0828}" type="pres">
      <dgm:prSet presAssocID="{35AE8608-FA0A-4D76-8494-DF04172C3D60}" presName="parentText" presStyleLbl="node1" presStyleIdx="2" presStyleCnt="3">
        <dgm:presLayoutVars>
          <dgm:chMax val="0"/>
          <dgm:bulletEnabled val="1"/>
        </dgm:presLayoutVars>
      </dgm:prSet>
      <dgm:spPr/>
    </dgm:pt>
  </dgm:ptLst>
  <dgm:cxnLst>
    <dgm:cxn modelId="{E5078E39-7E71-4BB4-ACC6-8E82A599E669}" srcId="{7AD49ED7-BAA9-492D-B78C-D59108389D28}" destId="{35AE8608-FA0A-4D76-8494-DF04172C3D60}" srcOrd="2" destOrd="0" parTransId="{92DDF7EB-CDCF-4E78-98E3-23B71DBBCDEA}" sibTransId="{36A3CB8C-3E0F-4102-BD5F-5BEAC8125838}"/>
    <dgm:cxn modelId="{5E55B64E-2E7E-4B29-BCDD-7EDDAEFBAB4E}" type="presOf" srcId="{35AE8608-FA0A-4D76-8494-DF04172C3D60}" destId="{53AB82B5-DA9C-4E94-89BC-E4D171CE0828}" srcOrd="0" destOrd="0" presId="urn:microsoft.com/office/officeart/2005/8/layout/vList2"/>
    <dgm:cxn modelId="{230F8A56-53BF-4ED8-A2DF-19642B9AC650}" type="presOf" srcId="{A93D9418-CA0C-4036-A898-7130569260D0}" destId="{031B169F-2EB7-4DC3-A72D-2198B99663C7}" srcOrd="0" destOrd="0" presId="urn:microsoft.com/office/officeart/2005/8/layout/vList2"/>
    <dgm:cxn modelId="{0CF9F67C-A935-45DC-B13F-EFA01C364083}" type="presOf" srcId="{CFC07475-FFC9-48E7-B241-E392CE606ED9}" destId="{C0F97A30-9584-4D04-85A0-5703B3FBE9EF}" srcOrd="0" destOrd="0" presId="urn:microsoft.com/office/officeart/2005/8/layout/vList2"/>
    <dgm:cxn modelId="{291FCA82-B727-440C-99F0-386F2D15EE92}" type="presOf" srcId="{7AD49ED7-BAA9-492D-B78C-D59108389D28}" destId="{8A4290B8-504E-4A09-ACD0-3CC6C22EF6E8}" srcOrd="0" destOrd="0" presId="urn:microsoft.com/office/officeart/2005/8/layout/vList2"/>
    <dgm:cxn modelId="{C6630FE2-A476-41F4-AFAD-450E22C7F29B}" srcId="{7AD49ED7-BAA9-492D-B78C-D59108389D28}" destId="{CFC07475-FFC9-48E7-B241-E392CE606ED9}" srcOrd="0" destOrd="0" parTransId="{53A388EA-D629-446D-B764-BBE08BBF7372}" sibTransId="{22C708E4-CE2B-4FF6-9A2C-E9A6FD161020}"/>
    <dgm:cxn modelId="{46387CF5-3A3F-4E55-BE43-89C92C9E9F1B}" srcId="{7AD49ED7-BAA9-492D-B78C-D59108389D28}" destId="{A93D9418-CA0C-4036-A898-7130569260D0}" srcOrd="1" destOrd="0" parTransId="{744C0D3F-F4F4-4240-A017-601FC8F90F4C}" sibTransId="{C0C285FA-284D-4946-8FCA-4E1135332DD4}"/>
    <dgm:cxn modelId="{EF4DC7F4-2008-414A-B23A-53A6E76304D8}" type="presParOf" srcId="{8A4290B8-504E-4A09-ACD0-3CC6C22EF6E8}" destId="{C0F97A30-9584-4D04-85A0-5703B3FBE9EF}" srcOrd="0" destOrd="0" presId="urn:microsoft.com/office/officeart/2005/8/layout/vList2"/>
    <dgm:cxn modelId="{37941777-DCE1-4D96-91EE-9C774F654EFF}" type="presParOf" srcId="{8A4290B8-504E-4A09-ACD0-3CC6C22EF6E8}" destId="{C59C69AE-E6F0-4D6C-8916-F252A99B6F39}" srcOrd="1" destOrd="0" presId="urn:microsoft.com/office/officeart/2005/8/layout/vList2"/>
    <dgm:cxn modelId="{740857E8-CCB1-4F44-948E-F76E47FF240A}" type="presParOf" srcId="{8A4290B8-504E-4A09-ACD0-3CC6C22EF6E8}" destId="{031B169F-2EB7-4DC3-A72D-2198B99663C7}" srcOrd="2" destOrd="0" presId="urn:microsoft.com/office/officeart/2005/8/layout/vList2"/>
    <dgm:cxn modelId="{B3649AAE-DC79-4869-8D3A-93503BA8A12B}" type="presParOf" srcId="{8A4290B8-504E-4A09-ACD0-3CC6C22EF6E8}" destId="{1ACAB492-5D67-4204-A516-EE86EABDCE80}" srcOrd="3" destOrd="0" presId="urn:microsoft.com/office/officeart/2005/8/layout/vList2"/>
    <dgm:cxn modelId="{B511606D-DB88-44A7-A46E-CE920EA9CF7D}" type="presParOf" srcId="{8A4290B8-504E-4A09-ACD0-3CC6C22EF6E8}" destId="{53AB82B5-DA9C-4E94-89BC-E4D171CE0828}" srcOrd="4"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AD49ED7-BAA9-492D-B78C-D59108389D2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FC07475-FFC9-48E7-B241-E392CE606ED9}">
      <dgm:prSet custT="1"/>
      <dgm:spPr>
        <a:solidFill>
          <a:schemeClr val="accent5">
            <a:lumMod val="75000"/>
          </a:schemeClr>
        </a:solidFill>
      </dgm:spPr>
      <dgm:t>
        <a:bodyPr/>
        <a:lstStyle/>
        <a:p>
          <a:r>
            <a:rPr lang="en-GB" sz="1200" dirty="0"/>
            <a:t>Early Access</a:t>
          </a:r>
        </a:p>
      </dgm:t>
    </dgm:pt>
    <dgm:pt modelId="{53A388EA-D629-446D-B764-BBE08BBF7372}" type="parTrans" cxnId="{C6630FE2-A476-41F4-AFAD-450E22C7F29B}">
      <dgm:prSet/>
      <dgm:spPr/>
      <dgm:t>
        <a:bodyPr/>
        <a:lstStyle/>
        <a:p>
          <a:endParaRPr lang="en-GB" sz="1100"/>
        </a:p>
      </dgm:t>
    </dgm:pt>
    <dgm:pt modelId="{22C708E4-CE2B-4FF6-9A2C-E9A6FD161020}" type="sibTrans" cxnId="{C6630FE2-A476-41F4-AFAD-450E22C7F29B}">
      <dgm:prSet/>
      <dgm:spPr/>
      <dgm:t>
        <a:bodyPr/>
        <a:lstStyle/>
        <a:p>
          <a:endParaRPr lang="en-GB" sz="1100"/>
        </a:p>
      </dgm:t>
    </dgm:pt>
    <dgm:pt modelId="{A93D9418-CA0C-4036-A898-7130569260D0}">
      <dgm:prSet custT="1"/>
      <dgm:spPr>
        <a:solidFill>
          <a:schemeClr val="accent5">
            <a:lumMod val="75000"/>
          </a:schemeClr>
        </a:solidFill>
      </dgm:spPr>
      <dgm:t>
        <a:bodyPr/>
        <a:lstStyle/>
        <a:p>
          <a:r>
            <a:rPr lang="en-GB" sz="1100" dirty="0"/>
            <a:t>2 New characters</a:t>
          </a:r>
        </a:p>
      </dgm:t>
    </dgm:pt>
    <dgm:pt modelId="{744C0D3F-F4F4-4240-A017-601FC8F90F4C}" type="parTrans" cxnId="{46387CF5-3A3F-4E55-BE43-89C92C9E9F1B}">
      <dgm:prSet/>
      <dgm:spPr/>
      <dgm:t>
        <a:bodyPr/>
        <a:lstStyle/>
        <a:p>
          <a:endParaRPr lang="en-GB" sz="1100"/>
        </a:p>
      </dgm:t>
    </dgm:pt>
    <dgm:pt modelId="{C0C285FA-284D-4946-8FCA-4E1135332DD4}" type="sibTrans" cxnId="{46387CF5-3A3F-4E55-BE43-89C92C9E9F1B}">
      <dgm:prSet/>
      <dgm:spPr/>
      <dgm:t>
        <a:bodyPr/>
        <a:lstStyle/>
        <a:p>
          <a:endParaRPr lang="en-GB" sz="1100"/>
        </a:p>
      </dgm:t>
    </dgm:pt>
    <dgm:pt modelId="{35AE8608-FA0A-4D76-8494-DF04172C3D60}">
      <dgm:prSet custT="1"/>
      <dgm:spPr>
        <a:solidFill>
          <a:schemeClr val="accent5">
            <a:lumMod val="75000"/>
          </a:schemeClr>
        </a:solidFill>
      </dgm:spPr>
      <dgm:t>
        <a:bodyPr/>
        <a:lstStyle/>
        <a:p>
          <a:r>
            <a:rPr lang="en-GB" sz="1100" dirty="0"/>
            <a:t>1 New puzzle</a:t>
          </a:r>
        </a:p>
      </dgm:t>
    </dgm:pt>
    <dgm:pt modelId="{92DDF7EB-CDCF-4E78-98E3-23B71DBBCDEA}" type="parTrans" cxnId="{E5078E39-7E71-4BB4-ACC6-8E82A599E669}">
      <dgm:prSet/>
      <dgm:spPr/>
      <dgm:t>
        <a:bodyPr/>
        <a:lstStyle/>
        <a:p>
          <a:endParaRPr lang="en-GB" sz="1100"/>
        </a:p>
      </dgm:t>
    </dgm:pt>
    <dgm:pt modelId="{36A3CB8C-3E0F-4102-BD5F-5BEAC8125838}" type="sibTrans" cxnId="{E5078E39-7E71-4BB4-ACC6-8E82A599E669}">
      <dgm:prSet/>
      <dgm:spPr/>
      <dgm:t>
        <a:bodyPr/>
        <a:lstStyle/>
        <a:p>
          <a:endParaRPr lang="en-GB" sz="1100"/>
        </a:p>
      </dgm:t>
    </dgm:pt>
    <dgm:pt modelId="{51D8407C-DD72-461E-9D98-94962730CE64}">
      <dgm:prSet custT="1"/>
      <dgm:spPr>
        <a:solidFill>
          <a:schemeClr val="accent5">
            <a:lumMod val="75000"/>
          </a:schemeClr>
        </a:solidFill>
      </dgm:spPr>
      <dgm:t>
        <a:bodyPr/>
        <a:lstStyle/>
        <a:p>
          <a:r>
            <a:rPr lang="en-GB" sz="1100" dirty="0"/>
            <a:t>1</a:t>
          </a:r>
          <a:r>
            <a:rPr lang="en-GB" sz="1100" baseline="0" dirty="0"/>
            <a:t> New level (b2)</a:t>
          </a:r>
          <a:endParaRPr lang="en-GB" sz="1100" dirty="0"/>
        </a:p>
      </dgm:t>
    </dgm:pt>
    <dgm:pt modelId="{1ACB2E25-90AB-4359-9DF0-16F3155567CD}" type="parTrans" cxnId="{F7FDCE89-519D-49A6-807A-303B262197A6}">
      <dgm:prSet/>
      <dgm:spPr/>
      <dgm:t>
        <a:bodyPr/>
        <a:lstStyle/>
        <a:p>
          <a:endParaRPr lang="en-GB" sz="1100"/>
        </a:p>
      </dgm:t>
    </dgm:pt>
    <dgm:pt modelId="{0B1E3A91-1EF1-4DE7-AFF0-2CEDD215BA31}" type="sibTrans" cxnId="{F7FDCE89-519D-49A6-807A-303B262197A6}">
      <dgm:prSet/>
      <dgm:spPr/>
      <dgm:t>
        <a:bodyPr/>
        <a:lstStyle/>
        <a:p>
          <a:endParaRPr lang="en-GB" sz="1100"/>
        </a:p>
      </dgm:t>
    </dgm:pt>
    <dgm:pt modelId="{8A4290B8-504E-4A09-ACD0-3CC6C22EF6E8}" type="pres">
      <dgm:prSet presAssocID="{7AD49ED7-BAA9-492D-B78C-D59108389D28}" presName="linear" presStyleCnt="0">
        <dgm:presLayoutVars>
          <dgm:animLvl val="lvl"/>
          <dgm:resizeHandles val="exact"/>
        </dgm:presLayoutVars>
      </dgm:prSet>
      <dgm:spPr/>
    </dgm:pt>
    <dgm:pt modelId="{C0F97A30-9584-4D04-85A0-5703B3FBE9EF}" type="pres">
      <dgm:prSet presAssocID="{CFC07475-FFC9-48E7-B241-E392CE606ED9}" presName="parentText" presStyleLbl="node1" presStyleIdx="0" presStyleCnt="4">
        <dgm:presLayoutVars>
          <dgm:chMax val="0"/>
          <dgm:bulletEnabled val="1"/>
        </dgm:presLayoutVars>
      </dgm:prSet>
      <dgm:spPr/>
    </dgm:pt>
    <dgm:pt modelId="{C59C69AE-E6F0-4D6C-8916-F252A99B6F39}" type="pres">
      <dgm:prSet presAssocID="{22C708E4-CE2B-4FF6-9A2C-E9A6FD161020}" presName="spacer" presStyleCnt="0"/>
      <dgm:spPr/>
    </dgm:pt>
    <dgm:pt modelId="{031B169F-2EB7-4DC3-A72D-2198B99663C7}" type="pres">
      <dgm:prSet presAssocID="{A93D9418-CA0C-4036-A898-7130569260D0}" presName="parentText" presStyleLbl="node1" presStyleIdx="1" presStyleCnt="4">
        <dgm:presLayoutVars>
          <dgm:chMax val="0"/>
          <dgm:bulletEnabled val="1"/>
        </dgm:presLayoutVars>
      </dgm:prSet>
      <dgm:spPr/>
    </dgm:pt>
    <dgm:pt modelId="{1ACAB492-5D67-4204-A516-EE86EABDCE80}" type="pres">
      <dgm:prSet presAssocID="{C0C285FA-284D-4946-8FCA-4E1135332DD4}" presName="spacer" presStyleCnt="0"/>
      <dgm:spPr/>
    </dgm:pt>
    <dgm:pt modelId="{53AB82B5-DA9C-4E94-89BC-E4D171CE0828}" type="pres">
      <dgm:prSet presAssocID="{35AE8608-FA0A-4D76-8494-DF04172C3D60}" presName="parentText" presStyleLbl="node1" presStyleIdx="2" presStyleCnt="4">
        <dgm:presLayoutVars>
          <dgm:chMax val="0"/>
          <dgm:bulletEnabled val="1"/>
        </dgm:presLayoutVars>
      </dgm:prSet>
      <dgm:spPr/>
    </dgm:pt>
    <dgm:pt modelId="{B27F6771-AEFD-4692-8D48-34F5CD074B06}" type="pres">
      <dgm:prSet presAssocID="{36A3CB8C-3E0F-4102-BD5F-5BEAC8125838}" presName="spacer" presStyleCnt="0"/>
      <dgm:spPr/>
    </dgm:pt>
    <dgm:pt modelId="{20C9D61F-9844-46EC-8D21-D2F44D52A28B}" type="pres">
      <dgm:prSet presAssocID="{51D8407C-DD72-461E-9D98-94962730CE64}" presName="parentText" presStyleLbl="node1" presStyleIdx="3" presStyleCnt="4">
        <dgm:presLayoutVars>
          <dgm:chMax val="0"/>
          <dgm:bulletEnabled val="1"/>
        </dgm:presLayoutVars>
      </dgm:prSet>
      <dgm:spPr/>
    </dgm:pt>
  </dgm:ptLst>
  <dgm:cxnLst>
    <dgm:cxn modelId="{6ECD3D25-58D6-4E91-9ECB-5324FA5BA2E2}" type="presOf" srcId="{51D8407C-DD72-461E-9D98-94962730CE64}" destId="{20C9D61F-9844-46EC-8D21-D2F44D52A28B}" srcOrd="0" destOrd="0" presId="urn:microsoft.com/office/officeart/2005/8/layout/vList2"/>
    <dgm:cxn modelId="{E5078E39-7E71-4BB4-ACC6-8E82A599E669}" srcId="{7AD49ED7-BAA9-492D-B78C-D59108389D28}" destId="{35AE8608-FA0A-4D76-8494-DF04172C3D60}" srcOrd="2" destOrd="0" parTransId="{92DDF7EB-CDCF-4E78-98E3-23B71DBBCDEA}" sibTransId="{36A3CB8C-3E0F-4102-BD5F-5BEAC8125838}"/>
    <dgm:cxn modelId="{5E55B64E-2E7E-4B29-BCDD-7EDDAEFBAB4E}" type="presOf" srcId="{35AE8608-FA0A-4D76-8494-DF04172C3D60}" destId="{53AB82B5-DA9C-4E94-89BC-E4D171CE0828}" srcOrd="0" destOrd="0" presId="urn:microsoft.com/office/officeart/2005/8/layout/vList2"/>
    <dgm:cxn modelId="{230F8A56-53BF-4ED8-A2DF-19642B9AC650}" type="presOf" srcId="{A93D9418-CA0C-4036-A898-7130569260D0}" destId="{031B169F-2EB7-4DC3-A72D-2198B99663C7}" srcOrd="0" destOrd="0" presId="urn:microsoft.com/office/officeart/2005/8/layout/vList2"/>
    <dgm:cxn modelId="{0CF9F67C-A935-45DC-B13F-EFA01C364083}" type="presOf" srcId="{CFC07475-FFC9-48E7-B241-E392CE606ED9}" destId="{C0F97A30-9584-4D04-85A0-5703B3FBE9EF}" srcOrd="0" destOrd="0" presId="urn:microsoft.com/office/officeart/2005/8/layout/vList2"/>
    <dgm:cxn modelId="{291FCA82-B727-440C-99F0-386F2D15EE92}" type="presOf" srcId="{7AD49ED7-BAA9-492D-B78C-D59108389D28}" destId="{8A4290B8-504E-4A09-ACD0-3CC6C22EF6E8}" srcOrd="0" destOrd="0" presId="urn:microsoft.com/office/officeart/2005/8/layout/vList2"/>
    <dgm:cxn modelId="{F7FDCE89-519D-49A6-807A-303B262197A6}" srcId="{7AD49ED7-BAA9-492D-B78C-D59108389D28}" destId="{51D8407C-DD72-461E-9D98-94962730CE64}" srcOrd="3" destOrd="0" parTransId="{1ACB2E25-90AB-4359-9DF0-16F3155567CD}" sibTransId="{0B1E3A91-1EF1-4DE7-AFF0-2CEDD215BA31}"/>
    <dgm:cxn modelId="{C6630FE2-A476-41F4-AFAD-450E22C7F29B}" srcId="{7AD49ED7-BAA9-492D-B78C-D59108389D28}" destId="{CFC07475-FFC9-48E7-B241-E392CE606ED9}" srcOrd="0" destOrd="0" parTransId="{53A388EA-D629-446D-B764-BBE08BBF7372}" sibTransId="{22C708E4-CE2B-4FF6-9A2C-E9A6FD161020}"/>
    <dgm:cxn modelId="{46387CF5-3A3F-4E55-BE43-89C92C9E9F1B}" srcId="{7AD49ED7-BAA9-492D-B78C-D59108389D28}" destId="{A93D9418-CA0C-4036-A898-7130569260D0}" srcOrd="1" destOrd="0" parTransId="{744C0D3F-F4F4-4240-A017-601FC8F90F4C}" sibTransId="{C0C285FA-284D-4946-8FCA-4E1135332DD4}"/>
    <dgm:cxn modelId="{EF4DC7F4-2008-414A-B23A-53A6E76304D8}" type="presParOf" srcId="{8A4290B8-504E-4A09-ACD0-3CC6C22EF6E8}" destId="{C0F97A30-9584-4D04-85A0-5703B3FBE9EF}" srcOrd="0" destOrd="0" presId="urn:microsoft.com/office/officeart/2005/8/layout/vList2"/>
    <dgm:cxn modelId="{37941777-DCE1-4D96-91EE-9C774F654EFF}" type="presParOf" srcId="{8A4290B8-504E-4A09-ACD0-3CC6C22EF6E8}" destId="{C59C69AE-E6F0-4D6C-8916-F252A99B6F39}" srcOrd="1" destOrd="0" presId="urn:microsoft.com/office/officeart/2005/8/layout/vList2"/>
    <dgm:cxn modelId="{740857E8-CCB1-4F44-948E-F76E47FF240A}" type="presParOf" srcId="{8A4290B8-504E-4A09-ACD0-3CC6C22EF6E8}" destId="{031B169F-2EB7-4DC3-A72D-2198B99663C7}" srcOrd="2" destOrd="0" presId="urn:microsoft.com/office/officeart/2005/8/layout/vList2"/>
    <dgm:cxn modelId="{B3649AAE-DC79-4869-8D3A-93503BA8A12B}" type="presParOf" srcId="{8A4290B8-504E-4A09-ACD0-3CC6C22EF6E8}" destId="{1ACAB492-5D67-4204-A516-EE86EABDCE80}" srcOrd="3" destOrd="0" presId="urn:microsoft.com/office/officeart/2005/8/layout/vList2"/>
    <dgm:cxn modelId="{B511606D-DB88-44A7-A46E-CE920EA9CF7D}" type="presParOf" srcId="{8A4290B8-504E-4A09-ACD0-3CC6C22EF6E8}" destId="{53AB82B5-DA9C-4E94-89BC-E4D171CE0828}" srcOrd="4" destOrd="0" presId="urn:microsoft.com/office/officeart/2005/8/layout/vList2"/>
    <dgm:cxn modelId="{3043B41E-2300-42ED-B0B9-3577373E25D7}" type="presParOf" srcId="{8A4290B8-504E-4A09-ACD0-3CC6C22EF6E8}" destId="{B27F6771-AEFD-4692-8D48-34F5CD074B06}" srcOrd="5" destOrd="0" presId="urn:microsoft.com/office/officeart/2005/8/layout/vList2"/>
    <dgm:cxn modelId="{5AB736AD-0F09-4688-B725-C656687DDA75}" type="presParOf" srcId="{8A4290B8-504E-4A09-ACD0-3CC6C22EF6E8}" destId="{20C9D61F-9844-46EC-8D21-D2F44D52A28B}" srcOrd="6"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AD49ED7-BAA9-492D-B78C-D59108389D2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FC07475-FFC9-48E7-B241-E392CE606ED9}">
      <dgm:prSet/>
      <dgm:spPr>
        <a:solidFill>
          <a:schemeClr val="accent4">
            <a:lumMod val="75000"/>
          </a:schemeClr>
        </a:solidFill>
      </dgm:spPr>
      <dgm:t>
        <a:bodyPr/>
        <a:lstStyle/>
        <a:p>
          <a:r>
            <a:rPr lang="en-GB" dirty="0"/>
            <a:t>1 New level (b1)</a:t>
          </a:r>
        </a:p>
      </dgm:t>
    </dgm:pt>
    <dgm:pt modelId="{53A388EA-D629-446D-B764-BBE08BBF7372}" type="parTrans" cxnId="{C6630FE2-A476-41F4-AFAD-450E22C7F29B}">
      <dgm:prSet/>
      <dgm:spPr/>
      <dgm:t>
        <a:bodyPr/>
        <a:lstStyle/>
        <a:p>
          <a:endParaRPr lang="en-GB"/>
        </a:p>
      </dgm:t>
    </dgm:pt>
    <dgm:pt modelId="{22C708E4-CE2B-4FF6-9A2C-E9A6FD161020}" type="sibTrans" cxnId="{C6630FE2-A476-41F4-AFAD-450E22C7F29B}">
      <dgm:prSet/>
      <dgm:spPr/>
      <dgm:t>
        <a:bodyPr/>
        <a:lstStyle/>
        <a:p>
          <a:endParaRPr lang="en-GB"/>
        </a:p>
      </dgm:t>
    </dgm:pt>
    <dgm:pt modelId="{A93D9418-CA0C-4036-A898-7130569260D0}">
      <dgm:prSet/>
      <dgm:spPr>
        <a:solidFill>
          <a:schemeClr val="accent4">
            <a:lumMod val="75000"/>
          </a:schemeClr>
        </a:solidFill>
      </dgm:spPr>
      <dgm:t>
        <a:bodyPr/>
        <a:lstStyle/>
        <a:p>
          <a:r>
            <a:rPr lang="en-GB" dirty="0"/>
            <a:t>2 New characters</a:t>
          </a:r>
        </a:p>
      </dgm:t>
    </dgm:pt>
    <dgm:pt modelId="{744C0D3F-F4F4-4240-A017-601FC8F90F4C}" type="parTrans" cxnId="{46387CF5-3A3F-4E55-BE43-89C92C9E9F1B}">
      <dgm:prSet/>
      <dgm:spPr/>
      <dgm:t>
        <a:bodyPr/>
        <a:lstStyle/>
        <a:p>
          <a:endParaRPr lang="en-GB"/>
        </a:p>
      </dgm:t>
    </dgm:pt>
    <dgm:pt modelId="{C0C285FA-284D-4946-8FCA-4E1135332DD4}" type="sibTrans" cxnId="{46387CF5-3A3F-4E55-BE43-89C92C9E9F1B}">
      <dgm:prSet/>
      <dgm:spPr/>
      <dgm:t>
        <a:bodyPr/>
        <a:lstStyle/>
        <a:p>
          <a:endParaRPr lang="en-GB"/>
        </a:p>
      </dgm:t>
    </dgm:pt>
    <dgm:pt modelId="{35AE8608-FA0A-4D76-8494-DF04172C3D60}">
      <dgm:prSet/>
      <dgm:spPr>
        <a:solidFill>
          <a:schemeClr val="accent4">
            <a:lumMod val="75000"/>
          </a:schemeClr>
        </a:solidFill>
      </dgm:spPr>
      <dgm:t>
        <a:bodyPr/>
        <a:lstStyle/>
        <a:p>
          <a:r>
            <a:rPr lang="en-GB" dirty="0"/>
            <a:t>2 New puzzles </a:t>
          </a:r>
        </a:p>
      </dgm:t>
    </dgm:pt>
    <dgm:pt modelId="{92DDF7EB-CDCF-4E78-98E3-23B71DBBCDEA}" type="parTrans" cxnId="{E5078E39-7E71-4BB4-ACC6-8E82A599E669}">
      <dgm:prSet/>
      <dgm:spPr/>
      <dgm:t>
        <a:bodyPr/>
        <a:lstStyle/>
        <a:p>
          <a:endParaRPr lang="en-GB"/>
        </a:p>
      </dgm:t>
    </dgm:pt>
    <dgm:pt modelId="{36A3CB8C-3E0F-4102-BD5F-5BEAC8125838}" type="sibTrans" cxnId="{E5078E39-7E71-4BB4-ACC6-8E82A599E669}">
      <dgm:prSet/>
      <dgm:spPr/>
      <dgm:t>
        <a:bodyPr/>
        <a:lstStyle/>
        <a:p>
          <a:endParaRPr lang="en-GB"/>
        </a:p>
      </dgm:t>
    </dgm:pt>
    <dgm:pt modelId="{8A4290B8-504E-4A09-ACD0-3CC6C22EF6E8}" type="pres">
      <dgm:prSet presAssocID="{7AD49ED7-BAA9-492D-B78C-D59108389D28}" presName="linear" presStyleCnt="0">
        <dgm:presLayoutVars>
          <dgm:animLvl val="lvl"/>
          <dgm:resizeHandles val="exact"/>
        </dgm:presLayoutVars>
      </dgm:prSet>
      <dgm:spPr/>
    </dgm:pt>
    <dgm:pt modelId="{C0F97A30-9584-4D04-85A0-5703B3FBE9EF}" type="pres">
      <dgm:prSet presAssocID="{CFC07475-FFC9-48E7-B241-E392CE606ED9}" presName="parentText" presStyleLbl="node1" presStyleIdx="0" presStyleCnt="3">
        <dgm:presLayoutVars>
          <dgm:chMax val="0"/>
          <dgm:bulletEnabled val="1"/>
        </dgm:presLayoutVars>
      </dgm:prSet>
      <dgm:spPr/>
    </dgm:pt>
    <dgm:pt modelId="{C59C69AE-E6F0-4D6C-8916-F252A99B6F39}" type="pres">
      <dgm:prSet presAssocID="{22C708E4-CE2B-4FF6-9A2C-E9A6FD161020}" presName="spacer" presStyleCnt="0"/>
      <dgm:spPr/>
    </dgm:pt>
    <dgm:pt modelId="{031B169F-2EB7-4DC3-A72D-2198B99663C7}" type="pres">
      <dgm:prSet presAssocID="{A93D9418-CA0C-4036-A898-7130569260D0}" presName="parentText" presStyleLbl="node1" presStyleIdx="1" presStyleCnt="3">
        <dgm:presLayoutVars>
          <dgm:chMax val="0"/>
          <dgm:bulletEnabled val="1"/>
        </dgm:presLayoutVars>
      </dgm:prSet>
      <dgm:spPr/>
    </dgm:pt>
    <dgm:pt modelId="{1ACAB492-5D67-4204-A516-EE86EABDCE80}" type="pres">
      <dgm:prSet presAssocID="{C0C285FA-284D-4946-8FCA-4E1135332DD4}" presName="spacer" presStyleCnt="0"/>
      <dgm:spPr/>
    </dgm:pt>
    <dgm:pt modelId="{53AB82B5-DA9C-4E94-89BC-E4D171CE0828}" type="pres">
      <dgm:prSet presAssocID="{35AE8608-FA0A-4D76-8494-DF04172C3D60}" presName="parentText" presStyleLbl="node1" presStyleIdx="2" presStyleCnt="3">
        <dgm:presLayoutVars>
          <dgm:chMax val="0"/>
          <dgm:bulletEnabled val="1"/>
        </dgm:presLayoutVars>
      </dgm:prSet>
      <dgm:spPr/>
    </dgm:pt>
  </dgm:ptLst>
  <dgm:cxnLst>
    <dgm:cxn modelId="{E5078E39-7E71-4BB4-ACC6-8E82A599E669}" srcId="{7AD49ED7-BAA9-492D-B78C-D59108389D28}" destId="{35AE8608-FA0A-4D76-8494-DF04172C3D60}" srcOrd="2" destOrd="0" parTransId="{92DDF7EB-CDCF-4E78-98E3-23B71DBBCDEA}" sibTransId="{36A3CB8C-3E0F-4102-BD5F-5BEAC8125838}"/>
    <dgm:cxn modelId="{5E55B64E-2E7E-4B29-BCDD-7EDDAEFBAB4E}" type="presOf" srcId="{35AE8608-FA0A-4D76-8494-DF04172C3D60}" destId="{53AB82B5-DA9C-4E94-89BC-E4D171CE0828}" srcOrd="0" destOrd="0" presId="urn:microsoft.com/office/officeart/2005/8/layout/vList2"/>
    <dgm:cxn modelId="{230F8A56-53BF-4ED8-A2DF-19642B9AC650}" type="presOf" srcId="{A93D9418-CA0C-4036-A898-7130569260D0}" destId="{031B169F-2EB7-4DC3-A72D-2198B99663C7}" srcOrd="0" destOrd="0" presId="urn:microsoft.com/office/officeart/2005/8/layout/vList2"/>
    <dgm:cxn modelId="{0CF9F67C-A935-45DC-B13F-EFA01C364083}" type="presOf" srcId="{CFC07475-FFC9-48E7-B241-E392CE606ED9}" destId="{C0F97A30-9584-4D04-85A0-5703B3FBE9EF}" srcOrd="0" destOrd="0" presId="urn:microsoft.com/office/officeart/2005/8/layout/vList2"/>
    <dgm:cxn modelId="{291FCA82-B727-440C-99F0-386F2D15EE92}" type="presOf" srcId="{7AD49ED7-BAA9-492D-B78C-D59108389D28}" destId="{8A4290B8-504E-4A09-ACD0-3CC6C22EF6E8}" srcOrd="0" destOrd="0" presId="urn:microsoft.com/office/officeart/2005/8/layout/vList2"/>
    <dgm:cxn modelId="{C6630FE2-A476-41F4-AFAD-450E22C7F29B}" srcId="{7AD49ED7-BAA9-492D-B78C-D59108389D28}" destId="{CFC07475-FFC9-48E7-B241-E392CE606ED9}" srcOrd="0" destOrd="0" parTransId="{53A388EA-D629-446D-B764-BBE08BBF7372}" sibTransId="{22C708E4-CE2B-4FF6-9A2C-E9A6FD161020}"/>
    <dgm:cxn modelId="{46387CF5-3A3F-4E55-BE43-89C92C9E9F1B}" srcId="{7AD49ED7-BAA9-492D-B78C-D59108389D28}" destId="{A93D9418-CA0C-4036-A898-7130569260D0}" srcOrd="1" destOrd="0" parTransId="{744C0D3F-F4F4-4240-A017-601FC8F90F4C}" sibTransId="{C0C285FA-284D-4946-8FCA-4E1135332DD4}"/>
    <dgm:cxn modelId="{EF4DC7F4-2008-414A-B23A-53A6E76304D8}" type="presParOf" srcId="{8A4290B8-504E-4A09-ACD0-3CC6C22EF6E8}" destId="{C0F97A30-9584-4D04-85A0-5703B3FBE9EF}" srcOrd="0" destOrd="0" presId="urn:microsoft.com/office/officeart/2005/8/layout/vList2"/>
    <dgm:cxn modelId="{37941777-DCE1-4D96-91EE-9C774F654EFF}" type="presParOf" srcId="{8A4290B8-504E-4A09-ACD0-3CC6C22EF6E8}" destId="{C59C69AE-E6F0-4D6C-8916-F252A99B6F39}" srcOrd="1" destOrd="0" presId="urn:microsoft.com/office/officeart/2005/8/layout/vList2"/>
    <dgm:cxn modelId="{740857E8-CCB1-4F44-948E-F76E47FF240A}" type="presParOf" srcId="{8A4290B8-504E-4A09-ACD0-3CC6C22EF6E8}" destId="{031B169F-2EB7-4DC3-A72D-2198B99663C7}" srcOrd="2" destOrd="0" presId="urn:microsoft.com/office/officeart/2005/8/layout/vList2"/>
    <dgm:cxn modelId="{B3649AAE-DC79-4869-8D3A-93503BA8A12B}" type="presParOf" srcId="{8A4290B8-504E-4A09-ACD0-3CC6C22EF6E8}" destId="{1ACAB492-5D67-4204-A516-EE86EABDCE80}" srcOrd="3" destOrd="0" presId="urn:microsoft.com/office/officeart/2005/8/layout/vList2"/>
    <dgm:cxn modelId="{B511606D-DB88-44A7-A46E-CE920EA9CF7D}" type="presParOf" srcId="{8A4290B8-504E-4A09-ACD0-3CC6C22EF6E8}" destId="{53AB82B5-DA9C-4E94-89BC-E4D171CE0828}" srcOrd="4"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AD49ED7-BAA9-492D-B78C-D59108389D2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CFC07475-FFC9-48E7-B241-E392CE606ED9}">
      <dgm:prSet custT="1"/>
      <dgm:spPr>
        <a:solidFill>
          <a:schemeClr val="accent5">
            <a:lumMod val="75000"/>
          </a:schemeClr>
        </a:solidFill>
      </dgm:spPr>
      <dgm:t>
        <a:bodyPr/>
        <a:lstStyle/>
        <a:p>
          <a:r>
            <a:rPr lang="en-GB" sz="1200" dirty="0"/>
            <a:t>EA Bug Fixing</a:t>
          </a:r>
        </a:p>
      </dgm:t>
    </dgm:pt>
    <dgm:pt modelId="{53A388EA-D629-446D-B764-BBE08BBF7372}" type="parTrans" cxnId="{C6630FE2-A476-41F4-AFAD-450E22C7F29B}">
      <dgm:prSet/>
      <dgm:spPr/>
      <dgm:t>
        <a:bodyPr/>
        <a:lstStyle/>
        <a:p>
          <a:endParaRPr lang="en-GB" sz="1100"/>
        </a:p>
      </dgm:t>
    </dgm:pt>
    <dgm:pt modelId="{22C708E4-CE2B-4FF6-9A2C-E9A6FD161020}" type="sibTrans" cxnId="{C6630FE2-A476-41F4-AFAD-450E22C7F29B}">
      <dgm:prSet/>
      <dgm:spPr/>
      <dgm:t>
        <a:bodyPr/>
        <a:lstStyle/>
        <a:p>
          <a:endParaRPr lang="en-GB" sz="1100"/>
        </a:p>
      </dgm:t>
    </dgm:pt>
    <dgm:pt modelId="{35AE8608-FA0A-4D76-8494-DF04172C3D60}">
      <dgm:prSet custT="1"/>
      <dgm:spPr>
        <a:solidFill>
          <a:schemeClr val="accent5">
            <a:lumMod val="75000"/>
          </a:schemeClr>
        </a:solidFill>
      </dgm:spPr>
      <dgm:t>
        <a:bodyPr/>
        <a:lstStyle/>
        <a:p>
          <a:r>
            <a:rPr lang="en-GB" sz="1100" dirty="0"/>
            <a:t>1 New puzzle</a:t>
          </a:r>
        </a:p>
      </dgm:t>
    </dgm:pt>
    <dgm:pt modelId="{92DDF7EB-CDCF-4E78-98E3-23B71DBBCDEA}" type="parTrans" cxnId="{E5078E39-7E71-4BB4-ACC6-8E82A599E669}">
      <dgm:prSet/>
      <dgm:spPr/>
      <dgm:t>
        <a:bodyPr/>
        <a:lstStyle/>
        <a:p>
          <a:endParaRPr lang="en-GB" sz="1100"/>
        </a:p>
      </dgm:t>
    </dgm:pt>
    <dgm:pt modelId="{36A3CB8C-3E0F-4102-BD5F-5BEAC8125838}" type="sibTrans" cxnId="{E5078E39-7E71-4BB4-ACC6-8E82A599E669}">
      <dgm:prSet/>
      <dgm:spPr/>
      <dgm:t>
        <a:bodyPr/>
        <a:lstStyle/>
        <a:p>
          <a:endParaRPr lang="en-GB" sz="1100"/>
        </a:p>
      </dgm:t>
    </dgm:pt>
    <dgm:pt modelId="{51D8407C-DD72-461E-9D98-94962730CE64}">
      <dgm:prSet custT="1"/>
      <dgm:spPr>
        <a:solidFill>
          <a:schemeClr val="accent5">
            <a:lumMod val="75000"/>
          </a:schemeClr>
        </a:solidFill>
      </dgm:spPr>
      <dgm:t>
        <a:bodyPr/>
        <a:lstStyle/>
        <a:p>
          <a:r>
            <a:rPr lang="en-GB" sz="1100" dirty="0"/>
            <a:t>Start new biome (b3)</a:t>
          </a:r>
        </a:p>
      </dgm:t>
    </dgm:pt>
    <dgm:pt modelId="{1ACB2E25-90AB-4359-9DF0-16F3155567CD}" type="parTrans" cxnId="{F7FDCE89-519D-49A6-807A-303B262197A6}">
      <dgm:prSet/>
      <dgm:spPr/>
      <dgm:t>
        <a:bodyPr/>
        <a:lstStyle/>
        <a:p>
          <a:endParaRPr lang="en-GB" sz="1100"/>
        </a:p>
      </dgm:t>
    </dgm:pt>
    <dgm:pt modelId="{0B1E3A91-1EF1-4DE7-AFF0-2CEDD215BA31}" type="sibTrans" cxnId="{F7FDCE89-519D-49A6-807A-303B262197A6}">
      <dgm:prSet/>
      <dgm:spPr/>
      <dgm:t>
        <a:bodyPr/>
        <a:lstStyle/>
        <a:p>
          <a:endParaRPr lang="en-GB" sz="1100"/>
        </a:p>
      </dgm:t>
    </dgm:pt>
    <dgm:pt modelId="{8A4290B8-504E-4A09-ACD0-3CC6C22EF6E8}" type="pres">
      <dgm:prSet presAssocID="{7AD49ED7-BAA9-492D-B78C-D59108389D28}" presName="linear" presStyleCnt="0">
        <dgm:presLayoutVars>
          <dgm:animLvl val="lvl"/>
          <dgm:resizeHandles val="exact"/>
        </dgm:presLayoutVars>
      </dgm:prSet>
      <dgm:spPr/>
    </dgm:pt>
    <dgm:pt modelId="{C0F97A30-9584-4D04-85A0-5703B3FBE9EF}" type="pres">
      <dgm:prSet presAssocID="{CFC07475-FFC9-48E7-B241-E392CE606ED9}" presName="parentText" presStyleLbl="node1" presStyleIdx="0" presStyleCnt="3">
        <dgm:presLayoutVars>
          <dgm:chMax val="0"/>
          <dgm:bulletEnabled val="1"/>
        </dgm:presLayoutVars>
      </dgm:prSet>
      <dgm:spPr/>
    </dgm:pt>
    <dgm:pt modelId="{C59C69AE-E6F0-4D6C-8916-F252A99B6F39}" type="pres">
      <dgm:prSet presAssocID="{22C708E4-CE2B-4FF6-9A2C-E9A6FD161020}" presName="spacer" presStyleCnt="0"/>
      <dgm:spPr/>
    </dgm:pt>
    <dgm:pt modelId="{53AB82B5-DA9C-4E94-89BC-E4D171CE0828}" type="pres">
      <dgm:prSet presAssocID="{35AE8608-FA0A-4D76-8494-DF04172C3D60}" presName="parentText" presStyleLbl="node1" presStyleIdx="1" presStyleCnt="3">
        <dgm:presLayoutVars>
          <dgm:chMax val="0"/>
          <dgm:bulletEnabled val="1"/>
        </dgm:presLayoutVars>
      </dgm:prSet>
      <dgm:spPr/>
    </dgm:pt>
    <dgm:pt modelId="{B27F6771-AEFD-4692-8D48-34F5CD074B06}" type="pres">
      <dgm:prSet presAssocID="{36A3CB8C-3E0F-4102-BD5F-5BEAC8125838}" presName="spacer" presStyleCnt="0"/>
      <dgm:spPr/>
    </dgm:pt>
    <dgm:pt modelId="{20C9D61F-9844-46EC-8D21-D2F44D52A28B}" type="pres">
      <dgm:prSet presAssocID="{51D8407C-DD72-461E-9D98-94962730CE64}" presName="parentText" presStyleLbl="node1" presStyleIdx="2" presStyleCnt="3" custLinFactNeighborY="13655">
        <dgm:presLayoutVars>
          <dgm:chMax val="0"/>
          <dgm:bulletEnabled val="1"/>
        </dgm:presLayoutVars>
      </dgm:prSet>
      <dgm:spPr/>
    </dgm:pt>
  </dgm:ptLst>
  <dgm:cxnLst>
    <dgm:cxn modelId="{6ECD3D25-58D6-4E91-9ECB-5324FA5BA2E2}" type="presOf" srcId="{51D8407C-DD72-461E-9D98-94962730CE64}" destId="{20C9D61F-9844-46EC-8D21-D2F44D52A28B}" srcOrd="0" destOrd="0" presId="urn:microsoft.com/office/officeart/2005/8/layout/vList2"/>
    <dgm:cxn modelId="{E5078E39-7E71-4BB4-ACC6-8E82A599E669}" srcId="{7AD49ED7-BAA9-492D-B78C-D59108389D28}" destId="{35AE8608-FA0A-4D76-8494-DF04172C3D60}" srcOrd="1" destOrd="0" parTransId="{92DDF7EB-CDCF-4E78-98E3-23B71DBBCDEA}" sibTransId="{36A3CB8C-3E0F-4102-BD5F-5BEAC8125838}"/>
    <dgm:cxn modelId="{5E55B64E-2E7E-4B29-BCDD-7EDDAEFBAB4E}" type="presOf" srcId="{35AE8608-FA0A-4D76-8494-DF04172C3D60}" destId="{53AB82B5-DA9C-4E94-89BC-E4D171CE0828}" srcOrd="0" destOrd="0" presId="urn:microsoft.com/office/officeart/2005/8/layout/vList2"/>
    <dgm:cxn modelId="{0CF9F67C-A935-45DC-B13F-EFA01C364083}" type="presOf" srcId="{CFC07475-FFC9-48E7-B241-E392CE606ED9}" destId="{C0F97A30-9584-4D04-85A0-5703B3FBE9EF}" srcOrd="0" destOrd="0" presId="urn:microsoft.com/office/officeart/2005/8/layout/vList2"/>
    <dgm:cxn modelId="{291FCA82-B727-440C-99F0-386F2D15EE92}" type="presOf" srcId="{7AD49ED7-BAA9-492D-B78C-D59108389D28}" destId="{8A4290B8-504E-4A09-ACD0-3CC6C22EF6E8}" srcOrd="0" destOrd="0" presId="urn:microsoft.com/office/officeart/2005/8/layout/vList2"/>
    <dgm:cxn modelId="{F7FDCE89-519D-49A6-807A-303B262197A6}" srcId="{7AD49ED7-BAA9-492D-B78C-D59108389D28}" destId="{51D8407C-DD72-461E-9D98-94962730CE64}" srcOrd="2" destOrd="0" parTransId="{1ACB2E25-90AB-4359-9DF0-16F3155567CD}" sibTransId="{0B1E3A91-1EF1-4DE7-AFF0-2CEDD215BA31}"/>
    <dgm:cxn modelId="{C6630FE2-A476-41F4-AFAD-450E22C7F29B}" srcId="{7AD49ED7-BAA9-492D-B78C-D59108389D28}" destId="{CFC07475-FFC9-48E7-B241-E392CE606ED9}" srcOrd="0" destOrd="0" parTransId="{53A388EA-D629-446D-B764-BBE08BBF7372}" sibTransId="{22C708E4-CE2B-4FF6-9A2C-E9A6FD161020}"/>
    <dgm:cxn modelId="{EF4DC7F4-2008-414A-B23A-53A6E76304D8}" type="presParOf" srcId="{8A4290B8-504E-4A09-ACD0-3CC6C22EF6E8}" destId="{C0F97A30-9584-4D04-85A0-5703B3FBE9EF}" srcOrd="0" destOrd="0" presId="urn:microsoft.com/office/officeart/2005/8/layout/vList2"/>
    <dgm:cxn modelId="{37941777-DCE1-4D96-91EE-9C774F654EFF}" type="presParOf" srcId="{8A4290B8-504E-4A09-ACD0-3CC6C22EF6E8}" destId="{C59C69AE-E6F0-4D6C-8916-F252A99B6F39}" srcOrd="1" destOrd="0" presId="urn:microsoft.com/office/officeart/2005/8/layout/vList2"/>
    <dgm:cxn modelId="{B511606D-DB88-44A7-A46E-CE920EA9CF7D}" type="presParOf" srcId="{8A4290B8-504E-4A09-ACD0-3CC6C22EF6E8}" destId="{53AB82B5-DA9C-4E94-89BC-E4D171CE0828}" srcOrd="2" destOrd="0" presId="urn:microsoft.com/office/officeart/2005/8/layout/vList2"/>
    <dgm:cxn modelId="{3043B41E-2300-42ED-B0B9-3577373E25D7}" type="presParOf" srcId="{8A4290B8-504E-4A09-ACD0-3CC6C22EF6E8}" destId="{B27F6771-AEFD-4692-8D48-34F5CD074B06}" srcOrd="3" destOrd="0" presId="urn:microsoft.com/office/officeart/2005/8/layout/vList2"/>
    <dgm:cxn modelId="{5AB736AD-0F09-4688-B725-C656687DDA75}" type="presParOf" srcId="{8A4290B8-504E-4A09-ACD0-3CC6C22EF6E8}" destId="{20C9D61F-9844-46EC-8D21-D2F44D52A28B}" srcOrd="4"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11C59E4-91E6-4AE6-9147-7C4223ABC13B}"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GB"/>
        </a:p>
      </dgm:t>
    </dgm:pt>
    <dgm:pt modelId="{D6CFA07B-1488-478A-946D-39FD777AC609}">
      <dgm:prSet/>
      <dgm:spPr>
        <a:solidFill>
          <a:schemeClr val="accent5">
            <a:lumMod val="75000"/>
          </a:schemeClr>
        </a:solidFill>
      </dgm:spPr>
      <dgm:t>
        <a:bodyPr/>
        <a:lstStyle/>
        <a:p>
          <a:r>
            <a:rPr lang="en-US" dirty="0"/>
            <a:t>Development Funding</a:t>
          </a:r>
          <a:endParaRPr lang="en-GB" dirty="0"/>
        </a:p>
      </dgm:t>
    </dgm:pt>
    <dgm:pt modelId="{1D558673-ECB9-446C-A96D-DB612058222E}" type="parTrans" cxnId="{BE7B38BD-B2DC-46C0-ADB8-AC1FE5042473}">
      <dgm:prSet/>
      <dgm:spPr/>
      <dgm:t>
        <a:bodyPr/>
        <a:lstStyle/>
        <a:p>
          <a:endParaRPr lang="en-GB"/>
        </a:p>
      </dgm:t>
    </dgm:pt>
    <dgm:pt modelId="{5A60C086-5834-4676-B4E5-42191E1D27EC}" type="sibTrans" cxnId="{BE7B38BD-B2DC-46C0-ADB8-AC1FE5042473}">
      <dgm:prSet/>
      <dgm:spPr/>
      <dgm:t>
        <a:bodyPr/>
        <a:lstStyle/>
        <a:p>
          <a:endParaRPr lang="en-GB"/>
        </a:p>
      </dgm:t>
    </dgm:pt>
    <dgm:pt modelId="{ECA27544-DDFA-4515-8799-D68746C35142}">
      <dgm:prSet/>
      <dgm:spPr>
        <a:solidFill>
          <a:schemeClr val="accent5">
            <a:lumMod val="75000"/>
          </a:schemeClr>
        </a:solidFill>
      </dgm:spPr>
      <dgm:t>
        <a:bodyPr/>
        <a:lstStyle/>
        <a:p>
          <a:r>
            <a:rPr lang="en-US" dirty="0"/>
            <a:t>Store Support</a:t>
          </a:r>
          <a:endParaRPr lang="en-GB" dirty="0"/>
        </a:p>
      </dgm:t>
    </dgm:pt>
    <dgm:pt modelId="{7C5B31E4-2F72-4BF1-ACD1-7ADE917EF560}" type="parTrans" cxnId="{53EC56CB-07B0-4533-AE61-CB4BDDCA640A}">
      <dgm:prSet/>
      <dgm:spPr/>
      <dgm:t>
        <a:bodyPr/>
        <a:lstStyle/>
        <a:p>
          <a:endParaRPr lang="en-GB"/>
        </a:p>
      </dgm:t>
    </dgm:pt>
    <dgm:pt modelId="{0EAB11B4-FB82-4088-A8CA-F6E4EF2A4FE5}" type="sibTrans" cxnId="{53EC56CB-07B0-4533-AE61-CB4BDDCA640A}">
      <dgm:prSet/>
      <dgm:spPr/>
      <dgm:t>
        <a:bodyPr/>
        <a:lstStyle/>
        <a:p>
          <a:endParaRPr lang="en-GB"/>
        </a:p>
      </dgm:t>
    </dgm:pt>
    <dgm:pt modelId="{CE46D9CB-C713-49C3-B20D-AFCA766F3F43}">
      <dgm:prSet/>
      <dgm:spPr>
        <a:solidFill>
          <a:schemeClr val="accent5">
            <a:lumMod val="75000"/>
          </a:schemeClr>
        </a:solidFill>
      </dgm:spPr>
      <dgm:t>
        <a:bodyPr/>
        <a:lstStyle/>
        <a:p>
          <a:r>
            <a:rPr lang="en-US" dirty="0"/>
            <a:t>Marketing Support</a:t>
          </a:r>
          <a:endParaRPr lang="en-GB" dirty="0"/>
        </a:p>
      </dgm:t>
    </dgm:pt>
    <dgm:pt modelId="{1C8BB81A-6F4B-4232-953A-F19B33AEA60E}" type="parTrans" cxnId="{2E94243B-87F5-4CFE-9D4A-232DB37931ED}">
      <dgm:prSet/>
      <dgm:spPr/>
      <dgm:t>
        <a:bodyPr/>
        <a:lstStyle/>
        <a:p>
          <a:endParaRPr lang="en-GB"/>
        </a:p>
      </dgm:t>
    </dgm:pt>
    <dgm:pt modelId="{CCB26E3F-6C36-4E46-9254-02AE4199A826}" type="sibTrans" cxnId="{2E94243B-87F5-4CFE-9D4A-232DB37931ED}">
      <dgm:prSet/>
      <dgm:spPr/>
      <dgm:t>
        <a:bodyPr/>
        <a:lstStyle/>
        <a:p>
          <a:endParaRPr lang="en-GB"/>
        </a:p>
      </dgm:t>
    </dgm:pt>
    <dgm:pt modelId="{4D934631-5A34-4B04-9E88-9CB786416EEF}">
      <dgm:prSet/>
      <dgm:spPr>
        <a:solidFill>
          <a:schemeClr val="accent5">
            <a:lumMod val="75000"/>
          </a:schemeClr>
        </a:solidFill>
      </dgm:spPr>
      <dgm:t>
        <a:bodyPr/>
        <a:lstStyle/>
        <a:p>
          <a:r>
            <a:rPr lang="en-US" dirty="0"/>
            <a:t>A partner who understands us and our game</a:t>
          </a:r>
          <a:endParaRPr lang="en-GB" dirty="0"/>
        </a:p>
      </dgm:t>
    </dgm:pt>
    <dgm:pt modelId="{AEB9660C-65CE-4FD5-87B8-DD88E45922C2}" type="parTrans" cxnId="{CC57B9DD-1A91-4B1D-9D25-31B0AEA5C938}">
      <dgm:prSet/>
      <dgm:spPr/>
      <dgm:t>
        <a:bodyPr/>
        <a:lstStyle/>
        <a:p>
          <a:endParaRPr lang="en-GB"/>
        </a:p>
      </dgm:t>
    </dgm:pt>
    <dgm:pt modelId="{3B3B2866-A7D8-4CA4-BA87-E59174146EC6}" type="sibTrans" cxnId="{CC57B9DD-1A91-4B1D-9D25-31B0AEA5C938}">
      <dgm:prSet/>
      <dgm:spPr/>
      <dgm:t>
        <a:bodyPr/>
        <a:lstStyle/>
        <a:p>
          <a:endParaRPr lang="en-GB"/>
        </a:p>
      </dgm:t>
    </dgm:pt>
    <dgm:pt modelId="{9D714BE5-6030-45FB-96DF-F54A5A450C83}" type="pres">
      <dgm:prSet presAssocID="{511C59E4-91E6-4AE6-9147-7C4223ABC13B}" presName="Name0" presStyleCnt="0">
        <dgm:presLayoutVars>
          <dgm:dir/>
          <dgm:resizeHandles val="exact"/>
        </dgm:presLayoutVars>
      </dgm:prSet>
      <dgm:spPr/>
    </dgm:pt>
    <dgm:pt modelId="{91545ECF-8CD6-47EE-882B-677777B655EA}" type="pres">
      <dgm:prSet presAssocID="{511C59E4-91E6-4AE6-9147-7C4223ABC13B}" presName="fgShape" presStyleLbl="fgShp" presStyleIdx="0" presStyleCnt="1" custLinFactNeighborX="2369" custLinFactNeighborY="-94571"/>
      <dgm:spPr>
        <a:noFill/>
        <a:ln>
          <a:noFill/>
        </a:ln>
      </dgm:spPr>
    </dgm:pt>
    <dgm:pt modelId="{923DC992-0A7D-485A-BADE-0AC483DFAF42}" type="pres">
      <dgm:prSet presAssocID="{511C59E4-91E6-4AE6-9147-7C4223ABC13B}" presName="linComp" presStyleCnt="0"/>
      <dgm:spPr/>
    </dgm:pt>
    <dgm:pt modelId="{4C81C4CA-E44C-4CC6-9356-0A2963E1F011}" type="pres">
      <dgm:prSet presAssocID="{D6CFA07B-1488-478A-946D-39FD777AC609}" presName="compNode" presStyleCnt="0"/>
      <dgm:spPr/>
    </dgm:pt>
    <dgm:pt modelId="{BFB9EC3B-1A1E-4EA5-983E-062467B16A54}" type="pres">
      <dgm:prSet presAssocID="{D6CFA07B-1488-478A-946D-39FD777AC609}" presName="bkgdShape" presStyleLbl="node1" presStyleIdx="0" presStyleCnt="4"/>
      <dgm:spPr/>
    </dgm:pt>
    <dgm:pt modelId="{F531E22C-2BB9-4164-9FFB-0C019207A524}" type="pres">
      <dgm:prSet presAssocID="{D6CFA07B-1488-478A-946D-39FD777AC609}" presName="nodeTx" presStyleLbl="node1" presStyleIdx="0" presStyleCnt="4">
        <dgm:presLayoutVars>
          <dgm:bulletEnabled val="1"/>
        </dgm:presLayoutVars>
      </dgm:prSet>
      <dgm:spPr/>
    </dgm:pt>
    <dgm:pt modelId="{8F54DB4B-615A-4247-9CF5-66CF22E6676D}" type="pres">
      <dgm:prSet presAssocID="{D6CFA07B-1488-478A-946D-39FD777AC609}" presName="invisiNode" presStyleLbl="node1" presStyleIdx="0" presStyleCnt="4"/>
      <dgm:spPr/>
    </dgm:pt>
    <dgm:pt modelId="{5C37BA4F-A509-423B-859E-5DDD582ECA9B}" type="pres">
      <dgm:prSet presAssocID="{D6CFA07B-1488-478A-946D-39FD777AC609}" presName="imagNode"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9000" r="-9000"/>
          </a:stretch>
        </a:blipFill>
      </dgm:spPr>
    </dgm:pt>
    <dgm:pt modelId="{CAE412EA-7C19-435B-83F5-99E9D6882B7D}" type="pres">
      <dgm:prSet presAssocID="{5A60C086-5834-4676-B4E5-42191E1D27EC}" presName="sibTrans" presStyleLbl="sibTrans2D1" presStyleIdx="0" presStyleCnt="0"/>
      <dgm:spPr/>
    </dgm:pt>
    <dgm:pt modelId="{A413A4D7-4409-47E1-A59D-C0B046780F4E}" type="pres">
      <dgm:prSet presAssocID="{ECA27544-DDFA-4515-8799-D68746C35142}" presName="compNode" presStyleCnt="0"/>
      <dgm:spPr/>
    </dgm:pt>
    <dgm:pt modelId="{FDF6004A-C878-4739-82A2-9371D451B0A8}" type="pres">
      <dgm:prSet presAssocID="{ECA27544-DDFA-4515-8799-D68746C35142}" presName="bkgdShape" presStyleLbl="node1" presStyleIdx="1" presStyleCnt="4"/>
      <dgm:spPr/>
    </dgm:pt>
    <dgm:pt modelId="{008E5F7E-4223-41C5-A58E-5AE1165DA46F}" type="pres">
      <dgm:prSet presAssocID="{ECA27544-DDFA-4515-8799-D68746C35142}" presName="nodeTx" presStyleLbl="node1" presStyleIdx="1" presStyleCnt="4">
        <dgm:presLayoutVars>
          <dgm:bulletEnabled val="1"/>
        </dgm:presLayoutVars>
      </dgm:prSet>
      <dgm:spPr/>
    </dgm:pt>
    <dgm:pt modelId="{6B8F0092-F09E-4AE7-A4DA-DF068CB323C7}" type="pres">
      <dgm:prSet presAssocID="{ECA27544-DDFA-4515-8799-D68746C35142}" presName="invisiNode" presStyleLbl="node1" presStyleIdx="1" presStyleCnt="4"/>
      <dgm:spPr/>
    </dgm:pt>
    <dgm:pt modelId="{D6B53AE6-8E20-4FC9-AA4E-B5E9E9E50C7F}" type="pres">
      <dgm:prSet presAssocID="{ECA27544-DDFA-4515-8799-D68746C35142}" presName="imagNode"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dgm:spPr>
    </dgm:pt>
    <dgm:pt modelId="{A78A0D90-C3F4-4B3E-A469-1BAC1EC41BEA}" type="pres">
      <dgm:prSet presAssocID="{0EAB11B4-FB82-4088-A8CA-F6E4EF2A4FE5}" presName="sibTrans" presStyleLbl="sibTrans2D1" presStyleIdx="0" presStyleCnt="0"/>
      <dgm:spPr/>
    </dgm:pt>
    <dgm:pt modelId="{FD788FC3-ADD3-4A10-810C-7AD0A96E24E9}" type="pres">
      <dgm:prSet presAssocID="{CE46D9CB-C713-49C3-B20D-AFCA766F3F43}" presName="compNode" presStyleCnt="0"/>
      <dgm:spPr/>
    </dgm:pt>
    <dgm:pt modelId="{C217CF8B-BB9E-401F-9011-E80B80B9188B}" type="pres">
      <dgm:prSet presAssocID="{CE46D9CB-C713-49C3-B20D-AFCA766F3F43}" presName="bkgdShape" presStyleLbl="node1" presStyleIdx="2" presStyleCnt="4"/>
      <dgm:spPr/>
    </dgm:pt>
    <dgm:pt modelId="{A0A1B115-AA39-44BF-A3D4-899948CDC1CD}" type="pres">
      <dgm:prSet presAssocID="{CE46D9CB-C713-49C3-B20D-AFCA766F3F43}" presName="nodeTx" presStyleLbl="node1" presStyleIdx="2" presStyleCnt="4">
        <dgm:presLayoutVars>
          <dgm:bulletEnabled val="1"/>
        </dgm:presLayoutVars>
      </dgm:prSet>
      <dgm:spPr/>
    </dgm:pt>
    <dgm:pt modelId="{96EBBC4C-2F34-42FB-94E4-510A0E54E663}" type="pres">
      <dgm:prSet presAssocID="{CE46D9CB-C713-49C3-B20D-AFCA766F3F43}" presName="invisiNode" presStyleLbl="node1" presStyleIdx="2" presStyleCnt="4"/>
      <dgm:spPr/>
    </dgm:pt>
    <dgm:pt modelId="{184A0B38-D318-4714-BD43-B6A7B07170B2}" type="pres">
      <dgm:prSet presAssocID="{CE46D9CB-C713-49C3-B20D-AFCA766F3F43}" presName="imagNode" presStyleLbl="fgImgPlace1" presStyleIdx="2"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11000" r="-11000"/>
          </a:stretch>
        </a:blipFill>
      </dgm:spPr>
    </dgm:pt>
    <dgm:pt modelId="{39BD3182-937B-4EB6-A934-23652FC5E735}" type="pres">
      <dgm:prSet presAssocID="{CCB26E3F-6C36-4E46-9254-02AE4199A826}" presName="sibTrans" presStyleLbl="sibTrans2D1" presStyleIdx="0" presStyleCnt="0"/>
      <dgm:spPr/>
    </dgm:pt>
    <dgm:pt modelId="{F7756C88-F7E3-456F-90B3-4F5D17297D39}" type="pres">
      <dgm:prSet presAssocID="{4D934631-5A34-4B04-9E88-9CB786416EEF}" presName="compNode" presStyleCnt="0"/>
      <dgm:spPr/>
    </dgm:pt>
    <dgm:pt modelId="{455733BF-214F-4614-9C70-3CAF0BF1A7FF}" type="pres">
      <dgm:prSet presAssocID="{4D934631-5A34-4B04-9E88-9CB786416EEF}" presName="bkgdShape" presStyleLbl="node1" presStyleIdx="3" presStyleCnt="4"/>
      <dgm:spPr/>
    </dgm:pt>
    <dgm:pt modelId="{92607D59-9C8B-410C-AF03-E4252CF7A0AF}" type="pres">
      <dgm:prSet presAssocID="{4D934631-5A34-4B04-9E88-9CB786416EEF}" presName="nodeTx" presStyleLbl="node1" presStyleIdx="3" presStyleCnt="4">
        <dgm:presLayoutVars>
          <dgm:bulletEnabled val="1"/>
        </dgm:presLayoutVars>
      </dgm:prSet>
      <dgm:spPr/>
    </dgm:pt>
    <dgm:pt modelId="{1A545E78-B952-4535-AA8F-50389FDA3317}" type="pres">
      <dgm:prSet presAssocID="{4D934631-5A34-4B04-9E88-9CB786416EEF}" presName="invisiNode" presStyleLbl="node1" presStyleIdx="3" presStyleCnt="4"/>
      <dgm:spPr/>
    </dgm:pt>
    <dgm:pt modelId="{F00D1BC3-697B-476F-A443-BAD0BF48012F}" type="pres">
      <dgm:prSet presAssocID="{4D934631-5A34-4B04-9E88-9CB786416EEF}" presName="imagNode" presStyleLbl="fgImgPlace1" presStyleIdx="3" presStyleCnt="4"/>
      <dgm:spPr/>
    </dgm:pt>
  </dgm:ptLst>
  <dgm:cxnLst>
    <dgm:cxn modelId="{E699880A-89CA-4128-86FE-B324BA4DD3C3}" type="presOf" srcId="{4D934631-5A34-4B04-9E88-9CB786416EEF}" destId="{92607D59-9C8B-410C-AF03-E4252CF7A0AF}" srcOrd="1" destOrd="0" presId="urn:microsoft.com/office/officeart/2005/8/layout/hList7"/>
    <dgm:cxn modelId="{CC856B15-83B2-42B9-96F6-1CB301F9575F}" type="presOf" srcId="{0EAB11B4-FB82-4088-A8CA-F6E4EF2A4FE5}" destId="{A78A0D90-C3F4-4B3E-A469-1BAC1EC41BEA}" srcOrd="0" destOrd="0" presId="urn:microsoft.com/office/officeart/2005/8/layout/hList7"/>
    <dgm:cxn modelId="{FE32AF1F-647C-45C4-A75A-AB2ED86EBC5F}" type="presOf" srcId="{CCB26E3F-6C36-4E46-9254-02AE4199A826}" destId="{39BD3182-937B-4EB6-A934-23652FC5E735}" srcOrd="0" destOrd="0" presId="urn:microsoft.com/office/officeart/2005/8/layout/hList7"/>
    <dgm:cxn modelId="{60A35424-89A3-499C-9EE2-01F7BB5471C4}" type="presOf" srcId="{CE46D9CB-C713-49C3-B20D-AFCA766F3F43}" destId="{C217CF8B-BB9E-401F-9011-E80B80B9188B}" srcOrd="0" destOrd="0" presId="urn:microsoft.com/office/officeart/2005/8/layout/hList7"/>
    <dgm:cxn modelId="{EF2DC439-31A6-4CB5-B036-69013ADDA4A5}" type="presOf" srcId="{D6CFA07B-1488-478A-946D-39FD777AC609}" destId="{F531E22C-2BB9-4164-9FFB-0C019207A524}" srcOrd="1" destOrd="0" presId="urn:microsoft.com/office/officeart/2005/8/layout/hList7"/>
    <dgm:cxn modelId="{2E94243B-87F5-4CFE-9D4A-232DB37931ED}" srcId="{511C59E4-91E6-4AE6-9147-7C4223ABC13B}" destId="{CE46D9CB-C713-49C3-B20D-AFCA766F3F43}" srcOrd="2" destOrd="0" parTransId="{1C8BB81A-6F4B-4232-953A-F19B33AEA60E}" sibTransId="{CCB26E3F-6C36-4E46-9254-02AE4199A826}"/>
    <dgm:cxn modelId="{66128F4B-B407-4CF0-8D1A-AAD866908F8E}" type="presOf" srcId="{D6CFA07B-1488-478A-946D-39FD777AC609}" destId="{BFB9EC3B-1A1E-4EA5-983E-062467B16A54}" srcOrd="0" destOrd="0" presId="urn:microsoft.com/office/officeart/2005/8/layout/hList7"/>
    <dgm:cxn modelId="{B1F3697F-9385-4F50-9287-41BE4B450F43}" type="presOf" srcId="{511C59E4-91E6-4AE6-9147-7C4223ABC13B}" destId="{9D714BE5-6030-45FB-96DF-F54A5A450C83}" srcOrd="0" destOrd="0" presId="urn:microsoft.com/office/officeart/2005/8/layout/hList7"/>
    <dgm:cxn modelId="{3B0C00BA-1061-4D56-B3CC-B3BBBCFD8614}" type="presOf" srcId="{CE46D9CB-C713-49C3-B20D-AFCA766F3F43}" destId="{A0A1B115-AA39-44BF-A3D4-899948CDC1CD}" srcOrd="1" destOrd="0" presId="urn:microsoft.com/office/officeart/2005/8/layout/hList7"/>
    <dgm:cxn modelId="{BE7B38BD-B2DC-46C0-ADB8-AC1FE5042473}" srcId="{511C59E4-91E6-4AE6-9147-7C4223ABC13B}" destId="{D6CFA07B-1488-478A-946D-39FD777AC609}" srcOrd="0" destOrd="0" parTransId="{1D558673-ECB9-446C-A96D-DB612058222E}" sibTransId="{5A60C086-5834-4676-B4E5-42191E1D27EC}"/>
    <dgm:cxn modelId="{CB8A2ECA-456D-45B9-A818-1EBEF79A773F}" type="presOf" srcId="{ECA27544-DDFA-4515-8799-D68746C35142}" destId="{008E5F7E-4223-41C5-A58E-5AE1165DA46F}" srcOrd="1" destOrd="0" presId="urn:microsoft.com/office/officeart/2005/8/layout/hList7"/>
    <dgm:cxn modelId="{53EC56CB-07B0-4533-AE61-CB4BDDCA640A}" srcId="{511C59E4-91E6-4AE6-9147-7C4223ABC13B}" destId="{ECA27544-DDFA-4515-8799-D68746C35142}" srcOrd="1" destOrd="0" parTransId="{7C5B31E4-2F72-4BF1-ACD1-7ADE917EF560}" sibTransId="{0EAB11B4-FB82-4088-A8CA-F6E4EF2A4FE5}"/>
    <dgm:cxn modelId="{C562ECD1-4177-4F54-9DF4-290937CA403C}" type="presOf" srcId="{ECA27544-DDFA-4515-8799-D68746C35142}" destId="{FDF6004A-C878-4739-82A2-9371D451B0A8}" srcOrd="0" destOrd="0" presId="urn:microsoft.com/office/officeart/2005/8/layout/hList7"/>
    <dgm:cxn modelId="{CC57B9DD-1A91-4B1D-9D25-31B0AEA5C938}" srcId="{511C59E4-91E6-4AE6-9147-7C4223ABC13B}" destId="{4D934631-5A34-4B04-9E88-9CB786416EEF}" srcOrd="3" destOrd="0" parTransId="{AEB9660C-65CE-4FD5-87B8-DD88E45922C2}" sibTransId="{3B3B2866-A7D8-4CA4-BA87-E59174146EC6}"/>
    <dgm:cxn modelId="{79DB29E4-8DD7-473F-8C8E-5516BE0946E8}" type="presOf" srcId="{4D934631-5A34-4B04-9E88-9CB786416EEF}" destId="{455733BF-214F-4614-9C70-3CAF0BF1A7FF}" srcOrd="0" destOrd="0" presId="urn:microsoft.com/office/officeart/2005/8/layout/hList7"/>
    <dgm:cxn modelId="{31CC7BF5-08EE-40D8-A167-3FF688B5A4D7}" type="presOf" srcId="{5A60C086-5834-4676-B4E5-42191E1D27EC}" destId="{CAE412EA-7C19-435B-83F5-99E9D6882B7D}" srcOrd="0" destOrd="0" presId="urn:microsoft.com/office/officeart/2005/8/layout/hList7"/>
    <dgm:cxn modelId="{998AFF23-4862-4DB0-BECC-D2BEDEA1D5B3}" type="presParOf" srcId="{9D714BE5-6030-45FB-96DF-F54A5A450C83}" destId="{91545ECF-8CD6-47EE-882B-677777B655EA}" srcOrd="0" destOrd="0" presId="urn:microsoft.com/office/officeart/2005/8/layout/hList7"/>
    <dgm:cxn modelId="{844B244A-A755-4D22-A337-7321D48B94E1}" type="presParOf" srcId="{9D714BE5-6030-45FB-96DF-F54A5A450C83}" destId="{923DC992-0A7D-485A-BADE-0AC483DFAF42}" srcOrd="1" destOrd="0" presId="urn:microsoft.com/office/officeart/2005/8/layout/hList7"/>
    <dgm:cxn modelId="{1F907D71-A5BA-4C31-B000-DB64CB0E60A7}" type="presParOf" srcId="{923DC992-0A7D-485A-BADE-0AC483DFAF42}" destId="{4C81C4CA-E44C-4CC6-9356-0A2963E1F011}" srcOrd="0" destOrd="0" presId="urn:microsoft.com/office/officeart/2005/8/layout/hList7"/>
    <dgm:cxn modelId="{85C94415-4FBA-4928-8496-6D3EACBAD63E}" type="presParOf" srcId="{4C81C4CA-E44C-4CC6-9356-0A2963E1F011}" destId="{BFB9EC3B-1A1E-4EA5-983E-062467B16A54}" srcOrd="0" destOrd="0" presId="urn:microsoft.com/office/officeart/2005/8/layout/hList7"/>
    <dgm:cxn modelId="{5DAA4471-1A94-49A5-929A-39B0C7D5C2ED}" type="presParOf" srcId="{4C81C4CA-E44C-4CC6-9356-0A2963E1F011}" destId="{F531E22C-2BB9-4164-9FFB-0C019207A524}" srcOrd="1" destOrd="0" presId="urn:microsoft.com/office/officeart/2005/8/layout/hList7"/>
    <dgm:cxn modelId="{3798AC54-B950-411B-B2D0-EDCFB171D439}" type="presParOf" srcId="{4C81C4CA-E44C-4CC6-9356-0A2963E1F011}" destId="{8F54DB4B-615A-4247-9CF5-66CF22E6676D}" srcOrd="2" destOrd="0" presId="urn:microsoft.com/office/officeart/2005/8/layout/hList7"/>
    <dgm:cxn modelId="{F783D853-D8E9-4C94-A584-1265D49B1B25}" type="presParOf" srcId="{4C81C4CA-E44C-4CC6-9356-0A2963E1F011}" destId="{5C37BA4F-A509-423B-859E-5DDD582ECA9B}" srcOrd="3" destOrd="0" presId="urn:microsoft.com/office/officeart/2005/8/layout/hList7"/>
    <dgm:cxn modelId="{4A393DF8-B0E1-40EE-9C5D-3102CB0035A2}" type="presParOf" srcId="{923DC992-0A7D-485A-BADE-0AC483DFAF42}" destId="{CAE412EA-7C19-435B-83F5-99E9D6882B7D}" srcOrd="1" destOrd="0" presId="urn:microsoft.com/office/officeart/2005/8/layout/hList7"/>
    <dgm:cxn modelId="{19D0807F-BFA6-4D2A-AD9F-63F48BBB52AA}" type="presParOf" srcId="{923DC992-0A7D-485A-BADE-0AC483DFAF42}" destId="{A413A4D7-4409-47E1-A59D-C0B046780F4E}" srcOrd="2" destOrd="0" presId="urn:microsoft.com/office/officeart/2005/8/layout/hList7"/>
    <dgm:cxn modelId="{6FF537C1-E3A9-41F6-B603-D42DBF60CDAD}" type="presParOf" srcId="{A413A4D7-4409-47E1-A59D-C0B046780F4E}" destId="{FDF6004A-C878-4739-82A2-9371D451B0A8}" srcOrd="0" destOrd="0" presId="urn:microsoft.com/office/officeart/2005/8/layout/hList7"/>
    <dgm:cxn modelId="{2C333682-A45A-45CF-870D-BC4B60899F8E}" type="presParOf" srcId="{A413A4D7-4409-47E1-A59D-C0B046780F4E}" destId="{008E5F7E-4223-41C5-A58E-5AE1165DA46F}" srcOrd="1" destOrd="0" presId="urn:microsoft.com/office/officeart/2005/8/layout/hList7"/>
    <dgm:cxn modelId="{047E5802-05BE-4049-AD33-CBB020FD85AA}" type="presParOf" srcId="{A413A4D7-4409-47E1-A59D-C0B046780F4E}" destId="{6B8F0092-F09E-4AE7-A4DA-DF068CB323C7}" srcOrd="2" destOrd="0" presId="urn:microsoft.com/office/officeart/2005/8/layout/hList7"/>
    <dgm:cxn modelId="{146E000B-E3F4-4EF2-8E84-79728ED66DFB}" type="presParOf" srcId="{A413A4D7-4409-47E1-A59D-C0B046780F4E}" destId="{D6B53AE6-8E20-4FC9-AA4E-B5E9E9E50C7F}" srcOrd="3" destOrd="0" presId="urn:microsoft.com/office/officeart/2005/8/layout/hList7"/>
    <dgm:cxn modelId="{F29E75FE-7E7B-44F8-9773-4464D1378234}" type="presParOf" srcId="{923DC992-0A7D-485A-BADE-0AC483DFAF42}" destId="{A78A0D90-C3F4-4B3E-A469-1BAC1EC41BEA}" srcOrd="3" destOrd="0" presId="urn:microsoft.com/office/officeart/2005/8/layout/hList7"/>
    <dgm:cxn modelId="{67A99C9A-4A7A-420D-9C68-E23AE98B99B5}" type="presParOf" srcId="{923DC992-0A7D-485A-BADE-0AC483DFAF42}" destId="{FD788FC3-ADD3-4A10-810C-7AD0A96E24E9}" srcOrd="4" destOrd="0" presId="urn:microsoft.com/office/officeart/2005/8/layout/hList7"/>
    <dgm:cxn modelId="{0DC88F61-BC3A-423B-82DF-9291B1E44F6E}" type="presParOf" srcId="{FD788FC3-ADD3-4A10-810C-7AD0A96E24E9}" destId="{C217CF8B-BB9E-401F-9011-E80B80B9188B}" srcOrd="0" destOrd="0" presId="urn:microsoft.com/office/officeart/2005/8/layout/hList7"/>
    <dgm:cxn modelId="{4E360239-02CC-4244-8FC6-89EAA2BD1B02}" type="presParOf" srcId="{FD788FC3-ADD3-4A10-810C-7AD0A96E24E9}" destId="{A0A1B115-AA39-44BF-A3D4-899948CDC1CD}" srcOrd="1" destOrd="0" presId="urn:microsoft.com/office/officeart/2005/8/layout/hList7"/>
    <dgm:cxn modelId="{B1728F4D-517F-43C7-A923-68F0AADD8F86}" type="presParOf" srcId="{FD788FC3-ADD3-4A10-810C-7AD0A96E24E9}" destId="{96EBBC4C-2F34-42FB-94E4-510A0E54E663}" srcOrd="2" destOrd="0" presId="urn:microsoft.com/office/officeart/2005/8/layout/hList7"/>
    <dgm:cxn modelId="{6FD1D01C-C0BB-48AD-B768-B0421D7CBA61}" type="presParOf" srcId="{FD788FC3-ADD3-4A10-810C-7AD0A96E24E9}" destId="{184A0B38-D318-4714-BD43-B6A7B07170B2}" srcOrd="3" destOrd="0" presId="urn:microsoft.com/office/officeart/2005/8/layout/hList7"/>
    <dgm:cxn modelId="{EAAA45AB-C5E0-4ED8-80C1-34EE654952CF}" type="presParOf" srcId="{923DC992-0A7D-485A-BADE-0AC483DFAF42}" destId="{39BD3182-937B-4EB6-A934-23652FC5E735}" srcOrd="5" destOrd="0" presId="urn:microsoft.com/office/officeart/2005/8/layout/hList7"/>
    <dgm:cxn modelId="{8D00156E-759A-46E7-9063-427B9A16829E}" type="presParOf" srcId="{923DC992-0A7D-485A-BADE-0AC483DFAF42}" destId="{F7756C88-F7E3-456F-90B3-4F5D17297D39}" srcOrd="6" destOrd="0" presId="urn:microsoft.com/office/officeart/2005/8/layout/hList7"/>
    <dgm:cxn modelId="{617E42C4-FD1A-49BB-AE82-5C5B9A7BE46F}" type="presParOf" srcId="{F7756C88-F7E3-456F-90B3-4F5D17297D39}" destId="{455733BF-214F-4614-9C70-3CAF0BF1A7FF}" srcOrd="0" destOrd="0" presId="urn:microsoft.com/office/officeart/2005/8/layout/hList7"/>
    <dgm:cxn modelId="{D0EAB6D9-B983-409C-B3A3-C106C62944AD}" type="presParOf" srcId="{F7756C88-F7E3-456F-90B3-4F5D17297D39}" destId="{92607D59-9C8B-410C-AF03-E4252CF7A0AF}" srcOrd="1" destOrd="0" presId="urn:microsoft.com/office/officeart/2005/8/layout/hList7"/>
    <dgm:cxn modelId="{8FC74912-197A-4ABB-87DD-AB94DCE1B080}" type="presParOf" srcId="{F7756C88-F7E3-456F-90B3-4F5D17297D39}" destId="{1A545E78-B952-4535-AA8F-50389FDA3317}" srcOrd="2" destOrd="0" presId="urn:microsoft.com/office/officeart/2005/8/layout/hList7"/>
    <dgm:cxn modelId="{F00D2EFF-B1AA-4D6D-BCA5-8D2C518220F4}" type="presParOf" srcId="{F7756C88-F7E3-456F-90B3-4F5D17297D39}" destId="{F00D1BC3-697B-476F-A443-BAD0BF48012F}"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CCA272-E043-497C-8D68-7A7E3707C0FF}">
      <dsp:nvSpPr>
        <dsp:cNvPr id="0" name=""/>
        <dsp:cNvSpPr/>
      </dsp:nvSpPr>
      <dsp:spPr>
        <a:xfrm>
          <a:off x="0" y="97166"/>
          <a:ext cx="4389120" cy="855270"/>
        </a:xfrm>
        <a:prstGeom prst="roundRect">
          <a:avLst/>
        </a:prstGeom>
        <a:solidFill>
          <a:schemeClr val="accent5">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Damage from light and being able to manipulate that lights direction allows for a unique way to explore.</a:t>
          </a:r>
        </a:p>
      </dsp:txBody>
      <dsp:txXfrm>
        <a:off x="41751" y="138917"/>
        <a:ext cx="4305618" cy="771768"/>
      </dsp:txXfrm>
    </dsp:sp>
    <dsp:sp modelId="{F6A2A1D5-DF8E-4C2D-A1A7-BFF0E59F4176}">
      <dsp:nvSpPr>
        <dsp:cNvPr id="0" name=""/>
        <dsp:cNvSpPr/>
      </dsp:nvSpPr>
      <dsp:spPr>
        <a:xfrm>
          <a:off x="0" y="1001396"/>
          <a:ext cx="4389120" cy="855270"/>
        </a:xfrm>
        <a:prstGeom prst="roundRect">
          <a:avLst/>
        </a:prstGeom>
        <a:solidFill>
          <a:schemeClr val="accent5">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PUZZLES!!! Using our light and shadow manipulation mechanics the player will solve puzzles in a literal off the wall way. </a:t>
          </a:r>
        </a:p>
      </dsp:txBody>
      <dsp:txXfrm>
        <a:off x="41751" y="1043147"/>
        <a:ext cx="4305618" cy="771768"/>
      </dsp:txXfrm>
    </dsp:sp>
    <dsp:sp modelId="{E7BFD1C0-EB6B-4E8E-9EAD-057D8626FC83}">
      <dsp:nvSpPr>
        <dsp:cNvPr id="0" name=""/>
        <dsp:cNvSpPr/>
      </dsp:nvSpPr>
      <dsp:spPr>
        <a:xfrm>
          <a:off x="0" y="1905626"/>
          <a:ext cx="4389120" cy="855270"/>
        </a:xfrm>
        <a:prstGeom prst="roundRect">
          <a:avLst/>
        </a:prstGeom>
        <a:solidFill>
          <a:schemeClr val="accent5">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Collectable heads to customise your character and add your own flavour of cute horror.</a:t>
          </a:r>
        </a:p>
      </dsp:txBody>
      <dsp:txXfrm>
        <a:off x="41751" y="1947377"/>
        <a:ext cx="4305618" cy="771768"/>
      </dsp:txXfrm>
    </dsp:sp>
    <dsp:sp modelId="{85BA99B4-5EBC-42FB-8BF0-8D12C60ADC5E}">
      <dsp:nvSpPr>
        <dsp:cNvPr id="0" name=""/>
        <dsp:cNvSpPr/>
      </dsp:nvSpPr>
      <dsp:spPr>
        <a:xfrm>
          <a:off x="0" y="2809856"/>
          <a:ext cx="4389120" cy="855270"/>
        </a:xfrm>
        <a:prstGeom prst="roundRect">
          <a:avLst/>
        </a:prstGeom>
        <a:solidFill>
          <a:schemeClr val="accent5">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t>Mana managing system that will allow difficulty for the player and limit both their time in the light and rotating light sources.</a:t>
          </a:r>
        </a:p>
      </dsp:txBody>
      <dsp:txXfrm>
        <a:off x="41751" y="2851607"/>
        <a:ext cx="4305618" cy="7717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0EC022-5FDE-467D-A77D-9A5275FF102B}">
      <dsp:nvSpPr>
        <dsp:cNvPr id="0" name=""/>
        <dsp:cNvSpPr/>
      </dsp:nvSpPr>
      <dsp:spPr>
        <a:xfrm>
          <a:off x="2" y="0"/>
          <a:ext cx="10472613" cy="2466109"/>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EFC67B-8A4C-4189-9E97-0FA12B8AEE06}">
      <dsp:nvSpPr>
        <dsp:cNvPr id="0" name=""/>
        <dsp:cNvSpPr/>
      </dsp:nvSpPr>
      <dsp:spPr>
        <a:xfrm>
          <a:off x="127" y="739832"/>
          <a:ext cx="1532540" cy="986443"/>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dirty="0"/>
            <a:t>July </a:t>
          </a:r>
          <a:br>
            <a:rPr lang="en-GB" sz="2200" kern="1200" dirty="0"/>
          </a:br>
          <a:r>
            <a:rPr lang="en-GB" sz="2200" kern="1200" dirty="0"/>
            <a:t>2024</a:t>
          </a:r>
        </a:p>
      </dsp:txBody>
      <dsp:txXfrm>
        <a:off x="48281" y="787986"/>
        <a:ext cx="1436232" cy="890135"/>
      </dsp:txXfrm>
    </dsp:sp>
    <dsp:sp modelId="{1CC1FDAE-9AB4-4C04-94F1-381B143CA190}">
      <dsp:nvSpPr>
        <dsp:cNvPr id="0" name=""/>
        <dsp:cNvSpPr/>
      </dsp:nvSpPr>
      <dsp:spPr>
        <a:xfrm>
          <a:off x="1788092" y="739832"/>
          <a:ext cx="1532540" cy="986443"/>
        </a:xfrm>
        <a:prstGeom prst="roundRect">
          <a:avLst/>
        </a:prstGeom>
        <a:solidFill>
          <a:schemeClr val="accent4">
            <a:hueOff val="-305671"/>
            <a:satOff val="-2049"/>
            <a:lumOff val="-211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dirty="0"/>
            <a:t>August 2024</a:t>
          </a:r>
        </a:p>
      </dsp:txBody>
      <dsp:txXfrm>
        <a:off x="1836246" y="787986"/>
        <a:ext cx="1436232" cy="890135"/>
      </dsp:txXfrm>
    </dsp:sp>
    <dsp:sp modelId="{379C68A1-B056-45A4-B6CD-58FF1C6BAC94}">
      <dsp:nvSpPr>
        <dsp:cNvPr id="0" name=""/>
        <dsp:cNvSpPr/>
      </dsp:nvSpPr>
      <dsp:spPr>
        <a:xfrm>
          <a:off x="3576056" y="739832"/>
          <a:ext cx="1532540" cy="986443"/>
        </a:xfrm>
        <a:prstGeom prst="roundRect">
          <a:avLst/>
        </a:prstGeom>
        <a:solidFill>
          <a:schemeClr val="accent4">
            <a:hueOff val="-611342"/>
            <a:satOff val="-4098"/>
            <a:lumOff val="-423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dirty="0"/>
            <a:t>September 2024</a:t>
          </a:r>
        </a:p>
      </dsp:txBody>
      <dsp:txXfrm>
        <a:off x="3624210" y="787986"/>
        <a:ext cx="1436232" cy="890135"/>
      </dsp:txXfrm>
    </dsp:sp>
    <dsp:sp modelId="{3E9B2832-A183-4C52-9261-DDC07EE5F829}">
      <dsp:nvSpPr>
        <dsp:cNvPr id="0" name=""/>
        <dsp:cNvSpPr/>
      </dsp:nvSpPr>
      <dsp:spPr>
        <a:xfrm>
          <a:off x="5364021" y="739832"/>
          <a:ext cx="1532540" cy="986443"/>
        </a:xfrm>
        <a:prstGeom prst="roundRect">
          <a:avLst/>
        </a:prstGeom>
        <a:solidFill>
          <a:schemeClr val="accent4">
            <a:hueOff val="-917013"/>
            <a:satOff val="-6147"/>
            <a:lumOff val="-6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dirty="0"/>
            <a:t>October 2024</a:t>
          </a:r>
        </a:p>
      </dsp:txBody>
      <dsp:txXfrm>
        <a:off x="5412175" y="787986"/>
        <a:ext cx="1436232" cy="890135"/>
      </dsp:txXfrm>
    </dsp:sp>
    <dsp:sp modelId="{5574A1D2-33DF-4B85-AB04-2495EF53B10E}">
      <dsp:nvSpPr>
        <dsp:cNvPr id="0" name=""/>
        <dsp:cNvSpPr/>
      </dsp:nvSpPr>
      <dsp:spPr>
        <a:xfrm>
          <a:off x="7151985" y="739832"/>
          <a:ext cx="1532540" cy="986443"/>
        </a:xfrm>
        <a:prstGeom prst="roundRect">
          <a:avLst/>
        </a:prstGeom>
        <a:solidFill>
          <a:schemeClr val="accent4">
            <a:hueOff val="-1222684"/>
            <a:satOff val="-8196"/>
            <a:lumOff val="-847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dirty="0"/>
            <a:t>November 2024</a:t>
          </a:r>
        </a:p>
      </dsp:txBody>
      <dsp:txXfrm>
        <a:off x="7200139" y="787986"/>
        <a:ext cx="1436232" cy="890135"/>
      </dsp:txXfrm>
    </dsp:sp>
    <dsp:sp modelId="{647C9B07-43F7-4CB4-844B-726B51DA6C1F}">
      <dsp:nvSpPr>
        <dsp:cNvPr id="0" name=""/>
        <dsp:cNvSpPr/>
      </dsp:nvSpPr>
      <dsp:spPr>
        <a:xfrm>
          <a:off x="8939950" y="739832"/>
          <a:ext cx="1532540" cy="986443"/>
        </a:xfrm>
        <a:prstGeom prst="roundRect">
          <a:avLst/>
        </a:prstGeom>
        <a:solidFill>
          <a:schemeClr val="accent4">
            <a:hueOff val="-1528355"/>
            <a:satOff val="-10245"/>
            <a:lumOff val="-1058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kern="1200" dirty="0"/>
            <a:t>December 2024</a:t>
          </a:r>
        </a:p>
      </dsp:txBody>
      <dsp:txXfrm>
        <a:off x="8988104" y="787986"/>
        <a:ext cx="1436232" cy="8901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F97A30-9584-4D04-85A0-5703B3FBE9EF}">
      <dsp:nvSpPr>
        <dsp:cNvPr id="0" name=""/>
        <dsp:cNvSpPr/>
      </dsp:nvSpPr>
      <dsp:spPr>
        <a:xfrm>
          <a:off x="0" y="16434"/>
          <a:ext cx="1449389" cy="273779"/>
        </a:xfrm>
        <a:prstGeom prst="roundRect">
          <a:avLst/>
        </a:prstGeom>
        <a:solidFill>
          <a:schemeClr val="accent4">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dirty="0"/>
            <a:t>1 New level (b1)</a:t>
          </a:r>
        </a:p>
      </dsp:txBody>
      <dsp:txXfrm>
        <a:off x="13365" y="29799"/>
        <a:ext cx="1422659" cy="247049"/>
      </dsp:txXfrm>
    </dsp:sp>
    <dsp:sp modelId="{031B169F-2EB7-4DC3-A72D-2198B99663C7}">
      <dsp:nvSpPr>
        <dsp:cNvPr id="0" name=""/>
        <dsp:cNvSpPr/>
      </dsp:nvSpPr>
      <dsp:spPr>
        <a:xfrm>
          <a:off x="0" y="324775"/>
          <a:ext cx="1449389" cy="273779"/>
        </a:xfrm>
        <a:prstGeom prst="roundRect">
          <a:avLst/>
        </a:prstGeom>
        <a:solidFill>
          <a:schemeClr val="accent4">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dirty="0"/>
            <a:t>2 New characters</a:t>
          </a:r>
        </a:p>
      </dsp:txBody>
      <dsp:txXfrm>
        <a:off x="13365" y="338140"/>
        <a:ext cx="1422659" cy="247049"/>
      </dsp:txXfrm>
    </dsp:sp>
    <dsp:sp modelId="{53AB82B5-DA9C-4E94-89BC-E4D171CE0828}">
      <dsp:nvSpPr>
        <dsp:cNvPr id="0" name=""/>
        <dsp:cNvSpPr/>
      </dsp:nvSpPr>
      <dsp:spPr>
        <a:xfrm>
          <a:off x="0" y="633114"/>
          <a:ext cx="1449389" cy="273779"/>
        </a:xfrm>
        <a:prstGeom prst="roundRect">
          <a:avLst/>
        </a:prstGeom>
        <a:solidFill>
          <a:schemeClr val="accent4">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dirty="0"/>
            <a:t>2 New puzzles </a:t>
          </a:r>
        </a:p>
      </dsp:txBody>
      <dsp:txXfrm>
        <a:off x="13365" y="646479"/>
        <a:ext cx="1422659" cy="2470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F97A30-9584-4D04-85A0-5703B3FBE9EF}">
      <dsp:nvSpPr>
        <dsp:cNvPr id="0" name=""/>
        <dsp:cNvSpPr/>
      </dsp:nvSpPr>
      <dsp:spPr>
        <a:xfrm>
          <a:off x="0" y="46862"/>
          <a:ext cx="1449389" cy="273779"/>
        </a:xfrm>
        <a:prstGeom prst="roundRect">
          <a:avLst/>
        </a:prstGeom>
        <a:solidFill>
          <a:schemeClr val="accent4">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dirty="0"/>
            <a:t>1 New biome (b2)</a:t>
          </a:r>
        </a:p>
      </dsp:txBody>
      <dsp:txXfrm>
        <a:off x="13365" y="60227"/>
        <a:ext cx="1422659" cy="247049"/>
      </dsp:txXfrm>
    </dsp:sp>
    <dsp:sp modelId="{031B169F-2EB7-4DC3-A72D-2198B99663C7}">
      <dsp:nvSpPr>
        <dsp:cNvPr id="0" name=""/>
        <dsp:cNvSpPr/>
      </dsp:nvSpPr>
      <dsp:spPr>
        <a:xfrm>
          <a:off x="0" y="355202"/>
          <a:ext cx="1449389" cy="273779"/>
        </a:xfrm>
        <a:prstGeom prst="roundRect">
          <a:avLst/>
        </a:prstGeom>
        <a:solidFill>
          <a:schemeClr val="accent4">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dirty="0"/>
            <a:t>1 New level</a:t>
          </a:r>
        </a:p>
      </dsp:txBody>
      <dsp:txXfrm>
        <a:off x="13365" y="368567"/>
        <a:ext cx="1422659" cy="247049"/>
      </dsp:txXfrm>
    </dsp:sp>
    <dsp:sp modelId="{057408D2-0AAE-4F8E-800E-9389DB1AE0D9}">
      <dsp:nvSpPr>
        <dsp:cNvPr id="0" name=""/>
        <dsp:cNvSpPr/>
      </dsp:nvSpPr>
      <dsp:spPr>
        <a:xfrm>
          <a:off x="0" y="663542"/>
          <a:ext cx="1449389" cy="273779"/>
        </a:xfrm>
        <a:prstGeom prst="roundRect">
          <a:avLst/>
        </a:prstGeom>
        <a:solidFill>
          <a:schemeClr val="accent4">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dirty="0"/>
            <a:t>2 New characters</a:t>
          </a:r>
        </a:p>
      </dsp:txBody>
      <dsp:txXfrm>
        <a:off x="13365" y="676907"/>
        <a:ext cx="1422659" cy="247049"/>
      </dsp:txXfrm>
    </dsp:sp>
    <dsp:sp modelId="{53AB82B5-DA9C-4E94-89BC-E4D171CE0828}">
      <dsp:nvSpPr>
        <dsp:cNvPr id="0" name=""/>
        <dsp:cNvSpPr/>
      </dsp:nvSpPr>
      <dsp:spPr>
        <a:xfrm>
          <a:off x="0" y="971882"/>
          <a:ext cx="1449389" cy="273779"/>
        </a:xfrm>
        <a:prstGeom prst="roundRect">
          <a:avLst/>
        </a:prstGeom>
        <a:solidFill>
          <a:schemeClr val="accent4">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dirty="0"/>
            <a:t>2 New puzzles</a:t>
          </a:r>
        </a:p>
      </dsp:txBody>
      <dsp:txXfrm>
        <a:off x="13365" y="985247"/>
        <a:ext cx="1422659" cy="2470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F97A30-9584-4D04-85A0-5703B3FBE9EF}">
      <dsp:nvSpPr>
        <dsp:cNvPr id="0" name=""/>
        <dsp:cNvSpPr/>
      </dsp:nvSpPr>
      <dsp:spPr>
        <a:xfrm>
          <a:off x="0" y="16434"/>
          <a:ext cx="1449389" cy="273779"/>
        </a:xfrm>
        <a:prstGeom prst="roundRect">
          <a:avLst/>
        </a:prstGeom>
        <a:solidFill>
          <a:schemeClr val="accent5"/>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dirty="0"/>
            <a:t>1 New level (b2)</a:t>
          </a:r>
        </a:p>
      </dsp:txBody>
      <dsp:txXfrm>
        <a:off x="13365" y="29799"/>
        <a:ext cx="1422659" cy="247049"/>
      </dsp:txXfrm>
    </dsp:sp>
    <dsp:sp modelId="{031B169F-2EB7-4DC3-A72D-2198B99663C7}">
      <dsp:nvSpPr>
        <dsp:cNvPr id="0" name=""/>
        <dsp:cNvSpPr/>
      </dsp:nvSpPr>
      <dsp:spPr>
        <a:xfrm>
          <a:off x="0" y="324775"/>
          <a:ext cx="1449389" cy="273779"/>
        </a:xfrm>
        <a:prstGeom prst="roundRect">
          <a:avLst/>
        </a:prstGeom>
        <a:solidFill>
          <a:schemeClr val="accent5"/>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dirty="0"/>
            <a:t>2 New characters</a:t>
          </a:r>
        </a:p>
      </dsp:txBody>
      <dsp:txXfrm>
        <a:off x="13365" y="338140"/>
        <a:ext cx="1422659" cy="247049"/>
      </dsp:txXfrm>
    </dsp:sp>
    <dsp:sp modelId="{53AB82B5-DA9C-4E94-89BC-E4D171CE0828}">
      <dsp:nvSpPr>
        <dsp:cNvPr id="0" name=""/>
        <dsp:cNvSpPr/>
      </dsp:nvSpPr>
      <dsp:spPr>
        <a:xfrm>
          <a:off x="0" y="633114"/>
          <a:ext cx="1449389" cy="273779"/>
        </a:xfrm>
        <a:prstGeom prst="roundRect">
          <a:avLst/>
        </a:prstGeom>
        <a:solidFill>
          <a:schemeClr val="accent5"/>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dirty="0"/>
            <a:t>2 New puzzles</a:t>
          </a:r>
        </a:p>
      </dsp:txBody>
      <dsp:txXfrm>
        <a:off x="13365" y="646479"/>
        <a:ext cx="1422659" cy="2470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F97A30-9584-4D04-85A0-5703B3FBE9EF}">
      <dsp:nvSpPr>
        <dsp:cNvPr id="0" name=""/>
        <dsp:cNvSpPr/>
      </dsp:nvSpPr>
      <dsp:spPr>
        <a:xfrm>
          <a:off x="0" y="3885"/>
          <a:ext cx="1531907" cy="270270"/>
        </a:xfrm>
        <a:prstGeom prst="roundRect">
          <a:avLst/>
        </a:prstGeom>
        <a:solidFill>
          <a:schemeClr val="accent5">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dirty="0"/>
            <a:t>Early Access</a:t>
          </a:r>
        </a:p>
      </dsp:txBody>
      <dsp:txXfrm>
        <a:off x="13193" y="17078"/>
        <a:ext cx="1505521" cy="243884"/>
      </dsp:txXfrm>
    </dsp:sp>
    <dsp:sp modelId="{031B169F-2EB7-4DC3-A72D-2198B99663C7}">
      <dsp:nvSpPr>
        <dsp:cNvPr id="0" name=""/>
        <dsp:cNvSpPr/>
      </dsp:nvSpPr>
      <dsp:spPr>
        <a:xfrm>
          <a:off x="0" y="314475"/>
          <a:ext cx="1531907" cy="270270"/>
        </a:xfrm>
        <a:prstGeom prst="roundRect">
          <a:avLst/>
        </a:prstGeom>
        <a:solidFill>
          <a:schemeClr val="accent5">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GB" sz="1100" kern="1200" dirty="0"/>
            <a:t>2 New characters</a:t>
          </a:r>
        </a:p>
      </dsp:txBody>
      <dsp:txXfrm>
        <a:off x="13193" y="327668"/>
        <a:ext cx="1505521" cy="243884"/>
      </dsp:txXfrm>
    </dsp:sp>
    <dsp:sp modelId="{53AB82B5-DA9C-4E94-89BC-E4D171CE0828}">
      <dsp:nvSpPr>
        <dsp:cNvPr id="0" name=""/>
        <dsp:cNvSpPr/>
      </dsp:nvSpPr>
      <dsp:spPr>
        <a:xfrm>
          <a:off x="0" y="625065"/>
          <a:ext cx="1531907" cy="270270"/>
        </a:xfrm>
        <a:prstGeom prst="roundRect">
          <a:avLst/>
        </a:prstGeom>
        <a:solidFill>
          <a:schemeClr val="accent5">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GB" sz="1100" kern="1200" dirty="0"/>
            <a:t>1 New puzzle</a:t>
          </a:r>
        </a:p>
      </dsp:txBody>
      <dsp:txXfrm>
        <a:off x="13193" y="638258"/>
        <a:ext cx="1505521" cy="243884"/>
      </dsp:txXfrm>
    </dsp:sp>
    <dsp:sp modelId="{20C9D61F-9844-46EC-8D21-D2F44D52A28B}">
      <dsp:nvSpPr>
        <dsp:cNvPr id="0" name=""/>
        <dsp:cNvSpPr/>
      </dsp:nvSpPr>
      <dsp:spPr>
        <a:xfrm>
          <a:off x="0" y="935655"/>
          <a:ext cx="1531907" cy="270270"/>
        </a:xfrm>
        <a:prstGeom prst="roundRect">
          <a:avLst/>
        </a:prstGeom>
        <a:solidFill>
          <a:schemeClr val="accent5">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GB" sz="1100" kern="1200" dirty="0"/>
            <a:t>1</a:t>
          </a:r>
          <a:r>
            <a:rPr lang="en-GB" sz="1100" kern="1200" baseline="0" dirty="0"/>
            <a:t> New level (b2)</a:t>
          </a:r>
          <a:endParaRPr lang="en-GB" sz="1100" kern="1200" dirty="0"/>
        </a:p>
      </dsp:txBody>
      <dsp:txXfrm>
        <a:off x="13193" y="948848"/>
        <a:ext cx="1505521" cy="2438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F97A30-9584-4D04-85A0-5703B3FBE9EF}">
      <dsp:nvSpPr>
        <dsp:cNvPr id="0" name=""/>
        <dsp:cNvSpPr/>
      </dsp:nvSpPr>
      <dsp:spPr>
        <a:xfrm>
          <a:off x="0" y="16434"/>
          <a:ext cx="1449389" cy="273779"/>
        </a:xfrm>
        <a:prstGeom prst="roundRect">
          <a:avLst/>
        </a:prstGeom>
        <a:solidFill>
          <a:schemeClr val="accent4">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dirty="0"/>
            <a:t>1 New level (b1)</a:t>
          </a:r>
        </a:p>
      </dsp:txBody>
      <dsp:txXfrm>
        <a:off x="13365" y="29799"/>
        <a:ext cx="1422659" cy="247049"/>
      </dsp:txXfrm>
    </dsp:sp>
    <dsp:sp modelId="{031B169F-2EB7-4DC3-A72D-2198B99663C7}">
      <dsp:nvSpPr>
        <dsp:cNvPr id="0" name=""/>
        <dsp:cNvSpPr/>
      </dsp:nvSpPr>
      <dsp:spPr>
        <a:xfrm>
          <a:off x="0" y="324775"/>
          <a:ext cx="1449389" cy="273779"/>
        </a:xfrm>
        <a:prstGeom prst="roundRect">
          <a:avLst/>
        </a:prstGeom>
        <a:solidFill>
          <a:schemeClr val="accent4">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dirty="0"/>
            <a:t>2 New characters</a:t>
          </a:r>
        </a:p>
      </dsp:txBody>
      <dsp:txXfrm>
        <a:off x="13365" y="338140"/>
        <a:ext cx="1422659" cy="247049"/>
      </dsp:txXfrm>
    </dsp:sp>
    <dsp:sp modelId="{53AB82B5-DA9C-4E94-89BC-E4D171CE0828}">
      <dsp:nvSpPr>
        <dsp:cNvPr id="0" name=""/>
        <dsp:cNvSpPr/>
      </dsp:nvSpPr>
      <dsp:spPr>
        <a:xfrm>
          <a:off x="0" y="633114"/>
          <a:ext cx="1449389" cy="273779"/>
        </a:xfrm>
        <a:prstGeom prst="roundRect">
          <a:avLst/>
        </a:prstGeom>
        <a:solidFill>
          <a:schemeClr val="accent4">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dirty="0"/>
            <a:t>2 New puzzles </a:t>
          </a:r>
        </a:p>
      </dsp:txBody>
      <dsp:txXfrm>
        <a:off x="13365" y="646479"/>
        <a:ext cx="1422659" cy="24704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F97A30-9584-4D04-85A0-5703B3FBE9EF}">
      <dsp:nvSpPr>
        <dsp:cNvPr id="0" name=""/>
        <dsp:cNvSpPr/>
      </dsp:nvSpPr>
      <dsp:spPr>
        <a:xfrm>
          <a:off x="0" y="20192"/>
          <a:ext cx="1531907" cy="280800"/>
        </a:xfrm>
        <a:prstGeom prst="roundRect">
          <a:avLst/>
        </a:prstGeom>
        <a:solidFill>
          <a:schemeClr val="accent5">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kern="1200" dirty="0"/>
            <a:t>EA Bug Fixing</a:t>
          </a:r>
        </a:p>
      </dsp:txBody>
      <dsp:txXfrm>
        <a:off x="13708" y="33900"/>
        <a:ext cx="1504491" cy="253384"/>
      </dsp:txXfrm>
    </dsp:sp>
    <dsp:sp modelId="{53AB82B5-DA9C-4E94-89BC-E4D171CE0828}">
      <dsp:nvSpPr>
        <dsp:cNvPr id="0" name=""/>
        <dsp:cNvSpPr/>
      </dsp:nvSpPr>
      <dsp:spPr>
        <a:xfrm>
          <a:off x="0" y="344192"/>
          <a:ext cx="1531907" cy="280800"/>
        </a:xfrm>
        <a:prstGeom prst="roundRect">
          <a:avLst/>
        </a:prstGeom>
        <a:solidFill>
          <a:schemeClr val="accent5">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GB" sz="1100" kern="1200" dirty="0"/>
            <a:t>1 New puzzle</a:t>
          </a:r>
        </a:p>
      </dsp:txBody>
      <dsp:txXfrm>
        <a:off x="13708" y="357900"/>
        <a:ext cx="1504491" cy="253384"/>
      </dsp:txXfrm>
    </dsp:sp>
    <dsp:sp modelId="{20C9D61F-9844-46EC-8D21-D2F44D52A28B}">
      <dsp:nvSpPr>
        <dsp:cNvPr id="0" name=""/>
        <dsp:cNvSpPr/>
      </dsp:nvSpPr>
      <dsp:spPr>
        <a:xfrm>
          <a:off x="0" y="674091"/>
          <a:ext cx="1531907" cy="280800"/>
        </a:xfrm>
        <a:prstGeom prst="roundRect">
          <a:avLst/>
        </a:prstGeom>
        <a:solidFill>
          <a:schemeClr val="accent5">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GB" sz="1100" kern="1200" dirty="0"/>
            <a:t>Start new biome (b3)</a:t>
          </a:r>
        </a:p>
      </dsp:txBody>
      <dsp:txXfrm>
        <a:off x="13708" y="687799"/>
        <a:ext cx="1504491" cy="25338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B9EC3B-1A1E-4EA5-983E-062467B16A54}">
      <dsp:nvSpPr>
        <dsp:cNvPr id="0" name=""/>
        <dsp:cNvSpPr/>
      </dsp:nvSpPr>
      <dsp:spPr>
        <a:xfrm>
          <a:off x="2266" y="0"/>
          <a:ext cx="2375437" cy="4023360"/>
        </a:xfrm>
        <a:prstGeom prst="roundRect">
          <a:avLst>
            <a:gd name="adj" fmla="val 10000"/>
          </a:avLst>
        </a:prstGeom>
        <a:solidFill>
          <a:schemeClr val="accent5">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Development Funding</a:t>
          </a:r>
          <a:endParaRPr lang="en-GB" sz="2700" kern="1200" dirty="0"/>
        </a:p>
      </dsp:txBody>
      <dsp:txXfrm>
        <a:off x="2266" y="1609344"/>
        <a:ext cx="2375437" cy="1609344"/>
      </dsp:txXfrm>
    </dsp:sp>
    <dsp:sp modelId="{5C37BA4F-A509-423B-859E-5DDD582ECA9B}">
      <dsp:nvSpPr>
        <dsp:cNvPr id="0" name=""/>
        <dsp:cNvSpPr/>
      </dsp:nvSpPr>
      <dsp:spPr>
        <a:xfrm>
          <a:off x="520095" y="241401"/>
          <a:ext cx="1339778" cy="133977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9000" r="-9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F6004A-C878-4739-82A2-9371D451B0A8}">
      <dsp:nvSpPr>
        <dsp:cNvPr id="0" name=""/>
        <dsp:cNvSpPr/>
      </dsp:nvSpPr>
      <dsp:spPr>
        <a:xfrm>
          <a:off x="2448967" y="0"/>
          <a:ext cx="2375437" cy="4023360"/>
        </a:xfrm>
        <a:prstGeom prst="roundRect">
          <a:avLst>
            <a:gd name="adj" fmla="val 10000"/>
          </a:avLst>
        </a:prstGeom>
        <a:solidFill>
          <a:schemeClr val="accent5">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Store Support</a:t>
          </a:r>
          <a:endParaRPr lang="en-GB" sz="2700" kern="1200" dirty="0"/>
        </a:p>
      </dsp:txBody>
      <dsp:txXfrm>
        <a:off x="2448967" y="1609344"/>
        <a:ext cx="2375437" cy="1609344"/>
      </dsp:txXfrm>
    </dsp:sp>
    <dsp:sp modelId="{D6B53AE6-8E20-4FC9-AA4E-B5E9E9E50C7F}">
      <dsp:nvSpPr>
        <dsp:cNvPr id="0" name=""/>
        <dsp:cNvSpPr/>
      </dsp:nvSpPr>
      <dsp:spPr>
        <a:xfrm>
          <a:off x="2966796" y="241401"/>
          <a:ext cx="1339778" cy="1339778"/>
        </a:xfrm>
        <a:prstGeom prst="ellipse">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17CF8B-BB9E-401F-9011-E80B80B9188B}">
      <dsp:nvSpPr>
        <dsp:cNvPr id="0" name=""/>
        <dsp:cNvSpPr/>
      </dsp:nvSpPr>
      <dsp:spPr>
        <a:xfrm>
          <a:off x="4895668" y="0"/>
          <a:ext cx="2375437" cy="4023360"/>
        </a:xfrm>
        <a:prstGeom prst="roundRect">
          <a:avLst>
            <a:gd name="adj" fmla="val 10000"/>
          </a:avLst>
        </a:prstGeom>
        <a:solidFill>
          <a:schemeClr val="accent5">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Marketing Support</a:t>
          </a:r>
          <a:endParaRPr lang="en-GB" sz="2700" kern="1200" dirty="0"/>
        </a:p>
      </dsp:txBody>
      <dsp:txXfrm>
        <a:off x="4895668" y="1609344"/>
        <a:ext cx="2375437" cy="1609344"/>
      </dsp:txXfrm>
    </dsp:sp>
    <dsp:sp modelId="{184A0B38-D318-4714-BD43-B6A7B07170B2}">
      <dsp:nvSpPr>
        <dsp:cNvPr id="0" name=""/>
        <dsp:cNvSpPr/>
      </dsp:nvSpPr>
      <dsp:spPr>
        <a:xfrm>
          <a:off x="5413497" y="241401"/>
          <a:ext cx="1339778" cy="1339778"/>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1000" r="-11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5733BF-214F-4614-9C70-3CAF0BF1A7FF}">
      <dsp:nvSpPr>
        <dsp:cNvPr id="0" name=""/>
        <dsp:cNvSpPr/>
      </dsp:nvSpPr>
      <dsp:spPr>
        <a:xfrm>
          <a:off x="7342368" y="0"/>
          <a:ext cx="2375437" cy="4023360"/>
        </a:xfrm>
        <a:prstGeom prst="roundRect">
          <a:avLst>
            <a:gd name="adj" fmla="val 10000"/>
          </a:avLst>
        </a:prstGeom>
        <a:solidFill>
          <a:schemeClr val="accent5">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A partner who understands us and our game</a:t>
          </a:r>
          <a:endParaRPr lang="en-GB" sz="2700" kern="1200" dirty="0"/>
        </a:p>
      </dsp:txBody>
      <dsp:txXfrm>
        <a:off x="7342368" y="1609344"/>
        <a:ext cx="2375437" cy="1609344"/>
      </dsp:txXfrm>
    </dsp:sp>
    <dsp:sp modelId="{F00D1BC3-697B-476F-A443-BAD0BF48012F}">
      <dsp:nvSpPr>
        <dsp:cNvPr id="0" name=""/>
        <dsp:cNvSpPr/>
      </dsp:nvSpPr>
      <dsp:spPr>
        <a:xfrm>
          <a:off x="7860198" y="241401"/>
          <a:ext cx="1339778" cy="1339778"/>
        </a:xfrm>
        <a:prstGeom prst="ellipse">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1545ECF-8CD6-47EE-882B-677777B655EA}">
      <dsp:nvSpPr>
        <dsp:cNvPr id="0" name=""/>
        <dsp:cNvSpPr/>
      </dsp:nvSpPr>
      <dsp:spPr>
        <a:xfrm>
          <a:off x="600649" y="2647948"/>
          <a:ext cx="8942467" cy="603504"/>
        </a:xfrm>
        <a:prstGeom prst="leftRightArrow">
          <a:avLst/>
        </a:prstGeom>
        <a:noFill/>
        <a:ln w="15875"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848137-F602-4702-9A8F-FFA23665B328}" type="datetimeFigureOut">
              <a:rPr lang="en-GB" smtClean="0"/>
              <a:t>06/11/2023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12D6D9-F2AA-4E30-A0CA-242A87FE04D5}" type="slidenum">
              <a:rPr lang="en-GB" smtClean="0"/>
              <a:t>‹#›</a:t>
            </a:fld>
            <a:endParaRPr lang="en-GB"/>
          </a:p>
        </p:txBody>
      </p:sp>
    </p:spTree>
    <p:extLst>
      <p:ext uri="{BB962C8B-B14F-4D97-AF65-F5344CB8AC3E}">
        <p14:creationId xmlns:p14="http://schemas.microsoft.com/office/powerpoint/2010/main" val="3044377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012D6D9-F2AA-4E30-A0CA-242A87FE04D5}" type="slidenum">
              <a:rPr lang="en-GB" smtClean="0"/>
              <a:t>1</a:t>
            </a:fld>
            <a:endParaRPr lang="en-GB"/>
          </a:p>
        </p:txBody>
      </p:sp>
    </p:spTree>
    <p:extLst>
      <p:ext uri="{BB962C8B-B14F-4D97-AF65-F5344CB8AC3E}">
        <p14:creationId xmlns:p14="http://schemas.microsoft.com/office/powerpoint/2010/main" val="2211428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012D6D9-F2AA-4E30-A0CA-242A87FE04D5}" type="slidenum">
              <a:rPr lang="en-GB" smtClean="0"/>
              <a:t>3</a:t>
            </a:fld>
            <a:endParaRPr lang="en-GB"/>
          </a:p>
        </p:txBody>
      </p:sp>
    </p:spTree>
    <p:extLst>
      <p:ext uri="{BB962C8B-B14F-4D97-AF65-F5344CB8AC3E}">
        <p14:creationId xmlns:p14="http://schemas.microsoft.com/office/powerpoint/2010/main" val="2550781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chemeClr val="bg1"/>
                </a:solidFill>
              </a:rPr>
              <a:t>*Units sold estimated by using the </a:t>
            </a:r>
            <a:r>
              <a:rPr lang="en-GB" sz="1800" dirty="0" err="1">
                <a:solidFill>
                  <a:schemeClr val="bg1"/>
                </a:solidFill>
              </a:rPr>
              <a:t>Boxleiter</a:t>
            </a:r>
            <a:r>
              <a:rPr lang="en-GB" sz="1800" dirty="0">
                <a:solidFill>
                  <a:schemeClr val="bg1"/>
                </a:solidFill>
              </a:rPr>
              <a:t> method at a conservative x58 to convert total reviews to sales.</a:t>
            </a:r>
          </a:p>
          <a:p>
            <a:r>
              <a:rPr lang="en-GB" sz="1800" dirty="0">
                <a:solidFill>
                  <a:schemeClr val="bg1"/>
                </a:solidFill>
              </a:rPr>
              <a:t>*Steam Ratings were collected via </a:t>
            </a:r>
            <a:r>
              <a:rPr lang="en-GB" sz="1800" dirty="0" err="1">
                <a:solidFill>
                  <a:schemeClr val="bg1"/>
                </a:solidFill>
              </a:rPr>
              <a:t>SteamDB</a:t>
            </a:r>
            <a:endParaRPr lang="en-GB" sz="1800" dirty="0">
              <a:solidFill>
                <a:schemeClr val="bg1"/>
              </a:solidFill>
            </a:endParaRPr>
          </a:p>
          <a:p>
            <a:pPr marL="0" algn="l" rtl="0" eaLnBrk="1" fontAlgn="t" latinLnBrk="0" hangingPunct="1">
              <a:spcBef>
                <a:spcPts val="0"/>
              </a:spcBef>
              <a:spcAft>
                <a:spcPts val="0"/>
              </a:spcAft>
            </a:pPr>
            <a:endParaRPr lang="en-GB" sz="1800" b="1" i="0" u="none" strike="noStrike" kern="1200" dirty="0">
              <a:solidFill>
                <a:srgbClr val="FFFFFF"/>
              </a:solidFill>
              <a:effectLst/>
              <a:latin typeface="Tw Cen MT" panose="020B0602020104020603" pitchFamily="34" charset="0"/>
            </a:endParaRPr>
          </a:p>
          <a:p>
            <a:pPr marL="0" algn="l" rtl="0" eaLnBrk="1" fontAlgn="t" latinLnBrk="0" hangingPunct="1">
              <a:spcBef>
                <a:spcPts val="0"/>
              </a:spcBef>
              <a:spcAft>
                <a:spcPts val="0"/>
              </a:spcAft>
            </a:pPr>
            <a:endParaRPr lang="en-GB" sz="1800" b="1" i="0" u="none" strike="noStrike" kern="1200" dirty="0">
              <a:solidFill>
                <a:srgbClr val="FFFFFF"/>
              </a:solidFill>
              <a:effectLst/>
              <a:latin typeface="Tw Cen MT" panose="020B0602020104020603" pitchFamily="34" charset="0"/>
            </a:endParaRPr>
          </a:p>
          <a:p>
            <a:pPr marL="0" algn="l" rtl="0" eaLnBrk="1" fontAlgn="t" latinLnBrk="0" hangingPunct="1">
              <a:spcBef>
                <a:spcPts val="0"/>
              </a:spcBef>
              <a:spcAft>
                <a:spcPts val="0"/>
              </a:spcAft>
            </a:pPr>
            <a:r>
              <a:rPr lang="en-GB" sz="1800" b="1" i="0" u="none" strike="noStrike" kern="1200" dirty="0">
                <a:solidFill>
                  <a:srgbClr val="FFFFFF"/>
                </a:solidFill>
                <a:effectLst/>
                <a:latin typeface="Tw Cen MT" panose="020B0602020104020603" pitchFamily="34" charset="0"/>
              </a:rPr>
              <a:t>Little Nightmares 2</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Type</a:t>
            </a:r>
            <a:r>
              <a:rPr lang="en-GB" sz="1800" b="0" i="0" u="none" strike="noStrike" kern="1200" dirty="0">
                <a:solidFill>
                  <a:srgbClr val="000000"/>
                </a:solidFill>
                <a:effectLst/>
                <a:latin typeface="Tw Cen MT" panose="020B0602020104020603" pitchFamily="34" charset="0"/>
              </a:rPr>
              <a:t>                   Direct Competitor</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Genre                      </a:t>
            </a:r>
            <a:r>
              <a:rPr lang="en-GB" sz="1800" b="0" i="0" u="none" strike="noStrike" kern="1200" dirty="0">
                <a:solidFill>
                  <a:srgbClr val="000000"/>
                </a:solidFill>
                <a:effectLst/>
                <a:latin typeface="Tw Cen MT" panose="020B0602020104020603" pitchFamily="34" charset="0"/>
              </a:rPr>
              <a:t>3D platformer</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Strength                       </a:t>
            </a:r>
            <a:r>
              <a:rPr lang="en-GB" sz="1800" b="0" i="0" u="none" strike="noStrike" kern="1200" dirty="0">
                <a:solidFill>
                  <a:srgbClr val="000000"/>
                </a:solidFill>
                <a:effectLst/>
                <a:latin typeface="Tw Cen MT" panose="020B0602020104020603" pitchFamily="34" charset="0"/>
              </a:rPr>
              <a:t>Fun puzzles</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Weakness           </a:t>
            </a:r>
            <a:r>
              <a:rPr lang="en-GB" sz="1800" b="0" i="0" u="none" strike="noStrike" kern="1200" dirty="0">
                <a:solidFill>
                  <a:srgbClr val="000000"/>
                </a:solidFill>
                <a:effectLst/>
                <a:latin typeface="Tw Cen MT" panose="020B0602020104020603" pitchFamily="34" charset="0"/>
              </a:rPr>
              <a:t>Control complaints</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Units Sold*                    </a:t>
            </a:r>
            <a:r>
              <a:rPr lang="en-GB" sz="1800" b="0" i="0" u="none" strike="noStrike" kern="1200" dirty="0">
                <a:solidFill>
                  <a:srgbClr val="000000"/>
                </a:solidFill>
                <a:effectLst/>
                <a:latin typeface="Tw Cen MT" panose="020B0602020104020603" pitchFamily="34" charset="0"/>
              </a:rPr>
              <a:t>1,726,090</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Price                             </a:t>
            </a:r>
            <a:r>
              <a:rPr lang="en-GB" sz="1800" b="0" i="0" u="none" strike="noStrike" kern="1200" dirty="0">
                <a:solidFill>
                  <a:srgbClr val="000000"/>
                </a:solidFill>
                <a:effectLst/>
                <a:latin typeface="Tw Cen MT" panose="020B0602020104020603" pitchFamily="34" charset="0"/>
              </a:rPr>
              <a:t>£24.99 PU</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Lowest Price                    </a:t>
            </a:r>
            <a:r>
              <a:rPr lang="en-GB" sz="1800" b="0" i="0" u="none" strike="noStrike" kern="1200" dirty="0">
                <a:solidFill>
                  <a:srgbClr val="000000"/>
                </a:solidFill>
                <a:effectLst/>
                <a:latin typeface="Tw Cen MT" panose="020B0602020104020603" pitchFamily="34" charset="0"/>
              </a:rPr>
              <a:t>£8.24 PU</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Steam Ratings*     </a:t>
            </a:r>
            <a:r>
              <a:rPr lang="en-GB" sz="1800" b="0" i="0" u="none" strike="noStrike" kern="1200" dirty="0">
                <a:solidFill>
                  <a:srgbClr val="000000"/>
                </a:solidFill>
                <a:effectLst/>
                <a:latin typeface="Tw Cen MT" panose="020B0602020104020603" pitchFamily="34" charset="0"/>
              </a:rPr>
              <a:t>92% </a:t>
            </a:r>
            <a:r>
              <a:rPr lang="en-GB" sz="1800" b="0" i="0" u="none" strike="noStrike" kern="1200" dirty="0" err="1">
                <a:solidFill>
                  <a:srgbClr val="000000"/>
                </a:solidFill>
                <a:effectLst/>
                <a:latin typeface="Tw Cen MT" panose="020B0602020104020603" pitchFamily="34" charset="0"/>
              </a:rPr>
              <a:t>pos</a:t>
            </a:r>
            <a:r>
              <a:rPr lang="en-GB" sz="1800" b="0" i="0" u="none" strike="noStrike" kern="1200" dirty="0">
                <a:solidFill>
                  <a:srgbClr val="000000"/>
                </a:solidFill>
                <a:effectLst/>
                <a:latin typeface="Tw Cen MT" panose="020B0602020104020603" pitchFamily="34" charset="0"/>
              </a:rPr>
              <a:t> 30,000</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endParaRPr lang="en-GB" sz="1800" b="1" i="0" u="none" strike="noStrike" kern="1200" dirty="0">
              <a:solidFill>
                <a:srgbClr val="FFFFFF"/>
              </a:solidFill>
              <a:effectLst/>
              <a:latin typeface="Tw Cen MT" panose="020B0602020104020603" pitchFamily="34" charset="0"/>
            </a:endParaRPr>
          </a:p>
          <a:p>
            <a:pPr marL="0" algn="l" rtl="0" eaLnBrk="1" fontAlgn="t" latinLnBrk="0" hangingPunct="1">
              <a:spcBef>
                <a:spcPts val="0"/>
              </a:spcBef>
              <a:spcAft>
                <a:spcPts val="0"/>
              </a:spcAft>
            </a:pPr>
            <a:endParaRPr lang="en-GB" sz="1800" b="1" i="0" u="none" strike="noStrike" kern="1200" dirty="0">
              <a:solidFill>
                <a:srgbClr val="FFFFFF"/>
              </a:solidFill>
              <a:effectLst/>
              <a:latin typeface="Tw Cen MT" panose="020B0602020104020603" pitchFamily="34" charset="0"/>
            </a:endParaRPr>
          </a:p>
          <a:p>
            <a:pPr marL="0" algn="l" rtl="0" eaLnBrk="1" fontAlgn="t" latinLnBrk="0" hangingPunct="1">
              <a:spcBef>
                <a:spcPts val="0"/>
              </a:spcBef>
              <a:spcAft>
                <a:spcPts val="0"/>
              </a:spcAft>
            </a:pPr>
            <a:r>
              <a:rPr lang="en-GB" sz="1800" b="1" i="0" u="none" strike="noStrike" kern="1200" dirty="0">
                <a:solidFill>
                  <a:srgbClr val="FFFFFF"/>
                </a:solidFill>
                <a:effectLst/>
                <a:latin typeface="Tw Cen MT" panose="020B0602020104020603" pitchFamily="34" charset="0"/>
              </a:rPr>
              <a:t>Sackboy: A big Adventure</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Type</a:t>
            </a:r>
            <a:r>
              <a:rPr lang="en-GB" sz="1800" b="0" i="0" u="none" strike="noStrike" kern="1200" dirty="0">
                <a:solidFill>
                  <a:srgbClr val="000000"/>
                </a:solidFill>
                <a:effectLst/>
                <a:latin typeface="Tw Cen MT" panose="020B0602020104020603" pitchFamily="34" charset="0"/>
              </a:rPr>
              <a:t>                   Direct Competitor</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Genre  </a:t>
            </a:r>
            <a:r>
              <a:rPr lang="en-GB" sz="1800" b="0" i="0" u="none" strike="noStrike" kern="1200" dirty="0">
                <a:solidFill>
                  <a:srgbClr val="000000"/>
                </a:solidFill>
                <a:effectLst/>
                <a:latin typeface="Tw Cen MT" panose="020B0602020104020603" pitchFamily="34" charset="0"/>
              </a:rPr>
              <a:t>3D Side Scroller platformer</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Strength                     </a:t>
            </a:r>
            <a:r>
              <a:rPr lang="en-GB" sz="1800" b="0" i="0" u="none" strike="noStrike" kern="1200" dirty="0">
                <a:solidFill>
                  <a:srgbClr val="000000"/>
                </a:solidFill>
                <a:effectLst/>
                <a:latin typeface="Tw Cen MT" panose="020B0602020104020603" pitchFamily="34" charset="0"/>
              </a:rPr>
              <a:t>Online co-op</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Weakness     </a:t>
            </a:r>
            <a:r>
              <a:rPr lang="en-GB" sz="1800" b="0" i="0" u="none" strike="noStrike" kern="1200" dirty="0">
                <a:solidFill>
                  <a:srgbClr val="000000"/>
                </a:solidFill>
                <a:effectLst/>
                <a:latin typeface="Tw Cen MT" panose="020B0602020104020603" pitchFamily="34" charset="0"/>
              </a:rPr>
              <a:t>Very low player count</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Units Sold*                       </a:t>
            </a:r>
            <a:r>
              <a:rPr lang="en-GB" sz="1800" b="0" i="0" u="none" strike="noStrike" kern="1200" dirty="0">
                <a:solidFill>
                  <a:srgbClr val="000000"/>
                </a:solidFill>
                <a:effectLst/>
                <a:latin typeface="Tw Cen MT" panose="020B0602020104020603" pitchFamily="34" charset="0"/>
              </a:rPr>
              <a:t>117,044</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Price                             </a:t>
            </a:r>
            <a:r>
              <a:rPr lang="en-GB" sz="1800" b="0" i="0" u="none" strike="noStrike" kern="1200" dirty="0">
                <a:solidFill>
                  <a:srgbClr val="000000"/>
                </a:solidFill>
                <a:effectLst/>
                <a:latin typeface="Tw Cen MT" panose="020B0602020104020603" pitchFamily="34" charset="0"/>
              </a:rPr>
              <a:t>£49.99 PU</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Lowest Price                    </a:t>
            </a:r>
            <a:r>
              <a:rPr lang="en-GB" sz="1800" b="0" i="0" u="none" strike="noStrike" kern="1200" dirty="0">
                <a:solidFill>
                  <a:srgbClr val="000000"/>
                </a:solidFill>
                <a:effectLst/>
                <a:latin typeface="Tw Cen MT" panose="020B0602020104020603" pitchFamily="34" charset="0"/>
              </a:rPr>
              <a:t>£8.24 PU</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Steam Ratings*      </a:t>
            </a:r>
            <a:r>
              <a:rPr lang="en-GB" sz="1800" b="0" i="0" u="none" strike="noStrike" kern="1200" dirty="0">
                <a:solidFill>
                  <a:srgbClr val="000000"/>
                </a:solidFill>
                <a:effectLst/>
                <a:latin typeface="Tw Cen MT" panose="020B0602020104020603" pitchFamily="34" charset="0"/>
              </a:rPr>
              <a:t>82% </a:t>
            </a:r>
            <a:r>
              <a:rPr lang="en-GB" sz="1800" b="0" i="0" u="none" strike="noStrike" kern="1200" dirty="0" err="1">
                <a:solidFill>
                  <a:srgbClr val="000000"/>
                </a:solidFill>
                <a:effectLst/>
                <a:latin typeface="Tw Cen MT" panose="020B0602020104020603" pitchFamily="34" charset="0"/>
              </a:rPr>
              <a:t>pos</a:t>
            </a:r>
            <a:r>
              <a:rPr lang="en-GB" sz="1800" b="0" i="0" u="none" strike="noStrike" kern="1200" dirty="0">
                <a:solidFill>
                  <a:srgbClr val="000000"/>
                </a:solidFill>
                <a:effectLst/>
                <a:latin typeface="Tw Cen MT" panose="020B0602020104020603" pitchFamily="34" charset="0"/>
              </a:rPr>
              <a:t>  2,018</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endParaRPr lang="en-GB" sz="1800" b="1" i="0" u="none" strike="noStrike" kern="1200" dirty="0">
              <a:solidFill>
                <a:srgbClr val="FFFFFF"/>
              </a:solidFill>
              <a:effectLst/>
              <a:latin typeface="Tw Cen MT" panose="020B0602020104020603" pitchFamily="34" charset="0"/>
            </a:endParaRPr>
          </a:p>
          <a:p>
            <a:pPr marL="0" algn="l" rtl="0" eaLnBrk="1" fontAlgn="t" latinLnBrk="0" hangingPunct="1">
              <a:spcBef>
                <a:spcPts val="0"/>
              </a:spcBef>
              <a:spcAft>
                <a:spcPts val="0"/>
              </a:spcAft>
            </a:pPr>
            <a:endParaRPr lang="en-GB" sz="1800" b="1" i="0" u="none" strike="noStrike" kern="1200" dirty="0">
              <a:solidFill>
                <a:srgbClr val="FFFFFF"/>
              </a:solidFill>
              <a:effectLst/>
              <a:latin typeface="Tw Cen MT" panose="020B0602020104020603" pitchFamily="34" charset="0"/>
            </a:endParaRPr>
          </a:p>
          <a:p>
            <a:pPr marL="0" algn="l" rtl="0" eaLnBrk="1" fontAlgn="t" latinLnBrk="0" hangingPunct="1">
              <a:spcBef>
                <a:spcPts val="0"/>
              </a:spcBef>
              <a:spcAft>
                <a:spcPts val="0"/>
              </a:spcAft>
            </a:pPr>
            <a:r>
              <a:rPr lang="en-GB" sz="1800" b="1" i="0" u="none" strike="noStrike" kern="1200" dirty="0">
                <a:solidFill>
                  <a:srgbClr val="FFFFFF"/>
                </a:solidFill>
                <a:effectLst/>
                <a:latin typeface="Tw Cen MT" panose="020B0602020104020603" pitchFamily="34" charset="0"/>
              </a:rPr>
              <a:t>It Takes Two</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Type</a:t>
            </a:r>
            <a:r>
              <a:rPr lang="en-GB" sz="1800" b="0" i="0" u="none" strike="noStrike" kern="1200" dirty="0">
                <a:solidFill>
                  <a:srgbClr val="000000"/>
                </a:solidFill>
                <a:effectLst/>
                <a:latin typeface="Tw Cen MT" panose="020B0602020104020603" pitchFamily="34" charset="0"/>
              </a:rPr>
              <a:t>                   Direct Competitor</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Genre                      </a:t>
            </a:r>
            <a:r>
              <a:rPr lang="en-GB" sz="1800" b="0" i="0" u="none" strike="noStrike" kern="1200" dirty="0">
                <a:solidFill>
                  <a:srgbClr val="000000"/>
                </a:solidFill>
                <a:effectLst/>
                <a:latin typeface="Tw Cen MT" panose="020B0602020104020603" pitchFamily="34" charset="0"/>
              </a:rPr>
              <a:t>3D platformer</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Strength                   </a:t>
            </a:r>
            <a:r>
              <a:rPr lang="en-GB" sz="1800" b="0" i="0" u="none" strike="noStrike" kern="1200" dirty="0">
                <a:solidFill>
                  <a:srgbClr val="000000"/>
                </a:solidFill>
                <a:effectLst/>
                <a:latin typeface="Tw Cen MT" panose="020B0602020104020603" pitchFamily="34" charset="0"/>
              </a:rPr>
              <a:t>Stylised world</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Weakness      </a:t>
            </a:r>
            <a:r>
              <a:rPr lang="en-GB" sz="1800" b="0" i="0" u="none" strike="noStrike" kern="1200" dirty="0">
                <a:solidFill>
                  <a:srgbClr val="000000"/>
                </a:solidFill>
                <a:effectLst/>
                <a:latin typeface="Tw Cen MT" panose="020B0602020104020603" pitchFamily="34" charset="0"/>
              </a:rPr>
              <a:t>Requires EA Launcher</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Units Sold*                    </a:t>
            </a:r>
            <a:r>
              <a:rPr lang="en-GB" sz="1800" b="0" i="0" u="none" strike="noStrike" kern="1200" dirty="0">
                <a:solidFill>
                  <a:srgbClr val="000000"/>
                </a:solidFill>
                <a:effectLst/>
                <a:latin typeface="Tw Cen MT" panose="020B0602020104020603" pitchFamily="34" charset="0"/>
              </a:rPr>
              <a:t>7,913,346</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Price                             </a:t>
            </a:r>
            <a:r>
              <a:rPr lang="en-GB" sz="1800" b="0" i="0" u="none" strike="noStrike" kern="1200" dirty="0">
                <a:solidFill>
                  <a:srgbClr val="000000"/>
                </a:solidFill>
                <a:effectLst/>
                <a:latin typeface="Tw Cen MT" panose="020B0602020104020603" pitchFamily="34" charset="0"/>
              </a:rPr>
              <a:t>£34.99 PU</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Lowest Price                  </a:t>
            </a:r>
            <a:r>
              <a:rPr lang="en-GB" sz="1800" b="0" i="0" u="none" strike="noStrike" kern="1200" dirty="0">
                <a:solidFill>
                  <a:srgbClr val="000000"/>
                </a:solidFill>
                <a:effectLst/>
                <a:latin typeface="Tw Cen MT" panose="020B0602020104020603" pitchFamily="34" charset="0"/>
              </a:rPr>
              <a:t>£12.24 PU</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Steam Ratings*   </a:t>
            </a:r>
            <a:r>
              <a:rPr lang="en-GB" sz="1800" b="0" i="0" u="none" strike="noStrike" kern="1200" dirty="0">
                <a:solidFill>
                  <a:srgbClr val="000000"/>
                </a:solidFill>
                <a:effectLst/>
                <a:latin typeface="Tw Cen MT" panose="020B0602020104020603" pitchFamily="34" charset="0"/>
              </a:rPr>
              <a:t>94% </a:t>
            </a:r>
            <a:r>
              <a:rPr lang="en-GB" sz="1800" b="0" i="0" u="none" strike="noStrike" kern="1200" dirty="0" err="1">
                <a:solidFill>
                  <a:srgbClr val="000000"/>
                </a:solidFill>
                <a:effectLst/>
                <a:latin typeface="Tw Cen MT" panose="020B0602020104020603" pitchFamily="34" charset="0"/>
              </a:rPr>
              <a:t>pos</a:t>
            </a:r>
            <a:r>
              <a:rPr lang="en-GB" sz="1800" b="0" i="0" u="none" strike="noStrike" kern="1200" dirty="0">
                <a:solidFill>
                  <a:srgbClr val="000000"/>
                </a:solidFill>
                <a:effectLst/>
                <a:latin typeface="Tw Cen MT" panose="020B0602020104020603" pitchFamily="34" charset="0"/>
              </a:rPr>
              <a:t> 136,437</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endParaRPr lang="en-GB" sz="1800" b="1" i="0" u="none" strike="noStrike" kern="1200" dirty="0">
              <a:solidFill>
                <a:srgbClr val="FFFFFF"/>
              </a:solidFill>
              <a:effectLst/>
              <a:latin typeface="Tw Cen MT" panose="020B0602020104020603" pitchFamily="34" charset="0"/>
            </a:endParaRPr>
          </a:p>
          <a:p>
            <a:pPr marL="0" algn="l" rtl="0" eaLnBrk="1" fontAlgn="t" latinLnBrk="0" hangingPunct="1">
              <a:spcBef>
                <a:spcPts val="0"/>
              </a:spcBef>
              <a:spcAft>
                <a:spcPts val="0"/>
              </a:spcAft>
            </a:pPr>
            <a:endParaRPr lang="en-GB" sz="1800" b="1" i="0" u="none" strike="noStrike" kern="1200" dirty="0">
              <a:solidFill>
                <a:srgbClr val="FFFFFF"/>
              </a:solidFill>
              <a:effectLst/>
              <a:latin typeface="Tw Cen MT" panose="020B0602020104020603" pitchFamily="34" charset="0"/>
            </a:endParaRPr>
          </a:p>
          <a:p>
            <a:pPr marL="0" algn="l" rtl="0" eaLnBrk="1" fontAlgn="t" latinLnBrk="0" hangingPunct="1">
              <a:spcBef>
                <a:spcPts val="0"/>
              </a:spcBef>
              <a:spcAft>
                <a:spcPts val="0"/>
              </a:spcAft>
            </a:pPr>
            <a:r>
              <a:rPr lang="en-GB" sz="1800" b="1" i="0" u="none" strike="noStrike" kern="1200" dirty="0">
                <a:solidFill>
                  <a:srgbClr val="FFFFFF"/>
                </a:solidFill>
                <a:effectLst/>
                <a:latin typeface="Tw Cen MT" panose="020B0602020104020603" pitchFamily="34" charset="0"/>
              </a:rPr>
              <a:t>Cocoon</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Type</a:t>
            </a:r>
            <a:r>
              <a:rPr lang="en-GB" sz="1800" b="0" i="0" u="none" strike="noStrike" kern="1200" dirty="0">
                <a:solidFill>
                  <a:srgbClr val="000000"/>
                </a:solidFill>
                <a:effectLst/>
                <a:latin typeface="Tw Cen MT" panose="020B0602020104020603" pitchFamily="34" charset="0"/>
              </a:rPr>
              <a:t>                   Direct Competitor</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Genre        </a:t>
            </a:r>
            <a:r>
              <a:rPr lang="en-GB" sz="1800" b="0" i="0" u="none" strike="noStrike" kern="1200" dirty="0">
                <a:solidFill>
                  <a:srgbClr val="000000"/>
                </a:solidFill>
                <a:effectLst/>
                <a:latin typeface="Tw Cen MT" panose="020B0602020104020603" pitchFamily="34" charset="0"/>
              </a:rPr>
              <a:t>3D Isometric Platformer</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Strength      </a:t>
            </a:r>
            <a:r>
              <a:rPr lang="en-GB" sz="1800" b="0" i="0" u="none" strike="noStrike" kern="1200" dirty="0">
                <a:solidFill>
                  <a:srgbClr val="000000"/>
                </a:solidFill>
                <a:effectLst/>
                <a:latin typeface="Tw Cen MT" panose="020B0602020104020603" pitchFamily="34" charset="0"/>
              </a:rPr>
              <a:t>Active Dev &amp; Pub Team</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Weakness                </a:t>
            </a:r>
            <a:r>
              <a:rPr lang="en-GB" sz="1800" b="0" i="0" u="none" strike="noStrike" kern="1200" dirty="0">
                <a:solidFill>
                  <a:srgbClr val="000000"/>
                </a:solidFill>
                <a:effectLst/>
                <a:latin typeface="Tw Cen MT" panose="020B0602020104020603" pitchFamily="34" charset="0"/>
              </a:rPr>
              <a:t>Puzzles not fun</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Units Sold*                         </a:t>
            </a:r>
            <a:r>
              <a:rPr lang="en-GB" sz="1800" b="0" i="0" u="none" strike="noStrike" kern="1200" dirty="0">
                <a:solidFill>
                  <a:srgbClr val="000000"/>
                </a:solidFill>
                <a:effectLst/>
                <a:latin typeface="Tw Cen MT" panose="020B0602020104020603" pitchFamily="34" charset="0"/>
              </a:rPr>
              <a:t>30,856</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Price                             </a:t>
            </a:r>
            <a:r>
              <a:rPr lang="en-GB" sz="1800" b="0" i="0" u="none" strike="noStrike" kern="1200" dirty="0">
                <a:solidFill>
                  <a:srgbClr val="000000"/>
                </a:solidFill>
                <a:effectLst/>
                <a:latin typeface="Tw Cen MT" panose="020B0602020104020603" pitchFamily="34" charset="0"/>
              </a:rPr>
              <a:t>£16.79 PU</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Lowest Price          </a:t>
            </a:r>
            <a:r>
              <a:rPr lang="en-GB" sz="1800" b="0" i="0" u="none" strike="noStrike" kern="1200" dirty="0">
                <a:solidFill>
                  <a:srgbClr val="000000"/>
                </a:solidFill>
                <a:effectLst/>
                <a:latin typeface="Tw Cen MT" panose="020B0602020104020603" pitchFamily="34" charset="0"/>
              </a:rPr>
              <a:t>N/A New Game</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Steam Ratings*          </a:t>
            </a:r>
            <a:r>
              <a:rPr lang="en-GB" sz="1800" b="0" i="0" u="none" strike="noStrike" kern="1200" dirty="0">
                <a:solidFill>
                  <a:srgbClr val="000000"/>
                </a:solidFill>
                <a:effectLst/>
                <a:latin typeface="Tw Cen MT" panose="020B0602020104020603" pitchFamily="34" charset="0"/>
              </a:rPr>
              <a:t>89% </a:t>
            </a:r>
            <a:r>
              <a:rPr lang="en-GB" sz="1800" b="0" i="0" u="none" strike="noStrike" kern="1200" dirty="0" err="1">
                <a:solidFill>
                  <a:srgbClr val="000000"/>
                </a:solidFill>
                <a:effectLst/>
                <a:latin typeface="Tw Cen MT" panose="020B0602020104020603" pitchFamily="34" charset="0"/>
              </a:rPr>
              <a:t>pos</a:t>
            </a:r>
            <a:r>
              <a:rPr lang="en-GB" sz="1800" b="0" i="0" u="none" strike="noStrike" kern="1200" dirty="0">
                <a:solidFill>
                  <a:srgbClr val="000000"/>
                </a:solidFill>
                <a:effectLst/>
                <a:latin typeface="Tw Cen MT" panose="020B0602020104020603" pitchFamily="34" charset="0"/>
              </a:rPr>
              <a:t> 532</a:t>
            </a:r>
            <a:endParaRPr lang="en-GB" sz="1800" b="0" i="0" u="none" strike="noStrike" dirty="0">
              <a:effectLst/>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7012D6D9-F2AA-4E30-A0CA-242A87FE04D5}" type="slidenum">
              <a:rPr lang="en-GB" smtClean="0"/>
              <a:t>7</a:t>
            </a:fld>
            <a:endParaRPr lang="en-GB"/>
          </a:p>
        </p:txBody>
      </p:sp>
    </p:spTree>
    <p:extLst>
      <p:ext uri="{BB962C8B-B14F-4D97-AF65-F5344CB8AC3E}">
        <p14:creationId xmlns:p14="http://schemas.microsoft.com/office/powerpoint/2010/main" val="2879524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chemeClr val="bg1"/>
                </a:solidFill>
              </a:rPr>
              <a:t>*Units sold estimated by using the </a:t>
            </a:r>
            <a:r>
              <a:rPr lang="en-GB" sz="1800" dirty="0" err="1">
                <a:solidFill>
                  <a:schemeClr val="bg1"/>
                </a:solidFill>
              </a:rPr>
              <a:t>Boxleiter</a:t>
            </a:r>
            <a:r>
              <a:rPr lang="en-GB" sz="1800" dirty="0">
                <a:solidFill>
                  <a:schemeClr val="bg1"/>
                </a:solidFill>
              </a:rPr>
              <a:t> method at a conservative x58 to convert total reviews to sales.</a:t>
            </a:r>
          </a:p>
          <a:p>
            <a:r>
              <a:rPr lang="en-GB" sz="1800" dirty="0">
                <a:solidFill>
                  <a:schemeClr val="bg1"/>
                </a:solidFill>
              </a:rPr>
              <a:t>*Steam Ratings were collected via </a:t>
            </a:r>
            <a:r>
              <a:rPr lang="en-GB" sz="1800" dirty="0" err="1">
                <a:solidFill>
                  <a:schemeClr val="bg1"/>
                </a:solidFill>
              </a:rPr>
              <a:t>SteamDB</a:t>
            </a:r>
            <a:endParaRPr lang="en-GB" sz="1800" dirty="0">
              <a:solidFill>
                <a:schemeClr val="bg1"/>
              </a:solidFill>
            </a:endParaRPr>
          </a:p>
          <a:p>
            <a:pPr marL="0" algn="l" rtl="0" eaLnBrk="1" fontAlgn="t" latinLnBrk="0" hangingPunct="1">
              <a:spcBef>
                <a:spcPts val="0"/>
              </a:spcBef>
              <a:spcAft>
                <a:spcPts val="0"/>
              </a:spcAft>
            </a:pPr>
            <a:endParaRPr lang="en-GB" sz="1800" b="1" i="0" u="none" strike="noStrike" kern="1200" dirty="0">
              <a:solidFill>
                <a:srgbClr val="FFFFFF"/>
              </a:solidFill>
              <a:effectLst/>
              <a:latin typeface="Tw Cen MT" panose="020B0602020104020603" pitchFamily="34" charset="0"/>
            </a:endParaRPr>
          </a:p>
          <a:p>
            <a:pPr marL="0" algn="l" rtl="0" eaLnBrk="1" fontAlgn="t" latinLnBrk="0" hangingPunct="1">
              <a:spcBef>
                <a:spcPts val="0"/>
              </a:spcBef>
              <a:spcAft>
                <a:spcPts val="0"/>
              </a:spcAft>
            </a:pPr>
            <a:endParaRPr lang="en-GB" sz="1800" b="1" i="0" u="none" strike="noStrike" kern="1200" dirty="0">
              <a:solidFill>
                <a:srgbClr val="FFFFFF"/>
              </a:solidFill>
              <a:effectLst/>
              <a:latin typeface="Tw Cen MT" panose="020B0602020104020603" pitchFamily="34" charset="0"/>
            </a:endParaRPr>
          </a:p>
          <a:p>
            <a:pPr marL="0" algn="l" rtl="0" eaLnBrk="1" fontAlgn="t" latinLnBrk="0" hangingPunct="1">
              <a:spcBef>
                <a:spcPts val="0"/>
              </a:spcBef>
              <a:spcAft>
                <a:spcPts val="0"/>
              </a:spcAft>
            </a:pPr>
            <a:r>
              <a:rPr lang="en-GB" sz="1800" b="1" i="0" u="none" strike="noStrike" kern="1200" dirty="0">
                <a:solidFill>
                  <a:srgbClr val="FFFFFF"/>
                </a:solidFill>
                <a:effectLst/>
                <a:latin typeface="Tw Cen MT" panose="020B0602020104020603" pitchFamily="34" charset="0"/>
              </a:rPr>
              <a:t>Schim</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Type</a:t>
            </a:r>
            <a:r>
              <a:rPr lang="en-GB" sz="1800" b="0" i="0" u="none" strike="noStrike" kern="1200" dirty="0">
                <a:solidFill>
                  <a:srgbClr val="000000"/>
                </a:solidFill>
                <a:effectLst/>
                <a:latin typeface="Tw Cen MT" panose="020B0602020104020603" pitchFamily="34" charset="0"/>
              </a:rPr>
              <a:t>                  Direct Competitor</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Genre       </a:t>
            </a:r>
            <a:r>
              <a:rPr lang="en-GB" sz="1800" b="0" i="0" u="none" strike="noStrike" kern="1200" dirty="0">
                <a:solidFill>
                  <a:srgbClr val="000000"/>
                </a:solidFill>
                <a:effectLst/>
                <a:latin typeface="Tw Cen MT" panose="020B0602020104020603" pitchFamily="34" charset="0"/>
              </a:rPr>
              <a:t>Adventure/Casual/Indie</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Strength          </a:t>
            </a:r>
            <a:r>
              <a:rPr lang="en-GB" sz="1800" b="0" i="0" u="none" strike="noStrike" kern="1200" dirty="0">
                <a:solidFill>
                  <a:srgbClr val="000000"/>
                </a:solidFill>
                <a:effectLst/>
                <a:latin typeface="Tw Cen MT" panose="020B0602020104020603" pitchFamily="34" charset="0"/>
              </a:rPr>
              <a:t>Very unique art style</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Weakness       </a:t>
            </a:r>
            <a:r>
              <a:rPr lang="en-GB" sz="1800" b="0" i="0" u="none" strike="noStrike" kern="1200" dirty="0">
                <a:solidFill>
                  <a:srgbClr val="000000"/>
                </a:solidFill>
                <a:effectLst/>
                <a:latin typeface="Tw Cen MT" panose="020B0602020104020603" pitchFamily="34" charset="0"/>
              </a:rPr>
              <a:t>        Small Dev/Pub</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Units Sold*          </a:t>
            </a:r>
            <a:r>
              <a:rPr lang="en-GB" sz="1800" b="0" i="0" u="none" strike="noStrike" kern="1200" dirty="0">
                <a:solidFill>
                  <a:srgbClr val="000000"/>
                </a:solidFill>
                <a:effectLst/>
                <a:latin typeface="Tw Cen MT" panose="020B0602020104020603" pitchFamily="34" charset="0"/>
              </a:rPr>
              <a:t>Upcoming release</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Price                          </a:t>
            </a:r>
            <a:r>
              <a:rPr lang="en-GB" sz="1800" b="0" i="0" u="none" strike="noStrike" kern="1200" dirty="0">
                <a:solidFill>
                  <a:srgbClr val="000000"/>
                </a:solidFill>
                <a:effectLst/>
                <a:latin typeface="Tw Cen MT" panose="020B0602020104020603" pitchFamily="34" charset="0"/>
              </a:rPr>
              <a:t>            N/A</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Lowest Price                  </a:t>
            </a:r>
            <a:r>
              <a:rPr lang="en-GB" sz="1800" b="0" i="0" u="none" strike="noStrike" kern="1200" dirty="0">
                <a:solidFill>
                  <a:srgbClr val="000000"/>
                </a:solidFill>
                <a:effectLst/>
                <a:latin typeface="Tw Cen MT" panose="020B0602020104020603" pitchFamily="34" charset="0"/>
              </a:rPr>
              <a:t>          N/A</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Steam Ratings*                       </a:t>
            </a:r>
            <a:r>
              <a:rPr lang="en-GB" sz="1800" b="0" i="0" u="none" strike="noStrike" kern="1200" dirty="0">
                <a:solidFill>
                  <a:srgbClr val="000000"/>
                </a:solidFill>
                <a:effectLst/>
                <a:latin typeface="Tw Cen MT" panose="020B0602020104020603" pitchFamily="34" charset="0"/>
              </a:rPr>
              <a:t>N/A</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endParaRPr lang="en-GB" sz="1800" b="1" i="0" u="none" strike="noStrike" kern="1200" dirty="0">
              <a:solidFill>
                <a:srgbClr val="FFFFFF"/>
              </a:solidFill>
              <a:effectLst/>
              <a:latin typeface="Tw Cen MT" panose="020B0602020104020603" pitchFamily="34" charset="0"/>
            </a:endParaRPr>
          </a:p>
          <a:p>
            <a:pPr marL="0" algn="l" rtl="0" eaLnBrk="1" fontAlgn="t" latinLnBrk="0" hangingPunct="1">
              <a:spcBef>
                <a:spcPts val="0"/>
              </a:spcBef>
              <a:spcAft>
                <a:spcPts val="0"/>
              </a:spcAft>
            </a:pPr>
            <a:endParaRPr lang="en-GB" sz="1800" b="1" i="0" u="none" strike="noStrike" kern="1200" dirty="0">
              <a:solidFill>
                <a:srgbClr val="FFFFFF"/>
              </a:solidFill>
              <a:effectLst/>
              <a:latin typeface="Tw Cen MT" panose="020B0602020104020603" pitchFamily="34" charset="0"/>
            </a:endParaRPr>
          </a:p>
          <a:p>
            <a:pPr marL="0" algn="l" rtl="0" eaLnBrk="1" fontAlgn="t" latinLnBrk="0" hangingPunct="1">
              <a:spcBef>
                <a:spcPts val="0"/>
              </a:spcBef>
              <a:spcAft>
                <a:spcPts val="0"/>
              </a:spcAft>
            </a:pPr>
            <a:r>
              <a:rPr lang="en-GB" sz="1800" b="1" i="0" u="none" strike="noStrike" kern="1200" dirty="0">
                <a:solidFill>
                  <a:srgbClr val="FFFFFF"/>
                </a:solidFill>
                <a:effectLst/>
                <a:latin typeface="Tw Cen MT" panose="020B0602020104020603" pitchFamily="34" charset="0"/>
              </a:rPr>
              <a:t>In My Shadow</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Type</a:t>
            </a:r>
            <a:r>
              <a:rPr lang="en-GB" sz="1800" b="0" i="0" u="none" strike="noStrike" kern="1200" dirty="0">
                <a:solidFill>
                  <a:srgbClr val="000000"/>
                </a:solidFill>
                <a:effectLst/>
                <a:latin typeface="Tw Cen MT" panose="020B0602020104020603" pitchFamily="34" charset="0"/>
              </a:rPr>
              <a:t>                   Direct Competitor</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Genre    </a:t>
            </a:r>
            <a:r>
              <a:rPr lang="en-GB" sz="1800" b="0" i="0" u="none" strike="noStrike" kern="1200" dirty="0">
                <a:solidFill>
                  <a:srgbClr val="000000"/>
                </a:solidFill>
                <a:effectLst/>
                <a:latin typeface="Tw Cen MT" panose="020B0602020104020603" pitchFamily="34" charset="0"/>
              </a:rPr>
              <a:t>   Adventure/Casual/Indie</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Strength        </a:t>
            </a:r>
            <a:r>
              <a:rPr lang="en-GB" sz="1800" b="0" i="0" u="none" strike="noStrike" kern="1200" dirty="0">
                <a:solidFill>
                  <a:srgbClr val="000000"/>
                </a:solidFill>
                <a:effectLst/>
                <a:latin typeface="Tw Cen MT" panose="020B0602020104020603" pitchFamily="34" charset="0"/>
              </a:rPr>
              <a:t>Enjoyable indie game</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Weakness   </a:t>
            </a:r>
            <a:r>
              <a:rPr lang="en-GB" sz="1800" b="0" i="0" u="none" strike="noStrike" kern="1200" dirty="0">
                <a:solidFill>
                  <a:srgbClr val="000000"/>
                </a:solidFill>
                <a:effectLst/>
                <a:latin typeface="Tw Cen MT" panose="020B0602020104020603" pitchFamily="34" charset="0"/>
              </a:rPr>
              <a:t>&gt;5 current player count</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Units Sold*                           </a:t>
            </a:r>
            <a:r>
              <a:rPr lang="en-GB" sz="1800" b="0" i="0" u="none" strike="noStrike" kern="1200" dirty="0">
                <a:solidFill>
                  <a:srgbClr val="000000"/>
                </a:solidFill>
                <a:effectLst/>
                <a:latin typeface="Tw Cen MT" panose="020B0602020104020603" pitchFamily="34" charset="0"/>
              </a:rPr>
              <a:t>3,654</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Price                               </a:t>
            </a:r>
            <a:r>
              <a:rPr lang="en-GB" sz="1800" b="0" i="0" u="none" strike="noStrike" kern="1200" dirty="0">
                <a:solidFill>
                  <a:srgbClr val="000000"/>
                </a:solidFill>
                <a:effectLst/>
                <a:latin typeface="Tw Cen MT" panose="020B0602020104020603" pitchFamily="34" charset="0"/>
              </a:rPr>
              <a:t>£8.00 PU</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Lowest Price                    </a:t>
            </a:r>
            <a:r>
              <a:rPr lang="en-GB" sz="1800" b="0" i="0" u="none" strike="noStrike" kern="1200" dirty="0">
                <a:solidFill>
                  <a:srgbClr val="000000"/>
                </a:solidFill>
                <a:effectLst/>
                <a:latin typeface="Tw Cen MT" panose="020B0602020104020603" pitchFamily="34" charset="0"/>
              </a:rPr>
              <a:t>£2.00 PU</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Steam Ratings*            </a:t>
            </a:r>
            <a:r>
              <a:rPr lang="en-GB" sz="1800" b="0" i="0" u="none" strike="noStrike" kern="1200" dirty="0">
                <a:solidFill>
                  <a:srgbClr val="000000"/>
                </a:solidFill>
                <a:effectLst/>
                <a:latin typeface="Tw Cen MT" panose="020B0602020104020603" pitchFamily="34" charset="0"/>
              </a:rPr>
              <a:t>74% </a:t>
            </a:r>
            <a:r>
              <a:rPr lang="en-GB" sz="1800" b="0" i="0" u="none" strike="noStrike" kern="1200" dirty="0" err="1">
                <a:solidFill>
                  <a:srgbClr val="000000"/>
                </a:solidFill>
                <a:effectLst/>
                <a:latin typeface="Tw Cen MT" panose="020B0602020104020603" pitchFamily="34" charset="0"/>
              </a:rPr>
              <a:t>pos</a:t>
            </a:r>
            <a:r>
              <a:rPr lang="en-GB" sz="1800" b="0" i="0" u="none" strike="noStrike" kern="1200" dirty="0">
                <a:solidFill>
                  <a:srgbClr val="000000"/>
                </a:solidFill>
                <a:effectLst/>
                <a:latin typeface="Tw Cen MT" panose="020B0602020104020603" pitchFamily="34" charset="0"/>
              </a:rPr>
              <a:t> 63</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endParaRPr lang="en-GB" sz="1800" b="1" i="0" u="none" strike="noStrike" kern="1200" dirty="0">
              <a:solidFill>
                <a:srgbClr val="FFFFFF"/>
              </a:solidFill>
              <a:effectLst/>
              <a:latin typeface="Tw Cen MT" panose="020B0602020104020603" pitchFamily="34" charset="0"/>
            </a:endParaRPr>
          </a:p>
          <a:p>
            <a:pPr marL="0" algn="l" rtl="0" eaLnBrk="1" fontAlgn="t" latinLnBrk="0" hangingPunct="1">
              <a:spcBef>
                <a:spcPts val="0"/>
              </a:spcBef>
              <a:spcAft>
                <a:spcPts val="0"/>
              </a:spcAft>
            </a:pPr>
            <a:endParaRPr lang="en-GB" sz="1800" b="1" i="0" u="none" strike="noStrike" kern="1200" dirty="0">
              <a:solidFill>
                <a:srgbClr val="FFFFFF"/>
              </a:solidFill>
              <a:effectLst/>
              <a:latin typeface="Tw Cen MT" panose="020B0602020104020603" pitchFamily="34" charset="0"/>
            </a:endParaRPr>
          </a:p>
          <a:p>
            <a:pPr marL="0" algn="l" rtl="0" eaLnBrk="1" fontAlgn="t" latinLnBrk="0" hangingPunct="1">
              <a:spcBef>
                <a:spcPts val="0"/>
              </a:spcBef>
              <a:spcAft>
                <a:spcPts val="0"/>
              </a:spcAft>
            </a:pPr>
            <a:r>
              <a:rPr lang="en-GB" sz="1800" b="1" i="0" u="none" strike="noStrike" kern="1200" dirty="0">
                <a:solidFill>
                  <a:srgbClr val="FFFFFF"/>
                </a:solidFill>
                <a:effectLst/>
                <a:latin typeface="Tw Cen MT" panose="020B0602020104020603" pitchFamily="34" charset="0"/>
              </a:rPr>
              <a:t>Shady Part of Me</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Type</a:t>
            </a:r>
            <a:r>
              <a:rPr lang="en-GB" sz="1800" b="0" i="0" u="none" strike="noStrike" kern="1200" dirty="0">
                <a:solidFill>
                  <a:srgbClr val="000000"/>
                </a:solidFill>
                <a:effectLst/>
                <a:latin typeface="Tw Cen MT" panose="020B0602020104020603" pitchFamily="34" charset="0"/>
              </a:rPr>
              <a:t>                   Direct Competitor</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Genre                                   </a:t>
            </a:r>
            <a:r>
              <a:rPr lang="en-GB" sz="1800" b="0" i="0" u="none" strike="noStrike" kern="1200" dirty="0">
                <a:solidFill>
                  <a:srgbClr val="000000"/>
                </a:solidFill>
                <a:effectLst/>
                <a:latin typeface="Tw Cen MT" panose="020B0602020104020603" pitchFamily="34" charset="0"/>
              </a:rPr>
              <a:t>Indie</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Strength                   </a:t>
            </a:r>
            <a:r>
              <a:rPr lang="en-GB" sz="1800" b="0" i="0" u="none" strike="noStrike" kern="1200" dirty="0">
                <a:solidFill>
                  <a:srgbClr val="000000"/>
                </a:solidFill>
                <a:effectLst/>
                <a:latin typeface="Tw Cen MT" panose="020B0602020104020603" pitchFamily="34" charset="0"/>
              </a:rPr>
              <a:t>Love the music</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Weakness        </a:t>
            </a:r>
            <a:r>
              <a:rPr lang="en-GB" sz="1800" b="0" i="0" u="none" strike="noStrike" kern="1200" dirty="0">
                <a:solidFill>
                  <a:srgbClr val="000000"/>
                </a:solidFill>
                <a:effectLst/>
                <a:latin typeface="Tw Cen MT" panose="020B0602020104020603" pitchFamily="34" charset="0"/>
              </a:rPr>
              <a:t>Puzzles were simple</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Units Sold*                         </a:t>
            </a:r>
            <a:r>
              <a:rPr lang="en-GB" sz="1800" b="0" i="0" u="none" strike="noStrike" kern="1200" dirty="0">
                <a:solidFill>
                  <a:srgbClr val="000000"/>
                </a:solidFill>
                <a:effectLst/>
                <a:latin typeface="Tw Cen MT" panose="020B0602020104020603" pitchFamily="34" charset="0"/>
              </a:rPr>
              <a:t>93,612</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Price                             </a:t>
            </a:r>
            <a:r>
              <a:rPr lang="en-GB" sz="1800" b="0" i="0" u="none" strike="noStrike" kern="1200" dirty="0">
                <a:solidFill>
                  <a:srgbClr val="000000"/>
                </a:solidFill>
                <a:effectLst/>
                <a:latin typeface="Tw Cen MT" panose="020B0602020104020603" pitchFamily="34" charset="0"/>
              </a:rPr>
              <a:t>£12.99 PU</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Lowest Price                    </a:t>
            </a:r>
            <a:r>
              <a:rPr lang="en-GB" sz="1800" b="0" i="0" u="none" strike="noStrike" kern="1200" dirty="0">
                <a:solidFill>
                  <a:srgbClr val="000000"/>
                </a:solidFill>
                <a:effectLst/>
                <a:latin typeface="Tw Cen MT" panose="020B0602020104020603" pitchFamily="34" charset="0"/>
              </a:rPr>
              <a:t>£2.59 PU</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Steam Ratings*       </a:t>
            </a:r>
            <a:r>
              <a:rPr lang="en-GB" sz="1800" b="0" i="0" u="none" strike="noStrike" kern="1200" dirty="0">
                <a:solidFill>
                  <a:srgbClr val="000000"/>
                </a:solidFill>
                <a:effectLst/>
                <a:latin typeface="Tw Cen MT" panose="020B0602020104020603" pitchFamily="34" charset="0"/>
              </a:rPr>
              <a:t>90% </a:t>
            </a:r>
            <a:r>
              <a:rPr lang="en-GB" sz="1800" b="0" i="0" u="none" strike="noStrike" kern="1200" dirty="0" err="1">
                <a:solidFill>
                  <a:srgbClr val="000000"/>
                </a:solidFill>
                <a:effectLst/>
                <a:latin typeface="Tw Cen MT" panose="020B0602020104020603" pitchFamily="34" charset="0"/>
              </a:rPr>
              <a:t>pos</a:t>
            </a:r>
            <a:r>
              <a:rPr lang="en-GB" sz="1800" b="0" i="0" u="none" strike="noStrike" kern="1200" dirty="0">
                <a:solidFill>
                  <a:srgbClr val="000000"/>
                </a:solidFill>
                <a:effectLst/>
                <a:latin typeface="Tw Cen MT" panose="020B0602020104020603" pitchFamily="34" charset="0"/>
              </a:rPr>
              <a:t> 1,614</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endParaRPr lang="en-GB" sz="1800" b="1" i="0" u="none" strike="noStrike" kern="1200" dirty="0">
              <a:solidFill>
                <a:srgbClr val="FFFFFF"/>
              </a:solidFill>
              <a:effectLst/>
              <a:latin typeface="Tw Cen MT" panose="020B0602020104020603" pitchFamily="34" charset="0"/>
            </a:endParaRPr>
          </a:p>
          <a:p>
            <a:pPr marL="0" algn="l" rtl="0" eaLnBrk="1" fontAlgn="t" latinLnBrk="0" hangingPunct="1">
              <a:spcBef>
                <a:spcPts val="0"/>
              </a:spcBef>
              <a:spcAft>
                <a:spcPts val="0"/>
              </a:spcAft>
            </a:pPr>
            <a:endParaRPr lang="en-GB" sz="1800" b="1" i="0" u="none" strike="noStrike" kern="1200" dirty="0">
              <a:solidFill>
                <a:srgbClr val="FFFFFF"/>
              </a:solidFill>
              <a:effectLst/>
              <a:latin typeface="Tw Cen MT" panose="020B0602020104020603" pitchFamily="34" charset="0"/>
            </a:endParaRPr>
          </a:p>
          <a:p>
            <a:pPr marL="0" algn="l" rtl="0" eaLnBrk="1" fontAlgn="t" latinLnBrk="0" hangingPunct="1">
              <a:spcBef>
                <a:spcPts val="0"/>
              </a:spcBef>
              <a:spcAft>
                <a:spcPts val="0"/>
              </a:spcAft>
            </a:pPr>
            <a:r>
              <a:rPr lang="en-GB" sz="1800" b="1" i="0" u="none" strike="noStrike" kern="1200" dirty="0">
                <a:solidFill>
                  <a:srgbClr val="FFFFFF"/>
                </a:solidFill>
                <a:effectLst/>
                <a:latin typeface="Tw Cen MT" panose="020B0602020104020603" pitchFamily="34" charset="0"/>
              </a:rPr>
              <a:t>Limbo</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Type</a:t>
            </a:r>
            <a:r>
              <a:rPr lang="en-GB" sz="1800" b="0" i="0" u="none" strike="noStrike" kern="1200" dirty="0">
                <a:solidFill>
                  <a:srgbClr val="000000"/>
                </a:solidFill>
                <a:effectLst/>
                <a:latin typeface="Tw Cen MT" panose="020B0602020104020603" pitchFamily="34" charset="0"/>
              </a:rPr>
              <a:t>                   Direct Competitor</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Genre        </a:t>
            </a:r>
            <a:r>
              <a:rPr lang="en-GB" sz="1800" b="0" i="0" u="none" strike="noStrike" kern="1200" dirty="0">
                <a:solidFill>
                  <a:srgbClr val="000000"/>
                </a:solidFill>
                <a:effectLst/>
                <a:latin typeface="Tw Cen MT" panose="020B0602020104020603" pitchFamily="34" charset="0"/>
              </a:rPr>
              <a:t>Action/Adventure/Indie</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Strength                    </a:t>
            </a:r>
            <a:r>
              <a:rPr lang="en-GB" sz="1800" b="0" i="0" u="none" strike="noStrike" kern="1200" dirty="0">
                <a:solidFill>
                  <a:srgbClr val="000000"/>
                </a:solidFill>
                <a:effectLst/>
                <a:latin typeface="Tw Cen MT" panose="020B0602020104020603" pitchFamily="34" charset="0"/>
              </a:rPr>
              <a:t>Hard but fair</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Weakness          </a:t>
            </a:r>
            <a:r>
              <a:rPr lang="en-GB" sz="1800" b="0" i="0" u="none" strike="noStrike" kern="1200" dirty="0">
                <a:solidFill>
                  <a:srgbClr val="000000"/>
                </a:solidFill>
                <a:effectLst/>
                <a:latin typeface="Tw Cen MT" panose="020B0602020104020603" pitchFamily="34" charset="0"/>
              </a:rPr>
              <a:t>Lack of clues/Help</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Units Sold*                    </a:t>
            </a:r>
            <a:r>
              <a:rPr lang="en-GB" sz="1800" b="0" i="0" u="none" strike="noStrike" kern="1200" dirty="0">
                <a:solidFill>
                  <a:srgbClr val="000000"/>
                </a:solidFill>
                <a:effectLst/>
                <a:latin typeface="Tw Cen MT" panose="020B0602020104020603" pitchFamily="34" charset="0"/>
              </a:rPr>
              <a:t>2,829,878</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Price                               </a:t>
            </a:r>
            <a:r>
              <a:rPr lang="en-GB" sz="1800" b="0" i="0" u="none" strike="noStrike" kern="1200" dirty="0">
                <a:solidFill>
                  <a:srgbClr val="000000"/>
                </a:solidFill>
                <a:effectLst/>
                <a:latin typeface="Tw Cen MT" panose="020B0602020104020603" pitchFamily="34" charset="0"/>
              </a:rPr>
              <a:t>£8.99 PU</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Lowest Price                    </a:t>
            </a:r>
            <a:r>
              <a:rPr lang="en-GB" sz="1800" b="0" i="0" u="none" strike="noStrike" kern="1200" dirty="0">
                <a:solidFill>
                  <a:srgbClr val="000000"/>
                </a:solidFill>
                <a:effectLst/>
                <a:latin typeface="Tw Cen MT" panose="020B0602020104020603" pitchFamily="34" charset="0"/>
              </a:rPr>
              <a:t>£0.69 PU</a:t>
            </a:r>
            <a:endParaRPr lang="en-GB"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FF0000"/>
                </a:solidFill>
                <a:effectLst/>
                <a:latin typeface="Tw Cen MT" panose="020B0602020104020603" pitchFamily="34" charset="0"/>
              </a:rPr>
              <a:t>Steam Ratings*     </a:t>
            </a:r>
            <a:r>
              <a:rPr lang="en-GB" sz="1800" b="0" i="0" u="none" strike="noStrike" kern="1200" dirty="0">
                <a:solidFill>
                  <a:srgbClr val="000000"/>
                </a:solidFill>
                <a:effectLst/>
                <a:latin typeface="Tw Cen MT" panose="020B0602020104020603" pitchFamily="34" charset="0"/>
              </a:rPr>
              <a:t>91% </a:t>
            </a:r>
            <a:r>
              <a:rPr lang="en-GB" sz="1800" b="0" i="0" u="none" strike="noStrike" kern="1200" dirty="0" err="1">
                <a:solidFill>
                  <a:srgbClr val="000000"/>
                </a:solidFill>
                <a:effectLst/>
                <a:latin typeface="Tw Cen MT" panose="020B0602020104020603" pitchFamily="34" charset="0"/>
              </a:rPr>
              <a:t>pos</a:t>
            </a:r>
            <a:r>
              <a:rPr lang="en-GB" sz="1800" b="0" i="0" u="none" strike="noStrike" kern="1200" dirty="0">
                <a:solidFill>
                  <a:srgbClr val="000000"/>
                </a:solidFill>
                <a:effectLst/>
                <a:latin typeface="Tw Cen MT" panose="020B0602020104020603" pitchFamily="34" charset="0"/>
              </a:rPr>
              <a:t> 48,791</a:t>
            </a:r>
            <a:endParaRPr lang="en-GB" sz="1800" b="0" i="0" u="none" strike="noStrike" dirty="0">
              <a:effectLst/>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7012D6D9-F2AA-4E30-A0CA-242A87FE04D5}" type="slidenum">
              <a:rPr lang="en-GB" smtClean="0"/>
              <a:t>8</a:t>
            </a:fld>
            <a:endParaRPr lang="en-GB"/>
          </a:p>
        </p:txBody>
      </p:sp>
    </p:spTree>
    <p:extLst>
      <p:ext uri="{BB962C8B-B14F-4D97-AF65-F5344CB8AC3E}">
        <p14:creationId xmlns:p14="http://schemas.microsoft.com/office/powerpoint/2010/main" val="630407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012D6D9-F2AA-4E30-A0CA-242A87FE04D5}" type="slidenum">
              <a:rPr lang="en-GB" smtClean="0"/>
              <a:t>10</a:t>
            </a:fld>
            <a:endParaRPr lang="en-GB"/>
          </a:p>
        </p:txBody>
      </p:sp>
    </p:spTree>
    <p:extLst>
      <p:ext uri="{BB962C8B-B14F-4D97-AF65-F5344CB8AC3E}">
        <p14:creationId xmlns:p14="http://schemas.microsoft.com/office/powerpoint/2010/main" val="1993055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012D6D9-F2AA-4E30-A0CA-242A87FE04D5}" type="slidenum">
              <a:rPr lang="en-GB" smtClean="0"/>
              <a:t>13</a:t>
            </a:fld>
            <a:endParaRPr lang="en-GB"/>
          </a:p>
        </p:txBody>
      </p:sp>
    </p:spTree>
    <p:extLst>
      <p:ext uri="{BB962C8B-B14F-4D97-AF65-F5344CB8AC3E}">
        <p14:creationId xmlns:p14="http://schemas.microsoft.com/office/powerpoint/2010/main" val="3676781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980E14C-3401-48E7-B472-64405E9F6D02}" type="datetimeFigureOut">
              <a:rPr lang="en-GB" smtClean="0"/>
              <a:t>06/11/2023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6358F5-3810-4827-BD9F-E055CED742BC}"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68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0E14C-3401-48E7-B472-64405E9F6D02}" type="datetimeFigureOut">
              <a:rPr lang="en-GB" smtClean="0"/>
              <a:t>06/11/2023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6358F5-3810-4827-BD9F-E055CED742BC}" type="slidenum">
              <a:rPr lang="en-GB" smtClean="0"/>
              <a:t>‹#›</a:t>
            </a:fld>
            <a:endParaRPr lang="en-GB"/>
          </a:p>
        </p:txBody>
      </p:sp>
    </p:spTree>
    <p:extLst>
      <p:ext uri="{BB962C8B-B14F-4D97-AF65-F5344CB8AC3E}">
        <p14:creationId xmlns:p14="http://schemas.microsoft.com/office/powerpoint/2010/main" val="3230232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0E14C-3401-48E7-B472-64405E9F6D02}" type="datetimeFigureOut">
              <a:rPr lang="en-GB" smtClean="0"/>
              <a:t>06/11/2023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6358F5-3810-4827-BD9F-E055CED742BC}"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6072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0E14C-3401-48E7-B472-64405E9F6D02}" type="datetimeFigureOut">
              <a:rPr lang="en-GB" smtClean="0"/>
              <a:t>06/11/2023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6358F5-3810-4827-BD9F-E055CED742BC}" type="slidenum">
              <a:rPr lang="en-GB" smtClean="0"/>
              <a:t>‹#›</a:t>
            </a:fld>
            <a:endParaRPr lang="en-GB"/>
          </a:p>
        </p:txBody>
      </p:sp>
    </p:spTree>
    <p:extLst>
      <p:ext uri="{BB962C8B-B14F-4D97-AF65-F5344CB8AC3E}">
        <p14:creationId xmlns:p14="http://schemas.microsoft.com/office/powerpoint/2010/main" val="925296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80E14C-3401-48E7-B472-64405E9F6D02}" type="datetimeFigureOut">
              <a:rPr lang="en-GB" smtClean="0"/>
              <a:t>06/11/2023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6358F5-3810-4827-BD9F-E055CED742BC}"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423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80E14C-3401-48E7-B472-64405E9F6D02}" type="datetimeFigureOut">
              <a:rPr lang="en-GB" smtClean="0"/>
              <a:t>06/11/2023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6358F5-3810-4827-BD9F-E055CED742BC}" type="slidenum">
              <a:rPr lang="en-GB" smtClean="0"/>
              <a:t>‹#›</a:t>
            </a:fld>
            <a:endParaRPr lang="en-GB"/>
          </a:p>
        </p:txBody>
      </p:sp>
    </p:spTree>
    <p:extLst>
      <p:ext uri="{BB962C8B-B14F-4D97-AF65-F5344CB8AC3E}">
        <p14:creationId xmlns:p14="http://schemas.microsoft.com/office/powerpoint/2010/main" val="3728444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80E14C-3401-48E7-B472-64405E9F6D02}" type="datetimeFigureOut">
              <a:rPr lang="en-GB" smtClean="0"/>
              <a:t>06/11/2023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76358F5-3810-4827-BD9F-E055CED742BC}" type="slidenum">
              <a:rPr lang="en-GB" smtClean="0"/>
              <a:t>‹#›</a:t>
            </a:fld>
            <a:endParaRPr lang="en-GB"/>
          </a:p>
        </p:txBody>
      </p:sp>
    </p:spTree>
    <p:extLst>
      <p:ext uri="{BB962C8B-B14F-4D97-AF65-F5344CB8AC3E}">
        <p14:creationId xmlns:p14="http://schemas.microsoft.com/office/powerpoint/2010/main" val="4099368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80E14C-3401-48E7-B472-64405E9F6D02}" type="datetimeFigureOut">
              <a:rPr lang="en-GB" smtClean="0"/>
              <a:t>06/11/2023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76358F5-3810-4827-BD9F-E055CED742BC}" type="slidenum">
              <a:rPr lang="en-GB" smtClean="0"/>
              <a:t>‹#›</a:t>
            </a:fld>
            <a:endParaRPr lang="en-GB"/>
          </a:p>
        </p:txBody>
      </p:sp>
    </p:spTree>
    <p:extLst>
      <p:ext uri="{BB962C8B-B14F-4D97-AF65-F5344CB8AC3E}">
        <p14:creationId xmlns:p14="http://schemas.microsoft.com/office/powerpoint/2010/main" val="3481373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80E14C-3401-48E7-B472-64405E9F6D02}" type="datetimeFigureOut">
              <a:rPr lang="en-GB" smtClean="0"/>
              <a:t>06/11/2023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76358F5-3810-4827-BD9F-E055CED742BC}" type="slidenum">
              <a:rPr lang="en-GB" smtClean="0"/>
              <a:t>‹#›</a:t>
            </a:fld>
            <a:endParaRPr lang="en-GB"/>
          </a:p>
        </p:txBody>
      </p:sp>
    </p:spTree>
    <p:extLst>
      <p:ext uri="{BB962C8B-B14F-4D97-AF65-F5344CB8AC3E}">
        <p14:creationId xmlns:p14="http://schemas.microsoft.com/office/powerpoint/2010/main" val="351147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80E14C-3401-48E7-B472-64405E9F6D02}" type="datetimeFigureOut">
              <a:rPr lang="en-GB" smtClean="0"/>
              <a:t>06/11/2023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6358F5-3810-4827-BD9F-E055CED742BC}" type="slidenum">
              <a:rPr lang="en-GB" smtClean="0"/>
              <a:t>‹#›</a:t>
            </a:fld>
            <a:endParaRPr lang="en-GB"/>
          </a:p>
        </p:txBody>
      </p:sp>
    </p:spTree>
    <p:extLst>
      <p:ext uri="{BB962C8B-B14F-4D97-AF65-F5344CB8AC3E}">
        <p14:creationId xmlns:p14="http://schemas.microsoft.com/office/powerpoint/2010/main" val="677338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80E14C-3401-48E7-B472-64405E9F6D02}" type="datetimeFigureOut">
              <a:rPr lang="en-GB" smtClean="0"/>
              <a:t>06/11/2023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6358F5-3810-4827-BD9F-E055CED742BC}"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339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980E14C-3401-48E7-B472-64405E9F6D02}" type="datetimeFigureOut">
              <a:rPr lang="en-GB" smtClean="0"/>
              <a:t>06/11/2023</a:t>
            </a:fld>
            <a:endParaRPr lang="en-GB"/>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76358F5-3810-4827-BD9F-E055CED742BC}" type="slidenum">
              <a:rPr lang="en-GB" smtClean="0"/>
              <a:t>‹#›</a:t>
            </a:fld>
            <a:endParaRPr lang="en-GB"/>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30203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llcorrectgames.com/insights/how-much-does-localization-cos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 Id="rId5" Type="http://schemas.openxmlformats.org/officeDocument/2006/relationships/image" Target="../media/image28.jpg"/><Relationship Id="rId4" Type="http://schemas.openxmlformats.org/officeDocument/2006/relationships/image" Target="../media/image27.jp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image" Target="../media/image16.png"/><Relationship Id="rId3" Type="http://schemas.openxmlformats.org/officeDocument/2006/relationships/hyperlink" Target="https://blog.gitnux.com/female-gamers-statistics/" TargetMode="External"/><Relationship Id="rId21" Type="http://schemas.openxmlformats.org/officeDocument/2006/relationships/image" Target="../media/image19.sv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hyperlink" Target="https://www.aarki.com/insights/category-insights-casual-puzzle-games-user-demographics" TargetMode="Externa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8.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hyperlink" Target="https://tryevidence.com/blog/report-women-and-games-how-do-modern-female-gamers-play/" TargetMode="External"/><Relationship Id="rId15" Type="http://schemas.openxmlformats.org/officeDocument/2006/relationships/image" Target="../media/image13.svg"/><Relationship Id="rId10" Type="http://schemas.openxmlformats.org/officeDocument/2006/relationships/image" Target="../media/image8.png"/><Relationship Id="rId19" Type="http://schemas.openxmlformats.org/officeDocument/2006/relationships/image" Target="../media/image17.svg"/><Relationship Id="rId4" Type="http://schemas.openxmlformats.org/officeDocument/2006/relationships/hyperlink" Target="https://cometoplay.co.uk/interesting-facts/uk-gaming-statistics/" TargetMode="External"/><Relationship Id="rId9" Type="http://schemas.openxmlformats.org/officeDocument/2006/relationships/image" Target="../media/image7.svg"/><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3" Type="http://schemas.openxmlformats.org/officeDocument/2006/relationships/diagramLayout" Target="../diagrams/layout4.xml"/><Relationship Id="rId18" Type="http://schemas.openxmlformats.org/officeDocument/2006/relationships/diagramLayout" Target="../diagrams/layout5.xml"/><Relationship Id="rId26" Type="http://schemas.microsoft.com/office/2007/relationships/diagramDrawing" Target="../diagrams/drawing6.xml"/><Relationship Id="rId3" Type="http://schemas.openxmlformats.org/officeDocument/2006/relationships/diagramLayout" Target="../diagrams/layout2.xml"/><Relationship Id="rId21" Type="http://schemas.microsoft.com/office/2007/relationships/diagramDrawing" Target="../diagrams/drawing5.xml"/><Relationship Id="rId34" Type="http://schemas.openxmlformats.org/officeDocument/2006/relationships/diagramQuickStyle" Target="../diagrams/quickStyle8.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5" Type="http://schemas.openxmlformats.org/officeDocument/2006/relationships/diagramColors" Target="../diagrams/colors6.xml"/><Relationship Id="rId33" Type="http://schemas.openxmlformats.org/officeDocument/2006/relationships/diagramLayout" Target="../diagrams/layout8.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29" Type="http://schemas.openxmlformats.org/officeDocument/2006/relationships/diagramQuickStyle" Target="../diagrams/quickStyle7.xml"/><Relationship Id="rId1" Type="http://schemas.openxmlformats.org/officeDocument/2006/relationships/slideLayout" Target="../slideLayouts/slideLayout8.xml"/><Relationship Id="rId6" Type="http://schemas.microsoft.com/office/2007/relationships/diagramDrawing" Target="../diagrams/drawing2.xml"/><Relationship Id="rId11" Type="http://schemas.microsoft.com/office/2007/relationships/diagramDrawing" Target="../diagrams/drawing3.xml"/><Relationship Id="rId24" Type="http://schemas.openxmlformats.org/officeDocument/2006/relationships/diagramQuickStyle" Target="../diagrams/quickStyle6.xml"/><Relationship Id="rId32" Type="http://schemas.openxmlformats.org/officeDocument/2006/relationships/diagramData" Target="../diagrams/data8.xml"/><Relationship Id="rId5" Type="http://schemas.openxmlformats.org/officeDocument/2006/relationships/diagramColors" Target="../diagrams/colors2.xml"/><Relationship Id="rId15" Type="http://schemas.openxmlformats.org/officeDocument/2006/relationships/diagramColors" Target="../diagrams/colors4.xml"/><Relationship Id="rId23" Type="http://schemas.openxmlformats.org/officeDocument/2006/relationships/diagramLayout" Target="../diagrams/layout6.xml"/><Relationship Id="rId28" Type="http://schemas.openxmlformats.org/officeDocument/2006/relationships/diagramLayout" Target="../diagrams/layout7.xml"/><Relationship Id="rId36" Type="http://schemas.microsoft.com/office/2007/relationships/diagramDrawing" Target="../diagrams/drawing8.xml"/><Relationship Id="rId10" Type="http://schemas.openxmlformats.org/officeDocument/2006/relationships/diagramColors" Target="../diagrams/colors3.xml"/><Relationship Id="rId19" Type="http://schemas.openxmlformats.org/officeDocument/2006/relationships/diagramQuickStyle" Target="../diagrams/quickStyle5.xml"/><Relationship Id="rId31" Type="http://schemas.microsoft.com/office/2007/relationships/diagramDrawing" Target="../diagrams/drawing7.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 Id="rId22" Type="http://schemas.openxmlformats.org/officeDocument/2006/relationships/diagramData" Target="../diagrams/data6.xml"/><Relationship Id="rId27" Type="http://schemas.openxmlformats.org/officeDocument/2006/relationships/diagramData" Target="../diagrams/data7.xml"/><Relationship Id="rId30" Type="http://schemas.openxmlformats.org/officeDocument/2006/relationships/diagramColors" Target="../diagrams/colors7.xml"/><Relationship Id="rId35" Type="http://schemas.openxmlformats.org/officeDocument/2006/relationships/diagramColors" Target="../diagrams/colors8.xml"/><Relationship Id="rId8"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1B31518-98B9-858D-EDD3-B58D11FFC55D}"/>
              </a:ext>
            </a:extLst>
          </p:cNvPr>
          <p:cNvSpPr>
            <a:spLocks noGrp="1"/>
          </p:cNvSpPr>
          <p:nvPr>
            <p:ph type="subTitle" idx="1"/>
          </p:nvPr>
        </p:nvSpPr>
        <p:spPr>
          <a:xfrm>
            <a:off x="4495800" y="4719992"/>
            <a:ext cx="3200400" cy="1463040"/>
          </a:xfrm>
          <a:noFill/>
        </p:spPr>
        <p:txBody>
          <a:bodyPr/>
          <a:lstStyle/>
          <a:p>
            <a:r>
              <a:rPr lang="en-GB" dirty="0">
                <a:solidFill>
                  <a:schemeClr val="accent5"/>
                </a:solidFill>
              </a:rPr>
              <a:t>Background of game (In game shots)</a:t>
            </a:r>
          </a:p>
        </p:txBody>
      </p:sp>
      <p:pic>
        <p:nvPicPr>
          <p:cNvPr id="9" name="Picture 8">
            <a:extLst>
              <a:ext uri="{FF2B5EF4-FFF2-40B4-BE49-F238E27FC236}">
                <a16:creationId xmlns:a16="http://schemas.microsoft.com/office/drawing/2014/main" id="{3B1875A0-7266-699A-D531-940FED2F63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1691" y="1988625"/>
            <a:ext cx="5488618" cy="1267337"/>
          </a:xfrm>
          <a:prstGeom prst="rect">
            <a:avLst/>
          </a:prstGeom>
        </p:spPr>
      </p:pic>
    </p:spTree>
    <p:extLst>
      <p:ext uri="{BB962C8B-B14F-4D97-AF65-F5344CB8AC3E}">
        <p14:creationId xmlns:p14="http://schemas.microsoft.com/office/powerpoint/2010/main" val="2429536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C0B2B520-927C-90DF-9E12-346884D2F2D9}"/>
              </a:ext>
            </a:extLst>
          </p:cNvPr>
          <p:cNvSpPr txBox="1">
            <a:spLocks/>
          </p:cNvSpPr>
          <p:nvPr/>
        </p:nvSpPr>
        <p:spPr>
          <a:xfrm>
            <a:off x="836611" y="977324"/>
            <a:ext cx="3338225" cy="537440"/>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100" baseline="0">
                <a:solidFill>
                  <a:schemeClr val="tx1">
                    <a:lumMod val="95000"/>
                    <a:lumOff val="5000"/>
                  </a:schemeClr>
                </a:solidFill>
                <a:latin typeface="+mj-lt"/>
                <a:ea typeface="+mj-ea"/>
                <a:cs typeface="+mj-cs"/>
              </a:defRPr>
            </a:lvl1pPr>
          </a:lstStyle>
          <a:p>
            <a:r>
              <a:rPr lang="en-US" sz="3600" dirty="0">
                <a:solidFill>
                  <a:schemeClr val="accent5"/>
                </a:solidFill>
                <a:latin typeface="+mj-lt"/>
              </a:rPr>
              <a:t>Budget</a:t>
            </a:r>
            <a:endParaRPr lang="en-GB" sz="3600" dirty="0">
              <a:solidFill>
                <a:schemeClr val="accent5"/>
              </a:solidFill>
              <a:latin typeface="+mj-lt"/>
            </a:endParaRPr>
          </a:p>
        </p:txBody>
      </p:sp>
      <p:sp>
        <p:nvSpPr>
          <p:cNvPr id="3" name="TextBox 2">
            <a:extLst>
              <a:ext uri="{FF2B5EF4-FFF2-40B4-BE49-F238E27FC236}">
                <a16:creationId xmlns:a16="http://schemas.microsoft.com/office/drawing/2014/main" id="{1DABC397-8047-9A65-147A-E53E9DB734A1}"/>
              </a:ext>
            </a:extLst>
          </p:cNvPr>
          <p:cNvSpPr txBox="1"/>
          <p:nvPr/>
        </p:nvSpPr>
        <p:spPr>
          <a:xfrm>
            <a:off x="6096000" y="2223492"/>
            <a:ext cx="5477160" cy="3293209"/>
          </a:xfrm>
          <a:prstGeom prst="rect">
            <a:avLst/>
          </a:prstGeom>
          <a:noFill/>
        </p:spPr>
        <p:txBody>
          <a:bodyPr wrap="square" rtlCol="0">
            <a:spAutoFit/>
          </a:bodyPr>
          <a:lstStyle/>
          <a:p>
            <a:r>
              <a:rPr lang="en-GB" sz="1600" dirty="0">
                <a:solidFill>
                  <a:schemeClr val="accent5"/>
                </a:solidFill>
              </a:rPr>
              <a:t>Game Development Burn rate:                      </a:t>
            </a:r>
            <a:r>
              <a:rPr lang="en-GB" sz="1600" dirty="0">
                <a:solidFill>
                  <a:schemeClr val="bg1"/>
                </a:solidFill>
              </a:rPr>
              <a:t>£10,080 per month </a:t>
            </a:r>
          </a:p>
          <a:p>
            <a:endParaRPr lang="en-GB" sz="1600" dirty="0">
              <a:solidFill>
                <a:schemeClr val="accent5"/>
              </a:solidFill>
            </a:endParaRPr>
          </a:p>
          <a:p>
            <a:r>
              <a:rPr lang="en-GB" sz="1600" dirty="0">
                <a:solidFill>
                  <a:schemeClr val="accent5"/>
                </a:solidFill>
              </a:rPr>
              <a:t>Music and Sound:</a:t>
            </a:r>
          </a:p>
          <a:p>
            <a:endParaRPr lang="en-GB" sz="1600" dirty="0">
              <a:solidFill>
                <a:schemeClr val="accent5"/>
              </a:solidFill>
            </a:endParaRPr>
          </a:p>
          <a:p>
            <a:r>
              <a:rPr lang="en-GB" sz="1600" dirty="0">
                <a:solidFill>
                  <a:schemeClr val="accent5"/>
                </a:solidFill>
              </a:rPr>
              <a:t>QA:</a:t>
            </a:r>
          </a:p>
          <a:p>
            <a:endParaRPr lang="en-GB" sz="1600" dirty="0">
              <a:solidFill>
                <a:schemeClr val="accent5"/>
              </a:solidFill>
            </a:endParaRPr>
          </a:p>
          <a:p>
            <a:r>
              <a:rPr lang="en-GB" sz="1600" dirty="0">
                <a:solidFill>
                  <a:schemeClr val="accent5"/>
                </a:solidFill>
              </a:rPr>
              <a:t>PR + Marketing:</a:t>
            </a:r>
          </a:p>
          <a:p>
            <a:endParaRPr lang="en-GB" sz="1600" dirty="0">
              <a:solidFill>
                <a:schemeClr val="accent5"/>
              </a:solidFill>
            </a:endParaRPr>
          </a:p>
          <a:p>
            <a:r>
              <a:rPr lang="en-GB" sz="1600" dirty="0">
                <a:solidFill>
                  <a:schemeClr val="accent5"/>
                </a:solidFill>
              </a:rPr>
              <a:t>Porting:                               </a:t>
            </a:r>
          </a:p>
          <a:p>
            <a:endParaRPr lang="en-GB" sz="1600" dirty="0">
              <a:solidFill>
                <a:schemeClr val="accent5"/>
              </a:solidFill>
            </a:endParaRPr>
          </a:p>
          <a:p>
            <a:r>
              <a:rPr lang="en-GB" sz="1600" dirty="0">
                <a:solidFill>
                  <a:schemeClr val="accent5"/>
                </a:solidFill>
              </a:rPr>
              <a:t>Localisation:                       </a:t>
            </a:r>
            <a:r>
              <a:rPr lang="en-GB" sz="1600" dirty="0">
                <a:solidFill>
                  <a:schemeClr val="bg1"/>
                </a:solidFill>
              </a:rPr>
              <a:t>Approx GBP 0.12-0.15 per word [</a:t>
            </a:r>
            <a:r>
              <a:rPr lang="en-GB" sz="1600" dirty="0">
                <a:solidFill>
                  <a:schemeClr val="bg1"/>
                </a:solidFill>
                <a:hlinkClick r:id="rId3"/>
              </a:rPr>
              <a:t>6</a:t>
            </a:r>
            <a:r>
              <a:rPr lang="en-GB" sz="1600" dirty="0">
                <a:solidFill>
                  <a:schemeClr val="bg1"/>
                </a:solidFill>
              </a:rPr>
              <a:t>]</a:t>
            </a:r>
          </a:p>
          <a:p>
            <a:endParaRPr lang="en-GB" sz="1600" dirty="0">
              <a:solidFill>
                <a:schemeClr val="bg1"/>
              </a:solidFill>
            </a:endParaRPr>
          </a:p>
          <a:p>
            <a:r>
              <a:rPr lang="en-GB" sz="1600" dirty="0">
                <a:solidFill>
                  <a:schemeClr val="accent5"/>
                </a:solidFill>
              </a:rPr>
              <a:t>Additional costs:                                                            </a:t>
            </a:r>
            <a:r>
              <a:rPr lang="en-GB" sz="1600" dirty="0">
                <a:solidFill>
                  <a:schemeClr val="bg1"/>
                </a:solidFill>
              </a:rPr>
              <a:t>£6,562</a:t>
            </a:r>
          </a:p>
        </p:txBody>
      </p:sp>
      <p:sp>
        <p:nvSpPr>
          <p:cNvPr id="6" name="TextBox 5">
            <a:extLst>
              <a:ext uri="{FF2B5EF4-FFF2-40B4-BE49-F238E27FC236}">
                <a16:creationId xmlns:a16="http://schemas.microsoft.com/office/drawing/2014/main" id="{C0851768-6F05-3CE4-5C93-2470FCE7986F}"/>
              </a:ext>
            </a:extLst>
          </p:cNvPr>
          <p:cNvSpPr txBox="1"/>
          <p:nvPr/>
        </p:nvSpPr>
        <p:spPr>
          <a:xfrm>
            <a:off x="693736" y="2223492"/>
            <a:ext cx="4899868" cy="3077766"/>
          </a:xfrm>
          <a:prstGeom prst="rect">
            <a:avLst/>
          </a:prstGeom>
          <a:noFill/>
        </p:spPr>
        <p:txBody>
          <a:bodyPr wrap="none" rtlCol="0">
            <a:spAutoFit/>
          </a:bodyPr>
          <a:lstStyle/>
          <a:p>
            <a:r>
              <a:rPr lang="en-GB" sz="1600" dirty="0">
                <a:solidFill>
                  <a:schemeClr val="bg1"/>
                </a:solidFill>
              </a:rPr>
              <a:t>To sort the budget the first cost is the cost of the current </a:t>
            </a:r>
          </a:p>
          <a:p>
            <a:r>
              <a:rPr lang="en-GB" sz="1600" dirty="0">
                <a:solidFill>
                  <a:schemeClr val="bg1"/>
                </a:solidFill>
              </a:rPr>
              <a:t>team of which will be the bulk of our cost at a flat rate </a:t>
            </a:r>
          </a:p>
          <a:p>
            <a:r>
              <a:rPr lang="en-GB" sz="1600" dirty="0">
                <a:solidFill>
                  <a:schemeClr val="bg1"/>
                </a:solidFill>
              </a:rPr>
              <a:t>of £2,500 each.</a:t>
            </a:r>
          </a:p>
          <a:p>
            <a:r>
              <a:rPr lang="en-GB" sz="1600" dirty="0">
                <a:solidFill>
                  <a:schemeClr val="bg1"/>
                </a:solidFill>
              </a:rPr>
              <a:t>The next part to add is licensing that will be required at </a:t>
            </a:r>
          </a:p>
          <a:p>
            <a:r>
              <a:rPr lang="en-GB" sz="1600" dirty="0">
                <a:solidFill>
                  <a:schemeClr val="bg1"/>
                </a:solidFill>
              </a:rPr>
              <a:t>the moment this is just photoshop, which would cost £80 </a:t>
            </a:r>
          </a:p>
          <a:p>
            <a:r>
              <a:rPr lang="en-GB" sz="1600" dirty="0">
                <a:solidFill>
                  <a:schemeClr val="bg1"/>
                </a:solidFill>
              </a:rPr>
              <a:t>for 4 seats.</a:t>
            </a:r>
          </a:p>
          <a:p>
            <a:r>
              <a:rPr lang="en-GB" sz="1600" dirty="0">
                <a:solidFill>
                  <a:schemeClr val="bg1"/>
                </a:solidFill>
              </a:rPr>
              <a:t>Should we make more than $200,000 through sales we </a:t>
            </a:r>
          </a:p>
          <a:p>
            <a:r>
              <a:rPr lang="en-GB" sz="1600" dirty="0">
                <a:solidFill>
                  <a:schemeClr val="bg1"/>
                </a:solidFill>
              </a:rPr>
              <a:t>will need to upgrade our unity license to Unity Pro which </a:t>
            </a:r>
          </a:p>
          <a:p>
            <a:r>
              <a:rPr lang="en-GB" sz="1600" dirty="0">
                <a:solidFill>
                  <a:schemeClr val="bg1"/>
                </a:solidFill>
              </a:rPr>
              <a:t>would cost an additional £6,562 for 4 seats PA.</a:t>
            </a:r>
          </a:p>
          <a:p>
            <a:endParaRPr lang="en-GB" sz="1600" dirty="0">
              <a:solidFill>
                <a:schemeClr val="bg1"/>
              </a:solidFill>
            </a:endParaRPr>
          </a:p>
          <a:p>
            <a:r>
              <a:rPr lang="en-GB" sz="1600" dirty="0">
                <a:solidFill>
                  <a:schemeClr val="bg1"/>
                </a:solidFill>
              </a:rPr>
              <a:t>Localisation will cost approximately £0.13 per word.</a:t>
            </a:r>
          </a:p>
          <a:p>
            <a:endParaRPr lang="en-GB" dirty="0">
              <a:solidFill>
                <a:schemeClr val="bg1"/>
              </a:solidFill>
            </a:endParaRPr>
          </a:p>
        </p:txBody>
      </p:sp>
    </p:spTree>
    <p:extLst>
      <p:ext uri="{BB962C8B-B14F-4D97-AF65-F5344CB8AC3E}">
        <p14:creationId xmlns:p14="http://schemas.microsoft.com/office/powerpoint/2010/main" val="1363676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CFCE08-F32A-BC11-A5AA-93537DE5F654}"/>
              </a:ext>
            </a:extLst>
          </p:cNvPr>
          <p:cNvSpPr txBox="1">
            <a:spLocks/>
          </p:cNvSpPr>
          <p:nvPr/>
        </p:nvSpPr>
        <p:spPr>
          <a:xfrm>
            <a:off x="836611" y="977324"/>
            <a:ext cx="3559898" cy="537440"/>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100" baseline="0">
                <a:solidFill>
                  <a:schemeClr val="tx1">
                    <a:lumMod val="95000"/>
                    <a:lumOff val="5000"/>
                  </a:schemeClr>
                </a:solidFill>
                <a:latin typeface="+mj-lt"/>
                <a:ea typeface="+mj-ea"/>
                <a:cs typeface="+mj-cs"/>
              </a:defRPr>
            </a:lvl1pPr>
          </a:lstStyle>
          <a:p>
            <a:r>
              <a:rPr lang="en-GB" sz="3600" dirty="0">
                <a:solidFill>
                  <a:schemeClr val="accent5"/>
                </a:solidFill>
              </a:rPr>
              <a:t>Funding</a:t>
            </a:r>
          </a:p>
        </p:txBody>
      </p:sp>
    </p:spTree>
    <p:extLst>
      <p:ext uri="{BB962C8B-B14F-4D97-AF65-F5344CB8AC3E}">
        <p14:creationId xmlns:p14="http://schemas.microsoft.com/office/powerpoint/2010/main" val="4005336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CFCE08-F32A-BC11-A5AA-93537DE5F654}"/>
              </a:ext>
            </a:extLst>
          </p:cNvPr>
          <p:cNvSpPr txBox="1">
            <a:spLocks/>
          </p:cNvSpPr>
          <p:nvPr/>
        </p:nvSpPr>
        <p:spPr>
          <a:xfrm>
            <a:off x="836611" y="977324"/>
            <a:ext cx="3559898" cy="537440"/>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100" baseline="0">
                <a:solidFill>
                  <a:schemeClr val="tx1">
                    <a:lumMod val="95000"/>
                    <a:lumOff val="5000"/>
                  </a:schemeClr>
                </a:solidFill>
                <a:latin typeface="+mj-lt"/>
                <a:ea typeface="+mj-ea"/>
                <a:cs typeface="+mj-cs"/>
              </a:defRPr>
            </a:lvl1pPr>
          </a:lstStyle>
          <a:p>
            <a:r>
              <a:rPr lang="en-GB" sz="3600" dirty="0">
                <a:solidFill>
                  <a:schemeClr val="accent5"/>
                </a:solidFill>
              </a:rPr>
              <a:t>Unique Selling Point</a:t>
            </a:r>
          </a:p>
        </p:txBody>
      </p:sp>
      <p:sp>
        <p:nvSpPr>
          <p:cNvPr id="2" name="TextBox 1">
            <a:extLst>
              <a:ext uri="{FF2B5EF4-FFF2-40B4-BE49-F238E27FC236}">
                <a16:creationId xmlns:a16="http://schemas.microsoft.com/office/drawing/2014/main" id="{EC653D86-B338-0D9C-C376-ED5B758773C3}"/>
              </a:ext>
            </a:extLst>
          </p:cNvPr>
          <p:cNvSpPr txBox="1"/>
          <p:nvPr/>
        </p:nvSpPr>
        <p:spPr>
          <a:xfrm>
            <a:off x="693736" y="2223492"/>
            <a:ext cx="4620689" cy="3046988"/>
          </a:xfrm>
          <a:prstGeom prst="rect">
            <a:avLst/>
          </a:prstGeom>
          <a:noFill/>
        </p:spPr>
        <p:txBody>
          <a:bodyPr wrap="none" rtlCol="0">
            <a:spAutoFit/>
          </a:bodyPr>
          <a:lstStyle/>
          <a:p>
            <a:r>
              <a:rPr lang="en-GB" sz="1600" dirty="0">
                <a:solidFill>
                  <a:schemeClr val="bg1"/>
                </a:solidFill>
              </a:rPr>
              <a:t>We believe we are well placed to create this game. </a:t>
            </a:r>
          </a:p>
          <a:p>
            <a:r>
              <a:rPr lang="en-GB" sz="1600" dirty="0">
                <a:solidFill>
                  <a:schemeClr val="bg1"/>
                </a:solidFill>
              </a:rPr>
              <a:t>The unique mechanics relying on shadow manipulation </a:t>
            </a:r>
          </a:p>
          <a:p>
            <a:r>
              <a:rPr lang="en-GB" sz="1600" dirty="0">
                <a:solidFill>
                  <a:schemeClr val="bg1"/>
                </a:solidFill>
              </a:rPr>
              <a:t>is not a common primary mechanic seen in games. </a:t>
            </a:r>
          </a:p>
          <a:p>
            <a:r>
              <a:rPr lang="en-GB" sz="1600" dirty="0">
                <a:solidFill>
                  <a:schemeClr val="bg1"/>
                </a:solidFill>
              </a:rPr>
              <a:t>This means we have a vast opportunity to carve a </a:t>
            </a:r>
          </a:p>
          <a:p>
            <a:r>
              <a:rPr lang="en-GB" sz="1600" dirty="0">
                <a:solidFill>
                  <a:schemeClr val="bg1"/>
                </a:solidFill>
              </a:rPr>
              <a:t>path in this mechanic based puzzle genre, and with</a:t>
            </a:r>
          </a:p>
          <a:p>
            <a:r>
              <a:rPr lang="en-GB" sz="1600" dirty="0">
                <a:solidFill>
                  <a:schemeClr val="bg1"/>
                </a:solidFill>
              </a:rPr>
              <a:t>our target demographic in mind we are very well</a:t>
            </a:r>
          </a:p>
          <a:p>
            <a:r>
              <a:rPr lang="en-GB" sz="1600" dirty="0">
                <a:solidFill>
                  <a:schemeClr val="bg1"/>
                </a:solidFill>
              </a:rPr>
              <a:t>situated to utilise this area.</a:t>
            </a:r>
          </a:p>
          <a:p>
            <a:endParaRPr lang="en-GB" sz="1600" dirty="0">
              <a:solidFill>
                <a:schemeClr val="bg1"/>
              </a:solidFill>
            </a:endParaRPr>
          </a:p>
          <a:p>
            <a:r>
              <a:rPr lang="en-GB" sz="1600" dirty="0">
                <a:solidFill>
                  <a:schemeClr val="bg1"/>
                </a:solidFill>
              </a:rPr>
              <a:t>We believe with the support of an effective partner</a:t>
            </a:r>
          </a:p>
          <a:p>
            <a:r>
              <a:rPr lang="en-GB" sz="1600" dirty="0">
                <a:solidFill>
                  <a:schemeClr val="bg1"/>
                </a:solidFill>
              </a:rPr>
              <a:t>We can bring this unique game to the market and </a:t>
            </a:r>
          </a:p>
          <a:p>
            <a:r>
              <a:rPr lang="en-GB" sz="1600" dirty="0">
                <a:solidFill>
                  <a:schemeClr val="bg1"/>
                </a:solidFill>
              </a:rPr>
              <a:t>create an engaging experience players will enjoy</a:t>
            </a:r>
          </a:p>
          <a:p>
            <a:r>
              <a:rPr lang="en-GB" sz="1600" dirty="0">
                <a:solidFill>
                  <a:schemeClr val="bg1"/>
                </a:solidFill>
              </a:rPr>
              <a:t>and keep playing through till completion.</a:t>
            </a:r>
          </a:p>
        </p:txBody>
      </p:sp>
    </p:spTree>
    <p:extLst>
      <p:ext uri="{BB962C8B-B14F-4D97-AF65-F5344CB8AC3E}">
        <p14:creationId xmlns:p14="http://schemas.microsoft.com/office/powerpoint/2010/main" val="323961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CD5503E6-C9EE-59F0-B450-B43711443585}"/>
              </a:ext>
            </a:extLst>
          </p:cNvPr>
          <p:cNvGraphicFramePr>
            <a:graphicFrameLocks noGrp="1"/>
          </p:cNvGraphicFramePr>
          <p:nvPr>
            <p:ph idx="1"/>
            <p:extLst>
              <p:ext uri="{D42A27DB-BD31-4B8C-83A1-F6EECF244321}">
                <p14:modId xmlns:p14="http://schemas.microsoft.com/office/powerpoint/2010/main" val="2958504893"/>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a:extLst>
              <a:ext uri="{FF2B5EF4-FFF2-40B4-BE49-F238E27FC236}">
                <a16:creationId xmlns:a16="http://schemas.microsoft.com/office/drawing/2014/main" id="{4BE893FB-28CC-DA31-C344-CEFDC2732244}"/>
              </a:ext>
            </a:extLst>
          </p:cNvPr>
          <p:cNvSpPr txBox="1">
            <a:spLocks/>
          </p:cNvSpPr>
          <p:nvPr/>
        </p:nvSpPr>
        <p:spPr>
          <a:xfrm>
            <a:off x="836611" y="977324"/>
            <a:ext cx="3338225" cy="537440"/>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100" baseline="0">
                <a:solidFill>
                  <a:schemeClr val="tx1">
                    <a:lumMod val="95000"/>
                    <a:lumOff val="5000"/>
                  </a:schemeClr>
                </a:solidFill>
                <a:latin typeface="+mj-lt"/>
                <a:ea typeface="+mj-ea"/>
                <a:cs typeface="+mj-cs"/>
              </a:defRPr>
            </a:lvl1pPr>
          </a:lstStyle>
          <a:p>
            <a:r>
              <a:rPr lang="en-US" sz="3600" dirty="0">
                <a:solidFill>
                  <a:schemeClr val="accent5"/>
                </a:solidFill>
              </a:rPr>
              <a:t>Looking For </a:t>
            </a:r>
            <a:endParaRPr lang="en-GB" sz="3600" dirty="0">
              <a:solidFill>
                <a:schemeClr val="accent5"/>
              </a:solidFill>
            </a:endParaRPr>
          </a:p>
        </p:txBody>
      </p:sp>
    </p:spTree>
    <p:extLst>
      <p:ext uri="{BB962C8B-B14F-4D97-AF65-F5344CB8AC3E}">
        <p14:creationId xmlns:p14="http://schemas.microsoft.com/office/powerpoint/2010/main" val="2017724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20B95-A1AE-8DB8-5603-C696962EC0E9}"/>
              </a:ext>
            </a:extLst>
          </p:cNvPr>
          <p:cNvSpPr>
            <a:spLocks noGrp="1"/>
          </p:cNvSpPr>
          <p:nvPr>
            <p:ph type="title"/>
          </p:nvPr>
        </p:nvSpPr>
        <p:spPr>
          <a:xfrm>
            <a:off x="4837858" y="4031957"/>
            <a:ext cx="2516282" cy="549956"/>
          </a:xfrm>
        </p:spPr>
        <p:txBody>
          <a:bodyPr>
            <a:normAutofit/>
          </a:bodyPr>
          <a:lstStyle/>
          <a:p>
            <a:pPr algn="ctr"/>
            <a:r>
              <a:rPr lang="en-GB" sz="3600" dirty="0">
                <a:solidFill>
                  <a:schemeClr val="accent5"/>
                </a:solidFill>
              </a:rPr>
              <a:t>Developer</a:t>
            </a:r>
          </a:p>
        </p:txBody>
      </p:sp>
      <p:sp>
        <p:nvSpPr>
          <p:cNvPr id="3" name="Content Placeholder 2">
            <a:extLst>
              <a:ext uri="{FF2B5EF4-FFF2-40B4-BE49-F238E27FC236}">
                <a16:creationId xmlns:a16="http://schemas.microsoft.com/office/drawing/2014/main" id="{F7EDA21D-F99A-A550-5AF3-4E54AB599DAE}"/>
              </a:ext>
            </a:extLst>
          </p:cNvPr>
          <p:cNvSpPr>
            <a:spLocks noGrp="1"/>
          </p:cNvSpPr>
          <p:nvPr>
            <p:ph idx="1"/>
          </p:nvPr>
        </p:nvSpPr>
        <p:spPr>
          <a:xfrm>
            <a:off x="3902527" y="4918908"/>
            <a:ext cx="4386943" cy="1212553"/>
          </a:xfrm>
        </p:spPr>
        <p:txBody>
          <a:bodyPr>
            <a:normAutofit/>
          </a:bodyPr>
          <a:lstStyle/>
          <a:p>
            <a:pPr marL="0" indent="0" algn="ctr">
              <a:buNone/>
            </a:pPr>
            <a:r>
              <a:rPr lang="en-GB" sz="1600" dirty="0">
                <a:solidFill>
                  <a:schemeClr val="bg1"/>
                </a:solidFill>
              </a:rPr>
              <a:t>2023</a:t>
            </a:r>
          </a:p>
          <a:p>
            <a:pPr marL="0" indent="0" algn="ctr">
              <a:buNone/>
            </a:pPr>
            <a:r>
              <a:rPr lang="en-GB" sz="1600" dirty="0">
                <a:solidFill>
                  <a:schemeClr val="bg1"/>
                </a:solidFill>
              </a:rPr>
              <a:t>Cartoon RPG’s &amp; platformers</a:t>
            </a:r>
          </a:p>
          <a:p>
            <a:pPr marL="0" indent="0" algn="ctr">
              <a:buNone/>
            </a:pPr>
            <a:r>
              <a:rPr lang="en-GB" sz="1600" dirty="0">
                <a:solidFill>
                  <a:schemeClr val="bg1"/>
                </a:solidFill>
              </a:rPr>
              <a:t>Cyberpunk &amp; Sci Fi RPG’s</a:t>
            </a:r>
          </a:p>
        </p:txBody>
      </p:sp>
      <p:pic>
        <p:nvPicPr>
          <p:cNvPr id="5" name="Picture 4">
            <a:extLst>
              <a:ext uri="{FF2B5EF4-FFF2-40B4-BE49-F238E27FC236}">
                <a16:creationId xmlns:a16="http://schemas.microsoft.com/office/drawing/2014/main" id="{32EFBC9F-9566-74CC-0475-3DC3377D8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2162" y="726539"/>
            <a:ext cx="5147675" cy="3050066"/>
          </a:xfrm>
          <a:prstGeom prst="rect">
            <a:avLst/>
          </a:prstGeom>
        </p:spPr>
      </p:pic>
    </p:spTree>
    <p:extLst>
      <p:ext uri="{BB962C8B-B14F-4D97-AF65-F5344CB8AC3E}">
        <p14:creationId xmlns:p14="http://schemas.microsoft.com/office/powerpoint/2010/main" val="2830944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F1D4-0009-BB81-C09D-25325FD07AB9}"/>
              </a:ext>
            </a:extLst>
          </p:cNvPr>
          <p:cNvSpPr>
            <a:spLocks noGrp="1"/>
          </p:cNvSpPr>
          <p:nvPr>
            <p:ph type="title"/>
          </p:nvPr>
        </p:nvSpPr>
        <p:spPr>
          <a:xfrm>
            <a:off x="3806883" y="429758"/>
            <a:ext cx="4290753" cy="1325563"/>
          </a:xfrm>
        </p:spPr>
        <p:txBody>
          <a:bodyPr>
            <a:normAutofit/>
          </a:bodyPr>
          <a:lstStyle/>
          <a:p>
            <a:pPr algn="ctr"/>
            <a:r>
              <a:rPr lang="en-GB" sz="3600" dirty="0">
                <a:solidFill>
                  <a:schemeClr val="accent5"/>
                </a:solidFill>
              </a:rPr>
              <a:t>The Team</a:t>
            </a:r>
          </a:p>
        </p:txBody>
      </p:sp>
      <p:pic>
        <p:nvPicPr>
          <p:cNvPr id="5" name="Picture 4">
            <a:extLst>
              <a:ext uri="{FF2B5EF4-FFF2-40B4-BE49-F238E27FC236}">
                <a16:creationId xmlns:a16="http://schemas.microsoft.com/office/drawing/2014/main" id="{C1133529-9589-C453-2609-469440CD8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320" y="2297596"/>
            <a:ext cx="2356557" cy="1325563"/>
          </a:xfrm>
          <a:prstGeom prst="rect">
            <a:avLst/>
          </a:prstGeom>
        </p:spPr>
      </p:pic>
      <p:pic>
        <p:nvPicPr>
          <p:cNvPr id="7" name="Picture 6">
            <a:extLst>
              <a:ext uri="{FF2B5EF4-FFF2-40B4-BE49-F238E27FC236}">
                <a16:creationId xmlns:a16="http://schemas.microsoft.com/office/drawing/2014/main" id="{5D214FA4-5DCA-E69C-A83B-51D7458AD9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308" y="2297598"/>
            <a:ext cx="2356557" cy="1325563"/>
          </a:xfrm>
          <a:prstGeom prst="rect">
            <a:avLst/>
          </a:prstGeom>
        </p:spPr>
      </p:pic>
      <p:pic>
        <p:nvPicPr>
          <p:cNvPr id="9" name="Picture 8">
            <a:extLst>
              <a:ext uri="{FF2B5EF4-FFF2-40B4-BE49-F238E27FC236}">
                <a16:creationId xmlns:a16="http://schemas.microsoft.com/office/drawing/2014/main" id="{5245FDE2-187B-F05C-A5AB-FDFEAB1316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7332" y="2297596"/>
            <a:ext cx="2356556" cy="1325563"/>
          </a:xfrm>
          <a:prstGeom prst="rect">
            <a:avLst/>
          </a:prstGeom>
        </p:spPr>
      </p:pic>
      <p:pic>
        <p:nvPicPr>
          <p:cNvPr id="11" name="Picture 10">
            <a:extLst>
              <a:ext uri="{FF2B5EF4-FFF2-40B4-BE49-F238E27FC236}">
                <a16:creationId xmlns:a16="http://schemas.microsoft.com/office/drawing/2014/main" id="{8CB151F5-448E-5759-62BF-A2A6E20B86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30818" y="2297596"/>
            <a:ext cx="2356556" cy="1325563"/>
          </a:xfrm>
          <a:prstGeom prst="rect">
            <a:avLst/>
          </a:prstGeom>
        </p:spPr>
      </p:pic>
      <p:sp>
        <p:nvSpPr>
          <p:cNvPr id="12" name="TextBox 11">
            <a:extLst>
              <a:ext uri="{FF2B5EF4-FFF2-40B4-BE49-F238E27FC236}">
                <a16:creationId xmlns:a16="http://schemas.microsoft.com/office/drawing/2014/main" id="{6504A9F9-A3F6-EFF3-F376-3942A7F76E37}"/>
              </a:ext>
            </a:extLst>
          </p:cNvPr>
          <p:cNvSpPr txBox="1"/>
          <p:nvPr/>
        </p:nvSpPr>
        <p:spPr>
          <a:xfrm>
            <a:off x="337308" y="3959678"/>
            <a:ext cx="2356557" cy="1446550"/>
          </a:xfrm>
          <a:prstGeom prst="rect">
            <a:avLst/>
          </a:prstGeom>
          <a:noFill/>
        </p:spPr>
        <p:txBody>
          <a:bodyPr wrap="square" rtlCol="0">
            <a:spAutoFit/>
          </a:bodyPr>
          <a:lstStyle/>
          <a:p>
            <a:r>
              <a:rPr lang="en-GB" sz="1600" dirty="0">
                <a:solidFill>
                  <a:schemeClr val="bg1"/>
                </a:solidFill>
              </a:rPr>
              <a:t>Mike</a:t>
            </a:r>
            <a:br>
              <a:rPr lang="en-GB" sz="1600" dirty="0">
                <a:solidFill>
                  <a:schemeClr val="bg1"/>
                </a:solidFill>
              </a:rPr>
            </a:br>
            <a:r>
              <a:rPr lang="en-GB" sz="1600" dirty="0">
                <a:solidFill>
                  <a:schemeClr val="accent5"/>
                </a:solidFill>
              </a:rPr>
              <a:t>Project Lead</a:t>
            </a:r>
          </a:p>
          <a:p>
            <a:endParaRPr lang="en-GB" sz="1600" dirty="0">
              <a:solidFill>
                <a:schemeClr val="bg1"/>
              </a:solidFill>
            </a:endParaRPr>
          </a:p>
          <a:p>
            <a:endParaRPr lang="en-GB" sz="1600" dirty="0">
              <a:solidFill>
                <a:schemeClr val="bg1"/>
              </a:solidFill>
            </a:endParaRPr>
          </a:p>
          <a:p>
            <a:r>
              <a:rPr lang="en-GB" sz="1200" dirty="0">
                <a:solidFill>
                  <a:schemeClr val="bg1"/>
                </a:solidFill>
              </a:rPr>
              <a:t>Game designer who enjoys making 3D character art and Animations.</a:t>
            </a:r>
          </a:p>
        </p:txBody>
      </p:sp>
      <p:sp>
        <p:nvSpPr>
          <p:cNvPr id="13" name="TextBox 12">
            <a:extLst>
              <a:ext uri="{FF2B5EF4-FFF2-40B4-BE49-F238E27FC236}">
                <a16:creationId xmlns:a16="http://schemas.microsoft.com/office/drawing/2014/main" id="{F31802F1-A954-A879-4ED3-562B20CA0A03}"/>
              </a:ext>
            </a:extLst>
          </p:cNvPr>
          <p:cNvSpPr txBox="1"/>
          <p:nvPr/>
        </p:nvSpPr>
        <p:spPr>
          <a:xfrm>
            <a:off x="3352320" y="3959677"/>
            <a:ext cx="2356557" cy="1446550"/>
          </a:xfrm>
          <a:prstGeom prst="rect">
            <a:avLst/>
          </a:prstGeom>
          <a:noFill/>
        </p:spPr>
        <p:txBody>
          <a:bodyPr wrap="square" rtlCol="0">
            <a:spAutoFit/>
          </a:bodyPr>
          <a:lstStyle/>
          <a:p>
            <a:r>
              <a:rPr lang="en-GB" sz="1600" dirty="0">
                <a:solidFill>
                  <a:schemeClr val="bg1"/>
                </a:solidFill>
              </a:rPr>
              <a:t>Adam</a:t>
            </a:r>
            <a:br>
              <a:rPr lang="en-GB" sz="1600" dirty="0">
                <a:solidFill>
                  <a:schemeClr val="bg1"/>
                </a:solidFill>
              </a:rPr>
            </a:br>
            <a:r>
              <a:rPr lang="en-GB" sz="1600" dirty="0">
                <a:solidFill>
                  <a:schemeClr val="accent5"/>
                </a:solidFill>
              </a:rPr>
              <a:t>Programmer</a:t>
            </a:r>
          </a:p>
          <a:p>
            <a:endParaRPr lang="en-GB" sz="1600" dirty="0">
              <a:solidFill>
                <a:schemeClr val="bg1"/>
              </a:solidFill>
            </a:endParaRPr>
          </a:p>
          <a:p>
            <a:endParaRPr lang="en-GB" sz="1600" dirty="0">
              <a:solidFill>
                <a:schemeClr val="bg1"/>
              </a:solidFill>
            </a:endParaRPr>
          </a:p>
          <a:p>
            <a:r>
              <a:rPr lang="en-GB" sz="1200" dirty="0">
                <a:solidFill>
                  <a:schemeClr val="bg1"/>
                </a:solidFill>
              </a:rPr>
              <a:t>Very good at proc gen, code organisation, and effects.</a:t>
            </a:r>
          </a:p>
        </p:txBody>
      </p:sp>
      <p:sp>
        <p:nvSpPr>
          <p:cNvPr id="15" name="TextBox 14">
            <a:extLst>
              <a:ext uri="{FF2B5EF4-FFF2-40B4-BE49-F238E27FC236}">
                <a16:creationId xmlns:a16="http://schemas.microsoft.com/office/drawing/2014/main" id="{7B2152B8-78F2-B674-F4F5-98643E599FA6}"/>
              </a:ext>
            </a:extLst>
          </p:cNvPr>
          <p:cNvSpPr txBox="1"/>
          <p:nvPr/>
        </p:nvSpPr>
        <p:spPr>
          <a:xfrm>
            <a:off x="6367331" y="3959677"/>
            <a:ext cx="2356557" cy="1446550"/>
          </a:xfrm>
          <a:prstGeom prst="rect">
            <a:avLst/>
          </a:prstGeom>
          <a:noFill/>
        </p:spPr>
        <p:txBody>
          <a:bodyPr wrap="square" rtlCol="0">
            <a:spAutoFit/>
          </a:bodyPr>
          <a:lstStyle/>
          <a:p>
            <a:r>
              <a:rPr lang="en-GB" sz="1600" dirty="0">
                <a:solidFill>
                  <a:schemeClr val="bg1"/>
                </a:solidFill>
              </a:rPr>
              <a:t>Richard</a:t>
            </a:r>
            <a:br>
              <a:rPr lang="en-GB" sz="1600" dirty="0">
                <a:solidFill>
                  <a:schemeClr val="bg1"/>
                </a:solidFill>
              </a:rPr>
            </a:br>
            <a:r>
              <a:rPr lang="en-GB" sz="1600" dirty="0">
                <a:solidFill>
                  <a:schemeClr val="accent5"/>
                </a:solidFill>
              </a:rPr>
              <a:t>Programmer</a:t>
            </a:r>
          </a:p>
          <a:p>
            <a:endParaRPr lang="en-GB" sz="1600" dirty="0">
              <a:solidFill>
                <a:schemeClr val="bg1"/>
              </a:solidFill>
            </a:endParaRPr>
          </a:p>
          <a:p>
            <a:endParaRPr lang="en-GB" sz="1600" dirty="0">
              <a:solidFill>
                <a:schemeClr val="bg1"/>
              </a:solidFill>
            </a:endParaRPr>
          </a:p>
          <a:p>
            <a:r>
              <a:rPr lang="en-GB" sz="1200" dirty="0">
                <a:solidFill>
                  <a:schemeClr val="bg1"/>
                </a:solidFill>
              </a:rPr>
              <a:t>Enjoys programming and off hands as a 2D artist for menus and UI’s.</a:t>
            </a:r>
          </a:p>
        </p:txBody>
      </p:sp>
      <p:sp>
        <p:nvSpPr>
          <p:cNvPr id="16" name="TextBox 15">
            <a:extLst>
              <a:ext uri="{FF2B5EF4-FFF2-40B4-BE49-F238E27FC236}">
                <a16:creationId xmlns:a16="http://schemas.microsoft.com/office/drawing/2014/main" id="{ED0A4660-2684-396D-162B-E530CEDE4F30}"/>
              </a:ext>
            </a:extLst>
          </p:cNvPr>
          <p:cNvSpPr txBox="1"/>
          <p:nvPr/>
        </p:nvSpPr>
        <p:spPr>
          <a:xfrm>
            <a:off x="9330817" y="3959677"/>
            <a:ext cx="2356557" cy="1446550"/>
          </a:xfrm>
          <a:prstGeom prst="rect">
            <a:avLst/>
          </a:prstGeom>
          <a:noFill/>
        </p:spPr>
        <p:txBody>
          <a:bodyPr wrap="square" rtlCol="0">
            <a:spAutoFit/>
          </a:bodyPr>
          <a:lstStyle/>
          <a:p>
            <a:r>
              <a:rPr lang="en-GB" sz="1600" dirty="0">
                <a:solidFill>
                  <a:schemeClr val="bg1"/>
                </a:solidFill>
              </a:rPr>
              <a:t>Tom</a:t>
            </a:r>
            <a:br>
              <a:rPr lang="en-GB" sz="1600" dirty="0">
                <a:solidFill>
                  <a:schemeClr val="bg1"/>
                </a:solidFill>
              </a:rPr>
            </a:br>
            <a:r>
              <a:rPr lang="en-GB" sz="1600" dirty="0">
                <a:solidFill>
                  <a:schemeClr val="accent5"/>
                </a:solidFill>
              </a:rPr>
              <a:t>Game Designer</a:t>
            </a:r>
          </a:p>
          <a:p>
            <a:endParaRPr lang="en-GB" sz="1600" dirty="0">
              <a:solidFill>
                <a:schemeClr val="bg1"/>
              </a:solidFill>
            </a:endParaRPr>
          </a:p>
          <a:p>
            <a:endParaRPr lang="en-GB" sz="1600" dirty="0">
              <a:solidFill>
                <a:schemeClr val="bg1"/>
              </a:solidFill>
            </a:endParaRPr>
          </a:p>
          <a:p>
            <a:r>
              <a:rPr lang="en-GB" sz="1200" dirty="0">
                <a:solidFill>
                  <a:schemeClr val="bg1"/>
                </a:solidFill>
              </a:rPr>
              <a:t>Knows how to weave narratives and design levels to engage the player.</a:t>
            </a:r>
          </a:p>
        </p:txBody>
      </p:sp>
    </p:spTree>
    <p:extLst>
      <p:ext uri="{BB962C8B-B14F-4D97-AF65-F5344CB8AC3E}">
        <p14:creationId xmlns:p14="http://schemas.microsoft.com/office/powerpoint/2010/main" val="3568568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9E3382-2705-9095-B5C7-0099949AC394}"/>
              </a:ext>
            </a:extLst>
          </p:cNvPr>
          <p:cNvSpPr>
            <a:spLocks noGrp="1"/>
          </p:cNvSpPr>
          <p:nvPr>
            <p:ph idx="1"/>
          </p:nvPr>
        </p:nvSpPr>
        <p:spPr>
          <a:xfrm>
            <a:off x="4884880" y="5945044"/>
            <a:ext cx="2422236" cy="520411"/>
          </a:xfrm>
        </p:spPr>
        <p:txBody>
          <a:bodyPr>
            <a:normAutofit fontScale="85000" lnSpcReduction="10000"/>
          </a:bodyPr>
          <a:lstStyle/>
          <a:p>
            <a:pPr marL="0" indent="0" algn="ctr">
              <a:buNone/>
            </a:pPr>
            <a:r>
              <a:rPr lang="en-US" dirty="0">
                <a:solidFill>
                  <a:schemeClr val="bg1"/>
                </a:solidFill>
              </a:rPr>
              <a:t>S239104@UOS.AC.UK</a:t>
            </a:r>
            <a:endParaRPr lang="en-GB" dirty="0">
              <a:solidFill>
                <a:schemeClr val="bg1"/>
              </a:solidFill>
            </a:endParaRPr>
          </a:p>
        </p:txBody>
      </p:sp>
      <p:sp>
        <p:nvSpPr>
          <p:cNvPr id="4" name="Title 1">
            <a:extLst>
              <a:ext uri="{FF2B5EF4-FFF2-40B4-BE49-F238E27FC236}">
                <a16:creationId xmlns:a16="http://schemas.microsoft.com/office/drawing/2014/main" id="{302E33C8-0047-BE1F-2B81-3620CC1F71A9}"/>
              </a:ext>
            </a:extLst>
          </p:cNvPr>
          <p:cNvSpPr txBox="1">
            <a:spLocks/>
          </p:cNvSpPr>
          <p:nvPr/>
        </p:nvSpPr>
        <p:spPr>
          <a:xfrm>
            <a:off x="3165184" y="5282262"/>
            <a:ext cx="5861627"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bg1"/>
                </a:solidFill>
              </a:rPr>
              <a:t>Thankyou for your time</a:t>
            </a:r>
            <a:endParaRPr lang="en-GB" sz="3600" dirty="0">
              <a:solidFill>
                <a:schemeClr val="bg1"/>
              </a:solidFill>
            </a:endParaRPr>
          </a:p>
        </p:txBody>
      </p:sp>
      <p:pic>
        <p:nvPicPr>
          <p:cNvPr id="7" name="Picture 6">
            <a:extLst>
              <a:ext uri="{FF2B5EF4-FFF2-40B4-BE49-F238E27FC236}">
                <a16:creationId xmlns:a16="http://schemas.microsoft.com/office/drawing/2014/main" id="{3D687388-8BAE-3A48-DC1A-97FEF0889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2637" y="1683667"/>
            <a:ext cx="6126720" cy="3490666"/>
          </a:xfrm>
          <a:prstGeom prst="rect">
            <a:avLst/>
          </a:prstGeom>
        </p:spPr>
      </p:pic>
    </p:spTree>
    <p:extLst>
      <p:ext uri="{BB962C8B-B14F-4D97-AF65-F5344CB8AC3E}">
        <p14:creationId xmlns:p14="http://schemas.microsoft.com/office/powerpoint/2010/main" val="2972865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2E33C8-0047-BE1F-2B81-3620CC1F71A9}"/>
              </a:ext>
            </a:extLst>
          </p:cNvPr>
          <p:cNvSpPr txBox="1">
            <a:spLocks/>
          </p:cNvSpPr>
          <p:nvPr/>
        </p:nvSpPr>
        <p:spPr>
          <a:xfrm>
            <a:off x="3165186" y="3097609"/>
            <a:ext cx="5861627"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solidFill>
                  <a:schemeClr val="bg1"/>
                </a:solidFill>
              </a:rPr>
              <a:t>End of Presentation</a:t>
            </a:r>
            <a:endParaRPr lang="en-GB" sz="3600" dirty="0">
              <a:solidFill>
                <a:schemeClr val="bg1"/>
              </a:solidFill>
            </a:endParaRPr>
          </a:p>
        </p:txBody>
      </p:sp>
    </p:spTree>
    <p:extLst>
      <p:ext uri="{BB962C8B-B14F-4D97-AF65-F5344CB8AC3E}">
        <p14:creationId xmlns:p14="http://schemas.microsoft.com/office/powerpoint/2010/main" val="1337898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ABE309-F33F-4BC0-DAD3-9C76DB4CFADA}"/>
              </a:ext>
            </a:extLst>
          </p:cNvPr>
          <p:cNvSpPr>
            <a:spLocks noGrp="1"/>
          </p:cNvSpPr>
          <p:nvPr>
            <p:ph idx="1"/>
          </p:nvPr>
        </p:nvSpPr>
        <p:spPr>
          <a:xfrm>
            <a:off x="2155369" y="5688323"/>
            <a:ext cx="7881257" cy="778782"/>
          </a:xfrm>
        </p:spPr>
        <p:txBody>
          <a:bodyPr>
            <a:normAutofit/>
          </a:bodyPr>
          <a:lstStyle/>
          <a:p>
            <a:pPr marL="0" indent="0" algn="ctr">
              <a:buNone/>
            </a:pPr>
            <a:r>
              <a:rPr lang="en-GB" sz="3600" i="1" dirty="0">
                <a:solidFill>
                  <a:schemeClr val="bg1"/>
                </a:solidFill>
              </a:rPr>
              <a:t>The shadows are your friend…</a:t>
            </a:r>
          </a:p>
        </p:txBody>
      </p:sp>
      <p:pic>
        <p:nvPicPr>
          <p:cNvPr id="13" name="Picture 12">
            <a:extLst>
              <a:ext uri="{FF2B5EF4-FFF2-40B4-BE49-F238E27FC236}">
                <a16:creationId xmlns:a16="http://schemas.microsoft.com/office/drawing/2014/main" id="{90F63EA7-3168-AED8-4339-9E29DCDF8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2638" y="1683667"/>
            <a:ext cx="6126720" cy="3490666"/>
          </a:xfrm>
          <a:prstGeom prst="rect">
            <a:avLst/>
          </a:prstGeom>
        </p:spPr>
      </p:pic>
    </p:spTree>
    <p:extLst>
      <p:ext uri="{BB962C8B-B14F-4D97-AF65-F5344CB8AC3E}">
        <p14:creationId xmlns:p14="http://schemas.microsoft.com/office/powerpoint/2010/main" val="3331571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14857F-3B2F-96F9-9732-0DB96A9859AA}"/>
              </a:ext>
            </a:extLst>
          </p:cNvPr>
          <p:cNvSpPr>
            <a:spLocks noGrp="1"/>
          </p:cNvSpPr>
          <p:nvPr>
            <p:ph type="title"/>
          </p:nvPr>
        </p:nvSpPr>
        <p:spPr>
          <a:xfrm>
            <a:off x="836611" y="977324"/>
            <a:ext cx="1804989" cy="537440"/>
          </a:xfrm>
        </p:spPr>
        <p:txBody>
          <a:bodyPr>
            <a:noAutofit/>
          </a:bodyPr>
          <a:lstStyle/>
          <a:p>
            <a:r>
              <a:rPr lang="en-GB" sz="3600" dirty="0">
                <a:solidFill>
                  <a:schemeClr val="accent5"/>
                </a:solidFill>
              </a:rPr>
              <a:t>Narrative</a:t>
            </a:r>
          </a:p>
        </p:txBody>
      </p:sp>
      <p:sp>
        <p:nvSpPr>
          <p:cNvPr id="5" name="Content Placeholder 4">
            <a:extLst>
              <a:ext uri="{FF2B5EF4-FFF2-40B4-BE49-F238E27FC236}">
                <a16:creationId xmlns:a16="http://schemas.microsoft.com/office/drawing/2014/main" id="{365EA2C1-5096-D024-034F-55DE5CA764EE}"/>
              </a:ext>
            </a:extLst>
          </p:cNvPr>
          <p:cNvSpPr>
            <a:spLocks noGrp="1"/>
          </p:cNvSpPr>
          <p:nvPr>
            <p:ph idx="1"/>
          </p:nvPr>
        </p:nvSpPr>
        <p:spPr>
          <a:xfrm>
            <a:off x="6963092" y="1832552"/>
            <a:ext cx="4389120" cy="4268643"/>
          </a:xfrm>
        </p:spPr>
        <p:txBody>
          <a:bodyPr>
            <a:normAutofit/>
          </a:bodyPr>
          <a:lstStyle/>
          <a:p>
            <a:r>
              <a:rPr lang="en-GB" sz="1600" dirty="0">
                <a:solidFill>
                  <a:schemeClr val="accent5"/>
                </a:solidFill>
              </a:rPr>
              <a:t>Add a video cycling through showing the features with footers at transitions.</a:t>
            </a:r>
          </a:p>
        </p:txBody>
      </p:sp>
      <p:sp>
        <p:nvSpPr>
          <p:cNvPr id="6" name="Text Placeholder 5">
            <a:extLst>
              <a:ext uri="{FF2B5EF4-FFF2-40B4-BE49-F238E27FC236}">
                <a16:creationId xmlns:a16="http://schemas.microsoft.com/office/drawing/2014/main" id="{BC36B3B9-5E38-15F6-ED88-85B388ED5129}"/>
              </a:ext>
            </a:extLst>
          </p:cNvPr>
          <p:cNvSpPr>
            <a:spLocks noGrp="1"/>
          </p:cNvSpPr>
          <p:nvPr>
            <p:ph type="body" sz="half" idx="2"/>
          </p:nvPr>
        </p:nvSpPr>
        <p:spPr>
          <a:xfrm>
            <a:off x="754064" y="2213632"/>
            <a:ext cx="4389120" cy="3762294"/>
          </a:xfrm>
        </p:spPr>
        <p:txBody>
          <a:bodyPr/>
          <a:lstStyle/>
          <a:p>
            <a:r>
              <a:rPr lang="en-GB" dirty="0">
                <a:solidFill>
                  <a:schemeClr val="bg1"/>
                </a:solidFill>
              </a:rPr>
              <a:t>Cast Aside is a rich and colourful isometric puzzle game in a 3D world based around a fallen god. </a:t>
            </a:r>
            <a:br>
              <a:rPr lang="en-GB" dirty="0">
                <a:solidFill>
                  <a:schemeClr val="bg1"/>
                </a:solidFill>
              </a:rPr>
            </a:br>
            <a:r>
              <a:rPr lang="en-GB" dirty="0">
                <a:solidFill>
                  <a:schemeClr val="bg1"/>
                </a:solidFill>
              </a:rPr>
              <a:t>That fallen god was condemned to isolation and thrown to the shadows.</a:t>
            </a:r>
            <a:br>
              <a:rPr lang="en-GB" dirty="0">
                <a:solidFill>
                  <a:schemeClr val="bg1"/>
                </a:solidFill>
              </a:rPr>
            </a:br>
            <a:r>
              <a:rPr lang="en-GB" dirty="0">
                <a:solidFill>
                  <a:schemeClr val="bg1"/>
                </a:solidFill>
              </a:rPr>
              <a:t>He has woken up thousands of years later and is learning how to control light to alter his worlds shadows, allowing him more freedom to explore, solve rooms and move forwards to his escape.</a:t>
            </a:r>
            <a:br>
              <a:rPr lang="en-GB" dirty="0">
                <a:solidFill>
                  <a:schemeClr val="bg1"/>
                </a:solidFill>
              </a:rPr>
            </a:br>
            <a:r>
              <a:rPr lang="en-GB" dirty="0">
                <a:solidFill>
                  <a:schemeClr val="bg1"/>
                </a:solidFill>
              </a:rPr>
              <a:t>By solving the various shadow and light themed puzzles and exploration the player will may unlock new cosmetics.</a:t>
            </a:r>
          </a:p>
        </p:txBody>
      </p:sp>
    </p:spTree>
    <p:extLst>
      <p:ext uri="{BB962C8B-B14F-4D97-AF65-F5344CB8AC3E}">
        <p14:creationId xmlns:p14="http://schemas.microsoft.com/office/powerpoint/2010/main" val="1536263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D4D1F2B1-FBBD-9893-C589-A75D72845D24}"/>
              </a:ext>
            </a:extLst>
          </p:cNvPr>
          <p:cNvGraphicFramePr/>
          <p:nvPr>
            <p:extLst>
              <p:ext uri="{D42A27DB-BD31-4B8C-83A1-F6EECF244321}">
                <p14:modId xmlns:p14="http://schemas.microsoft.com/office/powerpoint/2010/main" val="3480823674"/>
              </p:ext>
            </p:extLst>
          </p:nvPr>
        </p:nvGraphicFramePr>
        <p:xfrm>
          <a:off x="836611" y="2037071"/>
          <a:ext cx="4389120" cy="3762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3">
            <a:extLst>
              <a:ext uri="{FF2B5EF4-FFF2-40B4-BE49-F238E27FC236}">
                <a16:creationId xmlns:a16="http://schemas.microsoft.com/office/drawing/2014/main" id="{C2AD1DB8-745B-B615-C15C-41FFBAE5BE68}"/>
              </a:ext>
            </a:extLst>
          </p:cNvPr>
          <p:cNvSpPr txBox="1">
            <a:spLocks/>
          </p:cNvSpPr>
          <p:nvPr/>
        </p:nvSpPr>
        <p:spPr>
          <a:xfrm>
            <a:off x="836611" y="977324"/>
            <a:ext cx="3338225" cy="537440"/>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100" baseline="0">
                <a:solidFill>
                  <a:schemeClr val="tx1">
                    <a:lumMod val="95000"/>
                    <a:lumOff val="5000"/>
                  </a:schemeClr>
                </a:solidFill>
                <a:latin typeface="+mj-lt"/>
                <a:ea typeface="+mj-ea"/>
                <a:cs typeface="+mj-cs"/>
              </a:defRPr>
            </a:lvl1pPr>
          </a:lstStyle>
          <a:p>
            <a:r>
              <a:rPr lang="en-GB" sz="3600" dirty="0">
                <a:solidFill>
                  <a:schemeClr val="accent5"/>
                </a:solidFill>
              </a:rPr>
              <a:t>Gameplay Features</a:t>
            </a:r>
          </a:p>
        </p:txBody>
      </p:sp>
    </p:spTree>
    <p:extLst>
      <p:ext uri="{BB962C8B-B14F-4D97-AF65-F5344CB8AC3E}">
        <p14:creationId xmlns:p14="http://schemas.microsoft.com/office/powerpoint/2010/main" val="3537173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7E3DBB-7FB8-8325-64D1-3FFA19182D3D}"/>
              </a:ext>
            </a:extLst>
          </p:cNvPr>
          <p:cNvSpPr txBox="1">
            <a:spLocks/>
          </p:cNvSpPr>
          <p:nvPr/>
        </p:nvSpPr>
        <p:spPr>
          <a:xfrm>
            <a:off x="836611" y="977324"/>
            <a:ext cx="3338225" cy="537440"/>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100" baseline="0">
                <a:solidFill>
                  <a:schemeClr val="tx1">
                    <a:lumMod val="95000"/>
                    <a:lumOff val="5000"/>
                  </a:schemeClr>
                </a:solidFill>
                <a:latin typeface="+mj-lt"/>
                <a:ea typeface="+mj-ea"/>
                <a:cs typeface="+mj-cs"/>
              </a:defRPr>
            </a:lvl1pPr>
          </a:lstStyle>
          <a:p>
            <a:r>
              <a:rPr lang="en-GB" sz="3600" dirty="0">
                <a:solidFill>
                  <a:schemeClr val="accent5"/>
                </a:solidFill>
              </a:rPr>
              <a:t>Marketing Plan</a:t>
            </a:r>
          </a:p>
        </p:txBody>
      </p:sp>
    </p:spTree>
    <p:extLst>
      <p:ext uri="{BB962C8B-B14F-4D97-AF65-F5344CB8AC3E}">
        <p14:creationId xmlns:p14="http://schemas.microsoft.com/office/powerpoint/2010/main" val="3239386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CFCE08-F32A-BC11-A5AA-93537DE5F654}"/>
              </a:ext>
            </a:extLst>
          </p:cNvPr>
          <p:cNvSpPr txBox="1">
            <a:spLocks/>
          </p:cNvSpPr>
          <p:nvPr/>
        </p:nvSpPr>
        <p:spPr>
          <a:xfrm>
            <a:off x="836611" y="977324"/>
            <a:ext cx="3559898" cy="537440"/>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100" baseline="0">
                <a:solidFill>
                  <a:schemeClr val="tx1">
                    <a:lumMod val="95000"/>
                    <a:lumOff val="5000"/>
                  </a:schemeClr>
                </a:solidFill>
                <a:latin typeface="+mj-lt"/>
                <a:ea typeface="+mj-ea"/>
                <a:cs typeface="+mj-cs"/>
              </a:defRPr>
            </a:lvl1pPr>
          </a:lstStyle>
          <a:p>
            <a:r>
              <a:rPr lang="en-GB" sz="3600" dirty="0">
                <a:solidFill>
                  <a:schemeClr val="accent5"/>
                </a:solidFill>
              </a:rPr>
              <a:t>Target Demographic</a:t>
            </a:r>
          </a:p>
        </p:txBody>
      </p:sp>
      <p:sp>
        <p:nvSpPr>
          <p:cNvPr id="2" name="TextBox 1">
            <a:extLst>
              <a:ext uri="{FF2B5EF4-FFF2-40B4-BE49-F238E27FC236}">
                <a16:creationId xmlns:a16="http://schemas.microsoft.com/office/drawing/2014/main" id="{574F3A77-3054-6057-2DA5-9A04364091D5}"/>
              </a:ext>
            </a:extLst>
          </p:cNvPr>
          <p:cNvSpPr txBox="1"/>
          <p:nvPr/>
        </p:nvSpPr>
        <p:spPr>
          <a:xfrm>
            <a:off x="5235115" y="642066"/>
            <a:ext cx="1231812" cy="830997"/>
          </a:xfrm>
          <a:prstGeom prst="rect">
            <a:avLst/>
          </a:prstGeom>
          <a:noFill/>
        </p:spPr>
        <p:txBody>
          <a:bodyPr wrap="none" rtlCol="0">
            <a:spAutoFit/>
          </a:bodyPr>
          <a:lstStyle/>
          <a:p>
            <a:r>
              <a:rPr lang="en-GB" sz="1600" u="sng" dirty="0">
                <a:solidFill>
                  <a:schemeClr val="accent5"/>
                </a:solidFill>
              </a:rPr>
              <a:t>Gender [1]</a:t>
            </a:r>
          </a:p>
          <a:p>
            <a:r>
              <a:rPr lang="en-GB" sz="1600" dirty="0">
                <a:solidFill>
                  <a:srgbClr val="FF66FF"/>
                </a:solidFill>
              </a:rPr>
              <a:t>65% Female</a:t>
            </a:r>
          </a:p>
          <a:p>
            <a:r>
              <a:rPr lang="en-GB" sz="1600" dirty="0">
                <a:solidFill>
                  <a:schemeClr val="accent1"/>
                </a:solidFill>
              </a:rPr>
              <a:t>35% Male</a:t>
            </a:r>
          </a:p>
        </p:txBody>
      </p:sp>
      <p:sp>
        <p:nvSpPr>
          <p:cNvPr id="3" name="TextBox 2">
            <a:extLst>
              <a:ext uri="{FF2B5EF4-FFF2-40B4-BE49-F238E27FC236}">
                <a16:creationId xmlns:a16="http://schemas.microsoft.com/office/drawing/2014/main" id="{2C1FFA4F-E76F-EB00-3D27-2D145BD92B5D}"/>
              </a:ext>
            </a:extLst>
          </p:cNvPr>
          <p:cNvSpPr txBox="1"/>
          <p:nvPr/>
        </p:nvSpPr>
        <p:spPr>
          <a:xfrm>
            <a:off x="5235115" y="1959467"/>
            <a:ext cx="1164101" cy="830997"/>
          </a:xfrm>
          <a:prstGeom prst="rect">
            <a:avLst/>
          </a:prstGeom>
          <a:noFill/>
        </p:spPr>
        <p:txBody>
          <a:bodyPr wrap="none" rtlCol="0">
            <a:spAutoFit/>
          </a:bodyPr>
          <a:lstStyle/>
          <a:p>
            <a:r>
              <a:rPr lang="en-GB" sz="1600" u="sng" dirty="0">
                <a:solidFill>
                  <a:schemeClr val="accent5"/>
                </a:solidFill>
              </a:rPr>
              <a:t>Age [1]</a:t>
            </a:r>
          </a:p>
          <a:p>
            <a:r>
              <a:rPr lang="en-GB" sz="1600" dirty="0">
                <a:solidFill>
                  <a:schemeClr val="bg1"/>
                </a:solidFill>
              </a:rPr>
              <a:t>68% 25-44</a:t>
            </a:r>
          </a:p>
          <a:p>
            <a:r>
              <a:rPr lang="en-GB" sz="1600" dirty="0">
                <a:solidFill>
                  <a:schemeClr val="bg1"/>
                </a:solidFill>
              </a:rPr>
              <a:t>32% other</a:t>
            </a:r>
          </a:p>
        </p:txBody>
      </p:sp>
      <p:sp>
        <p:nvSpPr>
          <p:cNvPr id="5" name="TextBox 4">
            <a:extLst>
              <a:ext uri="{FF2B5EF4-FFF2-40B4-BE49-F238E27FC236}">
                <a16:creationId xmlns:a16="http://schemas.microsoft.com/office/drawing/2014/main" id="{B7F50F62-A31B-0C03-6E91-FFFCDE87759D}"/>
              </a:ext>
            </a:extLst>
          </p:cNvPr>
          <p:cNvSpPr txBox="1"/>
          <p:nvPr/>
        </p:nvSpPr>
        <p:spPr>
          <a:xfrm>
            <a:off x="5235115" y="4752827"/>
            <a:ext cx="1311578" cy="584775"/>
          </a:xfrm>
          <a:prstGeom prst="rect">
            <a:avLst/>
          </a:prstGeom>
          <a:noFill/>
        </p:spPr>
        <p:txBody>
          <a:bodyPr wrap="none" rtlCol="0">
            <a:spAutoFit/>
          </a:bodyPr>
          <a:lstStyle/>
          <a:p>
            <a:r>
              <a:rPr lang="en-GB" sz="1600" u="sng" dirty="0">
                <a:solidFill>
                  <a:schemeClr val="accent5"/>
                </a:solidFill>
              </a:rPr>
              <a:t>Married[1]</a:t>
            </a:r>
          </a:p>
          <a:p>
            <a:r>
              <a:rPr lang="en-GB" sz="1600" dirty="0">
                <a:solidFill>
                  <a:schemeClr val="bg1"/>
                </a:solidFill>
              </a:rPr>
              <a:t>67% Married</a:t>
            </a:r>
          </a:p>
        </p:txBody>
      </p:sp>
      <p:sp>
        <p:nvSpPr>
          <p:cNvPr id="6" name="TextBox 5">
            <a:extLst>
              <a:ext uri="{FF2B5EF4-FFF2-40B4-BE49-F238E27FC236}">
                <a16:creationId xmlns:a16="http://schemas.microsoft.com/office/drawing/2014/main" id="{CC0DC5E0-2C1E-1EC2-7C58-AC7E480934E2}"/>
              </a:ext>
            </a:extLst>
          </p:cNvPr>
          <p:cNvSpPr txBox="1"/>
          <p:nvPr/>
        </p:nvSpPr>
        <p:spPr>
          <a:xfrm>
            <a:off x="9493624" y="4748435"/>
            <a:ext cx="1422184" cy="584775"/>
          </a:xfrm>
          <a:prstGeom prst="rect">
            <a:avLst/>
          </a:prstGeom>
          <a:noFill/>
        </p:spPr>
        <p:txBody>
          <a:bodyPr wrap="none" rtlCol="0">
            <a:spAutoFit/>
          </a:bodyPr>
          <a:lstStyle/>
          <a:p>
            <a:r>
              <a:rPr lang="en-GB" sz="1600" u="sng" dirty="0">
                <a:solidFill>
                  <a:schemeClr val="accent5"/>
                </a:solidFill>
              </a:rPr>
              <a:t>Urbanicity [1]</a:t>
            </a:r>
          </a:p>
          <a:p>
            <a:r>
              <a:rPr lang="en-GB" sz="1600" dirty="0">
                <a:solidFill>
                  <a:schemeClr val="bg1"/>
                </a:solidFill>
              </a:rPr>
              <a:t>74% Suburban</a:t>
            </a:r>
          </a:p>
        </p:txBody>
      </p:sp>
      <p:sp>
        <p:nvSpPr>
          <p:cNvPr id="7" name="TextBox 6">
            <a:extLst>
              <a:ext uri="{FF2B5EF4-FFF2-40B4-BE49-F238E27FC236}">
                <a16:creationId xmlns:a16="http://schemas.microsoft.com/office/drawing/2014/main" id="{C43118B7-41D9-945F-09A2-719149635FB0}"/>
              </a:ext>
            </a:extLst>
          </p:cNvPr>
          <p:cNvSpPr txBox="1"/>
          <p:nvPr/>
        </p:nvSpPr>
        <p:spPr>
          <a:xfrm>
            <a:off x="5235115" y="6166062"/>
            <a:ext cx="1104790" cy="584775"/>
          </a:xfrm>
          <a:prstGeom prst="rect">
            <a:avLst/>
          </a:prstGeom>
          <a:noFill/>
        </p:spPr>
        <p:txBody>
          <a:bodyPr wrap="none" rtlCol="0">
            <a:spAutoFit/>
          </a:bodyPr>
          <a:lstStyle/>
          <a:p>
            <a:r>
              <a:rPr lang="en-GB" sz="1600" u="sng" dirty="0">
                <a:solidFill>
                  <a:schemeClr val="accent5"/>
                </a:solidFill>
              </a:rPr>
              <a:t>References</a:t>
            </a:r>
          </a:p>
          <a:p>
            <a:r>
              <a:rPr lang="en-GB" sz="1600" dirty="0">
                <a:solidFill>
                  <a:schemeClr val="bg1"/>
                </a:solidFill>
              </a:rPr>
              <a:t>[</a:t>
            </a:r>
            <a:r>
              <a:rPr lang="en-GB" sz="1600" dirty="0">
                <a:solidFill>
                  <a:schemeClr val="bg1"/>
                </a:solidFill>
                <a:hlinkClick r:id="rId2"/>
              </a:rPr>
              <a:t>1</a:t>
            </a:r>
            <a:r>
              <a:rPr lang="en-GB" sz="1600" dirty="0">
                <a:solidFill>
                  <a:schemeClr val="bg1"/>
                </a:solidFill>
              </a:rPr>
              <a:t>][</a:t>
            </a:r>
            <a:r>
              <a:rPr lang="en-GB" sz="1600" dirty="0">
                <a:solidFill>
                  <a:schemeClr val="bg1"/>
                </a:solidFill>
                <a:hlinkClick r:id="rId3"/>
              </a:rPr>
              <a:t>2</a:t>
            </a:r>
            <a:r>
              <a:rPr lang="en-GB" sz="1600" dirty="0">
                <a:solidFill>
                  <a:schemeClr val="bg1"/>
                </a:solidFill>
              </a:rPr>
              <a:t>][</a:t>
            </a:r>
            <a:r>
              <a:rPr lang="en-GB" sz="1600" dirty="0">
                <a:solidFill>
                  <a:schemeClr val="bg1"/>
                </a:solidFill>
                <a:hlinkClick r:id="rId4"/>
              </a:rPr>
              <a:t>3</a:t>
            </a:r>
            <a:r>
              <a:rPr lang="en-GB" sz="1600" dirty="0">
                <a:solidFill>
                  <a:schemeClr val="bg1"/>
                </a:solidFill>
              </a:rPr>
              <a:t>][</a:t>
            </a:r>
            <a:r>
              <a:rPr lang="en-GB" sz="1600" dirty="0">
                <a:solidFill>
                  <a:schemeClr val="bg1"/>
                </a:solidFill>
                <a:hlinkClick r:id="rId5"/>
              </a:rPr>
              <a:t>4</a:t>
            </a:r>
            <a:r>
              <a:rPr lang="en-GB" sz="1600" dirty="0">
                <a:solidFill>
                  <a:schemeClr val="bg1"/>
                </a:solidFill>
              </a:rPr>
              <a:t>]</a:t>
            </a:r>
          </a:p>
        </p:txBody>
      </p:sp>
      <p:sp>
        <p:nvSpPr>
          <p:cNvPr id="8" name="TextBox 7">
            <a:extLst>
              <a:ext uri="{FF2B5EF4-FFF2-40B4-BE49-F238E27FC236}">
                <a16:creationId xmlns:a16="http://schemas.microsoft.com/office/drawing/2014/main" id="{DE6C632A-1B76-0B5F-C923-3CD10F13D52E}"/>
              </a:ext>
            </a:extLst>
          </p:cNvPr>
          <p:cNvSpPr txBox="1"/>
          <p:nvPr/>
        </p:nvSpPr>
        <p:spPr>
          <a:xfrm>
            <a:off x="9493624" y="646458"/>
            <a:ext cx="1902765" cy="584775"/>
          </a:xfrm>
          <a:prstGeom prst="rect">
            <a:avLst/>
          </a:prstGeom>
          <a:noFill/>
        </p:spPr>
        <p:txBody>
          <a:bodyPr wrap="none" rtlCol="0">
            <a:spAutoFit/>
          </a:bodyPr>
          <a:lstStyle/>
          <a:p>
            <a:r>
              <a:rPr lang="en-GB" sz="1600" u="sng" dirty="0">
                <a:solidFill>
                  <a:schemeClr val="accent5"/>
                </a:solidFill>
              </a:rPr>
              <a:t>How many Game [3]</a:t>
            </a:r>
          </a:p>
          <a:p>
            <a:r>
              <a:rPr lang="en-GB" sz="1600" dirty="0">
                <a:solidFill>
                  <a:schemeClr val="bg1"/>
                </a:solidFill>
              </a:rPr>
              <a:t>62% of British Adults</a:t>
            </a:r>
          </a:p>
        </p:txBody>
      </p:sp>
      <p:sp>
        <p:nvSpPr>
          <p:cNvPr id="9" name="TextBox 8">
            <a:extLst>
              <a:ext uri="{FF2B5EF4-FFF2-40B4-BE49-F238E27FC236}">
                <a16:creationId xmlns:a16="http://schemas.microsoft.com/office/drawing/2014/main" id="{BC32B47F-6D3D-AD4C-3E8F-B9A5A7DD0CC3}"/>
              </a:ext>
            </a:extLst>
          </p:cNvPr>
          <p:cNvSpPr txBox="1"/>
          <p:nvPr/>
        </p:nvSpPr>
        <p:spPr>
          <a:xfrm>
            <a:off x="9493624" y="1959467"/>
            <a:ext cx="1529265" cy="584775"/>
          </a:xfrm>
          <a:prstGeom prst="rect">
            <a:avLst/>
          </a:prstGeom>
          <a:noFill/>
        </p:spPr>
        <p:txBody>
          <a:bodyPr wrap="none" rtlCol="0">
            <a:spAutoFit/>
          </a:bodyPr>
          <a:lstStyle/>
          <a:p>
            <a:r>
              <a:rPr lang="en-GB" sz="1600" u="sng" dirty="0">
                <a:solidFill>
                  <a:schemeClr val="accent5"/>
                </a:solidFill>
              </a:rPr>
              <a:t>Type of Play [3]</a:t>
            </a:r>
          </a:p>
          <a:p>
            <a:r>
              <a:rPr lang="en-GB" sz="1600" dirty="0">
                <a:solidFill>
                  <a:schemeClr val="bg1"/>
                </a:solidFill>
              </a:rPr>
              <a:t>69% Casual</a:t>
            </a:r>
          </a:p>
        </p:txBody>
      </p:sp>
      <p:pic>
        <p:nvPicPr>
          <p:cNvPr id="11" name="Graphic 10" descr="Man and woman with solid fill">
            <a:extLst>
              <a:ext uri="{FF2B5EF4-FFF2-40B4-BE49-F238E27FC236}">
                <a16:creationId xmlns:a16="http://schemas.microsoft.com/office/drawing/2014/main" id="{1F2C584B-A98B-9B36-6D10-FF95B1C3D1D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81961" y="600364"/>
            <a:ext cx="914400" cy="914400"/>
          </a:xfrm>
          <a:prstGeom prst="rect">
            <a:avLst/>
          </a:prstGeom>
        </p:spPr>
      </p:pic>
      <p:pic>
        <p:nvPicPr>
          <p:cNvPr id="13" name="Graphic 12" descr="Game controller with solid fill">
            <a:extLst>
              <a:ext uri="{FF2B5EF4-FFF2-40B4-BE49-F238E27FC236}">
                <a16:creationId xmlns:a16="http://schemas.microsoft.com/office/drawing/2014/main" id="{8B3A2821-9B15-E7CE-156E-6EEEAF74862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81452" y="600364"/>
            <a:ext cx="914400" cy="914400"/>
          </a:xfrm>
          <a:prstGeom prst="rect">
            <a:avLst/>
          </a:prstGeom>
        </p:spPr>
      </p:pic>
      <p:pic>
        <p:nvPicPr>
          <p:cNvPr id="15" name="Graphic 14" descr="Child with balloon with solid fill">
            <a:extLst>
              <a:ext uri="{FF2B5EF4-FFF2-40B4-BE49-F238E27FC236}">
                <a16:creationId xmlns:a16="http://schemas.microsoft.com/office/drawing/2014/main" id="{A2B4802C-2BE5-17BA-7677-2BD4808FA4C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81961" y="1876064"/>
            <a:ext cx="914400" cy="914400"/>
          </a:xfrm>
          <a:prstGeom prst="rect">
            <a:avLst/>
          </a:prstGeom>
        </p:spPr>
      </p:pic>
      <p:pic>
        <p:nvPicPr>
          <p:cNvPr id="19" name="Graphic 18" descr="City with solid fill">
            <a:extLst>
              <a:ext uri="{FF2B5EF4-FFF2-40B4-BE49-F238E27FC236}">
                <a16:creationId xmlns:a16="http://schemas.microsoft.com/office/drawing/2014/main" id="{69588846-64C5-A1FF-23C3-FD68C3CB269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381452" y="4583622"/>
            <a:ext cx="914400" cy="914400"/>
          </a:xfrm>
          <a:prstGeom prst="rect">
            <a:avLst/>
          </a:prstGeom>
        </p:spPr>
      </p:pic>
      <p:pic>
        <p:nvPicPr>
          <p:cNvPr id="21" name="Graphic 20" descr="Computer with solid fill">
            <a:extLst>
              <a:ext uri="{FF2B5EF4-FFF2-40B4-BE49-F238E27FC236}">
                <a16:creationId xmlns:a16="http://schemas.microsoft.com/office/drawing/2014/main" id="{C0BC4C99-71A4-0736-0C9A-A27B4135E54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423746" y="3284167"/>
            <a:ext cx="914400" cy="914400"/>
          </a:xfrm>
          <a:prstGeom prst="rect">
            <a:avLst/>
          </a:prstGeom>
        </p:spPr>
      </p:pic>
      <p:pic>
        <p:nvPicPr>
          <p:cNvPr id="23" name="Graphic 22" descr="Diamond with solid fill">
            <a:extLst>
              <a:ext uri="{FF2B5EF4-FFF2-40B4-BE49-F238E27FC236}">
                <a16:creationId xmlns:a16="http://schemas.microsoft.com/office/drawing/2014/main" id="{4BE38C66-79A3-CAB2-65A8-539E2021667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681961" y="4586618"/>
            <a:ext cx="914400" cy="914400"/>
          </a:xfrm>
          <a:prstGeom prst="rect">
            <a:avLst/>
          </a:prstGeom>
        </p:spPr>
      </p:pic>
      <p:sp>
        <p:nvSpPr>
          <p:cNvPr id="24" name="TextBox 23">
            <a:extLst>
              <a:ext uri="{FF2B5EF4-FFF2-40B4-BE49-F238E27FC236}">
                <a16:creationId xmlns:a16="http://schemas.microsoft.com/office/drawing/2014/main" id="{CAF6137E-0154-AE67-06F3-462F5D1CDC91}"/>
              </a:ext>
            </a:extLst>
          </p:cNvPr>
          <p:cNvSpPr txBox="1"/>
          <p:nvPr/>
        </p:nvSpPr>
        <p:spPr>
          <a:xfrm>
            <a:off x="836611" y="1841316"/>
            <a:ext cx="3554376" cy="4524315"/>
          </a:xfrm>
          <a:prstGeom prst="rect">
            <a:avLst/>
          </a:prstGeom>
          <a:noFill/>
        </p:spPr>
        <p:txBody>
          <a:bodyPr wrap="square" rtlCol="0">
            <a:spAutoFit/>
          </a:bodyPr>
          <a:lstStyle/>
          <a:p>
            <a:pPr algn="just"/>
            <a:r>
              <a:rPr lang="en-GB" sz="1600" dirty="0">
                <a:solidFill>
                  <a:schemeClr val="bg1"/>
                </a:solidFill>
              </a:rPr>
              <a:t>By looking at the stats in the references </a:t>
            </a:r>
          </a:p>
          <a:p>
            <a:pPr algn="just"/>
            <a:r>
              <a:rPr lang="en-GB" sz="1600" dirty="0">
                <a:solidFill>
                  <a:schemeClr val="bg1"/>
                </a:solidFill>
              </a:rPr>
              <a:t>it can be seen that our game is well </a:t>
            </a:r>
          </a:p>
          <a:p>
            <a:pPr algn="just"/>
            <a:r>
              <a:rPr lang="en-GB" sz="1600" dirty="0">
                <a:solidFill>
                  <a:schemeClr val="bg1"/>
                </a:solidFill>
              </a:rPr>
              <a:t>placed to target the adult female </a:t>
            </a:r>
          </a:p>
          <a:p>
            <a:pPr algn="just"/>
            <a:r>
              <a:rPr lang="en-GB" sz="1600" dirty="0">
                <a:solidFill>
                  <a:schemeClr val="bg1"/>
                </a:solidFill>
              </a:rPr>
              <a:t>demographic who seems to quite enjoy </a:t>
            </a:r>
          </a:p>
          <a:p>
            <a:pPr algn="just"/>
            <a:r>
              <a:rPr lang="en-GB" sz="1600" dirty="0">
                <a:solidFill>
                  <a:schemeClr val="bg1"/>
                </a:solidFill>
              </a:rPr>
              <a:t>casual puzzle games. There is also an</a:t>
            </a:r>
          </a:p>
          <a:p>
            <a:pPr algn="just"/>
            <a:r>
              <a:rPr lang="en-GB" sz="1600" dirty="0">
                <a:solidFill>
                  <a:schemeClr val="bg1"/>
                </a:solidFill>
              </a:rPr>
              <a:t>upward trend in games for both PC</a:t>
            </a:r>
          </a:p>
          <a:p>
            <a:pPr algn="just"/>
            <a:r>
              <a:rPr lang="en-GB" sz="1600" dirty="0">
                <a:solidFill>
                  <a:schemeClr val="bg1"/>
                </a:solidFill>
              </a:rPr>
              <a:t>and mobile. The specific demographic</a:t>
            </a:r>
          </a:p>
          <a:p>
            <a:pPr algn="just"/>
            <a:r>
              <a:rPr lang="en-GB" sz="1600" dirty="0">
                <a:solidFill>
                  <a:schemeClr val="bg1"/>
                </a:solidFill>
              </a:rPr>
              <a:t>will be young adult women who play PC, have the time available to download and can play our game from the comfort of their home. </a:t>
            </a:r>
          </a:p>
          <a:p>
            <a:pPr algn="just"/>
            <a:r>
              <a:rPr lang="en-GB" sz="1600" dirty="0">
                <a:solidFill>
                  <a:schemeClr val="bg1"/>
                </a:solidFill>
              </a:rPr>
              <a:t>However if we port the game to mobile we may also be able to angle into the housewife demographic as well. </a:t>
            </a:r>
          </a:p>
          <a:p>
            <a:pPr algn="just"/>
            <a:r>
              <a:rPr lang="en-GB" sz="1600" dirty="0">
                <a:solidFill>
                  <a:schemeClr val="bg1"/>
                </a:solidFill>
              </a:rPr>
              <a:t>These stats looked at both UK and US as these will be the two best demographics for translation however could be</a:t>
            </a:r>
          </a:p>
          <a:p>
            <a:pPr algn="just"/>
            <a:r>
              <a:rPr lang="en-GB" sz="1600" dirty="0">
                <a:solidFill>
                  <a:schemeClr val="bg1"/>
                </a:solidFill>
              </a:rPr>
              <a:t>expanded into the EU market as well.</a:t>
            </a:r>
          </a:p>
        </p:txBody>
      </p:sp>
      <p:sp>
        <p:nvSpPr>
          <p:cNvPr id="10" name="TextBox 9">
            <a:extLst>
              <a:ext uri="{FF2B5EF4-FFF2-40B4-BE49-F238E27FC236}">
                <a16:creationId xmlns:a16="http://schemas.microsoft.com/office/drawing/2014/main" id="{02F82734-1DEE-3117-12A1-628B9FF84889}"/>
              </a:ext>
            </a:extLst>
          </p:cNvPr>
          <p:cNvSpPr txBox="1"/>
          <p:nvPr/>
        </p:nvSpPr>
        <p:spPr>
          <a:xfrm>
            <a:off x="9493624" y="3272477"/>
            <a:ext cx="1784463" cy="830997"/>
          </a:xfrm>
          <a:prstGeom prst="rect">
            <a:avLst/>
          </a:prstGeom>
          <a:noFill/>
        </p:spPr>
        <p:txBody>
          <a:bodyPr wrap="none" rtlCol="0">
            <a:spAutoFit/>
          </a:bodyPr>
          <a:lstStyle/>
          <a:p>
            <a:r>
              <a:rPr lang="en-GB" sz="1600" u="sng" dirty="0">
                <a:solidFill>
                  <a:schemeClr val="accent5"/>
                </a:solidFill>
              </a:rPr>
              <a:t>How they Play[4]</a:t>
            </a:r>
          </a:p>
          <a:p>
            <a:r>
              <a:rPr lang="en-GB" sz="1600" dirty="0">
                <a:solidFill>
                  <a:schemeClr val="bg1"/>
                </a:solidFill>
              </a:rPr>
              <a:t>30% PC or Console</a:t>
            </a:r>
          </a:p>
          <a:p>
            <a:r>
              <a:rPr lang="en-GB" sz="1600" dirty="0">
                <a:solidFill>
                  <a:schemeClr val="bg1"/>
                </a:solidFill>
              </a:rPr>
              <a:t>70% Mobile</a:t>
            </a:r>
          </a:p>
        </p:txBody>
      </p:sp>
      <p:sp>
        <p:nvSpPr>
          <p:cNvPr id="12" name="TextBox 11">
            <a:extLst>
              <a:ext uri="{FF2B5EF4-FFF2-40B4-BE49-F238E27FC236}">
                <a16:creationId xmlns:a16="http://schemas.microsoft.com/office/drawing/2014/main" id="{714D188A-0F9D-50C3-EA68-532D253359A2}"/>
              </a:ext>
            </a:extLst>
          </p:cNvPr>
          <p:cNvSpPr txBox="1"/>
          <p:nvPr/>
        </p:nvSpPr>
        <p:spPr>
          <a:xfrm>
            <a:off x="5235115" y="3272476"/>
            <a:ext cx="1404552" cy="1077218"/>
          </a:xfrm>
          <a:prstGeom prst="rect">
            <a:avLst/>
          </a:prstGeom>
          <a:noFill/>
        </p:spPr>
        <p:txBody>
          <a:bodyPr wrap="none" rtlCol="0">
            <a:spAutoFit/>
          </a:bodyPr>
          <a:lstStyle/>
          <a:p>
            <a:r>
              <a:rPr lang="en-GB" sz="1600" u="sng" dirty="0">
                <a:solidFill>
                  <a:schemeClr val="accent5"/>
                </a:solidFill>
              </a:rPr>
              <a:t>Genre[2]</a:t>
            </a:r>
          </a:p>
          <a:p>
            <a:r>
              <a:rPr lang="en-GB" sz="1600" dirty="0">
                <a:solidFill>
                  <a:schemeClr val="bg1"/>
                </a:solidFill>
              </a:rPr>
              <a:t>49% of EU </a:t>
            </a:r>
          </a:p>
          <a:p>
            <a:r>
              <a:rPr lang="en-GB" sz="1600" dirty="0">
                <a:solidFill>
                  <a:schemeClr val="bg1"/>
                </a:solidFill>
              </a:rPr>
              <a:t>females prefer</a:t>
            </a:r>
          </a:p>
          <a:p>
            <a:r>
              <a:rPr lang="en-GB" sz="1600" dirty="0">
                <a:solidFill>
                  <a:schemeClr val="bg1"/>
                </a:solidFill>
              </a:rPr>
              <a:t>puzzle games</a:t>
            </a:r>
          </a:p>
        </p:txBody>
      </p:sp>
      <p:pic>
        <p:nvPicPr>
          <p:cNvPr id="16" name="Graphic 15" descr="Head with gears with solid fill">
            <a:extLst>
              <a:ext uri="{FF2B5EF4-FFF2-40B4-BE49-F238E27FC236}">
                <a16:creationId xmlns:a16="http://schemas.microsoft.com/office/drawing/2014/main" id="{9714C857-6B04-277C-8596-48F0004D372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681961" y="3284167"/>
            <a:ext cx="914400" cy="914400"/>
          </a:xfrm>
          <a:prstGeom prst="rect">
            <a:avLst/>
          </a:prstGeom>
        </p:spPr>
      </p:pic>
      <p:pic>
        <p:nvPicPr>
          <p:cNvPr id="18" name="Graphic 17" descr="Grinning face with solid fill with solid fill">
            <a:extLst>
              <a:ext uri="{FF2B5EF4-FFF2-40B4-BE49-F238E27FC236}">
                <a16:creationId xmlns:a16="http://schemas.microsoft.com/office/drawing/2014/main" id="{17CE7A83-2342-6D12-41C5-EDFC9E1F0700}"/>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423746" y="1942265"/>
            <a:ext cx="914400" cy="914400"/>
          </a:xfrm>
          <a:prstGeom prst="rect">
            <a:avLst/>
          </a:prstGeom>
        </p:spPr>
      </p:pic>
    </p:spTree>
    <p:extLst>
      <p:ext uri="{BB962C8B-B14F-4D97-AF65-F5344CB8AC3E}">
        <p14:creationId xmlns:p14="http://schemas.microsoft.com/office/powerpoint/2010/main" val="1410179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FAA7DC03-FAF3-A39E-96FC-B6BE62B30E84}"/>
              </a:ext>
            </a:extLst>
          </p:cNvPr>
          <p:cNvSpPr txBox="1">
            <a:spLocks/>
          </p:cNvSpPr>
          <p:nvPr/>
        </p:nvSpPr>
        <p:spPr>
          <a:xfrm>
            <a:off x="836611" y="935653"/>
            <a:ext cx="4067898" cy="85147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100" baseline="0">
                <a:solidFill>
                  <a:schemeClr val="tx1">
                    <a:lumMod val="95000"/>
                    <a:lumOff val="5000"/>
                  </a:schemeClr>
                </a:solidFill>
                <a:latin typeface="+mj-lt"/>
                <a:ea typeface="+mj-ea"/>
                <a:cs typeface="+mj-cs"/>
              </a:defRPr>
            </a:lvl1pPr>
          </a:lstStyle>
          <a:p>
            <a:r>
              <a:rPr lang="en-GB" sz="3600" dirty="0">
                <a:solidFill>
                  <a:schemeClr val="accent5"/>
                </a:solidFill>
              </a:rPr>
              <a:t>Competitors &amp; Pricing Study (Platformers)</a:t>
            </a:r>
          </a:p>
        </p:txBody>
      </p:sp>
      <p:sp>
        <p:nvSpPr>
          <p:cNvPr id="3" name="TextBox 2">
            <a:extLst>
              <a:ext uri="{FF2B5EF4-FFF2-40B4-BE49-F238E27FC236}">
                <a16:creationId xmlns:a16="http://schemas.microsoft.com/office/drawing/2014/main" id="{C8AEF6DA-318C-82D5-A7D2-3ECC02D0A699}"/>
              </a:ext>
            </a:extLst>
          </p:cNvPr>
          <p:cNvSpPr txBox="1"/>
          <p:nvPr/>
        </p:nvSpPr>
        <p:spPr>
          <a:xfrm>
            <a:off x="6096000" y="2239711"/>
            <a:ext cx="4987636" cy="3785652"/>
          </a:xfrm>
          <a:prstGeom prst="rect">
            <a:avLst/>
          </a:prstGeom>
          <a:noFill/>
        </p:spPr>
        <p:txBody>
          <a:bodyPr wrap="square" rtlCol="0">
            <a:spAutoFit/>
          </a:bodyPr>
          <a:lstStyle/>
          <a:p>
            <a:r>
              <a:rPr lang="en-GB" sz="1600" u="sng" dirty="0">
                <a:solidFill>
                  <a:schemeClr val="accent5"/>
                </a:solidFill>
              </a:rPr>
              <a:t>Little Nightmares II</a:t>
            </a:r>
          </a:p>
          <a:p>
            <a:r>
              <a:rPr lang="en-GB" sz="1600" dirty="0">
                <a:solidFill>
                  <a:schemeClr val="accent5"/>
                </a:solidFill>
              </a:rPr>
              <a:t>Price: </a:t>
            </a:r>
            <a:r>
              <a:rPr lang="en-GB" sz="1600" dirty="0">
                <a:solidFill>
                  <a:schemeClr val="bg1"/>
                </a:solidFill>
              </a:rPr>
              <a:t>£24.99                           </a:t>
            </a:r>
            <a:r>
              <a:rPr lang="en-GB" sz="1600" dirty="0">
                <a:solidFill>
                  <a:schemeClr val="accent5"/>
                </a:solidFill>
              </a:rPr>
              <a:t>Lowest Price: </a:t>
            </a:r>
            <a:r>
              <a:rPr lang="en-GB" sz="1600" dirty="0">
                <a:solidFill>
                  <a:schemeClr val="bg1"/>
                </a:solidFill>
              </a:rPr>
              <a:t>£8.24</a:t>
            </a:r>
            <a:br>
              <a:rPr lang="en-GB" sz="1600" dirty="0">
                <a:solidFill>
                  <a:schemeClr val="bg1"/>
                </a:solidFill>
              </a:rPr>
            </a:br>
            <a:r>
              <a:rPr lang="en-GB" sz="1600" dirty="0">
                <a:solidFill>
                  <a:schemeClr val="accent5"/>
                </a:solidFill>
              </a:rPr>
              <a:t>Sales on Steam: </a:t>
            </a:r>
            <a:r>
              <a:rPr lang="en-GB" sz="1600" dirty="0">
                <a:solidFill>
                  <a:schemeClr val="bg1"/>
                </a:solidFill>
              </a:rPr>
              <a:t>1,720,000       </a:t>
            </a:r>
            <a:r>
              <a:rPr lang="en-GB" sz="1600" dirty="0">
                <a:solidFill>
                  <a:schemeClr val="accent5"/>
                </a:solidFill>
              </a:rPr>
              <a:t>Rating: </a:t>
            </a:r>
            <a:r>
              <a:rPr lang="en-GB" sz="1600" dirty="0">
                <a:solidFill>
                  <a:schemeClr val="bg1"/>
                </a:solidFill>
              </a:rPr>
              <a:t>92% Pos</a:t>
            </a:r>
          </a:p>
          <a:p>
            <a:endParaRPr lang="en-GB" sz="1600" dirty="0">
              <a:solidFill>
                <a:schemeClr val="bg1"/>
              </a:solidFill>
            </a:endParaRPr>
          </a:p>
          <a:p>
            <a:r>
              <a:rPr lang="en-GB" sz="1600" u="sng" dirty="0">
                <a:solidFill>
                  <a:schemeClr val="accent5"/>
                </a:solidFill>
              </a:rPr>
              <a:t>Sackboy: A Big Adventure</a:t>
            </a:r>
            <a:r>
              <a:rPr lang="en-GB" sz="1600" dirty="0">
                <a:solidFill>
                  <a:schemeClr val="accent5"/>
                </a:solidFill>
              </a:rPr>
              <a:t>         </a:t>
            </a:r>
          </a:p>
          <a:p>
            <a:r>
              <a:rPr lang="en-GB" sz="1600" dirty="0">
                <a:solidFill>
                  <a:schemeClr val="accent5"/>
                </a:solidFill>
              </a:rPr>
              <a:t>Price: </a:t>
            </a:r>
            <a:r>
              <a:rPr lang="en-GB" sz="1600" dirty="0">
                <a:solidFill>
                  <a:schemeClr val="bg1"/>
                </a:solidFill>
              </a:rPr>
              <a:t>£49.99                           </a:t>
            </a:r>
            <a:r>
              <a:rPr lang="en-GB" sz="1600" dirty="0">
                <a:solidFill>
                  <a:schemeClr val="accent5"/>
                </a:solidFill>
              </a:rPr>
              <a:t>Lowest Price: </a:t>
            </a:r>
            <a:r>
              <a:rPr lang="en-GB" sz="1600" dirty="0">
                <a:solidFill>
                  <a:schemeClr val="bg1"/>
                </a:solidFill>
              </a:rPr>
              <a:t>£8.24</a:t>
            </a:r>
            <a:br>
              <a:rPr lang="en-GB" sz="1600" dirty="0">
                <a:solidFill>
                  <a:schemeClr val="bg1"/>
                </a:solidFill>
              </a:rPr>
            </a:br>
            <a:r>
              <a:rPr lang="en-GB" sz="1600" dirty="0">
                <a:solidFill>
                  <a:schemeClr val="accent5"/>
                </a:solidFill>
              </a:rPr>
              <a:t>Sales on Steam: </a:t>
            </a:r>
            <a:r>
              <a:rPr lang="en-GB" sz="1600" dirty="0">
                <a:solidFill>
                  <a:schemeClr val="bg1"/>
                </a:solidFill>
              </a:rPr>
              <a:t>117,000          </a:t>
            </a:r>
            <a:r>
              <a:rPr lang="en-GB" sz="1600" dirty="0">
                <a:solidFill>
                  <a:schemeClr val="accent5"/>
                </a:solidFill>
              </a:rPr>
              <a:t>Rating: </a:t>
            </a:r>
            <a:r>
              <a:rPr lang="en-GB" sz="1600" dirty="0">
                <a:solidFill>
                  <a:schemeClr val="bg1"/>
                </a:solidFill>
              </a:rPr>
              <a:t>82% Pos</a:t>
            </a:r>
          </a:p>
          <a:p>
            <a:endParaRPr lang="en-GB" sz="1600" dirty="0">
              <a:solidFill>
                <a:schemeClr val="bg1"/>
              </a:solidFill>
            </a:endParaRPr>
          </a:p>
          <a:p>
            <a:r>
              <a:rPr lang="en-GB" sz="1600" u="sng" dirty="0">
                <a:solidFill>
                  <a:schemeClr val="accent5"/>
                </a:solidFill>
              </a:rPr>
              <a:t>It Takes Two</a:t>
            </a:r>
          </a:p>
          <a:p>
            <a:r>
              <a:rPr lang="en-GB" sz="1600" dirty="0">
                <a:solidFill>
                  <a:schemeClr val="accent5"/>
                </a:solidFill>
              </a:rPr>
              <a:t>Price: </a:t>
            </a:r>
            <a:r>
              <a:rPr lang="en-GB" sz="1600" dirty="0">
                <a:solidFill>
                  <a:schemeClr val="bg1"/>
                </a:solidFill>
              </a:rPr>
              <a:t>£34.99                           </a:t>
            </a:r>
            <a:r>
              <a:rPr lang="en-GB" sz="1600" dirty="0">
                <a:solidFill>
                  <a:schemeClr val="accent5"/>
                </a:solidFill>
              </a:rPr>
              <a:t>Lowest Price:  </a:t>
            </a:r>
            <a:r>
              <a:rPr lang="en-GB" sz="1600" dirty="0">
                <a:solidFill>
                  <a:schemeClr val="bg1"/>
                </a:solidFill>
              </a:rPr>
              <a:t>£12.24</a:t>
            </a:r>
          </a:p>
          <a:p>
            <a:r>
              <a:rPr lang="en-GB" sz="1600" dirty="0">
                <a:solidFill>
                  <a:schemeClr val="accent5"/>
                </a:solidFill>
              </a:rPr>
              <a:t>Sales on Steam: </a:t>
            </a:r>
            <a:r>
              <a:rPr lang="en-GB" sz="1600" dirty="0">
                <a:solidFill>
                  <a:schemeClr val="bg1"/>
                </a:solidFill>
              </a:rPr>
              <a:t>7,900,000       </a:t>
            </a:r>
            <a:r>
              <a:rPr lang="en-GB" sz="1600" dirty="0">
                <a:solidFill>
                  <a:schemeClr val="accent5"/>
                </a:solidFill>
              </a:rPr>
              <a:t>Rating: </a:t>
            </a:r>
            <a:r>
              <a:rPr lang="en-GB" sz="1600" dirty="0">
                <a:solidFill>
                  <a:schemeClr val="bg1"/>
                </a:solidFill>
              </a:rPr>
              <a:t>94% Pos</a:t>
            </a:r>
          </a:p>
          <a:p>
            <a:endParaRPr lang="en-GB" sz="1600" dirty="0">
              <a:solidFill>
                <a:schemeClr val="bg1"/>
              </a:solidFill>
            </a:endParaRPr>
          </a:p>
          <a:p>
            <a:r>
              <a:rPr lang="en-GB" sz="1600" u="sng" dirty="0">
                <a:solidFill>
                  <a:schemeClr val="accent5"/>
                </a:solidFill>
              </a:rPr>
              <a:t>Cocoon</a:t>
            </a:r>
          </a:p>
          <a:p>
            <a:r>
              <a:rPr lang="en-GB" sz="1600" dirty="0">
                <a:solidFill>
                  <a:schemeClr val="accent5"/>
                </a:solidFill>
              </a:rPr>
              <a:t>Price: </a:t>
            </a:r>
            <a:r>
              <a:rPr lang="en-GB" sz="1600" dirty="0">
                <a:solidFill>
                  <a:schemeClr val="bg1"/>
                </a:solidFill>
              </a:rPr>
              <a:t>£16.79                           </a:t>
            </a:r>
            <a:r>
              <a:rPr lang="en-GB" sz="1600" dirty="0">
                <a:solidFill>
                  <a:schemeClr val="accent5"/>
                </a:solidFill>
              </a:rPr>
              <a:t>Lowest Price: </a:t>
            </a:r>
            <a:r>
              <a:rPr lang="en-GB" sz="1600" dirty="0">
                <a:solidFill>
                  <a:schemeClr val="bg1"/>
                </a:solidFill>
              </a:rPr>
              <a:t>N/A</a:t>
            </a:r>
          </a:p>
          <a:p>
            <a:r>
              <a:rPr lang="en-GB" sz="1600" dirty="0">
                <a:solidFill>
                  <a:schemeClr val="accent5"/>
                </a:solidFill>
              </a:rPr>
              <a:t>Sales on Steam: </a:t>
            </a:r>
            <a:r>
              <a:rPr lang="en-GB" sz="1600" dirty="0">
                <a:solidFill>
                  <a:schemeClr val="bg1"/>
                </a:solidFill>
              </a:rPr>
              <a:t>30,000            </a:t>
            </a:r>
            <a:r>
              <a:rPr lang="en-GB" sz="1600" dirty="0">
                <a:solidFill>
                  <a:schemeClr val="accent5"/>
                </a:solidFill>
              </a:rPr>
              <a:t>Rating: </a:t>
            </a:r>
            <a:r>
              <a:rPr lang="en-GB" sz="1600" dirty="0">
                <a:solidFill>
                  <a:schemeClr val="bg1"/>
                </a:solidFill>
              </a:rPr>
              <a:t>89% Pos</a:t>
            </a:r>
          </a:p>
        </p:txBody>
      </p:sp>
      <p:sp>
        <p:nvSpPr>
          <p:cNvPr id="4" name="TextBox 3">
            <a:extLst>
              <a:ext uri="{FF2B5EF4-FFF2-40B4-BE49-F238E27FC236}">
                <a16:creationId xmlns:a16="http://schemas.microsoft.com/office/drawing/2014/main" id="{BD63560B-0718-FCB0-F5E1-42747D2ADD1B}"/>
              </a:ext>
            </a:extLst>
          </p:cNvPr>
          <p:cNvSpPr txBox="1"/>
          <p:nvPr/>
        </p:nvSpPr>
        <p:spPr>
          <a:xfrm>
            <a:off x="748146" y="2239711"/>
            <a:ext cx="4405745" cy="4031873"/>
          </a:xfrm>
          <a:prstGeom prst="rect">
            <a:avLst/>
          </a:prstGeom>
          <a:noFill/>
        </p:spPr>
        <p:txBody>
          <a:bodyPr wrap="square" rtlCol="0">
            <a:spAutoFit/>
          </a:bodyPr>
          <a:lstStyle/>
          <a:p>
            <a:r>
              <a:rPr lang="en-GB" sz="1600" dirty="0">
                <a:solidFill>
                  <a:schemeClr val="bg1"/>
                </a:solidFill>
              </a:rPr>
              <a:t>All of our competitors share the platformer genre with us, however some have had much more success than others. This is largely down to very well designed games with solid marketing and unique mechanics, but there are some core complaints on each game.</a:t>
            </a:r>
          </a:p>
          <a:p>
            <a:endParaRPr lang="en-GB" sz="1600" dirty="0">
              <a:solidFill>
                <a:schemeClr val="bg1"/>
              </a:solidFill>
            </a:endParaRPr>
          </a:p>
          <a:p>
            <a:r>
              <a:rPr lang="en-GB" sz="1600" dirty="0">
                <a:solidFill>
                  <a:schemeClr val="bg1"/>
                </a:solidFill>
              </a:rPr>
              <a:t>Little Nightmares II has a very good and unique aesthetic, and the let down was the controls not being reactive at times. </a:t>
            </a:r>
          </a:p>
          <a:p>
            <a:r>
              <a:rPr lang="en-GB" sz="1600" dirty="0">
                <a:solidFill>
                  <a:schemeClr val="bg1"/>
                </a:solidFill>
              </a:rPr>
              <a:t>Sackboy also has a very beautiful aesthetic with an extremely low player count. </a:t>
            </a:r>
          </a:p>
          <a:p>
            <a:r>
              <a:rPr lang="en-GB" sz="1600" dirty="0">
                <a:solidFill>
                  <a:schemeClr val="bg1"/>
                </a:solidFill>
              </a:rPr>
              <a:t>It takes two requires a third party (EA/Origin) launcher and that did upset people. </a:t>
            </a:r>
          </a:p>
          <a:p>
            <a:r>
              <a:rPr lang="en-GB" sz="1600" dirty="0">
                <a:solidFill>
                  <a:schemeClr val="bg1"/>
                </a:solidFill>
              </a:rPr>
              <a:t>Cocoons complaint was repetitive puzzles that were simply not fun.</a:t>
            </a:r>
          </a:p>
        </p:txBody>
      </p:sp>
    </p:spTree>
    <p:extLst>
      <p:ext uri="{BB962C8B-B14F-4D97-AF65-F5344CB8AC3E}">
        <p14:creationId xmlns:p14="http://schemas.microsoft.com/office/powerpoint/2010/main" val="2767781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FAA7DC03-FAF3-A39E-96FC-B6BE62B30E84}"/>
              </a:ext>
            </a:extLst>
          </p:cNvPr>
          <p:cNvSpPr txBox="1">
            <a:spLocks/>
          </p:cNvSpPr>
          <p:nvPr/>
        </p:nvSpPr>
        <p:spPr>
          <a:xfrm>
            <a:off x="836611" y="935653"/>
            <a:ext cx="4631316" cy="851476"/>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100" baseline="0">
                <a:solidFill>
                  <a:schemeClr val="tx1">
                    <a:lumMod val="95000"/>
                    <a:lumOff val="5000"/>
                  </a:schemeClr>
                </a:solidFill>
                <a:latin typeface="+mj-lt"/>
                <a:ea typeface="+mj-ea"/>
                <a:cs typeface="+mj-cs"/>
              </a:defRPr>
            </a:lvl1pPr>
          </a:lstStyle>
          <a:p>
            <a:r>
              <a:rPr lang="en-GB" sz="3600" dirty="0">
                <a:solidFill>
                  <a:schemeClr val="accent5"/>
                </a:solidFill>
              </a:rPr>
              <a:t>Competitors &amp; Pricing Study (Shadow Mechanics)</a:t>
            </a:r>
          </a:p>
        </p:txBody>
      </p:sp>
      <p:sp>
        <p:nvSpPr>
          <p:cNvPr id="3" name="TextBox 2">
            <a:extLst>
              <a:ext uri="{FF2B5EF4-FFF2-40B4-BE49-F238E27FC236}">
                <a16:creationId xmlns:a16="http://schemas.microsoft.com/office/drawing/2014/main" id="{C8AEF6DA-318C-82D5-A7D2-3ECC02D0A699}"/>
              </a:ext>
            </a:extLst>
          </p:cNvPr>
          <p:cNvSpPr txBox="1"/>
          <p:nvPr/>
        </p:nvSpPr>
        <p:spPr>
          <a:xfrm>
            <a:off x="6096000" y="2239711"/>
            <a:ext cx="4987636" cy="3785652"/>
          </a:xfrm>
          <a:prstGeom prst="rect">
            <a:avLst/>
          </a:prstGeom>
          <a:noFill/>
        </p:spPr>
        <p:txBody>
          <a:bodyPr wrap="square" rtlCol="0">
            <a:spAutoFit/>
          </a:bodyPr>
          <a:lstStyle/>
          <a:p>
            <a:r>
              <a:rPr lang="en-GB" sz="1600" u="sng" dirty="0">
                <a:solidFill>
                  <a:schemeClr val="accent5"/>
                </a:solidFill>
              </a:rPr>
              <a:t>Schim</a:t>
            </a:r>
          </a:p>
          <a:p>
            <a:r>
              <a:rPr lang="en-GB" sz="1600" dirty="0">
                <a:solidFill>
                  <a:schemeClr val="accent5"/>
                </a:solidFill>
              </a:rPr>
              <a:t>Price: </a:t>
            </a:r>
            <a:r>
              <a:rPr lang="en-GB" sz="1600" dirty="0">
                <a:solidFill>
                  <a:schemeClr val="bg1"/>
                </a:solidFill>
              </a:rPr>
              <a:t>N/A                               </a:t>
            </a:r>
            <a:r>
              <a:rPr lang="en-GB" sz="1600" dirty="0">
                <a:solidFill>
                  <a:schemeClr val="accent5"/>
                </a:solidFill>
              </a:rPr>
              <a:t>Lowest Price: </a:t>
            </a:r>
            <a:r>
              <a:rPr lang="en-GB" sz="1600" dirty="0">
                <a:solidFill>
                  <a:schemeClr val="bg1"/>
                </a:solidFill>
              </a:rPr>
              <a:t>N/A</a:t>
            </a:r>
            <a:br>
              <a:rPr lang="en-GB" sz="1600" dirty="0">
                <a:solidFill>
                  <a:schemeClr val="bg1"/>
                </a:solidFill>
              </a:rPr>
            </a:br>
            <a:r>
              <a:rPr lang="en-GB" sz="1600" dirty="0">
                <a:solidFill>
                  <a:schemeClr val="accent5"/>
                </a:solidFill>
              </a:rPr>
              <a:t>Sales on Steam: </a:t>
            </a:r>
            <a:r>
              <a:rPr lang="en-GB" sz="1600" dirty="0">
                <a:solidFill>
                  <a:schemeClr val="bg1"/>
                </a:solidFill>
              </a:rPr>
              <a:t>N/A                </a:t>
            </a:r>
            <a:r>
              <a:rPr lang="en-GB" sz="1600" dirty="0">
                <a:solidFill>
                  <a:schemeClr val="accent5"/>
                </a:solidFill>
              </a:rPr>
              <a:t>Rating: </a:t>
            </a:r>
            <a:r>
              <a:rPr lang="en-GB" sz="1600" dirty="0">
                <a:solidFill>
                  <a:schemeClr val="bg1"/>
                </a:solidFill>
              </a:rPr>
              <a:t>N/A</a:t>
            </a:r>
          </a:p>
          <a:p>
            <a:r>
              <a:rPr lang="en-GB" sz="1600" dirty="0">
                <a:solidFill>
                  <a:schemeClr val="bg1"/>
                </a:solidFill>
              </a:rPr>
              <a:t> </a:t>
            </a:r>
          </a:p>
          <a:p>
            <a:r>
              <a:rPr lang="en-GB" sz="1600" u="sng" dirty="0">
                <a:solidFill>
                  <a:schemeClr val="accent5"/>
                </a:solidFill>
              </a:rPr>
              <a:t>In My Shadow</a:t>
            </a:r>
          </a:p>
          <a:p>
            <a:r>
              <a:rPr lang="en-GB" sz="1600" dirty="0">
                <a:solidFill>
                  <a:schemeClr val="accent5"/>
                </a:solidFill>
              </a:rPr>
              <a:t>Price: </a:t>
            </a:r>
            <a:r>
              <a:rPr lang="en-GB" sz="1600" dirty="0">
                <a:solidFill>
                  <a:schemeClr val="bg1"/>
                </a:solidFill>
              </a:rPr>
              <a:t>£8.00                             </a:t>
            </a:r>
            <a:r>
              <a:rPr lang="en-GB" sz="1600" dirty="0">
                <a:solidFill>
                  <a:schemeClr val="accent5"/>
                </a:solidFill>
              </a:rPr>
              <a:t>Lowest Price: </a:t>
            </a:r>
            <a:r>
              <a:rPr lang="en-GB" sz="1600" dirty="0">
                <a:solidFill>
                  <a:schemeClr val="bg1"/>
                </a:solidFill>
              </a:rPr>
              <a:t>£2.00</a:t>
            </a:r>
            <a:br>
              <a:rPr lang="en-GB" sz="1600" dirty="0">
                <a:solidFill>
                  <a:schemeClr val="bg1"/>
                </a:solidFill>
              </a:rPr>
            </a:br>
            <a:r>
              <a:rPr lang="en-GB" sz="1600" dirty="0">
                <a:solidFill>
                  <a:schemeClr val="accent5"/>
                </a:solidFill>
              </a:rPr>
              <a:t>Sales on Steam: </a:t>
            </a:r>
            <a:r>
              <a:rPr lang="en-GB" sz="1600" dirty="0">
                <a:solidFill>
                  <a:schemeClr val="bg1"/>
                </a:solidFill>
              </a:rPr>
              <a:t>3,600              </a:t>
            </a:r>
            <a:r>
              <a:rPr lang="en-GB" sz="1600" dirty="0">
                <a:solidFill>
                  <a:schemeClr val="accent5"/>
                </a:solidFill>
              </a:rPr>
              <a:t>Rating: </a:t>
            </a:r>
            <a:r>
              <a:rPr lang="en-GB" sz="1600" dirty="0">
                <a:solidFill>
                  <a:schemeClr val="bg1"/>
                </a:solidFill>
              </a:rPr>
              <a:t>74%</a:t>
            </a:r>
          </a:p>
          <a:p>
            <a:endParaRPr lang="en-GB" sz="1600" dirty="0">
              <a:solidFill>
                <a:schemeClr val="bg1"/>
              </a:solidFill>
            </a:endParaRPr>
          </a:p>
          <a:p>
            <a:r>
              <a:rPr lang="en-GB" sz="1600" u="sng" dirty="0">
                <a:solidFill>
                  <a:schemeClr val="accent5"/>
                </a:solidFill>
              </a:rPr>
              <a:t>Shady Part of Me</a:t>
            </a:r>
          </a:p>
          <a:p>
            <a:r>
              <a:rPr lang="en-GB" sz="1600" dirty="0">
                <a:solidFill>
                  <a:schemeClr val="accent5"/>
                </a:solidFill>
              </a:rPr>
              <a:t>Price: </a:t>
            </a:r>
            <a:r>
              <a:rPr lang="en-GB" sz="1600" dirty="0">
                <a:solidFill>
                  <a:schemeClr val="bg1"/>
                </a:solidFill>
              </a:rPr>
              <a:t>£12.99                           </a:t>
            </a:r>
            <a:r>
              <a:rPr lang="en-GB" sz="1600" dirty="0">
                <a:solidFill>
                  <a:schemeClr val="accent5"/>
                </a:solidFill>
              </a:rPr>
              <a:t>Lowest Price:  </a:t>
            </a:r>
            <a:r>
              <a:rPr lang="en-GB" sz="1600" dirty="0">
                <a:solidFill>
                  <a:schemeClr val="bg1"/>
                </a:solidFill>
              </a:rPr>
              <a:t>£2.59</a:t>
            </a:r>
          </a:p>
          <a:p>
            <a:r>
              <a:rPr lang="en-GB" sz="1600" dirty="0">
                <a:solidFill>
                  <a:schemeClr val="accent5"/>
                </a:solidFill>
              </a:rPr>
              <a:t>Sales on Steam: </a:t>
            </a:r>
            <a:r>
              <a:rPr lang="en-GB" sz="1600" dirty="0">
                <a:solidFill>
                  <a:schemeClr val="bg1"/>
                </a:solidFill>
              </a:rPr>
              <a:t>93,000            </a:t>
            </a:r>
            <a:r>
              <a:rPr lang="en-GB" sz="1600" dirty="0">
                <a:solidFill>
                  <a:schemeClr val="accent5"/>
                </a:solidFill>
              </a:rPr>
              <a:t>Rating: </a:t>
            </a:r>
            <a:r>
              <a:rPr lang="en-GB" sz="1600" dirty="0">
                <a:solidFill>
                  <a:schemeClr val="bg1"/>
                </a:solidFill>
              </a:rPr>
              <a:t>90% Pos</a:t>
            </a:r>
          </a:p>
          <a:p>
            <a:endParaRPr lang="en-GB" sz="1600" dirty="0">
              <a:solidFill>
                <a:schemeClr val="bg1"/>
              </a:solidFill>
            </a:endParaRPr>
          </a:p>
          <a:p>
            <a:r>
              <a:rPr lang="en-GB" sz="1600" u="sng" dirty="0">
                <a:solidFill>
                  <a:schemeClr val="accent5"/>
                </a:solidFill>
              </a:rPr>
              <a:t>Limbo</a:t>
            </a:r>
          </a:p>
          <a:p>
            <a:r>
              <a:rPr lang="en-GB" sz="1600" dirty="0">
                <a:solidFill>
                  <a:schemeClr val="accent5"/>
                </a:solidFill>
              </a:rPr>
              <a:t>Price: </a:t>
            </a:r>
            <a:r>
              <a:rPr lang="en-GB" sz="1600" dirty="0">
                <a:solidFill>
                  <a:schemeClr val="bg1"/>
                </a:solidFill>
              </a:rPr>
              <a:t>£8.99                             </a:t>
            </a:r>
            <a:r>
              <a:rPr lang="en-GB" sz="1600" dirty="0">
                <a:solidFill>
                  <a:schemeClr val="accent5"/>
                </a:solidFill>
              </a:rPr>
              <a:t>Lowest Price: </a:t>
            </a:r>
            <a:r>
              <a:rPr lang="en-GB" sz="1600" dirty="0">
                <a:solidFill>
                  <a:schemeClr val="bg1"/>
                </a:solidFill>
              </a:rPr>
              <a:t>£0.69</a:t>
            </a:r>
          </a:p>
          <a:p>
            <a:r>
              <a:rPr lang="en-GB" sz="1600" dirty="0">
                <a:solidFill>
                  <a:schemeClr val="accent5"/>
                </a:solidFill>
              </a:rPr>
              <a:t>Sales on Steam: </a:t>
            </a:r>
            <a:r>
              <a:rPr lang="en-GB" sz="1600" dirty="0">
                <a:solidFill>
                  <a:schemeClr val="bg1"/>
                </a:solidFill>
              </a:rPr>
              <a:t>2,800,000       </a:t>
            </a:r>
            <a:r>
              <a:rPr lang="en-GB" sz="1600" dirty="0">
                <a:solidFill>
                  <a:schemeClr val="accent5"/>
                </a:solidFill>
              </a:rPr>
              <a:t>Rating: </a:t>
            </a:r>
            <a:r>
              <a:rPr lang="en-GB" sz="1600" dirty="0">
                <a:solidFill>
                  <a:schemeClr val="bg1"/>
                </a:solidFill>
              </a:rPr>
              <a:t>91% Pos</a:t>
            </a:r>
          </a:p>
        </p:txBody>
      </p:sp>
      <p:sp>
        <p:nvSpPr>
          <p:cNvPr id="2" name="TextBox 1">
            <a:extLst>
              <a:ext uri="{FF2B5EF4-FFF2-40B4-BE49-F238E27FC236}">
                <a16:creationId xmlns:a16="http://schemas.microsoft.com/office/drawing/2014/main" id="{2CF893FF-EF57-14B5-E803-2C3A5630A61F}"/>
              </a:ext>
            </a:extLst>
          </p:cNvPr>
          <p:cNvSpPr txBox="1"/>
          <p:nvPr/>
        </p:nvSpPr>
        <p:spPr>
          <a:xfrm>
            <a:off x="748146" y="2239711"/>
            <a:ext cx="4405745" cy="4524315"/>
          </a:xfrm>
          <a:prstGeom prst="rect">
            <a:avLst/>
          </a:prstGeom>
          <a:noFill/>
        </p:spPr>
        <p:txBody>
          <a:bodyPr wrap="square" rtlCol="0">
            <a:spAutoFit/>
          </a:bodyPr>
          <a:lstStyle/>
          <a:p>
            <a:r>
              <a:rPr lang="en-GB" sz="1600" dirty="0">
                <a:solidFill>
                  <a:schemeClr val="bg1"/>
                </a:solidFill>
              </a:rPr>
              <a:t>The shadow mechanic does not seem to have much </a:t>
            </a:r>
          </a:p>
          <a:p>
            <a:r>
              <a:rPr lang="en-GB" sz="1600" dirty="0">
                <a:solidFill>
                  <a:schemeClr val="bg1"/>
                </a:solidFill>
              </a:rPr>
              <a:t>competition when looking at it as a primary </a:t>
            </a:r>
          </a:p>
          <a:p>
            <a:r>
              <a:rPr lang="en-GB" sz="1600" dirty="0">
                <a:solidFill>
                  <a:schemeClr val="bg1"/>
                </a:solidFill>
              </a:rPr>
              <a:t>mechanic within a game and not an ancillary </a:t>
            </a:r>
          </a:p>
          <a:p>
            <a:r>
              <a:rPr lang="en-GB" sz="1600" dirty="0">
                <a:solidFill>
                  <a:schemeClr val="bg1"/>
                </a:solidFill>
              </a:rPr>
              <a:t>mechanic. This means we are well placed to be</a:t>
            </a:r>
          </a:p>
          <a:p>
            <a:r>
              <a:rPr lang="en-GB" sz="1600" dirty="0">
                <a:solidFill>
                  <a:schemeClr val="bg1"/>
                </a:solidFill>
              </a:rPr>
              <a:t>at the forefront of this type of mechanic in a game</a:t>
            </a:r>
          </a:p>
          <a:p>
            <a:r>
              <a:rPr lang="en-GB" sz="1600" dirty="0">
                <a:solidFill>
                  <a:schemeClr val="bg1"/>
                </a:solidFill>
              </a:rPr>
              <a:t>and could potentially leverage it outwards.</a:t>
            </a:r>
          </a:p>
          <a:p>
            <a:br>
              <a:rPr lang="en-GB" sz="1600" dirty="0">
                <a:solidFill>
                  <a:schemeClr val="bg1"/>
                </a:solidFill>
              </a:rPr>
            </a:br>
            <a:r>
              <a:rPr lang="en-GB" sz="1600" dirty="0">
                <a:solidFill>
                  <a:schemeClr val="bg1"/>
                </a:solidFill>
              </a:rPr>
              <a:t>The large flaw with this game is the smaller </a:t>
            </a:r>
          </a:p>
          <a:p>
            <a:r>
              <a:rPr lang="en-GB" sz="1600" dirty="0">
                <a:solidFill>
                  <a:schemeClr val="bg1"/>
                </a:solidFill>
              </a:rPr>
              <a:t>player base in most of these games, Limbo itself </a:t>
            </a:r>
          </a:p>
          <a:p>
            <a:r>
              <a:rPr lang="en-GB" sz="1600" dirty="0">
                <a:solidFill>
                  <a:schemeClr val="bg1"/>
                </a:solidFill>
              </a:rPr>
              <a:t>being the exception to this and largely because the</a:t>
            </a:r>
          </a:p>
          <a:p>
            <a:r>
              <a:rPr lang="en-GB" sz="1600" dirty="0">
                <a:solidFill>
                  <a:schemeClr val="bg1"/>
                </a:solidFill>
              </a:rPr>
              <a:t>shadow is not just a mechanic but also its unique art</a:t>
            </a:r>
          </a:p>
          <a:p>
            <a:r>
              <a:rPr lang="en-GB" sz="1600" dirty="0">
                <a:solidFill>
                  <a:schemeClr val="bg1"/>
                </a:solidFill>
              </a:rPr>
              <a:t>style and it had a very strong marketing effort.</a:t>
            </a:r>
          </a:p>
          <a:p>
            <a:r>
              <a:rPr lang="en-GB" sz="1600" dirty="0">
                <a:solidFill>
                  <a:schemeClr val="bg1"/>
                </a:solidFill>
              </a:rPr>
              <a:t>That said people do seem to enjoy the unique mechanics these games offer.</a:t>
            </a:r>
            <a:br>
              <a:rPr lang="en-GB" sz="1600" dirty="0">
                <a:solidFill>
                  <a:schemeClr val="bg1"/>
                </a:solidFill>
              </a:rPr>
            </a:br>
            <a:br>
              <a:rPr lang="en-GB" sz="1600" dirty="0">
                <a:solidFill>
                  <a:schemeClr val="bg1"/>
                </a:solidFill>
              </a:rPr>
            </a:br>
            <a:r>
              <a:rPr lang="en-GB" sz="1600" dirty="0">
                <a:solidFill>
                  <a:schemeClr val="bg1"/>
                </a:solidFill>
              </a:rPr>
              <a:t>Schim is also likely to be a frontline competitor to us</a:t>
            </a:r>
          </a:p>
          <a:p>
            <a:r>
              <a:rPr lang="en-GB" sz="1600" dirty="0">
                <a:solidFill>
                  <a:schemeClr val="bg1"/>
                </a:solidFill>
              </a:rPr>
              <a:t>In the near future with their unique bounding shadow puzzle mechanic. </a:t>
            </a:r>
          </a:p>
        </p:txBody>
      </p:sp>
    </p:spTree>
    <p:extLst>
      <p:ext uri="{BB962C8B-B14F-4D97-AF65-F5344CB8AC3E}">
        <p14:creationId xmlns:p14="http://schemas.microsoft.com/office/powerpoint/2010/main" val="621083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09519C06-49FB-634A-75E0-D5A325461973}"/>
              </a:ext>
            </a:extLst>
          </p:cNvPr>
          <p:cNvSpPr txBox="1">
            <a:spLocks/>
          </p:cNvSpPr>
          <p:nvPr/>
        </p:nvSpPr>
        <p:spPr>
          <a:xfrm>
            <a:off x="836611" y="977324"/>
            <a:ext cx="3620654" cy="537440"/>
          </a:xfrm>
          <a:prstGeom prst="rect">
            <a:avLst/>
          </a:prstGeom>
        </p:spPr>
        <p:txBody>
          <a:bodyPr vert="horz" lIns="91440" tIns="45720" rIns="91440" bIns="45720" rtlCol="0" anchor="ctr">
            <a:noAutofit/>
          </a:bodyPr>
          <a:lstStyle>
            <a:lvl1pPr algn="l" defTabSz="914400" rtl="0" eaLnBrk="1" latinLnBrk="0" hangingPunct="1">
              <a:lnSpc>
                <a:spcPct val="80000"/>
              </a:lnSpc>
              <a:spcBef>
                <a:spcPct val="0"/>
              </a:spcBef>
              <a:buNone/>
              <a:defRPr sz="4000" kern="1200" cap="all" spc="100" baseline="0">
                <a:solidFill>
                  <a:schemeClr val="tx1">
                    <a:lumMod val="95000"/>
                    <a:lumOff val="5000"/>
                  </a:schemeClr>
                </a:solidFill>
                <a:latin typeface="+mj-lt"/>
                <a:ea typeface="+mj-ea"/>
                <a:cs typeface="+mj-cs"/>
              </a:defRPr>
            </a:lvl1pPr>
          </a:lstStyle>
          <a:p>
            <a:r>
              <a:rPr lang="en-GB" sz="3600" dirty="0">
                <a:solidFill>
                  <a:schemeClr val="accent5"/>
                </a:solidFill>
              </a:rPr>
              <a:t>Production Timeline</a:t>
            </a:r>
          </a:p>
        </p:txBody>
      </p:sp>
      <p:graphicFrame>
        <p:nvGraphicFramePr>
          <p:cNvPr id="9" name="Diagram 8">
            <a:extLst>
              <a:ext uri="{FF2B5EF4-FFF2-40B4-BE49-F238E27FC236}">
                <a16:creationId xmlns:a16="http://schemas.microsoft.com/office/drawing/2014/main" id="{C9E3DE23-704C-14C4-F49B-298F5BB5EA09}"/>
              </a:ext>
            </a:extLst>
          </p:cNvPr>
          <p:cNvGraphicFramePr/>
          <p:nvPr>
            <p:extLst>
              <p:ext uri="{D42A27DB-BD31-4B8C-83A1-F6EECF244321}">
                <p14:modId xmlns:p14="http://schemas.microsoft.com/office/powerpoint/2010/main" val="2660767645"/>
              </p:ext>
            </p:extLst>
          </p:nvPr>
        </p:nvGraphicFramePr>
        <p:xfrm>
          <a:off x="836611" y="1727200"/>
          <a:ext cx="10472619" cy="24661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a:extLst>
              <a:ext uri="{FF2B5EF4-FFF2-40B4-BE49-F238E27FC236}">
                <a16:creationId xmlns:a16="http://schemas.microsoft.com/office/drawing/2014/main" id="{B0CC915D-1692-4AAD-52AB-2166C7E720DA}"/>
              </a:ext>
            </a:extLst>
          </p:cNvPr>
          <p:cNvGraphicFramePr/>
          <p:nvPr>
            <p:extLst>
              <p:ext uri="{D42A27DB-BD31-4B8C-83A1-F6EECF244321}">
                <p14:modId xmlns:p14="http://schemas.microsoft.com/office/powerpoint/2010/main" val="3178272540"/>
              </p:ext>
            </p:extLst>
          </p:nvPr>
        </p:nvGraphicFramePr>
        <p:xfrm>
          <a:off x="836611" y="3731644"/>
          <a:ext cx="1449389" cy="9233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11">
            <a:extLst>
              <a:ext uri="{FF2B5EF4-FFF2-40B4-BE49-F238E27FC236}">
                <a16:creationId xmlns:a16="http://schemas.microsoft.com/office/drawing/2014/main" id="{D55569DF-C24C-6C30-B317-70AEA8677DF0}"/>
              </a:ext>
            </a:extLst>
          </p:cNvPr>
          <p:cNvGraphicFramePr/>
          <p:nvPr>
            <p:extLst>
              <p:ext uri="{D42A27DB-BD31-4B8C-83A1-F6EECF244321}">
                <p14:modId xmlns:p14="http://schemas.microsoft.com/office/powerpoint/2010/main" val="1312109262"/>
              </p:ext>
            </p:extLst>
          </p:nvPr>
        </p:nvGraphicFramePr>
        <p:xfrm>
          <a:off x="4457265" y="3702171"/>
          <a:ext cx="1449389" cy="129252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3" name="Diagram 12">
            <a:extLst>
              <a:ext uri="{FF2B5EF4-FFF2-40B4-BE49-F238E27FC236}">
                <a16:creationId xmlns:a16="http://schemas.microsoft.com/office/drawing/2014/main" id="{75E001F8-FD14-01F6-7068-BA860EB317CD}"/>
              </a:ext>
            </a:extLst>
          </p:cNvPr>
          <p:cNvGraphicFramePr/>
          <p:nvPr>
            <p:extLst>
              <p:ext uri="{D42A27DB-BD31-4B8C-83A1-F6EECF244321}">
                <p14:modId xmlns:p14="http://schemas.microsoft.com/office/powerpoint/2010/main" val="3966542967"/>
              </p:ext>
            </p:extLst>
          </p:nvPr>
        </p:nvGraphicFramePr>
        <p:xfrm>
          <a:off x="6267592" y="3731644"/>
          <a:ext cx="1449389" cy="92333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4" name="Diagram 13">
            <a:extLst>
              <a:ext uri="{FF2B5EF4-FFF2-40B4-BE49-F238E27FC236}">
                <a16:creationId xmlns:a16="http://schemas.microsoft.com/office/drawing/2014/main" id="{3188D294-1EA4-A6DF-2416-C72959F7B74F}"/>
              </a:ext>
            </a:extLst>
          </p:cNvPr>
          <p:cNvGraphicFramePr/>
          <p:nvPr>
            <p:extLst>
              <p:ext uri="{D42A27DB-BD31-4B8C-83A1-F6EECF244321}">
                <p14:modId xmlns:p14="http://schemas.microsoft.com/office/powerpoint/2010/main" val="981436654"/>
              </p:ext>
            </p:extLst>
          </p:nvPr>
        </p:nvGraphicFramePr>
        <p:xfrm>
          <a:off x="8077919" y="3731644"/>
          <a:ext cx="1531907" cy="120981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 name="Diagram 1">
            <a:extLst>
              <a:ext uri="{FF2B5EF4-FFF2-40B4-BE49-F238E27FC236}">
                <a16:creationId xmlns:a16="http://schemas.microsoft.com/office/drawing/2014/main" id="{C64799B9-02C7-860B-DB1C-689EC6C17270}"/>
              </a:ext>
            </a:extLst>
          </p:cNvPr>
          <p:cNvGraphicFramePr/>
          <p:nvPr>
            <p:extLst>
              <p:ext uri="{D42A27DB-BD31-4B8C-83A1-F6EECF244321}">
                <p14:modId xmlns:p14="http://schemas.microsoft.com/office/powerpoint/2010/main" val="217780644"/>
              </p:ext>
            </p:extLst>
          </p:nvPr>
        </p:nvGraphicFramePr>
        <p:xfrm>
          <a:off x="2646938" y="3733801"/>
          <a:ext cx="1449389" cy="92333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6" name="Diagram 5">
            <a:extLst>
              <a:ext uri="{FF2B5EF4-FFF2-40B4-BE49-F238E27FC236}">
                <a16:creationId xmlns:a16="http://schemas.microsoft.com/office/drawing/2014/main" id="{4B9582E4-E7D3-B8D7-6DBF-736D7F858C91}"/>
              </a:ext>
            </a:extLst>
          </p:cNvPr>
          <p:cNvGraphicFramePr/>
          <p:nvPr>
            <p:extLst>
              <p:ext uri="{D42A27DB-BD31-4B8C-83A1-F6EECF244321}">
                <p14:modId xmlns:p14="http://schemas.microsoft.com/office/powerpoint/2010/main" val="2788421699"/>
              </p:ext>
            </p:extLst>
          </p:nvPr>
        </p:nvGraphicFramePr>
        <p:xfrm>
          <a:off x="9888246" y="3713107"/>
          <a:ext cx="1531907" cy="969185"/>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extLst>
      <p:ext uri="{BB962C8B-B14F-4D97-AF65-F5344CB8AC3E}">
        <p14:creationId xmlns:p14="http://schemas.microsoft.com/office/powerpoint/2010/main" val="9920419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2374</TotalTime>
  <Words>1685</Words>
  <Application>Microsoft Office PowerPoint</Application>
  <PresentationFormat>Widescreen</PresentationFormat>
  <Paragraphs>286</Paragraphs>
  <Slides>17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Tw Cen MT</vt:lpstr>
      <vt:lpstr>Tw Cen MT Condensed</vt:lpstr>
      <vt:lpstr>Wingdings 3</vt:lpstr>
      <vt:lpstr>Integral</vt:lpstr>
      <vt:lpstr>PowerPoint Presentation</vt:lpstr>
      <vt:lpstr>PowerPoint Presentation</vt:lpstr>
      <vt:lpstr>Narrative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Developer</vt:lpstr>
      <vt:lpstr>The Team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logo (Target or Self?)</dc:title>
  <dc:creator>ZULUL SUD</dc:creator>
  <cp:lastModifiedBy>ZULUL SUD</cp:lastModifiedBy>
  <cp:revision>92</cp:revision>
  <dcterms:created xsi:type="dcterms:W3CDTF">2023-10-04T18:54:36Z</dcterms:created>
  <dcterms:modified xsi:type="dcterms:W3CDTF">2023-11-06T08:22:30Z</dcterms:modified>
</cp:coreProperties>
</file>