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9"/>
  </p:notesMasterIdLst>
  <p:handoutMasterIdLst>
    <p:handoutMasterId r:id="rId40"/>
  </p:handoutMasterIdLst>
  <p:sldIdLst>
    <p:sldId id="257" r:id="rId6"/>
    <p:sldId id="259" r:id="rId7"/>
    <p:sldId id="260" r:id="rId8"/>
    <p:sldId id="295" r:id="rId9"/>
    <p:sldId id="263" r:id="rId10"/>
    <p:sldId id="264" r:id="rId11"/>
    <p:sldId id="289" r:id="rId12"/>
    <p:sldId id="275" r:id="rId13"/>
    <p:sldId id="293" r:id="rId14"/>
    <p:sldId id="291" r:id="rId15"/>
    <p:sldId id="265" r:id="rId16"/>
    <p:sldId id="266" r:id="rId17"/>
    <p:sldId id="277" r:id="rId18"/>
    <p:sldId id="278" r:id="rId19"/>
    <p:sldId id="296" r:id="rId20"/>
    <p:sldId id="267" r:id="rId21"/>
    <p:sldId id="268" r:id="rId22"/>
    <p:sldId id="279" r:id="rId23"/>
    <p:sldId id="280" r:id="rId24"/>
    <p:sldId id="281" r:id="rId25"/>
    <p:sldId id="286" r:id="rId26"/>
    <p:sldId id="269" r:id="rId27"/>
    <p:sldId id="270" r:id="rId28"/>
    <p:sldId id="282" r:id="rId29"/>
    <p:sldId id="283" r:id="rId30"/>
    <p:sldId id="284" r:id="rId31"/>
    <p:sldId id="285" r:id="rId32"/>
    <p:sldId id="272" r:id="rId33"/>
    <p:sldId id="271" r:id="rId34"/>
    <p:sldId id="297" r:id="rId35"/>
    <p:sldId id="261" r:id="rId36"/>
    <p:sldId id="273" r:id="rId37"/>
    <p:sldId id="274" r:id="rId3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9628" autoAdjust="0"/>
  </p:normalViewPr>
  <p:slideViewPr>
    <p:cSldViewPr snapToGrid="0">
      <p:cViewPr varScale="1">
        <p:scale>
          <a:sx n="97" d="100"/>
          <a:sy n="97"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22/04/2025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22/04/2025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12</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29</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30</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22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1B86-8E7D-90B3-9C81-3BDF445D67A5}"/>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6C1BD33-3102-6148-2C28-9BC659076D70}"/>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10</a:t>
            </a:fld>
            <a:endParaRPr lang="fr-FR"/>
          </a:p>
        </p:txBody>
      </p:sp>
      <p:sp>
        <p:nvSpPr>
          <p:cNvPr id="2" name="ZoneTexte 1">
            <a:extLst>
              <a:ext uri="{FF2B5EF4-FFF2-40B4-BE49-F238E27FC236}">
                <a16:creationId xmlns:a16="http://schemas.microsoft.com/office/drawing/2014/main" id="{60868D0B-ED35-F808-6D83-05507129356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C6042DE6-4112-6205-5E3C-7E38A4AE5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B99BA82A-6A49-2480-8AF1-92E36FD5DF5E}"/>
              </a:ext>
            </a:extLst>
          </p:cNvPr>
          <p:cNvSpPr txBox="1"/>
          <p:nvPr/>
        </p:nvSpPr>
        <p:spPr>
          <a:xfrm>
            <a:off x="0" y="2280436"/>
            <a:ext cx="12191999" cy="3863686"/>
          </a:xfrm>
          <a:prstGeom prst="rect">
            <a:avLst/>
          </a:prstGeom>
          <a:noFill/>
          <a:ln>
            <a:noFill/>
          </a:ln>
        </p:spPr>
        <p:txBody>
          <a:bodyPr wrap="square">
            <a:spAutoFit/>
          </a:bodyPr>
          <a:lstStyle/>
          <a:p>
            <a:pPr marL="342900" indent="-342900">
              <a:lnSpc>
                <a:spcPts val="2143"/>
              </a:lnSpc>
              <a:spcBef>
                <a:spcPts val="1372"/>
              </a:spcBef>
              <a:spcAft>
                <a:spcPts val="1029"/>
              </a:spcAft>
              <a:buFont typeface="Wingdings" panose="05000000000000000000" pitchFamily="2" charset="2"/>
              <a:buChar char="§"/>
            </a:pPr>
            <a:r>
              <a:rPr lang="fr-FR" sz="2400" b="1" dirty="0"/>
              <a:t>Facteurs organisationnels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Disponibilité des structures de soins et </a:t>
            </a:r>
            <a:r>
              <a:rPr lang="fr-FR" sz="2400" dirty="0"/>
              <a:t>qualité des infrastructures</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t>Accès aux équipements médicaux et disponibilité des services d’urgence</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solidFill>
                  <a:srgbClr val="404040"/>
                </a:solidFill>
                <a:latin typeface="DeepSeek-CJK-patch"/>
              </a:rPr>
              <a:t>Horaires d’ouverture des cabinets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Collaboration </a:t>
            </a:r>
            <a:r>
              <a:rPr lang="fr-FR" sz="2400" b="0" i="0" dirty="0">
                <a:solidFill>
                  <a:srgbClr val="404040"/>
                </a:solidFill>
                <a:effectLst/>
                <a:latin typeface="DeepSeek-CJK-patch"/>
              </a:rPr>
              <a:t>entre professionnels de santé</a:t>
            </a:r>
          </a:p>
          <a:p>
            <a:pPr marL="800100" lvl="1" indent="-342900">
              <a:spcBef>
                <a:spcPts val="300"/>
              </a:spcBef>
              <a:buFont typeface="Wingdings" panose="05000000000000000000" pitchFamily="2" charset="2"/>
              <a:buChar char="ü"/>
            </a:pPr>
            <a:r>
              <a:rPr lang="fr-FR" sz="2400" b="0" i="0" dirty="0">
                <a:solidFill>
                  <a:srgbClr val="404040"/>
                </a:solidFill>
                <a:effectLst/>
                <a:latin typeface="DeepSeek-CJK-patch"/>
              </a:rPr>
              <a:t>Formation des médecins</a:t>
            </a:r>
          </a:p>
          <a:p>
            <a:pPr marL="342900" indent="-342900">
              <a:lnSpc>
                <a:spcPts val="2143"/>
              </a:lnSpc>
              <a:spcBef>
                <a:spcPts val="1372"/>
              </a:spcBef>
              <a:spcAft>
                <a:spcPts val="1029"/>
              </a:spcAft>
              <a:buFont typeface="Wingdings" panose="05000000000000000000" pitchFamily="2" charset="2"/>
              <a:buChar char="§"/>
            </a:pPr>
            <a:r>
              <a:rPr lang="fr-FR" sz="2400" b="1" dirty="0"/>
              <a:t>Facteurs personnels</a:t>
            </a:r>
          </a:p>
          <a:p>
            <a:pPr marL="800100" lvl="1" indent="-342900">
              <a:lnSpc>
                <a:spcPts val="2143"/>
              </a:lnSpc>
              <a:spcBef>
                <a:spcPts val="300"/>
              </a:spcBef>
              <a:spcAft>
                <a:spcPts val="1029"/>
              </a:spcAft>
              <a:buFont typeface="Wingdings" panose="05000000000000000000" pitchFamily="2" charset="2"/>
              <a:buChar char="ü"/>
            </a:pPr>
            <a:r>
              <a:rPr lang="fr-FR" sz="2400" dirty="0">
                <a:solidFill>
                  <a:srgbClr val="404040"/>
                </a:solidFill>
                <a:latin typeface="DeepSeek-CJK-patch"/>
              </a:rPr>
              <a:t>Expérience professionnelle, formation continue et confiance </a:t>
            </a:r>
            <a:r>
              <a:rPr lang="fr-FR" sz="2400" dirty="0"/>
              <a:t>en soi des médecins</a:t>
            </a:r>
          </a:p>
          <a:p>
            <a:pPr marL="800100" lvl="1" indent="-342900">
              <a:lnSpc>
                <a:spcPts val="2143"/>
              </a:lnSpc>
              <a:spcBef>
                <a:spcPts val="300"/>
              </a:spcBef>
              <a:spcAft>
                <a:spcPts val="1029"/>
              </a:spcAft>
              <a:buFont typeface="Wingdings" panose="05000000000000000000" pitchFamily="2" charset="2"/>
              <a:buChar char="ü"/>
            </a:pPr>
            <a:r>
              <a:rPr lang="fr-FR" sz="2400" dirty="0"/>
              <a:t>Présentation des patients, leur niveau d’urgence perçu et leurs attentes</a:t>
            </a:r>
          </a:p>
        </p:txBody>
      </p:sp>
      <p:sp>
        <p:nvSpPr>
          <p:cNvPr id="7" name="ZoneTexte 6">
            <a:extLst>
              <a:ext uri="{FF2B5EF4-FFF2-40B4-BE49-F238E27FC236}">
                <a16:creationId xmlns:a16="http://schemas.microsoft.com/office/drawing/2014/main" id="{004CC40A-B8D3-007A-5F26-0188E5989988}"/>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Facteurs influençant la prise en charge des urgences en médecine générale</a:t>
            </a:r>
          </a:p>
        </p:txBody>
      </p:sp>
      <p:sp>
        <p:nvSpPr>
          <p:cNvPr id="8" name="ZoneTexte 7">
            <a:extLst>
              <a:ext uri="{FF2B5EF4-FFF2-40B4-BE49-F238E27FC236}">
                <a16:creationId xmlns:a16="http://schemas.microsoft.com/office/drawing/2014/main" id="{A34279CD-87D1-44B7-03DA-204D46F65251}"/>
              </a:ext>
            </a:extLst>
          </p:cNvPr>
          <p:cNvSpPr txBox="1"/>
          <p:nvPr/>
        </p:nvSpPr>
        <p:spPr>
          <a:xfrm>
            <a:off x="-4493" y="1818571"/>
            <a:ext cx="12192000" cy="375552"/>
          </a:xfrm>
          <a:prstGeom prst="rect">
            <a:avLst/>
          </a:prstGeom>
          <a:noFill/>
        </p:spPr>
        <p:txBody>
          <a:bodyPr wrap="square">
            <a:spAutoFit/>
          </a:bodyPr>
          <a:lstStyle/>
          <a:p>
            <a:pPr algn="ctr">
              <a:lnSpc>
                <a:spcPts val="2143"/>
              </a:lnSpc>
              <a:spcBef>
                <a:spcPts val="1372"/>
              </a:spcBef>
              <a:spcAft>
                <a:spcPts val="1029"/>
              </a:spcAft>
            </a:pPr>
            <a:r>
              <a:rPr lang="fr-FR" sz="2400" dirty="0">
                <a:solidFill>
                  <a:srgbClr val="404040"/>
                </a:solidFill>
              </a:rPr>
              <a:t>(</a:t>
            </a:r>
            <a:r>
              <a:rPr lang="fr-FR" sz="2400" dirty="0"/>
              <a:t>Julie Dumouchel, 2012)</a:t>
            </a:r>
          </a:p>
        </p:txBody>
      </p:sp>
    </p:spTree>
    <p:extLst>
      <p:ext uri="{BB962C8B-B14F-4D97-AF65-F5344CB8AC3E}">
        <p14:creationId xmlns:p14="http://schemas.microsoft.com/office/powerpoint/2010/main" val="23538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11</a:t>
            </a:fld>
            <a:endParaRPr lang="fr-FR"/>
          </a:p>
        </p:txBody>
      </p:sp>
    </p:spTree>
    <p:extLst>
      <p:ext uri="{BB962C8B-B14F-4D97-AF65-F5344CB8AC3E}">
        <p14:creationId xmlns:p14="http://schemas.microsoft.com/office/powerpoint/2010/main" val="13126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12</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err="1">
                <a:solidFill>
                  <a:schemeClr val="tx1"/>
                </a:solidFill>
                <a:latin typeface="Gill Sans MT" panose="020B0502020104020203" pitchFamily="34" charset="0"/>
              </a:rPr>
              <a:t>initaux</a:t>
            </a:r>
            <a:r>
              <a:rPr lang="fr-FR" sz="2400" dirty="0">
                <a:solidFill>
                  <a:schemeClr val="tx1"/>
                </a:solidFill>
                <a:latin typeface="Gill Sans MT" panose="020B0502020104020203" pitchFamily="34" charset="0"/>
              </a:rPr>
              <a:t>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13</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119743"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 (</a:t>
            </a:r>
            <a:r>
              <a:rPr lang="fr-FR" sz="3600" b="1" dirty="0">
                <a:solidFill>
                  <a:srgbClr val="FF0000"/>
                </a:solidFill>
                <a:latin typeface="Gill Sans MT" panose="020B0502020104020203" pitchFamily="34" charset="0"/>
              </a:rPr>
              <a:t>Richard</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361096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5339FC60-85E4-F425-FF8C-EEE5DBDE1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25" y="1236666"/>
            <a:ext cx="9315038" cy="5062317"/>
          </a:xfrm>
          <a:prstGeom prst="rect">
            <a:avLst/>
          </a:prstGeom>
        </p:spPr>
      </p:pic>
    </p:spTree>
    <p:extLst>
      <p:ext uri="{BB962C8B-B14F-4D97-AF65-F5344CB8AC3E}">
        <p14:creationId xmlns:p14="http://schemas.microsoft.com/office/powerpoint/2010/main" val="384362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C7A9209-43A5-4EC1-8923-66DC1EBB94AB}"/>
              </a:ext>
            </a:extLst>
          </p:cNvPr>
          <p:cNvSpPr txBox="1"/>
          <p:nvPr/>
        </p:nvSpPr>
        <p:spPr>
          <a:xfrm>
            <a:off x="3545767" y="4960127"/>
            <a:ext cx="4802245" cy="646331"/>
          </a:xfrm>
          <a:prstGeom prst="rect">
            <a:avLst/>
          </a:prstGeom>
          <a:noFill/>
        </p:spPr>
        <p:txBody>
          <a:bodyPr wrap="square" rtlCol="0">
            <a:spAutoFit/>
          </a:bodyPr>
          <a:lstStyle/>
          <a:p>
            <a:pPr algn="ctr"/>
            <a:r>
              <a:rPr lang="fr-FR" sz="3600" b="1" dirty="0">
                <a:solidFill>
                  <a:srgbClr val="FF0000"/>
                </a:solidFill>
                <a:latin typeface="Gill Sans MT" panose="020B0502020104020203" pitchFamily="34" charset="0"/>
              </a:rPr>
              <a:t>Ali et Alex</a:t>
            </a:r>
          </a:p>
        </p:txBody>
      </p:sp>
    </p:spTree>
    <p:extLst>
      <p:ext uri="{BB962C8B-B14F-4D97-AF65-F5344CB8AC3E}">
        <p14:creationId xmlns:p14="http://schemas.microsoft.com/office/powerpoint/2010/main" val="49434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17</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343941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58EDE191-80B6-E256-D070-BA0E959C4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231" y="1703428"/>
            <a:ext cx="6327324" cy="2601890"/>
          </a:xfrm>
          <a:prstGeom prst="rect">
            <a:avLst/>
          </a:prstGeom>
        </p:spPr>
      </p:pic>
    </p:spTree>
    <p:extLst>
      <p:ext uri="{BB962C8B-B14F-4D97-AF65-F5344CB8AC3E}">
        <p14:creationId xmlns:p14="http://schemas.microsoft.com/office/powerpoint/2010/main" val="13308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19</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48348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21" y="1983683"/>
            <a:ext cx="5476978" cy="3791754"/>
          </a:xfrm>
          <a:prstGeom prst="rect">
            <a:avLst/>
          </a:prstGeom>
        </p:spPr>
      </p:pic>
    </p:spTree>
    <p:extLst>
      <p:ext uri="{BB962C8B-B14F-4D97-AF65-F5344CB8AC3E}">
        <p14:creationId xmlns:p14="http://schemas.microsoft.com/office/powerpoint/2010/main" val="370157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C0218-4730-E7FC-389E-E2DFB35D845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A0CA7D5-9545-5F30-1B00-C339B55C4A5A}"/>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0744BEE0-ACF6-7AA0-7C96-ACBDE12D1D3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494D4D24-E698-F55E-9951-D464D56B1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8" name="Image 7">
            <a:extLst>
              <a:ext uri="{FF2B5EF4-FFF2-40B4-BE49-F238E27FC236}">
                <a16:creationId xmlns:a16="http://schemas.microsoft.com/office/drawing/2014/main" id="{A4506E19-AFB1-D647-C157-3C009B0B7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9436" y="1437159"/>
            <a:ext cx="6386141" cy="4887224"/>
          </a:xfrm>
          <a:prstGeom prst="rect">
            <a:avLst/>
          </a:prstGeom>
        </p:spPr>
      </p:pic>
    </p:spTree>
    <p:extLst>
      <p:ext uri="{BB962C8B-B14F-4D97-AF65-F5344CB8AC3E}">
        <p14:creationId xmlns:p14="http://schemas.microsoft.com/office/powerpoint/2010/main" val="94813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22</a:t>
            </a:fld>
            <a:endParaRPr lang="fr-FR"/>
          </a:p>
        </p:txBody>
      </p:sp>
    </p:spTree>
    <p:extLst>
      <p:ext uri="{BB962C8B-B14F-4D97-AF65-F5344CB8AC3E}">
        <p14:creationId xmlns:p14="http://schemas.microsoft.com/office/powerpoint/2010/main" val="177450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Tree>
    <p:extLst>
      <p:ext uri="{BB962C8B-B14F-4D97-AF65-F5344CB8AC3E}">
        <p14:creationId xmlns:p14="http://schemas.microsoft.com/office/powerpoint/2010/main" val="98277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Tests (</a:t>
            </a:r>
            <a:r>
              <a:rPr lang="fr-FR" sz="3600" b="1" dirty="0">
                <a:solidFill>
                  <a:srgbClr val="FF0000"/>
                </a:solidFill>
                <a:latin typeface="Gill Sans MT" panose="020B0502020104020203" pitchFamily="34" charset="0"/>
              </a:rPr>
              <a:t>Richard</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291653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25</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 (</a:t>
            </a:r>
            <a:r>
              <a:rPr lang="fr-FR" sz="3600" b="1" dirty="0">
                <a:solidFill>
                  <a:srgbClr val="FF0000"/>
                </a:solidFill>
                <a:latin typeface="Gill Sans MT" panose="020B0502020104020203" pitchFamily="34" charset="0"/>
              </a:rPr>
              <a:t>Richard</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397992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26</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 (</a:t>
            </a:r>
            <a:r>
              <a:rPr lang="fr-FR" sz="3600" b="1" dirty="0">
                <a:solidFill>
                  <a:srgbClr val="FF0000"/>
                </a:solidFill>
                <a:latin typeface="Gill Sans MT" panose="020B0502020104020203" pitchFamily="34" charset="0"/>
              </a:rPr>
              <a:t>Richard</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345233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27</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 (</a:t>
            </a:r>
            <a:r>
              <a:rPr lang="fr-FR" sz="3600" b="1" dirty="0">
                <a:solidFill>
                  <a:srgbClr val="FF0000"/>
                </a:solidFill>
                <a:latin typeface="Gill Sans MT" panose="020B0502020104020203" pitchFamily="34" charset="0"/>
              </a:rPr>
              <a:t>Richard</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0" y="1965074"/>
            <a:ext cx="6958563" cy="4004928"/>
          </a:xfrm>
          <a:prstGeom prst="rect">
            <a:avLst/>
          </a:prstGeom>
        </p:spPr>
      </p:pic>
    </p:spTree>
    <p:extLst>
      <p:ext uri="{BB962C8B-B14F-4D97-AF65-F5344CB8AC3E}">
        <p14:creationId xmlns:p14="http://schemas.microsoft.com/office/powerpoint/2010/main" val="218831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2684318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spTree>
    <p:extLst>
      <p:ext uri="{BB962C8B-B14F-4D97-AF65-F5344CB8AC3E}">
        <p14:creationId xmlns:p14="http://schemas.microsoft.com/office/powerpoint/2010/main" val="274384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30</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31</a:t>
            </a:fld>
            <a:endParaRPr lang="fr-FR"/>
          </a:p>
        </p:txBody>
      </p:sp>
    </p:spTree>
    <p:extLst>
      <p:ext uri="{BB962C8B-B14F-4D97-AF65-F5344CB8AC3E}">
        <p14:creationId xmlns:p14="http://schemas.microsoft.com/office/powerpoint/2010/main" val="499719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32</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33</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SOMMAIRE</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82483" y="3874108"/>
            <a:ext cx="10818917" cy="2308324"/>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a:p>
            <a:pPr marL="800100" lvl="1" indent="-342900">
              <a:buFont typeface="Wingdings" panose="05000000000000000000" pitchFamily="2" charset="2"/>
              <a:buChar char="ü"/>
            </a:pPr>
            <a:r>
              <a:rPr lang="fr-FR" sz="2400" b="1" dirty="0">
                <a:latin typeface="Gill Sans MT" panose="020B0502020104020203" pitchFamily="34" charset="0"/>
              </a:rPr>
              <a:t>Basée sur la distance </a:t>
            </a:r>
            <a:r>
              <a:rPr lang="fr-FR" sz="2400" dirty="0">
                <a:latin typeface="Gill Sans MT" panose="020B0502020104020203" pitchFamily="34" charset="0"/>
              </a:rPr>
              <a:t>: Deux localités sont voisines si la distance entre elles est inférieure à un seuil prédéfini.</a:t>
            </a:r>
          </a:p>
          <a:p>
            <a:pPr marL="800100" lvl="1" indent="-342900">
              <a:buFont typeface="Wingdings" panose="05000000000000000000" pitchFamily="2" charset="2"/>
              <a:buChar char="ü"/>
            </a:pPr>
            <a:r>
              <a:rPr lang="fr-FR" sz="2400" b="1" dirty="0">
                <a:latin typeface="Gill Sans MT" panose="020B0502020104020203" pitchFamily="34" charset="0"/>
              </a:rPr>
              <a:t>Basée sur la contiguïté </a:t>
            </a:r>
            <a:r>
              <a:rPr lang="fr-FR" sz="2400" dirty="0">
                <a:latin typeface="Gill Sans MT" panose="020B0502020104020203" pitchFamily="34" charset="0"/>
              </a:rPr>
              <a:t>: On distingue par exemple la contiguïté et la contiguïté Queen.</a:t>
            </a:r>
          </a:p>
          <a:p>
            <a:pPr marL="800100" lvl="1" indent="-342900">
              <a:buFont typeface="Wingdings" panose="05000000000000000000" pitchFamily="2" charset="2"/>
              <a:buChar char="ü"/>
            </a:pPr>
            <a:r>
              <a:rPr lang="fr-FR" sz="2400" b="1" dirty="0">
                <a:latin typeface="Gill Sans MT" panose="020B0502020104020203" pitchFamily="34" charset="0"/>
              </a:rPr>
              <a:t>Basée sur l’optimisation d’une trajectoire</a:t>
            </a:r>
            <a:endParaRPr lang="en-US" sz="2400" b="1" dirty="0">
              <a:latin typeface="Gill Sans MT" panose="020B0502020104020203" pitchFamily="34" charset="0"/>
            </a:endParaRPr>
          </a:p>
        </p:txBody>
      </p:sp>
      <p:grpSp>
        <p:nvGrpSpPr>
          <p:cNvPr id="11" name="Groupe 10">
            <a:extLst>
              <a:ext uri="{FF2B5EF4-FFF2-40B4-BE49-F238E27FC236}">
                <a16:creationId xmlns:a16="http://schemas.microsoft.com/office/drawing/2014/main" id="{3A67ACA6-3011-7E10-2157-844DD05DB304}"/>
              </a:ext>
            </a:extLst>
          </p:cNvPr>
          <p:cNvGrpSpPr/>
          <p:nvPr/>
        </p:nvGrpSpPr>
        <p:grpSpPr>
          <a:xfrm>
            <a:off x="247771" y="1283157"/>
            <a:ext cx="11106029" cy="4913704"/>
            <a:chOff x="102053" y="1362165"/>
            <a:chExt cx="11106029" cy="4711809"/>
          </a:xfrm>
        </p:grpSpPr>
        <p:sp>
          <p:nvSpPr>
            <p:cNvPr id="10" name="Rectangle : coins arrondis 9">
              <a:extLst>
                <a:ext uri="{FF2B5EF4-FFF2-40B4-BE49-F238E27FC236}">
                  <a16:creationId xmlns:a16="http://schemas.microsoft.com/office/drawing/2014/main" id="{6BB401D5-D84D-D920-FA55-64F792B2DA24}"/>
                </a:ext>
              </a:extLst>
            </p:cNvPr>
            <p:cNvSpPr/>
            <p:nvPr/>
          </p:nvSpPr>
          <p:spPr>
            <a:xfrm>
              <a:off x="119743" y="1362165"/>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244929" y="1672224"/>
                  <a:ext cx="5834743" cy="1895262"/>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r>
                    <a:rPr lang="fr-FR" sz="2400" dirty="0">
                      <a:latin typeface="Gill Sans MT" panose="020B0502020104020203" pitchFamily="34" charset="0"/>
                    </a:rPr>
                    <a:t>  est le nombre moyen de consultations dans chaque commune :</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244929" y="1672224"/>
                  <a:ext cx="5834743" cy="1895262"/>
                </a:xfrm>
                <a:prstGeom prst="rect">
                  <a:avLst/>
                </a:prstGeom>
                <a:blipFill>
                  <a:blip r:embed="rId4"/>
                  <a:stretch>
                    <a:fillRect l="-1358" t="-2469" r="-282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C442562-28C8-D55B-3644-361E62740B73}"/>
                    </a:ext>
                  </a:extLst>
                </p:cNvPr>
                <p:cNvSpPr txBox="1"/>
                <p:nvPr/>
              </p:nvSpPr>
              <p:spPr>
                <a:xfrm>
                  <a:off x="6173439" y="1672224"/>
                  <a:ext cx="5034643" cy="1569660"/>
                </a:xfrm>
                <a:prstGeom prst="rect">
                  <a:avLst/>
                </a:prstGeom>
                <a:noFill/>
              </p:spPr>
              <p:txBody>
                <a:bodyPr wrap="square">
                  <a:spAutoFit/>
                </a:bodyPr>
                <a:lstStyle/>
                <a:p>
                  <a:r>
                    <a:rPr lang="fr-FR" sz="2400" dirty="0">
                      <a:latin typeface="Gill Sans MT" panose="020B0502020104020203" pitchFamily="34" charset="0"/>
                    </a:rPr>
                    <a:t>Avec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sub>
                      </m:sSub>
                    </m:oMath>
                  </a14:m>
                  <a:r>
                    <a:rPr lang="fr-FR" sz="2400" dirty="0">
                      <a:latin typeface="Gill Sans MT" panose="020B0502020104020203" pitchFamily="34" charset="0"/>
                    </a:rPr>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𝑃</m:t>
                          </m:r>
                        </m:e>
                        <m:sub>
                          <m:r>
                            <a:rPr lang="fr-FR" sz="2400" i="1">
                              <a:latin typeface="Cambria Math" panose="02040503050406030204" pitchFamily="18" charset="0"/>
                            </a:rPr>
                            <m:t>𝑖</m:t>
                          </m:r>
                        </m:sub>
                      </m:sSub>
                    </m:oMath>
                  </a14:m>
                  <a:r>
                    <a:rPr lang="fr-FR" sz="2400" dirty="0">
                      <a:latin typeface="Gill Sans MT" panose="020B0502020104020203" pitchFamily="34" charset="0"/>
                    </a:rPr>
                    <a:t>, respectivement le taux de consultations, le nombre de consultations et la population de la commune </a:t>
                  </a:r>
                  <a14:m>
                    <m:oMath xmlns:m="http://schemas.openxmlformats.org/officeDocument/2006/math">
                      <m:r>
                        <a:rPr lang="fr-FR" sz="2400" i="1" dirty="0" smtClean="0">
                          <a:latin typeface="Cambria Math" panose="02040503050406030204" pitchFamily="18" charset="0"/>
                        </a:rPr>
                        <m:t>𝑖</m:t>
                      </m:r>
                    </m:oMath>
                  </a14:m>
                  <a:r>
                    <a:rPr lang="fr-FR" sz="2400" dirty="0">
                      <a:latin typeface="Gill Sans MT" panose="020B0502020104020203" pitchFamily="34" charset="0"/>
                    </a:rPr>
                    <a:t>.</a:t>
                  </a:r>
                  <a:endParaRPr lang="en-US" sz="2400" dirty="0">
                    <a:latin typeface="Gill Sans MT" panose="020B0502020104020203" pitchFamily="34" charset="0"/>
                  </a:endParaRPr>
                </a:p>
              </p:txBody>
            </p:sp>
          </mc:Choice>
          <mc:Fallback xmlns="">
            <p:sp>
              <p:nvSpPr>
                <p:cNvPr id="9" name="ZoneTexte 8">
                  <a:extLst>
                    <a:ext uri="{FF2B5EF4-FFF2-40B4-BE49-F238E27FC236}">
                      <a16:creationId xmlns:a16="http://schemas.microsoft.com/office/drawing/2014/main" id="{2C442562-28C8-D55B-3644-361E62740B73}"/>
                    </a:ext>
                  </a:extLst>
                </p:cNvPr>
                <p:cNvSpPr txBox="1">
                  <a:spLocks noRot="1" noChangeAspect="1" noMove="1" noResize="1" noEditPoints="1" noAdjustHandles="1" noChangeArrowheads="1" noChangeShapeType="1" noTextEdit="1"/>
                </p:cNvSpPr>
                <p:nvPr/>
              </p:nvSpPr>
              <p:spPr>
                <a:xfrm>
                  <a:off x="6173439" y="1672224"/>
                  <a:ext cx="5034643" cy="1569660"/>
                </a:xfrm>
                <a:prstGeom prst="rect">
                  <a:avLst/>
                </a:prstGeom>
                <a:blipFill>
                  <a:blip r:embed="rId5"/>
                  <a:stretch>
                    <a:fillRect l="-1937" t="-2985" b="-3731"/>
                  </a:stretch>
                </a:blipFill>
              </p:spPr>
              <p:txBody>
                <a:bodyPr/>
                <a:lstStyle/>
                <a:p>
                  <a:r>
                    <a:rPr lang="fr-FR">
                      <a:noFill/>
                    </a:rPr>
                    <a:t> </a:t>
                  </a:r>
                </a:p>
              </p:txBody>
            </p:sp>
          </mc:Fallback>
        </mc:AlternateContent>
        <p:sp>
          <p:nvSpPr>
            <p:cNvPr id="12" name="Rectangle : coins arrondis 11">
              <a:extLst>
                <a:ext uri="{FF2B5EF4-FFF2-40B4-BE49-F238E27FC236}">
                  <a16:creationId xmlns:a16="http://schemas.microsoft.com/office/drawing/2014/main" id="{51FECEE6-D937-2875-5E80-45020A8753EB}"/>
                </a:ext>
              </a:extLst>
            </p:cNvPr>
            <p:cNvSpPr/>
            <p:nvPr/>
          </p:nvSpPr>
          <p:spPr>
            <a:xfrm>
              <a:off x="102053" y="3832807"/>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557DB-E485-B1ED-5FD9-327415A607DF}"/>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4AAA5A-E668-F3E9-7981-CF3DB415D332}"/>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7DB62A4C-01F7-8146-ADBE-E4040BDCC21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 de l’étude</a:t>
            </a:r>
          </a:p>
        </p:txBody>
      </p:sp>
      <p:pic>
        <p:nvPicPr>
          <p:cNvPr id="4" name="Graphique 3" descr="Flèches de chevron">
            <a:extLst>
              <a:ext uri="{FF2B5EF4-FFF2-40B4-BE49-F238E27FC236}">
                <a16:creationId xmlns:a16="http://schemas.microsoft.com/office/drawing/2014/main" id="{364AF47F-2B95-0F93-CE36-A0B2B11D4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9F81570F-F297-B13B-ABA1-DE1E4FC2354A}"/>
                  </a:ext>
                </a:extLst>
              </p:cNvPr>
              <p:cNvSpPr txBox="1"/>
              <p:nvPr/>
            </p:nvSpPr>
            <p:spPr>
              <a:xfrm>
                <a:off x="587829" y="2079171"/>
                <a:ext cx="10308771" cy="3187539"/>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r>
                  <a:rPr lang="fr-FR" sz="2400" dirty="0">
                    <a:latin typeface="Gill Sans MT" panose="020B0502020104020203" pitchFamily="34" charset="0"/>
                  </a:rPr>
                  <a:t>est une mesure de la distance entre deux points sur une sphère, basée sur leurs coordonnées géographiques :</a:t>
                </a:r>
              </a:p>
              <a:p>
                <a:pPr algn="ct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a:p>
                <a:pPr marL="800100" lvl="1" indent="-342900" algn="just">
                  <a:buFont typeface="Wingdings" panose="05000000000000000000" pitchFamily="2" charset="2"/>
                  <a:buChar char="§"/>
                </a:pPr>
                <a14:m>
                  <m:oMath xmlns:m="http://schemas.openxmlformats.org/officeDocument/2006/math">
                    <m:r>
                      <a:rPr lang="fr-FR" sz="2400">
                        <a:latin typeface="Cambria Math" panose="02040503050406030204" pitchFamily="18" charset="0"/>
                      </a:rPr>
                      <m:t>𝑟</m:t>
                    </m:r>
                  </m:oMath>
                </a14:m>
                <a:r>
                  <a:rPr lang="fr-FR" sz="2400" dirty="0">
                    <a:latin typeface="Gill Sans MT" panose="020B0502020104020203" pitchFamily="34" charset="0"/>
                  </a:rPr>
                  <a:t> est le rayon de la terre (environ 6371 km).</a:t>
                </a:r>
              </a:p>
              <a:p>
                <a:pPr marL="800100" lvl="1" indent="-342900" algn="just">
                  <a:buFont typeface="Wingdings" panose="05000000000000000000" pitchFamily="2" charset="2"/>
                  <a:buChar char="§"/>
                </a:pPr>
                <a:r>
                  <a:rPr lang="fr-FR" sz="2400" dirty="0">
                    <a:latin typeface="Gill Sans MT" panose="020B0502020104020203" pitchFamily="34" charset="0"/>
                  </a:rPr>
                  <a:t> </a:t>
                </a: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sont les latitudes des points </a:t>
                </a:r>
                <a14:m>
                  <m:oMath xmlns:m="http://schemas.openxmlformats.org/officeDocument/2006/math">
                    <m:r>
                      <a:rPr lang="fr-FR" sz="2400" b="0" i="1" smtClean="0">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b="0" i="1" smtClean="0">
                        <a:latin typeface="Cambria Math" panose="02040503050406030204" pitchFamily="18" charset="0"/>
                      </a:rPr>
                      <m:t>𝑗</m:t>
                    </m:r>
                  </m:oMath>
                </a14:m>
                <a:r>
                  <a:rPr lang="fr-FR" sz="2400" dirty="0">
                    <a:latin typeface="Gill Sans MT" panose="020B0502020104020203" pitchFamily="34" charset="0"/>
                  </a:rPr>
                  <a:t> (en radians).</a:t>
                </a:r>
              </a:p>
              <a:p>
                <a:pPr marL="800100" lvl="1" indent="-342900" algn="just">
                  <a:buFont typeface="Wingdings" panose="05000000000000000000" pitchFamily="2" charset="2"/>
                  <a:buChar char="§"/>
                </a:pP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oMath>
                </a14:m>
                <a:r>
                  <a:rPr lang="fr-FR" sz="2400" dirty="0">
                    <a:latin typeface="Gill Sans MT" panose="020B0502020104020203" pitchFamily="34" charset="0"/>
                  </a:rPr>
                  <a:t>,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 les longitudes des points </a:t>
                </a:r>
                <a14:m>
                  <m:oMath xmlns:m="http://schemas.openxmlformats.org/officeDocument/2006/math">
                    <m:r>
                      <a:rPr lang="fr-FR" sz="2400" i="1">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i="1">
                        <a:latin typeface="Cambria Math" panose="02040503050406030204" pitchFamily="18" charset="0"/>
                      </a:rPr>
                      <m:t>𝑗</m:t>
                    </m:r>
                  </m:oMath>
                </a14:m>
                <a:r>
                  <a:rPr lang="fr-FR" sz="2400" dirty="0">
                    <a:latin typeface="Gill Sans MT" panose="020B0502020104020203" pitchFamily="34" charset="0"/>
                  </a:rPr>
                  <a:t> (en radians).</a:t>
                </a:r>
              </a:p>
            </p:txBody>
          </p:sp>
        </mc:Choice>
        <mc:Fallback xmlns="">
          <p:sp>
            <p:nvSpPr>
              <p:cNvPr id="5" name="ZoneTexte 4">
                <a:extLst>
                  <a:ext uri="{FF2B5EF4-FFF2-40B4-BE49-F238E27FC236}">
                    <a16:creationId xmlns:a16="http://schemas.microsoft.com/office/drawing/2014/main" id="{9F81570F-F297-B13B-ABA1-DE1E4FC2354A}"/>
                  </a:ext>
                </a:extLst>
              </p:cNvPr>
              <p:cNvSpPr txBox="1">
                <a:spLocks noRot="1" noChangeAspect="1" noMove="1" noResize="1" noEditPoints="1" noAdjustHandles="1" noChangeArrowheads="1" noChangeShapeType="1" noTextEdit="1"/>
              </p:cNvSpPr>
              <p:nvPr/>
            </p:nvSpPr>
            <p:spPr>
              <a:xfrm>
                <a:off x="587829" y="2079171"/>
                <a:ext cx="10308771" cy="3187539"/>
              </a:xfrm>
              <a:prstGeom prst="rect">
                <a:avLst/>
              </a:prstGeom>
              <a:blipFill>
                <a:blip r:embed="rId4"/>
                <a:stretch>
                  <a:fillRect l="-768" t="-1530" b="-2486"/>
                </a:stretch>
              </a:blipFill>
            </p:spPr>
            <p:txBody>
              <a:bodyPr/>
              <a:lstStyle/>
              <a:p>
                <a:r>
                  <a:rPr lang="fr-FR">
                    <a:noFill/>
                  </a:rPr>
                  <a:t> </a:t>
                </a:r>
              </a:p>
            </p:txBody>
          </p:sp>
        </mc:Fallback>
      </mc:AlternateContent>
      <p:sp>
        <p:nvSpPr>
          <p:cNvPr id="6" name="Rectangle : coins arrondis 5">
            <a:extLst>
              <a:ext uri="{FF2B5EF4-FFF2-40B4-BE49-F238E27FC236}">
                <a16:creationId xmlns:a16="http://schemas.microsoft.com/office/drawing/2014/main" id="{76CA1956-751F-88BA-9706-A459333F12C0}"/>
              </a:ext>
            </a:extLst>
          </p:cNvPr>
          <p:cNvSpPr/>
          <p:nvPr/>
        </p:nvSpPr>
        <p:spPr>
          <a:xfrm>
            <a:off x="194582" y="1413475"/>
            <a:ext cx="11469339" cy="45189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5044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8</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 (</a:t>
            </a:r>
            <a:r>
              <a:rPr lang="fr-FR" sz="2400" b="1" dirty="0">
                <a:solidFill>
                  <a:srgbClr val="FF0000"/>
                </a:solidFill>
                <a:latin typeface="Gill Sans MT" panose="020B0502020104020203" pitchFamily="34" charset="0"/>
              </a:rPr>
              <a:t>Alex: réorganiser si possible sur 2 diapo</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32DE9D35-86E6-8037-6D4A-D1034D2D0BEF}"/>
              </a:ext>
            </a:extLst>
          </p:cNvPr>
          <p:cNvSpPr txBox="1"/>
          <p:nvPr/>
        </p:nvSpPr>
        <p:spPr>
          <a:xfrm>
            <a:off x="0" y="2276736"/>
            <a:ext cx="12191999" cy="4235583"/>
          </a:xfrm>
          <a:prstGeom prst="rect">
            <a:avLst/>
          </a:prstGeom>
          <a:noFill/>
        </p:spPr>
        <p:txBody>
          <a:bodyPr wrap="square">
            <a:spAutoFit/>
          </a:bodyPr>
          <a:lstStyle/>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rPr>
              <a:t>Facteurs démographiques</a:t>
            </a:r>
            <a:endParaRPr lang="fr-FR" sz="2400" b="0" i="0" dirty="0">
              <a:solidFill>
                <a:srgbClr val="404040"/>
              </a:solidFill>
              <a:effectLst/>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rPr>
              <a:t>Âge</a:t>
            </a:r>
            <a:r>
              <a:rPr lang="fr-FR" sz="2400" b="0" i="0" dirty="0">
                <a:solidFill>
                  <a:srgbClr val="404040"/>
                </a:solidFill>
                <a:effectLst/>
              </a:rPr>
              <a:t> (</a:t>
            </a:r>
            <a:r>
              <a:rPr lang="fr-FR" sz="2400" dirty="0"/>
              <a:t>Ministère de la Santé et des Services sociaux Québec, 2014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Consultation fréquente chez les 65-79 ans (maladies chroniques).</a:t>
            </a:r>
            <a:br>
              <a:rPr lang="fr-FR" sz="2400" b="0" i="0" dirty="0">
                <a:solidFill>
                  <a:srgbClr val="404040"/>
                </a:solidFill>
                <a:effectLst/>
              </a:rPr>
            </a:br>
            <a:r>
              <a:rPr lang="fr-FR" sz="2400" b="0" i="0" dirty="0">
                <a:solidFill>
                  <a:srgbClr val="404040"/>
                </a:solidFill>
                <a:effectLst/>
              </a:rPr>
              <a:t>↘ Jeunes adultes (18-35 ans) : recours sporadique.</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rPr>
              <a:t>Sexe</a:t>
            </a:r>
            <a:r>
              <a:rPr lang="fr-FR" sz="2400" b="0" i="0" dirty="0">
                <a:solidFill>
                  <a:srgbClr val="404040"/>
                </a:solidFill>
                <a:effectLst/>
              </a:rPr>
              <a:t> (</a:t>
            </a:r>
            <a:r>
              <a:rPr lang="fr-FR" sz="2400" dirty="0"/>
              <a:t>Office fédéral de la santé publique, 2024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Femmes consultent davantage (santé reproductive, prévention).</a:t>
            </a:r>
            <a:br>
              <a:rPr lang="fr-FR" sz="2400" b="0" i="0" dirty="0">
                <a:solidFill>
                  <a:srgbClr val="404040"/>
                </a:solidFill>
                <a:effectLst/>
              </a:rPr>
            </a:br>
            <a:r>
              <a:rPr lang="fr-FR" sz="2400" b="0" i="0" dirty="0">
                <a:solidFill>
                  <a:srgbClr val="404040"/>
                </a:solidFill>
                <a:effectLst/>
              </a:rPr>
              <a:t>↘ Hommes sous-utilisent les services (diagnostics tardifs).</a:t>
            </a:r>
            <a:endParaRPr lang="fr-FR" sz="2400" dirty="0">
              <a:solidFill>
                <a:srgbClr val="404040"/>
              </a:solidFill>
            </a:endParaRPr>
          </a:p>
          <a:p>
            <a:pPr algn="l">
              <a:lnSpc>
                <a:spcPts val="2143"/>
              </a:lnSpc>
              <a:spcBef>
                <a:spcPts val="300"/>
              </a:spcBef>
              <a:spcAft>
                <a:spcPts val="1029"/>
              </a:spcAft>
            </a:pPr>
            <a:endParaRPr lang="fr-FR" sz="2400" dirty="0">
              <a:solidFill>
                <a:srgbClr val="404040"/>
              </a:solidFill>
            </a:endParaRPr>
          </a:p>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Statut socio-économique </a:t>
            </a:r>
            <a:r>
              <a:rPr lang="fr-FR" sz="2400" i="0" dirty="0">
                <a:solidFill>
                  <a:srgbClr val="404040"/>
                </a:solidFill>
                <a:effectLst/>
                <a:latin typeface="DeepSeek-CJK-patch"/>
              </a:rPr>
              <a:t>(</a:t>
            </a:r>
            <a:r>
              <a:rPr lang="fr-FR" sz="2400" dirty="0"/>
              <a:t>BVS Santé, 2023)</a:t>
            </a:r>
            <a:br>
              <a:rPr lang="fr-FR" sz="2400" b="0" i="0" dirty="0">
                <a:solidFill>
                  <a:srgbClr val="404040"/>
                </a:solidFill>
                <a:effectLst/>
                <a:latin typeface="DeepSeek-CJK-patch"/>
              </a:rPr>
            </a:br>
            <a:r>
              <a:rPr lang="fr-FR" sz="2400" b="0" i="0" dirty="0">
                <a:solidFill>
                  <a:srgbClr val="404040"/>
                </a:solidFill>
                <a:effectLst/>
                <a:latin typeface="DeepSeek-CJK-patch"/>
              </a:rPr>
              <a:t>↗ Revenus élevés = meilleur accès (couverture sociale).</a:t>
            </a:r>
            <a:br>
              <a:rPr lang="fr-FR" sz="2400" b="0" i="0" dirty="0">
                <a:solidFill>
                  <a:srgbClr val="404040"/>
                </a:solidFill>
                <a:effectLst/>
                <a:latin typeface="DeepSeek-CJK-patch"/>
              </a:rPr>
            </a:br>
            <a:r>
              <a:rPr lang="fr-FR" sz="2400" b="0" i="0" dirty="0">
                <a:solidFill>
                  <a:srgbClr val="404040"/>
                </a:solidFill>
                <a:effectLst/>
                <a:latin typeface="DeepSeek-CJK-patch"/>
              </a:rPr>
              <a:t>↘ Précarité = obstacles financiers/culturels.</a:t>
            </a:r>
            <a:br>
              <a:rPr lang="fr-FR" sz="2400" b="0" i="0" dirty="0">
                <a:solidFill>
                  <a:srgbClr val="404040"/>
                </a:solidFill>
                <a:effectLst/>
                <a:latin typeface="DeepSeek-CJK-patch"/>
              </a:rPr>
            </a:br>
            <a:r>
              <a:rPr lang="fr-FR" sz="2400" b="0" i="0" dirty="0">
                <a:solidFill>
                  <a:srgbClr val="404040"/>
                </a:solidFill>
                <a:effectLst/>
                <a:latin typeface="DeepSeek-CJK-patch"/>
              </a:rPr>
              <a:t>↗ Niveau d’éducation élevé = recours préventif accru.</a:t>
            </a:r>
          </a:p>
        </p:txBody>
      </p:sp>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Tree>
    <p:extLst>
      <p:ext uri="{BB962C8B-B14F-4D97-AF65-F5344CB8AC3E}">
        <p14:creationId xmlns:p14="http://schemas.microsoft.com/office/powerpoint/2010/main" val="373544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AD3D-343A-C379-EDB0-F2C8E19E28E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FB11F8-ACFC-836C-4375-31E29B73C366}"/>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9</a:t>
            </a:fld>
            <a:endParaRPr lang="fr-FR"/>
          </a:p>
        </p:txBody>
      </p:sp>
      <p:sp>
        <p:nvSpPr>
          <p:cNvPr id="2" name="ZoneTexte 1">
            <a:extLst>
              <a:ext uri="{FF2B5EF4-FFF2-40B4-BE49-F238E27FC236}">
                <a16:creationId xmlns:a16="http://schemas.microsoft.com/office/drawing/2014/main" id="{1C98E2B9-A4CA-A865-4233-15D3C187F1F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AB73524E-1DA0-D3E7-AEEC-E55EB1E9D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F65E87B2-1646-2D2B-B06A-82C9C68AE0F6}"/>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
        <p:nvSpPr>
          <p:cNvPr id="11" name="ZoneTexte 10">
            <a:extLst>
              <a:ext uri="{FF2B5EF4-FFF2-40B4-BE49-F238E27FC236}">
                <a16:creationId xmlns:a16="http://schemas.microsoft.com/office/drawing/2014/main" id="{3D32B540-2C92-2D78-5A95-A4AC0AF32766}"/>
              </a:ext>
            </a:extLst>
          </p:cNvPr>
          <p:cNvSpPr txBox="1"/>
          <p:nvPr/>
        </p:nvSpPr>
        <p:spPr>
          <a:xfrm>
            <a:off x="0" y="2269359"/>
            <a:ext cx="12191999" cy="4120167"/>
          </a:xfrm>
          <a:prstGeom prst="rect">
            <a:avLst/>
          </a:prstGeom>
          <a:noFill/>
        </p:spPr>
        <p:txBody>
          <a:bodyPr wrap="square">
            <a:spAutoFit/>
          </a:bodyPr>
          <a:lstStyle/>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Accès géographique</a:t>
            </a:r>
            <a:endParaRPr lang="fr-FR" sz="2400" b="0" i="0" dirty="0">
              <a:solidFill>
                <a:srgbClr val="404040"/>
              </a:solidFill>
              <a:effectLst/>
              <a:latin typeface="DeepSeek-CJK-patch"/>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latin typeface="DeepSeek-CJK-patch"/>
              </a:rPr>
              <a:t>Densité médicale</a:t>
            </a:r>
            <a:r>
              <a:rPr lang="fr-FR" sz="2400" b="0" i="0" dirty="0">
                <a:solidFill>
                  <a:srgbClr val="404040"/>
                </a:solidFill>
                <a:effectLst/>
                <a:latin typeface="DeepSeek-CJK-patch"/>
              </a:rPr>
              <a:t> (</a:t>
            </a:r>
            <a:r>
              <a:rPr lang="fr-FR" sz="2400" dirty="0" err="1"/>
              <a:t>Irdes</a:t>
            </a:r>
            <a:r>
              <a:rPr lang="fr-FR" sz="2400" dirty="0"/>
              <a:t>, 2020) </a:t>
            </a:r>
            <a:r>
              <a:rPr lang="fr-FR" sz="2400" b="0" i="0" dirty="0">
                <a:solidFill>
                  <a:srgbClr val="404040"/>
                </a:solidFill>
                <a:effectLst/>
                <a:latin typeface="DeepSeek-CJK-patch"/>
              </a:rPr>
              <a:t>:</a:t>
            </a:r>
            <a:br>
              <a:rPr lang="fr-FR" sz="2400" b="0" i="0" dirty="0">
                <a:solidFill>
                  <a:srgbClr val="404040"/>
                </a:solidFill>
                <a:effectLst/>
                <a:latin typeface="DeepSeek-CJK-patch"/>
              </a:rPr>
            </a:br>
            <a:r>
              <a:rPr lang="fr-FR" sz="2400" b="0" i="0" dirty="0">
                <a:solidFill>
                  <a:srgbClr val="404040"/>
                </a:solidFill>
                <a:effectLst/>
                <a:latin typeface="DeepSeek-CJK-patch"/>
              </a:rPr>
              <a:t>↗ Zones urbaines = accès facilité.</a:t>
            </a:r>
            <a:br>
              <a:rPr lang="fr-FR" sz="2400" b="0" i="0" dirty="0">
                <a:solidFill>
                  <a:srgbClr val="404040"/>
                </a:solidFill>
                <a:effectLst/>
                <a:latin typeface="DeepSeek-CJK-patch"/>
              </a:rPr>
            </a:br>
            <a:r>
              <a:rPr lang="fr-FR" sz="2400" b="0" i="0" dirty="0">
                <a:solidFill>
                  <a:srgbClr val="404040"/>
                </a:solidFill>
                <a:effectLst/>
                <a:latin typeface="DeepSeek-CJK-patch"/>
              </a:rPr>
              <a:t>↘ Zones rurales = déserts médicaux (distance, délais).</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latin typeface="DeepSeek-CJK-patch"/>
              </a:rPr>
              <a:t>Renoncement aux soins</a:t>
            </a:r>
            <a:r>
              <a:rPr lang="fr-FR" sz="2400" b="0" i="0" dirty="0">
                <a:solidFill>
                  <a:srgbClr val="404040"/>
                </a:solidFill>
                <a:effectLst/>
                <a:latin typeface="DeepSeek-CJK-patch"/>
              </a:rPr>
              <a:t> (</a:t>
            </a:r>
            <a:r>
              <a:rPr lang="fr-FR" sz="2400" dirty="0"/>
              <a:t>Ministère des Solidarités et de la Santé, 2021) :</a:t>
            </a:r>
            <a:br>
              <a:rPr lang="fr-FR" sz="2400" b="0" i="0" dirty="0">
                <a:solidFill>
                  <a:srgbClr val="404040"/>
                </a:solidFill>
                <a:effectLst/>
                <a:latin typeface="DeepSeek-CJK-patch"/>
              </a:rPr>
            </a:br>
            <a:r>
              <a:rPr lang="fr-FR" sz="2400" b="0" i="0" dirty="0">
                <a:solidFill>
                  <a:srgbClr val="404040"/>
                </a:solidFill>
                <a:effectLst/>
                <a:latin typeface="DeepSeek-CJK-patch"/>
              </a:rPr>
              <a:t>3,1 % des Français renoncent (8× plus chez les pauvres en zones sous-dotées).</a:t>
            </a:r>
          </a:p>
          <a:p>
            <a:pPr algn="l">
              <a:lnSpc>
                <a:spcPts val="2143"/>
              </a:lnSpc>
              <a:spcBef>
                <a:spcPts val="300"/>
              </a:spcBef>
              <a:spcAft>
                <a:spcPts val="1029"/>
              </a:spcAft>
            </a:pPr>
            <a:endParaRPr lang="fr-FR" sz="2400" dirty="0">
              <a:solidFill>
                <a:srgbClr val="404040"/>
              </a:solidFill>
            </a:endParaRPr>
          </a:p>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Perception de la santé </a:t>
            </a:r>
            <a:r>
              <a:rPr lang="fr-FR" sz="2400" i="0" dirty="0">
                <a:solidFill>
                  <a:srgbClr val="404040"/>
                </a:solidFill>
                <a:effectLst/>
                <a:latin typeface="DeepSeek-CJK-patch"/>
              </a:rPr>
              <a:t>(</a:t>
            </a:r>
            <a:r>
              <a:rPr lang="fr-FR" sz="2400" dirty="0"/>
              <a:t>Statistique Canada, 2022</a:t>
            </a:r>
            <a:r>
              <a:rPr lang="fr-FR" sz="2400" i="0" dirty="0">
                <a:solidFill>
                  <a:srgbClr val="404040"/>
                </a:solidFill>
                <a:effectLst/>
                <a:latin typeface="DeepSeek-CJK-patch"/>
              </a:rPr>
              <a:t>)</a:t>
            </a:r>
            <a:endParaRPr lang="fr-FR" sz="2400" b="0" i="0" dirty="0">
              <a:solidFill>
                <a:srgbClr val="404040"/>
              </a:solidFill>
              <a:effectLst/>
              <a:latin typeface="DeepSeek-CJK-patch"/>
            </a:endParaRPr>
          </a:p>
          <a:p>
            <a:pPr lvl="1">
              <a:lnSpc>
                <a:spcPts val="2143"/>
              </a:lnSpc>
              <a:spcBef>
                <a:spcPts val="1029"/>
              </a:spcBef>
              <a:spcAft>
                <a:spcPts val="1029"/>
              </a:spcAft>
            </a:pPr>
            <a:r>
              <a:rPr lang="fr-FR" sz="2400" b="0" i="0" dirty="0">
                <a:solidFill>
                  <a:srgbClr val="404040"/>
                </a:solidFill>
                <a:effectLst/>
                <a:latin typeface="DeepSeek-CJK-patch"/>
              </a:rPr>
              <a:t>↗ Auto-évaluation négative = consultations fréquentes.</a:t>
            </a:r>
          </a:p>
          <a:p>
            <a:pPr lvl="1">
              <a:lnSpc>
                <a:spcPts val="2143"/>
              </a:lnSpc>
              <a:spcBef>
                <a:spcPts val="300"/>
              </a:spcBef>
              <a:spcAft>
                <a:spcPts val="1029"/>
              </a:spcAft>
            </a:pPr>
            <a:r>
              <a:rPr lang="fr-FR" sz="2400" b="0" i="0" dirty="0">
                <a:solidFill>
                  <a:srgbClr val="404040"/>
                </a:solidFill>
                <a:effectLst/>
                <a:latin typeface="DeepSeek-CJK-patch"/>
              </a:rPr>
              <a:t>↘ Santé perçue comme bonne = moins de recours.</a:t>
            </a:r>
          </a:p>
        </p:txBody>
      </p:sp>
    </p:spTree>
    <p:extLst>
      <p:ext uri="{BB962C8B-B14F-4D97-AF65-F5344CB8AC3E}">
        <p14:creationId xmlns:p14="http://schemas.microsoft.com/office/powerpoint/2010/main" val="1674074081"/>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2709</TotalTime>
  <Words>1607</Words>
  <Application>Microsoft Office PowerPoint</Application>
  <PresentationFormat>Grand écran</PresentationFormat>
  <Paragraphs>186</Paragraphs>
  <Slides>33</Slides>
  <Notes>6</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33</vt:i4>
      </vt:variant>
    </vt:vector>
  </HeadingPairs>
  <TitlesOfParts>
    <vt:vector size="45"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Richard GOZAN</cp:lastModifiedBy>
  <cp:revision>369</cp:revision>
  <dcterms:created xsi:type="dcterms:W3CDTF">2025-03-13T02:34:52Z</dcterms:created>
  <dcterms:modified xsi:type="dcterms:W3CDTF">2025-04-22T14:08:50Z</dcterms:modified>
</cp:coreProperties>
</file>