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  <p:sldMasterId id="2147483665" r:id="rId4"/>
    <p:sldMasterId id="2147483672" r:id="rId5"/>
  </p:sldMasterIdLst>
  <p:notesMasterIdLst>
    <p:notesMasterId r:id="rId34"/>
  </p:notesMasterIdLst>
  <p:handoutMasterIdLst>
    <p:handoutMasterId r:id="rId35"/>
  </p:handoutMasterIdLst>
  <p:sldIdLst>
    <p:sldId id="257" r:id="rId6"/>
    <p:sldId id="258" r:id="rId7"/>
    <p:sldId id="259" r:id="rId8"/>
    <p:sldId id="260" r:id="rId9"/>
    <p:sldId id="263" r:id="rId10"/>
    <p:sldId id="264" r:id="rId11"/>
    <p:sldId id="275" r:id="rId12"/>
    <p:sldId id="265" r:id="rId13"/>
    <p:sldId id="266" r:id="rId14"/>
    <p:sldId id="276" r:id="rId15"/>
    <p:sldId id="277" r:id="rId16"/>
    <p:sldId id="278" r:id="rId17"/>
    <p:sldId id="267" r:id="rId18"/>
    <p:sldId id="268" r:id="rId19"/>
    <p:sldId id="279" r:id="rId20"/>
    <p:sldId id="280" r:id="rId21"/>
    <p:sldId id="281" r:id="rId22"/>
    <p:sldId id="269" r:id="rId23"/>
    <p:sldId id="270" r:id="rId24"/>
    <p:sldId id="282" r:id="rId25"/>
    <p:sldId id="283" r:id="rId26"/>
    <p:sldId id="284" r:id="rId27"/>
    <p:sldId id="285" r:id="rId28"/>
    <p:sldId id="272" r:id="rId29"/>
    <p:sldId id="271" r:id="rId30"/>
    <p:sldId id="261" r:id="rId31"/>
    <p:sldId id="273" r:id="rId32"/>
    <p:sldId id="274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5A"/>
    <a:srgbClr val="0A9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883" autoAdjust="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6369976-109A-CE4B-FCCD-FB7C0E6665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1488BC0-3067-28A0-ED41-9DB81A9F0E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F5511-433E-438D-93BB-1E1EB804EB9E}" type="datetimeFigureOut">
              <a:rPr lang="fr-FR" smtClean="0"/>
              <a:t>13/04/2025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7277FB-5EC2-5AC6-4C7D-4BFF0234C9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D8F72D-7BB9-69C9-77CA-F095369D40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97A57-0322-46FF-8CE5-DBA4BCCC1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1521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019D8-EACC-4538-984E-33CCC42DAA4E}" type="datetimeFigureOut">
              <a:rPr lang="fr-FR" smtClean="0"/>
              <a:t>13/04/2025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44DBB-F87B-49EA-91FB-EDB78BBE85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4884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44DBB-F87B-49EA-91FB-EDB78BBE859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80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1">
            <a:extLst>
              <a:ext uri="{FF2B5EF4-FFF2-40B4-BE49-F238E27FC236}">
                <a16:creationId xmlns:a16="http://schemas.microsoft.com/office/drawing/2014/main" id="{723468D2-78C7-63BD-FF90-ADD36F66F27A}"/>
              </a:ext>
            </a:extLst>
          </p:cNvPr>
          <p:cNvSpPr txBox="1">
            <a:spLocks/>
          </p:cNvSpPr>
          <p:nvPr userDrawn="1"/>
        </p:nvSpPr>
        <p:spPr>
          <a:xfrm>
            <a:off x="4724400" y="6186667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ctr" defTabSz="914400" rtl="0" eaLnBrk="1" latinLnBrk="0" hangingPunct="1">
              <a:defRPr sz="2000" b="0" i="0" kern="1200">
                <a:solidFill>
                  <a:srgbClr val="006A5A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BDA9CF-F2B2-41BE-8486-9C59032E0655}" type="datetime4">
              <a:rPr lang="fr-FR" smtClean="0"/>
              <a:pPr/>
              <a:t>13 avril 2025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88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5313897C-0F75-4EE1-76D6-EA252AE69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87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41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AEF4B9-C326-2C88-CB7D-EF2C8CEE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46B7B7-7D14-4795-A998-350CFB2BDD4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8AD8C6-19B7-433A-13EF-AF4A5FDF5EE9}"/>
              </a:ext>
            </a:extLst>
          </p:cNvPr>
          <p:cNvSpPr/>
          <p:nvPr userDrawn="1"/>
        </p:nvSpPr>
        <p:spPr>
          <a:xfrm>
            <a:off x="565215" y="782427"/>
            <a:ext cx="10788585" cy="47135"/>
          </a:xfrm>
          <a:prstGeom prst="rect">
            <a:avLst/>
          </a:prstGeom>
          <a:solidFill>
            <a:srgbClr val="006A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202A8D4-16E3-2FD5-4948-AFC260BC1A24}"/>
              </a:ext>
            </a:extLst>
          </p:cNvPr>
          <p:cNvSpPr txBox="1"/>
          <p:nvPr userDrawn="1"/>
        </p:nvSpPr>
        <p:spPr>
          <a:xfrm>
            <a:off x="565215" y="259207"/>
            <a:ext cx="2083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6A5A"/>
                </a:solidFill>
                <a:latin typeface="Montserrat" panose="02000505000000020004" pitchFamily="2" charset="0"/>
              </a:rPr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371346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F63D695C-BBC2-B306-369A-D3D714E59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96844C-CF0A-1481-6679-22E66942CC91}"/>
              </a:ext>
            </a:extLst>
          </p:cNvPr>
          <p:cNvSpPr txBox="1"/>
          <p:nvPr userDrawn="1"/>
        </p:nvSpPr>
        <p:spPr>
          <a:xfrm>
            <a:off x="3048000" y="3013437"/>
            <a:ext cx="6096000" cy="831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1" b="1" dirty="0">
                <a:solidFill>
                  <a:srgbClr val="006A5A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panose="020B0502020104020203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1402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F63D695C-BBC2-B306-369A-D3D714E59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96844C-CF0A-1481-6679-22E66942CC91}"/>
              </a:ext>
            </a:extLst>
          </p:cNvPr>
          <p:cNvSpPr txBox="1"/>
          <p:nvPr userDrawn="1"/>
        </p:nvSpPr>
        <p:spPr>
          <a:xfrm>
            <a:off x="3048000" y="4018332"/>
            <a:ext cx="6096000" cy="1569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1" dirty="0">
                <a:latin typeface="Gill Sans MT" panose="020B0502020104020203" pitchFamily="34" charset="0"/>
              </a:rPr>
              <a:t>Présentation du contexte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7A80BEA-A036-AB44-A38A-78F415B68497}"/>
              </a:ext>
            </a:extLst>
          </p:cNvPr>
          <p:cNvSpPr/>
          <p:nvPr userDrawn="1"/>
        </p:nvSpPr>
        <p:spPr>
          <a:xfrm>
            <a:off x="5176838" y="1447801"/>
            <a:ext cx="1838325" cy="1838325"/>
          </a:xfrm>
          <a:prstGeom prst="ellipse">
            <a:avLst/>
          </a:prstGeom>
          <a:solidFill>
            <a:srgbClr val="006A5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A5C6C7-CB0D-D058-70C2-CE25D2304A68}"/>
              </a:ext>
            </a:extLst>
          </p:cNvPr>
          <p:cNvSpPr/>
          <p:nvPr userDrawn="1"/>
        </p:nvSpPr>
        <p:spPr>
          <a:xfrm>
            <a:off x="5634975" y="1448962"/>
            <a:ext cx="922047" cy="18621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150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5726B03-1A95-B977-E509-A611D05D45DB}"/>
              </a:ext>
            </a:extLst>
          </p:cNvPr>
          <p:cNvSpPr/>
          <p:nvPr userDrawn="1"/>
        </p:nvSpPr>
        <p:spPr>
          <a:xfrm>
            <a:off x="5411136" y="2981390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186CAA9-E0EC-3884-5FD8-24F7C0D01A43}"/>
              </a:ext>
            </a:extLst>
          </p:cNvPr>
          <p:cNvSpPr/>
          <p:nvPr userDrawn="1"/>
        </p:nvSpPr>
        <p:spPr>
          <a:xfrm>
            <a:off x="6333186" y="1304862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06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F63D695C-BBC2-B306-369A-D3D714E59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96844C-CF0A-1481-6679-22E66942CC91}"/>
              </a:ext>
            </a:extLst>
          </p:cNvPr>
          <p:cNvSpPr txBox="1"/>
          <p:nvPr userDrawn="1"/>
        </p:nvSpPr>
        <p:spPr>
          <a:xfrm>
            <a:off x="3048000" y="4018332"/>
            <a:ext cx="6096000" cy="831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1" dirty="0">
                <a:latin typeface="Gill Sans MT" panose="020B0502020104020203" pitchFamily="34" charset="0"/>
              </a:rPr>
              <a:t>Méthodologie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40B18BCD-3A30-97F1-9105-27A0DA5CA285}"/>
              </a:ext>
            </a:extLst>
          </p:cNvPr>
          <p:cNvSpPr/>
          <p:nvPr userDrawn="1"/>
        </p:nvSpPr>
        <p:spPr>
          <a:xfrm>
            <a:off x="5176838" y="1447801"/>
            <a:ext cx="1838325" cy="1838325"/>
          </a:xfrm>
          <a:prstGeom prst="ellipse">
            <a:avLst/>
          </a:prstGeom>
          <a:solidFill>
            <a:srgbClr val="006A5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5F8A3A-A767-C45C-6E4A-B23C0A5E7E67}"/>
              </a:ext>
            </a:extLst>
          </p:cNvPr>
          <p:cNvSpPr/>
          <p:nvPr userDrawn="1"/>
        </p:nvSpPr>
        <p:spPr>
          <a:xfrm>
            <a:off x="5634975" y="1448962"/>
            <a:ext cx="922048" cy="18621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150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2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7AC4082-166D-3F06-62F6-C1A63DCF7E3E}"/>
              </a:ext>
            </a:extLst>
          </p:cNvPr>
          <p:cNvSpPr/>
          <p:nvPr userDrawn="1"/>
        </p:nvSpPr>
        <p:spPr>
          <a:xfrm>
            <a:off x="5411136" y="2981390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699990F-38B3-1E5D-2435-2F9BA6F80BEF}"/>
              </a:ext>
            </a:extLst>
          </p:cNvPr>
          <p:cNvSpPr/>
          <p:nvPr userDrawn="1"/>
        </p:nvSpPr>
        <p:spPr>
          <a:xfrm>
            <a:off x="6333186" y="1304862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22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F63D695C-BBC2-B306-369A-D3D714E59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96844C-CF0A-1481-6679-22E66942CC91}"/>
              </a:ext>
            </a:extLst>
          </p:cNvPr>
          <p:cNvSpPr txBox="1"/>
          <p:nvPr userDrawn="1"/>
        </p:nvSpPr>
        <p:spPr>
          <a:xfrm>
            <a:off x="3048000" y="4018332"/>
            <a:ext cx="6096000" cy="831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1" dirty="0">
                <a:latin typeface="Gill Sans MT" panose="020B0502020104020203" pitchFamily="34" charset="0"/>
              </a:rPr>
              <a:t>Analyse descriptive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F212C2A5-5595-0751-4F9F-875BBDC0CA3F}"/>
              </a:ext>
            </a:extLst>
          </p:cNvPr>
          <p:cNvSpPr/>
          <p:nvPr userDrawn="1"/>
        </p:nvSpPr>
        <p:spPr>
          <a:xfrm>
            <a:off x="5176838" y="1447801"/>
            <a:ext cx="1838325" cy="1838325"/>
          </a:xfrm>
          <a:prstGeom prst="ellipse">
            <a:avLst/>
          </a:prstGeom>
          <a:solidFill>
            <a:srgbClr val="006A5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1EAFC2-759E-BCF4-8387-70D6411BB3D0}"/>
              </a:ext>
            </a:extLst>
          </p:cNvPr>
          <p:cNvSpPr/>
          <p:nvPr userDrawn="1"/>
        </p:nvSpPr>
        <p:spPr>
          <a:xfrm>
            <a:off x="5634975" y="1448962"/>
            <a:ext cx="922048" cy="18621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150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3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E89FDB1-E22A-E443-C413-FE56BAC241C5}"/>
              </a:ext>
            </a:extLst>
          </p:cNvPr>
          <p:cNvSpPr/>
          <p:nvPr userDrawn="1"/>
        </p:nvSpPr>
        <p:spPr>
          <a:xfrm>
            <a:off x="5411136" y="2981390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A83E2A1-FE37-0D10-8697-C9319E90E309}"/>
              </a:ext>
            </a:extLst>
          </p:cNvPr>
          <p:cNvSpPr/>
          <p:nvPr userDrawn="1"/>
        </p:nvSpPr>
        <p:spPr>
          <a:xfrm>
            <a:off x="6333186" y="1304862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20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F63D695C-BBC2-B306-369A-D3D714E59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96844C-CF0A-1481-6679-22E66942CC91}"/>
              </a:ext>
            </a:extLst>
          </p:cNvPr>
          <p:cNvSpPr txBox="1"/>
          <p:nvPr userDrawn="1"/>
        </p:nvSpPr>
        <p:spPr>
          <a:xfrm>
            <a:off x="3048000" y="4018332"/>
            <a:ext cx="6096000" cy="831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1" dirty="0">
                <a:latin typeface="Gill Sans MT" panose="020B0502020104020203" pitchFamily="34" charset="0"/>
              </a:rPr>
              <a:t>Modélisation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06D2E214-27DC-BEAB-72A5-2A6B3357DA80}"/>
              </a:ext>
            </a:extLst>
          </p:cNvPr>
          <p:cNvSpPr/>
          <p:nvPr userDrawn="1"/>
        </p:nvSpPr>
        <p:spPr>
          <a:xfrm>
            <a:off x="5176838" y="1447801"/>
            <a:ext cx="1838325" cy="1838325"/>
          </a:xfrm>
          <a:prstGeom prst="ellipse">
            <a:avLst/>
          </a:prstGeom>
          <a:solidFill>
            <a:srgbClr val="006A5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2680B8-079F-C8A1-84B2-5A27DEC0888C}"/>
              </a:ext>
            </a:extLst>
          </p:cNvPr>
          <p:cNvSpPr/>
          <p:nvPr userDrawn="1"/>
        </p:nvSpPr>
        <p:spPr>
          <a:xfrm>
            <a:off x="5634975" y="1448962"/>
            <a:ext cx="922048" cy="18621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150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4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54257F9-84F3-429B-302C-DF9CB1485290}"/>
              </a:ext>
            </a:extLst>
          </p:cNvPr>
          <p:cNvSpPr/>
          <p:nvPr userDrawn="1"/>
        </p:nvSpPr>
        <p:spPr>
          <a:xfrm>
            <a:off x="5411136" y="2981390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E39FCE4-01A5-6FC1-F71B-286F74EC8085}"/>
              </a:ext>
            </a:extLst>
          </p:cNvPr>
          <p:cNvSpPr/>
          <p:nvPr userDrawn="1"/>
        </p:nvSpPr>
        <p:spPr>
          <a:xfrm>
            <a:off x="6333186" y="1304862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29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F63D695C-BBC2-B306-369A-D3D714E59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96844C-CF0A-1481-6679-22E66942CC91}"/>
              </a:ext>
            </a:extLst>
          </p:cNvPr>
          <p:cNvSpPr txBox="1"/>
          <p:nvPr userDrawn="1"/>
        </p:nvSpPr>
        <p:spPr>
          <a:xfrm>
            <a:off x="3048000" y="4018332"/>
            <a:ext cx="6096000" cy="831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1" dirty="0">
                <a:latin typeface="Gill Sans MT" panose="020B0502020104020203" pitchFamily="34" charset="0"/>
              </a:rPr>
              <a:t>Discussion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8A4D41F-57DA-A040-C9DE-F772353913C3}"/>
              </a:ext>
            </a:extLst>
          </p:cNvPr>
          <p:cNvSpPr/>
          <p:nvPr userDrawn="1"/>
        </p:nvSpPr>
        <p:spPr>
          <a:xfrm>
            <a:off x="5176838" y="1447801"/>
            <a:ext cx="1838325" cy="1838325"/>
          </a:xfrm>
          <a:prstGeom prst="ellipse">
            <a:avLst/>
          </a:prstGeom>
          <a:solidFill>
            <a:srgbClr val="006A5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FD9239-2CAD-5E58-1888-AAED10137A1C}"/>
              </a:ext>
            </a:extLst>
          </p:cNvPr>
          <p:cNvSpPr/>
          <p:nvPr userDrawn="1"/>
        </p:nvSpPr>
        <p:spPr>
          <a:xfrm>
            <a:off x="5634975" y="1448962"/>
            <a:ext cx="922048" cy="18621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150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5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27311CF-8B64-8A35-C9EE-C324C657A1FF}"/>
              </a:ext>
            </a:extLst>
          </p:cNvPr>
          <p:cNvSpPr/>
          <p:nvPr userDrawn="1"/>
        </p:nvSpPr>
        <p:spPr>
          <a:xfrm>
            <a:off x="5411136" y="2981390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9E80C83-9FC4-6BE6-A2D3-25F4982DC969}"/>
              </a:ext>
            </a:extLst>
          </p:cNvPr>
          <p:cNvSpPr/>
          <p:nvPr userDrawn="1"/>
        </p:nvSpPr>
        <p:spPr>
          <a:xfrm>
            <a:off x="6333186" y="1304862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44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FB1AD3A1-41DF-54E9-E736-AF37AF1FC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5807B9B-15D6-E491-5E19-4975CBC402CE}"/>
              </a:ext>
            </a:extLst>
          </p:cNvPr>
          <p:cNvSpPr txBox="1"/>
          <p:nvPr userDrawn="1"/>
        </p:nvSpPr>
        <p:spPr>
          <a:xfrm>
            <a:off x="3048000" y="3013437"/>
            <a:ext cx="6096000" cy="8311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algn="ctr">
              <a:defRPr sz="4801" b="1">
                <a:solidFill>
                  <a:srgbClr val="006A5A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panose="020B0502020104020203" pitchFamily="34" charset="0"/>
              </a:defRPr>
            </a:lvl1pPr>
          </a:lstStyle>
          <a:p>
            <a:pPr lvl="0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8182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3F84BC-FBBC-F830-7490-4EE961F12EE3}"/>
              </a:ext>
            </a:extLst>
          </p:cNvPr>
          <p:cNvSpPr/>
          <p:nvPr userDrawn="1"/>
        </p:nvSpPr>
        <p:spPr>
          <a:xfrm>
            <a:off x="0" y="1143000"/>
            <a:ext cx="12192000" cy="4572000"/>
          </a:xfrm>
          <a:prstGeom prst="rect">
            <a:avLst/>
          </a:prstGeom>
          <a:solidFill>
            <a:srgbClr val="006A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6005CE9-555A-58A8-F23B-7B4592BF05F3}"/>
              </a:ext>
            </a:extLst>
          </p:cNvPr>
          <p:cNvSpPr/>
          <p:nvPr userDrawn="1"/>
        </p:nvSpPr>
        <p:spPr>
          <a:xfrm>
            <a:off x="331509" y="1800519"/>
            <a:ext cx="11528981" cy="1357460"/>
          </a:xfrm>
          <a:prstGeom prst="roundRect">
            <a:avLst/>
          </a:prstGeom>
          <a:solidFill>
            <a:srgbClr val="006A5A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/>
                </a:solidFill>
                <a:latin typeface="Montserrat" panose="02000505000000020004" pitchFamily="2" charset="0"/>
              </a:rPr>
              <a:t>MODELISATION DU TAUX DE CONSULTATIONS EN MEDECINE DE VILLE :  APPROCHE PAR MODELES D’ECONOMETRIE SPATIALE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9D454B-92D0-F7DF-E981-138630011E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09" y="103695"/>
            <a:ext cx="1480009" cy="79897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772BED5-F4BD-D5FF-B497-2F8473BE037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274" y="12793"/>
            <a:ext cx="1104216" cy="98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6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9257EE9B-2241-627F-6435-B3D244A12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3D236D-1596-EF22-B2CF-E189E5638BB5}"/>
              </a:ext>
            </a:extLst>
          </p:cNvPr>
          <p:cNvSpPr/>
          <p:nvPr userDrawn="1"/>
        </p:nvSpPr>
        <p:spPr>
          <a:xfrm>
            <a:off x="565215" y="782427"/>
            <a:ext cx="10788585" cy="47135"/>
          </a:xfrm>
          <a:prstGeom prst="rect">
            <a:avLst/>
          </a:prstGeom>
          <a:solidFill>
            <a:srgbClr val="006A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2D7EB83-9FB0-FECF-F98E-ECFDAB735E98}"/>
              </a:ext>
            </a:extLst>
          </p:cNvPr>
          <p:cNvSpPr txBox="1"/>
          <p:nvPr userDrawn="1"/>
        </p:nvSpPr>
        <p:spPr>
          <a:xfrm>
            <a:off x="565215" y="259207"/>
            <a:ext cx="2083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6A5A"/>
                </a:solidFill>
                <a:latin typeface="Montserrat" panose="02000505000000020004" pitchFamily="2" charset="0"/>
              </a:rPr>
              <a:t>Sommaire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B9727AD-2748-6382-82FF-9F3E38B23E5E}"/>
              </a:ext>
            </a:extLst>
          </p:cNvPr>
          <p:cNvSpPr txBox="1"/>
          <p:nvPr userDrawn="1"/>
        </p:nvSpPr>
        <p:spPr>
          <a:xfrm>
            <a:off x="433632" y="6352143"/>
            <a:ext cx="208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2A - ENSAI</a:t>
            </a:r>
          </a:p>
        </p:txBody>
      </p:sp>
      <p:sp>
        <p:nvSpPr>
          <p:cNvPr id="12" name="Cercle : creux 11">
            <a:extLst>
              <a:ext uri="{FF2B5EF4-FFF2-40B4-BE49-F238E27FC236}">
                <a16:creationId xmlns:a16="http://schemas.microsoft.com/office/drawing/2014/main" id="{375D63DF-4CCF-AE80-6083-82C4747F2B5B}"/>
              </a:ext>
            </a:extLst>
          </p:cNvPr>
          <p:cNvSpPr/>
          <p:nvPr userDrawn="1"/>
        </p:nvSpPr>
        <p:spPr>
          <a:xfrm>
            <a:off x="10910741" y="6285321"/>
            <a:ext cx="480767" cy="480767"/>
          </a:xfrm>
          <a:prstGeom prst="donut">
            <a:avLst>
              <a:gd name="adj" fmla="val 7043"/>
            </a:avLst>
          </a:prstGeom>
          <a:solidFill>
            <a:srgbClr val="006A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25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224540A1-4206-8873-DBE5-5245F0472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Cercle : creux 9">
            <a:extLst>
              <a:ext uri="{FF2B5EF4-FFF2-40B4-BE49-F238E27FC236}">
                <a16:creationId xmlns:a16="http://schemas.microsoft.com/office/drawing/2014/main" id="{43D5DE8B-7353-19AD-F48C-EBB9DD00EA32}"/>
              </a:ext>
            </a:extLst>
          </p:cNvPr>
          <p:cNvSpPr/>
          <p:nvPr userDrawn="1"/>
        </p:nvSpPr>
        <p:spPr>
          <a:xfrm>
            <a:off x="10910741" y="6285321"/>
            <a:ext cx="480767" cy="480767"/>
          </a:xfrm>
          <a:prstGeom prst="donut">
            <a:avLst>
              <a:gd name="adj" fmla="val 7043"/>
            </a:avLst>
          </a:prstGeom>
          <a:solidFill>
            <a:srgbClr val="006A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AD2E51-2133-7E31-9C25-20944DBB8D77}"/>
              </a:ext>
            </a:extLst>
          </p:cNvPr>
          <p:cNvSpPr txBox="1"/>
          <p:nvPr userDrawn="1"/>
        </p:nvSpPr>
        <p:spPr>
          <a:xfrm>
            <a:off x="433632" y="6352143"/>
            <a:ext cx="208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2A - ENSAI</a:t>
            </a: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90CAF716-B44C-554A-4850-9E09FE9F1AC9}"/>
              </a:ext>
            </a:extLst>
          </p:cNvPr>
          <p:cNvSpPr/>
          <p:nvPr userDrawn="1"/>
        </p:nvSpPr>
        <p:spPr>
          <a:xfrm rot="1939479">
            <a:off x="-438586" y="3457772"/>
            <a:ext cx="1970732" cy="3114675"/>
          </a:xfrm>
          <a:custGeom>
            <a:avLst/>
            <a:gdLst>
              <a:gd name="connsiteX0" fmla="*/ 0 w 1970732"/>
              <a:gd name="connsiteY0" fmla="*/ 0 h 3114675"/>
              <a:gd name="connsiteX1" fmla="*/ 1970732 w 1970732"/>
              <a:gd name="connsiteY1" fmla="*/ 0 h 3114675"/>
              <a:gd name="connsiteX2" fmla="*/ 1970732 w 1970732"/>
              <a:gd name="connsiteY2" fmla="*/ 3114675 h 3114675"/>
              <a:gd name="connsiteX3" fmla="*/ 1335031 w 1970732"/>
              <a:gd name="connsiteY3" fmla="*/ 3114675 h 3114675"/>
              <a:gd name="connsiteX4" fmla="*/ 1307597 w 1970732"/>
              <a:gd name="connsiteY4" fmla="*/ 3071319 h 3114675"/>
              <a:gd name="connsiteX5" fmla="*/ 1927376 w 1970732"/>
              <a:gd name="connsiteY5" fmla="*/ 3071319 h 3114675"/>
              <a:gd name="connsiteX6" fmla="*/ 1927376 w 1970732"/>
              <a:gd name="connsiteY6" fmla="*/ 43356 h 3114675"/>
              <a:gd name="connsiteX7" fmla="*/ 43356 w 1970732"/>
              <a:gd name="connsiteY7" fmla="*/ 43356 h 3114675"/>
              <a:gd name="connsiteX8" fmla="*/ 43356 w 1970732"/>
              <a:gd name="connsiteY8" fmla="*/ 1073392 h 3114675"/>
              <a:gd name="connsiteX9" fmla="*/ 0 w 1970732"/>
              <a:gd name="connsiteY9" fmla="*/ 1004875 h 311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0732" h="3114675">
                <a:moveTo>
                  <a:pt x="0" y="0"/>
                </a:moveTo>
                <a:lnTo>
                  <a:pt x="1970732" y="0"/>
                </a:lnTo>
                <a:lnTo>
                  <a:pt x="1970732" y="3114675"/>
                </a:lnTo>
                <a:lnTo>
                  <a:pt x="1335031" y="3114675"/>
                </a:lnTo>
                <a:lnTo>
                  <a:pt x="1307597" y="3071319"/>
                </a:lnTo>
                <a:lnTo>
                  <a:pt x="1927376" y="3071319"/>
                </a:lnTo>
                <a:lnTo>
                  <a:pt x="1927376" y="43356"/>
                </a:lnTo>
                <a:lnTo>
                  <a:pt x="43356" y="43356"/>
                </a:lnTo>
                <a:lnTo>
                  <a:pt x="43356" y="1073392"/>
                </a:lnTo>
                <a:lnTo>
                  <a:pt x="0" y="1004875"/>
                </a:lnTo>
                <a:close/>
              </a:path>
            </a:pathLst>
          </a:custGeom>
          <a:solidFill>
            <a:srgbClr val="006A5A"/>
          </a:solidFill>
          <a:ln>
            <a:noFill/>
          </a:ln>
          <a:effectLst>
            <a:glow rad="63500">
              <a:srgbClr val="006A5A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FFF6D89B-C3B2-5544-A5D9-E829B303A152}"/>
              </a:ext>
            </a:extLst>
          </p:cNvPr>
          <p:cNvSpPr/>
          <p:nvPr userDrawn="1"/>
        </p:nvSpPr>
        <p:spPr>
          <a:xfrm rot="12729285">
            <a:off x="10657503" y="393887"/>
            <a:ext cx="1970732" cy="3114675"/>
          </a:xfrm>
          <a:custGeom>
            <a:avLst/>
            <a:gdLst>
              <a:gd name="connsiteX0" fmla="*/ 0 w 1970732"/>
              <a:gd name="connsiteY0" fmla="*/ 0 h 3114675"/>
              <a:gd name="connsiteX1" fmla="*/ 1970732 w 1970732"/>
              <a:gd name="connsiteY1" fmla="*/ 0 h 3114675"/>
              <a:gd name="connsiteX2" fmla="*/ 1970732 w 1970732"/>
              <a:gd name="connsiteY2" fmla="*/ 3114675 h 3114675"/>
              <a:gd name="connsiteX3" fmla="*/ 1335031 w 1970732"/>
              <a:gd name="connsiteY3" fmla="*/ 3114675 h 3114675"/>
              <a:gd name="connsiteX4" fmla="*/ 1307597 w 1970732"/>
              <a:gd name="connsiteY4" fmla="*/ 3071319 h 3114675"/>
              <a:gd name="connsiteX5" fmla="*/ 1927376 w 1970732"/>
              <a:gd name="connsiteY5" fmla="*/ 3071319 h 3114675"/>
              <a:gd name="connsiteX6" fmla="*/ 1927376 w 1970732"/>
              <a:gd name="connsiteY6" fmla="*/ 43356 h 3114675"/>
              <a:gd name="connsiteX7" fmla="*/ 43356 w 1970732"/>
              <a:gd name="connsiteY7" fmla="*/ 43356 h 3114675"/>
              <a:gd name="connsiteX8" fmla="*/ 43356 w 1970732"/>
              <a:gd name="connsiteY8" fmla="*/ 1073392 h 3114675"/>
              <a:gd name="connsiteX9" fmla="*/ 0 w 1970732"/>
              <a:gd name="connsiteY9" fmla="*/ 1004875 h 311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0732" h="3114675">
                <a:moveTo>
                  <a:pt x="0" y="0"/>
                </a:moveTo>
                <a:lnTo>
                  <a:pt x="1970732" y="0"/>
                </a:lnTo>
                <a:lnTo>
                  <a:pt x="1970732" y="3114675"/>
                </a:lnTo>
                <a:lnTo>
                  <a:pt x="1335031" y="3114675"/>
                </a:lnTo>
                <a:lnTo>
                  <a:pt x="1307597" y="3071319"/>
                </a:lnTo>
                <a:lnTo>
                  <a:pt x="1927376" y="3071319"/>
                </a:lnTo>
                <a:lnTo>
                  <a:pt x="1927376" y="43356"/>
                </a:lnTo>
                <a:lnTo>
                  <a:pt x="43356" y="43356"/>
                </a:lnTo>
                <a:lnTo>
                  <a:pt x="43356" y="1073392"/>
                </a:lnTo>
                <a:lnTo>
                  <a:pt x="0" y="1004875"/>
                </a:lnTo>
                <a:close/>
              </a:path>
            </a:pathLst>
          </a:custGeom>
          <a:solidFill>
            <a:srgbClr val="006A5A"/>
          </a:solidFill>
          <a:ln>
            <a:noFill/>
          </a:ln>
          <a:effectLst>
            <a:glow rad="63500">
              <a:srgbClr val="006A5A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44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64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F64B9D97-9469-2CEE-4163-DBDA41F3C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Cercle : creux 8">
            <a:extLst>
              <a:ext uri="{FF2B5EF4-FFF2-40B4-BE49-F238E27FC236}">
                <a16:creationId xmlns:a16="http://schemas.microsoft.com/office/drawing/2014/main" id="{C4EBB2A8-1CFE-CE7B-1BDE-F95036F6027C}"/>
              </a:ext>
            </a:extLst>
          </p:cNvPr>
          <p:cNvSpPr/>
          <p:nvPr userDrawn="1"/>
        </p:nvSpPr>
        <p:spPr>
          <a:xfrm>
            <a:off x="10910741" y="6285321"/>
            <a:ext cx="480767" cy="480767"/>
          </a:xfrm>
          <a:prstGeom prst="donut">
            <a:avLst>
              <a:gd name="adj" fmla="val 7043"/>
            </a:avLst>
          </a:prstGeom>
          <a:solidFill>
            <a:srgbClr val="006A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A27F635-FC46-30D2-BE4A-10CE72FF2E37}"/>
              </a:ext>
            </a:extLst>
          </p:cNvPr>
          <p:cNvSpPr txBox="1"/>
          <p:nvPr userDrawn="1"/>
        </p:nvSpPr>
        <p:spPr>
          <a:xfrm>
            <a:off x="433632" y="6352143"/>
            <a:ext cx="208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2A - ENSAI</a:t>
            </a:r>
          </a:p>
        </p:txBody>
      </p:sp>
    </p:spTree>
    <p:extLst>
      <p:ext uri="{BB962C8B-B14F-4D97-AF65-F5344CB8AC3E}">
        <p14:creationId xmlns:p14="http://schemas.microsoft.com/office/powerpoint/2010/main" val="61737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7BA6611D-6A52-E1C8-C9A9-AB8EF9D47C29}"/>
              </a:ext>
            </a:extLst>
          </p:cNvPr>
          <p:cNvGrpSpPr/>
          <p:nvPr userDrawn="1"/>
        </p:nvGrpSpPr>
        <p:grpSpPr>
          <a:xfrm>
            <a:off x="2014195" y="1861796"/>
            <a:ext cx="8163612" cy="3228680"/>
            <a:chOff x="2611225" y="2123388"/>
            <a:chExt cx="7286919" cy="2491032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CF3CBCE2-E605-9F3C-49F0-065E4C441556}"/>
                </a:ext>
              </a:extLst>
            </p:cNvPr>
            <p:cNvSpPr/>
            <p:nvPr userDrawn="1"/>
          </p:nvSpPr>
          <p:spPr>
            <a:xfrm>
              <a:off x="2611225" y="2912882"/>
              <a:ext cx="7286919" cy="912044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5E1F873B-308D-3BBF-6859-AA150B61FABE}"/>
                </a:ext>
              </a:extLst>
            </p:cNvPr>
            <p:cNvSpPr/>
            <p:nvPr userDrawn="1"/>
          </p:nvSpPr>
          <p:spPr>
            <a:xfrm>
              <a:off x="2892457" y="2123388"/>
              <a:ext cx="6724453" cy="986279"/>
            </a:xfrm>
            <a:prstGeom prst="roundRect">
              <a:avLst>
                <a:gd name="adj" fmla="val 50000"/>
              </a:avLst>
            </a:prstGeom>
            <a:solidFill>
              <a:srgbClr val="203864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C8822020-A528-7C28-59A9-8B127791A52D}"/>
                </a:ext>
              </a:extLst>
            </p:cNvPr>
            <p:cNvSpPr/>
            <p:nvPr userDrawn="1"/>
          </p:nvSpPr>
          <p:spPr>
            <a:xfrm>
              <a:off x="2892457" y="3628141"/>
              <a:ext cx="6724453" cy="986279"/>
            </a:xfrm>
            <a:prstGeom prst="roundRect">
              <a:avLst>
                <a:gd name="adj" fmla="val 50000"/>
              </a:avLst>
            </a:prstGeom>
            <a:solidFill>
              <a:srgbClr val="203864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 dirty="0"/>
            </a:p>
          </p:txBody>
        </p:sp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881B24C6-830F-B167-49DE-14FD1DADD0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9145" y="420481"/>
            <a:ext cx="1865619" cy="4766225"/>
          </a:xfrm>
          <a:prstGeom prst="rect">
            <a:avLst/>
          </a:prstGeom>
        </p:spPr>
      </p:pic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DA6DA61-F342-593C-4A01-2A32D9823298}"/>
              </a:ext>
            </a:extLst>
          </p:cNvPr>
          <p:cNvSpPr/>
          <p:nvPr userDrawn="1"/>
        </p:nvSpPr>
        <p:spPr>
          <a:xfrm rot="19400361">
            <a:off x="-356055" y="1210396"/>
            <a:ext cx="1956089" cy="1166468"/>
          </a:xfrm>
          <a:custGeom>
            <a:avLst/>
            <a:gdLst>
              <a:gd name="connsiteX0" fmla="*/ 1811580 w 1956089"/>
              <a:gd name="connsiteY0" fmla="*/ 55977 h 1166468"/>
              <a:gd name="connsiteX1" fmla="*/ 1956089 w 1956089"/>
              <a:gd name="connsiteY1" fmla="*/ 327766 h 1166468"/>
              <a:gd name="connsiteX2" fmla="*/ 1956089 w 1956089"/>
              <a:gd name="connsiteY2" fmla="*/ 838702 h 1166468"/>
              <a:gd name="connsiteX3" fmla="*/ 1628323 w 1956089"/>
              <a:gd name="connsiteY3" fmla="*/ 1166468 h 1166468"/>
              <a:gd name="connsiteX4" fmla="*/ 326069 w 1956089"/>
              <a:gd name="connsiteY4" fmla="*/ 1166468 h 1166468"/>
              <a:gd name="connsiteX5" fmla="*/ 4962 w 1956089"/>
              <a:gd name="connsiteY5" fmla="*/ 904758 h 1166468"/>
              <a:gd name="connsiteX6" fmla="*/ 0 w 1956089"/>
              <a:gd name="connsiteY6" fmla="*/ 855536 h 1166468"/>
              <a:gd name="connsiteX7" fmla="*/ 636784 w 1956089"/>
              <a:gd name="connsiteY7" fmla="*/ 0 h 1166468"/>
              <a:gd name="connsiteX8" fmla="*/ 1628323 w 1956089"/>
              <a:gd name="connsiteY8" fmla="*/ 0 h 1166468"/>
              <a:gd name="connsiteX9" fmla="*/ 1811580 w 1956089"/>
              <a:gd name="connsiteY9" fmla="*/ 55977 h 116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56089" h="1166468">
                <a:moveTo>
                  <a:pt x="1811580" y="55977"/>
                </a:moveTo>
                <a:cubicBezTo>
                  <a:pt x="1898766" y="114879"/>
                  <a:pt x="1956089" y="214629"/>
                  <a:pt x="1956089" y="327766"/>
                </a:cubicBezTo>
                <a:lnTo>
                  <a:pt x="1956089" y="838702"/>
                </a:lnTo>
                <a:cubicBezTo>
                  <a:pt x="1956089" y="1019722"/>
                  <a:pt x="1809343" y="1166468"/>
                  <a:pt x="1628323" y="1166468"/>
                </a:cubicBezTo>
                <a:lnTo>
                  <a:pt x="326069" y="1166468"/>
                </a:lnTo>
                <a:cubicBezTo>
                  <a:pt x="167676" y="1166468"/>
                  <a:pt x="35525" y="1054116"/>
                  <a:pt x="4962" y="904758"/>
                </a:cubicBezTo>
                <a:lnTo>
                  <a:pt x="0" y="855536"/>
                </a:lnTo>
                <a:lnTo>
                  <a:pt x="636784" y="0"/>
                </a:lnTo>
                <a:lnTo>
                  <a:pt x="1628323" y="0"/>
                </a:lnTo>
                <a:cubicBezTo>
                  <a:pt x="1696205" y="0"/>
                  <a:pt x="1759268" y="20636"/>
                  <a:pt x="1811580" y="55977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1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67244D32-1C11-2678-0D9F-D263B81B6561}"/>
              </a:ext>
            </a:extLst>
          </p:cNvPr>
          <p:cNvSpPr/>
          <p:nvPr userDrawn="1"/>
        </p:nvSpPr>
        <p:spPr>
          <a:xfrm rot="19400361">
            <a:off x="9891315" y="5784231"/>
            <a:ext cx="1957787" cy="1166468"/>
          </a:xfrm>
          <a:custGeom>
            <a:avLst/>
            <a:gdLst>
              <a:gd name="connsiteX0" fmla="*/ 1813277 w 1957786"/>
              <a:gd name="connsiteY0" fmla="*/ 55978 h 1166468"/>
              <a:gd name="connsiteX1" fmla="*/ 1957786 w 1957786"/>
              <a:gd name="connsiteY1" fmla="*/ 327766 h 1166468"/>
              <a:gd name="connsiteX2" fmla="*/ 1957786 w 1957786"/>
              <a:gd name="connsiteY2" fmla="*/ 838702 h 1166468"/>
              <a:gd name="connsiteX3" fmla="*/ 1630020 w 1957786"/>
              <a:gd name="connsiteY3" fmla="*/ 1166468 h 1166468"/>
              <a:gd name="connsiteX4" fmla="*/ 929227 w 1957786"/>
              <a:gd name="connsiteY4" fmla="*/ 1166468 h 1166468"/>
              <a:gd name="connsiteX5" fmla="*/ 0 w 1957786"/>
              <a:gd name="connsiteY5" fmla="*/ 474835 h 1166468"/>
              <a:gd name="connsiteX6" fmla="*/ 0 w 1957786"/>
              <a:gd name="connsiteY6" fmla="*/ 327766 h 1166468"/>
              <a:gd name="connsiteX7" fmla="*/ 327766 w 1957786"/>
              <a:gd name="connsiteY7" fmla="*/ 0 h 1166468"/>
              <a:gd name="connsiteX8" fmla="*/ 1630020 w 1957786"/>
              <a:gd name="connsiteY8" fmla="*/ 0 h 1166468"/>
              <a:gd name="connsiteX9" fmla="*/ 1813277 w 1957786"/>
              <a:gd name="connsiteY9" fmla="*/ 55978 h 116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57786" h="1166468">
                <a:moveTo>
                  <a:pt x="1813277" y="55978"/>
                </a:moveTo>
                <a:cubicBezTo>
                  <a:pt x="1900463" y="114879"/>
                  <a:pt x="1957786" y="214628"/>
                  <a:pt x="1957786" y="327766"/>
                </a:cubicBezTo>
                <a:lnTo>
                  <a:pt x="1957786" y="838702"/>
                </a:lnTo>
                <a:cubicBezTo>
                  <a:pt x="1957786" y="1019722"/>
                  <a:pt x="1811040" y="1166468"/>
                  <a:pt x="1630020" y="1166468"/>
                </a:cubicBezTo>
                <a:lnTo>
                  <a:pt x="929227" y="1166468"/>
                </a:lnTo>
                <a:lnTo>
                  <a:pt x="0" y="474835"/>
                </a:lnTo>
                <a:lnTo>
                  <a:pt x="0" y="327766"/>
                </a:lnTo>
                <a:cubicBezTo>
                  <a:pt x="0" y="146746"/>
                  <a:pt x="146746" y="0"/>
                  <a:pt x="327766" y="0"/>
                </a:cubicBezTo>
                <a:lnTo>
                  <a:pt x="1630020" y="0"/>
                </a:lnTo>
                <a:cubicBezTo>
                  <a:pt x="1697902" y="0"/>
                  <a:pt x="1760966" y="20636"/>
                  <a:pt x="1813277" y="55978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1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E266DB55-BF59-D081-9D3D-EC28D4254947}"/>
              </a:ext>
            </a:extLst>
          </p:cNvPr>
          <p:cNvSpPr/>
          <p:nvPr userDrawn="1"/>
        </p:nvSpPr>
        <p:spPr>
          <a:xfrm rot="19400361">
            <a:off x="9063265" y="-388138"/>
            <a:ext cx="1885500" cy="1166468"/>
          </a:xfrm>
          <a:custGeom>
            <a:avLst/>
            <a:gdLst>
              <a:gd name="connsiteX0" fmla="*/ 485912 w 1885500"/>
              <a:gd name="connsiteY0" fmla="*/ 0 h 1166468"/>
              <a:gd name="connsiteX1" fmla="*/ 1885500 w 1885500"/>
              <a:gd name="connsiteY1" fmla="*/ 1041726 h 1166468"/>
              <a:gd name="connsiteX2" fmla="*/ 1861786 w 1885500"/>
              <a:gd name="connsiteY2" fmla="*/ 1070468 h 1166468"/>
              <a:gd name="connsiteX3" fmla="*/ 1630020 w 1885500"/>
              <a:gd name="connsiteY3" fmla="*/ 1166468 h 1166468"/>
              <a:gd name="connsiteX4" fmla="*/ 327766 w 1885500"/>
              <a:gd name="connsiteY4" fmla="*/ 1166468 h 1166468"/>
              <a:gd name="connsiteX5" fmla="*/ 0 w 1885500"/>
              <a:gd name="connsiteY5" fmla="*/ 838702 h 1166468"/>
              <a:gd name="connsiteX6" fmla="*/ 0 w 1885500"/>
              <a:gd name="connsiteY6" fmla="*/ 327766 h 1166468"/>
              <a:gd name="connsiteX7" fmla="*/ 327766 w 1885500"/>
              <a:gd name="connsiteY7" fmla="*/ 0 h 116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85500" h="1166468">
                <a:moveTo>
                  <a:pt x="485912" y="0"/>
                </a:moveTo>
                <a:lnTo>
                  <a:pt x="1885500" y="1041726"/>
                </a:lnTo>
                <a:lnTo>
                  <a:pt x="1861786" y="1070468"/>
                </a:lnTo>
                <a:cubicBezTo>
                  <a:pt x="1802472" y="1129782"/>
                  <a:pt x="1720530" y="1166468"/>
                  <a:pt x="1630020" y="1166468"/>
                </a:cubicBezTo>
                <a:lnTo>
                  <a:pt x="327766" y="1166468"/>
                </a:lnTo>
                <a:cubicBezTo>
                  <a:pt x="146746" y="1166468"/>
                  <a:pt x="0" y="1019722"/>
                  <a:pt x="0" y="838702"/>
                </a:cubicBezTo>
                <a:lnTo>
                  <a:pt x="0" y="327766"/>
                </a:lnTo>
                <a:cubicBezTo>
                  <a:pt x="0" y="146746"/>
                  <a:pt x="146746" y="0"/>
                  <a:pt x="327766" y="0"/>
                </a:cubicBezTo>
                <a:close/>
              </a:path>
            </a:pathLst>
          </a:custGeom>
          <a:noFill/>
          <a:ln w="57150">
            <a:solidFill>
              <a:srgbClr val="2038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1"/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28AE2DD5-0B5B-C64B-EA99-CD8BEC78F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Cercle : creux 15">
            <a:extLst>
              <a:ext uri="{FF2B5EF4-FFF2-40B4-BE49-F238E27FC236}">
                <a16:creationId xmlns:a16="http://schemas.microsoft.com/office/drawing/2014/main" id="{719096F4-9F95-6E0C-0691-3B2483EE1D90}"/>
              </a:ext>
            </a:extLst>
          </p:cNvPr>
          <p:cNvSpPr/>
          <p:nvPr userDrawn="1"/>
        </p:nvSpPr>
        <p:spPr>
          <a:xfrm>
            <a:off x="10910741" y="6285321"/>
            <a:ext cx="480767" cy="480767"/>
          </a:xfrm>
          <a:prstGeom prst="donut">
            <a:avLst>
              <a:gd name="adj" fmla="val 7043"/>
            </a:avLst>
          </a:prstGeom>
          <a:solidFill>
            <a:srgbClr val="006A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411CFE1-BE72-D9B7-9DCE-402F13300805}"/>
              </a:ext>
            </a:extLst>
          </p:cNvPr>
          <p:cNvSpPr txBox="1"/>
          <p:nvPr userDrawn="1"/>
        </p:nvSpPr>
        <p:spPr>
          <a:xfrm>
            <a:off x="433632" y="6352143"/>
            <a:ext cx="208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2A - ENSAI</a:t>
            </a:r>
          </a:p>
        </p:txBody>
      </p:sp>
    </p:spTree>
    <p:extLst>
      <p:ext uri="{BB962C8B-B14F-4D97-AF65-F5344CB8AC3E}">
        <p14:creationId xmlns:p14="http://schemas.microsoft.com/office/powerpoint/2010/main" val="200222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1895768C-98FB-B2C3-AA18-248FF5E9F0FA}"/>
              </a:ext>
            </a:extLst>
          </p:cNvPr>
          <p:cNvSpPr txBox="1"/>
          <p:nvPr/>
        </p:nvSpPr>
        <p:spPr>
          <a:xfrm>
            <a:off x="334978" y="4254704"/>
            <a:ext cx="36431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latin typeface="Gill Sans MT" panose="020B0502020104020203" pitchFamily="34" charset="0"/>
              </a:rPr>
              <a:t>Ali Nour </a:t>
            </a:r>
            <a:r>
              <a:rPr lang="fr-FR" sz="1800" dirty="0" err="1">
                <a:solidFill>
                  <a:schemeClr val="bg1"/>
                </a:solidFill>
                <a:latin typeface="Gill Sans MT" panose="020B0502020104020203" pitchFamily="34" charset="0"/>
              </a:rPr>
              <a:t>Guedemi</a:t>
            </a:r>
            <a:r>
              <a:rPr lang="fr-FR" sz="1800" dirty="0">
                <a:solidFill>
                  <a:schemeClr val="bg1"/>
                </a:solidFill>
                <a:latin typeface="Gill Sans MT" panose="020B0502020104020203" pitchFamily="34" charset="0"/>
              </a:rPr>
              <a:t> ABDELWAHID,</a:t>
            </a:r>
          </a:p>
          <a:p>
            <a:r>
              <a:rPr lang="fr-FR" sz="1800" dirty="0">
                <a:solidFill>
                  <a:schemeClr val="bg1"/>
                </a:solidFill>
                <a:latin typeface="Gill Sans MT" panose="020B0502020104020203" pitchFamily="34" charset="0"/>
              </a:rPr>
              <a:t>Toussaint BOCO</a:t>
            </a:r>
            <a:endParaRPr lang="fr-FR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r>
              <a:rPr lang="fr-FR" sz="1800" dirty="0">
                <a:solidFill>
                  <a:schemeClr val="bg1"/>
                </a:solidFill>
                <a:latin typeface="Gill Sans MT" panose="020B0502020104020203" pitchFamily="34" charset="0"/>
              </a:rPr>
              <a:t>Komi </a:t>
            </a:r>
            <a:r>
              <a:rPr lang="fr-FR" sz="1800" dirty="0" err="1">
                <a:solidFill>
                  <a:schemeClr val="bg1"/>
                </a:solidFill>
                <a:latin typeface="Gill Sans MT" panose="020B0502020104020203" pitchFamily="34" charset="0"/>
              </a:rPr>
              <a:t>Amégbor</a:t>
            </a:r>
            <a:r>
              <a:rPr lang="fr-FR" sz="1800" dirty="0">
                <a:solidFill>
                  <a:schemeClr val="bg1"/>
                </a:solidFill>
                <a:latin typeface="Gill Sans MT" panose="020B0502020104020203" pitchFamily="34" charset="0"/>
              </a:rPr>
              <a:t> Richard GOZAN</a:t>
            </a:r>
            <a:endParaRPr lang="fr-FR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r>
              <a:rPr lang="fr-FR" sz="1800" dirty="0" err="1">
                <a:solidFill>
                  <a:schemeClr val="bg1"/>
                </a:solidFill>
                <a:latin typeface="Gill Sans MT" panose="020B0502020104020203" pitchFamily="34" charset="0"/>
              </a:rPr>
              <a:t>Komla</a:t>
            </a:r>
            <a:r>
              <a:rPr lang="fr-FR" sz="1800" dirty="0">
                <a:solidFill>
                  <a:schemeClr val="bg1"/>
                </a:solidFill>
                <a:latin typeface="Gill Sans MT" panose="020B0502020104020203" pitchFamily="34" charset="0"/>
              </a:rPr>
              <a:t> Alex LABOU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FA6FDB-7614-4AD5-4400-BE441059F230}"/>
              </a:ext>
            </a:extLst>
          </p:cNvPr>
          <p:cNvSpPr txBox="1"/>
          <p:nvPr/>
        </p:nvSpPr>
        <p:spPr>
          <a:xfrm>
            <a:off x="8340028" y="4854869"/>
            <a:ext cx="3054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  <a:latin typeface="Gill Sans MT" panose="020B0502020104020203" pitchFamily="34" charset="0"/>
              </a:rPr>
              <a:t>Audrey LAVENU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BBF9D2-6F24-8CAB-CAEE-8DE620D0BDED}"/>
              </a:ext>
            </a:extLst>
          </p:cNvPr>
          <p:cNvSpPr txBox="1"/>
          <p:nvPr/>
        </p:nvSpPr>
        <p:spPr>
          <a:xfrm>
            <a:off x="8340028" y="4254704"/>
            <a:ext cx="3054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i="1" u="sng" dirty="0">
                <a:solidFill>
                  <a:srgbClr val="FFFF00"/>
                </a:solidFill>
                <a:latin typeface="Gill Sans MT" panose="020B0502020104020203" pitchFamily="34" charset="0"/>
              </a:rPr>
              <a:t>Tutrice :</a:t>
            </a:r>
            <a:endParaRPr lang="fr-FR" b="1" i="1" u="sng" dirty="0">
              <a:solidFill>
                <a:srgbClr val="FFFF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1DB70BC-B73B-4D3B-F4CD-7E201157340A}"/>
              </a:ext>
            </a:extLst>
          </p:cNvPr>
          <p:cNvSpPr txBox="1"/>
          <p:nvPr/>
        </p:nvSpPr>
        <p:spPr>
          <a:xfrm>
            <a:off x="261257" y="3879161"/>
            <a:ext cx="3054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i="1" u="sng" dirty="0">
                <a:solidFill>
                  <a:srgbClr val="FFFF00"/>
                </a:solidFill>
                <a:latin typeface="Gill Sans MT" panose="020B0502020104020203" pitchFamily="34" charset="0"/>
              </a:rPr>
              <a:t>Réalisé par</a:t>
            </a:r>
            <a:r>
              <a:rPr lang="fr-FR" sz="1800" b="1" i="1" u="sng" dirty="0">
                <a:solidFill>
                  <a:srgbClr val="FFFF00"/>
                </a:solidFill>
                <a:latin typeface="Gill Sans MT" panose="020B0502020104020203" pitchFamily="34" charset="0"/>
              </a:rPr>
              <a:t> :</a:t>
            </a:r>
            <a:endParaRPr lang="fr-FR" b="1" i="1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460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3170E-A7F5-0DD7-25CF-965B06E13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63D944C-3C21-BB3D-D02B-3CDF035BF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8BB36C-22B0-C514-5127-3F70D4409339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2.2. Traitements réalisés sur la base de données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E7CBEBBD-EC89-234C-5549-1D98CA7C0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34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87212-A232-0151-F75B-A7B4FAC68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2B02DE8-CBBF-3C7D-4EAE-4D8C59C7B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7799782-4492-2B68-93B1-81779BB005B2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2.3. Concepts fondamentaux en économétrie spatiale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0E234149-892C-04F7-1E37-E661D2AA2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60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0D1BF-5844-EDB5-F573-31335D368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5E57845-333C-D9B0-61B9-E44608ADE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A5700A4-2F79-0C0D-2093-533521F29605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2.4. Modélisation en économétrie spatiale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280B7A1C-90CA-A1EF-957B-AF158B9AC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63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D19EAEE-31AF-8448-3723-67D1606D1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346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4BFB0CA-6837-4558-BE28-CA96C9493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3716692-1424-DA1E-30AF-F26D6D372FBE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3.1. Description de la population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DAB404BA-96EA-20CA-CFDE-CCC102D98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11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DC85C-A932-7254-636A-F71550DB5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A318A45-9502-124C-6B12-D7BCEFA8D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E65F5EF-D184-FC98-17E5-8F9886E778DC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3.2. Taux et nombre de consultations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85A97CB8-B5CE-EEBE-5C81-578A014D2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24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A7ACD-2A1B-AC0E-F329-7CBB11351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714C479-D635-8DC9-C2E2-0AE742E9C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5EE6512-DC26-4090-606E-89CCCDEB859A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3.3. </a:t>
            </a:r>
            <a:r>
              <a:rPr lang="fr-FR" sz="3600" b="1" dirty="0">
                <a:solidFill>
                  <a:schemeClr val="bg1"/>
                </a:solidFill>
                <a:effectLst/>
                <a:latin typeface="Gill Sans MT" panose="020B0502020104020203" pitchFamily="34" charset="0"/>
              </a:rPr>
              <a:t>Taux de consultations et </a:t>
            </a:r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autre</a:t>
            </a:r>
            <a:r>
              <a:rPr lang="fr-FR" sz="3600" b="1" dirty="0">
                <a:solidFill>
                  <a:schemeClr val="bg1"/>
                </a:solidFill>
                <a:effectLst/>
                <a:latin typeface="Gill Sans MT" panose="020B0502020104020203" pitchFamily="34" charset="0"/>
              </a:rPr>
              <a:t>s variables</a:t>
            </a:r>
            <a:endParaRPr lang="fr-FR" sz="36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23E52591-03C7-4585-490F-C1B34F3A8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83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BC548-9013-9E28-3C00-71BFAA209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07CD35D-C196-8AB1-FFF9-AB018C366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78B9E7B-FEF6-801C-F4E4-1CAEF85A2D4A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3.4. Analyse spatiale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8288C3CE-3777-3364-D5FF-62CE4CE53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72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9099CF5-8A9C-3CE8-6FAF-040793C64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505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D924C-E715-F9B4-8AFC-FD07EA503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82A90CC-7389-1CA4-89EF-B85F758E4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169FD9A-0F1A-F62A-EAF4-74284432E518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4.1. Choix des variables dans la modélisation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1A92E601-022D-F8F3-C090-920665EE7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7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3C29215-135A-F8DE-B645-88C4FB84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3667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C3A5D-790B-C712-DF62-3118579AA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95BBB1B-0DB9-7FA2-BB62-A9745BBFB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3E7E05-2FDB-F46A-324C-6550B7004EE8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4.2. Tests de Moran et de </a:t>
            </a:r>
            <a:r>
              <a:rPr lang="fr-FR" sz="36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Rao’s</a:t>
            </a:r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 score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48E4791C-7A3C-4138-CA50-FF7B885DB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37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DA1D8-9FB7-6D35-1207-8793CDED3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EE1BA7-D77E-F880-C976-70D1C890E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AAAA9F3-C7BF-5BB9-F363-202EDA19CDE4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4.3. Comparaison des modèles estimés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79B6F6E5-6550-0A1C-CFBA-B81349B6B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27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7E7BF-7E63-CDCE-3B39-D62386786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28E9B66-400B-46FD-9F1E-58BE96CF6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3AFD727-8ADD-A2C1-1CD7-40226AF81120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4.4. Sélection des variables et modèle final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F75BEB96-AC2C-D93F-ED0D-23CE9E505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38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83E41-4E42-7945-61B6-CAD013D6B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8374531-05B7-D43C-7ECE-E3551515F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71FD580-3A6E-B316-8BC7-9CB96F2D45AA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4.5. Importance des variables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E6BBA90F-BC7E-705D-974E-92597471D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1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02A9202-F6F4-34FD-8D75-2802F8686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318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4518D-9B83-A97A-B402-64AD57E2A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75A0EF-2B93-9A84-E82F-8E4533DAF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845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6774523-1B01-5B97-0F0B-BF284CC49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719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8799F-B625-DA42-E33E-CAA5585B1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F636E6D-2DFC-B1D8-B6A5-5D16D9A7B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0795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3EBC552-5039-AD2A-33FE-AAF3F6AA0B9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546B7B7-7D14-4795-A998-350CFB2BDD43}" type="slidenum">
              <a:rPr lang="fr-FR" smtClean="0">
                <a:solidFill>
                  <a:srgbClr val="006A5A"/>
                </a:solidFill>
                <a:latin typeface="Montserrat" panose="02000505000000020004" pitchFamily="2" charset="0"/>
              </a:rPr>
              <a:pPr algn="r"/>
              <a:t>28</a:t>
            </a:fld>
            <a:endParaRPr lang="fr-FR" dirty="0">
              <a:solidFill>
                <a:srgbClr val="006A5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6E3FE66-E499-2D62-34D8-F7F6C322E193}"/>
              </a:ext>
            </a:extLst>
          </p:cNvPr>
          <p:cNvSpPr txBox="1"/>
          <p:nvPr/>
        </p:nvSpPr>
        <p:spPr>
          <a:xfrm>
            <a:off x="1781176" y="3013502"/>
            <a:ext cx="8629651" cy="831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1" dirty="0">
                <a:solidFill>
                  <a:schemeClr val="bg1"/>
                </a:solidFill>
                <a:latin typeface="Gill Sans MT" panose="020B0502020104020203" pitchFamily="34" charset="0"/>
              </a:rPr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41322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DA0677-C19B-D077-2572-F5A403C2C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9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8EEE016-1B4D-27DD-4ADA-3B73EB64F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546B7B7-7D14-4795-A998-350CFB2BDD43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2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0CFAFE6-9E35-69C6-AC3A-E1FBBBABE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18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C0BD4-87F9-94E2-E8EB-4141A2D4F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92E8A1B-C5B7-F838-D33C-FE9174FCF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546B7B7-7D14-4795-A998-350CFB2BDD43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A34004F-553A-08A1-ACB7-25A11E05A84E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1.1. Cadre conceptuel de l’étude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A9535B51-49F3-360C-FC79-65BFF24AB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3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F717D-1F47-218F-15CC-2D03D50D5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42C009D-1535-A475-70B7-FE99DA481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546B7B7-7D14-4795-A998-350CFB2BDD4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3B3D16C-DBCB-007E-7EE0-BB3F6A658E80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1.2. Revue de littérature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93229CC8-56B5-3671-CC41-55D2275ED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4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66AE0D-2FAB-3003-2BD1-E74A9391C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687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C9AC15D-D109-9768-8977-CF168595D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BD51FAC-0FBC-21FF-D03C-FE7F761AA6BC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2.1. Source des données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D71963C9-5194-2A25-334D-CD10B379A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29176"/>
      </p:ext>
    </p:extLst>
  </p:cSld>
  <p:clrMapOvr>
    <a:masterClrMapping/>
  </p:clrMapOvr>
</p:sld>
</file>

<file path=ppt/theme/theme1.xml><?xml version="1.0" encoding="utf-8"?>
<a:theme xmlns:a="http://schemas.openxmlformats.org/drawingml/2006/main" name="Page de gar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mmai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apitr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Remerciemen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152</Words>
  <Application>Microsoft Office PowerPoint</Application>
  <PresentationFormat>Grand écran</PresentationFormat>
  <Paragraphs>51</Paragraphs>
  <Slides>28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28</vt:i4>
      </vt:variant>
    </vt:vector>
  </HeadingPairs>
  <TitlesOfParts>
    <vt:vector size="37" baseType="lpstr">
      <vt:lpstr>Arial</vt:lpstr>
      <vt:lpstr>Calibri</vt:lpstr>
      <vt:lpstr>Gill Sans MT</vt:lpstr>
      <vt:lpstr>Montserrat</vt:lpstr>
      <vt:lpstr>Page de garde</vt:lpstr>
      <vt:lpstr>Sommaire</vt:lpstr>
      <vt:lpstr>Chapitres</vt:lpstr>
      <vt:lpstr>Contenus</vt:lpstr>
      <vt:lpstr>Remerciements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Toussaint BOCO</dc:creator>
  <cp:lastModifiedBy>Toussaint BOCO</cp:lastModifiedBy>
  <cp:revision>236</cp:revision>
  <dcterms:created xsi:type="dcterms:W3CDTF">2025-03-13T02:34:52Z</dcterms:created>
  <dcterms:modified xsi:type="dcterms:W3CDTF">2025-04-13T09:45:02Z</dcterms:modified>
</cp:coreProperties>
</file>