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100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06/04/2025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06/04/2025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06/04/2025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06/04/2025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06/04/2025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06/04/2025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06/04/2025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06/04/2025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06/04/2025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06/04/2025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06/04/2025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06/04/2025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06/04/2025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188054"/>
            <a:ext cx="2233032" cy="1265361"/>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4254375" y="1003457"/>
            <a:ext cx="12874861" cy="874535"/>
          </a:xfrm>
          <a:prstGeom prst="rect">
            <a:avLst/>
          </a:prstGeom>
          <a:noFill/>
        </p:spPr>
        <p:txBody>
          <a:bodyPr wrap="square" rtlCol="0">
            <a:spAutoFit/>
          </a:bodyPr>
          <a:lstStyle/>
          <a:p>
            <a:pPr algn="ctr">
              <a:lnSpc>
                <a:spcPct val="150000"/>
              </a:lnSpc>
            </a:pPr>
            <a:r>
              <a:rPr lang="fr-FR" dirty="0">
                <a:latin typeface="Gill Sans MT" panose="020B0502020104020203" pitchFamily="34" charset="0"/>
              </a:rPr>
              <a:t>Rédigé par : Toussaint BOCO, </a:t>
            </a:r>
            <a:r>
              <a:rPr lang="fr-FR" dirty="0" err="1">
                <a:latin typeface="Gill Sans MT" panose="020B0502020104020203" pitchFamily="34" charset="0"/>
              </a:rPr>
              <a:t>Komla</a:t>
            </a:r>
            <a:r>
              <a:rPr lang="fr-FR" dirty="0">
                <a:latin typeface="Gill Sans MT" panose="020B0502020104020203" pitchFamily="34" charset="0"/>
              </a:rPr>
              <a:t> Alex LABOU, Ali Nour </a:t>
            </a:r>
            <a:r>
              <a:rPr lang="fr-FR" dirty="0" err="1">
                <a:latin typeface="Gill Sans MT" panose="020B0502020104020203" pitchFamily="34" charset="0"/>
              </a:rPr>
              <a:t>Guedemi</a:t>
            </a:r>
            <a:r>
              <a:rPr lang="fr-FR" dirty="0">
                <a:latin typeface="Gill Sans MT" panose="020B0502020104020203" pitchFamily="34" charset="0"/>
              </a:rPr>
              <a:t> ABDELWAHID, Komi </a:t>
            </a:r>
            <a:r>
              <a:rPr lang="fr-FR" dirty="0" err="1">
                <a:latin typeface="Gill Sans MT" panose="020B0502020104020203" pitchFamily="34" charset="0"/>
              </a:rPr>
              <a:t>Amégbor</a:t>
            </a:r>
            <a:r>
              <a:rPr lang="fr-FR" dirty="0">
                <a:latin typeface="Gill Sans MT" panose="020B0502020104020203" pitchFamily="34" charset="0"/>
              </a:rPr>
              <a:t> Richard GOZAN</a:t>
            </a:r>
          </a:p>
          <a:p>
            <a:pPr algn="ctr">
              <a:lnSpc>
                <a:spcPct val="150000"/>
              </a:lnSpc>
            </a:pPr>
            <a:r>
              <a:rPr lang="fr-FR" dirty="0">
                <a:latin typeface="Gill Sans MT" panose="020B0502020104020203" pitchFamily="34" charset="0"/>
              </a:rPr>
              <a:t>Tutrice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18642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14" name="Rectangle : coins arrondis 13">
            <a:extLst>
              <a:ext uri="{FF2B5EF4-FFF2-40B4-BE49-F238E27FC236}">
                <a16:creationId xmlns:a16="http://schemas.microsoft.com/office/drawing/2014/main" id="{5D5C7C76-8235-D665-373D-760B8FDC5AF8}"/>
              </a:ext>
            </a:extLst>
          </p:cNvPr>
          <p:cNvSpPr/>
          <p:nvPr/>
        </p:nvSpPr>
        <p:spPr>
          <a:xfrm>
            <a:off x="264699" y="5838979"/>
            <a:ext cx="20854220" cy="7205588"/>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4902" y="15137606"/>
            <a:ext cx="5667032" cy="2638163"/>
          </a:xfrm>
          <a:prstGeom prst="rect">
            <a:avLst/>
          </a:prstGeom>
        </p:spPr>
      </p:pic>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86922" y="18560292"/>
            <a:ext cx="4662751" cy="2768719"/>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7774" y="14427682"/>
            <a:ext cx="4561480" cy="2625312"/>
          </a:xfrm>
          <a:prstGeom prst="rect">
            <a:avLst/>
          </a:prstGeom>
        </p:spPr>
      </p:pic>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just"/>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t>
            </a:r>
            <a:r>
              <a:rPr lang="fr-FR" sz="2400" b="1">
                <a:solidFill>
                  <a:srgbClr val="0070C0"/>
                </a:solidFill>
                <a:latin typeface="Gill Sans MT" panose="020B0502020104020203" pitchFamily="34" charset="0"/>
              </a:rPr>
              <a:t>analyses descriptives </a:t>
            </a:r>
            <a:r>
              <a:rPr lang="fr-FR" sz="2400">
                <a:solidFill>
                  <a:schemeClr val="tx1"/>
                </a:solidFill>
                <a:latin typeface="Gill Sans MT" panose="020B0502020104020203" pitchFamily="34" charset="0"/>
              </a:rPr>
              <a:t>:</a:t>
            </a:r>
            <a:endParaRPr lang="fr-FR" sz="2400" dirty="0">
              <a:solidFill>
                <a:schemeClr val="tx1"/>
              </a:solidFill>
              <a:latin typeface="Gill Sans MT" panose="020B0502020104020203" pitchFamily="34" charset="0"/>
            </a:endParaRP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8" y="18549224"/>
            <a:ext cx="4152862" cy="2779787"/>
          </a:xfrm>
          <a:prstGeom prst="rect">
            <a:avLst/>
          </a:prstGeom>
          <a:ln w="28575">
            <a:noFill/>
          </a:ln>
        </p:spPr>
      </p:pic>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16606"/>
            <a:ext cx="10092943" cy="11552171"/>
          </a:xfrm>
          <a:prstGeom prst="roundRect">
            <a:avLst>
              <a:gd name="adj" fmla="val 9101"/>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372684" y="8401543"/>
            <a:ext cx="5364688"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12239" y="843089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Méthodes employées</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Gill Sans MT" panose="020B0502020104020203" pitchFamily="34"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732803"/>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687352" y="356937"/>
            <a:ext cx="16828973" cy="400110"/>
          </a:xfrm>
          <a:prstGeom prst="rect">
            <a:avLst/>
          </a:prstGeom>
          <a:noFill/>
        </p:spPr>
        <p:txBody>
          <a:bodyPr wrap="square" rtlCol="0">
            <a:spAutoFit/>
          </a:bodyPr>
          <a:lstStyle/>
          <a:p>
            <a:pPr algn="ctr"/>
            <a:r>
              <a:rPr lang="fr-FR" sz="2000" b="1" dirty="0">
                <a:solidFill>
                  <a:schemeClr val="bg1"/>
                </a:solidFill>
                <a:latin typeface="Gill Sans MT" panose="020B0502020104020203" pitchFamily="34" charset="0"/>
              </a:rPr>
              <a:t>MODELISATION DU TAUX DE CONSULTATIONS EN MEDECINE DE VILLE :  APPROCHE PAR MODELES D’ECONOMETRIE SPATIALE </a:t>
            </a:r>
          </a:p>
        </p:txBody>
      </p:sp>
      <p:sp>
        <p:nvSpPr>
          <p:cNvPr id="5" name="ZoneTexte 4">
            <a:extLst>
              <a:ext uri="{FF2B5EF4-FFF2-40B4-BE49-F238E27FC236}">
                <a16:creationId xmlns:a16="http://schemas.microsoft.com/office/drawing/2014/main" id="{F85BA840-5817-3E7C-0C40-7A06ADEF9B55}"/>
              </a:ext>
            </a:extLst>
          </p:cNvPr>
          <p:cNvSpPr txBox="1"/>
          <p:nvPr/>
        </p:nvSpPr>
        <p:spPr>
          <a:xfrm>
            <a:off x="877827" y="11499333"/>
            <a:ext cx="4190214" cy="1077218"/>
          </a:xfrm>
          <a:prstGeom prst="rect">
            <a:avLst/>
          </a:prstGeom>
          <a:noFill/>
        </p:spPr>
        <p:txBody>
          <a:bodyPr wrap="square">
            <a:spAutoFit/>
          </a:bodyPr>
          <a:lstStyle/>
          <a:p>
            <a:pPr algn="just"/>
            <a:r>
              <a:rPr lang="fr-FR" sz="1600"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293231" y="11454396"/>
            <a:ext cx="3523593" cy="1077218"/>
          </a:xfrm>
          <a:prstGeom prst="rect">
            <a:avLst/>
          </a:prstGeom>
          <a:noFill/>
        </p:spPr>
        <p:txBody>
          <a:bodyPr wrap="square">
            <a:spAutoFit/>
          </a:bodyPr>
          <a:lstStyle/>
          <a:p>
            <a:pPr algn="just"/>
            <a:r>
              <a:rPr lang="fr-FR" sz="1600" dirty="0">
                <a:latin typeface="Gill Sans MT" panose="020B0502020104020203" pitchFamily="34" charset="0"/>
              </a:rPr>
              <a:t>Les consultations augmentent avec la natalité et les enfants jeunes, mais diminuent dans les familles sans enfants et les zones à forte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670670" y="11201108"/>
            <a:ext cx="3795687" cy="1569660"/>
          </a:xfrm>
          <a:prstGeom prst="rect">
            <a:avLst/>
          </a:prstGeom>
          <a:noFill/>
        </p:spPr>
        <p:txBody>
          <a:bodyPr wrap="square">
            <a:spAutoFit/>
          </a:bodyPr>
          <a:lstStyle/>
          <a:p>
            <a:pPr algn="just"/>
            <a:r>
              <a:rPr lang="fr-FR" sz="1600"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831733" y="11215139"/>
            <a:ext cx="3549864" cy="1569660"/>
          </a:xfrm>
          <a:prstGeom prst="rect">
            <a:avLst/>
          </a:prstGeom>
          <a:noFill/>
        </p:spPr>
        <p:txBody>
          <a:bodyPr wrap="square">
            <a:spAutoFit/>
          </a:bodyPr>
          <a:lstStyle/>
          <a:p>
            <a:pPr algn="just">
              <a:buNone/>
            </a:pPr>
            <a:r>
              <a:rPr lang="fr-FR" sz="1600" dirty="0">
                <a:solidFill>
                  <a:srgbClr val="000000"/>
                </a:solidFill>
                <a:effectLst/>
                <a:latin typeface="Gill Sans MT" panose="020B0502020104020203" pitchFamily="34" charset="0"/>
              </a:rPr>
              <a:t>Certaines communes concentrent les services et attirent les patients des alentours, tandis que d’autres souffrent d’un accès limité aux soins, renforçant ainsi les inégalités spatiales en matière de santé.</a:t>
            </a:r>
            <a:endParaRPr lang="fr-FR" sz="1600" dirty="0">
              <a:latin typeface="Gill Sans MT" panose="020B0502020104020203" pitchFamily="34" charset="0"/>
            </a:endParaRP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1561</TotalTime>
  <Words>416</Words>
  <Application>Microsoft Office PowerPoint</Application>
  <PresentationFormat>Personnalisé</PresentationFormat>
  <Paragraphs>23</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Gill Sans MT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Toussaint BOCO</dc:creator>
  <cp:lastModifiedBy>Toussaint BOCO</cp:lastModifiedBy>
  <cp:revision>134</cp:revision>
  <dcterms:created xsi:type="dcterms:W3CDTF">2025-04-03T13:02:53Z</dcterms:created>
  <dcterms:modified xsi:type="dcterms:W3CDTF">2025-04-06T16:12:51Z</dcterms:modified>
</cp:coreProperties>
</file>