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5" r:id="rId4"/>
    <p:sldMasterId id="2147483672" r:id="rId5"/>
  </p:sldMasterIdLst>
  <p:notesMasterIdLst>
    <p:notesMasterId r:id="rId39"/>
  </p:notesMasterIdLst>
  <p:handoutMasterIdLst>
    <p:handoutMasterId r:id="rId40"/>
  </p:handoutMasterIdLst>
  <p:sldIdLst>
    <p:sldId id="257" r:id="rId6"/>
    <p:sldId id="258" r:id="rId7"/>
    <p:sldId id="259" r:id="rId8"/>
    <p:sldId id="260" r:id="rId9"/>
    <p:sldId id="288" r:id="rId10"/>
    <p:sldId id="263" r:id="rId11"/>
    <p:sldId id="264" r:id="rId12"/>
    <p:sldId id="289" r:id="rId13"/>
    <p:sldId id="275" r:id="rId14"/>
    <p:sldId id="293" r:id="rId15"/>
    <p:sldId id="291" r:id="rId16"/>
    <p:sldId id="265" r:id="rId17"/>
    <p:sldId id="266" r:id="rId18"/>
    <p:sldId id="276" r:id="rId19"/>
    <p:sldId id="277" r:id="rId20"/>
    <p:sldId id="278" r:id="rId21"/>
    <p:sldId id="267" r:id="rId22"/>
    <p:sldId id="268" r:id="rId23"/>
    <p:sldId id="279" r:id="rId24"/>
    <p:sldId id="280" r:id="rId25"/>
    <p:sldId id="281" r:id="rId26"/>
    <p:sldId id="286" r:id="rId27"/>
    <p:sldId id="269" r:id="rId28"/>
    <p:sldId id="270" r:id="rId29"/>
    <p:sldId id="282" r:id="rId30"/>
    <p:sldId id="283" r:id="rId31"/>
    <p:sldId id="284" r:id="rId32"/>
    <p:sldId id="285" r:id="rId33"/>
    <p:sldId id="272" r:id="rId34"/>
    <p:sldId id="271" r:id="rId35"/>
    <p:sldId id="261" r:id="rId36"/>
    <p:sldId id="273" r:id="rId37"/>
    <p:sldId id="274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5A"/>
    <a:srgbClr val="0A9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83" autoAdjust="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6369976-109A-CE4B-FCCD-FB7C0E6665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488BC0-3067-28A0-ED41-9DB81A9F0E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F5511-433E-438D-93BB-1E1EB804EB9E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7277FB-5EC2-5AC6-4C7D-4BFF0234C9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8F72D-7BB9-69C9-77CA-F095369D40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97A57-0322-46FF-8CE5-DBA4BCCC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1521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019D8-EACC-4538-984E-33CCC42DAA4E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44DBB-F87B-49EA-91FB-EDB78BBE85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884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44DBB-F87B-49EA-91FB-EDB78BBE859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0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23468D2-78C7-63BD-FF90-ADD36F66F27A}"/>
              </a:ext>
            </a:extLst>
          </p:cNvPr>
          <p:cNvSpPr txBox="1">
            <a:spLocks/>
          </p:cNvSpPr>
          <p:nvPr userDrawn="1"/>
        </p:nvSpPr>
        <p:spPr>
          <a:xfrm>
            <a:off x="4724400" y="6186667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sz="2000" b="0" i="0" kern="1200">
                <a:solidFill>
                  <a:srgbClr val="006A5A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DA9CF-F2B2-41BE-8486-9C59032E0655}" type="datetime4">
              <a:rPr lang="fr-FR" smtClean="0"/>
              <a:pPr/>
              <a:t>19 avril 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88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313897C-0F75-4EE1-76D6-EA252AE69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87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1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AEF4B9-C326-2C88-CB7D-EF2C8CEE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46B7B7-7D14-4795-A998-350CFB2BDD4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AD8C6-19B7-433A-13EF-AF4A5FDF5EE9}"/>
              </a:ext>
            </a:extLst>
          </p:cNvPr>
          <p:cNvSpPr/>
          <p:nvPr userDrawn="1"/>
        </p:nvSpPr>
        <p:spPr>
          <a:xfrm>
            <a:off x="565215" y="782427"/>
            <a:ext cx="10788585" cy="47135"/>
          </a:xfrm>
          <a:prstGeom prst="rect">
            <a:avLst/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02A8D4-16E3-2FD5-4948-AFC260BC1A24}"/>
              </a:ext>
            </a:extLst>
          </p:cNvPr>
          <p:cNvSpPr txBox="1"/>
          <p:nvPr userDrawn="1"/>
        </p:nvSpPr>
        <p:spPr>
          <a:xfrm>
            <a:off x="565215" y="259207"/>
            <a:ext cx="208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6A5A"/>
                </a:solidFill>
                <a:latin typeface="Montserrat" panose="02000505000000020004" pitchFamily="2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71346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3013437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b="1" dirty="0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402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15699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Présentation du contexte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7A80BEA-A036-AB44-A38A-78F415B68497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A5C6C7-CB0D-D058-70C2-CE25D2304A68}"/>
              </a:ext>
            </a:extLst>
          </p:cNvPr>
          <p:cNvSpPr/>
          <p:nvPr userDrawn="1"/>
        </p:nvSpPr>
        <p:spPr>
          <a:xfrm>
            <a:off x="5634975" y="1448962"/>
            <a:ext cx="922047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5726B03-1A95-B977-E509-A611D05D45DB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186CAA9-E0EC-3884-5FD8-24F7C0D01A43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06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lvl="0"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Méthodologie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0B18BCD-3A30-97F1-9105-27A0DA5CA285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5F8A3A-A767-C45C-6E4A-B23C0A5E7E67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7AC4082-166D-3F06-62F6-C1A63DCF7E3E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699990F-38B3-1E5D-2435-2F9BA6F80BEF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22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lvl="0"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Analyse descriptive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212C2A5-5595-0751-4F9F-875BBDC0CA3F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1EAFC2-759E-BCF4-8387-70D6411BB3D0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3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E89FDB1-E22A-E443-C413-FE56BAC241C5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A83E2A1-FE37-0D10-8697-C9319E90E309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2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b="1" kern="1200" dirty="0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  <a:ea typeface="+mn-ea"/>
                <a:cs typeface="+mn-cs"/>
              </a:rPr>
              <a:t>Modélisation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6D2E214-27DC-BEAB-72A5-2A6B3357DA80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2680B8-079F-C8A1-84B2-5A27DEC0888C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54257F9-84F3-429B-302C-DF9CB1485290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E39FCE4-01A5-6FC1-F71B-286F74EC8085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29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b="1" kern="1200" dirty="0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  <a:ea typeface="+mn-ea"/>
                <a:cs typeface="+mn-cs"/>
              </a:rPr>
              <a:t>Discussion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8A4D41F-57DA-A040-C9DE-F772353913C3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D9239-2CAD-5E58-1888-AAED10137A1C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5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27311CF-8B64-8A35-C9EE-C324C657A1FF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9E80C83-9FC4-6BE6-A2D3-25F4982DC969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44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FB1AD3A1-41DF-54E9-E736-AF37AF1FC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807B9B-15D6-E491-5E19-4975CBC402CE}"/>
              </a:ext>
            </a:extLst>
          </p:cNvPr>
          <p:cNvSpPr txBox="1"/>
          <p:nvPr userDrawn="1"/>
        </p:nvSpPr>
        <p:spPr>
          <a:xfrm>
            <a:off x="3048000" y="3013437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8182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3F84BC-FBBC-F830-7490-4EE961F12EE3}"/>
              </a:ext>
            </a:extLst>
          </p:cNvPr>
          <p:cNvSpPr/>
          <p:nvPr userDrawn="1"/>
        </p:nvSpPr>
        <p:spPr>
          <a:xfrm>
            <a:off x="0" y="1143000"/>
            <a:ext cx="12192000" cy="4572000"/>
          </a:xfrm>
          <a:prstGeom prst="rect">
            <a:avLst/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6005CE9-555A-58A8-F23B-7B4592BF05F3}"/>
              </a:ext>
            </a:extLst>
          </p:cNvPr>
          <p:cNvSpPr/>
          <p:nvPr userDrawn="1"/>
        </p:nvSpPr>
        <p:spPr>
          <a:xfrm>
            <a:off x="331509" y="1800519"/>
            <a:ext cx="11528981" cy="1357460"/>
          </a:xfrm>
          <a:prstGeom prst="roundRect">
            <a:avLst/>
          </a:prstGeom>
          <a:solidFill>
            <a:srgbClr val="006A5A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Montserrat" panose="02000505000000020004" pitchFamily="2" charset="0"/>
              </a:rPr>
              <a:t>MODELISATION DU TAUX DE CONSULTATIONS EN MEDECINE DE VILLE :  APPROCHE PAR MODELES D’ECONOMETRIE SPATIALE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9D454B-92D0-F7DF-E981-138630011E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9" y="103695"/>
            <a:ext cx="1480009" cy="7989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72BED5-F4BD-D5FF-B497-2F8473BE03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74" y="12793"/>
            <a:ext cx="1104216" cy="9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6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9257EE9B-2241-627F-6435-B3D244A12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D236D-1596-EF22-B2CF-E189E5638BB5}"/>
              </a:ext>
            </a:extLst>
          </p:cNvPr>
          <p:cNvSpPr/>
          <p:nvPr userDrawn="1"/>
        </p:nvSpPr>
        <p:spPr>
          <a:xfrm>
            <a:off x="565215" y="782427"/>
            <a:ext cx="10788585" cy="47135"/>
          </a:xfrm>
          <a:prstGeom prst="rect">
            <a:avLst/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D7EB83-9FB0-FECF-F98E-ECFDAB735E98}"/>
              </a:ext>
            </a:extLst>
          </p:cNvPr>
          <p:cNvSpPr txBox="1"/>
          <p:nvPr userDrawn="1"/>
        </p:nvSpPr>
        <p:spPr>
          <a:xfrm>
            <a:off x="565215" y="259207"/>
            <a:ext cx="208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6A5A"/>
                </a:solidFill>
                <a:latin typeface="Montserrat" panose="02000505000000020004" pitchFamily="2" charset="0"/>
              </a:rPr>
              <a:t>Sommaire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9727AD-2748-6382-82FF-9F3E38B23E5E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  <p:sp>
        <p:nvSpPr>
          <p:cNvPr id="12" name="Cercle : creux 11">
            <a:extLst>
              <a:ext uri="{FF2B5EF4-FFF2-40B4-BE49-F238E27FC236}">
                <a16:creationId xmlns:a16="http://schemas.microsoft.com/office/drawing/2014/main" id="{375D63DF-4CCF-AE80-6083-82C4747F2B5B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5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224540A1-4206-8873-DBE5-5245F0472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Cercle : creux 9">
            <a:extLst>
              <a:ext uri="{FF2B5EF4-FFF2-40B4-BE49-F238E27FC236}">
                <a16:creationId xmlns:a16="http://schemas.microsoft.com/office/drawing/2014/main" id="{43D5DE8B-7353-19AD-F48C-EBB9DD00EA32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AD2E51-2133-7E31-9C25-20944DBB8D77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90CAF716-B44C-554A-4850-9E09FE9F1AC9}"/>
              </a:ext>
            </a:extLst>
          </p:cNvPr>
          <p:cNvSpPr/>
          <p:nvPr userDrawn="1"/>
        </p:nvSpPr>
        <p:spPr>
          <a:xfrm rot="1939479">
            <a:off x="-438586" y="3457772"/>
            <a:ext cx="1970732" cy="3114675"/>
          </a:xfrm>
          <a:custGeom>
            <a:avLst/>
            <a:gdLst>
              <a:gd name="connsiteX0" fmla="*/ 0 w 1970732"/>
              <a:gd name="connsiteY0" fmla="*/ 0 h 3114675"/>
              <a:gd name="connsiteX1" fmla="*/ 1970732 w 1970732"/>
              <a:gd name="connsiteY1" fmla="*/ 0 h 3114675"/>
              <a:gd name="connsiteX2" fmla="*/ 1970732 w 1970732"/>
              <a:gd name="connsiteY2" fmla="*/ 3114675 h 3114675"/>
              <a:gd name="connsiteX3" fmla="*/ 1335031 w 1970732"/>
              <a:gd name="connsiteY3" fmla="*/ 3114675 h 3114675"/>
              <a:gd name="connsiteX4" fmla="*/ 1307597 w 1970732"/>
              <a:gd name="connsiteY4" fmla="*/ 3071319 h 3114675"/>
              <a:gd name="connsiteX5" fmla="*/ 1927376 w 1970732"/>
              <a:gd name="connsiteY5" fmla="*/ 3071319 h 3114675"/>
              <a:gd name="connsiteX6" fmla="*/ 1927376 w 1970732"/>
              <a:gd name="connsiteY6" fmla="*/ 43356 h 3114675"/>
              <a:gd name="connsiteX7" fmla="*/ 43356 w 1970732"/>
              <a:gd name="connsiteY7" fmla="*/ 43356 h 3114675"/>
              <a:gd name="connsiteX8" fmla="*/ 43356 w 1970732"/>
              <a:gd name="connsiteY8" fmla="*/ 1073392 h 3114675"/>
              <a:gd name="connsiteX9" fmla="*/ 0 w 1970732"/>
              <a:gd name="connsiteY9" fmla="*/ 1004875 h 311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0732" h="3114675">
                <a:moveTo>
                  <a:pt x="0" y="0"/>
                </a:moveTo>
                <a:lnTo>
                  <a:pt x="1970732" y="0"/>
                </a:lnTo>
                <a:lnTo>
                  <a:pt x="1970732" y="3114675"/>
                </a:lnTo>
                <a:lnTo>
                  <a:pt x="1335031" y="3114675"/>
                </a:lnTo>
                <a:lnTo>
                  <a:pt x="1307597" y="3071319"/>
                </a:lnTo>
                <a:lnTo>
                  <a:pt x="1927376" y="3071319"/>
                </a:lnTo>
                <a:lnTo>
                  <a:pt x="1927376" y="43356"/>
                </a:lnTo>
                <a:lnTo>
                  <a:pt x="43356" y="43356"/>
                </a:lnTo>
                <a:lnTo>
                  <a:pt x="43356" y="1073392"/>
                </a:lnTo>
                <a:lnTo>
                  <a:pt x="0" y="1004875"/>
                </a:lnTo>
                <a:close/>
              </a:path>
            </a:pathLst>
          </a:custGeom>
          <a:solidFill>
            <a:srgbClr val="006A5A"/>
          </a:solidFill>
          <a:ln>
            <a:noFill/>
          </a:ln>
          <a:effectLst>
            <a:glow rad="63500">
              <a:srgbClr val="006A5A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FFF6D89B-C3B2-5544-A5D9-E829B303A152}"/>
              </a:ext>
            </a:extLst>
          </p:cNvPr>
          <p:cNvSpPr/>
          <p:nvPr userDrawn="1"/>
        </p:nvSpPr>
        <p:spPr>
          <a:xfrm rot="12729285">
            <a:off x="10657503" y="393887"/>
            <a:ext cx="1970732" cy="3114675"/>
          </a:xfrm>
          <a:custGeom>
            <a:avLst/>
            <a:gdLst>
              <a:gd name="connsiteX0" fmla="*/ 0 w 1970732"/>
              <a:gd name="connsiteY0" fmla="*/ 0 h 3114675"/>
              <a:gd name="connsiteX1" fmla="*/ 1970732 w 1970732"/>
              <a:gd name="connsiteY1" fmla="*/ 0 h 3114675"/>
              <a:gd name="connsiteX2" fmla="*/ 1970732 w 1970732"/>
              <a:gd name="connsiteY2" fmla="*/ 3114675 h 3114675"/>
              <a:gd name="connsiteX3" fmla="*/ 1335031 w 1970732"/>
              <a:gd name="connsiteY3" fmla="*/ 3114675 h 3114675"/>
              <a:gd name="connsiteX4" fmla="*/ 1307597 w 1970732"/>
              <a:gd name="connsiteY4" fmla="*/ 3071319 h 3114675"/>
              <a:gd name="connsiteX5" fmla="*/ 1927376 w 1970732"/>
              <a:gd name="connsiteY5" fmla="*/ 3071319 h 3114675"/>
              <a:gd name="connsiteX6" fmla="*/ 1927376 w 1970732"/>
              <a:gd name="connsiteY6" fmla="*/ 43356 h 3114675"/>
              <a:gd name="connsiteX7" fmla="*/ 43356 w 1970732"/>
              <a:gd name="connsiteY7" fmla="*/ 43356 h 3114675"/>
              <a:gd name="connsiteX8" fmla="*/ 43356 w 1970732"/>
              <a:gd name="connsiteY8" fmla="*/ 1073392 h 3114675"/>
              <a:gd name="connsiteX9" fmla="*/ 0 w 1970732"/>
              <a:gd name="connsiteY9" fmla="*/ 1004875 h 311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0732" h="3114675">
                <a:moveTo>
                  <a:pt x="0" y="0"/>
                </a:moveTo>
                <a:lnTo>
                  <a:pt x="1970732" y="0"/>
                </a:lnTo>
                <a:lnTo>
                  <a:pt x="1970732" y="3114675"/>
                </a:lnTo>
                <a:lnTo>
                  <a:pt x="1335031" y="3114675"/>
                </a:lnTo>
                <a:lnTo>
                  <a:pt x="1307597" y="3071319"/>
                </a:lnTo>
                <a:lnTo>
                  <a:pt x="1927376" y="3071319"/>
                </a:lnTo>
                <a:lnTo>
                  <a:pt x="1927376" y="43356"/>
                </a:lnTo>
                <a:lnTo>
                  <a:pt x="43356" y="43356"/>
                </a:lnTo>
                <a:lnTo>
                  <a:pt x="43356" y="1073392"/>
                </a:lnTo>
                <a:lnTo>
                  <a:pt x="0" y="1004875"/>
                </a:lnTo>
                <a:close/>
              </a:path>
            </a:pathLst>
          </a:custGeom>
          <a:solidFill>
            <a:srgbClr val="006A5A"/>
          </a:solidFill>
          <a:ln>
            <a:noFill/>
          </a:ln>
          <a:effectLst>
            <a:glow rad="63500">
              <a:srgbClr val="006A5A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4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F64B9D97-9469-2CEE-4163-DBDA41F3C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ercle : creux 8">
            <a:extLst>
              <a:ext uri="{FF2B5EF4-FFF2-40B4-BE49-F238E27FC236}">
                <a16:creationId xmlns:a16="http://schemas.microsoft.com/office/drawing/2014/main" id="{C4EBB2A8-1CFE-CE7B-1BDE-F95036F6027C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27F635-FC46-30D2-BE4A-10CE72FF2E37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</p:spTree>
    <p:extLst>
      <p:ext uri="{BB962C8B-B14F-4D97-AF65-F5344CB8AC3E}">
        <p14:creationId xmlns:p14="http://schemas.microsoft.com/office/powerpoint/2010/main" val="61737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7BA6611D-6A52-E1C8-C9A9-AB8EF9D47C29}"/>
              </a:ext>
            </a:extLst>
          </p:cNvPr>
          <p:cNvGrpSpPr/>
          <p:nvPr userDrawn="1"/>
        </p:nvGrpSpPr>
        <p:grpSpPr>
          <a:xfrm>
            <a:off x="2014195" y="1861796"/>
            <a:ext cx="8163612" cy="3228680"/>
            <a:chOff x="2611225" y="2123388"/>
            <a:chExt cx="7286919" cy="2491032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CF3CBCE2-E605-9F3C-49F0-065E4C441556}"/>
                </a:ext>
              </a:extLst>
            </p:cNvPr>
            <p:cNvSpPr/>
            <p:nvPr userDrawn="1"/>
          </p:nvSpPr>
          <p:spPr>
            <a:xfrm>
              <a:off x="2611225" y="2912882"/>
              <a:ext cx="7286919" cy="912044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E1F873B-308D-3BBF-6859-AA150B61FABE}"/>
                </a:ext>
              </a:extLst>
            </p:cNvPr>
            <p:cNvSpPr/>
            <p:nvPr userDrawn="1"/>
          </p:nvSpPr>
          <p:spPr>
            <a:xfrm>
              <a:off x="2892457" y="2123388"/>
              <a:ext cx="6724453" cy="986279"/>
            </a:xfrm>
            <a:prstGeom prst="roundRect">
              <a:avLst>
                <a:gd name="adj" fmla="val 50000"/>
              </a:avLst>
            </a:prstGeom>
            <a:solidFill>
              <a:srgbClr val="203864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8822020-A528-7C28-59A9-8B127791A52D}"/>
                </a:ext>
              </a:extLst>
            </p:cNvPr>
            <p:cNvSpPr/>
            <p:nvPr userDrawn="1"/>
          </p:nvSpPr>
          <p:spPr>
            <a:xfrm>
              <a:off x="2892457" y="3628141"/>
              <a:ext cx="6724453" cy="986279"/>
            </a:xfrm>
            <a:prstGeom prst="roundRect">
              <a:avLst>
                <a:gd name="adj" fmla="val 50000"/>
              </a:avLst>
            </a:prstGeom>
            <a:solidFill>
              <a:srgbClr val="203864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 dirty="0"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881B24C6-830F-B167-49DE-14FD1DADD0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9145" y="420481"/>
            <a:ext cx="1865619" cy="4766225"/>
          </a:xfrm>
          <a:prstGeom prst="rect">
            <a:avLst/>
          </a:prstGeom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DA6DA61-F342-593C-4A01-2A32D9823298}"/>
              </a:ext>
            </a:extLst>
          </p:cNvPr>
          <p:cNvSpPr/>
          <p:nvPr userDrawn="1"/>
        </p:nvSpPr>
        <p:spPr>
          <a:xfrm rot="19400361">
            <a:off x="-356055" y="1210396"/>
            <a:ext cx="1956089" cy="1166468"/>
          </a:xfrm>
          <a:custGeom>
            <a:avLst/>
            <a:gdLst>
              <a:gd name="connsiteX0" fmla="*/ 1811580 w 1956089"/>
              <a:gd name="connsiteY0" fmla="*/ 55977 h 1166468"/>
              <a:gd name="connsiteX1" fmla="*/ 1956089 w 1956089"/>
              <a:gd name="connsiteY1" fmla="*/ 327766 h 1166468"/>
              <a:gd name="connsiteX2" fmla="*/ 1956089 w 1956089"/>
              <a:gd name="connsiteY2" fmla="*/ 838702 h 1166468"/>
              <a:gd name="connsiteX3" fmla="*/ 1628323 w 1956089"/>
              <a:gd name="connsiteY3" fmla="*/ 1166468 h 1166468"/>
              <a:gd name="connsiteX4" fmla="*/ 326069 w 1956089"/>
              <a:gd name="connsiteY4" fmla="*/ 1166468 h 1166468"/>
              <a:gd name="connsiteX5" fmla="*/ 4962 w 1956089"/>
              <a:gd name="connsiteY5" fmla="*/ 904758 h 1166468"/>
              <a:gd name="connsiteX6" fmla="*/ 0 w 1956089"/>
              <a:gd name="connsiteY6" fmla="*/ 855536 h 1166468"/>
              <a:gd name="connsiteX7" fmla="*/ 636784 w 1956089"/>
              <a:gd name="connsiteY7" fmla="*/ 0 h 1166468"/>
              <a:gd name="connsiteX8" fmla="*/ 1628323 w 1956089"/>
              <a:gd name="connsiteY8" fmla="*/ 0 h 1166468"/>
              <a:gd name="connsiteX9" fmla="*/ 1811580 w 1956089"/>
              <a:gd name="connsiteY9" fmla="*/ 55977 h 11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6089" h="1166468">
                <a:moveTo>
                  <a:pt x="1811580" y="55977"/>
                </a:moveTo>
                <a:cubicBezTo>
                  <a:pt x="1898766" y="114879"/>
                  <a:pt x="1956089" y="214629"/>
                  <a:pt x="1956089" y="327766"/>
                </a:cubicBezTo>
                <a:lnTo>
                  <a:pt x="1956089" y="838702"/>
                </a:lnTo>
                <a:cubicBezTo>
                  <a:pt x="1956089" y="1019722"/>
                  <a:pt x="1809343" y="1166468"/>
                  <a:pt x="1628323" y="1166468"/>
                </a:cubicBezTo>
                <a:lnTo>
                  <a:pt x="326069" y="1166468"/>
                </a:lnTo>
                <a:cubicBezTo>
                  <a:pt x="167676" y="1166468"/>
                  <a:pt x="35525" y="1054116"/>
                  <a:pt x="4962" y="904758"/>
                </a:cubicBezTo>
                <a:lnTo>
                  <a:pt x="0" y="855536"/>
                </a:lnTo>
                <a:lnTo>
                  <a:pt x="636784" y="0"/>
                </a:lnTo>
                <a:lnTo>
                  <a:pt x="1628323" y="0"/>
                </a:lnTo>
                <a:cubicBezTo>
                  <a:pt x="1696205" y="0"/>
                  <a:pt x="1759268" y="20636"/>
                  <a:pt x="1811580" y="55977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1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67244D32-1C11-2678-0D9F-D263B81B6561}"/>
              </a:ext>
            </a:extLst>
          </p:cNvPr>
          <p:cNvSpPr/>
          <p:nvPr userDrawn="1"/>
        </p:nvSpPr>
        <p:spPr>
          <a:xfrm rot="19400361">
            <a:off x="9891315" y="5784231"/>
            <a:ext cx="1957787" cy="1166468"/>
          </a:xfrm>
          <a:custGeom>
            <a:avLst/>
            <a:gdLst>
              <a:gd name="connsiteX0" fmla="*/ 1813277 w 1957786"/>
              <a:gd name="connsiteY0" fmla="*/ 55978 h 1166468"/>
              <a:gd name="connsiteX1" fmla="*/ 1957786 w 1957786"/>
              <a:gd name="connsiteY1" fmla="*/ 327766 h 1166468"/>
              <a:gd name="connsiteX2" fmla="*/ 1957786 w 1957786"/>
              <a:gd name="connsiteY2" fmla="*/ 838702 h 1166468"/>
              <a:gd name="connsiteX3" fmla="*/ 1630020 w 1957786"/>
              <a:gd name="connsiteY3" fmla="*/ 1166468 h 1166468"/>
              <a:gd name="connsiteX4" fmla="*/ 929227 w 1957786"/>
              <a:gd name="connsiteY4" fmla="*/ 1166468 h 1166468"/>
              <a:gd name="connsiteX5" fmla="*/ 0 w 1957786"/>
              <a:gd name="connsiteY5" fmla="*/ 474835 h 1166468"/>
              <a:gd name="connsiteX6" fmla="*/ 0 w 1957786"/>
              <a:gd name="connsiteY6" fmla="*/ 327766 h 1166468"/>
              <a:gd name="connsiteX7" fmla="*/ 327766 w 1957786"/>
              <a:gd name="connsiteY7" fmla="*/ 0 h 1166468"/>
              <a:gd name="connsiteX8" fmla="*/ 1630020 w 1957786"/>
              <a:gd name="connsiteY8" fmla="*/ 0 h 1166468"/>
              <a:gd name="connsiteX9" fmla="*/ 1813277 w 1957786"/>
              <a:gd name="connsiteY9" fmla="*/ 55978 h 11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7786" h="1166468">
                <a:moveTo>
                  <a:pt x="1813277" y="55978"/>
                </a:moveTo>
                <a:cubicBezTo>
                  <a:pt x="1900463" y="114879"/>
                  <a:pt x="1957786" y="214628"/>
                  <a:pt x="1957786" y="327766"/>
                </a:cubicBezTo>
                <a:lnTo>
                  <a:pt x="1957786" y="838702"/>
                </a:lnTo>
                <a:cubicBezTo>
                  <a:pt x="1957786" y="1019722"/>
                  <a:pt x="1811040" y="1166468"/>
                  <a:pt x="1630020" y="1166468"/>
                </a:cubicBezTo>
                <a:lnTo>
                  <a:pt x="929227" y="1166468"/>
                </a:lnTo>
                <a:lnTo>
                  <a:pt x="0" y="474835"/>
                </a:lnTo>
                <a:lnTo>
                  <a:pt x="0" y="327766"/>
                </a:lnTo>
                <a:cubicBezTo>
                  <a:pt x="0" y="146746"/>
                  <a:pt x="146746" y="0"/>
                  <a:pt x="327766" y="0"/>
                </a:cubicBezTo>
                <a:lnTo>
                  <a:pt x="1630020" y="0"/>
                </a:lnTo>
                <a:cubicBezTo>
                  <a:pt x="1697902" y="0"/>
                  <a:pt x="1760966" y="20636"/>
                  <a:pt x="1813277" y="55978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1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E266DB55-BF59-D081-9D3D-EC28D4254947}"/>
              </a:ext>
            </a:extLst>
          </p:cNvPr>
          <p:cNvSpPr/>
          <p:nvPr userDrawn="1"/>
        </p:nvSpPr>
        <p:spPr>
          <a:xfrm rot="19400361">
            <a:off x="9063265" y="-388138"/>
            <a:ext cx="1885500" cy="1166468"/>
          </a:xfrm>
          <a:custGeom>
            <a:avLst/>
            <a:gdLst>
              <a:gd name="connsiteX0" fmla="*/ 485912 w 1885500"/>
              <a:gd name="connsiteY0" fmla="*/ 0 h 1166468"/>
              <a:gd name="connsiteX1" fmla="*/ 1885500 w 1885500"/>
              <a:gd name="connsiteY1" fmla="*/ 1041726 h 1166468"/>
              <a:gd name="connsiteX2" fmla="*/ 1861786 w 1885500"/>
              <a:gd name="connsiteY2" fmla="*/ 1070468 h 1166468"/>
              <a:gd name="connsiteX3" fmla="*/ 1630020 w 1885500"/>
              <a:gd name="connsiteY3" fmla="*/ 1166468 h 1166468"/>
              <a:gd name="connsiteX4" fmla="*/ 327766 w 1885500"/>
              <a:gd name="connsiteY4" fmla="*/ 1166468 h 1166468"/>
              <a:gd name="connsiteX5" fmla="*/ 0 w 1885500"/>
              <a:gd name="connsiteY5" fmla="*/ 838702 h 1166468"/>
              <a:gd name="connsiteX6" fmla="*/ 0 w 1885500"/>
              <a:gd name="connsiteY6" fmla="*/ 327766 h 1166468"/>
              <a:gd name="connsiteX7" fmla="*/ 327766 w 1885500"/>
              <a:gd name="connsiteY7" fmla="*/ 0 h 11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5500" h="1166468">
                <a:moveTo>
                  <a:pt x="485912" y="0"/>
                </a:moveTo>
                <a:lnTo>
                  <a:pt x="1885500" y="1041726"/>
                </a:lnTo>
                <a:lnTo>
                  <a:pt x="1861786" y="1070468"/>
                </a:lnTo>
                <a:cubicBezTo>
                  <a:pt x="1802472" y="1129782"/>
                  <a:pt x="1720530" y="1166468"/>
                  <a:pt x="1630020" y="1166468"/>
                </a:cubicBezTo>
                <a:lnTo>
                  <a:pt x="327766" y="1166468"/>
                </a:lnTo>
                <a:cubicBezTo>
                  <a:pt x="146746" y="1166468"/>
                  <a:pt x="0" y="1019722"/>
                  <a:pt x="0" y="838702"/>
                </a:cubicBezTo>
                <a:lnTo>
                  <a:pt x="0" y="327766"/>
                </a:lnTo>
                <a:cubicBezTo>
                  <a:pt x="0" y="146746"/>
                  <a:pt x="146746" y="0"/>
                  <a:pt x="327766" y="0"/>
                </a:cubicBezTo>
                <a:close/>
              </a:path>
            </a:pathLst>
          </a:custGeom>
          <a:noFill/>
          <a:ln w="57150">
            <a:solidFill>
              <a:srgbClr val="2038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1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28AE2DD5-0B5B-C64B-EA99-CD8BEC78F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Cercle : creux 15">
            <a:extLst>
              <a:ext uri="{FF2B5EF4-FFF2-40B4-BE49-F238E27FC236}">
                <a16:creationId xmlns:a16="http://schemas.microsoft.com/office/drawing/2014/main" id="{719096F4-9F95-6E0C-0691-3B2483EE1D90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411CFE1-BE72-D9B7-9DCE-402F13300805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</p:spTree>
    <p:extLst>
      <p:ext uri="{BB962C8B-B14F-4D97-AF65-F5344CB8AC3E}">
        <p14:creationId xmlns:p14="http://schemas.microsoft.com/office/powerpoint/2010/main" val="200222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1895768C-98FB-B2C3-AA18-248FF5E9F0FA}"/>
              </a:ext>
            </a:extLst>
          </p:cNvPr>
          <p:cNvSpPr txBox="1"/>
          <p:nvPr/>
        </p:nvSpPr>
        <p:spPr>
          <a:xfrm>
            <a:off x="334978" y="4254704"/>
            <a:ext cx="36431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Ali Nour </a:t>
            </a:r>
            <a:r>
              <a:rPr lang="fr-FR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Guedemi</a:t>
            </a:r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ABDELWAHID</a:t>
            </a:r>
          </a:p>
          <a:p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Toussaint BOCO</a:t>
            </a:r>
            <a:endParaRPr lang="fr-FR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Komi </a:t>
            </a:r>
            <a:r>
              <a:rPr lang="fr-FR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Amégbor</a:t>
            </a:r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Richard GOZAN</a:t>
            </a:r>
            <a:endParaRPr lang="fr-FR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fr-FR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Komla</a:t>
            </a:r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Alex LABOU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FA6FDB-7614-4AD5-4400-BE441059F230}"/>
              </a:ext>
            </a:extLst>
          </p:cNvPr>
          <p:cNvSpPr txBox="1"/>
          <p:nvPr/>
        </p:nvSpPr>
        <p:spPr>
          <a:xfrm>
            <a:off x="8340028" y="4854869"/>
            <a:ext cx="305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Audrey LAVENU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BBF9D2-6F24-8CAB-CAEE-8DE620D0BDED}"/>
              </a:ext>
            </a:extLst>
          </p:cNvPr>
          <p:cNvSpPr txBox="1"/>
          <p:nvPr/>
        </p:nvSpPr>
        <p:spPr>
          <a:xfrm>
            <a:off x="8340028" y="4254704"/>
            <a:ext cx="305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i="1" u="sng" dirty="0">
                <a:solidFill>
                  <a:srgbClr val="FFFF00"/>
                </a:solidFill>
                <a:latin typeface="Gill Sans MT" panose="020B0502020104020203" pitchFamily="34" charset="0"/>
              </a:rPr>
              <a:t>Tutrice :</a:t>
            </a:r>
            <a:endParaRPr lang="fr-FR" b="1" i="1" u="sng" dirty="0">
              <a:solidFill>
                <a:srgbClr val="FFFF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DB70BC-B73B-4D3B-F4CD-7E201157340A}"/>
              </a:ext>
            </a:extLst>
          </p:cNvPr>
          <p:cNvSpPr txBox="1"/>
          <p:nvPr/>
        </p:nvSpPr>
        <p:spPr>
          <a:xfrm>
            <a:off x="261257" y="3879161"/>
            <a:ext cx="305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1" u="sng" dirty="0">
                <a:solidFill>
                  <a:srgbClr val="FFFF00"/>
                </a:solidFill>
                <a:latin typeface="Gill Sans MT" panose="020B0502020104020203" pitchFamily="34" charset="0"/>
              </a:rPr>
              <a:t>Réalisé par</a:t>
            </a:r>
            <a:r>
              <a:rPr lang="fr-FR" sz="1800" b="1" i="1" u="sng" dirty="0">
                <a:solidFill>
                  <a:srgbClr val="FFFF00"/>
                </a:solidFill>
                <a:latin typeface="Gill Sans MT" panose="020B0502020104020203" pitchFamily="34" charset="0"/>
              </a:rPr>
              <a:t> :</a:t>
            </a:r>
            <a:endParaRPr lang="fr-FR" b="1" i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60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0AD3D-343A-C379-EDB0-F2C8E19E2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FB11F8-ACFC-836C-4375-31E29B73C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98E2B9-A4CA-A865-4233-15D3C187F1F7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1.2. Revue de littérature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AB73524E-1DA0-D3E7-AEEC-E55EB1E9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65E87B2-1646-2D2B-B06A-82C9C68AE0F6}"/>
              </a:ext>
            </a:extLst>
          </p:cNvPr>
          <p:cNvSpPr txBox="1"/>
          <p:nvPr/>
        </p:nvSpPr>
        <p:spPr>
          <a:xfrm>
            <a:off x="0" y="1437159"/>
            <a:ext cx="12192000" cy="375552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fr-FR" sz="2400" b="1" dirty="0">
                <a:solidFill>
                  <a:schemeClr val="bg1"/>
                </a:solidFill>
              </a:rPr>
              <a:t>Principaux déterminants des consultations médicales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32B540-2C92-2D78-5A95-A4AC0AF32766}"/>
              </a:ext>
            </a:extLst>
          </p:cNvPr>
          <p:cNvSpPr txBox="1"/>
          <p:nvPr/>
        </p:nvSpPr>
        <p:spPr>
          <a:xfrm>
            <a:off x="0" y="2269359"/>
            <a:ext cx="12191999" cy="4120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Accès géographique</a:t>
            </a:r>
            <a:endParaRPr lang="fr-FR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800100" lvl="1" indent="-34290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Densité médicale</a:t>
            </a: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 (</a:t>
            </a:r>
            <a:r>
              <a:rPr lang="fr-FR" sz="2400" dirty="0" err="1"/>
              <a:t>Irdes</a:t>
            </a:r>
            <a:r>
              <a:rPr lang="fr-FR" sz="2400" dirty="0"/>
              <a:t>, 2020) </a:t>
            </a: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↗ Zones urbaines = accès facilité.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↘ Zones rurales = déserts médicaux (distance, délais).</a:t>
            </a:r>
          </a:p>
          <a:p>
            <a:pPr marL="8001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Renoncement aux soins</a:t>
            </a: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 (</a:t>
            </a:r>
            <a:r>
              <a:rPr lang="fr-FR" sz="2400" dirty="0"/>
              <a:t>Ministère des Solidarités et de la Santé, 2021) :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3,1 % des Français renoncent (8× plus chez les pauvres en zones sous-dotées).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fr-FR" sz="2400" dirty="0">
              <a:solidFill>
                <a:srgbClr val="404040"/>
              </a:solidFill>
            </a:endParaRPr>
          </a:p>
          <a:p>
            <a:pPr marL="342900" indent="-342900"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Perception de la santé </a:t>
            </a:r>
            <a:r>
              <a:rPr lang="fr-FR" sz="2400" i="0" dirty="0">
                <a:solidFill>
                  <a:srgbClr val="404040"/>
                </a:solidFill>
                <a:effectLst/>
                <a:latin typeface="DeepSeek-CJK-patch"/>
              </a:rPr>
              <a:t>(</a:t>
            </a:r>
            <a:r>
              <a:rPr lang="fr-FR" sz="2400" dirty="0"/>
              <a:t>Statistique Canada, 2022</a:t>
            </a:r>
            <a:r>
              <a:rPr lang="fr-FR" sz="2400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fr-FR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lvl="1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↗ Auto-évaluation négative = consultations fréquentes.</a:t>
            </a:r>
          </a:p>
          <a:p>
            <a:pPr lvl="1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↘ Santé perçue comme bonne = moins de recours.</a:t>
            </a:r>
          </a:p>
        </p:txBody>
      </p:sp>
    </p:spTree>
    <p:extLst>
      <p:ext uri="{BB962C8B-B14F-4D97-AF65-F5344CB8AC3E}">
        <p14:creationId xmlns:p14="http://schemas.microsoft.com/office/powerpoint/2010/main" val="167407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41B86-8E7D-90B3-9C81-3BDF445D6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C1BD33-3102-6148-2C28-9BC65907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868D0B-ED35-F808-6D83-05507129356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1.2. Revue de littérature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C6042DE6-4112-6205-5E3C-7E38A4AE5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9BA82A-6A49-2480-8AF1-92E36FD5DF5E}"/>
              </a:ext>
            </a:extLst>
          </p:cNvPr>
          <p:cNvSpPr txBox="1"/>
          <p:nvPr/>
        </p:nvSpPr>
        <p:spPr>
          <a:xfrm>
            <a:off x="0" y="2280436"/>
            <a:ext cx="12191999" cy="38636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dirty="0"/>
              <a:t>Facteurs organisationnels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404040"/>
                </a:solidFill>
                <a:latin typeface="DeepSeek-CJK-patch"/>
              </a:rPr>
              <a:t>Disponibilité des structures de soins et </a:t>
            </a:r>
            <a:r>
              <a:rPr lang="fr-FR" sz="2400" dirty="0"/>
              <a:t>qualité des infrastructures</a:t>
            </a:r>
            <a:endParaRPr lang="fr-FR" sz="2400" dirty="0">
              <a:solidFill>
                <a:srgbClr val="404040"/>
              </a:solidFill>
              <a:latin typeface="DeepSeek-CJK-patch"/>
            </a:endParaRP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dirty="0"/>
              <a:t>Accès aux équipements médicaux et disponibilité des services d’urgence</a:t>
            </a:r>
            <a:endParaRPr lang="fr-FR" sz="2400" dirty="0">
              <a:solidFill>
                <a:srgbClr val="404040"/>
              </a:solidFill>
              <a:latin typeface="DeepSeek-CJK-patch"/>
            </a:endParaRP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404040"/>
                </a:solidFill>
                <a:latin typeface="DeepSeek-CJK-patch"/>
              </a:rPr>
              <a:t>Horaires d’ouverture des cabinets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404040"/>
                </a:solidFill>
                <a:latin typeface="DeepSeek-CJK-patch"/>
              </a:rPr>
              <a:t>Collaboration </a:t>
            </a: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entre professionnels de santé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Formation des médecins</a:t>
            </a:r>
          </a:p>
          <a:p>
            <a:pPr marL="342900" indent="-342900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dirty="0"/>
              <a:t>Facteurs personnels</a:t>
            </a:r>
          </a:p>
          <a:p>
            <a:pPr marL="8001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404040"/>
                </a:solidFill>
                <a:latin typeface="DeepSeek-CJK-patch"/>
              </a:rPr>
              <a:t>Expérience professionnelle, formation continue et confiance </a:t>
            </a:r>
            <a:r>
              <a:rPr lang="fr-FR" sz="2400" dirty="0"/>
              <a:t>en soi des médecins</a:t>
            </a:r>
          </a:p>
          <a:p>
            <a:pPr marL="8001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dirty="0"/>
              <a:t>Présentation des patients, leur niveau d’urgence perçu et leurs attentes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4CC40A-B8D3-007A-5F26-0188E5989988}"/>
              </a:ext>
            </a:extLst>
          </p:cNvPr>
          <p:cNvSpPr txBox="1"/>
          <p:nvPr/>
        </p:nvSpPr>
        <p:spPr>
          <a:xfrm>
            <a:off x="0" y="1437159"/>
            <a:ext cx="12192000" cy="375552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fr-FR" sz="2400" b="1" dirty="0">
                <a:solidFill>
                  <a:schemeClr val="bg1"/>
                </a:solidFill>
              </a:rPr>
              <a:t>Facteurs influençant la prise en charge des urgences en médecine générale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4279CD-87D1-44B7-03DA-204D46F65251}"/>
              </a:ext>
            </a:extLst>
          </p:cNvPr>
          <p:cNvSpPr txBox="1"/>
          <p:nvPr/>
        </p:nvSpPr>
        <p:spPr>
          <a:xfrm>
            <a:off x="-4493" y="1818571"/>
            <a:ext cx="1219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fr-FR" sz="2400" dirty="0">
                <a:solidFill>
                  <a:srgbClr val="404040"/>
                </a:solidFill>
              </a:rPr>
              <a:t>(</a:t>
            </a:r>
            <a:r>
              <a:rPr lang="fr-FR" sz="2400" dirty="0"/>
              <a:t>Julie Dumouchel, 2012)</a:t>
            </a:r>
          </a:p>
        </p:txBody>
      </p:sp>
    </p:spTree>
    <p:extLst>
      <p:ext uri="{BB962C8B-B14F-4D97-AF65-F5344CB8AC3E}">
        <p14:creationId xmlns:p14="http://schemas.microsoft.com/office/powerpoint/2010/main" val="23538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66AE0D-2FAB-3003-2BD1-E74A9391C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68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9AC15D-D109-9768-8977-CF168595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D51FAC-0FBC-21FF-D03C-FE7F761AA6BC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2.1. Source des données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D71963C9-5194-2A25-334D-CD10B379A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926F46-4729-E131-5ACF-C44D7CAC1CE7}"/>
              </a:ext>
            </a:extLst>
          </p:cNvPr>
          <p:cNvSpPr txBox="1"/>
          <p:nvPr/>
        </p:nvSpPr>
        <p:spPr>
          <a:xfrm>
            <a:off x="10273" y="1703428"/>
            <a:ext cx="12191999" cy="68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Système National des Données de Santé (SNDS, 2019).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Données socio-démographiques de 3 273 communes.</a:t>
            </a:r>
          </a:p>
        </p:txBody>
      </p:sp>
    </p:spTree>
    <p:extLst>
      <p:ext uri="{BB962C8B-B14F-4D97-AF65-F5344CB8AC3E}">
        <p14:creationId xmlns:p14="http://schemas.microsoft.com/office/powerpoint/2010/main" val="415332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3170E-A7F5-0DD7-25CF-965B06E13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3D944C-3C21-BB3D-D02B-3CDF035BF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8BB36C-22B0-C514-5127-3F70D4409339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2.2. Traitements réalisés sur la base de données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E7CBEBBD-EC89-234C-5549-1D98CA7C0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A61602A-B875-F1EE-6CD5-F3F498F133F6}"/>
              </a:ext>
            </a:extLst>
          </p:cNvPr>
          <p:cNvSpPr txBox="1"/>
          <p:nvPr/>
        </p:nvSpPr>
        <p:spPr>
          <a:xfrm>
            <a:off x="0" y="1599029"/>
            <a:ext cx="12191999" cy="1247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Fusion des bases via le code commune.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Calcul du taux de consultations.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Correction des coordonnées géographiques.</a:t>
            </a:r>
          </a:p>
        </p:txBody>
      </p:sp>
    </p:spTree>
    <p:extLst>
      <p:ext uri="{BB962C8B-B14F-4D97-AF65-F5344CB8AC3E}">
        <p14:creationId xmlns:p14="http://schemas.microsoft.com/office/powerpoint/2010/main" val="3958834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87212-A232-0151-F75B-A7B4FAC68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2B02DE8-CBBF-3C7D-4EAE-4D8C59C7B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7799782-4492-2B68-93B1-81779BB005B2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2.3. Concepts fondamentaux en économétrie spatiale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0E234149-892C-04F7-1E37-E661D2AA2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6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D1BF-5844-EDB5-F573-31335D368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E57845-333C-D9B0-61B9-E44608ADE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5700A4-2F79-0C0D-2093-533521F29605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2.4. Modélisation en économétrie spatiale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280B7A1C-90CA-A1EF-957B-AF158B9A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39FC60-85E4-F425-FF8C-EEE5DBDE1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052" y="1703428"/>
            <a:ext cx="7584310" cy="41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63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D19EAEE-31AF-8448-3723-67D1606D1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34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BFB0CA-6837-4558-BE28-CA96C9493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716692-1424-DA1E-30AF-F26D6D372FBE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3.1. Description de la population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DAB404BA-96EA-20CA-CFDE-CCC102D98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11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DC85C-A932-7254-636A-F71550DB5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318A45-9502-124C-6B12-D7BCEFA8D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65F5EF-D184-FC98-17E5-8F9886E778DC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3.2. Taux et nombre de consultations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85A97CB8-B5CE-EEBE-5C81-578A014D2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EDE191-80B6-E256-D070-BA0E959C4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31" y="1703428"/>
            <a:ext cx="6327324" cy="2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2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C29215-135A-F8DE-B645-88C4FB84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t>2</a:t>
            </a:fld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A0D879D-042A-4F25-1CD5-D96DEFB6454D}"/>
              </a:ext>
            </a:extLst>
          </p:cNvPr>
          <p:cNvSpPr txBox="1"/>
          <p:nvPr/>
        </p:nvSpPr>
        <p:spPr>
          <a:xfrm>
            <a:off x="608325" y="1137618"/>
            <a:ext cx="5349415" cy="523348"/>
          </a:xfrm>
          <a:prstGeom prst="rect">
            <a:avLst/>
          </a:prstGeom>
          <a:solidFill>
            <a:srgbClr val="203864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800">
                <a:latin typeface="Gill Sans MT" panose="020B0502020104020203" pitchFamily="34" charset="0"/>
              </a:defRPr>
            </a:lvl1pPr>
          </a:lstStyle>
          <a:p>
            <a:pPr algn="ctr"/>
            <a:r>
              <a:rPr lang="fr-FR" sz="280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6E416B3-72D9-0991-E65A-5B6A86928C8F}"/>
              </a:ext>
            </a:extLst>
          </p:cNvPr>
          <p:cNvSpPr txBox="1"/>
          <p:nvPr/>
        </p:nvSpPr>
        <p:spPr>
          <a:xfrm>
            <a:off x="632035" y="5689079"/>
            <a:ext cx="5325706" cy="523348"/>
          </a:xfrm>
          <a:prstGeom prst="rect">
            <a:avLst/>
          </a:prstGeom>
          <a:solidFill>
            <a:srgbClr val="203864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800">
                <a:solidFill>
                  <a:schemeClr val="bg1"/>
                </a:solidFill>
                <a:latin typeface="Gill Sans MT" panose="020B0502020104020203" pitchFamily="34" charset="0"/>
              </a:defRPr>
            </a:lvl1pPr>
          </a:lstStyle>
          <a:p>
            <a:pPr algn="ctr"/>
            <a:r>
              <a:rPr lang="fr-FR" sz="2801" dirty="0"/>
              <a:t>Conclusion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EBDDB659-3E60-7E43-28F9-3636987C695A}"/>
              </a:ext>
            </a:extLst>
          </p:cNvPr>
          <p:cNvGrpSpPr/>
          <p:nvPr/>
        </p:nvGrpSpPr>
        <p:grpSpPr>
          <a:xfrm>
            <a:off x="608324" y="1768735"/>
            <a:ext cx="7648575" cy="646331"/>
            <a:chOff x="985837" y="1886746"/>
            <a:chExt cx="7648575" cy="646331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709AD6AB-46FD-ACFE-EA20-1856B0FB6936}"/>
                </a:ext>
              </a:extLst>
            </p:cNvPr>
            <p:cNvSpPr txBox="1"/>
            <p:nvPr/>
          </p:nvSpPr>
          <p:spPr>
            <a:xfrm>
              <a:off x="1690687" y="1957827"/>
              <a:ext cx="6943725" cy="523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Présentation du contexte</a:t>
              </a:r>
            </a:p>
          </p:txBody>
        </p: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2640F53B-107F-1046-E511-77DCDC3E8DF1}"/>
                </a:ext>
              </a:extLst>
            </p:cNvPr>
            <p:cNvGrpSpPr/>
            <p:nvPr/>
          </p:nvGrpSpPr>
          <p:grpSpPr>
            <a:xfrm>
              <a:off x="985837" y="1886746"/>
              <a:ext cx="523875" cy="646331"/>
              <a:chOff x="981075" y="1562896"/>
              <a:chExt cx="523875" cy="646331"/>
            </a:xfrm>
          </p:grpSpPr>
          <p:sp>
            <p:nvSpPr>
              <p:cNvPr id="42" name="Cercle : creux 41">
                <a:extLst>
                  <a:ext uri="{FF2B5EF4-FFF2-40B4-BE49-F238E27FC236}">
                    <a16:creationId xmlns:a16="http://schemas.microsoft.com/office/drawing/2014/main" id="{193C0C7B-61C9-75A9-2AF3-6D3AEF3AD5E4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8F490B2-7DA6-0768-1755-F15EA2FF6CEA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</p:grp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9288D26F-2E4D-F953-0988-5B2103F6C0D7}"/>
              </a:ext>
            </a:extLst>
          </p:cNvPr>
          <p:cNvGrpSpPr/>
          <p:nvPr/>
        </p:nvGrpSpPr>
        <p:grpSpPr>
          <a:xfrm>
            <a:off x="608323" y="3342274"/>
            <a:ext cx="7343775" cy="646331"/>
            <a:chOff x="985837" y="3278639"/>
            <a:chExt cx="7343775" cy="646329"/>
          </a:xfrm>
        </p:grpSpPr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0178353F-6B3C-1A17-E773-4BACB6F4FE9C}"/>
                </a:ext>
              </a:extLst>
            </p:cNvPr>
            <p:cNvSpPr txBox="1"/>
            <p:nvPr/>
          </p:nvSpPr>
          <p:spPr>
            <a:xfrm>
              <a:off x="1728787" y="3340194"/>
              <a:ext cx="6600825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Analyse descriptive</a:t>
              </a: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147AA981-0894-EE40-9042-ADBD324D32E1}"/>
                </a:ext>
              </a:extLst>
            </p:cNvPr>
            <p:cNvGrpSpPr/>
            <p:nvPr/>
          </p:nvGrpSpPr>
          <p:grpSpPr>
            <a:xfrm>
              <a:off x="985837" y="3278639"/>
              <a:ext cx="523875" cy="646329"/>
              <a:chOff x="981075" y="1562896"/>
              <a:chExt cx="523875" cy="646329"/>
            </a:xfrm>
          </p:grpSpPr>
          <p:sp>
            <p:nvSpPr>
              <p:cNvPr id="47" name="Cercle : creux 46">
                <a:extLst>
                  <a:ext uri="{FF2B5EF4-FFF2-40B4-BE49-F238E27FC236}">
                    <a16:creationId xmlns:a16="http://schemas.microsoft.com/office/drawing/2014/main" id="{8CA64879-7ADD-B4C1-2163-63C26635A73B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51D671B-FFAC-5149-6A40-5A0B9443D2FF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</a:p>
            </p:txBody>
          </p:sp>
        </p:grp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62E5D361-8AE1-FA7F-2F3A-26E0E5B6111E}"/>
              </a:ext>
            </a:extLst>
          </p:cNvPr>
          <p:cNvGrpSpPr/>
          <p:nvPr/>
        </p:nvGrpSpPr>
        <p:grpSpPr>
          <a:xfrm>
            <a:off x="608323" y="2598007"/>
            <a:ext cx="7343775" cy="646331"/>
            <a:chOff x="985837" y="2603831"/>
            <a:chExt cx="7343775" cy="646330"/>
          </a:xfrm>
        </p:grpSpPr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21E2CF4A-E88F-DE07-DF38-A0A8DDAF67BC}"/>
                </a:ext>
              </a:extLst>
            </p:cNvPr>
            <p:cNvSpPr txBox="1"/>
            <p:nvPr/>
          </p:nvSpPr>
          <p:spPr>
            <a:xfrm>
              <a:off x="1728787" y="2617771"/>
              <a:ext cx="6600825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Méthodologie</a:t>
              </a:r>
            </a:p>
          </p:txBody>
        </p: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E8677924-A07F-5FA7-AAAC-836D37DD1B16}"/>
                </a:ext>
              </a:extLst>
            </p:cNvPr>
            <p:cNvGrpSpPr/>
            <p:nvPr/>
          </p:nvGrpSpPr>
          <p:grpSpPr>
            <a:xfrm>
              <a:off x="985837" y="2603831"/>
              <a:ext cx="523875" cy="646330"/>
              <a:chOff x="981075" y="1562896"/>
              <a:chExt cx="523875" cy="646330"/>
            </a:xfrm>
          </p:grpSpPr>
          <p:sp>
            <p:nvSpPr>
              <p:cNvPr id="52" name="Cercle : creux 51">
                <a:extLst>
                  <a:ext uri="{FF2B5EF4-FFF2-40B4-BE49-F238E27FC236}">
                    <a16:creationId xmlns:a16="http://schemas.microsoft.com/office/drawing/2014/main" id="{25F76A91-21AA-0911-E7CB-5819FD285864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D2F1366-D15A-C4C8-5411-8748F4372BD7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</p:txBody>
          </p:sp>
        </p:grp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8018736C-97D8-7D21-9DD2-3D49EE35D250}"/>
              </a:ext>
            </a:extLst>
          </p:cNvPr>
          <p:cNvGrpSpPr/>
          <p:nvPr/>
        </p:nvGrpSpPr>
        <p:grpSpPr>
          <a:xfrm>
            <a:off x="660908" y="4118897"/>
            <a:ext cx="8201026" cy="646331"/>
            <a:chOff x="985837" y="3975226"/>
            <a:chExt cx="8201025" cy="646329"/>
          </a:xfrm>
        </p:grpSpPr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0B42BC64-6471-55D3-5F19-DDDFAEED3D98}"/>
                </a:ext>
              </a:extLst>
            </p:cNvPr>
            <p:cNvSpPr txBox="1"/>
            <p:nvPr/>
          </p:nvSpPr>
          <p:spPr>
            <a:xfrm>
              <a:off x="1728787" y="4036781"/>
              <a:ext cx="7458075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Modélisation</a:t>
              </a: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4F8C7CB2-8232-A767-9B2A-34B47A05FBC5}"/>
                </a:ext>
              </a:extLst>
            </p:cNvPr>
            <p:cNvGrpSpPr/>
            <p:nvPr/>
          </p:nvGrpSpPr>
          <p:grpSpPr>
            <a:xfrm>
              <a:off x="985837" y="3975226"/>
              <a:ext cx="523875" cy="646329"/>
              <a:chOff x="981075" y="1562896"/>
              <a:chExt cx="523875" cy="646329"/>
            </a:xfrm>
          </p:grpSpPr>
          <p:sp>
            <p:nvSpPr>
              <p:cNvPr id="57" name="Cercle : creux 56">
                <a:extLst>
                  <a:ext uri="{FF2B5EF4-FFF2-40B4-BE49-F238E27FC236}">
                    <a16:creationId xmlns:a16="http://schemas.microsoft.com/office/drawing/2014/main" id="{4D84922F-6579-14ED-5433-CFA4DE117825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AA4C81D-C38A-38F5-C158-4B6B656180A9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</a:p>
            </p:txBody>
          </p:sp>
        </p:grp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A52A3784-3785-DFD6-2A71-16E9A10ED0BC}"/>
              </a:ext>
            </a:extLst>
          </p:cNvPr>
          <p:cNvGrpSpPr/>
          <p:nvPr/>
        </p:nvGrpSpPr>
        <p:grpSpPr>
          <a:xfrm>
            <a:off x="660909" y="4914559"/>
            <a:ext cx="8162925" cy="646331"/>
            <a:chOff x="985837" y="4689476"/>
            <a:chExt cx="8162925" cy="677137"/>
          </a:xfrm>
        </p:grpSpPr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433F604A-C2A7-BF19-3A1C-82F1B53065A0}"/>
                </a:ext>
              </a:extLst>
            </p:cNvPr>
            <p:cNvGrpSpPr/>
            <p:nvPr/>
          </p:nvGrpSpPr>
          <p:grpSpPr>
            <a:xfrm>
              <a:off x="985837" y="4689476"/>
              <a:ext cx="523875" cy="677137"/>
              <a:chOff x="981075" y="1562896"/>
              <a:chExt cx="523875" cy="677137"/>
            </a:xfrm>
          </p:grpSpPr>
          <p:sp>
            <p:nvSpPr>
              <p:cNvPr id="62" name="Cercle : creux 61">
                <a:extLst>
                  <a:ext uri="{FF2B5EF4-FFF2-40B4-BE49-F238E27FC236}">
                    <a16:creationId xmlns:a16="http://schemas.microsoft.com/office/drawing/2014/main" id="{0384AE3B-9C2C-2C20-2DEA-49C3F630B3FC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rgbClr val="006A5A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8D23376-65CE-679D-7256-13965BF7B9A0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7713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</a:p>
            </p:txBody>
          </p:sp>
        </p:grp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4DFF1519-0D03-D7CA-5E0D-A098EE8FEE91}"/>
                </a:ext>
              </a:extLst>
            </p:cNvPr>
            <p:cNvSpPr txBox="1"/>
            <p:nvPr/>
          </p:nvSpPr>
          <p:spPr>
            <a:xfrm>
              <a:off x="1690686" y="4750475"/>
              <a:ext cx="7458076" cy="548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Discussion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66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A7ACD-2A1B-AC0E-F329-7CBB1135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714C479-D635-8DC9-C2E2-0AE742E9C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EE6512-DC26-4090-606E-89CCCDEB859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3.3. </a:t>
            </a:r>
            <a:r>
              <a:rPr lang="fr-FR" sz="3600" b="1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Taux de consultations et 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autre</a:t>
            </a:r>
            <a:r>
              <a:rPr lang="fr-FR" sz="3600" b="1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s variables</a:t>
            </a:r>
            <a:endParaRPr lang="fr-FR" sz="36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23E52591-03C7-4585-490F-C1B34F3A8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8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BC548-9013-9E28-3C00-71BFAA209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07CD35D-C196-8AB1-FFF9-AB018C366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8B9E7B-FEF6-801C-F4E4-1CAEF85A2D4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3.4. Analyse spatiale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8288C3CE-3777-3364-D5FF-62CE4CE53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06D8B6A-6540-DE0F-D902-BAFDC4D7F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1" y="1983683"/>
            <a:ext cx="5476978" cy="37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7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C0218-4730-E7FC-389E-E2DFB35D8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0CA7D5-9545-5F30-1B00-C339B55C4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44BEE0-ACF6-7AA0-7C96-ACBDE12D1D38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3.4. Analyse spatiale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494D4D24-E698-F55E-9951-D464D56B1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506E19-AFB1-D647-C157-3C009B0B7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36" y="1437159"/>
            <a:ext cx="6386141" cy="48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3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099CF5-8A9C-3CE8-6FAF-040793C64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505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D924C-E715-F9B4-8AFC-FD07EA503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2A90CC-7389-1CA4-89EF-B85F758E4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169FD9A-0F1A-F62A-EAF4-74284432E518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4.1. Choix des variables dans la modélisation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1A92E601-022D-F8F3-C090-920665EE7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76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C3A5D-790B-C712-DF62-3118579AA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95BBB1B-0DB9-7FA2-BB62-A9745BBFB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3E7E05-2FDB-F46A-324C-6550B7004EE8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4.2. Tests de Moran et de </a:t>
            </a:r>
            <a:r>
              <a:rPr lang="fr-FR" sz="36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Rao’s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 score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48E4791C-7A3C-4138-CA50-FF7B885D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37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DA1D8-9FB7-6D35-1207-8793CDED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EE1BA7-D77E-F880-C976-70D1C890E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AAA9F3-C7BF-5BB9-F363-202EDA19CDE4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4.3. Comparaison des modèles estimés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79B6F6E5-6550-0A1C-CFBA-B81349B6B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27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7E7BF-7E63-CDCE-3B39-D62386786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8E9B66-400B-46FD-9F1E-58BE96CF6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AFD727-8ADD-A2C1-1CD7-40226AF81120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4.4. Sélection des variables et modèle final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F75BEB96-AC2C-D93F-ED0D-23CE9E505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38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83E41-4E42-7945-61B6-CAD013D6B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8374531-05B7-D43C-7ECE-E3551515F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1FD580-3A6E-B316-8BC7-9CB96F2D45A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4.5. Importance des variables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E6BBA90F-BC7E-705D-974E-92597471D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23AC962-1BBC-5893-FA64-FBBF3CB72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37" y="1879555"/>
            <a:ext cx="6958563" cy="40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1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02A9202-F6F4-34FD-8D75-2802F868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31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DA0677-C19B-D077-2572-F5A403C2C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0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4518D-9B83-A97A-B402-64AD57E2A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75A0EF-2B93-9A84-E82F-8E4533DAF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845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6774523-1B01-5B97-0F0B-BF284CC49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719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8799F-B625-DA42-E33E-CAA5585B1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636E6D-2DFC-B1D8-B6A5-5D16D9A7B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E5A935D-6C97-6D69-D581-24F8704F08B1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Conclusion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5656D646-2ADE-3673-AEFA-DA2A54619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95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3EBC552-5039-AD2A-33FE-AAF3F6AA0B9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6B7B7-7D14-4795-A998-350CFB2BDD43}" type="slidenum">
              <a:rPr lang="fr-FR" smtClean="0">
                <a:solidFill>
                  <a:srgbClr val="006A5A"/>
                </a:solidFill>
                <a:latin typeface="Montserrat" panose="02000505000000020004" pitchFamily="2" charset="0"/>
              </a:rPr>
              <a:pPr algn="r"/>
              <a:t>33</a:t>
            </a:fld>
            <a:endParaRPr lang="fr-FR" dirty="0">
              <a:solidFill>
                <a:srgbClr val="006A5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E3FE66-E499-2D62-34D8-F7F6C322E193}"/>
              </a:ext>
            </a:extLst>
          </p:cNvPr>
          <p:cNvSpPr txBox="1"/>
          <p:nvPr/>
        </p:nvSpPr>
        <p:spPr>
          <a:xfrm>
            <a:off x="1781176" y="3013502"/>
            <a:ext cx="8629651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1" dirty="0">
                <a:solidFill>
                  <a:schemeClr val="bg1"/>
                </a:solidFill>
                <a:latin typeface="Gill Sans MT" panose="020B0502020104020203" pitchFamily="34" charset="0"/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4132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EEE016-1B4D-27DD-4ADA-3B73EB64F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4C5EA5-8EC5-BD2E-0FB5-DC298C4E156C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Introduction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358D0F2A-5D55-3BCA-A5C6-BEE40DA79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DA3B022-3B8D-2B7C-C02F-660DEFB862E6}"/>
              </a:ext>
            </a:extLst>
          </p:cNvPr>
          <p:cNvSpPr txBox="1"/>
          <p:nvPr/>
        </p:nvSpPr>
        <p:spPr>
          <a:xfrm>
            <a:off x="0" y="2186070"/>
            <a:ext cx="12191999" cy="644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2400" b="1" dirty="0"/>
              <a:t>Disparités territoriales d’accès aux soins en France </a:t>
            </a:r>
            <a:r>
              <a:rPr lang="fr-FR" sz="2400" dirty="0"/>
              <a:t>(3,9 consultations/an en moyenne, mais </a:t>
            </a:r>
            <a:r>
              <a:rPr lang="fr-FR" sz="2400" b="1" dirty="0"/>
              <a:t>déserts médicaux en zones rurales</a:t>
            </a:r>
            <a:r>
              <a:rPr lang="fr-FR" sz="2400" dirty="0"/>
              <a:t>) (INSEE, 2021).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6FBA090B-867E-37B7-B9BA-BFD094911B54}"/>
              </a:ext>
            </a:extLst>
          </p:cNvPr>
          <p:cNvSpPr/>
          <p:nvPr/>
        </p:nvSpPr>
        <p:spPr>
          <a:xfrm>
            <a:off x="5853682" y="2880332"/>
            <a:ext cx="680682" cy="541453"/>
          </a:xfrm>
          <a:prstGeom prst="downArrow">
            <a:avLst/>
          </a:prstGeom>
          <a:solidFill>
            <a:srgbClr val="006A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E44A447-12A0-D5D3-CD89-4C3290013389}"/>
              </a:ext>
            </a:extLst>
          </p:cNvPr>
          <p:cNvSpPr txBox="1"/>
          <p:nvPr/>
        </p:nvSpPr>
        <p:spPr>
          <a:xfrm>
            <a:off x="-1" y="3471190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/>
              <a:t>Dans des </a:t>
            </a:r>
            <a:r>
              <a:rPr lang="fr-FR" sz="2400" b="1" dirty="0"/>
              <a:t>zones sous-dotées</a:t>
            </a:r>
            <a:r>
              <a:rPr lang="fr-FR" sz="2400" dirty="0"/>
              <a:t>, identifiées comme des zones d’intervention prioritaire (ZIP), les </a:t>
            </a:r>
            <a:r>
              <a:rPr lang="fr-FR" sz="2400" b="1" dirty="0"/>
              <a:t>professionnels de santé tendent à intensifier leur charge de travail</a:t>
            </a:r>
            <a:r>
              <a:rPr lang="fr-FR" sz="2400" dirty="0"/>
              <a:t> pour répondre à une demande croissante, ce qui pourrait affecter la </a:t>
            </a:r>
            <a:r>
              <a:rPr lang="fr-FR" sz="2400" b="1" dirty="0"/>
              <a:t>qualité des soins médicaux fournis </a:t>
            </a:r>
            <a:r>
              <a:rPr lang="fr-FR" sz="2400" dirty="0"/>
              <a:t>(INSEE, 2020). Cette situation affecte donc de façon directe la </a:t>
            </a:r>
            <a:r>
              <a:rPr lang="fr-FR" sz="2400" b="1" dirty="0"/>
              <a:t>santé des populations locales</a:t>
            </a:r>
            <a:r>
              <a:rPr lang="fr-FR" sz="2400" dirty="0"/>
              <a:t>.</a:t>
            </a:r>
            <a:endParaRPr lang="en-US" sz="2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8FA23B-61E8-7CBD-ECE3-556334FDE01F}"/>
              </a:ext>
            </a:extLst>
          </p:cNvPr>
          <p:cNvSpPr txBox="1"/>
          <p:nvPr/>
        </p:nvSpPr>
        <p:spPr>
          <a:xfrm>
            <a:off x="0" y="1463893"/>
            <a:ext cx="12192000" cy="402674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3200" b="1" i="0" dirty="0">
                <a:solidFill>
                  <a:schemeClr val="bg1"/>
                </a:solidFill>
                <a:effectLst/>
                <a:latin typeface="DeepSeek-CJK-patch"/>
              </a:rPr>
              <a:t>Contexte</a:t>
            </a:r>
            <a:endParaRPr lang="fr-FR" sz="3200" dirty="0">
              <a:solidFill>
                <a:schemeClr val="bg1"/>
              </a:solidFill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41382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3E05C-46C0-FCBC-FEB3-4152F415D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1B3844F-6602-DE5B-07F8-BE888BA7C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9B15575-E3E1-F421-3BDD-CE5913A92E1E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Introduction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D99A80A9-7C5C-F7F9-808E-14F9AA54B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0CCCD4C-73B8-500E-6EFC-DBF78E6F546F}"/>
              </a:ext>
            </a:extLst>
          </p:cNvPr>
          <p:cNvSpPr txBox="1"/>
          <p:nvPr/>
        </p:nvSpPr>
        <p:spPr>
          <a:xfrm>
            <a:off x="0" y="2186070"/>
            <a:ext cx="12191999" cy="644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Identifier les facteurs socio-économiques, démographiques et spatiaux influençant le taux de consultations</a:t>
            </a:r>
            <a:endParaRPr lang="fr-FR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D807AF-A898-62C2-0BBB-4E63A5AD0FFD}"/>
              </a:ext>
            </a:extLst>
          </p:cNvPr>
          <p:cNvSpPr txBox="1"/>
          <p:nvPr/>
        </p:nvSpPr>
        <p:spPr>
          <a:xfrm>
            <a:off x="0" y="3738320"/>
            <a:ext cx="1219199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Modéliser le taux de consultations avec une approche spatiale.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F77960-7084-8E83-960E-19F553C99623}"/>
              </a:ext>
            </a:extLst>
          </p:cNvPr>
          <p:cNvSpPr txBox="1"/>
          <p:nvPr/>
        </p:nvSpPr>
        <p:spPr>
          <a:xfrm>
            <a:off x="1" y="3190426"/>
            <a:ext cx="12191998" cy="402674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3200" b="1" i="0" dirty="0">
                <a:solidFill>
                  <a:schemeClr val="bg1"/>
                </a:solidFill>
                <a:effectLst/>
                <a:latin typeface="DeepSeek-CJK-patch"/>
              </a:rPr>
              <a:t>Objectifs</a:t>
            </a:r>
            <a:endParaRPr lang="fr-FR" sz="3200" dirty="0">
              <a:solidFill>
                <a:schemeClr val="bg1"/>
              </a:solidFill>
              <a:latin typeface="DeepSeek-CJK-patch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8C966F4-44C2-83A0-A526-40BA622A26D3}"/>
              </a:ext>
            </a:extLst>
          </p:cNvPr>
          <p:cNvSpPr txBox="1"/>
          <p:nvPr/>
        </p:nvSpPr>
        <p:spPr>
          <a:xfrm>
            <a:off x="0" y="4829326"/>
            <a:ext cx="12191999" cy="1799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404040"/>
                </a:solidFill>
              </a:rPr>
              <a:t>Visualiser la répartition spatiale de ces taux en vue d’identifier les zones à fort et faible taux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Identifier les facteurs socio-économiques et démographiques qui influencent le taux de consultations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fr-FR" sz="2800" b="0" i="0" dirty="0">
                <a:solidFill>
                  <a:srgbClr val="404040"/>
                </a:solidFill>
                <a:effectLst/>
              </a:rPr>
              <a:t>Proposer des recommandations pour réduire les inégalités.</a:t>
            </a: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84949886-7639-C5D1-5B65-A476511A03DF}"/>
              </a:ext>
            </a:extLst>
          </p:cNvPr>
          <p:cNvSpPr/>
          <p:nvPr/>
        </p:nvSpPr>
        <p:spPr>
          <a:xfrm>
            <a:off x="5755658" y="4127401"/>
            <a:ext cx="680682" cy="541453"/>
          </a:xfrm>
          <a:prstGeom prst="downArrow">
            <a:avLst/>
          </a:prstGeom>
          <a:solidFill>
            <a:srgbClr val="006A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EA3A605-4B04-EBA8-C8FF-3263A9BCC82A}"/>
              </a:ext>
            </a:extLst>
          </p:cNvPr>
          <p:cNvSpPr txBox="1"/>
          <p:nvPr/>
        </p:nvSpPr>
        <p:spPr>
          <a:xfrm>
            <a:off x="0" y="1449387"/>
            <a:ext cx="12191999" cy="406905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3200" b="1" i="0" dirty="0">
                <a:solidFill>
                  <a:schemeClr val="bg1"/>
                </a:solidFill>
                <a:effectLst/>
                <a:latin typeface="DeepSeek-CJK-patch"/>
              </a:rPr>
              <a:t>Problématique</a:t>
            </a:r>
            <a:endParaRPr lang="fr-FR" sz="3200" dirty="0">
              <a:solidFill>
                <a:schemeClr val="bg1"/>
              </a:solidFill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141352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CFAFE6-9E35-69C6-AC3A-E1FBBBABE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18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C0BD4-87F9-94E2-E8EB-4141A2D4F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2E8A1B-C5B7-F838-D33C-FE9174FCF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34004F-553A-08A1-ACB7-25A11E05A84E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1.1. Cadre conceptuel de l’étude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A9535B51-49F3-360C-FC79-65BFF24AB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6044062-2647-3BDD-6E66-9E907B89CFA5}"/>
                  </a:ext>
                </a:extLst>
              </p:cNvPr>
              <p:cNvSpPr txBox="1"/>
              <p:nvPr/>
            </p:nvSpPr>
            <p:spPr>
              <a:xfrm>
                <a:off x="1" y="1187142"/>
                <a:ext cx="12192000" cy="1895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</a:t>
                </a:r>
                <a:r>
                  <a:rPr lang="fr-FR" sz="2400" b="1" dirty="0"/>
                  <a:t>taux de consultations</a:t>
                </a:r>
                <a:r>
                  <a:rPr lang="fr-FR" sz="2400" dirty="0"/>
                  <a:t>  est le nombre moyen de consultations dans chaque commune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fr-FR" sz="2400" dirty="0"/>
                  <a:t>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sont respectivement le taux de consultations, le nombre de consultations et la population de la commune i.</a:t>
                </a:r>
                <a:endParaRPr lang="en-US" sz="2400" dirty="0"/>
              </a:p>
            </p:txBody>
          </p:sp>
        </mc:Choice>
        <mc:Fallback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6044062-2647-3BDD-6E66-9E907B89C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187142"/>
                <a:ext cx="12192000" cy="1895262"/>
              </a:xfrm>
              <a:prstGeom prst="rect">
                <a:avLst/>
              </a:prstGeom>
              <a:blipFill>
                <a:blip r:embed="rId4"/>
                <a:stretch>
                  <a:fillRect l="-750" t="-2572" b="-6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F81570F-F297-B13B-ABA1-DE1E4FC2354A}"/>
                  </a:ext>
                </a:extLst>
              </p:cNvPr>
              <p:cNvSpPr txBox="1"/>
              <p:nvPr/>
            </p:nvSpPr>
            <p:spPr>
              <a:xfrm>
                <a:off x="0" y="3246908"/>
                <a:ext cx="12192000" cy="315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</a:t>
                </a:r>
                <a:r>
                  <a:rPr lang="fr-FR" sz="2400" b="1" dirty="0"/>
                  <a:t>distance de </a:t>
                </a:r>
                <a:r>
                  <a:rPr lang="fr-FR" sz="2400" b="1" dirty="0" err="1"/>
                  <a:t>Haversine</a:t>
                </a:r>
                <a:r>
                  <a:rPr lang="fr-FR" sz="2400" b="1" dirty="0"/>
                  <a:t> </a:t>
                </a:r>
                <a:r>
                  <a:rPr lang="fr-FR" sz="2400" dirty="0"/>
                  <a:t>est une mesure de la distance entre deux points sur une sphère, basée sur leurs coordonnées géographiques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sz="2400">
                          <a:latin typeface="Cambria Math" panose="02040503050406030204" pitchFamily="18" charset="0"/>
                        </a:rPr>
                        <m:t>=2∙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𝑎𝑟𝑐𝑠𝑖𝑛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fr-FR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240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lang="fr-FR" sz="2400" b="1" dirty="0"/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fr-FR" sz="24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2400" dirty="0"/>
                  <a:t> est le rayon de la terre (environ 6371 km).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sont les latitudes des points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2400" dirty="0"/>
                  <a:t> (en radians).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: les longitudes des points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2400" dirty="0"/>
                  <a:t> (en radians).</a:t>
                </a: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F81570F-F297-B13B-ABA1-DE1E4FC23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46908"/>
                <a:ext cx="12192000" cy="3157788"/>
              </a:xfrm>
              <a:prstGeom prst="rect">
                <a:avLst/>
              </a:prstGeom>
              <a:blipFill>
                <a:blip r:embed="rId5"/>
                <a:stretch>
                  <a:fillRect l="-650" t="-1544" b="-3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43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557DB-E485-B1ED-5FD9-327415A60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4AAA5A-E668-F3E9-7981-CF3DB415D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DB62A4C-01F7-8146-ADBE-E4040BDCC217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1.1. Cadre conceptuel de l’étude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364AF47F-2B95-0F93-CE36-A0B2B11D4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9BDDB0E-5ED2-616F-556E-CC6866C48709}"/>
              </a:ext>
            </a:extLst>
          </p:cNvPr>
          <p:cNvSpPr txBox="1"/>
          <p:nvPr/>
        </p:nvSpPr>
        <p:spPr>
          <a:xfrm>
            <a:off x="0" y="1192075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/>
              <a:t>Notion de voisinage</a:t>
            </a:r>
          </a:p>
          <a:p>
            <a:endParaRPr lang="fr-FR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b="1" dirty="0"/>
              <a:t>Basée sur la distance </a:t>
            </a:r>
            <a:r>
              <a:rPr lang="fr-FR" sz="2400" dirty="0"/>
              <a:t>: Deux localités sont voisines si la distance entre elles est inférieure à un seuil prédéfini.</a:t>
            </a:r>
            <a:endParaRPr lang="fr-F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b="1" dirty="0"/>
              <a:t>Basée sur la contiguïté </a:t>
            </a:r>
            <a:r>
              <a:rPr lang="fr-FR" sz="2400" dirty="0"/>
              <a:t>: On distingue par exemple la contiguïté </a:t>
            </a:r>
            <a:r>
              <a:rPr lang="fr-FR" sz="2400" dirty="0" err="1"/>
              <a:t>Rook</a:t>
            </a:r>
            <a:r>
              <a:rPr lang="fr-FR" sz="2400" dirty="0"/>
              <a:t> (deux zones sont voisines si elles partagent un segment de frontière) et la contiguïté Queen (elles sont voisines si elles partagent au moins un point)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b="1" dirty="0"/>
              <a:t>Basée sur l’optimisation d’une trajectoire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5044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F717D-1F47-218F-15CC-2D03D50D5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42C009D-1535-A475-70B7-FE99DA481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B3D16C-DBCB-007E-7EE0-BB3F6A658E80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1.2. Revue de littérature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93229CC8-56B5-3671-CC41-55D2275ED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2DE9D35-86E6-8037-6D4A-D1034D2D0BEF}"/>
              </a:ext>
            </a:extLst>
          </p:cNvPr>
          <p:cNvSpPr txBox="1"/>
          <p:nvPr/>
        </p:nvSpPr>
        <p:spPr>
          <a:xfrm>
            <a:off x="0" y="2270158"/>
            <a:ext cx="12191999" cy="4235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i="0" dirty="0">
                <a:solidFill>
                  <a:srgbClr val="404040"/>
                </a:solidFill>
                <a:effectLst/>
              </a:rPr>
              <a:t>Facteurs démographiques</a:t>
            </a:r>
            <a:endParaRPr lang="fr-FR" sz="2400" b="0" i="0" dirty="0">
              <a:solidFill>
                <a:srgbClr val="404040"/>
              </a:solidFill>
              <a:effectLst/>
            </a:endParaRPr>
          </a:p>
          <a:p>
            <a:pPr marL="800100" lvl="1" indent="-34290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b="1" i="0" dirty="0">
                <a:solidFill>
                  <a:srgbClr val="404040"/>
                </a:solidFill>
                <a:effectLst/>
              </a:rPr>
              <a:t>Âge</a:t>
            </a:r>
            <a:r>
              <a:rPr lang="fr-FR" sz="2400" b="0" i="0" dirty="0">
                <a:solidFill>
                  <a:srgbClr val="404040"/>
                </a:solidFill>
                <a:effectLst/>
              </a:rPr>
              <a:t> (</a:t>
            </a:r>
            <a:r>
              <a:rPr lang="fr-FR" sz="2400" dirty="0"/>
              <a:t>Ministère de la Santé et des Services sociaux Québec, 2014</a:t>
            </a:r>
            <a:r>
              <a:rPr lang="fr-FR" sz="2400" b="0" i="0" dirty="0">
                <a:solidFill>
                  <a:srgbClr val="404040"/>
                </a:solidFill>
                <a:effectLst/>
              </a:rPr>
              <a:t>) :</a:t>
            </a:r>
            <a:br>
              <a:rPr lang="fr-FR" sz="2400" b="0" i="0" dirty="0">
                <a:solidFill>
                  <a:srgbClr val="404040"/>
                </a:solidFill>
                <a:effectLst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</a:rPr>
              <a:t>↗ Consultation fréquente chez les 65-79 ans (maladies chroniques).</a:t>
            </a:r>
            <a:br>
              <a:rPr lang="fr-FR" sz="2400" b="0" i="0" dirty="0">
                <a:solidFill>
                  <a:srgbClr val="404040"/>
                </a:solidFill>
                <a:effectLst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</a:rPr>
              <a:t>↘ Jeunes adultes (18-35 ans) : recours sporadique.</a:t>
            </a:r>
          </a:p>
          <a:p>
            <a:pPr marL="8001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b="1" i="0" dirty="0">
                <a:solidFill>
                  <a:srgbClr val="404040"/>
                </a:solidFill>
                <a:effectLst/>
              </a:rPr>
              <a:t>Sexe</a:t>
            </a:r>
            <a:r>
              <a:rPr lang="fr-FR" sz="2400" b="0" i="0" dirty="0">
                <a:solidFill>
                  <a:srgbClr val="404040"/>
                </a:solidFill>
                <a:effectLst/>
              </a:rPr>
              <a:t> (</a:t>
            </a:r>
            <a:r>
              <a:rPr lang="fr-FR" sz="2400" dirty="0"/>
              <a:t>Office fédéral de la santé publique, 2024</a:t>
            </a:r>
            <a:r>
              <a:rPr lang="fr-FR" sz="2400" b="0" i="0" dirty="0">
                <a:solidFill>
                  <a:srgbClr val="404040"/>
                </a:solidFill>
                <a:effectLst/>
              </a:rPr>
              <a:t>) :</a:t>
            </a:r>
            <a:br>
              <a:rPr lang="fr-FR" sz="2400" b="0" i="0" dirty="0">
                <a:solidFill>
                  <a:srgbClr val="404040"/>
                </a:solidFill>
                <a:effectLst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</a:rPr>
              <a:t>↗ Femmes consultent davantage (santé reproductive, prévention).</a:t>
            </a:r>
            <a:br>
              <a:rPr lang="fr-FR" sz="2400" b="0" i="0" dirty="0">
                <a:solidFill>
                  <a:srgbClr val="404040"/>
                </a:solidFill>
                <a:effectLst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</a:rPr>
              <a:t>↘ Hommes sous-utilisent les services (diagnostics tardifs).</a:t>
            </a:r>
            <a:endParaRPr lang="fr-FR" sz="2400" dirty="0">
              <a:solidFill>
                <a:srgbClr val="404040"/>
              </a:solidFill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fr-FR" sz="2400" dirty="0">
              <a:solidFill>
                <a:srgbClr val="404040"/>
              </a:solidFill>
            </a:endParaRPr>
          </a:p>
          <a:p>
            <a:pPr marL="457200" indent="-457200"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Statut socio-économique </a:t>
            </a:r>
            <a:r>
              <a:rPr lang="fr-FR" sz="2400" i="0" dirty="0">
                <a:solidFill>
                  <a:srgbClr val="404040"/>
                </a:solidFill>
                <a:effectLst/>
                <a:latin typeface="DeepSeek-CJK-patch"/>
              </a:rPr>
              <a:t>(</a:t>
            </a:r>
            <a:r>
              <a:rPr lang="fr-FR" sz="2400" dirty="0"/>
              <a:t>BVS Santé, 2023)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↗ Revenus élevés = meilleur accès (couverture sociale).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↘ Précarité = obstacles financiers/culturels.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↗ Niveau d’éducation élevé = recours préventif accru.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6D28E5-DCBC-C1DE-DF15-34254EC3543B}"/>
              </a:ext>
            </a:extLst>
          </p:cNvPr>
          <p:cNvSpPr txBox="1"/>
          <p:nvPr/>
        </p:nvSpPr>
        <p:spPr>
          <a:xfrm>
            <a:off x="0" y="1437159"/>
            <a:ext cx="12192000" cy="375552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fr-FR" sz="2400" b="1" dirty="0">
                <a:solidFill>
                  <a:schemeClr val="bg1"/>
                </a:solidFill>
              </a:rPr>
              <a:t>Principaux déterminants des consultations médicales</a:t>
            </a:r>
          </a:p>
        </p:txBody>
      </p:sp>
    </p:spTree>
    <p:extLst>
      <p:ext uri="{BB962C8B-B14F-4D97-AF65-F5344CB8AC3E}">
        <p14:creationId xmlns:p14="http://schemas.microsoft.com/office/powerpoint/2010/main" val="3735440625"/>
      </p:ext>
    </p:extLst>
  </p:cSld>
  <p:clrMapOvr>
    <a:masterClrMapping/>
  </p:clrMapOvr>
</p:sld>
</file>

<file path=ppt/theme/theme1.xml><?xml version="1.0" encoding="utf-8"?>
<a:theme xmlns:a="http://schemas.openxmlformats.org/drawingml/2006/main" name="Page de gar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mmai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itr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Remerciemen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851</Words>
  <Application>Microsoft Office PowerPoint</Application>
  <PresentationFormat>Grand écran</PresentationFormat>
  <Paragraphs>130</Paragraphs>
  <Slides>33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Cambria Math</vt:lpstr>
      <vt:lpstr>DeepSeek-CJK-patch</vt:lpstr>
      <vt:lpstr>Gill Sans MT</vt:lpstr>
      <vt:lpstr>Montserrat</vt:lpstr>
      <vt:lpstr>Wingdings</vt:lpstr>
      <vt:lpstr>Page de garde</vt:lpstr>
      <vt:lpstr>Sommaire</vt:lpstr>
      <vt:lpstr>Chapitres</vt:lpstr>
      <vt:lpstr>Contenus</vt:lpstr>
      <vt:lpstr>Remerciements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Toussaint BOCO</dc:creator>
  <cp:lastModifiedBy>Ali Nour Guedemi ABDELWAHID</cp:lastModifiedBy>
  <cp:revision>252</cp:revision>
  <dcterms:created xsi:type="dcterms:W3CDTF">2025-03-13T02:34:52Z</dcterms:created>
  <dcterms:modified xsi:type="dcterms:W3CDTF">2025-04-19T15:27:18Z</dcterms:modified>
</cp:coreProperties>
</file>