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7"/>
  </p:notesMasterIdLst>
  <p:handoutMasterIdLst>
    <p:handoutMasterId r:id="rId38"/>
  </p:handoutMasterIdLst>
  <p:sldIdLst>
    <p:sldId id="257" r:id="rId6"/>
    <p:sldId id="259" r:id="rId7"/>
    <p:sldId id="260" r:id="rId8"/>
    <p:sldId id="295" r:id="rId9"/>
    <p:sldId id="263" r:id="rId10"/>
    <p:sldId id="264" r:id="rId11"/>
    <p:sldId id="311" r:id="rId12"/>
    <p:sldId id="265" r:id="rId13"/>
    <p:sldId id="266" r:id="rId14"/>
    <p:sldId id="277" r:id="rId15"/>
    <p:sldId id="312" r:id="rId16"/>
    <p:sldId id="267" r:id="rId17"/>
    <p:sldId id="313" r:id="rId18"/>
    <p:sldId id="314" r:id="rId19"/>
    <p:sldId id="315" r:id="rId20"/>
    <p:sldId id="304" r:id="rId21"/>
    <p:sldId id="269" r:id="rId22"/>
    <p:sldId id="270" r:id="rId23"/>
    <p:sldId id="306" r:id="rId24"/>
    <p:sldId id="307" r:id="rId25"/>
    <p:sldId id="308" r:id="rId26"/>
    <p:sldId id="309" r:id="rId27"/>
    <p:sldId id="316" r:id="rId28"/>
    <p:sldId id="299" r:id="rId29"/>
    <p:sldId id="272" r:id="rId30"/>
    <p:sldId id="271" r:id="rId31"/>
    <p:sldId id="297" r:id="rId32"/>
    <p:sldId id="261" r:id="rId33"/>
    <p:sldId id="273" r:id="rId34"/>
    <p:sldId id="317" r:id="rId35"/>
    <p:sldId id="27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78989" autoAdjust="0"/>
  </p:normalViewPr>
  <p:slideViewPr>
    <p:cSldViewPr snapToGrid="0">
      <p:cViewPr varScale="1">
        <p:scale>
          <a:sx n="53" d="100"/>
          <a:sy n="53" d="100"/>
        </p:scale>
        <p:origin x="1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solidFill>
                <a:srgbClr val="FFFF00"/>
              </a:solidFill>
              <a:latin typeface="Gill Sans MT" panose="020B0502020104020203" pitchFamily="34" charset="0"/>
            </a:rPr>
            <a:t>↑ 65-79 ans </a:t>
          </a:r>
          <a:r>
            <a:rPr lang="fr-FR" sz="1100" b="1" dirty="0">
              <a:latin typeface="Gill Sans MT" panose="020B0502020104020203" pitchFamily="34" charset="0"/>
            </a:rPr>
            <a:t>(chroniques)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[1]</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solidFill>
                <a:srgbClr val="FFFF00"/>
              </a:solidFill>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[3]</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solidFill>
                <a:srgbClr val="FFFF00"/>
              </a:solidFill>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[4]</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solidFill>
                <a:srgbClr val="FFFF00"/>
              </a:solidFill>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[5]</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1B8A8D43-7EB5-444D-BBFB-0CC2421E86CF}">
      <dgm:prSet phldrT="[Text]" custT="1"/>
      <dgm:spPr/>
      <dgm:t>
        <a:bodyPr/>
        <a:lstStyle/>
        <a:p>
          <a:r>
            <a:rPr lang="fr-FR" sz="1100" b="1" dirty="0">
              <a:solidFill>
                <a:srgbClr val="FFFF00"/>
              </a:solidFill>
              <a:latin typeface="Gill Sans MT" panose="020B0502020104020203" pitchFamily="34" charset="0"/>
            </a:rPr>
            <a:t>↑ Négative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Positive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[2]</a:t>
          </a:r>
          <a:endParaRPr lang="fr-FR" sz="1100" dirty="0">
            <a:latin typeface="Gill Sans MT" panose="020B0502020104020203" pitchFamily="34" charset="0"/>
          </a:endParaRPr>
        </a:p>
      </dgm:t>
    </dgm:pt>
    <dgm:pt modelId="{D5C30D8D-B81D-4C78-976C-87D5254C3413}" type="parTrans" cxnId="{2B8F981D-8164-4660-8E96-FA1C0C3308D0}">
      <dgm:prSet/>
      <dgm:spPr/>
      <dgm:t>
        <a:bodyPr/>
        <a:lstStyle/>
        <a:p>
          <a:endParaRPr lang="fr-FR"/>
        </a:p>
      </dgm:t>
    </dgm:pt>
    <dgm:pt modelId="{0626A230-B8F8-4B2C-AB6E-95E5EB40F7C4}" type="sibTrans" cxnId="{2B8F981D-8164-4660-8E96-FA1C0C3308D0}">
      <dgm:prSet custT="1"/>
      <dgm:spPr/>
      <dgm:t>
        <a:bodyPr/>
        <a:lstStyle/>
        <a:p>
          <a:pPr algn="ctr"/>
          <a:r>
            <a:rPr lang="fr-FR" sz="1100"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5"/>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5"/>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5" custScaleX="131205" custScaleY="140841">
        <dgm:presLayoutVars>
          <dgm:chMax/>
          <dgm:chPref val="3"/>
        </dgm:presLayoutVars>
      </dgm:prSet>
      <dgm:spPr/>
    </dgm:pt>
    <dgm:pt modelId="{EB73548C-7AE5-4B06-85AE-EBA1DB090AD4}" type="pres">
      <dgm:prSet presAssocID="{F30E1AEC-B86D-402F-9383-B2C2CEA9D59A}" presName="titleText2" presStyleLbl="fgAcc1" presStyleIdx="0" presStyleCnt="5"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E615B91B-093D-45DF-909E-A515D142E05E}" type="pres">
      <dgm:prSet presAssocID="{D5C30D8D-B81D-4C78-976C-87D5254C3413}" presName="Name37" presStyleLbl="parChTrans1D2" presStyleIdx="1" presStyleCnt="5"/>
      <dgm:spPr/>
    </dgm:pt>
    <dgm:pt modelId="{98780C10-AA1F-4641-A3E0-F2B4DF23BB28}" type="pres">
      <dgm:prSet presAssocID="{1B8A8D43-7EB5-444D-BBFB-0CC2421E86CF}" presName="hierRoot2" presStyleCnt="0">
        <dgm:presLayoutVars>
          <dgm:hierBranch val="init"/>
        </dgm:presLayoutVars>
      </dgm:prSet>
      <dgm:spPr/>
    </dgm:pt>
    <dgm:pt modelId="{B7DF4FD1-44DF-4BCB-93C6-ECB5509D53A4}" type="pres">
      <dgm:prSet presAssocID="{1B8A8D43-7EB5-444D-BBFB-0CC2421E86CF}" presName="rootComposite" presStyleCnt="0"/>
      <dgm:spPr/>
    </dgm:pt>
    <dgm:pt modelId="{72F22623-1BC5-4D5F-ADBD-969075903A51}" type="pres">
      <dgm:prSet presAssocID="{1B8A8D43-7EB5-444D-BBFB-0CC2421E86CF}" presName="rootText" presStyleLbl="node1" presStyleIdx="1" presStyleCnt="5" custScaleX="127187" custScaleY="137383">
        <dgm:presLayoutVars>
          <dgm:chMax/>
          <dgm:chPref val="3"/>
        </dgm:presLayoutVars>
      </dgm:prSet>
      <dgm:spPr/>
    </dgm:pt>
    <dgm:pt modelId="{32A76272-9E49-496F-A151-2FF09D8F4C55}" type="pres">
      <dgm:prSet presAssocID="{1B8A8D43-7EB5-444D-BBFB-0CC2421E86CF}" presName="titleText2" presStyleLbl="fgAcc1" presStyleIdx="1" presStyleCnt="5" custScaleX="133782" custScaleY="93667" custLinFactNeighborX="-2004" custLinFactNeighborY="95237">
        <dgm:presLayoutVars>
          <dgm:chMax val="0"/>
          <dgm:chPref val="0"/>
        </dgm:presLayoutVars>
      </dgm:prSet>
      <dgm:spPr/>
    </dgm:pt>
    <dgm:pt modelId="{087E3CC2-D83B-4226-9B70-654FBB7221D0}" type="pres">
      <dgm:prSet presAssocID="{1B8A8D43-7EB5-444D-BBFB-0CC2421E86CF}" presName="rootConnector" presStyleLbl="node2" presStyleIdx="0" presStyleCnt="0"/>
      <dgm:spPr/>
    </dgm:pt>
    <dgm:pt modelId="{96CA7740-F3B4-4470-BAE0-026EF2011DC7}" type="pres">
      <dgm:prSet presAssocID="{1B8A8D43-7EB5-444D-BBFB-0CC2421E86CF}" presName="hierChild4" presStyleCnt="0"/>
      <dgm:spPr/>
    </dgm:pt>
    <dgm:pt modelId="{647281F7-F4C6-4F9E-8652-8369FC0A247D}" type="pres">
      <dgm:prSet presAssocID="{1B8A8D43-7EB5-444D-BBFB-0CC2421E86CF}" presName="hierChild5" presStyleCnt="0"/>
      <dgm:spPr/>
    </dgm:pt>
    <dgm:pt modelId="{50B865DF-5D84-4C4E-A515-093139DB7081}" type="pres">
      <dgm:prSet presAssocID="{A1C611FC-D2A1-41EF-A19C-8B65D8E6451E}" presName="Name37" presStyleLbl="parChTrans1D2" presStyleIdx="2" presStyleCnt="5"/>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2" presStyleCnt="5" custScaleX="127187" custScaleY="137383">
        <dgm:presLayoutVars>
          <dgm:chMax/>
          <dgm:chPref val="3"/>
        </dgm:presLayoutVars>
      </dgm:prSet>
      <dgm:spPr/>
    </dgm:pt>
    <dgm:pt modelId="{99D4BADF-3E2D-4967-8622-57EF488432BC}" type="pres">
      <dgm:prSet presAssocID="{FDF8EDB3-2384-4128-B35B-B42D97D440E1}" presName="titleText2" presStyleLbl="fgAcc1" presStyleIdx="2" presStyleCnt="5"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17A041A4-2A72-427E-82B4-8BD6FF863646}" type="pres">
      <dgm:prSet presAssocID="{17C9C4C0-F2DF-4172-A207-AB8CF12D4C0B}" presName="Name37" presStyleLbl="parChTrans1D2" presStyleIdx="3" presStyleCnt="5"/>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3" presStyleCnt="5" custScaleX="137786" custScaleY="134478">
        <dgm:presLayoutVars>
          <dgm:chMax/>
          <dgm:chPref val="3"/>
        </dgm:presLayoutVars>
      </dgm:prSet>
      <dgm:spPr/>
    </dgm:pt>
    <dgm:pt modelId="{1F8D5F11-8910-46E1-B068-44E45FF3E6FF}" type="pres">
      <dgm:prSet presAssocID="{CC1A4EBB-A5C7-4AFC-9CC2-2A465CA24435}" presName="titleText2" presStyleLbl="fgAcc1" presStyleIdx="3" presStyleCnt="5"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4" presStyleCnt="5"/>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4" presStyleCnt="5" custScaleX="157713" custScaleY="143801">
        <dgm:presLayoutVars>
          <dgm:chMax/>
          <dgm:chPref val="3"/>
        </dgm:presLayoutVars>
      </dgm:prSet>
      <dgm:spPr/>
    </dgm:pt>
    <dgm:pt modelId="{0E752C1A-A122-4566-B257-E4AEEFE31CAB}" type="pres">
      <dgm:prSet presAssocID="{81A5EA27-B2B7-47EE-ACDD-39B5E332E642}" presName="titleText2" presStyleLbl="fgAcc1" presStyleIdx="4" presStyleCnt="5" custScaleX="145046" custScaleY="91006" custLinFactNeighborX="-1572" custLinFactNeighborY="84540">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684D0F11-1F78-469B-9B20-F728108B82B0}" type="presOf" srcId="{D5C30D8D-B81D-4C78-976C-87D5254C3413}" destId="{E615B91B-093D-45DF-909E-A515D142E05E}" srcOrd="0" destOrd="0" presId="urn:microsoft.com/office/officeart/2008/layout/NameandTitleOrganizationalChart"/>
    <dgm:cxn modelId="{2B8F981D-8164-4660-8E96-FA1C0C3308D0}" srcId="{0E940499-8913-4F10-9CD8-4E29070D6C7A}" destId="{1B8A8D43-7EB5-444D-BBFB-0CC2421E86CF}" srcOrd="1" destOrd="0" parTransId="{D5C30D8D-B81D-4C78-976C-87D5254C3413}" sibTransId="{0626A230-B8F8-4B2C-AB6E-95E5EB40F7C4}"/>
    <dgm:cxn modelId="{682C6F1F-6A6A-47D4-86EE-3F63B5F135BF}" type="presOf" srcId="{1B8A8D43-7EB5-444D-BBFB-0CC2421E86CF}" destId="{087E3CC2-D83B-4226-9B70-654FBB7221D0}" srcOrd="1" destOrd="0" presId="urn:microsoft.com/office/officeart/2008/layout/NameandTitleOrganizationalChart"/>
    <dgm:cxn modelId="{803A4121-9BA8-428C-818A-9702EE713617}" type="presOf" srcId="{1B8A8D43-7EB5-444D-BBFB-0CC2421E86CF}" destId="{72F22623-1BC5-4D5F-ADBD-969075903A51}" srcOrd="0" destOrd="0" presId="urn:microsoft.com/office/officeart/2008/layout/NameandTitleOrganizationalChart"/>
    <dgm:cxn modelId="{C8265C38-71C7-4795-BEF6-BDC08D96E7C4}" type="presOf" srcId="{0626A230-B8F8-4B2C-AB6E-95E5EB40F7C4}" destId="{32A76272-9E49-496F-A151-2FF09D8F4C55}"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4" destOrd="0" parTransId="{CB2E5156-12B5-4385-A757-04996F9DFC5E}" sibTransId="{680E9176-C445-4F8E-ABF3-2D12DBA8CECB}"/>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2"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3" destOrd="0" parTransId="{17C9C4C0-F2DF-4172-A207-AB8CF12D4C0B}" sibTransId="{A0BAFE3C-0A66-4C2D-99D8-752B9697D950}"/>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55509262-3999-4AAC-9A7A-ABD7797E80FE}" type="presParOf" srcId="{8FD1FEFE-ED62-4547-9C29-20A21B9DAE8D}" destId="{E615B91B-093D-45DF-909E-A515D142E05E}" srcOrd="2" destOrd="0" presId="urn:microsoft.com/office/officeart/2008/layout/NameandTitleOrganizationalChart"/>
    <dgm:cxn modelId="{AF94E09F-EA1C-4E1A-8E3D-12F1553DD566}" type="presParOf" srcId="{8FD1FEFE-ED62-4547-9C29-20A21B9DAE8D}" destId="{98780C10-AA1F-4641-A3E0-F2B4DF23BB28}" srcOrd="3" destOrd="0" presId="urn:microsoft.com/office/officeart/2008/layout/NameandTitleOrganizationalChart"/>
    <dgm:cxn modelId="{95FD87E0-5348-47B4-AE12-38AB2304AE1D}" type="presParOf" srcId="{98780C10-AA1F-4641-A3E0-F2B4DF23BB28}" destId="{B7DF4FD1-44DF-4BCB-93C6-ECB5509D53A4}" srcOrd="0" destOrd="0" presId="urn:microsoft.com/office/officeart/2008/layout/NameandTitleOrganizationalChart"/>
    <dgm:cxn modelId="{42934272-CB79-4B57-BCCD-28AFB55815F6}" type="presParOf" srcId="{B7DF4FD1-44DF-4BCB-93C6-ECB5509D53A4}" destId="{72F22623-1BC5-4D5F-ADBD-969075903A51}" srcOrd="0" destOrd="0" presId="urn:microsoft.com/office/officeart/2008/layout/NameandTitleOrganizationalChart"/>
    <dgm:cxn modelId="{1579F8E1-7501-4D86-B90C-9D205DBE3544}" type="presParOf" srcId="{B7DF4FD1-44DF-4BCB-93C6-ECB5509D53A4}" destId="{32A76272-9E49-496F-A151-2FF09D8F4C55}" srcOrd="1" destOrd="0" presId="urn:microsoft.com/office/officeart/2008/layout/NameandTitleOrganizationalChart"/>
    <dgm:cxn modelId="{10295C7F-9888-4B7B-B884-6497F4EC855C}" type="presParOf" srcId="{B7DF4FD1-44DF-4BCB-93C6-ECB5509D53A4}" destId="{087E3CC2-D83B-4226-9B70-654FBB7221D0}" srcOrd="2" destOrd="0" presId="urn:microsoft.com/office/officeart/2008/layout/NameandTitleOrganizationalChart"/>
    <dgm:cxn modelId="{AE9C4581-6E62-43BD-90B9-46441E563D47}" type="presParOf" srcId="{98780C10-AA1F-4641-A3E0-F2B4DF23BB28}" destId="{96CA7740-F3B4-4470-BAE0-026EF2011DC7}" srcOrd="1" destOrd="0" presId="urn:microsoft.com/office/officeart/2008/layout/NameandTitleOrganizationalChart"/>
    <dgm:cxn modelId="{FAE294B4-2D2D-4DB0-9CB5-97D30FC3CE4F}" type="presParOf" srcId="{98780C10-AA1F-4641-A3E0-F2B4DF23BB28}" destId="{647281F7-F4C6-4F9E-8652-8369FC0A247D}" srcOrd="2" destOrd="0" presId="urn:microsoft.com/office/officeart/2008/layout/NameandTitleOrganizationalChart"/>
    <dgm:cxn modelId="{EE3D2476-D485-451B-A00A-7BB6027FE647}" type="presParOf" srcId="{8FD1FEFE-ED62-4547-9C29-20A21B9DAE8D}" destId="{50B865DF-5D84-4C4E-A515-093139DB7081}" srcOrd="4" destOrd="0" presId="urn:microsoft.com/office/officeart/2008/layout/NameandTitleOrganizationalChart"/>
    <dgm:cxn modelId="{E81DE56F-A9B1-4AD0-9351-A27878D6DF0F}" type="presParOf" srcId="{8FD1FEFE-ED62-4547-9C29-20A21B9DAE8D}" destId="{A2CDEE94-EF7F-4A24-B9FD-4FA6B39A6CCC}" srcOrd="5"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B3CEB082-B86F-4692-899E-F3C0AF5B4FF1}" type="presParOf" srcId="{8FD1FEFE-ED62-4547-9C29-20A21B9DAE8D}" destId="{17A041A4-2A72-427E-82B4-8BD6FF863646}" srcOrd="6" destOrd="0" presId="urn:microsoft.com/office/officeart/2008/layout/NameandTitleOrganizationalChart"/>
    <dgm:cxn modelId="{9C2AED8F-CD19-4A44-9059-B3D4CB52B34C}" type="presParOf" srcId="{8FD1FEFE-ED62-4547-9C29-20A21B9DAE8D}" destId="{63BF1A0F-BB63-46DD-913D-08C1FED6241F}" srcOrd="7"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8" destOrd="0" presId="urn:microsoft.com/office/officeart/2008/layout/NameandTitleOrganizationalChart"/>
    <dgm:cxn modelId="{3768DDA8-1FDD-4E1A-A93D-BBADA0C4240A}" type="presParOf" srcId="{8FD1FEFE-ED62-4547-9C29-20A21B9DAE8D}" destId="{71959E1F-44EF-44DC-8185-861FC5981A34}" srcOrd="9"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117417" y="2181585"/>
          <a:ext cx="4109025" cy="384002"/>
        </a:xfrm>
        <a:custGeom>
          <a:avLst/>
          <a:gdLst/>
          <a:ahLst/>
          <a:cxnLst/>
          <a:rect l="0" t="0" r="0" b="0"/>
          <a:pathLst>
            <a:path>
              <a:moveTo>
                <a:pt x="0" y="0"/>
              </a:moveTo>
              <a:lnTo>
                <a:pt x="0" y="228924"/>
              </a:lnTo>
              <a:lnTo>
                <a:pt x="4109025" y="228924"/>
              </a:lnTo>
              <a:lnTo>
                <a:pt x="4109025"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117417" y="2181585"/>
          <a:ext cx="1902275" cy="384002"/>
        </a:xfrm>
        <a:custGeom>
          <a:avLst/>
          <a:gdLst/>
          <a:ahLst/>
          <a:cxnLst/>
          <a:rect l="0" t="0" r="0" b="0"/>
          <a:pathLst>
            <a:path>
              <a:moveTo>
                <a:pt x="0" y="0"/>
              </a:moveTo>
              <a:lnTo>
                <a:pt x="0" y="228924"/>
              </a:lnTo>
              <a:lnTo>
                <a:pt x="1902275" y="228924"/>
              </a:lnTo>
              <a:lnTo>
                <a:pt x="1902275"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5008866" y="2181585"/>
          <a:ext cx="108551" cy="384002"/>
        </a:xfrm>
        <a:custGeom>
          <a:avLst/>
          <a:gdLst/>
          <a:ahLst/>
          <a:cxnLst/>
          <a:rect l="0" t="0" r="0" b="0"/>
          <a:pathLst>
            <a:path>
              <a:moveTo>
                <a:pt x="108551" y="0"/>
              </a:moveTo>
              <a:lnTo>
                <a:pt x="108551"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5B91B-093D-45DF-909E-A515D142E05E}">
      <dsp:nvSpPr>
        <dsp:cNvPr id="0" name=""/>
        <dsp:cNvSpPr/>
      </dsp:nvSpPr>
      <dsp:spPr>
        <a:xfrm>
          <a:off x="2917055" y="2181585"/>
          <a:ext cx="2200361" cy="384002"/>
        </a:xfrm>
        <a:custGeom>
          <a:avLst/>
          <a:gdLst/>
          <a:ahLst/>
          <a:cxnLst/>
          <a:rect l="0" t="0" r="0" b="0"/>
          <a:pathLst>
            <a:path>
              <a:moveTo>
                <a:pt x="2200361" y="0"/>
              </a:moveTo>
              <a:lnTo>
                <a:pt x="2200361"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948468" y="2181585"/>
          <a:ext cx="4168949" cy="384002"/>
        </a:xfrm>
        <a:custGeom>
          <a:avLst/>
          <a:gdLst/>
          <a:ahLst/>
          <a:cxnLst/>
          <a:rect l="0" t="0" r="0" b="0"/>
          <a:pathLst>
            <a:path>
              <a:moveTo>
                <a:pt x="4168949" y="0"/>
              </a:moveTo>
              <a:lnTo>
                <a:pt x="4168949"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475589" y="1516965"/>
          <a:ext cx="1283655" cy="6646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9378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475589" y="1516965"/>
        <a:ext cx="1283655" cy="664619"/>
      </dsp:txXfrm>
    </dsp:sp>
    <dsp:sp modelId="{9ADD0247-70CB-4D70-93AE-36E1EDE9B9A8}">
      <dsp:nvSpPr>
        <dsp:cNvPr id="0" name=""/>
        <dsp:cNvSpPr/>
      </dsp:nvSpPr>
      <dsp:spPr>
        <a:xfrm>
          <a:off x="4900045" y="2081155"/>
          <a:ext cx="1155289" cy="22153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900045" y="2081155"/>
        <a:ext cx="1155289" cy="221539"/>
      </dsp:txXfrm>
    </dsp:sp>
    <dsp:sp modelId="{BDD2DE81-D07F-484F-961E-38E5C95F5D54}">
      <dsp:nvSpPr>
        <dsp:cNvPr id="0" name=""/>
        <dsp:cNvSpPr/>
      </dsp:nvSpPr>
      <dsp:spPr>
        <a:xfrm>
          <a:off x="106358" y="2565588"/>
          <a:ext cx="1684220" cy="9360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65-79 ans </a:t>
          </a:r>
          <a:r>
            <a:rPr lang="fr-FR" sz="1100" b="1" kern="1200" dirty="0">
              <a:latin typeface="Gill Sans MT" panose="020B0502020104020203" pitchFamily="34" charset="0"/>
            </a:rPr>
            <a:t>(chroniques)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[1]</a:t>
          </a:r>
          <a:endParaRPr lang="fr-FR" sz="1100" kern="1200" dirty="0">
            <a:latin typeface="Gill Sans MT" panose="020B0502020104020203" pitchFamily="34" charset="0"/>
          </a:endParaRPr>
        </a:p>
      </dsp:txBody>
      <dsp:txXfrm>
        <a:off x="106358" y="2565588"/>
        <a:ext cx="1684220" cy="936057"/>
      </dsp:txXfrm>
    </dsp:sp>
    <dsp:sp modelId="{EB73548C-7AE5-4B06-85AE-EBA1DB090AD4}">
      <dsp:nvSpPr>
        <dsp:cNvPr id="0" name=""/>
        <dsp:cNvSpPr/>
      </dsp:nvSpPr>
      <dsp:spPr>
        <a:xfrm>
          <a:off x="515068" y="3399353"/>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515068" y="3399353"/>
        <a:ext cx="1155289" cy="221539"/>
      </dsp:txXfrm>
    </dsp:sp>
    <dsp:sp modelId="{72F22623-1BC5-4D5F-ADBD-969075903A51}">
      <dsp:nvSpPr>
        <dsp:cNvPr id="0" name=""/>
        <dsp:cNvSpPr/>
      </dsp:nvSpPr>
      <dsp:spPr>
        <a:xfrm>
          <a:off x="2100734" y="2565588"/>
          <a:ext cx="1632642" cy="91307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Négative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Positive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[2]</a:t>
          </a:r>
          <a:endParaRPr lang="fr-FR" sz="1100" kern="1200" dirty="0">
            <a:latin typeface="Gill Sans MT" panose="020B0502020104020203" pitchFamily="34" charset="0"/>
          </a:endParaRPr>
        </a:p>
      </dsp:txBody>
      <dsp:txXfrm>
        <a:off x="2100734" y="2565588"/>
        <a:ext cx="1632642" cy="913074"/>
      </dsp:txXfrm>
    </dsp:sp>
    <dsp:sp modelId="{32A76272-9E49-496F-A151-2FF09D8F4C55}">
      <dsp:nvSpPr>
        <dsp:cNvPr id="0" name=""/>
        <dsp:cNvSpPr/>
      </dsp:nvSpPr>
      <dsp:spPr>
        <a:xfrm>
          <a:off x="2313666" y="3424745"/>
          <a:ext cx="1545569" cy="20750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Perception de la santé</a:t>
          </a:r>
        </a:p>
      </dsp:txBody>
      <dsp:txXfrm>
        <a:off x="2313666" y="3424745"/>
        <a:ext cx="1545569" cy="207509"/>
      </dsp:txXfrm>
    </dsp:sp>
    <dsp:sp modelId="{2373B881-9F7A-4D31-8CA7-C9F47C7E0CAA}">
      <dsp:nvSpPr>
        <dsp:cNvPr id="0" name=""/>
        <dsp:cNvSpPr/>
      </dsp:nvSpPr>
      <dsp:spPr>
        <a:xfrm>
          <a:off x="4192544" y="2565588"/>
          <a:ext cx="1632642" cy="91307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[3]</a:t>
          </a:r>
          <a:endParaRPr lang="fr-FR" sz="1100" kern="1200" dirty="0">
            <a:latin typeface="Gill Sans MT" panose="020B0502020104020203" pitchFamily="34" charset="0"/>
          </a:endParaRPr>
        </a:p>
      </dsp:txBody>
      <dsp:txXfrm>
        <a:off x="4192544" y="2565588"/>
        <a:ext cx="1632642" cy="913074"/>
      </dsp:txXfrm>
    </dsp:sp>
    <dsp:sp modelId="{99D4BADF-3E2D-4967-8622-57EF488432BC}">
      <dsp:nvSpPr>
        <dsp:cNvPr id="0" name=""/>
        <dsp:cNvSpPr/>
      </dsp:nvSpPr>
      <dsp:spPr>
        <a:xfrm>
          <a:off x="4569563" y="3379377"/>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4569563" y="3379377"/>
        <a:ext cx="1155289" cy="221539"/>
      </dsp:txXfrm>
    </dsp:sp>
    <dsp:sp modelId="{E1A2814E-00AF-45FA-A764-DAAD560BFCBE}">
      <dsp:nvSpPr>
        <dsp:cNvPr id="0" name=""/>
        <dsp:cNvSpPr/>
      </dsp:nvSpPr>
      <dsp:spPr>
        <a:xfrm>
          <a:off x="6135343" y="2565588"/>
          <a:ext cx="1768697" cy="89376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[4]</a:t>
          </a:r>
          <a:endParaRPr lang="fr-FR" sz="1100" kern="1200" dirty="0">
            <a:latin typeface="Gill Sans MT" panose="020B0502020104020203" pitchFamily="34" charset="0"/>
          </a:endParaRPr>
        </a:p>
      </dsp:txBody>
      <dsp:txXfrm>
        <a:off x="6135343" y="2565588"/>
        <a:ext cx="1768697" cy="893767"/>
      </dsp:txXfrm>
    </dsp:sp>
    <dsp:sp modelId="{1F8D5F11-8910-46E1-B068-44E45FF3E6FF}">
      <dsp:nvSpPr>
        <dsp:cNvPr id="0" name=""/>
        <dsp:cNvSpPr/>
      </dsp:nvSpPr>
      <dsp:spPr>
        <a:xfrm>
          <a:off x="6518985" y="3379376"/>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6518985" y="3379376"/>
        <a:ext cx="1155289" cy="221539"/>
      </dsp:txXfrm>
    </dsp:sp>
    <dsp:sp modelId="{CFEFEC0D-446F-499C-8192-A96275E4D758}">
      <dsp:nvSpPr>
        <dsp:cNvPr id="0" name=""/>
        <dsp:cNvSpPr/>
      </dsp:nvSpPr>
      <dsp:spPr>
        <a:xfrm>
          <a:off x="8214197" y="2565588"/>
          <a:ext cx="2024491" cy="9557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[5]</a:t>
          </a:r>
          <a:endParaRPr lang="fr-FR" sz="1100" kern="1200" dirty="0">
            <a:latin typeface="Gill Sans MT" panose="020B0502020104020203" pitchFamily="34" charset="0"/>
          </a:endParaRPr>
        </a:p>
      </dsp:txBody>
      <dsp:txXfrm>
        <a:off x="8214197" y="2565588"/>
        <a:ext cx="2024491" cy="955730"/>
      </dsp:txXfrm>
    </dsp:sp>
    <dsp:sp modelId="{0E752C1A-A122-4566-B257-E4AEEFE31CAB}">
      <dsp:nvSpPr>
        <dsp:cNvPr id="0" name=""/>
        <dsp:cNvSpPr/>
      </dsp:nvSpPr>
      <dsp:spPr>
        <a:xfrm>
          <a:off x="8562979" y="3425322"/>
          <a:ext cx="1675701" cy="20161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562979" y="3425322"/>
        <a:ext cx="1675701" cy="20161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29/04/2025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29/04/2025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Bonjour chers membres du jury et bienvenus à cette soutenance.</a:t>
            </a:r>
          </a:p>
          <a:p>
            <a:endParaRPr lang="fr-FR" dirty="0"/>
          </a:p>
          <a:p>
            <a:r>
              <a:rPr lang="fr-FR" dirty="0"/>
              <a:t>Aujourd'hui, nous vous présentons notre travail sur la modélisation du taux de consultations en médecine de ville à travers une approche d’économétrie spatiale.</a:t>
            </a:r>
          </a:p>
          <a:p>
            <a:endParaRPr lang="fr-FR" dirty="0"/>
          </a:p>
          <a:p>
            <a:r>
              <a:rPr lang="fr-FR" dirty="0"/>
              <a:t>Je suis BOCO Toussaint et je suis accompagné de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bg1"/>
                </a:solidFill>
                <a:latin typeface="Gill Sans MT" panose="020B0502020104020203" pitchFamily="34" charset="0"/>
              </a:rPr>
              <a:t>Ali ABDELWAHID</a:t>
            </a:r>
          </a:p>
          <a:p>
            <a:r>
              <a:rPr lang="fr-FR" sz="1200" dirty="0">
                <a:solidFill>
                  <a:schemeClr val="bg1"/>
                </a:solidFill>
                <a:latin typeface="Gill Sans MT" panose="020B0502020104020203" pitchFamily="34" charset="0"/>
              </a:rPr>
              <a:t>Richard GOZAN</a:t>
            </a:r>
            <a:endParaRPr lang="fr-FR" dirty="0">
              <a:solidFill>
                <a:schemeClr val="bg1"/>
              </a:solidFill>
              <a:latin typeface="Gill Sans MT" panose="020B0502020104020203" pitchFamily="34" charset="0"/>
            </a:endParaRPr>
          </a:p>
          <a:p>
            <a:r>
              <a:rPr lang="fr-FR" sz="1200" dirty="0">
                <a:solidFill>
                  <a:schemeClr val="bg1"/>
                </a:solidFill>
                <a:latin typeface="Gill Sans MT" panose="020B0502020104020203" pitchFamily="34" charset="0"/>
              </a:rPr>
              <a:t>Alex LABOU</a:t>
            </a:r>
            <a:endParaRPr lang="fr-FR"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dirty="0">
              <a:solidFill>
                <a:schemeClr val="bg1"/>
              </a:solidFill>
              <a:latin typeface="Gill Sans MT" panose="020B0502020104020203" pitchFamily="34" charset="0"/>
            </a:endParaRPr>
          </a:p>
          <a:p>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15</a:t>
            </a:fld>
            <a:endParaRPr lang="fr-FR"/>
          </a:p>
        </p:txBody>
      </p:sp>
    </p:spTree>
    <p:extLst>
      <p:ext uri="{BB962C8B-B14F-4D97-AF65-F5344CB8AC3E}">
        <p14:creationId xmlns:p14="http://schemas.microsoft.com/office/powerpoint/2010/main" val="1662777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375439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taux de consultations observés et prédits présentent une </a:t>
            </a:r>
            <a:r>
              <a:rPr lang="fr-FR" b="1" dirty="0"/>
              <a:t>structure spatiale globalement similaire</a:t>
            </a:r>
            <a:r>
              <a:rPr lang="fr-FR" dirty="0"/>
              <a:t>. Certaines zones, notamment </a:t>
            </a:r>
            <a:r>
              <a:rPr lang="fr-FR" b="1" dirty="0"/>
              <a:t>au sud-est et au nord-ouest</a:t>
            </a:r>
            <a:r>
              <a:rPr lang="fr-FR" dirty="0"/>
              <a:t>, mettent toutefois en évidence des divergences marquées entre les valeurs observées et prédites.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3227107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principaux résultats obtenus et les </a:t>
            </a:r>
            <a:r>
              <a:rPr lang="fr-FR" b="1" dirty="0"/>
              <a:t>grands déterminants</a:t>
            </a:r>
            <a:r>
              <a:rPr lang="fr-FR" dirty="0"/>
              <a:t> de l’accès aux soins : géographie, démographie et situation sociale.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analyses effectuées révèlent entre autres que le taux de consultation de chaque commune est influencé par les caractéristiques des communes voisines.</a:t>
            </a:r>
          </a:p>
          <a:p>
            <a:endParaRPr lang="fr-FR" dirty="0"/>
          </a:p>
          <a:p>
            <a:r>
              <a:rPr lang="fr-FR" dirty="0"/>
              <a:t>De plus, les déplacements vers les zones mieux équipées, marquent un phénomène d’exode sanitaire.</a:t>
            </a:r>
          </a:p>
          <a:p>
            <a:endParaRPr lang="fr-FR" dirty="0"/>
          </a:p>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 </a:t>
            </a:r>
            <a:r>
              <a:rPr lang="fr-FR" dirty="0"/>
              <a:t>illustre bien le déséquilibre dans l’offre des services de santé.</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L'accès aux soins est influencé non seulement par des facteurs individuels, mais aussi par le contexte territorial environnant.</a:t>
            </a:r>
          </a:p>
          <a:p>
            <a:endParaRPr lang="fr-FR" dirty="0"/>
          </a:p>
          <a:p>
            <a:r>
              <a:rPr lang="fr-FR" dirty="0"/>
              <a:t>Derrière chaque donnée de consultation, il y a une réalité humaine et territoriale à prendre en compte.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29</a:t>
            </a:fld>
            <a:endParaRPr lang="fr-FR"/>
          </a:p>
        </p:txBody>
      </p:sp>
    </p:spTree>
    <p:extLst>
      <p:ext uri="{BB962C8B-B14F-4D97-AF65-F5344CB8AC3E}">
        <p14:creationId xmlns:p14="http://schemas.microsoft.com/office/powerpoint/2010/main" val="89017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L’accès aux soins de santé en France est marqué par des disparités territoriales.</a:t>
            </a:r>
          </a:p>
          <a:p>
            <a:endParaRPr lang="fr-FR" dirty="0"/>
          </a:p>
          <a:p>
            <a:r>
              <a:rPr lang="fr-FR" dirty="0"/>
              <a:t>En effet, chaque individu connaît en moyenne moins de 4 consultations par an. Par ailleurs, les zones rurales sont confrontées aux déserts médicaux.</a:t>
            </a:r>
          </a:p>
          <a:p>
            <a:endParaRPr lang="fr-FR" dirty="0"/>
          </a:p>
          <a:p>
            <a:r>
              <a:rPr lang="fr-FR" dirty="0"/>
              <a:t>Ces observations nous amènent à rechercher les principaux facteurs socio-économiques, démographiques et spatiaux qui influencent le taux de consultations.</a:t>
            </a:r>
          </a:p>
          <a:p>
            <a:endParaRPr lang="fr-FR" dirty="0"/>
          </a:p>
          <a:p>
            <a:r>
              <a:rPr lang="fr-FR" dirty="0"/>
              <a:t>L’objectif principal est donc de modéliser le taux de consultation avec une approche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a:t>
            </a:fld>
            <a:endParaRPr lang="fr-FR"/>
          </a:p>
        </p:txBody>
      </p:sp>
    </p:spTree>
    <p:extLst>
      <p:ext uri="{BB962C8B-B14F-4D97-AF65-F5344CB8AC3E}">
        <p14:creationId xmlns:p14="http://schemas.microsoft.com/office/powerpoint/2010/main" val="237353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Cette présentation suit une progression logique.</a:t>
            </a:r>
          </a:p>
          <a:p>
            <a:endParaRPr lang="fr-FR" dirty="0"/>
          </a:p>
          <a:p>
            <a:r>
              <a:rPr lang="fr-FR" dirty="0"/>
              <a:t>Après avoir présenté le contexte du projet, nous exposerons les méthodes employées puis présenterons l’analyse descriptive des données avant de passer aux résultats de modélisation. Nous finirons par une petite discussion des principaux résultats.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4</a:t>
            </a:fld>
            <a:endParaRPr lang="fr-FR"/>
          </a:p>
        </p:txBody>
      </p:sp>
    </p:spTree>
    <p:extLst>
      <p:ext uri="{BB962C8B-B14F-4D97-AF65-F5344CB8AC3E}">
        <p14:creationId xmlns:p14="http://schemas.microsoft.com/office/powerpoint/2010/main" val="230696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modèles de régression spatiale : le modèle SAR qui prend en compte la dépendance spatiale endogène, le modèle prenant en compte la dépendance exogène, le modèle de dépendance dans les erreurs et le modèle SDM qui prend en compte à la fois les dépendances endogène et exogène.</a:t>
            </a:r>
          </a:p>
          <a:p>
            <a:endParaRPr lang="fr-FR" dirty="0"/>
          </a:p>
          <a:p>
            <a:r>
              <a:rPr lang="fr-FR" dirty="0"/>
              <a:t>Et un modèle de régression linéaire pour la réalisation des tests d’autocorrélation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3198304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gn="just">
              <a:buFont typeface="Wingdings" panose="05000000000000000000" pitchFamily="2" charset="2"/>
              <a:buChar char="ü"/>
            </a:pPr>
            <a:r>
              <a:rPr lang="fr-FR" sz="1200" dirty="0">
                <a:solidFill>
                  <a:schemeClr val="bg1"/>
                </a:solidFill>
              </a:rPr>
              <a:t>Une base étroite (0-20 ans), indiquant une faible natalité récente.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corps large et uniforme (20-60 ans), signe d'une population adulte importante, </a:t>
            </a:r>
            <a:r>
              <a:rPr lang="fr-FR" dirty="0"/>
              <a:t>probablement dû aux effets des générations du baby-boom tardif (années 1960-70) et aux flux migratoires.</a:t>
            </a:r>
            <a:endParaRPr lang="fr-FR" sz="1200" dirty="0">
              <a:solidFill>
                <a:schemeClr val="bg1"/>
              </a:solidFill>
            </a:endParaRP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élargissement notable au-delà de 60 ans, traduisant le vieillissement démographique.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Au-dessus de 80 ans, on observe une nette prédominance des femmes sur les hommes, ce qui est cohérent avec l'espérance de vie plus longue des femmes.</a:t>
            </a:r>
          </a:p>
          <a:p>
            <a:pPr marL="342900" indent="-342900" algn="just">
              <a:buFont typeface="Wingdings" panose="05000000000000000000" pitchFamily="2" charset="2"/>
              <a:buChar char="ü"/>
            </a:pPr>
            <a:endParaRPr lang="fr-FR" sz="1200" dirty="0">
              <a:solidFill>
                <a:schemeClr val="bg1"/>
              </a:solidFill>
            </a:endParaRPr>
          </a:p>
          <a:p>
            <a:pPr>
              <a:buNone/>
            </a:pPr>
            <a:r>
              <a:rPr lang="fr-FR" dirty="0"/>
              <a:t>La forme générale, </a:t>
            </a:r>
            <a:r>
              <a:rPr lang="fr-FR" b="1" dirty="0"/>
              <a:t>presque en cœur</a:t>
            </a:r>
            <a:r>
              <a:rPr lang="fr-FR" dirty="0"/>
              <a:t>, confirme que la France est dans une </a:t>
            </a:r>
            <a:r>
              <a:rPr lang="fr-FR" b="1" dirty="0"/>
              <a:t>phase avancée de transition démographique</a:t>
            </a:r>
            <a:r>
              <a:rPr lang="fr-FR" dirty="0"/>
              <a:t> : faible natalité, forte proportion de personnes âgées.</a:t>
            </a:r>
            <a:endParaRPr lang="fr-FR" sz="1200" dirty="0">
              <a:solidFill>
                <a:schemeClr val="bg1"/>
              </a:solidFill>
            </a:endParaRP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3681943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neutraliser l'effet de taille des communes et comparer de manière pertinente l'intensité du recours aux soins entre territoires de tailles démographiques différentes, nous sommes passés du nombre absolu de consultations au taux de consultations rapporté à la population.</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14</a:t>
            </a:fld>
            <a:endParaRPr lang="fr-FR"/>
          </a:p>
        </p:txBody>
      </p:sp>
    </p:spTree>
    <p:extLst>
      <p:ext uri="{BB962C8B-B14F-4D97-AF65-F5344CB8AC3E}">
        <p14:creationId xmlns:p14="http://schemas.microsoft.com/office/powerpoint/2010/main" val="77757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29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Sèjro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5" name="Bulle narrative : rectangle 24">
            <a:extLst>
              <a:ext uri="{FF2B5EF4-FFF2-40B4-BE49-F238E27FC236}">
                <a16:creationId xmlns:a16="http://schemas.microsoft.com/office/drawing/2014/main" id="{03741D8F-5252-3C14-6EB1-393B79A58E2E}"/>
              </a:ext>
            </a:extLst>
          </p:cNvPr>
          <p:cNvSpPr/>
          <p:nvPr/>
        </p:nvSpPr>
        <p:spPr>
          <a:xfrm>
            <a:off x="8954677" y="5171417"/>
            <a:ext cx="2116463" cy="646331"/>
          </a:xfrm>
          <a:prstGeom prst="wedgeRectCallout">
            <a:avLst>
              <a:gd name="adj1" fmla="val -13594"/>
              <a:gd name="adj2" fmla="val -164963"/>
            </a:avLst>
          </a:prstGeom>
          <a:solidFill>
            <a:srgbClr val="0A9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dans les erreurs</a:t>
            </a:r>
          </a:p>
        </p:txBody>
      </p:sp>
      <p:sp>
        <p:nvSpPr>
          <p:cNvPr id="23" name="Bulle narrative : rectangle 22">
            <a:extLst>
              <a:ext uri="{FF2B5EF4-FFF2-40B4-BE49-F238E27FC236}">
                <a16:creationId xmlns:a16="http://schemas.microsoft.com/office/drawing/2014/main" id="{51920941-C001-044B-CB30-EA4A2208698B}"/>
              </a:ext>
            </a:extLst>
          </p:cNvPr>
          <p:cNvSpPr/>
          <p:nvPr/>
        </p:nvSpPr>
        <p:spPr>
          <a:xfrm>
            <a:off x="342074" y="1882607"/>
            <a:ext cx="2116463" cy="646331"/>
          </a:xfrm>
          <a:prstGeom prst="wedgeRectCallout">
            <a:avLst>
              <a:gd name="adj1" fmla="val -27995"/>
              <a:gd name="adj2" fmla="val 170199"/>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endogène</a:t>
            </a:r>
          </a:p>
        </p:txBody>
      </p:sp>
      <p:sp>
        <p:nvSpPr>
          <p:cNvPr id="24" name="Bulle narrative : rectangle 23">
            <a:extLst>
              <a:ext uri="{FF2B5EF4-FFF2-40B4-BE49-F238E27FC236}">
                <a16:creationId xmlns:a16="http://schemas.microsoft.com/office/drawing/2014/main" id="{D50EEF8E-CAA7-D265-A7F5-1294CBCA85CB}"/>
              </a:ext>
            </a:extLst>
          </p:cNvPr>
          <p:cNvSpPr/>
          <p:nvPr/>
        </p:nvSpPr>
        <p:spPr>
          <a:xfrm>
            <a:off x="8150365" y="1961069"/>
            <a:ext cx="2116463" cy="646331"/>
          </a:xfrm>
          <a:prstGeom prst="wedgeRectCallout">
            <a:avLst>
              <a:gd name="adj1" fmla="val -161208"/>
              <a:gd name="adj2" fmla="val 17356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a:t>
            </a:r>
            <a:r>
              <a:rPr lang="fr-FR" sz="2000" dirty="0">
                <a:latin typeface="Gill Sans MT" panose="020B0502020104020203" pitchFamily="34" charset="0"/>
              </a:rPr>
              <a:t>exo</a:t>
            </a:r>
            <a:r>
              <a:rPr lang="fr-FR" sz="2000" noProof="0" dirty="0">
                <a:latin typeface="Gill Sans MT" panose="020B0502020104020203" pitchFamily="34" charset="0"/>
              </a:rPr>
              <a:t>gène</a:t>
            </a:r>
          </a:p>
        </p:txBody>
      </p:sp>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4446319" y="1649189"/>
            <a:ext cx="3585236" cy="461665"/>
          </a:xfrm>
          <a:prstGeom prst="rect">
            <a:avLst/>
          </a:prstGeom>
          <a:noFill/>
        </p:spPr>
        <p:txBody>
          <a:bodyPr wrap="square" rtlCol="0">
            <a:spAutoFit/>
          </a:bodyPr>
          <a:lstStyle/>
          <a:p>
            <a:r>
              <a:rPr lang="fr-FR" sz="2400" b="1" dirty="0">
                <a:solidFill>
                  <a:srgbClr val="006A5A"/>
                </a:solidFill>
                <a:latin typeface="Gill Sans MT" panose="020B0502020104020203" pitchFamily="34" charset="0"/>
              </a:rPr>
              <a:t>MCO</a:t>
            </a:r>
            <a:r>
              <a:rPr lang="fr-FR" sz="2400" dirty="0">
                <a:solidFill>
                  <a:srgbClr val="006A5A"/>
                </a:solidFill>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342074" y="331913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4">
                    <a:lumMod val="75000"/>
                  </a:schemeClr>
                </a:solidFill>
              </a:rPr>
              <a:t>SAR </a:t>
            </a:r>
            <a:r>
              <a:rPr lang="fr-FR" dirty="0">
                <a:solidFill>
                  <a:schemeClr val="accent4">
                    <a:lumMod val="75000"/>
                  </a:schemeClr>
                </a:solidFill>
              </a:rPr>
              <a:t>(</a:t>
            </a:r>
            <a:r>
              <a:rPr lang="fr-FR" b="1" dirty="0">
                <a:solidFill>
                  <a:schemeClr val="accent4">
                    <a:lumMod val="75000"/>
                  </a:schemeClr>
                </a:solidFill>
              </a:rPr>
              <a:t>S</a:t>
            </a:r>
            <a:r>
              <a:rPr lang="fr-FR" dirty="0">
                <a:solidFill>
                  <a:schemeClr val="accent4">
                    <a:lumMod val="75000"/>
                  </a:schemeClr>
                </a:solidFill>
              </a:rPr>
              <a:t>patial </a:t>
            </a:r>
            <a:r>
              <a:rPr lang="fr-FR" b="1" dirty="0" err="1">
                <a:solidFill>
                  <a:schemeClr val="accent4">
                    <a:lumMod val="75000"/>
                  </a:schemeClr>
                </a:solidFill>
              </a:rPr>
              <a:t>A</a:t>
            </a:r>
            <a:r>
              <a:rPr lang="fr-FR" dirty="0" err="1">
                <a:solidFill>
                  <a:schemeClr val="accent4">
                    <a:lumMod val="75000"/>
                  </a:schemeClr>
                </a:solidFill>
              </a:rPr>
              <a:t>uto</a:t>
            </a:r>
            <a:r>
              <a:rPr lang="fr-FR" b="1" dirty="0" err="1">
                <a:solidFill>
                  <a:schemeClr val="accent4">
                    <a:lumMod val="75000"/>
                  </a:schemeClr>
                </a:solidFill>
              </a:rPr>
              <a:t>R</a:t>
            </a:r>
            <a:r>
              <a:rPr lang="fr-FR" dirty="0" err="1">
                <a:solidFill>
                  <a:schemeClr val="accent4">
                    <a:lumMod val="75000"/>
                  </a:schemeClr>
                </a:solidFill>
              </a:rPr>
              <a:t>egresif</a:t>
            </a:r>
            <a:r>
              <a:rPr lang="fr-FR" dirty="0">
                <a:solidFill>
                  <a:schemeClr val="accent4">
                    <a:lumMod val="75000"/>
                  </a:schemeClr>
                </a:solidFill>
              </a:rPr>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8711502" y="3330668"/>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1"/>
                </a:solidFill>
              </a:rPr>
              <a:t>SEM</a:t>
            </a:r>
            <a:r>
              <a:rPr lang="fr-FR" dirty="0">
                <a:solidFill>
                  <a:schemeClr val="accent1"/>
                </a:solidFill>
              </a:rPr>
              <a:t>(</a:t>
            </a:r>
            <a:r>
              <a:rPr lang="fr-FR" b="1" dirty="0">
                <a:solidFill>
                  <a:schemeClr val="accent1"/>
                </a:solidFill>
              </a:rPr>
              <a:t>S</a:t>
            </a:r>
            <a:r>
              <a:rPr lang="fr-FR" dirty="0">
                <a:solidFill>
                  <a:schemeClr val="accent1"/>
                </a:solidFill>
              </a:rPr>
              <a:t>patial </a:t>
            </a:r>
            <a:r>
              <a:rPr lang="fr-FR" b="1" dirty="0">
                <a:solidFill>
                  <a:schemeClr val="accent1"/>
                </a:solidFill>
              </a:rPr>
              <a:t>E</a:t>
            </a:r>
            <a:r>
              <a:rPr lang="fr-FR" dirty="0">
                <a:solidFill>
                  <a:schemeClr val="accent1"/>
                </a:solidFill>
              </a:rPr>
              <a:t>rror </a:t>
            </a:r>
            <a:r>
              <a:rPr lang="fr-FR" b="1" dirty="0">
                <a:solidFill>
                  <a:schemeClr val="accent1"/>
                </a:solidFill>
              </a:rPr>
              <a:t>M</a:t>
            </a:r>
            <a:r>
              <a:rPr lang="fr-FR" dirty="0">
                <a:solidFill>
                  <a:schemeClr val="accent1"/>
                </a:solidFill>
              </a:rPr>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4446319" y="3335274"/>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C00000"/>
                </a:solidFill>
              </a:rPr>
              <a:t>SLX</a:t>
            </a:r>
            <a:r>
              <a:rPr lang="fr-FR" dirty="0">
                <a:solidFill>
                  <a:srgbClr val="C00000"/>
                </a:solidFill>
              </a:rPr>
              <a:t>(</a:t>
            </a:r>
            <a:r>
              <a:rPr lang="fr-FR" b="1" dirty="0">
                <a:solidFill>
                  <a:srgbClr val="C00000"/>
                </a:solidFill>
              </a:rPr>
              <a:t>S</a:t>
            </a:r>
            <a:r>
              <a:rPr lang="fr-FR" dirty="0">
                <a:solidFill>
                  <a:srgbClr val="C00000"/>
                </a:solidFill>
              </a:rPr>
              <a:t>patial </a:t>
            </a:r>
            <a:r>
              <a:rPr lang="fr-FR" b="1" dirty="0">
                <a:solidFill>
                  <a:srgbClr val="C00000"/>
                </a:solidFill>
              </a:rPr>
              <a:t>L</a:t>
            </a:r>
            <a:r>
              <a:rPr lang="fr-FR" dirty="0">
                <a:solidFill>
                  <a:srgbClr val="C00000"/>
                </a:solidFill>
              </a:rPr>
              <a:t>ag of </a:t>
            </a:r>
            <a:r>
              <a:rPr lang="fr-FR" b="1" dirty="0">
                <a:solidFill>
                  <a:srgbClr val="C00000"/>
                </a:solidFill>
              </a:rPr>
              <a:t>X</a:t>
            </a:r>
            <a:r>
              <a:rPr lang="fr-FR" dirty="0">
                <a:solidFill>
                  <a:srgbClr val="C00000"/>
                </a:solidFill>
              </a:rPr>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2417174" y="5185314"/>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7030A0"/>
                </a:solidFill>
              </a:rPr>
              <a:t>SDM</a:t>
            </a:r>
            <a:r>
              <a:rPr lang="fr-FR" dirty="0">
                <a:solidFill>
                  <a:srgbClr val="7030A0"/>
                </a:solidFill>
              </a:rPr>
              <a:t>(</a:t>
            </a:r>
            <a:r>
              <a:rPr lang="fr-FR" b="1" dirty="0">
                <a:solidFill>
                  <a:srgbClr val="7030A0"/>
                </a:solidFill>
              </a:rPr>
              <a:t>S</a:t>
            </a:r>
            <a:r>
              <a:rPr lang="fr-FR" dirty="0">
                <a:solidFill>
                  <a:srgbClr val="7030A0"/>
                </a:solidFill>
              </a:rPr>
              <a:t>patial </a:t>
            </a:r>
            <a:r>
              <a:rPr lang="fr-FR" b="1" dirty="0">
                <a:solidFill>
                  <a:srgbClr val="7030A0"/>
                </a:solidFill>
              </a:rPr>
              <a:t>D</a:t>
            </a:r>
            <a:r>
              <a:rPr lang="fr-FR" dirty="0">
                <a:solidFill>
                  <a:srgbClr val="7030A0"/>
                </a:solidFill>
              </a:rPr>
              <a:t>urbin </a:t>
            </a:r>
            <a:r>
              <a:rPr lang="fr-FR" b="1" dirty="0">
                <a:solidFill>
                  <a:srgbClr val="7030A0"/>
                </a:solidFill>
              </a:rPr>
              <a:t>M</a:t>
            </a:r>
            <a:r>
              <a:rPr lang="fr-FR" dirty="0">
                <a:solidFill>
                  <a:srgbClr val="7030A0"/>
                </a:solidFill>
              </a:rPr>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4193049" y="1802801"/>
            <a:ext cx="203931" cy="197353"/>
          </a:xfrm>
          <a:prstGeom prst="rect">
            <a:avLst/>
          </a:prstGeom>
          <a:solidFill>
            <a:srgbClr val="006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6A5A"/>
              </a:solidFill>
            </a:endParaRPr>
          </a:p>
        </p:txBody>
      </p:sp>
      <p:sp>
        <p:nvSpPr>
          <p:cNvPr id="11" name="Rectangle 10">
            <a:extLst>
              <a:ext uri="{FF2B5EF4-FFF2-40B4-BE49-F238E27FC236}">
                <a16:creationId xmlns:a16="http://schemas.microsoft.com/office/drawing/2014/main" id="{1D4F0291-506F-4EF2-9B91-4B4432012D97}"/>
              </a:ext>
            </a:extLst>
          </p:cNvPr>
          <p:cNvSpPr/>
          <p:nvPr/>
        </p:nvSpPr>
        <p:spPr>
          <a:xfrm>
            <a:off x="88803" y="3451288"/>
            <a:ext cx="203931" cy="1973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12" name="Rectangle 11">
            <a:extLst>
              <a:ext uri="{FF2B5EF4-FFF2-40B4-BE49-F238E27FC236}">
                <a16:creationId xmlns:a16="http://schemas.microsoft.com/office/drawing/2014/main" id="{9178589A-CC7E-473B-884D-A479078A8174}"/>
              </a:ext>
            </a:extLst>
          </p:cNvPr>
          <p:cNvSpPr/>
          <p:nvPr/>
        </p:nvSpPr>
        <p:spPr>
          <a:xfrm>
            <a:off x="8458233" y="3494356"/>
            <a:ext cx="203931" cy="19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13" name="Rectangle 12">
            <a:extLst>
              <a:ext uri="{FF2B5EF4-FFF2-40B4-BE49-F238E27FC236}">
                <a16:creationId xmlns:a16="http://schemas.microsoft.com/office/drawing/2014/main" id="{B4E803D5-3B40-440D-8151-5EF4C6E7C9CA}"/>
              </a:ext>
            </a:extLst>
          </p:cNvPr>
          <p:cNvSpPr/>
          <p:nvPr/>
        </p:nvSpPr>
        <p:spPr>
          <a:xfrm>
            <a:off x="4193049" y="3467429"/>
            <a:ext cx="203931" cy="197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4" name="Rectangle 13">
            <a:extLst>
              <a:ext uri="{FF2B5EF4-FFF2-40B4-BE49-F238E27FC236}">
                <a16:creationId xmlns:a16="http://schemas.microsoft.com/office/drawing/2014/main" id="{1421FB3C-83A0-4FCD-904A-42050F6EBA00}"/>
              </a:ext>
            </a:extLst>
          </p:cNvPr>
          <p:cNvSpPr/>
          <p:nvPr/>
        </p:nvSpPr>
        <p:spPr>
          <a:xfrm>
            <a:off x="2093276" y="5328644"/>
            <a:ext cx="203931" cy="197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30A0"/>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4837733" y="2242797"/>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rgbClr val="006A5A"/>
                          </a:solidFill>
                          <a:latin typeface="Cambria Math" panose="02040503050406030204" pitchFamily="18" charset="0"/>
                        </a:rPr>
                        <m:t>𝑌</m:t>
                      </m:r>
                      <m:r>
                        <a:rPr lang="fr-FR" sz="2800" b="0" i="1" smtClean="0">
                          <a:solidFill>
                            <a:srgbClr val="006A5A"/>
                          </a:solidFill>
                          <a:latin typeface="Cambria Math" panose="02040503050406030204" pitchFamily="18" charset="0"/>
                        </a:rPr>
                        <m:t>=</m:t>
                      </m:r>
                      <m:r>
                        <a:rPr lang="fr-FR" sz="2800" b="0" i="1" smtClean="0">
                          <a:solidFill>
                            <a:srgbClr val="006A5A"/>
                          </a:solidFill>
                          <a:latin typeface="Cambria Math" panose="02040503050406030204" pitchFamily="18" charset="0"/>
                        </a:rPr>
                        <m:t>𝑋</m:t>
                      </m:r>
                      <m:r>
                        <a:rPr lang="fr-FR" sz="2800" b="0" i="1" smtClean="0">
                          <a:solidFill>
                            <a:srgbClr val="006A5A"/>
                          </a:solidFill>
                          <a:latin typeface="Cambria Math" panose="02040503050406030204" pitchFamily="18" charset="0"/>
                          <a:ea typeface="Cambria Math" panose="02040503050406030204" pitchFamily="18" charset="0"/>
                        </a:rPr>
                        <m:t>𝛽</m:t>
                      </m:r>
                      <m:r>
                        <a:rPr lang="fr-FR" sz="2800" b="0" i="1" smtClean="0">
                          <a:solidFill>
                            <a:srgbClr val="006A5A"/>
                          </a:solidFill>
                          <a:latin typeface="Cambria Math" panose="02040503050406030204" pitchFamily="18" charset="0"/>
                          <a:ea typeface="Cambria Math" panose="02040503050406030204" pitchFamily="18" charset="0"/>
                        </a:rPr>
                        <m:t>+ </m:t>
                      </m:r>
                      <m:r>
                        <a:rPr lang="fr-FR" sz="2800" b="0" i="1" smtClean="0">
                          <a:solidFill>
                            <a:srgbClr val="006A5A"/>
                          </a:solidFill>
                          <a:latin typeface="Cambria Math" panose="02040503050406030204" pitchFamily="18" charset="0"/>
                          <a:ea typeface="Cambria Math" panose="02040503050406030204" pitchFamily="18" charset="0"/>
                        </a:rPr>
                        <m:t>𝜀</m:t>
                      </m:r>
                    </m:oMath>
                  </m:oMathPara>
                </a14:m>
                <a:endParaRPr lang="fr-FR" sz="2800" dirty="0">
                  <a:solidFill>
                    <a:srgbClr val="006A5A"/>
                  </a:solidFill>
                </a:endParaRPr>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4837733" y="2242797"/>
                <a:ext cx="195887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292734" y="3851724"/>
                <a:ext cx="31779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4">
                              <a:lumMod val="75000"/>
                            </a:schemeClr>
                          </a:solidFill>
                          <a:latin typeface="Cambria Math" panose="02040503050406030204" pitchFamily="18" charset="0"/>
                        </a:rPr>
                        <m:t>𝜌</m:t>
                      </m:r>
                      <m:r>
                        <a:rPr lang="fr-FR" sz="2800" b="0" i="1" smtClean="0">
                          <a:solidFill>
                            <a:schemeClr val="accent4">
                              <a:lumMod val="75000"/>
                            </a:schemeClr>
                          </a:solidFill>
                          <a:latin typeface="Cambria Math" panose="02040503050406030204" pitchFamily="18" charset="0"/>
                        </a:rPr>
                        <m:t>𝑊𝑌</m:t>
                      </m:r>
                      <m:r>
                        <a:rPr lang="fr-FR" sz="2800" b="0" i="1" smtClean="0">
                          <a:solidFill>
                            <a:schemeClr val="accent4">
                              <a:lumMod val="75000"/>
                            </a:schemeClr>
                          </a:solidFill>
                          <a:latin typeface="Cambria Math" panose="02040503050406030204" pitchFamily="18" charset="0"/>
                        </a:rPr>
                        <m:t>+</m:t>
                      </m:r>
                      <m:r>
                        <a:rPr lang="fr-FR" sz="2800" b="0" i="1" smtClean="0">
                          <a:solidFill>
                            <a:schemeClr val="tx1"/>
                          </a:solidFill>
                          <a:latin typeface="Cambria Math" panose="02040503050406030204" pitchFamily="18" charset="0"/>
                        </a:rPr>
                        <m:t>𝑋</m:t>
                      </m:r>
                      <m:r>
                        <a:rPr lang="fr-FR" sz="2800" b="0" i="1" smtClean="0">
                          <a:solidFill>
                            <a:schemeClr val="tx1"/>
                          </a:solidFill>
                          <a:latin typeface="Cambria Math" panose="02040503050406030204" pitchFamily="18" charset="0"/>
                        </a:rPr>
                        <m:t>𝛽</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𝜖</m:t>
                      </m:r>
                    </m:oMath>
                  </m:oMathPara>
                </a14:m>
                <a:endParaRPr lang="fr-FR" sz="2800" i="1" dirty="0">
                  <a:solidFill>
                    <a:schemeClr val="accent4">
                      <a:lumMod val="75000"/>
                    </a:schemeClr>
                  </a:solidFill>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292734" y="3851724"/>
                <a:ext cx="317798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8780574" y="3930171"/>
                <a:ext cx="29942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1"/>
                          </a:solidFill>
                          <a:latin typeface="Cambria Math" panose="02040503050406030204" pitchFamily="18" charset="0"/>
                          <a:ea typeface="Cambria Math" panose="02040503050406030204" pitchFamily="18" charset="0"/>
                        </a:rPr>
                        <m:t>𝜆</m:t>
                      </m:r>
                      <m:r>
                        <a:rPr lang="fr-FR" sz="2800" b="0" i="1" smtClean="0">
                          <a:solidFill>
                            <a:schemeClr val="accent1"/>
                          </a:solidFill>
                          <a:latin typeface="Cambria Math" panose="02040503050406030204" pitchFamily="18" charset="0"/>
                          <a:ea typeface="Cambria Math" panose="02040503050406030204" pitchFamily="18" charset="0"/>
                        </a:rPr>
                        <m:t>𝑊</m:t>
                      </m:r>
                      <m:r>
                        <a:rPr lang="fr-FR" sz="2800" b="0" i="1" smtClean="0">
                          <a:solidFill>
                            <a:schemeClr val="accent1"/>
                          </a:solidFill>
                          <a:latin typeface="Cambria Math" panose="02040503050406030204" pitchFamily="18" charset="0"/>
                          <a:ea typeface="Cambria Math" panose="02040503050406030204" pitchFamily="18" charset="0"/>
                        </a:rPr>
                        <m:t>𝜇</m:t>
                      </m:r>
                      <m:r>
                        <a:rPr lang="fr-FR" sz="2800" b="0" i="1" smtClean="0">
                          <a:solidFill>
                            <a:schemeClr val="accent1"/>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ea typeface="Cambria Math" panose="02040503050406030204" pitchFamily="18" charset="0"/>
                        </a:rPr>
                        <m:t>𝜀</m:t>
                      </m:r>
                    </m:oMath>
                  </m:oMathPara>
                </a14:m>
                <a:endParaRPr lang="fr-FR" sz="2800" i="1" dirty="0">
                  <a:solidFill>
                    <a:schemeClr val="accent1"/>
                  </a:solidFill>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8780574" y="3930171"/>
                <a:ext cx="299428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4515391" y="4005557"/>
                <a:ext cx="3046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solidFill>
                            <a:schemeClr val="tx1"/>
                          </a:solidFill>
                          <a:latin typeface="Cambria Math" panose="02040503050406030204" pitchFamily="18" charset="0"/>
                        </a:rPr>
                        <m:t>𝑌</m:t>
                      </m:r>
                      <m:r>
                        <a:rPr lang="fr-FR" sz="2800" i="1" smtClean="0">
                          <a:solidFill>
                            <a:schemeClr val="tx1"/>
                          </a:solidFill>
                          <a:latin typeface="Cambria Math" panose="02040503050406030204" pitchFamily="18" charset="0"/>
                        </a:rPr>
                        <m:t>=</m:t>
                      </m:r>
                      <m:r>
                        <a:rPr lang="fr-FR" sz="2800" i="1">
                          <a:solidFill>
                            <a:srgbClr val="C00000"/>
                          </a:solidFill>
                          <a:latin typeface="Cambria Math" panose="02040503050406030204" pitchFamily="18" charset="0"/>
                          <a:ea typeface="Cambria Math" panose="02040503050406030204" pitchFamily="18" charset="0"/>
                        </a:rPr>
                        <m:t>𝜃</m:t>
                      </m:r>
                      <m:r>
                        <a:rPr lang="fr-FR" sz="2800" i="1">
                          <a:solidFill>
                            <a:srgbClr val="C00000"/>
                          </a:solidFill>
                          <a:latin typeface="Cambria Math" panose="02040503050406030204" pitchFamily="18" charset="0"/>
                          <a:ea typeface="Cambria Math" panose="02040503050406030204" pitchFamily="18" charset="0"/>
                        </a:rPr>
                        <m:t>𝑊𝑋</m:t>
                      </m:r>
                      <m:r>
                        <a:rPr lang="fr-FR" sz="2800" i="1">
                          <a:solidFill>
                            <a:srgbClr val="C0000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𝜖</m:t>
                      </m:r>
                    </m:oMath>
                  </m:oMathPara>
                </a14:m>
                <a:endParaRPr lang="fr-FR" sz="2800" i="1" dirty="0">
                  <a:solidFill>
                    <a:srgbClr val="C00000"/>
                  </a:solidFill>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4515391" y="4005557"/>
                <a:ext cx="304634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2465103" y="5861342"/>
                <a:ext cx="4242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rgbClr val="7030A0"/>
                          </a:solidFill>
                          <a:latin typeface="Cambria Math" panose="02040503050406030204" pitchFamily="18" charset="0"/>
                        </a:rPr>
                        <m:t>𝜌</m:t>
                      </m:r>
                      <m:r>
                        <a:rPr lang="fr-FR" sz="2800" b="0" i="1" smtClean="0">
                          <a:solidFill>
                            <a:srgbClr val="7030A0"/>
                          </a:solidFill>
                          <a:latin typeface="Cambria Math" panose="02040503050406030204" pitchFamily="18" charset="0"/>
                        </a:rPr>
                        <m:t>𝑊𝑌</m:t>
                      </m:r>
                      <m:r>
                        <a:rPr lang="fr-FR" sz="2800" b="0" i="1" smtClean="0">
                          <a:solidFill>
                            <a:srgbClr val="7030A0"/>
                          </a:solidFill>
                          <a:latin typeface="Cambria Math" panose="02040503050406030204" pitchFamily="18" charset="0"/>
                        </a:rPr>
                        <m:t>+</m:t>
                      </m:r>
                      <m:r>
                        <a:rPr lang="fr-FR" sz="2800" b="0" i="1">
                          <a:solidFill>
                            <a:srgbClr val="7030A0"/>
                          </a:solidFill>
                          <a:latin typeface="Cambria Math" panose="02040503050406030204" pitchFamily="18" charset="0"/>
                          <a:ea typeface="Cambria Math" panose="02040503050406030204" pitchFamily="18" charset="0"/>
                        </a:rPr>
                        <m:t>𝜃</m:t>
                      </m:r>
                      <m:r>
                        <a:rPr lang="fr-FR" sz="2800" b="0" i="1">
                          <a:solidFill>
                            <a:srgbClr val="7030A0"/>
                          </a:solidFill>
                          <a:latin typeface="Cambria Math" panose="02040503050406030204" pitchFamily="18" charset="0"/>
                          <a:ea typeface="Cambria Math" panose="02040503050406030204" pitchFamily="18" charset="0"/>
                        </a:rPr>
                        <m:t>𝑊𝑋</m:t>
                      </m:r>
                      <m:r>
                        <a:rPr lang="fr-FR" sz="2800" b="0" i="1" smtClean="0">
                          <a:solidFill>
                            <a:srgbClr val="7030A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a:solidFill>
                            <a:schemeClr val="tx1"/>
                          </a:solidFill>
                          <a:latin typeface="Cambria Math" panose="02040503050406030204" pitchFamily="18" charset="0"/>
                        </a:rPr>
                        <m:t>𝜖</m:t>
                      </m:r>
                    </m:oMath>
                  </m:oMathPara>
                </a14:m>
                <a:endParaRPr lang="fr-FR" sz="2800" i="1" dirty="0">
                  <a:solidFill>
                    <a:srgbClr val="7030A0"/>
                  </a:solidFill>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2465103" y="5861342"/>
                <a:ext cx="4242187" cy="430887"/>
              </a:xfrm>
              <a:prstGeom prst="rect">
                <a:avLst/>
              </a:prstGeom>
              <a:blipFill>
                <a:blip r:embed="rId9"/>
                <a:stretch>
                  <a:fillRect/>
                </a:stretch>
              </a:blipFill>
            </p:spPr>
            <p:txBody>
              <a:bodyPr/>
              <a:lstStyle/>
              <a:p>
                <a:r>
                  <a:rPr lang="en-US">
                    <a:noFill/>
                  </a:rPr>
                  <a:t> </a:t>
                </a:r>
              </a:p>
            </p:txBody>
          </p:sp>
        </mc:Fallback>
      </mc:AlternateContent>
      <p:sp>
        <p:nvSpPr>
          <p:cNvPr id="17" name="Accolade ouvrante 16">
            <a:extLst>
              <a:ext uri="{FF2B5EF4-FFF2-40B4-BE49-F238E27FC236}">
                <a16:creationId xmlns:a16="http://schemas.microsoft.com/office/drawing/2014/main" id="{8886E1FE-D408-8CAF-1F80-3BD6700215FD}"/>
              </a:ext>
            </a:extLst>
          </p:cNvPr>
          <p:cNvSpPr/>
          <p:nvPr/>
        </p:nvSpPr>
        <p:spPr>
          <a:xfrm rot="5400000">
            <a:off x="6011849" y="-2913489"/>
            <a:ext cx="232435" cy="11670666"/>
          </a:xfrm>
          <a:prstGeom prst="leftBrace">
            <a:avLst/>
          </a:prstGeom>
          <a:ln w="3810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ccolade ouvrante 17">
            <a:extLst>
              <a:ext uri="{FF2B5EF4-FFF2-40B4-BE49-F238E27FC236}">
                <a16:creationId xmlns:a16="http://schemas.microsoft.com/office/drawing/2014/main" id="{EF163844-05CC-82EB-876E-B652D30B0ABC}"/>
              </a:ext>
            </a:extLst>
          </p:cNvPr>
          <p:cNvSpPr/>
          <p:nvPr/>
        </p:nvSpPr>
        <p:spPr>
          <a:xfrm rot="16200000">
            <a:off x="4228936" y="1798315"/>
            <a:ext cx="166991" cy="629934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C4CC80D3-00C0-489C-A753-66B89582058E}"/>
              </a:ext>
            </a:extLst>
          </p:cNvPr>
          <p:cNvSpPr txBox="1"/>
          <p:nvPr/>
        </p:nvSpPr>
        <p:spPr>
          <a:xfrm>
            <a:off x="7462102" y="6165273"/>
            <a:ext cx="569453" cy="369332"/>
          </a:xfrm>
          <a:prstGeom prst="rect">
            <a:avLst/>
          </a:prstGeom>
          <a:noFill/>
        </p:spPr>
        <p:txBody>
          <a:bodyPr wrap="square" rtlCol="0">
            <a:spAutoFit/>
          </a:bodyPr>
          <a:lstStyle/>
          <a:p>
            <a:r>
              <a:rPr lang="fr-FR" dirty="0">
                <a:latin typeface="Gill Sans MT" panose="020B0502020104020203" pitchFamily="34" charset="0"/>
              </a:rPr>
              <a:t>[6]</a:t>
            </a:r>
          </a:p>
        </p:txBody>
      </p:sp>
    </p:spTree>
    <p:extLst>
      <p:ext uri="{BB962C8B-B14F-4D97-AF65-F5344CB8AC3E}">
        <p14:creationId xmlns:p14="http://schemas.microsoft.com/office/powerpoint/2010/main" val="310750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09" y="1445569"/>
            <a:ext cx="6827165" cy="4910781"/>
          </a:xfrm>
          <a:prstGeom prst="rect">
            <a:avLst/>
          </a:prstGeom>
        </p:spPr>
      </p:pic>
      <p:sp>
        <p:nvSpPr>
          <p:cNvPr id="12" name="ZoneTexte 11">
            <a:extLst>
              <a:ext uri="{FF2B5EF4-FFF2-40B4-BE49-F238E27FC236}">
                <a16:creationId xmlns:a16="http://schemas.microsoft.com/office/drawing/2014/main" id="{A8B122C9-4CA4-909D-68E9-7453BE0C9CDB}"/>
              </a:ext>
            </a:extLst>
          </p:cNvPr>
          <p:cNvSpPr txBox="1"/>
          <p:nvPr/>
        </p:nvSpPr>
        <p:spPr>
          <a:xfrm>
            <a:off x="0" y="5435593"/>
            <a:ext cx="3920771" cy="830997"/>
          </a:xfrm>
          <a:prstGeom prst="rect">
            <a:avLst/>
          </a:prstGeom>
          <a:noFill/>
        </p:spPr>
        <p:txBody>
          <a:bodyPr wrap="square">
            <a:spAutoFit/>
          </a:bodyPr>
          <a:lstStyle/>
          <a:p>
            <a:r>
              <a:rPr lang="fr-FR" sz="2400" b="1" dirty="0">
                <a:latin typeface="Gill Sans MT" panose="020B0502020104020203" pitchFamily="34" charset="0"/>
              </a:rPr>
              <a:t>Phase avancée de transition démographique</a:t>
            </a:r>
            <a:endParaRPr lang="fr-FR" sz="2400" dirty="0">
              <a:latin typeface="Gill Sans MT" panose="020B0502020104020203" pitchFamily="34" charset="0"/>
            </a:endParaRPr>
          </a:p>
        </p:txBody>
      </p:sp>
      <p:sp>
        <p:nvSpPr>
          <p:cNvPr id="19" name="ZoneTexte 18">
            <a:extLst>
              <a:ext uri="{FF2B5EF4-FFF2-40B4-BE49-F238E27FC236}">
                <a16:creationId xmlns:a16="http://schemas.microsoft.com/office/drawing/2014/main" id="{8D55B29F-ED2E-CC8B-8A14-F0E8437FF441}"/>
              </a:ext>
            </a:extLst>
          </p:cNvPr>
          <p:cNvSpPr txBox="1"/>
          <p:nvPr/>
        </p:nvSpPr>
        <p:spPr>
          <a:xfrm>
            <a:off x="43491" y="1466018"/>
            <a:ext cx="4475849" cy="3046988"/>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Faible natalité récente.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adulte importante.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Vieillissement démographique.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Espérance de vie plus longue des femmes.</a:t>
            </a:r>
          </a:p>
        </p:txBody>
      </p:sp>
    </p:spTree>
    <p:extLst>
      <p:ext uri="{BB962C8B-B14F-4D97-AF65-F5344CB8AC3E}">
        <p14:creationId xmlns:p14="http://schemas.microsoft.com/office/powerpoint/2010/main" val="37160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5"/>
          <a:stretch>
            <a:fillRect/>
          </a:stretch>
        </p:blipFill>
        <p:spPr>
          <a:xfrm>
            <a:off x="2984682" y="1399733"/>
            <a:ext cx="3606279" cy="3829078"/>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6"/>
          <a:stretch>
            <a:fillRect/>
          </a:stretch>
        </p:blipFill>
        <p:spPr>
          <a:xfrm>
            <a:off x="8074296" y="1399733"/>
            <a:ext cx="3606279" cy="3829078"/>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39937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b="1" dirty="0">
                <a:solidFill>
                  <a:schemeClr val="bg1"/>
                </a:solidFill>
                <a:latin typeface="DeepSeek-CJK-patch"/>
              </a:rPr>
              <a:t>Forte a</a:t>
            </a:r>
            <a:r>
              <a:rPr lang="fr-FR" sz="2400" b="1" i="0" dirty="0">
                <a:solidFill>
                  <a:schemeClr val="bg1"/>
                </a:solidFill>
                <a:effectLst/>
                <a:latin typeface="DeepSeek-CJK-patch"/>
              </a:rPr>
              <a:t>symétrie à droite (moyenne = 19 130 vs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33791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39523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293720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492824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438557" y="5395230"/>
            <a:ext cx="5601039"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a:t>
            </a:r>
            <a:endParaRPr lang="en-US" sz="2400" dirty="0">
              <a:solidFill>
                <a:schemeClr val="bg1"/>
              </a:solidFill>
            </a:endParaRPr>
          </a:p>
        </p:txBody>
      </p:sp>
    </p:spTree>
    <p:extLst>
      <p:ext uri="{BB962C8B-B14F-4D97-AF65-F5344CB8AC3E}">
        <p14:creationId xmlns:p14="http://schemas.microsoft.com/office/powerpoint/2010/main" val="35506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318731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3" y="1537255"/>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 coins arrondis 11">
            <a:extLst>
              <a:ext uri="{FF2B5EF4-FFF2-40B4-BE49-F238E27FC236}">
                <a16:creationId xmlns:a16="http://schemas.microsoft.com/office/drawing/2014/main" id="{FF1B1DD5-82F3-4307-900C-93026CE0C189}"/>
              </a:ext>
            </a:extLst>
          </p:cNvPr>
          <p:cNvSpPr/>
          <p:nvPr/>
        </p:nvSpPr>
        <p:spPr>
          <a:xfrm>
            <a:off x="7046491" y="4987796"/>
            <a:ext cx="4529431"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La plupart des communes sont entourées de communes à taux similaires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544373" y="4987796"/>
            <a:ext cx="4601138"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Par exemple Saint Jacques de la Lande est à taux élevées et a pour voisins des communes à taux faibles.  </a:t>
            </a:r>
          </a:p>
        </p:txBody>
      </p:sp>
      <p:pic>
        <p:nvPicPr>
          <p:cNvPr id="6" name="Image 5">
            <a:extLst>
              <a:ext uri="{FF2B5EF4-FFF2-40B4-BE49-F238E27FC236}">
                <a16:creationId xmlns:a16="http://schemas.microsoft.com/office/drawing/2014/main" id="{60ABAD3C-3CFD-A885-CA0A-CBCEDDE00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738" y="1521918"/>
            <a:ext cx="4690544" cy="3589608"/>
          </a:xfrm>
          <a:prstGeom prst="rect">
            <a:avLst/>
          </a:prstGeom>
        </p:spPr>
      </p:pic>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a:latin typeface="Gill Sans MT" panose="020B0502020104020203" pitchFamily="34" charset="0"/>
                        </a:rPr>
                        <a:t>Observed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a:latin typeface="Gill Sans MT" panose="020B0502020104020203" pitchFamily="34" charset="0"/>
                        </a:rPr>
                        <a:t>Excpectation</a:t>
                      </a: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a:latin typeface="Gill Sans MT" panose="020B0502020104020203" pitchFamily="34" charset="0"/>
                        </a:rPr>
                        <a:t>statistic standard deviate</a:t>
                      </a: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707886"/>
          </a:xfrm>
          <a:prstGeom prst="rect">
            <a:avLst/>
          </a:prstGeom>
          <a:noFill/>
        </p:spPr>
        <p:txBody>
          <a:bodyPr wrap="square" rtlCol="0">
            <a:spAutoFit/>
          </a:bodyPr>
          <a:lstStyle/>
          <a:p>
            <a:r>
              <a:rPr lang="fr-FR" sz="2000" dirty="0">
                <a:latin typeface="Gill Sans MT" panose="020B0502020104020203" pitchFamily="34" charset="0"/>
              </a:rPr>
              <a:t>L’ensemble des tests de dépendance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a:latin typeface="Gill Sans MT" panose="020B0502020104020203" pitchFamily="34" charset="0"/>
                        </a:rPr>
                        <a:t>LogLik</a:t>
                      </a: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297553324"/>
              </p:ext>
            </p:extLst>
          </p:nvPr>
        </p:nvGraphicFramePr>
        <p:xfrm>
          <a:off x="965431" y="1258552"/>
          <a:ext cx="10261138" cy="5015776"/>
        </p:xfrm>
        <a:graphic>
          <a:graphicData uri="http://schemas.openxmlformats.org/drawingml/2006/table">
            <a:tbl>
              <a:tblPr firstRow="1" bandRow="1">
                <a:tableStyleId>{2D5ABB26-0587-4C30-8999-92F81FD0307C}</a:tableStyleId>
              </a:tblPr>
              <a:tblGrid>
                <a:gridCol w="5286238">
                  <a:extLst>
                    <a:ext uri="{9D8B030D-6E8A-4147-A177-3AD203B41FA5}">
                      <a16:colId xmlns:a16="http://schemas.microsoft.com/office/drawing/2014/main" val="4058233838"/>
                    </a:ext>
                  </a:extLst>
                </a:gridCol>
                <a:gridCol w="1243725">
                  <a:extLst>
                    <a:ext uri="{9D8B030D-6E8A-4147-A177-3AD203B41FA5}">
                      <a16:colId xmlns:a16="http://schemas.microsoft.com/office/drawing/2014/main" val="1279771122"/>
                    </a:ext>
                  </a:extLst>
                </a:gridCol>
                <a:gridCol w="1243725">
                  <a:extLst>
                    <a:ext uri="{9D8B030D-6E8A-4147-A177-3AD203B41FA5}">
                      <a16:colId xmlns:a16="http://schemas.microsoft.com/office/drawing/2014/main" val="930768813"/>
                    </a:ext>
                  </a:extLst>
                </a:gridCol>
                <a:gridCol w="1243725">
                  <a:extLst>
                    <a:ext uri="{9D8B030D-6E8A-4147-A177-3AD203B41FA5}">
                      <a16:colId xmlns:a16="http://schemas.microsoft.com/office/drawing/2014/main" val="1094455488"/>
                    </a:ext>
                  </a:extLst>
                </a:gridCol>
                <a:gridCol w="1243725">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b="1" dirty="0">
                          <a:effectLst/>
                          <a:latin typeface="Gill Sans MT" panose="020B0502020104020203" pitchFamily="34" charset="0"/>
                        </a:rPr>
                        <a:t>Variables</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Estimate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a:effectLst/>
                          <a:latin typeface="Gill Sans MT" panose="020B0502020104020203" pitchFamily="34" charset="0"/>
                        </a:rPr>
                        <a:t>Std. Error</a:t>
                      </a:r>
                      <a:endParaRPr lang="fr-FR" sz="1600" b="1">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t value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err="1">
                          <a:effectLst/>
                          <a:latin typeface="Gill Sans MT" panose="020B0502020104020203" pitchFamily="34" charset="0"/>
                        </a:rPr>
                        <a:t>Pr</a:t>
                      </a:r>
                      <a:r>
                        <a:rPr lang="en-US" sz="1600" b="1" dirty="0">
                          <a:effectLst/>
                          <a:latin typeface="Gill Sans MT" panose="020B0502020104020203" pitchFamily="34" charset="0"/>
                        </a:rPr>
                        <a:t>(&gt;|t|)</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dirty="0">
                          <a:effectLst/>
                          <a:latin typeface="Gill Sans MT" panose="020B0502020104020203" pitchFamily="34" charset="0"/>
                        </a:rPr>
                        <a:t>(Intercept)</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1.692e-08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-0.0251166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0.0015417</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-16.291218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9.079e-11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dirty="0">
                          <a:effectLst/>
                          <a:latin typeface="Gill Sans MT" panose="020B0502020104020203" pitchFamily="34" charset="0"/>
                        </a:rPr>
                        <a:t>pct_fam_3_enfants_plus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0.0641966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0.0030226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21.23868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lag.pct_pop_65_plus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-0.0802855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0.0145221</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-5.528498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3.230e-08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lag.taux_de_natalite_annuel_moyen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-0.1117246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0.0295648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-3.77898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0.0001575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a:latin typeface="Gill Sans MT" panose="020B0502020104020203" pitchFamily="34" charset="0"/>
                        </a:rPr>
                        <a:t>Asymptotic stantard error</a:t>
                      </a: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34" name="Nuage 33">
            <a:extLst>
              <a:ext uri="{FF2B5EF4-FFF2-40B4-BE49-F238E27FC236}">
                <a16:creationId xmlns:a16="http://schemas.microsoft.com/office/drawing/2014/main" id="{AF588447-C583-EED6-6B7F-F4A8E6A4343E}"/>
              </a:ext>
            </a:extLst>
          </p:cNvPr>
          <p:cNvSpPr/>
          <p:nvPr/>
        </p:nvSpPr>
        <p:spPr>
          <a:xfrm>
            <a:off x="592913" y="5419373"/>
            <a:ext cx="10485782" cy="995073"/>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AFEC8FFA-5C5C-0E9C-7F4A-45E9F67E4E54}"/>
              </a:ext>
            </a:extLst>
          </p:cNvPr>
          <p:cNvSpPr/>
          <p:nvPr/>
        </p:nvSpPr>
        <p:spPr>
          <a:xfrm>
            <a:off x="592910" y="1437159"/>
            <a:ext cx="3255759" cy="97849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580898" y="5514930"/>
            <a:ext cx="9194549" cy="830997"/>
          </a:xfrm>
          <a:prstGeom prst="rect">
            <a:avLst/>
          </a:prstGeom>
          <a:noFill/>
        </p:spPr>
        <p:txBody>
          <a:bodyPr wrap="square" rtlCol="0">
            <a:spAutoFit/>
          </a:bodyPr>
          <a:lstStyle/>
          <a:p>
            <a:pPr algn="just"/>
            <a:r>
              <a:rPr lang="fr-FR" sz="2400" b="1" dirty="0">
                <a:solidFill>
                  <a:schemeClr val="bg1"/>
                </a:solidFill>
                <a:latin typeface="Gill Sans MT" panose="020B0502020104020203" pitchFamily="34" charset="0"/>
              </a:rPr>
              <a:t>Influence marquée des caractéristiques des communes voisines</a:t>
            </a:r>
            <a:r>
              <a:rPr lang="fr-FR" sz="2400" dirty="0">
                <a:solidFill>
                  <a:schemeClr val="bg1"/>
                </a:solidFill>
                <a:latin typeface="Gill Sans MT" panose="020B0502020104020203" pitchFamily="34" charset="0"/>
              </a:rPr>
              <a:t> sur le taux de consultations.</a:t>
            </a:r>
          </a:p>
        </p:txBody>
      </p:sp>
      <p:pic>
        <p:nvPicPr>
          <p:cNvPr id="33" name="Image 32">
            <a:extLst>
              <a:ext uri="{FF2B5EF4-FFF2-40B4-BE49-F238E27FC236}">
                <a16:creationId xmlns:a16="http://schemas.microsoft.com/office/drawing/2014/main" id="{D23AC962-1BBC-5893-FA64-FBBF3CB72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cxnSp>
        <p:nvCxnSpPr>
          <p:cNvPr id="36" name="Connecteur : en angle 35">
            <a:extLst>
              <a:ext uri="{FF2B5EF4-FFF2-40B4-BE49-F238E27FC236}">
                <a16:creationId xmlns:a16="http://schemas.microsoft.com/office/drawing/2014/main" id="{05557227-D437-34B3-9423-088F4B501833}"/>
              </a:ext>
            </a:extLst>
          </p:cNvPr>
          <p:cNvCxnSpPr>
            <a:cxnSpLocks/>
          </p:cNvCxnSpPr>
          <p:nvPr/>
        </p:nvCxnSpPr>
        <p:spPr>
          <a:xfrm rot="16200000" flipH="1">
            <a:off x="-1460493" y="3685190"/>
            <a:ext cx="4106805" cy="297892"/>
          </a:xfrm>
          <a:prstGeom prst="bentConnector2">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46" name="Nuage 45">
            <a:extLst>
              <a:ext uri="{FF2B5EF4-FFF2-40B4-BE49-F238E27FC236}">
                <a16:creationId xmlns:a16="http://schemas.microsoft.com/office/drawing/2014/main" id="{D47236CC-B57E-9CE7-2B2F-A50E9B5BA8A6}"/>
              </a:ext>
            </a:extLst>
          </p:cNvPr>
          <p:cNvSpPr/>
          <p:nvPr/>
        </p:nvSpPr>
        <p:spPr>
          <a:xfrm>
            <a:off x="5431809" y="6259810"/>
            <a:ext cx="4973623" cy="476012"/>
          </a:xfrm>
          <a:prstGeom prst="cloud">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Nuage 44">
            <a:extLst>
              <a:ext uri="{FF2B5EF4-FFF2-40B4-BE49-F238E27FC236}">
                <a16:creationId xmlns:a16="http://schemas.microsoft.com/office/drawing/2014/main" id="{292B2018-E5E0-8B96-F15A-A0DBBB3D6A75}"/>
              </a:ext>
            </a:extLst>
          </p:cNvPr>
          <p:cNvSpPr/>
          <p:nvPr/>
        </p:nvSpPr>
        <p:spPr>
          <a:xfrm>
            <a:off x="2609778" y="1367688"/>
            <a:ext cx="8035476" cy="416899"/>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928209"/>
            <a:ext cx="6069398" cy="4220714"/>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928209"/>
            <a:ext cx="6366969" cy="4220714"/>
          </a:xfrm>
          <a:prstGeom prst="rect">
            <a:avLst/>
          </a:prstGeom>
        </p:spPr>
      </p:pic>
      <p:sp>
        <p:nvSpPr>
          <p:cNvPr id="6" name="ZoneTexte 5">
            <a:extLst>
              <a:ext uri="{FF2B5EF4-FFF2-40B4-BE49-F238E27FC236}">
                <a16:creationId xmlns:a16="http://schemas.microsoft.com/office/drawing/2014/main" id="{EA141030-7B20-852C-FF52-8B3FA1C96E4C}"/>
              </a:ext>
            </a:extLst>
          </p:cNvPr>
          <p:cNvSpPr txBox="1"/>
          <p:nvPr/>
        </p:nvSpPr>
        <p:spPr>
          <a:xfrm>
            <a:off x="3912802" y="1322922"/>
            <a:ext cx="6069398" cy="461665"/>
          </a:xfrm>
          <a:prstGeom prst="rect">
            <a:avLst/>
          </a:prstGeom>
          <a:noFill/>
        </p:spPr>
        <p:txBody>
          <a:bodyPr wrap="square">
            <a:spAutoFit/>
          </a:bodyPr>
          <a:lstStyle/>
          <a:p>
            <a:r>
              <a:rPr lang="fr-FR" sz="2400" b="1" dirty="0">
                <a:effectLst/>
                <a:latin typeface="Gill Sans MT" panose="020B0502020104020203" pitchFamily="34" charset="0"/>
                <a:ea typeface="Calibri" panose="020F0502020204030204" pitchFamily="34" charset="0"/>
              </a:rPr>
              <a:t>Structure spatiale globalement similaire</a:t>
            </a:r>
            <a:endParaRPr lang="fr-FR" sz="2400" dirty="0">
              <a:latin typeface="Gill Sans MT" panose="020B0502020104020203" pitchFamily="34" charset="0"/>
            </a:endParaRPr>
          </a:p>
        </p:txBody>
      </p:sp>
      <p:sp>
        <p:nvSpPr>
          <p:cNvPr id="10" name="ZoneTexte 9">
            <a:extLst>
              <a:ext uri="{FF2B5EF4-FFF2-40B4-BE49-F238E27FC236}">
                <a16:creationId xmlns:a16="http://schemas.microsoft.com/office/drawing/2014/main" id="{8E9409B9-4717-7962-7725-FF8C2CCDE0BD}"/>
              </a:ext>
            </a:extLst>
          </p:cNvPr>
          <p:cNvSpPr txBox="1"/>
          <p:nvPr/>
        </p:nvSpPr>
        <p:spPr>
          <a:xfrm>
            <a:off x="6123965" y="6259810"/>
            <a:ext cx="3525673" cy="461665"/>
          </a:xfrm>
          <a:prstGeom prst="rect">
            <a:avLst/>
          </a:prstGeom>
          <a:noFill/>
        </p:spPr>
        <p:txBody>
          <a:bodyPr wrap="square">
            <a:spAutoFit/>
          </a:bodyPr>
          <a:lstStyle/>
          <a:p>
            <a:r>
              <a:rPr lang="fr-FR" sz="2400" b="1" dirty="0">
                <a:latin typeface="Gill Sans MT" panose="020B0502020104020203" pitchFamily="34" charset="0"/>
                <a:ea typeface="Calibri" panose="020F0502020204030204" pitchFamily="34" charset="0"/>
              </a:rPr>
              <a:t>D</a:t>
            </a:r>
            <a:r>
              <a:rPr lang="fr-FR" sz="2400" b="1" dirty="0">
                <a:effectLst/>
                <a:latin typeface="Gill Sans MT" panose="020B0502020104020203" pitchFamily="34" charset="0"/>
                <a:ea typeface="Calibri" panose="020F0502020204030204" pitchFamily="34" charset="0"/>
              </a:rPr>
              <a:t>ivergences marquées</a:t>
            </a:r>
            <a:r>
              <a:rPr lang="fr-FR" sz="2400" dirty="0">
                <a:effectLst/>
                <a:latin typeface="Gill Sans MT" panose="020B0502020104020203" pitchFamily="34" charset="0"/>
                <a:ea typeface="Calibri" panose="020F0502020204030204" pitchFamily="34" charset="0"/>
              </a:rPr>
              <a:t> </a:t>
            </a:r>
            <a:endParaRPr lang="fr-FR" sz="2400" dirty="0">
              <a:latin typeface="Gill Sans MT" panose="020B0502020104020203" pitchFamily="34" charset="0"/>
            </a:endParaRPr>
          </a:p>
        </p:txBody>
      </p:sp>
      <p:sp>
        <p:nvSpPr>
          <p:cNvPr id="11" name="Ellipse 10">
            <a:extLst>
              <a:ext uri="{FF2B5EF4-FFF2-40B4-BE49-F238E27FC236}">
                <a16:creationId xmlns:a16="http://schemas.microsoft.com/office/drawing/2014/main" id="{8DC4AF19-9425-09D6-8744-DD60A96F0D6B}"/>
              </a:ext>
            </a:extLst>
          </p:cNvPr>
          <p:cNvSpPr/>
          <p:nvPr/>
        </p:nvSpPr>
        <p:spPr>
          <a:xfrm>
            <a:off x="3267426"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2CB7A681-8C89-2EC1-E2D3-68D54ED880D8}"/>
              </a:ext>
            </a:extLst>
          </p:cNvPr>
          <p:cNvSpPr/>
          <p:nvPr/>
        </p:nvSpPr>
        <p:spPr>
          <a:xfrm>
            <a:off x="8887911"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a:extLst>
              <a:ext uri="{FF2B5EF4-FFF2-40B4-BE49-F238E27FC236}">
                <a16:creationId xmlns:a16="http://schemas.microsoft.com/office/drawing/2014/main" id="{59EC19DD-7110-9F47-98F9-E5E125BE533B}"/>
              </a:ext>
            </a:extLst>
          </p:cNvPr>
          <p:cNvCxnSpPr>
            <a:cxnSpLocks/>
            <a:stCxn id="10" idx="0"/>
            <a:endCxn id="11" idx="5"/>
          </p:cNvCxnSpPr>
          <p:nvPr/>
        </p:nvCxnSpPr>
        <p:spPr>
          <a:xfrm flipH="1" flipV="1">
            <a:off x="4047915" y="5293557"/>
            <a:ext cx="3838887"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B88D393-B1E7-E906-6DB4-80247FB2DED0}"/>
              </a:ext>
            </a:extLst>
          </p:cNvPr>
          <p:cNvCxnSpPr>
            <a:cxnSpLocks/>
            <a:stCxn id="10" idx="0"/>
            <a:endCxn id="12" idx="3"/>
          </p:cNvCxnSpPr>
          <p:nvPr/>
        </p:nvCxnSpPr>
        <p:spPr>
          <a:xfrm flipV="1">
            <a:off x="7886802" y="5293557"/>
            <a:ext cx="1135020"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Accolade ouvrante 30">
            <a:extLst>
              <a:ext uri="{FF2B5EF4-FFF2-40B4-BE49-F238E27FC236}">
                <a16:creationId xmlns:a16="http://schemas.microsoft.com/office/drawing/2014/main" id="{66DDA998-10B2-1B1E-068B-BF660541BA75}"/>
              </a:ext>
            </a:extLst>
          </p:cNvPr>
          <p:cNvSpPr/>
          <p:nvPr/>
        </p:nvSpPr>
        <p:spPr>
          <a:xfrm rot="5400000">
            <a:off x="5941403" y="-3918502"/>
            <a:ext cx="365124" cy="11681770"/>
          </a:xfrm>
          <a:prstGeom prst="leftBrac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Ellipse 37">
            <a:extLst>
              <a:ext uri="{FF2B5EF4-FFF2-40B4-BE49-F238E27FC236}">
                <a16:creationId xmlns:a16="http://schemas.microsoft.com/office/drawing/2014/main" id="{399BE038-9C7C-059E-876E-6D0F5D55AD98}"/>
              </a:ext>
            </a:extLst>
          </p:cNvPr>
          <p:cNvSpPr/>
          <p:nvPr/>
        </p:nvSpPr>
        <p:spPr>
          <a:xfrm>
            <a:off x="1299942"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Ellipse 38">
            <a:extLst>
              <a:ext uri="{FF2B5EF4-FFF2-40B4-BE49-F238E27FC236}">
                <a16:creationId xmlns:a16="http://schemas.microsoft.com/office/drawing/2014/main" id="{19E25E9B-D5B8-1A40-F74B-8A46278AC5C9}"/>
              </a:ext>
            </a:extLst>
          </p:cNvPr>
          <p:cNvSpPr/>
          <p:nvPr/>
        </p:nvSpPr>
        <p:spPr>
          <a:xfrm>
            <a:off x="6920427"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Connecteur droit avec flèche 39">
            <a:extLst>
              <a:ext uri="{FF2B5EF4-FFF2-40B4-BE49-F238E27FC236}">
                <a16:creationId xmlns:a16="http://schemas.microsoft.com/office/drawing/2014/main" id="{66636E20-B700-C977-090A-5B8E0F2A2536}"/>
              </a:ext>
            </a:extLst>
          </p:cNvPr>
          <p:cNvCxnSpPr>
            <a:cxnSpLocks/>
            <a:stCxn id="10" idx="0"/>
            <a:endCxn id="38" idx="5"/>
          </p:cNvCxnSpPr>
          <p:nvPr/>
        </p:nvCxnSpPr>
        <p:spPr>
          <a:xfrm flipH="1" flipV="1">
            <a:off x="2080431" y="3860447"/>
            <a:ext cx="5806371" cy="2399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12FD341-501B-1DC8-7C69-ECAFF4A9334D}"/>
              </a:ext>
            </a:extLst>
          </p:cNvPr>
          <p:cNvCxnSpPr>
            <a:cxnSpLocks/>
            <a:stCxn id="10" idx="0"/>
            <a:endCxn id="39" idx="4"/>
          </p:cNvCxnSpPr>
          <p:nvPr/>
        </p:nvCxnSpPr>
        <p:spPr>
          <a:xfrm flipH="1" flipV="1">
            <a:off x="7377627" y="3936396"/>
            <a:ext cx="509175" cy="232341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27" name="Groupe 26">
            <a:extLst>
              <a:ext uri="{FF2B5EF4-FFF2-40B4-BE49-F238E27FC236}">
                <a16:creationId xmlns:a16="http://schemas.microsoft.com/office/drawing/2014/main" id="{052EF9F1-BF00-18C2-2CBC-556B726ADC46}"/>
              </a:ext>
            </a:extLst>
          </p:cNvPr>
          <p:cNvGrpSpPr/>
          <p:nvPr/>
        </p:nvGrpSpPr>
        <p:grpSpPr>
          <a:xfrm>
            <a:off x="209827" y="1701498"/>
            <a:ext cx="11170287" cy="954107"/>
            <a:chOff x="209827" y="1701498"/>
            <a:chExt cx="11170287" cy="954107"/>
          </a:xfrm>
        </p:grpSpPr>
        <p:sp>
          <p:nvSpPr>
            <p:cNvPr id="5" name="Triangle isocèle 4">
              <a:extLst>
                <a:ext uri="{FF2B5EF4-FFF2-40B4-BE49-F238E27FC236}">
                  <a16:creationId xmlns:a16="http://schemas.microsoft.com/office/drawing/2014/main" id="{4C471854-70FB-4DDF-42D5-280D06C6371D}"/>
                </a:ext>
              </a:extLst>
            </p:cNvPr>
            <p:cNvSpPr/>
            <p:nvPr/>
          </p:nvSpPr>
          <p:spPr>
            <a:xfrm>
              <a:off x="209827" y="1897711"/>
              <a:ext cx="516835" cy="461665"/>
            </a:xfrm>
            <a:prstGeom prst="triangl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sp>
          <p:nvSpPr>
            <p:cNvPr id="11" name="ZoneTexte 10">
              <a:extLst>
                <a:ext uri="{FF2B5EF4-FFF2-40B4-BE49-F238E27FC236}">
                  <a16:creationId xmlns:a16="http://schemas.microsoft.com/office/drawing/2014/main" id="{6325762C-15E4-B623-ECF4-6CB86DACFEA4}"/>
                </a:ext>
              </a:extLst>
            </p:cNvPr>
            <p:cNvSpPr txBox="1"/>
            <p:nvPr/>
          </p:nvSpPr>
          <p:spPr>
            <a:xfrm>
              <a:off x="1213430" y="1701498"/>
              <a:ext cx="10166684" cy="954107"/>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effectLst/>
                  <a:latin typeface="Gill Sans MT" panose="020B0502020104020203" pitchFamily="34" charset="0"/>
                </a:rPr>
                <a:t>Forte </a:t>
              </a:r>
              <a:r>
                <a:rPr kumimoji="0" lang="fr-FR" altLang="fr-FR" sz="2800" b="1" i="0" u="none" strike="noStrike" cap="none" normalizeH="0" baseline="0" dirty="0">
                  <a:ln>
                    <a:noFill/>
                  </a:ln>
                  <a:effectLst/>
                  <a:latin typeface="Gill Sans MT" panose="020B0502020104020203" pitchFamily="34" charset="0"/>
                </a:rPr>
                <a:t>autocorrélation spatiale</a:t>
              </a:r>
              <a:r>
                <a:rPr kumimoji="0" lang="fr-FR" altLang="fr-FR" sz="2800" b="0" i="0" u="none" strike="noStrike" cap="none" normalizeH="0" baseline="0" dirty="0">
                  <a:ln>
                    <a:noFill/>
                  </a:ln>
                  <a:effectLst/>
                  <a:latin typeface="Gill Sans MT" panose="020B0502020104020203" pitchFamily="34" charset="0"/>
                </a:rPr>
                <a:t> : des clusters de forte ou faible fréquentation médicale.</a:t>
              </a:r>
            </a:p>
          </p:txBody>
        </p:sp>
      </p:grpSp>
      <p:grpSp>
        <p:nvGrpSpPr>
          <p:cNvPr id="28" name="Groupe 27">
            <a:extLst>
              <a:ext uri="{FF2B5EF4-FFF2-40B4-BE49-F238E27FC236}">
                <a16:creationId xmlns:a16="http://schemas.microsoft.com/office/drawing/2014/main" id="{040C82A5-25EA-08F9-F21A-EB6C9D3098C3}"/>
              </a:ext>
            </a:extLst>
          </p:cNvPr>
          <p:cNvGrpSpPr/>
          <p:nvPr/>
        </p:nvGrpSpPr>
        <p:grpSpPr>
          <a:xfrm>
            <a:off x="209827" y="2812021"/>
            <a:ext cx="11328458" cy="1107988"/>
            <a:chOff x="209827" y="2812021"/>
            <a:chExt cx="11328458" cy="1107988"/>
          </a:xfrm>
        </p:grpSpPr>
        <p:sp>
          <p:nvSpPr>
            <p:cNvPr id="13" name="ZoneTexte 12">
              <a:extLst>
                <a:ext uri="{FF2B5EF4-FFF2-40B4-BE49-F238E27FC236}">
                  <a16:creationId xmlns:a16="http://schemas.microsoft.com/office/drawing/2014/main" id="{FAE7D8F8-7726-B17D-67C0-E97EA20EED58}"/>
                </a:ext>
              </a:extLst>
            </p:cNvPr>
            <p:cNvSpPr txBox="1"/>
            <p:nvPr/>
          </p:nvSpPr>
          <p:spPr>
            <a:xfrm>
              <a:off x="1213431" y="2965902"/>
              <a:ext cx="10166684" cy="954107"/>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fr-FR" altLang="fr-FR" sz="2800" b="0" i="0" u="none" strike="noStrike" cap="none" normalizeH="0" baseline="0" dirty="0">
                  <a:ln>
                    <a:noFill/>
                  </a:ln>
                  <a:effectLst/>
                  <a:latin typeface="Gill Sans MT" panose="020B0502020104020203" pitchFamily="34" charset="0"/>
                </a:rPr>
                <a:t>Effet contre-intuitif : </a:t>
              </a:r>
              <a:r>
                <a:rPr kumimoji="0" lang="fr-FR" altLang="fr-FR" sz="2800" b="1" i="0" u="none" strike="noStrike" cap="none" normalizeH="0" baseline="0" dirty="0">
                  <a:ln>
                    <a:noFill/>
                  </a:ln>
                  <a:effectLst/>
                  <a:latin typeface="Gill Sans MT" panose="020B0502020104020203" pitchFamily="34" charset="0"/>
                </a:rPr>
                <a:t>moins de consultations</a:t>
              </a:r>
              <a:r>
                <a:rPr kumimoji="0" lang="fr-FR" altLang="fr-FR" sz="2800" b="0" i="0" u="none" strike="noStrike" cap="none" normalizeH="0" baseline="0" dirty="0">
                  <a:ln>
                    <a:noFill/>
                  </a:ln>
                  <a:effectLst/>
                  <a:latin typeface="Gill Sans MT" panose="020B0502020104020203" pitchFamily="34" charset="0"/>
                </a:rPr>
                <a:t> dans les communes à forte population âgée.</a:t>
              </a:r>
            </a:p>
          </p:txBody>
        </p:sp>
        <p:sp>
          <p:nvSpPr>
            <p:cNvPr id="18" name="Triangle isocèle 17">
              <a:extLst>
                <a:ext uri="{FF2B5EF4-FFF2-40B4-BE49-F238E27FC236}">
                  <a16:creationId xmlns:a16="http://schemas.microsoft.com/office/drawing/2014/main" id="{D7A83B45-0118-BC7B-871E-02D4AB3B8E44}"/>
                </a:ext>
              </a:extLst>
            </p:cNvPr>
            <p:cNvSpPr/>
            <p:nvPr/>
          </p:nvSpPr>
          <p:spPr>
            <a:xfrm>
              <a:off x="209827" y="3113160"/>
              <a:ext cx="516835" cy="461665"/>
            </a:xfrm>
            <a:prstGeom prst="triangl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cxnSp>
          <p:nvCxnSpPr>
            <p:cNvPr id="22" name="Connecteur droit 21">
              <a:extLst>
                <a:ext uri="{FF2B5EF4-FFF2-40B4-BE49-F238E27FC236}">
                  <a16:creationId xmlns:a16="http://schemas.microsoft.com/office/drawing/2014/main" id="{23E9C1F8-0837-E115-2A23-5ED1FC7549F0}"/>
                </a:ext>
              </a:extLst>
            </p:cNvPr>
            <p:cNvCxnSpPr/>
            <p:nvPr/>
          </p:nvCxnSpPr>
          <p:spPr>
            <a:xfrm>
              <a:off x="233891" y="2812021"/>
              <a:ext cx="11304394" cy="0"/>
            </a:xfrm>
            <a:prstGeom prst="line">
              <a:avLst/>
            </a:prstGeom>
            <a:ln w="38100">
              <a:solidFill>
                <a:srgbClr val="006A5A"/>
              </a:solidFill>
            </a:ln>
          </p:spPr>
          <p:style>
            <a:lnRef idx="3">
              <a:schemeClr val="accent6"/>
            </a:lnRef>
            <a:fillRef idx="0">
              <a:schemeClr val="accent6"/>
            </a:fillRef>
            <a:effectRef idx="2">
              <a:schemeClr val="accent6"/>
            </a:effectRef>
            <a:fontRef idx="minor">
              <a:schemeClr val="tx1"/>
            </a:fontRef>
          </p:style>
        </p:cxnSp>
      </p:grpSp>
      <p:grpSp>
        <p:nvGrpSpPr>
          <p:cNvPr id="29" name="Groupe 28">
            <a:extLst>
              <a:ext uri="{FF2B5EF4-FFF2-40B4-BE49-F238E27FC236}">
                <a16:creationId xmlns:a16="http://schemas.microsoft.com/office/drawing/2014/main" id="{93FA10EB-BEA0-EC26-D1D5-89689971B1D0}"/>
              </a:ext>
            </a:extLst>
          </p:cNvPr>
          <p:cNvGrpSpPr/>
          <p:nvPr/>
        </p:nvGrpSpPr>
        <p:grpSpPr>
          <a:xfrm>
            <a:off x="209827" y="4057833"/>
            <a:ext cx="11328458" cy="1041697"/>
            <a:chOff x="209827" y="4057833"/>
            <a:chExt cx="11328458" cy="1041697"/>
          </a:xfrm>
        </p:grpSpPr>
        <p:sp>
          <p:nvSpPr>
            <p:cNvPr id="15" name="ZoneTexte 14">
              <a:extLst>
                <a:ext uri="{FF2B5EF4-FFF2-40B4-BE49-F238E27FC236}">
                  <a16:creationId xmlns:a16="http://schemas.microsoft.com/office/drawing/2014/main" id="{62E00186-C40C-3BE9-6546-A29264A88B15}"/>
                </a:ext>
              </a:extLst>
            </p:cNvPr>
            <p:cNvSpPr txBox="1"/>
            <p:nvPr/>
          </p:nvSpPr>
          <p:spPr>
            <a:xfrm>
              <a:off x="726662" y="4145423"/>
              <a:ext cx="10497041" cy="954107"/>
            </a:xfrm>
            <a:prstGeom prst="rect">
              <a:avLst/>
            </a:prstGeom>
            <a:noFill/>
          </p:spPr>
          <p:txBody>
            <a:bodyPr wrap="square">
              <a:spAutoFit/>
            </a:bodyPr>
            <a:lstStyle/>
            <a:p>
              <a:pPr lvl="1" algn="just" eaLnBrk="0" fontAlgn="base" hangingPunct="0">
                <a:spcBef>
                  <a:spcPct val="0"/>
                </a:spcBef>
                <a:spcAft>
                  <a:spcPct val="0"/>
                </a:spcAft>
              </a:pPr>
              <a:r>
                <a:rPr lang="fr-FR" altLang="fr-FR" sz="2800" dirty="0">
                  <a:latin typeface="Gill Sans MT" panose="020B0502020104020203" pitchFamily="34" charset="0"/>
                </a:rPr>
                <a:t>Une augmentation du </a:t>
              </a:r>
              <a:r>
                <a:rPr kumimoji="0" lang="fr-FR" altLang="fr-FR" sz="2800" b="0" i="0" u="none" strike="noStrike" cap="none" normalizeH="0" baseline="0" dirty="0">
                  <a:ln>
                    <a:noFill/>
                  </a:ln>
                  <a:effectLst/>
                  <a:latin typeface="Gill Sans MT" panose="020B0502020104020203" pitchFamily="34" charset="0"/>
                </a:rPr>
                <a:t>Taux de natalité contribue à l’augmentation du Taux de consultations (suivi périnatal).</a:t>
              </a:r>
            </a:p>
          </p:txBody>
        </p:sp>
        <p:sp>
          <p:nvSpPr>
            <p:cNvPr id="19" name="Triangle isocèle 18">
              <a:extLst>
                <a:ext uri="{FF2B5EF4-FFF2-40B4-BE49-F238E27FC236}">
                  <a16:creationId xmlns:a16="http://schemas.microsoft.com/office/drawing/2014/main" id="{9CF691A4-0EEE-D8EF-7006-4A2826130E11}"/>
                </a:ext>
              </a:extLst>
            </p:cNvPr>
            <p:cNvSpPr/>
            <p:nvPr/>
          </p:nvSpPr>
          <p:spPr>
            <a:xfrm>
              <a:off x="209827" y="4413303"/>
              <a:ext cx="516835" cy="461665"/>
            </a:xfrm>
            <a:prstGeom prst="triangl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cxnSp>
          <p:nvCxnSpPr>
            <p:cNvPr id="23" name="Connecteur droit 22">
              <a:extLst>
                <a:ext uri="{FF2B5EF4-FFF2-40B4-BE49-F238E27FC236}">
                  <a16:creationId xmlns:a16="http://schemas.microsoft.com/office/drawing/2014/main" id="{43A8F0BD-BCC3-4CFA-4C68-E43E6B496D1D}"/>
                </a:ext>
              </a:extLst>
            </p:cNvPr>
            <p:cNvCxnSpPr/>
            <p:nvPr/>
          </p:nvCxnSpPr>
          <p:spPr>
            <a:xfrm>
              <a:off x="233891" y="4057833"/>
              <a:ext cx="11304394" cy="0"/>
            </a:xfrm>
            <a:prstGeom prst="line">
              <a:avLst/>
            </a:prstGeom>
            <a:ln w="38100">
              <a:solidFill>
                <a:srgbClr val="006A5A"/>
              </a:solidFill>
            </a:ln>
          </p:spPr>
          <p:style>
            <a:lnRef idx="3">
              <a:schemeClr val="accent6"/>
            </a:lnRef>
            <a:fillRef idx="0">
              <a:schemeClr val="accent6"/>
            </a:fillRef>
            <a:effectRef idx="2">
              <a:schemeClr val="accent6"/>
            </a:effectRef>
            <a:fontRef idx="minor">
              <a:schemeClr val="tx1"/>
            </a:fontRef>
          </p:style>
        </p:cxnSp>
      </p:grpSp>
      <p:grpSp>
        <p:nvGrpSpPr>
          <p:cNvPr id="30" name="Groupe 29">
            <a:extLst>
              <a:ext uri="{FF2B5EF4-FFF2-40B4-BE49-F238E27FC236}">
                <a16:creationId xmlns:a16="http://schemas.microsoft.com/office/drawing/2014/main" id="{7849F1D2-6208-B409-2C6C-1978DCE776C9}"/>
              </a:ext>
            </a:extLst>
          </p:cNvPr>
          <p:cNvGrpSpPr/>
          <p:nvPr/>
        </p:nvGrpSpPr>
        <p:grpSpPr>
          <a:xfrm>
            <a:off x="209827" y="5211349"/>
            <a:ext cx="11328458" cy="954107"/>
            <a:chOff x="209827" y="5211349"/>
            <a:chExt cx="11328458" cy="954107"/>
          </a:xfrm>
        </p:grpSpPr>
        <p:sp>
          <p:nvSpPr>
            <p:cNvPr id="17" name="ZoneTexte 16">
              <a:extLst>
                <a:ext uri="{FF2B5EF4-FFF2-40B4-BE49-F238E27FC236}">
                  <a16:creationId xmlns:a16="http://schemas.microsoft.com/office/drawing/2014/main" id="{B668A290-F91D-7183-288F-593E81610C3B}"/>
                </a:ext>
              </a:extLst>
            </p:cNvPr>
            <p:cNvSpPr txBox="1"/>
            <p:nvPr/>
          </p:nvSpPr>
          <p:spPr>
            <a:xfrm>
              <a:off x="726662" y="5211349"/>
              <a:ext cx="10497041" cy="954107"/>
            </a:xfrm>
            <a:prstGeom prst="rect">
              <a:avLst/>
            </a:prstGeom>
            <a:noFill/>
          </p:spPr>
          <p:txBody>
            <a:bodyPr wrap="square">
              <a:spAutoFit/>
            </a:bodyPr>
            <a:lstStyle/>
            <a:p>
              <a:pPr lvl="1" algn="just" eaLnBrk="0" fontAlgn="base" hangingPunct="0">
                <a:spcBef>
                  <a:spcPct val="0"/>
                </a:spcBef>
                <a:spcAft>
                  <a:spcPct val="0"/>
                </a:spcAft>
              </a:pPr>
              <a:r>
                <a:rPr kumimoji="0" lang="fr-FR" altLang="fr-FR" sz="2800" b="0" i="0" u="none" strike="noStrike" cap="none" normalizeH="0" baseline="0" dirty="0">
                  <a:ln>
                    <a:noFill/>
                  </a:ln>
                  <a:effectLst/>
                  <a:latin typeface="Gill Sans MT" panose="020B0502020104020203" pitchFamily="34" charset="0"/>
                </a:rPr>
                <a:t>Une Part élevée d’ouvriers / chômeurs entraîne une baisse du </a:t>
              </a:r>
              <a:r>
                <a:rPr lang="fr-FR" altLang="fr-FR" sz="2800" dirty="0">
                  <a:latin typeface="Gill Sans MT" panose="020B0502020104020203" pitchFamily="34" charset="0"/>
                </a:rPr>
                <a:t>Taux de </a:t>
              </a:r>
              <a:r>
                <a:rPr kumimoji="0" lang="fr-FR" altLang="fr-FR" sz="2800" b="0" i="0" u="none" strike="noStrike" cap="none" normalizeH="0" baseline="0" dirty="0">
                  <a:ln>
                    <a:noFill/>
                  </a:ln>
                  <a:effectLst/>
                  <a:latin typeface="Gill Sans MT" panose="020B0502020104020203" pitchFamily="34" charset="0"/>
                </a:rPr>
                <a:t>consultations (freins financiers, prévention négligée).</a:t>
              </a:r>
            </a:p>
          </p:txBody>
        </p:sp>
        <p:sp>
          <p:nvSpPr>
            <p:cNvPr id="20" name="Triangle isocèle 19">
              <a:extLst>
                <a:ext uri="{FF2B5EF4-FFF2-40B4-BE49-F238E27FC236}">
                  <a16:creationId xmlns:a16="http://schemas.microsoft.com/office/drawing/2014/main" id="{C4729649-0191-D7C8-FFC8-6C6EA03F1BD4}"/>
                </a:ext>
              </a:extLst>
            </p:cNvPr>
            <p:cNvSpPr/>
            <p:nvPr/>
          </p:nvSpPr>
          <p:spPr>
            <a:xfrm>
              <a:off x="209827" y="5433458"/>
              <a:ext cx="516835" cy="461665"/>
            </a:xfrm>
            <a:prstGeom prst="triangle">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cxnSp>
          <p:nvCxnSpPr>
            <p:cNvPr id="24" name="Connecteur droit 23">
              <a:extLst>
                <a:ext uri="{FF2B5EF4-FFF2-40B4-BE49-F238E27FC236}">
                  <a16:creationId xmlns:a16="http://schemas.microsoft.com/office/drawing/2014/main" id="{DD80E7AA-60B7-E3F6-A6AD-EF98F41BCF08}"/>
                </a:ext>
              </a:extLst>
            </p:cNvPr>
            <p:cNvCxnSpPr/>
            <p:nvPr/>
          </p:nvCxnSpPr>
          <p:spPr>
            <a:xfrm>
              <a:off x="233891" y="5211349"/>
              <a:ext cx="11304394" cy="0"/>
            </a:xfrm>
            <a:prstGeom prst="line">
              <a:avLst/>
            </a:prstGeom>
            <a:ln w="38100">
              <a:solidFill>
                <a:srgbClr val="006A5A"/>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274384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189186"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grpSp>
        <p:nvGrpSpPr>
          <p:cNvPr id="30" name="Groupe 29">
            <a:extLst>
              <a:ext uri="{FF2B5EF4-FFF2-40B4-BE49-F238E27FC236}">
                <a16:creationId xmlns:a16="http://schemas.microsoft.com/office/drawing/2014/main" id="{B3DE6E26-678B-85C4-F5A3-DF8C2233D206}"/>
              </a:ext>
            </a:extLst>
          </p:cNvPr>
          <p:cNvGrpSpPr/>
          <p:nvPr/>
        </p:nvGrpSpPr>
        <p:grpSpPr>
          <a:xfrm>
            <a:off x="414702" y="4517241"/>
            <a:ext cx="4719895" cy="830997"/>
            <a:chOff x="414702" y="4517241"/>
            <a:chExt cx="4719895" cy="830997"/>
          </a:xfrm>
        </p:grpSpPr>
        <p:sp>
          <p:nvSpPr>
            <p:cNvPr id="6" name="Organigramme : Connecteur 5">
              <a:extLst>
                <a:ext uri="{FF2B5EF4-FFF2-40B4-BE49-F238E27FC236}">
                  <a16:creationId xmlns:a16="http://schemas.microsoft.com/office/drawing/2014/main" id="{4430964D-1503-A4E2-B235-F753E9A435F9}"/>
                </a:ext>
              </a:extLst>
            </p:cNvPr>
            <p:cNvSpPr/>
            <p:nvPr/>
          </p:nvSpPr>
          <p:spPr>
            <a:xfrm>
              <a:off x="414702" y="4778664"/>
              <a:ext cx="335280" cy="335280"/>
            </a:xfrm>
            <a:prstGeom prst="flowChartConnector">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ZoneTexte 17">
              <a:extLst>
                <a:ext uri="{FF2B5EF4-FFF2-40B4-BE49-F238E27FC236}">
                  <a16:creationId xmlns:a16="http://schemas.microsoft.com/office/drawing/2014/main" id="{FE3275E2-1D23-428D-9629-30A0DDAC64BC}"/>
                </a:ext>
              </a:extLst>
            </p:cNvPr>
            <p:cNvSpPr txBox="1"/>
            <p:nvPr/>
          </p:nvSpPr>
          <p:spPr>
            <a:xfrm>
              <a:off x="1034042" y="4517241"/>
              <a:ext cx="4100555" cy="830997"/>
            </a:xfrm>
            <a:prstGeom prst="rect">
              <a:avLst/>
            </a:prstGeom>
            <a:noFill/>
          </p:spPr>
          <p:txBody>
            <a:bodyPr wrap="square">
              <a:spAutoFit/>
            </a:bodyPr>
            <a:lstStyle/>
            <a:p>
              <a:pPr marR="0" lvl="0" algn="just" defTabSz="914400" rtl="0" eaLnBrk="0" fontAlgn="base" latinLnBrk="0" hangingPunct="0">
                <a:spcBef>
                  <a:spcPct val="0"/>
                </a:spcBef>
                <a:spcAft>
                  <a:spcPct val="0"/>
                </a:spcAft>
                <a:buClrTx/>
                <a:buSzTx/>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grpSp>
      <p:grpSp>
        <p:nvGrpSpPr>
          <p:cNvPr id="29" name="Groupe 28">
            <a:extLst>
              <a:ext uri="{FF2B5EF4-FFF2-40B4-BE49-F238E27FC236}">
                <a16:creationId xmlns:a16="http://schemas.microsoft.com/office/drawing/2014/main" id="{43DBA4DB-98D2-E58C-D2A5-393ABDA3B30B}"/>
              </a:ext>
            </a:extLst>
          </p:cNvPr>
          <p:cNvGrpSpPr/>
          <p:nvPr/>
        </p:nvGrpSpPr>
        <p:grpSpPr>
          <a:xfrm>
            <a:off x="432631" y="3143836"/>
            <a:ext cx="4609691" cy="1200329"/>
            <a:chOff x="432631" y="3143836"/>
            <a:chExt cx="4609691" cy="1200329"/>
          </a:xfrm>
        </p:grpSpPr>
        <p:sp>
          <p:nvSpPr>
            <p:cNvPr id="14" name="ZoneTexte 13">
              <a:extLst>
                <a:ext uri="{FF2B5EF4-FFF2-40B4-BE49-F238E27FC236}">
                  <a16:creationId xmlns:a16="http://schemas.microsoft.com/office/drawing/2014/main" id="{2A441B92-EEBF-8648-32D1-A812B7CA305F}"/>
                </a:ext>
              </a:extLst>
            </p:cNvPr>
            <p:cNvSpPr txBox="1"/>
            <p:nvPr/>
          </p:nvSpPr>
          <p:spPr>
            <a:xfrm>
              <a:off x="1034042" y="3143836"/>
              <a:ext cx="4008280" cy="1200329"/>
            </a:xfrm>
            <a:prstGeom prst="rect">
              <a:avLst/>
            </a:prstGeom>
            <a:noFill/>
          </p:spPr>
          <p:txBody>
            <a:bodyPr wrap="square">
              <a:spAutoFit/>
            </a:bodyPr>
            <a:lstStyle/>
            <a:p>
              <a:pPr marR="0" lvl="0" algn="just" defTabSz="914400" rtl="0" eaLnBrk="0" fontAlgn="base" latinLnBrk="0" hangingPunct="0">
                <a:spcBef>
                  <a:spcPct val="0"/>
                </a:spcBef>
                <a:spcAft>
                  <a:spcPct val="0"/>
                </a:spcAft>
                <a:buClrTx/>
                <a:buSzTx/>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p:txBody>
        </p:sp>
        <p:sp>
          <p:nvSpPr>
            <p:cNvPr id="19" name="Organigramme : Connecteur 18">
              <a:extLst>
                <a:ext uri="{FF2B5EF4-FFF2-40B4-BE49-F238E27FC236}">
                  <a16:creationId xmlns:a16="http://schemas.microsoft.com/office/drawing/2014/main" id="{B0352C97-FBF1-2EA5-53BB-59909C35FA48}"/>
                </a:ext>
              </a:extLst>
            </p:cNvPr>
            <p:cNvSpPr/>
            <p:nvPr/>
          </p:nvSpPr>
          <p:spPr>
            <a:xfrm>
              <a:off x="432631" y="3492865"/>
              <a:ext cx="335280" cy="335280"/>
            </a:xfrm>
            <a:prstGeom prst="flowChartConnector">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3" name="Groupe 32">
            <a:extLst>
              <a:ext uri="{FF2B5EF4-FFF2-40B4-BE49-F238E27FC236}">
                <a16:creationId xmlns:a16="http://schemas.microsoft.com/office/drawing/2014/main" id="{9D6E0E08-F768-DE53-35D2-243073D16DAA}"/>
              </a:ext>
            </a:extLst>
          </p:cNvPr>
          <p:cNvGrpSpPr/>
          <p:nvPr/>
        </p:nvGrpSpPr>
        <p:grpSpPr>
          <a:xfrm>
            <a:off x="6726619" y="4694768"/>
            <a:ext cx="4990380" cy="1200329"/>
            <a:chOff x="6726619" y="4694768"/>
            <a:chExt cx="4990380" cy="1200329"/>
          </a:xfrm>
        </p:grpSpPr>
        <p:sp>
          <p:nvSpPr>
            <p:cNvPr id="25" name="ZoneTexte 24">
              <a:extLst>
                <a:ext uri="{FF2B5EF4-FFF2-40B4-BE49-F238E27FC236}">
                  <a16:creationId xmlns:a16="http://schemas.microsoft.com/office/drawing/2014/main" id="{C59BB4EB-24E6-87BF-E98D-3303E4CF484B}"/>
                </a:ext>
              </a:extLst>
            </p:cNvPr>
            <p:cNvSpPr txBox="1"/>
            <p:nvPr/>
          </p:nvSpPr>
          <p:spPr>
            <a:xfrm>
              <a:off x="7206916" y="4694768"/>
              <a:ext cx="4510083" cy="1200329"/>
            </a:xfrm>
            <a:prstGeom prst="rect">
              <a:avLst/>
            </a:prstGeom>
            <a:noFill/>
          </p:spPr>
          <p:txBody>
            <a:bodyPr wrap="square">
              <a:spAutoFit/>
            </a:bodyPr>
            <a:lstStyle/>
            <a:p>
              <a:pPr marL="0" indent="0">
                <a:buNone/>
              </a:pPr>
              <a:r>
                <a:rPr lang="fr-FR" altLang="fr-FR" sz="2400" dirty="0">
                  <a:solidFill>
                    <a:schemeClr val="bg1"/>
                  </a:solidFill>
                  <a:latin typeface="Gill Sans MT" panose="020B0502020104020203" pitchFamily="34" charset="0"/>
                </a:rPr>
                <a:t>Tenir compte des dynamiques locales et démographiques pour une planification équitable.</a:t>
              </a:r>
            </a:p>
          </p:txBody>
        </p:sp>
        <p:sp>
          <p:nvSpPr>
            <p:cNvPr id="26" name="Organigramme : Connecteur 25">
              <a:extLst>
                <a:ext uri="{FF2B5EF4-FFF2-40B4-BE49-F238E27FC236}">
                  <a16:creationId xmlns:a16="http://schemas.microsoft.com/office/drawing/2014/main" id="{96E8F2F3-61D2-0681-D803-A4B838BAE10C}"/>
                </a:ext>
              </a:extLst>
            </p:cNvPr>
            <p:cNvSpPr/>
            <p:nvPr/>
          </p:nvSpPr>
          <p:spPr>
            <a:xfrm>
              <a:off x="6726619" y="5127587"/>
              <a:ext cx="335280" cy="335280"/>
            </a:xfrm>
            <a:prstGeom prst="flowChartConnector">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2" name="Groupe 31">
            <a:extLst>
              <a:ext uri="{FF2B5EF4-FFF2-40B4-BE49-F238E27FC236}">
                <a16:creationId xmlns:a16="http://schemas.microsoft.com/office/drawing/2014/main" id="{367301EC-0371-E7E5-3D0F-23A480455F34}"/>
              </a:ext>
            </a:extLst>
          </p:cNvPr>
          <p:cNvGrpSpPr/>
          <p:nvPr/>
        </p:nvGrpSpPr>
        <p:grpSpPr>
          <a:xfrm>
            <a:off x="6726619" y="3945393"/>
            <a:ext cx="4746085" cy="461665"/>
            <a:chOff x="6726619" y="3945393"/>
            <a:chExt cx="4746085" cy="461665"/>
          </a:xfrm>
        </p:grpSpPr>
        <p:sp>
          <p:nvSpPr>
            <p:cNvPr id="23" name="ZoneTexte 22">
              <a:extLst>
                <a:ext uri="{FF2B5EF4-FFF2-40B4-BE49-F238E27FC236}">
                  <a16:creationId xmlns:a16="http://schemas.microsoft.com/office/drawing/2014/main" id="{C4C53E54-B9B2-2CF1-6EC8-7BC129AD7035}"/>
                </a:ext>
              </a:extLst>
            </p:cNvPr>
            <p:cNvSpPr txBox="1"/>
            <p:nvPr/>
          </p:nvSpPr>
          <p:spPr>
            <a:xfrm>
              <a:off x="7117513" y="3945393"/>
              <a:ext cx="4355191" cy="461665"/>
            </a:xfrm>
            <a:prstGeom prst="rect">
              <a:avLst/>
            </a:prstGeom>
            <a:noFill/>
          </p:spPr>
          <p:txBody>
            <a:bodyPr wrap="square">
              <a:spAutoFit/>
            </a:bodyPr>
            <a:lstStyle/>
            <a:p>
              <a:r>
                <a:rPr lang="fr-FR" altLang="fr-FR" sz="2400" dirty="0">
                  <a:solidFill>
                    <a:schemeClr val="bg1"/>
                  </a:solidFill>
                  <a:latin typeface="Gill Sans MT" panose="020B0502020104020203" pitchFamily="34" charset="0"/>
                </a:rPr>
                <a:t>Prioriser les zones sous-dotées.</a:t>
              </a:r>
              <a:endParaRPr lang="fr-FR" sz="2400" dirty="0">
                <a:solidFill>
                  <a:schemeClr val="bg1"/>
                </a:solidFill>
                <a:latin typeface="Gill Sans MT" panose="020B0502020104020203" pitchFamily="34" charset="0"/>
              </a:endParaRPr>
            </a:p>
          </p:txBody>
        </p:sp>
        <p:sp>
          <p:nvSpPr>
            <p:cNvPr id="27" name="Organigramme : Connecteur 26">
              <a:extLst>
                <a:ext uri="{FF2B5EF4-FFF2-40B4-BE49-F238E27FC236}">
                  <a16:creationId xmlns:a16="http://schemas.microsoft.com/office/drawing/2014/main" id="{E38AD7C8-F266-5A18-BAD3-7A6E8A8A8DD4}"/>
                </a:ext>
              </a:extLst>
            </p:cNvPr>
            <p:cNvSpPr/>
            <p:nvPr/>
          </p:nvSpPr>
          <p:spPr>
            <a:xfrm>
              <a:off x="6726619" y="4011043"/>
              <a:ext cx="335280" cy="335280"/>
            </a:xfrm>
            <a:prstGeom prst="flowChartConnector">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1" name="Groupe 30">
            <a:extLst>
              <a:ext uri="{FF2B5EF4-FFF2-40B4-BE49-F238E27FC236}">
                <a16:creationId xmlns:a16="http://schemas.microsoft.com/office/drawing/2014/main" id="{6D5893BE-B08E-0883-7909-694F07A5FB1B}"/>
              </a:ext>
            </a:extLst>
          </p:cNvPr>
          <p:cNvGrpSpPr/>
          <p:nvPr/>
        </p:nvGrpSpPr>
        <p:grpSpPr>
          <a:xfrm>
            <a:off x="6726619" y="2773562"/>
            <a:ext cx="5522532" cy="830997"/>
            <a:chOff x="6726619" y="2773562"/>
            <a:chExt cx="5522532" cy="830997"/>
          </a:xfrm>
        </p:grpSpPr>
        <p:sp>
          <p:nvSpPr>
            <p:cNvPr id="21" name="ZoneTexte 20">
              <a:extLst>
                <a:ext uri="{FF2B5EF4-FFF2-40B4-BE49-F238E27FC236}">
                  <a16:creationId xmlns:a16="http://schemas.microsoft.com/office/drawing/2014/main" id="{F9B147CF-61AE-1D93-8E73-5A4431A64238}"/>
                </a:ext>
              </a:extLst>
            </p:cNvPr>
            <p:cNvSpPr txBox="1"/>
            <p:nvPr/>
          </p:nvSpPr>
          <p:spPr>
            <a:xfrm>
              <a:off x="7117513" y="2773562"/>
              <a:ext cx="5131638" cy="830997"/>
            </a:xfrm>
            <a:prstGeom prst="rect">
              <a:avLst/>
            </a:prstGeom>
            <a:noFill/>
          </p:spPr>
          <p:txBody>
            <a:bodyPr wrap="square">
              <a:spAutoFit/>
            </a:bodyPr>
            <a:lstStyle/>
            <a:p>
              <a:r>
                <a:rPr lang="fr-FR" altLang="fr-FR" sz="2400" dirty="0">
                  <a:solidFill>
                    <a:schemeClr val="bg1"/>
                  </a:solidFill>
                  <a:latin typeface="Gill Sans MT" panose="020B0502020104020203" pitchFamily="34" charset="0"/>
                </a:rPr>
                <a:t>Besoin d’une politique de santé territorialisée.</a:t>
              </a:r>
            </a:p>
          </p:txBody>
        </p:sp>
        <p:sp>
          <p:nvSpPr>
            <p:cNvPr id="28" name="Organigramme : Connecteur 27">
              <a:extLst>
                <a:ext uri="{FF2B5EF4-FFF2-40B4-BE49-F238E27FC236}">
                  <a16:creationId xmlns:a16="http://schemas.microsoft.com/office/drawing/2014/main" id="{B6617E15-F44A-20F5-E693-969F6EB2FC54}"/>
                </a:ext>
              </a:extLst>
            </p:cNvPr>
            <p:cNvSpPr/>
            <p:nvPr/>
          </p:nvSpPr>
          <p:spPr>
            <a:xfrm>
              <a:off x="6726619" y="2993513"/>
              <a:ext cx="335280" cy="335280"/>
            </a:xfrm>
            <a:prstGeom prst="flowChartConnector">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274823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30</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Références Bibliographiques</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401720" y="1911595"/>
            <a:ext cx="11262201" cy="3970318"/>
          </a:xfrm>
          <a:prstGeom prst="rect">
            <a:avLst/>
          </a:prstGeom>
          <a:noFill/>
        </p:spPr>
        <p:txBody>
          <a:bodyPr wrap="square">
            <a:spAutoFit/>
          </a:bodyPr>
          <a:lstStyle/>
          <a:p>
            <a:pPr marL="342900" indent="-342900" algn="just">
              <a:buFont typeface="Arial" panose="020B0604020202020204" pitchFamily="34" charset="0"/>
              <a:buChar char="•"/>
            </a:pPr>
            <a:r>
              <a:rPr lang="fr-FR" dirty="0">
                <a:latin typeface="Gill Sans MT" panose="020B0502020104020203" pitchFamily="34" charset="0"/>
              </a:rPr>
              <a:t>[1] Ministère de la Santé et des Services sociaux Québec. Proportion de la population de 12 ans et plus ayant consulté un médecin au cours des 12 derniers mois, selon le sexe et selon le groupe d’âge, Québec, 2013-2014. 2014.</a:t>
            </a:r>
          </a:p>
          <a:p>
            <a:pPr marL="342900" indent="-342900" algn="just">
              <a:buFont typeface="Arial" panose="020B0604020202020204" pitchFamily="34" charset="0"/>
              <a:buChar char="•"/>
            </a:pPr>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[2] Statistique Canada. Fréquence des consultations médicales et facteurs sociodémographiques. 2022.</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[3] BVS Santé. Facteurs influençant l’accès aux soins médicaux en milieu défavorisé. 2023.</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[4] Office fédéral de la santé publique. Santé des femmes et accès aux soins en Suisse. 2024.</a:t>
            </a:r>
          </a:p>
          <a:p>
            <a:pPr marL="342900" indent="-342900" algn="just">
              <a:buFont typeface="Arial" panose="020B0604020202020204" pitchFamily="34" charset="0"/>
              <a:buChar char="•"/>
            </a:pPr>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[5] IRDES. Inégalités spatiales d’accessibilité aux soins médicaux. 2020.</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[6] Institut national de la statistique et des études économiques (INSEE). Manuel d’analyse spatiale. Insee Eurostat, Montrouge, France, 2018. Chapitres 1, 3 et 6.</a:t>
            </a:r>
          </a:p>
        </p:txBody>
      </p:sp>
    </p:spTree>
    <p:extLst>
      <p:ext uri="{BB962C8B-B14F-4D97-AF65-F5344CB8AC3E}">
        <p14:creationId xmlns:p14="http://schemas.microsoft.com/office/powerpoint/2010/main" val="1603522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31</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grpSp>
        <p:nvGrpSpPr>
          <p:cNvPr id="31" name="Groupe 30">
            <a:extLst>
              <a:ext uri="{FF2B5EF4-FFF2-40B4-BE49-F238E27FC236}">
                <a16:creationId xmlns:a16="http://schemas.microsoft.com/office/drawing/2014/main" id="{FC8A53BE-DCDD-F652-3D18-D6BD734AEFD6}"/>
              </a:ext>
            </a:extLst>
          </p:cNvPr>
          <p:cNvGrpSpPr/>
          <p:nvPr/>
        </p:nvGrpSpPr>
        <p:grpSpPr>
          <a:xfrm>
            <a:off x="255522" y="907822"/>
            <a:ext cx="8704295" cy="3202356"/>
            <a:chOff x="2001078" y="468495"/>
            <a:chExt cx="8971722" cy="3202356"/>
          </a:xfrm>
        </p:grpSpPr>
        <p:grpSp>
          <p:nvGrpSpPr>
            <p:cNvPr id="36" name="Groupe 35">
              <a:extLst>
                <a:ext uri="{FF2B5EF4-FFF2-40B4-BE49-F238E27FC236}">
                  <a16:creationId xmlns:a16="http://schemas.microsoft.com/office/drawing/2014/main" id="{19E588D6-E4BB-2FB3-F4A5-BE86896202E6}"/>
                </a:ext>
              </a:extLst>
            </p:cNvPr>
            <p:cNvGrpSpPr/>
            <p:nvPr/>
          </p:nvGrpSpPr>
          <p:grpSpPr>
            <a:xfrm>
              <a:off x="2001078" y="3021496"/>
              <a:ext cx="689113" cy="649355"/>
              <a:chOff x="2001078" y="3021496"/>
              <a:chExt cx="689113" cy="649355"/>
            </a:xfrm>
          </p:grpSpPr>
          <p:grpSp>
            <p:nvGrpSpPr>
              <p:cNvPr id="38" name="Groupe 37">
                <a:extLst>
                  <a:ext uri="{FF2B5EF4-FFF2-40B4-BE49-F238E27FC236}">
                    <a16:creationId xmlns:a16="http://schemas.microsoft.com/office/drawing/2014/main" id="{1D5A28A9-3A69-DF59-CABC-DB6FF692A656}"/>
                  </a:ext>
                </a:extLst>
              </p:cNvPr>
              <p:cNvGrpSpPr/>
              <p:nvPr/>
            </p:nvGrpSpPr>
            <p:grpSpPr>
              <a:xfrm>
                <a:off x="2001078" y="3021496"/>
                <a:ext cx="689113" cy="649355"/>
                <a:chOff x="2001078" y="3021496"/>
                <a:chExt cx="689113" cy="649355"/>
              </a:xfrm>
            </p:grpSpPr>
            <p:sp>
              <p:nvSpPr>
                <p:cNvPr id="40" name="Organigramme : Connecteur 39">
                  <a:extLst>
                    <a:ext uri="{FF2B5EF4-FFF2-40B4-BE49-F238E27FC236}">
                      <a16:creationId xmlns:a16="http://schemas.microsoft.com/office/drawing/2014/main" id="{299CEB72-C34B-3B37-54D4-3C6B1794FAE2}"/>
                    </a:ext>
                  </a:extLst>
                </p:cNvPr>
                <p:cNvSpPr/>
                <p:nvPr/>
              </p:nvSpPr>
              <p:spPr>
                <a:xfrm>
                  <a:off x="2001078" y="3021496"/>
                  <a:ext cx="689113" cy="649355"/>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sp>
              <p:nvSpPr>
                <p:cNvPr id="41" name="Organigramme : Connecteur 40">
                  <a:extLst>
                    <a:ext uri="{FF2B5EF4-FFF2-40B4-BE49-F238E27FC236}">
                      <a16:creationId xmlns:a16="http://schemas.microsoft.com/office/drawing/2014/main" id="{9EC432D6-121D-E968-5F78-813E0D4A46A7}"/>
                    </a:ext>
                  </a:extLst>
                </p:cNvPr>
                <p:cNvSpPr/>
                <p:nvPr/>
              </p:nvSpPr>
              <p:spPr>
                <a:xfrm>
                  <a:off x="2054090" y="3074504"/>
                  <a:ext cx="583096" cy="543339"/>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grpSp>
          <p:sp>
            <p:nvSpPr>
              <p:cNvPr id="39" name="Organigramme : Connecteur 38">
                <a:extLst>
                  <a:ext uri="{FF2B5EF4-FFF2-40B4-BE49-F238E27FC236}">
                    <a16:creationId xmlns:a16="http://schemas.microsoft.com/office/drawing/2014/main" id="{A439D06B-6DCA-30A2-3EC4-71C9A49A9899}"/>
                  </a:ext>
                </a:extLst>
              </p:cNvPr>
              <p:cNvSpPr/>
              <p:nvPr/>
            </p:nvSpPr>
            <p:spPr>
              <a:xfrm>
                <a:off x="2107100" y="3124200"/>
                <a:ext cx="463826" cy="453887"/>
              </a:xfrm>
              <a:prstGeom prst="flowChartConnec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J" dirty="0"/>
              </a:p>
            </p:txBody>
          </p:sp>
        </p:grpSp>
        <p:sp>
          <p:nvSpPr>
            <p:cNvPr id="35" name="ZoneTexte 34">
              <a:extLst>
                <a:ext uri="{FF2B5EF4-FFF2-40B4-BE49-F238E27FC236}">
                  <a16:creationId xmlns:a16="http://schemas.microsoft.com/office/drawing/2014/main" id="{224D4433-A0C0-9A9E-E400-C11AB25D31E6}"/>
                </a:ext>
              </a:extLst>
            </p:cNvPr>
            <p:cNvSpPr txBox="1"/>
            <p:nvPr/>
          </p:nvSpPr>
          <p:spPr>
            <a:xfrm>
              <a:off x="4367284" y="468495"/>
              <a:ext cx="6605516" cy="461665"/>
            </a:xfrm>
            <a:prstGeom prst="rect">
              <a:avLst/>
            </a:prstGeom>
            <a:noFill/>
          </p:spPr>
          <p:txBody>
            <a:bodyPr wrap="square" rtlCol="0">
              <a:spAutoFit/>
            </a:bodyPr>
            <a:lstStyle/>
            <a:p>
              <a:pPr algn="ctr"/>
              <a:r>
                <a:rPr lang="fr-FR" sz="2400" b="1" dirty="0">
                  <a:solidFill>
                    <a:schemeClr val="bg1"/>
                  </a:solidFill>
                  <a:latin typeface="Bahnschrift SemiBold" panose="020B0502040204020203" pitchFamily="34" charset="0"/>
                </a:rPr>
                <a:t>Introduction</a:t>
              </a:r>
              <a:endParaRPr lang="fr-BJ" sz="2400" b="1" dirty="0">
                <a:solidFill>
                  <a:schemeClr val="bg1"/>
                </a:solidFill>
                <a:latin typeface="Bahnschrift SemiBold" panose="020B0502040204020203" pitchFamily="34" charset="0"/>
              </a:endParaRPr>
            </a:p>
          </p:txBody>
        </p:sp>
      </p:grpSp>
      <p:sp>
        <p:nvSpPr>
          <p:cNvPr id="46" name="ZoneTexte 45">
            <a:extLst>
              <a:ext uri="{FF2B5EF4-FFF2-40B4-BE49-F238E27FC236}">
                <a16:creationId xmlns:a16="http://schemas.microsoft.com/office/drawing/2014/main" id="{76FBEAE3-BE4D-8E8C-6767-6758387346C0}"/>
              </a:ext>
            </a:extLst>
          </p:cNvPr>
          <p:cNvSpPr txBox="1"/>
          <p:nvPr/>
        </p:nvSpPr>
        <p:spPr>
          <a:xfrm>
            <a:off x="2551197" y="6080599"/>
            <a:ext cx="6408621" cy="461665"/>
          </a:xfrm>
          <a:prstGeom prst="rect">
            <a:avLst/>
          </a:prstGeom>
          <a:noFill/>
        </p:spPr>
        <p:txBody>
          <a:bodyPr wrap="square" rtlCol="0">
            <a:spAutoFit/>
          </a:bodyPr>
          <a:lstStyle/>
          <a:p>
            <a:pPr algn="ctr"/>
            <a:r>
              <a:rPr lang="fr-FR" sz="2400" b="1" dirty="0">
                <a:solidFill>
                  <a:schemeClr val="bg1"/>
                </a:solidFill>
                <a:latin typeface="Bahnschrift SemiBold" panose="020B0502040204020203" pitchFamily="34" charset="0"/>
              </a:rPr>
              <a:t>Conclusion</a:t>
            </a:r>
            <a:endParaRPr lang="fr-BJ" sz="2400" b="1" dirty="0">
              <a:solidFill>
                <a:schemeClr val="bg1"/>
              </a:solidFill>
              <a:latin typeface="Bahnschrift SemiBold" panose="020B0502040204020203" pitchFamily="34" charset="0"/>
            </a:endParaRPr>
          </a:p>
        </p:txBody>
      </p:sp>
      <p:grpSp>
        <p:nvGrpSpPr>
          <p:cNvPr id="47" name="Groupe 46">
            <a:extLst>
              <a:ext uri="{FF2B5EF4-FFF2-40B4-BE49-F238E27FC236}">
                <a16:creationId xmlns:a16="http://schemas.microsoft.com/office/drawing/2014/main" id="{B4298426-1237-8A00-BECA-5D92E831CD25}"/>
              </a:ext>
            </a:extLst>
          </p:cNvPr>
          <p:cNvGrpSpPr/>
          <p:nvPr/>
        </p:nvGrpSpPr>
        <p:grpSpPr>
          <a:xfrm>
            <a:off x="1045863" y="1656780"/>
            <a:ext cx="8594940" cy="2304280"/>
            <a:chOff x="2815701" y="1217453"/>
            <a:chExt cx="8859008" cy="2304280"/>
          </a:xfrm>
        </p:grpSpPr>
        <p:sp>
          <p:nvSpPr>
            <p:cNvPr id="48" name="Forme libre : forme 47">
              <a:extLst>
                <a:ext uri="{FF2B5EF4-FFF2-40B4-BE49-F238E27FC236}">
                  <a16:creationId xmlns:a16="http://schemas.microsoft.com/office/drawing/2014/main" id="{884E934D-45C7-8673-F050-1D8B4FABC76A}"/>
                </a:ext>
              </a:extLst>
            </p:cNvPr>
            <p:cNvSpPr/>
            <p:nvPr/>
          </p:nvSpPr>
          <p:spPr>
            <a:xfrm rot="12697901">
              <a:off x="2815701" y="1217453"/>
              <a:ext cx="554639" cy="2304280"/>
            </a:xfrm>
            <a:custGeom>
              <a:avLst/>
              <a:gdLst>
                <a:gd name="connsiteX0" fmla="*/ 522264 w 554639"/>
                <a:gd name="connsiteY0" fmla="*/ 2304280 h 2304280"/>
                <a:gd name="connsiteX1" fmla="*/ 442866 w 554639"/>
                <a:gd name="connsiteY1" fmla="*/ 2266946 h 2304280"/>
                <a:gd name="connsiteX2" fmla="*/ 385293 w 554639"/>
                <a:gd name="connsiteY2" fmla="*/ 1902744 h 2304280"/>
                <a:gd name="connsiteX3" fmla="*/ 27045 w 554639"/>
                <a:gd name="connsiteY3" fmla="*/ 1787208 h 2304280"/>
                <a:gd name="connsiteX4" fmla="*/ 0 w 554639"/>
                <a:gd name="connsiteY4" fmla="*/ 1703872 h 2304280"/>
                <a:gd name="connsiteX5" fmla="*/ 301553 w 554639"/>
                <a:gd name="connsiteY5" fmla="*/ 1725917 h 2304280"/>
                <a:gd name="connsiteX6" fmla="*/ 313401 w 554639"/>
                <a:gd name="connsiteY6" fmla="*/ 1732759 h 2304280"/>
                <a:gd name="connsiteX7" fmla="*/ 313401 w 554639"/>
                <a:gd name="connsiteY7" fmla="*/ 0 h 2304280"/>
                <a:gd name="connsiteX8" fmla="*/ 371928 w 554639"/>
                <a:gd name="connsiteY8" fmla="*/ 0 h 2304280"/>
                <a:gd name="connsiteX9" fmla="*/ 371928 w 554639"/>
                <a:gd name="connsiteY9" fmla="*/ 1769978 h 2304280"/>
                <a:gd name="connsiteX10" fmla="*/ 406134 w 554639"/>
                <a:gd name="connsiteY10" fmla="*/ 1797060 h 2304280"/>
                <a:gd name="connsiteX11" fmla="*/ 451064 w 554639"/>
                <a:gd name="connsiteY11" fmla="*/ 1844762 h 2304280"/>
                <a:gd name="connsiteX12" fmla="*/ 522264 w 554639"/>
                <a:gd name="connsiteY12" fmla="*/ 2304280 h 2304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4639" h="2304280">
                  <a:moveTo>
                    <a:pt x="522264" y="2304280"/>
                  </a:moveTo>
                  <a:lnTo>
                    <a:pt x="442866" y="2266946"/>
                  </a:lnTo>
                  <a:cubicBezTo>
                    <a:pt x="489689" y="2146502"/>
                    <a:pt x="467428" y="2005685"/>
                    <a:pt x="385293" y="1902744"/>
                  </a:cubicBezTo>
                  <a:cubicBezTo>
                    <a:pt x="296417" y="1791357"/>
                    <a:pt x="154639" y="1745633"/>
                    <a:pt x="27045" y="1787208"/>
                  </a:cubicBezTo>
                  <a:lnTo>
                    <a:pt x="0" y="1703872"/>
                  </a:lnTo>
                  <a:cubicBezTo>
                    <a:pt x="100530" y="1671143"/>
                    <a:pt x="207859" y="1680619"/>
                    <a:pt x="301553" y="1725917"/>
                  </a:cubicBezTo>
                  <a:lnTo>
                    <a:pt x="313401" y="1732759"/>
                  </a:lnTo>
                  <a:lnTo>
                    <a:pt x="313401" y="0"/>
                  </a:lnTo>
                  <a:lnTo>
                    <a:pt x="371928" y="0"/>
                  </a:lnTo>
                  <a:lnTo>
                    <a:pt x="371928" y="1769978"/>
                  </a:lnTo>
                  <a:lnTo>
                    <a:pt x="406134" y="1797060"/>
                  </a:lnTo>
                  <a:cubicBezTo>
                    <a:pt x="422037" y="1811647"/>
                    <a:pt x="437068" y="1827565"/>
                    <a:pt x="451064" y="1844762"/>
                  </a:cubicBezTo>
                  <a:cubicBezTo>
                    <a:pt x="556217" y="1973974"/>
                    <a:pt x="583835" y="2152214"/>
                    <a:pt x="522264" y="230428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grpSp>
          <p:nvGrpSpPr>
            <p:cNvPr id="49" name="Groupe 48">
              <a:extLst>
                <a:ext uri="{FF2B5EF4-FFF2-40B4-BE49-F238E27FC236}">
                  <a16:creationId xmlns:a16="http://schemas.microsoft.com/office/drawing/2014/main" id="{B43A9553-C75B-6EC4-6C53-8A0A532A68A6}"/>
                </a:ext>
              </a:extLst>
            </p:cNvPr>
            <p:cNvGrpSpPr/>
            <p:nvPr/>
          </p:nvGrpSpPr>
          <p:grpSpPr>
            <a:xfrm>
              <a:off x="3432756" y="1266147"/>
              <a:ext cx="8241953" cy="709785"/>
              <a:chOff x="3432756" y="1266147"/>
              <a:chExt cx="8241953" cy="709785"/>
            </a:xfrm>
          </p:grpSpPr>
          <p:grpSp>
            <p:nvGrpSpPr>
              <p:cNvPr id="50" name="Groupe 49">
                <a:extLst>
                  <a:ext uri="{FF2B5EF4-FFF2-40B4-BE49-F238E27FC236}">
                    <a16:creationId xmlns:a16="http://schemas.microsoft.com/office/drawing/2014/main" id="{109F2E69-CFF2-3DD7-EBF2-2C09DDCF71DF}"/>
                  </a:ext>
                </a:extLst>
              </p:cNvPr>
              <p:cNvGrpSpPr/>
              <p:nvPr/>
            </p:nvGrpSpPr>
            <p:grpSpPr>
              <a:xfrm>
                <a:off x="3476145" y="1319047"/>
                <a:ext cx="8198564" cy="638428"/>
                <a:chOff x="3476145" y="1319047"/>
                <a:chExt cx="8198564" cy="638428"/>
              </a:xfrm>
            </p:grpSpPr>
            <p:sp>
              <p:nvSpPr>
                <p:cNvPr id="52" name="Forme libre : forme 51">
                  <a:extLst>
                    <a:ext uri="{FF2B5EF4-FFF2-40B4-BE49-F238E27FC236}">
                      <a16:creationId xmlns:a16="http://schemas.microsoft.com/office/drawing/2014/main" id="{5B6A8A82-3DAF-03E3-5149-0BCB45BF3D37}"/>
                    </a:ext>
                  </a:extLst>
                </p:cNvPr>
                <p:cNvSpPr/>
                <p:nvPr/>
              </p:nvSpPr>
              <p:spPr>
                <a:xfrm>
                  <a:off x="3476145" y="1319047"/>
                  <a:ext cx="8198564" cy="638428"/>
                </a:xfrm>
                <a:custGeom>
                  <a:avLst/>
                  <a:gdLst>
                    <a:gd name="connsiteX0" fmla="*/ 324678 w 8269356"/>
                    <a:gd name="connsiteY0" fmla="*/ 0 h 609601"/>
                    <a:gd name="connsiteX1" fmla="*/ 324689 w 8269356"/>
                    <a:gd name="connsiteY1" fmla="*/ 1 h 609601"/>
                    <a:gd name="connsiteX2" fmla="*/ 7944677 w 8269356"/>
                    <a:gd name="connsiteY2" fmla="*/ 1 h 609601"/>
                    <a:gd name="connsiteX3" fmla="*/ 8269356 w 8269356"/>
                    <a:gd name="connsiteY3" fmla="*/ 304801 h 609601"/>
                    <a:gd name="connsiteX4" fmla="*/ 7944677 w 8269356"/>
                    <a:gd name="connsiteY4" fmla="*/ 609601 h 609601"/>
                    <a:gd name="connsiteX5" fmla="*/ 7944666 w 8269356"/>
                    <a:gd name="connsiteY5" fmla="*/ 609600 h 609601"/>
                    <a:gd name="connsiteX6" fmla="*/ 324678 w 8269356"/>
                    <a:gd name="connsiteY6" fmla="*/ 609600 h 609601"/>
                    <a:gd name="connsiteX7" fmla="*/ 324678 w 8269356"/>
                    <a:gd name="connsiteY7" fmla="*/ 609600 h 609601"/>
                    <a:gd name="connsiteX8" fmla="*/ 324678 w 8269356"/>
                    <a:gd name="connsiteY8" fmla="*/ 609600 h 609601"/>
                    <a:gd name="connsiteX9" fmla="*/ 259244 w 8269356"/>
                    <a:gd name="connsiteY9" fmla="*/ 603408 h 609601"/>
                    <a:gd name="connsiteX10" fmla="*/ 0 w 8269356"/>
                    <a:gd name="connsiteY10" fmla="*/ 304800 h 609601"/>
                    <a:gd name="connsiteX11" fmla="*/ 324678 w 8269356"/>
                    <a:gd name="connsiteY11" fmla="*/ 0 h 60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9356" h="609601">
                      <a:moveTo>
                        <a:pt x="324678" y="0"/>
                      </a:moveTo>
                      <a:lnTo>
                        <a:pt x="324689" y="1"/>
                      </a:lnTo>
                      <a:lnTo>
                        <a:pt x="7944677" y="1"/>
                      </a:lnTo>
                      <a:cubicBezTo>
                        <a:pt x="8123992" y="1"/>
                        <a:pt x="8269356" y="136465"/>
                        <a:pt x="8269356" y="304801"/>
                      </a:cubicBezTo>
                      <a:cubicBezTo>
                        <a:pt x="8269356" y="473137"/>
                        <a:pt x="8123992" y="609601"/>
                        <a:pt x="7944677" y="609601"/>
                      </a:cubicBezTo>
                      <a:lnTo>
                        <a:pt x="7944666" y="609600"/>
                      </a:lnTo>
                      <a:lnTo>
                        <a:pt x="324678" y="609600"/>
                      </a:lnTo>
                      <a:lnTo>
                        <a:pt x="324678" y="609600"/>
                      </a:lnTo>
                      <a:lnTo>
                        <a:pt x="324678" y="609600"/>
                      </a:lnTo>
                      <a:lnTo>
                        <a:pt x="259244" y="603408"/>
                      </a:lnTo>
                      <a:cubicBezTo>
                        <a:pt x="111294" y="574986"/>
                        <a:pt x="0" y="452094"/>
                        <a:pt x="0" y="304800"/>
                      </a:cubicBezTo>
                      <a:cubicBezTo>
                        <a:pt x="0" y="136464"/>
                        <a:pt x="145364" y="0"/>
                        <a:pt x="3246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sp>
              <p:nvSpPr>
                <p:cNvPr id="53" name="ZoneTexte 52">
                  <a:extLst>
                    <a:ext uri="{FF2B5EF4-FFF2-40B4-BE49-F238E27FC236}">
                      <a16:creationId xmlns:a16="http://schemas.microsoft.com/office/drawing/2014/main" id="{3AA85753-2746-0AD6-8A89-0198AFC0FB78}"/>
                    </a:ext>
                  </a:extLst>
                </p:cNvPr>
                <p:cNvSpPr txBox="1"/>
                <p:nvPr/>
              </p:nvSpPr>
              <p:spPr>
                <a:xfrm>
                  <a:off x="4367284" y="1348542"/>
                  <a:ext cx="6605516" cy="584775"/>
                </a:xfrm>
                <a:prstGeom prst="rect">
                  <a:avLst/>
                </a:prstGeom>
                <a:noFill/>
              </p:spPr>
              <p:txBody>
                <a:bodyPr wrap="square" rtlCol="0">
                  <a:spAutoFit/>
                </a:bodyPr>
                <a:lstStyle/>
                <a:p>
                  <a:pPr algn="ctr"/>
                  <a:r>
                    <a:rPr lang="fr-FR" sz="3200" b="1" dirty="0">
                      <a:solidFill>
                        <a:schemeClr val="bg1"/>
                      </a:solidFill>
                      <a:latin typeface="Gill Sans MT" panose="020B0502020104020203" pitchFamily="34" charset="0"/>
                    </a:rPr>
                    <a:t>Présentation du contexte</a:t>
                  </a:r>
                  <a:endParaRPr lang="fr-BJ" sz="3200" b="1" dirty="0">
                    <a:solidFill>
                      <a:schemeClr val="bg1"/>
                    </a:solidFill>
                    <a:latin typeface="Gill Sans MT" panose="020B0502020104020203" pitchFamily="34" charset="0"/>
                  </a:endParaRPr>
                </a:p>
              </p:txBody>
            </p:sp>
          </p:grpSp>
          <p:sp>
            <p:nvSpPr>
              <p:cNvPr id="51" name="Organigramme : Connecteur 50">
                <a:extLst>
                  <a:ext uri="{FF2B5EF4-FFF2-40B4-BE49-F238E27FC236}">
                    <a16:creationId xmlns:a16="http://schemas.microsoft.com/office/drawing/2014/main" id="{CD5E476F-AC80-80A2-77A1-66C475F8FA1A}"/>
                  </a:ext>
                </a:extLst>
              </p:cNvPr>
              <p:cNvSpPr/>
              <p:nvPr/>
            </p:nvSpPr>
            <p:spPr>
              <a:xfrm>
                <a:off x="3432756" y="1266147"/>
                <a:ext cx="742406" cy="709785"/>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1.</a:t>
                </a:r>
                <a:endParaRPr lang="fr-BJ" sz="2400" b="1" dirty="0">
                  <a:solidFill>
                    <a:schemeClr val="bg1"/>
                  </a:solidFill>
                  <a:latin typeface="Montserrat" panose="02000505000000020004" pitchFamily="2" charset="0"/>
                </a:endParaRPr>
              </a:p>
            </p:txBody>
          </p:sp>
        </p:grpSp>
      </p:grpSp>
      <p:grpSp>
        <p:nvGrpSpPr>
          <p:cNvPr id="54" name="Groupe 53">
            <a:extLst>
              <a:ext uri="{FF2B5EF4-FFF2-40B4-BE49-F238E27FC236}">
                <a16:creationId xmlns:a16="http://schemas.microsoft.com/office/drawing/2014/main" id="{EC6FC1F5-C4FE-ACE8-F386-05A1E897E894}"/>
              </a:ext>
            </a:extLst>
          </p:cNvPr>
          <p:cNvGrpSpPr/>
          <p:nvPr/>
        </p:nvGrpSpPr>
        <p:grpSpPr>
          <a:xfrm>
            <a:off x="358384" y="2602699"/>
            <a:ext cx="9344487" cy="1195828"/>
            <a:chOff x="2076713" y="2163971"/>
            <a:chExt cx="9631582" cy="1195828"/>
          </a:xfrm>
        </p:grpSpPr>
        <p:sp>
          <p:nvSpPr>
            <p:cNvPr id="55" name="Forme libre : forme 54">
              <a:extLst>
                <a:ext uri="{FF2B5EF4-FFF2-40B4-BE49-F238E27FC236}">
                  <a16:creationId xmlns:a16="http://schemas.microsoft.com/office/drawing/2014/main" id="{26FFB623-B99C-C718-B46A-391AF1152D84}"/>
                </a:ext>
              </a:extLst>
            </p:cNvPr>
            <p:cNvSpPr/>
            <p:nvPr/>
          </p:nvSpPr>
          <p:spPr>
            <a:xfrm rot="13680587">
              <a:off x="2678659" y="2085345"/>
              <a:ext cx="672508" cy="1876400"/>
            </a:xfrm>
            <a:custGeom>
              <a:avLst/>
              <a:gdLst>
                <a:gd name="connsiteX0" fmla="*/ 670371 w 672508"/>
                <a:gd name="connsiteY0" fmla="*/ 1876400 h 1876400"/>
                <a:gd name="connsiteX1" fmla="*/ 583667 w 672508"/>
                <a:gd name="connsiteY1" fmla="*/ 1862970 h 1876400"/>
                <a:gd name="connsiteX2" fmla="*/ 425735 w 672508"/>
                <a:gd name="connsiteY2" fmla="*/ 1529781 h 1876400"/>
                <a:gd name="connsiteX3" fmla="*/ 49446 w 672508"/>
                <a:gd name="connsiteY3" fmla="*/ 1519949 h 1876400"/>
                <a:gd name="connsiteX4" fmla="*/ 0 w 672508"/>
                <a:gd name="connsiteY4" fmla="*/ 1447621 h 1876400"/>
                <a:gd name="connsiteX5" fmla="*/ 415930 w 672508"/>
                <a:gd name="connsiteY5" fmla="*/ 1422509 h 1876400"/>
                <a:gd name="connsiteX6" fmla="*/ 442221 w 672508"/>
                <a:gd name="connsiteY6" fmla="*/ 1437894 h 1876400"/>
                <a:gd name="connsiteX7" fmla="*/ 442221 w 672508"/>
                <a:gd name="connsiteY7" fmla="*/ 0 h 1876400"/>
                <a:gd name="connsiteX8" fmla="*/ 500417 w 672508"/>
                <a:gd name="connsiteY8" fmla="*/ 0 h 1876400"/>
                <a:gd name="connsiteX9" fmla="*/ 500417 w 672508"/>
                <a:gd name="connsiteY9" fmla="*/ 1477714 h 1876400"/>
                <a:gd name="connsiteX10" fmla="*/ 521081 w 672508"/>
                <a:gd name="connsiteY10" fmla="*/ 1494071 h 1876400"/>
                <a:gd name="connsiteX11" fmla="*/ 670371 w 672508"/>
                <a:gd name="connsiteY11" fmla="*/ 1876400 h 18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2508" h="1876400">
                  <a:moveTo>
                    <a:pt x="670371" y="1876400"/>
                  </a:moveTo>
                  <a:lnTo>
                    <a:pt x="583667" y="1862970"/>
                  </a:lnTo>
                  <a:cubicBezTo>
                    <a:pt x="594628" y="1734210"/>
                    <a:pt x="533564" y="1605384"/>
                    <a:pt x="425735" y="1529781"/>
                  </a:cubicBezTo>
                  <a:cubicBezTo>
                    <a:pt x="309057" y="1447974"/>
                    <a:pt x="160139" y="1444083"/>
                    <a:pt x="49446" y="1519949"/>
                  </a:cubicBezTo>
                  <a:lnTo>
                    <a:pt x="0" y="1447621"/>
                  </a:lnTo>
                  <a:cubicBezTo>
                    <a:pt x="122110" y="1363975"/>
                    <a:pt x="280330" y="1355935"/>
                    <a:pt x="415930" y="1422509"/>
                  </a:cubicBezTo>
                  <a:lnTo>
                    <a:pt x="442221" y="1437894"/>
                  </a:lnTo>
                  <a:lnTo>
                    <a:pt x="442221" y="0"/>
                  </a:lnTo>
                  <a:lnTo>
                    <a:pt x="500417" y="0"/>
                  </a:lnTo>
                  <a:lnTo>
                    <a:pt x="500417" y="1477714"/>
                  </a:lnTo>
                  <a:lnTo>
                    <a:pt x="521081" y="1494071"/>
                  </a:lnTo>
                  <a:cubicBezTo>
                    <a:pt x="627545" y="1590729"/>
                    <a:pt x="684540" y="1733551"/>
                    <a:pt x="670371" y="187640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grpSp>
          <p:nvGrpSpPr>
            <p:cNvPr id="56" name="Groupe 55">
              <a:extLst>
                <a:ext uri="{FF2B5EF4-FFF2-40B4-BE49-F238E27FC236}">
                  <a16:creationId xmlns:a16="http://schemas.microsoft.com/office/drawing/2014/main" id="{AD42DF0B-7D40-F8EA-84D8-EB03B9007D7C}"/>
                </a:ext>
              </a:extLst>
            </p:cNvPr>
            <p:cNvGrpSpPr/>
            <p:nvPr/>
          </p:nvGrpSpPr>
          <p:grpSpPr>
            <a:xfrm>
              <a:off x="3438939" y="2163971"/>
              <a:ext cx="8269356" cy="709785"/>
              <a:chOff x="3438939" y="2163971"/>
              <a:chExt cx="8269356" cy="709785"/>
            </a:xfrm>
          </p:grpSpPr>
          <p:grpSp>
            <p:nvGrpSpPr>
              <p:cNvPr id="57" name="Groupe 56">
                <a:extLst>
                  <a:ext uri="{FF2B5EF4-FFF2-40B4-BE49-F238E27FC236}">
                    <a16:creationId xmlns:a16="http://schemas.microsoft.com/office/drawing/2014/main" id="{A78BEA5D-7FCA-C9E5-624F-315A4D514846}"/>
                  </a:ext>
                </a:extLst>
              </p:cNvPr>
              <p:cNvGrpSpPr/>
              <p:nvPr/>
            </p:nvGrpSpPr>
            <p:grpSpPr>
              <a:xfrm>
                <a:off x="3438939" y="2186918"/>
                <a:ext cx="8269356" cy="646331"/>
                <a:chOff x="3438939" y="2186918"/>
                <a:chExt cx="8269356" cy="646331"/>
              </a:xfrm>
            </p:grpSpPr>
            <p:sp>
              <p:nvSpPr>
                <p:cNvPr id="59" name="Forme libre : forme 58">
                  <a:extLst>
                    <a:ext uri="{FF2B5EF4-FFF2-40B4-BE49-F238E27FC236}">
                      <a16:creationId xmlns:a16="http://schemas.microsoft.com/office/drawing/2014/main" id="{239A5E7C-0181-345F-7142-2AAB54B82DFD}"/>
                    </a:ext>
                  </a:extLst>
                </p:cNvPr>
                <p:cNvSpPr/>
                <p:nvPr/>
              </p:nvSpPr>
              <p:spPr>
                <a:xfrm>
                  <a:off x="3438939" y="2209798"/>
                  <a:ext cx="8269356" cy="609601"/>
                </a:xfrm>
                <a:custGeom>
                  <a:avLst/>
                  <a:gdLst>
                    <a:gd name="connsiteX0" fmla="*/ 324678 w 8269356"/>
                    <a:gd name="connsiteY0" fmla="*/ 0 h 609601"/>
                    <a:gd name="connsiteX1" fmla="*/ 324689 w 8269356"/>
                    <a:gd name="connsiteY1" fmla="*/ 1 h 609601"/>
                    <a:gd name="connsiteX2" fmla="*/ 7944677 w 8269356"/>
                    <a:gd name="connsiteY2" fmla="*/ 1 h 609601"/>
                    <a:gd name="connsiteX3" fmla="*/ 8269356 w 8269356"/>
                    <a:gd name="connsiteY3" fmla="*/ 304801 h 609601"/>
                    <a:gd name="connsiteX4" fmla="*/ 7944677 w 8269356"/>
                    <a:gd name="connsiteY4" fmla="*/ 609601 h 609601"/>
                    <a:gd name="connsiteX5" fmla="*/ 7944666 w 8269356"/>
                    <a:gd name="connsiteY5" fmla="*/ 609600 h 609601"/>
                    <a:gd name="connsiteX6" fmla="*/ 324678 w 8269356"/>
                    <a:gd name="connsiteY6" fmla="*/ 609600 h 609601"/>
                    <a:gd name="connsiteX7" fmla="*/ 324678 w 8269356"/>
                    <a:gd name="connsiteY7" fmla="*/ 609600 h 609601"/>
                    <a:gd name="connsiteX8" fmla="*/ 324678 w 8269356"/>
                    <a:gd name="connsiteY8" fmla="*/ 609600 h 609601"/>
                    <a:gd name="connsiteX9" fmla="*/ 259244 w 8269356"/>
                    <a:gd name="connsiteY9" fmla="*/ 603408 h 609601"/>
                    <a:gd name="connsiteX10" fmla="*/ 0 w 8269356"/>
                    <a:gd name="connsiteY10" fmla="*/ 304800 h 609601"/>
                    <a:gd name="connsiteX11" fmla="*/ 324678 w 8269356"/>
                    <a:gd name="connsiteY11" fmla="*/ 0 h 60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9356" h="609601">
                      <a:moveTo>
                        <a:pt x="324678" y="0"/>
                      </a:moveTo>
                      <a:lnTo>
                        <a:pt x="324689" y="1"/>
                      </a:lnTo>
                      <a:lnTo>
                        <a:pt x="7944677" y="1"/>
                      </a:lnTo>
                      <a:cubicBezTo>
                        <a:pt x="8123992" y="1"/>
                        <a:pt x="8269356" y="136465"/>
                        <a:pt x="8269356" y="304801"/>
                      </a:cubicBezTo>
                      <a:cubicBezTo>
                        <a:pt x="8269356" y="473137"/>
                        <a:pt x="8123992" y="609601"/>
                        <a:pt x="7944677" y="609601"/>
                      </a:cubicBezTo>
                      <a:lnTo>
                        <a:pt x="7944666" y="609600"/>
                      </a:lnTo>
                      <a:lnTo>
                        <a:pt x="324678" y="609600"/>
                      </a:lnTo>
                      <a:lnTo>
                        <a:pt x="324678" y="609600"/>
                      </a:lnTo>
                      <a:lnTo>
                        <a:pt x="324678" y="609600"/>
                      </a:lnTo>
                      <a:lnTo>
                        <a:pt x="259244" y="603408"/>
                      </a:lnTo>
                      <a:cubicBezTo>
                        <a:pt x="111294" y="574986"/>
                        <a:pt x="0" y="452094"/>
                        <a:pt x="0" y="304800"/>
                      </a:cubicBezTo>
                      <a:cubicBezTo>
                        <a:pt x="0" y="136464"/>
                        <a:pt x="145364" y="0"/>
                        <a:pt x="3246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sp>
              <p:nvSpPr>
                <p:cNvPr id="60" name="ZoneTexte 59">
                  <a:extLst>
                    <a:ext uri="{FF2B5EF4-FFF2-40B4-BE49-F238E27FC236}">
                      <a16:creationId xmlns:a16="http://schemas.microsoft.com/office/drawing/2014/main" id="{969452F4-5757-A579-22B2-4A33AE8E20AD}"/>
                    </a:ext>
                  </a:extLst>
                </p:cNvPr>
                <p:cNvSpPr txBox="1"/>
                <p:nvPr/>
              </p:nvSpPr>
              <p:spPr>
                <a:xfrm>
                  <a:off x="4367284" y="2186918"/>
                  <a:ext cx="6605516" cy="646331"/>
                </a:xfrm>
                <a:prstGeom prst="rect">
                  <a:avLst/>
                </a:prstGeom>
                <a:noFill/>
              </p:spPr>
              <p:txBody>
                <a:bodyPr wrap="square" rtlCol="0">
                  <a:spAutoFit/>
                </a:bodyPr>
                <a:lstStyle/>
                <a:p>
                  <a:pPr algn="ctr"/>
                  <a:r>
                    <a:rPr lang="fr-FR" sz="3600" b="1" dirty="0">
                      <a:solidFill>
                        <a:schemeClr val="bg1"/>
                      </a:solidFill>
                      <a:latin typeface="Gill Sans MT" panose="020B0502020104020203" pitchFamily="34" charset="0"/>
                    </a:rPr>
                    <a:t>Méthodologie</a:t>
                  </a:r>
                  <a:endParaRPr lang="fr-BJ" sz="3600" b="1" dirty="0">
                    <a:solidFill>
                      <a:schemeClr val="bg1"/>
                    </a:solidFill>
                    <a:latin typeface="Gill Sans MT" panose="020B0502020104020203" pitchFamily="34" charset="0"/>
                  </a:endParaRPr>
                </a:p>
              </p:txBody>
            </p:sp>
          </p:grpSp>
          <p:sp>
            <p:nvSpPr>
              <p:cNvPr id="58" name="Organigramme : Connecteur 57">
                <a:extLst>
                  <a:ext uri="{FF2B5EF4-FFF2-40B4-BE49-F238E27FC236}">
                    <a16:creationId xmlns:a16="http://schemas.microsoft.com/office/drawing/2014/main" id="{1226F100-372A-2035-62FC-9BF96731DD10}"/>
                  </a:ext>
                </a:extLst>
              </p:cNvPr>
              <p:cNvSpPr/>
              <p:nvPr/>
            </p:nvSpPr>
            <p:spPr>
              <a:xfrm>
                <a:off x="3445157" y="2163971"/>
                <a:ext cx="742406" cy="709785"/>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2.</a:t>
                </a:r>
                <a:endParaRPr lang="fr-BJ" sz="2400" b="1" dirty="0">
                  <a:solidFill>
                    <a:schemeClr val="bg1"/>
                  </a:solidFill>
                  <a:latin typeface="Montserrat" panose="02000505000000020004" pitchFamily="2" charset="0"/>
                </a:endParaRPr>
              </a:p>
            </p:txBody>
          </p:sp>
        </p:grpSp>
      </p:grpSp>
      <p:grpSp>
        <p:nvGrpSpPr>
          <p:cNvPr id="61" name="Groupe 60">
            <a:extLst>
              <a:ext uri="{FF2B5EF4-FFF2-40B4-BE49-F238E27FC236}">
                <a16:creationId xmlns:a16="http://schemas.microsoft.com/office/drawing/2014/main" id="{74861EA0-505B-D1EB-4DA5-C78886EDDB32}"/>
              </a:ext>
            </a:extLst>
          </p:cNvPr>
          <p:cNvGrpSpPr/>
          <p:nvPr/>
        </p:nvGrpSpPr>
        <p:grpSpPr>
          <a:xfrm>
            <a:off x="747178" y="3381778"/>
            <a:ext cx="8926211" cy="785948"/>
            <a:chOff x="2507839" y="2942451"/>
            <a:chExt cx="9200456" cy="785948"/>
          </a:xfrm>
        </p:grpSpPr>
        <p:sp>
          <p:nvSpPr>
            <p:cNvPr id="62" name="Forme libre : forme 61">
              <a:extLst>
                <a:ext uri="{FF2B5EF4-FFF2-40B4-BE49-F238E27FC236}">
                  <a16:creationId xmlns:a16="http://schemas.microsoft.com/office/drawing/2014/main" id="{C491FBF4-CB01-CD28-D42D-49FCACD09EEE}"/>
                </a:ext>
              </a:extLst>
            </p:cNvPr>
            <p:cNvSpPr/>
            <p:nvPr/>
          </p:nvSpPr>
          <p:spPr>
            <a:xfrm rot="16200000" flipH="1">
              <a:off x="2680952" y="2770172"/>
              <a:ext cx="785114" cy="1131340"/>
            </a:xfrm>
            <a:custGeom>
              <a:avLst/>
              <a:gdLst>
                <a:gd name="connsiteX0" fmla="*/ 0 w 785114"/>
                <a:gd name="connsiteY0" fmla="*/ 980874 h 1131340"/>
                <a:gd name="connsiteX1" fmla="*/ 73428 w 785114"/>
                <a:gd name="connsiteY1" fmla="*/ 1028898 h 1131340"/>
                <a:gd name="connsiteX2" fmla="*/ 413717 w 785114"/>
                <a:gd name="connsiteY2" fmla="*/ 886909 h 1131340"/>
                <a:gd name="connsiteX3" fmla="*/ 699975 w 785114"/>
                <a:gd name="connsiteY3" fmla="*/ 1131340 h 1131340"/>
                <a:gd name="connsiteX4" fmla="*/ 785114 w 785114"/>
                <a:gd name="connsiteY4" fmla="*/ 1110661 h 1131340"/>
                <a:gd name="connsiteX5" fmla="*/ 428592 w 785114"/>
                <a:gd name="connsiteY5" fmla="*/ 800500 h 1131340"/>
                <a:gd name="connsiteX6" fmla="*/ 417995 w 785114"/>
                <a:gd name="connsiteY6" fmla="*/ 800536 h 1131340"/>
                <a:gd name="connsiteX7" fmla="*/ 417995 w 785114"/>
                <a:gd name="connsiteY7" fmla="*/ 0 h 1131340"/>
                <a:gd name="connsiteX8" fmla="*/ 360306 w 785114"/>
                <a:gd name="connsiteY8" fmla="*/ 0 h 1131340"/>
                <a:gd name="connsiteX9" fmla="*/ 360306 w 785114"/>
                <a:gd name="connsiteY9" fmla="*/ 800730 h 1131340"/>
                <a:gd name="connsiteX10" fmla="*/ 305612 w 785114"/>
                <a:gd name="connsiteY10" fmla="*/ 800914 h 1131340"/>
                <a:gd name="connsiteX11" fmla="*/ 0 w 785114"/>
                <a:gd name="connsiteY11" fmla="*/ 980874 h 113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5114" h="1131340">
                  <a:moveTo>
                    <a:pt x="0" y="980874"/>
                  </a:moveTo>
                  <a:lnTo>
                    <a:pt x="73428" y="1028898"/>
                  </a:lnTo>
                  <a:cubicBezTo>
                    <a:pt x="151422" y="925862"/>
                    <a:pt x="282994" y="870964"/>
                    <a:pt x="413717" y="886909"/>
                  </a:cubicBezTo>
                  <a:cubicBezTo>
                    <a:pt x="555168" y="904163"/>
                    <a:pt x="668456" y="1000898"/>
                    <a:pt x="699975" y="1131340"/>
                  </a:cubicBezTo>
                  <a:lnTo>
                    <a:pt x="785114" y="1110661"/>
                  </a:lnTo>
                  <a:cubicBezTo>
                    <a:pt x="745343" y="946246"/>
                    <a:pt x="604452" y="823676"/>
                    <a:pt x="428592" y="800500"/>
                  </a:cubicBezTo>
                  <a:lnTo>
                    <a:pt x="417995" y="800536"/>
                  </a:lnTo>
                  <a:lnTo>
                    <a:pt x="417995" y="0"/>
                  </a:lnTo>
                  <a:lnTo>
                    <a:pt x="360306" y="0"/>
                  </a:lnTo>
                  <a:lnTo>
                    <a:pt x="360306" y="800730"/>
                  </a:lnTo>
                  <a:lnTo>
                    <a:pt x="305612" y="800914"/>
                  </a:lnTo>
                  <a:cubicBezTo>
                    <a:pt x="184621" y="817605"/>
                    <a:pt x="72887" y="881743"/>
                    <a:pt x="0" y="980874"/>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grpSp>
          <p:nvGrpSpPr>
            <p:cNvPr id="63" name="Groupe 62">
              <a:extLst>
                <a:ext uri="{FF2B5EF4-FFF2-40B4-BE49-F238E27FC236}">
                  <a16:creationId xmlns:a16="http://schemas.microsoft.com/office/drawing/2014/main" id="{B10BE11B-9736-A602-1169-8C71686DD7FF}"/>
                </a:ext>
              </a:extLst>
            </p:cNvPr>
            <p:cNvGrpSpPr/>
            <p:nvPr/>
          </p:nvGrpSpPr>
          <p:grpSpPr>
            <a:xfrm>
              <a:off x="3432756" y="2942451"/>
              <a:ext cx="8275539" cy="717600"/>
              <a:chOff x="3432756" y="2942451"/>
              <a:chExt cx="8275539" cy="717600"/>
            </a:xfrm>
          </p:grpSpPr>
          <p:grpSp>
            <p:nvGrpSpPr>
              <p:cNvPr id="64" name="Groupe 63">
                <a:extLst>
                  <a:ext uri="{FF2B5EF4-FFF2-40B4-BE49-F238E27FC236}">
                    <a16:creationId xmlns:a16="http://schemas.microsoft.com/office/drawing/2014/main" id="{909A4228-DE05-4885-CDC6-1FD0057862DB}"/>
                  </a:ext>
                </a:extLst>
              </p:cNvPr>
              <p:cNvGrpSpPr/>
              <p:nvPr/>
            </p:nvGrpSpPr>
            <p:grpSpPr>
              <a:xfrm>
                <a:off x="3438939" y="3008242"/>
                <a:ext cx="8269356" cy="609601"/>
                <a:chOff x="3438939" y="3008242"/>
                <a:chExt cx="8269356" cy="609601"/>
              </a:xfrm>
            </p:grpSpPr>
            <p:sp>
              <p:nvSpPr>
                <p:cNvPr id="66" name="Forme libre : forme 65">
                  <a:extLst>
                    <a:ext uri="{FF2B5EF4-FFF2-40B4-BE49-F238E27FC236}">
                      <a16:creationId xmlns:a16="http://schemas.microsoft.com/office/drawing/2014/main" id="{5AECEB7A-8A3A-933D-FD58-6D86E70366CE}"/>
                    </a:ext>
                  </a:extLst>
                </p:cNvPr>
                <p:cNvSpPr/>
                <p:nvPr/>
              </p:nvSpPr>
              <p:spPr>
                <a:xfrm>
                  <a:off x="3438939" y="3008242"/>
                  <a:ext cx="8269356" cy="609601"/>
                </a:xfrm>
                <a:custGeom>
                  <a:avLst/>
                  <a:gdLst>
                    <a:gd name="connsiteX0" fmla="*/ 324678 w 8269356"/>
                    <a:gd name="connsiteY0" fmla="*/ 0 h 609601"/>
                    <a:gd name="connsiteX1" fmla="*/ 324689 w 8269356"/>
                    <a:gd name="connsiteY1" fmla="*/ 1 h 609601"/>
                    <a:gd name="connsiteX2" fmla="*/ 7944677 w 8269356"/>
                    <a:gd name="connsiteY2" fmla="*/ 1 h 609601"/>
                    <a:gd name="connsiteX3" fmla="*/ 8269356 w 8269356"/>
                    <a:gd name="connsiteY3" fmla="*/ 304801 h 609601"/>
                    <a:gd name="connsiteX4" fmla="*/ 7944677 w 8269356"/>
                    <a:gd name="connsiteY4" fmla="*/ 609601 h 609601"/>
                    <a:gd name="connsiteX5" fmla="*/ 7944666 w 8269356"/>
                    <a:gd name="connsiteY5" fmla="*/ 609600 h 609601"/>
                    <a:gd name="connsiteX6" fmla="*/ 324678 w 8269356"/>
                    <a:gd name="connsiteY6" fmla="*/ 609600 h 609601"/>
                    <a:gd name="connsiteX7" fmla="*/ 324678 w 8269356"/>
                    <a:gd name="connsiteY7" fmla="*/ 609600 h 609601"/>
                    <a:gd name="connsiteX8" fmla="*/ 324678 w 8269356"/>
                    <a:gd name="connsiteY8" fmla="*/ 609600 h 609601"/>
                    <a:gd name="connsiteX9" fmla="*/ 259244 w 8269356"/>
                    <a:gd name="connsiteY9" fmla="*/ 603408 h 609601"/>
                    <a:gd name="connsiteX10" fmla="*/ 0 w 8269356"/>
                    <a:gd name="connsiteY10" fmla="*/ 304800 h 609601"/>
                    <a:gd name="connsiteX11" fmla="*/ 324678 w 8269356"/>
                    <a:gd name="connsiteY11" fmla="*/ 0 h 60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9356" h="609601">
                      <a:moveTo>
                        <a:pt x="324678" y="0"/>
                      </a:moveTo>
                      <a:lnTo>
                        <a:pt x="324689" y="1"/>
                      </a:lnTo>
                      <a:lnTo>
                        <a:pt x="7944677" y="1"/>
                      </a:lnTo>
                      <a:cubicBezTo>
                        <a:pt x="8123992" y="1"/>
                        <a:pt x="8269356" y="136465"/>
                        <a:pt x="8269356" y="304801"/>
                      </a:cubicBezTo>
                      <a:cubicBezTo>
                        <a:pt x="8269356" y="473137"/>
                        <a:pt x="8123992" y="609601"/>
                        <a:pt x="7944677" y="609601"/>
                      </a:cubicBezTo>
                      <a:lnTo>
                        <a:pt x="7944666" y="609600"/>
                      </a:lnTo>
                      <a:lnTo>
                        <a:pt x="324678" y="609600"/>
                      </a:lnTo>
                      <a:lnTo>
                        <a:pt x="324678" y="609600"/>
                      </a:lnTo>
                      <a:lnTo>
                        <a:pt x="324678" y="609600"/>
                      </a:lnTo>
                      <a:lnTo>
                        <a:pt x="259244" y="603408"/>
                      </a:lnTo>
                      <a:cubicBezTo>
                        <a:pt x="111294" y="574986"/>
                        <a:pt x="0" y="452094"/>
                        <a:pt x="0" y="304800"/>
                      </a:cubicBezTo>
                      <a:cubicBezTo>
                        <a:pt x="0" y="136464"/>
                        <a:pt x="145364" y="0"/>
                        <a:pt x="3246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sp>
              <p:nvSpPr>
                <p:cNvPr id="67" name="ZoneTexte 66">
                  <a:extLst>
                    <a:ext uri="{FF2B5EF4-FFF2-40B4-BE49-F238E27FC236}">
                      <a16:creationId xmlns:a16="http://schemas.microsoft.com/office/drawing/2014/main" id="{275E5A2A-0BB6-16A6-8BCF-52D37E214335}"/>
                    </a:ext>
                  </a:extLst>
                </p:cNvPr>
                <p:cNvSpPr txBox="1"/>
                <p:nvPr/>
              </p:nvSpPr>
              <p:spPr>
                <a:xfrm>
                  <a:off x="4367284" y="3027738"/>
                  <a:ext cx="6605516" cy="584775"/>
                </a:xfrm>
                <a:prstGeom prst="rect">
                  <a:avLst/>
                </a:prstGeom>
                <a:noFill/>
              </p:spPr>
              <p:txBody>
                <a:bodyPr wrap="square" rtlCol="0">
                  <a:spAutoFit/>
                </a:bodyPr>
                <a:lstStyle/>
                <a:p>
                  <a:pPr algn="ctr"/>
                  <a:r>
                    <a:rPr lang="fr-FR" sz="3200" b="1" dirty="0">
                      <a:solidFill>
                        <a:schemeClr val="bg1"/>
                      </a:solidFill>
                      <a:latin typeface="Gill Sans MT" panose="020B0502020104020203" pitchFamily="34" charset="0"/>
                    </a:rPr>
                    <a:t>Analyse descriptive</a:t>
                  </a:r>
                  <a:endParaRPr lang="fr-BJ" sz="3200" b="1" dirty="0">
                    <a:solidFill>
                      <a:schemeClr val="bg1"/>
                    </a:solidFill>
                    <a:latin typeface="Gill Sans MT" panose="020B0502020104020203" pitchFamily="34" charset="0"/>
                  </a:endParaRPr>
                </a:p>
              </p:txBody>
            </p:sp>
          </p:grpSp>
          <p:sp>
            <p:nvSpPr>
              <p:cNvPr id="65" name="Organigramme : Connecteur 64">
                <a:extLst>
                  <a:ext uri="{FF2B5EF4-FFF2-40B4-BE49-F238E27FC236}">
                    <a16:creationId xmlns:a16="http://schemas.microsoft.com/office/drawing/2014/main" id="{3959FFBB-559C-2DBF-F6FD-8119639E6BB0}"/>
                  </a:ext>
                </a:extLst>
              </p:cNvPr>
              <p:cNvSpPr/>
              <p:nvPr/>
            </p:nvSpPr>
            <p:spPr>
              <a:xfrm>
                <a:off x="3432756" y="2942451"/>
                <a:ext cx="750580" cy="717600"/>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3.</a:t>
                </a:r>
                <a:endParaRPr lang="fr-BJ" sz="2400" b="1" dirty="0">
                  <a:solidFill>
                    <a:schemeClr val="bg1"/>
                  </a:solidFill>
                  <a:latin typeface="Montserrat" panose="02000505000000020004" pitchFamily="2" charset="0"/>
                </a:endParaRPr>
              </a:p>
            </p:txBody>
          </p:sp>
        </p:grpSp>
      </p:grpSp>
      <p:grpSp>
        <p:nvGrpSpPr>
          <p:cNvPr id="68" name="Groupe 67">
            <a:extLst>
              <a:ext uri="{FF2B5EF4-FFF2-40B4-BE49-F238E27FC236}">
                <a16:creationId xmlns:a16="http://schemas.microsoft.com/office/drawing/2014/main" id="{99FA4BAF-1736-A0AE-3E1D-E384D987D82D}"/>
              </a:ext>
            </a:extLst>
          </p:cNvPr>
          <p:cNvGrpSpPr/>
          <p:nvPr/>
        </p:nvGrpSpPr>
        <p:grpSpPr>
          <a:xfrm>
            <a:off x="556956" y="3874379"/>
            <a:ext cx="9145915" cy="1077963"/>
            <a:chOff x="2311773" y="3435052"/>
            <a:chExt cx="9426911" cy="1077963"/>
          </a:xfrm>
        </p:grpSpPr>
        <p:sp>
          <p:nvSpPr>
            <p:cNvPr id="69" name="Forme libre : forme 68">
              <a:extLst>
                <a:ext uri="{FF2B5EF4-FFF2-40B4-BE49-F238E27FC236}">
                  <a16:creationId xmlns:a16="http://schemas.microsoft.com/office/drawing/2014/main" id="{BACFD135-8A05-C956-09DC-0471D294D5F2}"/>
                </a:ext>
              </a:extLst>
            </p:cNvPr>
            <p:cNvSpPr/>
            <p:nvPr/>
          </p:nvSpPr>
          <p:spPr>
            <a:xfrm rot="17046191">
              <a:off x="2555372" y="3191453"/>
              <a:ext cx="990283" cy="1477482"/>
            </a:xfrm>
            <a:custGeom>
              <a:avLst/>
              <a:gdLst>
                <a:gd name="connsiteX0" fmla="*/ 990283 w 990283"/>
                <a:gd name="connsiteY0" fmla="*/ 28395 h 1477482"/>
                <a:gd name="connsiteX1" fmla="*/ 413118 w 990283"/>
                <a:gd name="connsiteY1" fmla="*/ 1059206 h 1477482"/>
                <a:gd name="connsiteX2" fmla="*/ 450362 w 990283"/>
                <a:gd name="connsiteY2" fmla="*/ 1057584 h 1477482"/>
                <a:gd name="connsiteX3" fmla="*/ 729840 w 990283"/>
                <a:gd name="connsiteY3" fmla="*/ 1160299 h 1477482"/>
                <a:gd name="connsiteX4" fmla="*/ 670327 w 990283"/>
                <a:gd name="connsiteY4" fmla="*/ 1224767 h 1477482"/>
                <a:gd name="connsiteX5" fmla="*/ 305696 w 990283"/>
                <a:gd name="connsiteY5" fmla="*/ 1169976 h 1477482"/>
                <a:gd name="connsiteX6" fmla="*/ 87627 w 990283"/>
                <a:gd name="connsiteY6" fmla="*/ 1476792 h 1477482"/>
                <a:gd name="connsiteX7" fmla="*/ 15 w 990283"/>
                <a:gd name="connsiteY7" fmla="*/ 1477482 h 1477482"/>
                <a:gd name="connsiteX8" fmla="*/ 270215 w 990283"/>
                <a:gd name="connsiteY8" fmla="*/ 1089796 h 1477482"/>
                <a:gd name="connsiteX9" fmla="*/ 329246 w 990283"/>
                <a:gd name="connsiteY9" fmla="*/ 1070923 h 1477482"/>
                <a:gd name="connsiteX10" fmla="*/ 341123 w 990283"/>
                <a:gd name="connsiteY10" fmla="*/ 1068819 h 1477482"/>
                <a:gd name="connsiteX11" fmla="*/ 939569 w 990283"/>
                <a:gd name="connsiteY11" fmla="*/ 0 h 1477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0283" h="1477482">
                  <a:moveTo>
                    <a:pt x="990283" y="28395"/>
                  </a:moveTo>
                  <a:lnTo>
                    <a:pt x="413118" y="1059206"/>
                  </a:lnTo>
                  <a:lnTo>
                    <a:pt x="450362" y="1057584"/>
                  </a:lnTo>
                  <a:cubicBezTo>
                    <a:pt x="551521" y="1059802"/>
                    <a:pt x="650802" y="1094980"/>
                    <a:pt x="729840" y="1160299"/>
                  </a:cubicBezTo>
                  <a:lnTo>
                    <a:pt x="670327" y="1224767"/>
                  </a:lnTo>
                  <a:cubicBezTo>
                    <a:pt x="569577" y="1143842"/>
                    <a:pt x="428594" y="1122658"/>
                    <a:pt x="305696" y="1169976"/>
                  </a:cubicBezTo>
                  <a:cubicBezTo>
                    <a:pt x="172713" y="1221177"/>
                    <a:pt x="86411" y="1342601"/>
                    <a:pt x="87627" y="1476792"/>
                  </a:cubicBezTo>
                  <a:lnTo>
                    <a:pt x="15" y="1477482"/>
                  </a:lnTo>
                  <a:cubicBezTo>
                    <a:pt x="-1475" y="1308331"/>
                    <a:pt x="105303" y="1155125"/>
                    <a:pt x="270215" y="1089796"/>
                  </a:cubicBezTo>
                  <a:cubicBezTo>
                    <a:pt x="289575" y="1082127"/>
                    <a:pt x="309301" y="1075843"/>
                    <a:pt x="329246" y="1070923"/>
                  </a:cubicBezTo>
                  <a:lnTo>
                    <a:pt x="341123" y="1068819"/>
                  </a:lnTo>
                  <a:lnTo>
                    <a:pt x="93956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solidFill>
                  <a:schemeClr val="tx1"/>
                </a:solidFill>
              </a:endParaRPr>
            </a:p>
          </p:txBody>
        </p:sp>
        <p:grpSp>
          <p:nvGrpSpPr>
            <p:cNvPr id="70" name="Groupe 69">
              <a:extLst>
                <a:ext uri="{FF2B5EF4-FFF2-40B4-BE49-F238E27FC236}">
                  <a16:creationId xmlns:a16="http://schemas.microsoft.com/office/drawing/2014/main" id="{D06CDD0E-9AA4-D081-D7C0-610C1DB99BED}"/>
                </a:ext>
              </a:extLst>
            </p:cNvPr>
            <p:cNvGrpSpPr/>
            <p:nvPr/>
          </p:nvGrpSpPr>
          <p:grpSpPr>
            <a:xfrm>
              <a:off x="3455892" y="3789781"/>
              <a:ext cx="8282792" cy="723234"/>
              <a:chOff x="3455892" y="3789781"/>
              <a:chExt cx="8282792" cy="723234"/>
            </a:xfrm>
          </p:grpSpPr>
          <p:grpSp>
            <p:nvGrpSpPr>
              <p:cNvPr id="71" name="Groupe 70">
                <a:extLst>
                  <a:ext uri="{FF2B5EF4-FFF2-40B4-BE49-F238E27FC236}">
                    <a16:creationId xmlns:a16="http://schemas.microsoft.com/office/drawing/2014/main" id="{896C44CC-71CC-9ADF-9729-CB4A53CE55A1}"/>
                  </a:ext>
                </a:extLst>
              </p:cNvPr>
              <p:cNvGrpSpPr/>
              <p:nvPr/>
            </p:nvGrpSpPr>
            <p:grpSpPr>
              <a:xfrm>
                <a:off x="3530304" y="3855413"/>
                <a:ext cx="8208380" cy="609601"/>
                <a:chOff x="3530304" y="3855413"/>
                <a:chExt cx="8208380" cy="609601"/>
              </a:xfrm>
            </p:grpSpPr>
            <p:sp>
              <p:nvSpPr>
                <p:cNvPr id="73" name="Forme libre : forme 72">
                  <a:extLst>
                    <a:ext uri="{FF2B5EF4-FFF2-40B4-BE49-F238E27FC236}">
                      <a16:creationId xmlns:a16="http://schemas.microsoft.com/office/drawing/2014/main" id="{57D2D752-D3B1-5C8C-E831-A2D239F3F7AC}"/>
                    </a:ext>
                  </a:extLst>
                </p:cNvPr>
                <p:cNvSpPr/>
                <p:nvPr/>
              </p:nvSpPr>
              <p:spPr>
                <a:xfrm>
                  <a:off x="3530304" y="3855413"/>
                  <a:ext cx="8208380" cy="609601"/>
                </a:xfrm>
                <a:custGeom>
                  <a:avLst/>
                  <a:gdLst>
                    <a:gd name="connsiteX0" fmla="*/ 324678 w 8269356"/>
                    <a:gd name="connsiteY0" fmla="*/ 0 h 609601"/>
                    <a:gd name="connsiteX1" fmla="*/ 324689 w 8269356"/>
                    <a:gd name="connsiteY1" fmla="*/ 1 h 609601"/>
                    <a:gd name="connsiteX2" fmla="*/ 7944677 w 8269356"/>
                    <a:gd name="connsiteY2" fmla="*/ 1 h 609601"/>
                    <a:gd name="connsiteX3" fmla="*/ 8269356 w 8269356"/>
                    <a:gd name="connsiteY3" fmla="*/ 304801 h 609601"/>
                    <a:gd name="connsiteX4" fmla="*/ 7944677 w 8269356"/>
                    <a:gd name="connsiteY4" fmla="*/ 609601 h 609601"/>
                    <a:gd name="connsiteX5" fmla="*/ 7944666 w 8269356"/>
                    <a:gd name="connsiteY5" fmla="*/ 609600 h 609601"/>
                    <a:gd name="connsiteX6" fmla="*/ 324678 w 8269356"/>
                    <a:gd name="connsiteY6" fmla="*/ 609600 h 609601"/>
                    <a:gd name="connsiteX7" fmla="*/ 324678 w 8269356"/>
                    <a:gd name="connsiteY7" fmla="*/ 609600 h 609601"/>
                    <a:gd name="connsiteX8" fmla="*/ 324678 w 8269356"/>
                    <a:gd name="connsiteY8" fmla="*/ 609600 h 609601"/>
                    <a:gd name="connsiteX9" fmla="*/ 259244 w 8269356"/>
                    <a:gd name="connsiteY9" fmla="*/ 603408 h 609601"/>
                    <a:gd name="connsiteX10" fmla="*/ 0 w 8269356"/>
                    <a:gd name="connsiteY10" fmla="*/ 304800 h 609601"/>
                    <a:gd name="connsiteX11" fmla="*/ 324678 w 8269356"/>
                    <a:gd name="connsiteY11" fmla="*/ 0 h 60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9356" h="609601">
                      <a:moveTo>
                        <a:pt x="324678" y="0"/>
                      </a:moveTo>
                      <a:lnTo>
                        <a:pt x="324689" y="1"/>
                      </a:lnTo>
                      <a:lnTo>
                        <a:pt x="7944677" y="1"/>
                      </a:lnTo>
                      <a:cubicBezTo>
                        <a:pt x="8123992" y="1"/>
                        <a:pt x="8269356" y="136465"/>
                        <a:pt x="8269356" y="304801"/>
                      </a:cubicBezTo>
                      <a:cubicBezTo>
                        <a:pt x="8269356" y="473137"/>
                        <a:pt x="8123992" y="609601"/>
                        <a:pt x="7944677" y="609601"/>
                      </a:cubicBezTo>
                      <a:lnTo>
                        <a:pt x="7944666" y="609600"/>
                      </a:lnTo>
                      <a:lnTo>
                        <a:pt x="324678" y="609600"/>
                      </a:lnTo>
                      <a:lnTo>
                        <a:pt x="324678" y="609600"/>
                      </a:lnTo>
                      <a:lnTo>
                        <a:pt x="324678" y="609600"/>
                      </a:lnTo>
                      <a:lnTo>
                        <a:pt x="259244" y="603408"/>
                      </a:lnTo>
                      <a:cubicBezTo>
                        <a:pt x="111294" y="574986"/>
                        <a:pt x="0" y="452094"/>
                        <a:pt x="0" y="304800"/>
                      </a:cubicBezTo>
                      <a:cubicBezTo>
                        <a:pt x="0" y="136464"/>
                        <a:pt x="145364" y="0"/>
                        <a:pt x="3246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sp>
              <p:nvSpPr>
                <p:cNvPr id="74" name="ZoneTexte 73">
                  <a:extLst>
                    <a:ext uri="{FF2B5EF4-FFF2-40B4-BE49-F238E27FC236}">
                      <a16:creationId xmlns:a16="http://schemas.microsoft.com/office/drawing/2014/main" id="{6C4DED16-9737-8AE1-2AAA-14688B87BEF4}"/>
                    </a:ext>
                  </a:extLst>
                </p:cNvPr>
                <p:cNvSpPr txBox="1"/>
                <p:nvPr/>
              </p:nvSpPr>
              <p:spPr>
                <a:xfrm>
                  <a:off x="4367284" y="3869425"/>
                  <a:ext cx="6605516" cy="584775"/>
                </a:xfrm>
                <a:prstGeom prst="rect">
                  <a:avLst/>
                </a:prstGeom>
                <a:noFill/>
              </p:spPr>
              <p:txBody>
                <a:bodyPr wrap="square" rtlCol="0">
                  <a:spAutoFit/>
                </a:bodyPr>
                <a:lstStyle/>
                <a:p>
                  <a:pPr algn="ctr"/>
                  <a:r>
                    <a:rPr lang="fr-FR" sz="3200" b="1" dirty="0">
                      <a:solidFill>
                        <a:schemeClr val="bg1"/>
                      </a:solidFill>
                      <a:latin typeface="Gill Sans MT" panose="020B0502020104020203" pitchFamily="34" charset="0"/>
                    </a:rPr>
                    <a:t>Modélisation</a:t>
                  </a:r>
                  <a:endParaRPr lang="fr-BJ" sz="3200" b="1" dirty="0">
                    <a:solidFill>
                      <a:schemeClr val="bg1"/>
                    </a:solidFill>
                    <a:latin typeface="Gill Sans MT" panose="020B0502020104020203" pitchFamily="34" charset="0"/>
                  </a:endParaRPr>
                </a:p>
              </p:txBody>
            </p:sp>
          </p:grpSp>
          <p:sp>
            <p:nvSpPr>
              <p:cNvPr id="72" name="Organigramme : Connecteur 71">
                <a:extLst>
                  <a:ext uri="{FF2B5EF4-FFF2-40B4-BE49-F238E27FC236}">
                    <a16:creationId xmlns:a16="http://schemas.microsoft.com/office/drawing/2014/main" id="{14E15975-1DE3-E51D-2F35-2E634042A837}"/>
                  </a:ext>
                </a:extLst>
              </p:cNvPr>
              <p:cNvSpPr/>
              <p:nvPr/>
            </p:nvSpPr>
            <p:spPr>
              <a:xfrm>
                <a:off x="3455892" y="3789781"/>
                <a:ext cx="756474" cy="723234"/>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Montserrat" panose="02000505000000020004" pitchFamily="2" charset="0"/>
                  </a:rPr>
                  <a:t>4.</a:t>
                </a:r>
                <a:endParaRPr lang="fr-BJ" sz="2800" b="1" dirty="0">
                  <a:solidFill>
                    <a:schemeClr val="bg1"/>
                  </a:solidFill>
                  <a:latin typeface="Montserrat" panose="02000505000000020004" pitchFamily="2" charset="0"/>
                </a:endParaRPr>
              </a:p>
            </p:txBody>
          </p:sp>
        </p:grpSp>
      </p:grpSp>
      <p:grpSp>
        <p:nvGrpSpPr>
          <p:cNvPr id="75" name="Groupe 74">
            <a:extLst>
              <a:ext uri="{FF2B5EF4-FFF2-40B4-BE49-F238E27FC236}">
                <a16:creationId xmlns:a16="http://schemas.microsoft.com/office/drawing/2014/main" id="{445F7DDD-F1F6-0E45-24C3-15AE8D6E32F1}"/>
              </a:ext>
            </a:extLst>
          </p:cNvPr>
          <p:cNvGrpSpPr/>
          <p:nvPr/>
        </p:nvGrpSpPr>
        <p:grpSpPr>
          <a:xfrm>
            <a:off x="1075409" y="3514124"/>
            <a:ext cx="8597980" cy="2495483"/>
            <a:chOff x="2846155" y="3074797"/>
            <a:chExt cx="8862140" cy="2495483"/>
          </a:xfrm>
        </p:grpSpPr>
        <p:sp>
          <p:nvSpPr>
            <p:cNvPr id="76" name="Forme libre : forme 75">
              <a:extLst>
                <a:ext uri="{FF2B5EF4-FFF2-40B4-BE49-F238E27FC236}">
                  <a16:creationId xmlns:a16="http://schemas.microsoft.com/office/drawing/2014/main" id="{C2AE795C-1237-7F8D-7ED8-8A0F669F5F06}"/>
                </a:ext>
              </a:extLst>
            </p:cNvPr>
            <p:cNvSpPr/>
            <p:nvPr/>
          </p:nvSpPr>
          <p:spPr>
            <a:xfrm rot="19748294">
              <a:off x="2846155" y="3074797"/>
              <a:ext cx="414794" cy="2495483"/>
            </a:xfrm>
            <a:custGeom>
              <a:avLst/>
              <a:gdLst>
                <a:gd name="connsiteX0" fmla="*/ 228556 w 414794"/>
                <a:gd name="connsiteY0" fmla="*/ 0 h 2495483"/>
                <a:gd name="connsiteX1" fmla="*/ 228556 w 414794"/>
                <a:gd name="connsiteY1" fmla="*/ 1818537 h 2495483"/>
                <a:gd name="connsiteX2" fmla="*/ 293081 w 414794"/>
                <a:gd name="connsiteY2" fmla="*/ 1783069 h 2495483"/>
                <a:gd name="connsiteX3" fmla="*/ 411236 w 414794"/>
                <a:gd name="connsiteY3" fmla="*/ 1754958 h 2495483"/>
                <a:gd name="connsiteX4" fmla="*/ 414794 w 414794"/>
                <a:gd name="connsiteY4" fmla="*/ 1842624 h 2495483"/>
                <a:gd name="connsiteX5" fmla="*/ 118351 w 414794"/>
                <a:gd name="connsiteY5" fmla="*/ 2061895 h 2495483"/>
                <a:gd name="connsiteX6" fmla="*/ 181332 w 414794"/>
                <a:gd name="connsiteY6" fmla="*/ 2433006 h 2495483"/>
                <a:gd name="connsiteX7" fmla="*/ 119907 w 414794"/>
                <a:gd name="connsiteY7" fmla="*/ 2495483 h 2495483"/>
                <a:gd name="connsiteX8" fmla="*/ 36548 w 414794"/>
                <a:gd name="connsiteY8" fmla="*/ 2030338 h 2495483"/>
                <a:gd name="connsiteX9" fmla="*/ 141062 w 414794"/>
                <a:gd name="connsiteY9" fmla="*/ 1880114 h 2495483"/>
                <a:gd name="connsiteX10" fmla="*/ 166207 w 414794"/>
                <a:gd name="connsiteY10" fmla="*/ 1858978 h 2495483"/>
                <a:gd name="connsiteX11" fmla="*/ 166207 w 414794"/>
                <a:gd name="connsiteY11" fmla="*/ 0 h 2495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4794" h="2495483">
                  <a:moveTo>
                    <a:pt x="228556" y="0"/>
                  </a:moveTo>
                  <a:lnTo>
                    <a:pt x="228556" y="1818537"/>
                  </a:lnTo>
                  <a:lnTo>
                    <a:pt x="293081" y="1783069"/>
                  </a:lnTo>
                  <a:cubicBezTo>
                    <a:pt x="330703" y="1768468"/>
                    <a:pt x="370408" y="1758863"/>
                    <a:pt x="411236" y="1754958"/>
                  </a:cubicBezTo>
                  <a:lnTo>
                    <a:pt x="414794" y="1842624"/>
                  </a:lnTo>
                  <a:cubicBezTo>
                    <a:pt x="286338" y="1856721"/>
                    <a:pt x="171721" y="1941501"/>
                    <a:pt x="118351" y="2061895"/>
                  </a:cubicBezTo>
                  <a:cubicBezTo>
                    <a:pt x="60603" y="2192168"/>
                    <a:pt x="85527" y="2339037"/>
                    <a:pt x="181332" y="2433006"/>
                  </a:cubicBezTo>
                  <a:lnTo>
                    <a:pt x="119907" y="2495483"/>
                  </a:lnTo>
                  <a:cubicBezTo>
                    <a:pt x="-827" y="2377002"/>
                    <a:pt x="-33769" y="2193186"/>
                    <a:pt x="36548" y="2030338"/>
                  </a:cubicBezTo>
                  <a:cubicBezTo>
                    <a:pt x="61312" y="1972985"/>
                    <a:pt x="97229" y="1922117"/>
                    <a:pt x="141062" y="1880114"/>
                  </a:cubicBezTo>
                  <a:lnTo>
                    <a:pt x="166207" y="1858978"/>
                  </a:lnTo>
                  <a:lnTo>
                    <a:pt x="166207"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grpSp>
          <p:nvGrpSpPr>
            <p:cNvPr id="77" name="Groupe 76">
              <a:extLst>
                <a:ext uri="{FF2B5EF4-FFF2-40B4-BE49-F238E27FC236}">
                  <a16:creationId xmlns:a16="http://schemas.microsoft.com/office/drawing/2014/main" id="{DD14D9D2-1600-005F-2C46-FDE7D1DC8AA2}"/>
                </a:ext>
              </a:extLst>
            </p:cNvPr>
            <p:cNvGrpSpPr/>
            <p:nvPr/>
          </p:nvGrpSpPr>
          <p:grpSpPr>
            <a:xfrm>
              <a:off x="3438939" y="4645632"/>
              <a:ext cx="8269356" cy="717599"/>
              <a:chOff x="3438939" y="4645632"/>
              <a:chExt cx="8269356" cy="717599"/>
            </a:xfrm>
          </p:grpSpPr>
          <p:grpSp>
            <p:nvGrpSpPr>
              <p:cNvPr id="78" name="Groupe 77">
                <a:extLst>
                  <a:ext uri="{FF2B5EF4-FFF2-40B4-BE49-F238E27FC236}">
                    <a16:creationId xmlns:a16="http://schemas.microsoft.com/office/drawing/2014/main" id="{EFC3B956-2A0A-52F5-812A-A647B01A08A0}"/>
                  </a:ext>
                </a:extLst>
              </p:cNvPr>
              <p:cNvGrpSpPr/>
              <p:nvPr/>
            </p:nvGrpSpPr>
            <p:grpSpPr>
              <a:xfrm>
                <a:off x="3438939" y="4693859"/>
                <a:ext cx="8269356" cy="609601"/>
                <a:chOff x="3438939" y="4693859"/>
                <a:chExt cx="8269356" cy="609601"/>
              </a:xfrm>
            </p:grpSpPr>
            <p:sp>
              <p:nvSpPr>
                <p:cNvPr id="80" name="Forme libre : forme 79">
                  <a:extLst>
                    <a:ext uri="{FF2B5EF4-FFF2-40B4-BE49-F238E27FC236}">
                      <a16:creationId xmlns:a16="http://schemas.microsoft.com/office/drawing/2014/main" id="{E30E0A9F-34C0-9141-265B-2A75BBC86D85}"/>
                    </a:ext>
                  </a:extLst>
                </p:cNvPr>
                <p:cNvSpPr/>
                <p:nvPr/>
              </p:nvSpPr>
              <p:spPr>
                <a:xfrm>
                  <a:off x="3438939" y="4693859"/>
                  <a:ext cx="8269356" cy="609601"/>
                </a:xfrm>
                <a:custGeom>
                  <a:avLst/>
                  <a:gdLst>
                    <a:gd name="connsiteX0" fmla="*/ 324678 w 8269356"/>
                    <a:gd name="connsiteY0" fmla="*/ 0 h 609601"/>
                    <a:gd name="connsiteX1" fmla="*/ 324689 w 8269356"/>
                    <a:gd name="connsiteY1" fmla="*/ 1 h 609601"/>
                    <a:gd name="connsiteX2" fmla="*/ 7944677 w 8269356"/>
                    <a:gd name="connsiteY2" fmla="*/ 1 h 609601"/>
                    <a:gd name="connsiteX3" fmla="*/ 8269356 w 8269356"/>
                    <a:gd name="connsiteY3" fmla="*/ 304801 h 609601"/>
                    <a:gd name="connsiteX4" fmla="*/ 7944677 w 8269356"/>
                    <a:gd name="connsiteY4" fmla="*/ 609601 h 609601"/>
                    <a:gd name="connsiteX5" fmla="*/ 7944666 w 8269356"/>
                    <a:gd name="connsiteY5" fmla="*/ 609600 h 609601"/>
                    <a:gd name="connsiteX6" fmla="*/ 324678 w 8269356"/>
                    <a:gd name="connsiteY6" fmla="*/ 609600 h 609601"/>
                    <a:gd name="connsiteX7" fmla="*/ 324678 w 8269356"/>
                    <a:gd name="connsiteY7" fmla="*/ 609600 h 609601"/>
                    <a:gd name="connsiteX8" fmla="*/ 324678 w 8269356"/>
                    <a:gd name="connsiteY8" fmla="*/ 609600 h 609601"/>
                    <a:gd name="connsiteX9" fmla="*/ 259244 w 8269356"/>
                    <a:gd name="connsiteY9" fmla="*/ 603408 h 609601"/>
                    <a:gd name="connsiteX10" fmla="*/ 0 w 8269356"/>
                    <a:gd name="connsiteY10" fmla="*/ 304800 h 609601"/>
                    <a:gd name="connsiteX11" fmla="*/ 324678 w 8269356"/>
                    <a:gd name="connsiteY11" fmla="*/ 0 h 60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69356" h="609601">
                      <a:moveTo>
                        <a:pt x="324678" y="0"/>
                      </a:moveTo>
                      <a:lnTo>
                        <a:pt x="324689" y="1"/>
                      </a:lnTo>
                      <a:lnTo>
                        <a:pt x="7944677" y="1"/>
                      </a:lnTo>
                      <a:cubicBezTo>
                        <a:pt x="8123992" y="1"/>
                        <a:pt x="8269356" y="136465"/>
                        <a:pt x="8269356" y="304801"/>
                      </a:cubicBezTo>
                      <a:cubicBezTo>
                        <a:pt x="8269356" y="473137"/>
                        <a:pt x="8123992" y="609601"/>
                        <a:pt x="7944677" y="609601"/>
                      </a:cubicBezTo>
                      <a:lnTo>
                        <a:pt x="7944666" y="609600"/>
                      </a:lnTo>
                      <a:lnTo>
                        <a:pt x="324678" y="609600"/>
                      </a:lnTo>
                      <a:lnTo>
                        <a:pt x="324678" y="609600"/>
                      </a:lnTo>
                      <a:lnTo>
                        <a:pt x="324678" y="609600"/>
                      </a:lnTo>
                      <a:lnTo>
                        <a:pt x="259244" y="603408"/>
                      </a:lnTo>
                      <a:cubicBezTo>
                        <a:pt x="111294" y="574986"/>
                        <a:pt x="0" y="452094"/>
                        <a:pt x="0" y="304800"/>
                      </a:cubicBezTo>
                      <a:cubicBezTo>
                        <a:pt x="0" y="136464"/>
                        <a:pt x="145364" y="0"/>
                        <a:pt x="324678"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BJ" dirty="0"/>
                </a:p>
              </p:txBody>
            </p:sp>
            <p:sp>
              <p:nvSpPr>
                <p:cNvPr id="81" name="ZoneTexte 80">
                  <a:extLst>
                    <a:ext uri="{FF2B5EF4-FFF2-40B4-BE49-F238E27FC236}">
                      <a16:creationId xmlns:a16="http://schemas.microsoft.com/office/drawing/2014/main" id="{3A926322-42F7-E4E8-3E34-AECF2D32C194}"/>
                    </a:ext>
                  </a:extLst>
                </p:cNvPr>
                <p:cNvSpPr txBox="1"/>
                <p:nvPr/>
              </p:nvSpPr>
              <p:spPr>
                <a:xfrm>
                  <a:off x="4407503" y="4713652"/>
                  <a:ext cx="6605516" cy="584775"/>
                </a:xfrm>
                <a:prstGeom prst="rect">
                  <a:avLst/>
                </a:prstGeom>
                <a:noFill/>
              </p:spPr>
              <p:txBody>
                <a:bodyPr wrap="square" rtlCol="0">
                  <a:spAutoFit/>
                </a:bodyPr>
                <a:lstStyle/>
                <a:p>
                  <a:pPr algn="ctr"/>
                  <a:r>
                    <a:rPr lang="fr-FR" sz="3200" b="1" dirty="0">
                      <a:solidFill>
                        <a:schemeClr val="bg1"/>
                      </a:solidFill>
                      <a:latin typeface="Gill Sans MT" panose="020B0502020104020203" pitchFamily="34" charset="0"/>
                    </a:rPr>
                    <a:t>Discussion</a:t>
                  </a:r>
                  <a:endParaRPr lang="fr-BJ" sz="3200" b="1" dirty="0">
                    <a:solidFill>
                      <a:schemeClr val="bg1"/>
                    </a:solidFill>
                    <a:latin typeface="Gill Sans MT" panose="020B0502020104020203" pitchFamily="34" charset="0"/>
                  </a:endParaRPr>
                </a:p>
              </p:txBody>
            </p:sp>
          </p:grpSp>
          <p:sp>
            <p:nvSpPr>
              <p:cNvPr id="79" name="Organigramme : Connecteur 78">
                <a:extLst>
                  <a:ext uri="{FF2B5EF4-FFF2-40B4-BE49-F238E27FC236}">
                    <a16:creationId xmlns:a16="http://schemas.microsoft.com/office/drawing/2014/main" id="{87F3F0FA-86AE-84A5-2DC8-A165F2B9FEFF}"/>
                  </a:ext>
                </a:extLst>
              </p:cNvPr>
              <p:cNvSpPr/>
              <p:nvPr/>
            </p:nvSpPr>
            <p:spPr>
              <a:xfrm>
                <a:off x="3445159" y="4645632"/>
                <a:ext cx="750579" cy="717599"/>
              </a:xfrm>
              <a:prstGeom prst="flowChartConnector">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solidFill>
                      <a:schemeClr val="bg1"/>
                    </a:solidFill>
                    <a:latin typeface="Montserrat" panose="02000505000000020004" pitchFamily="2" charset="0"/>
                  </a:rPr>
                  <a:t>5.</a:t>
                </a:r>
                <a:endParaRPr lang="fr-BJ" sz="2800" b="1" dirty="0">
                  <a:solidFill>
                    <a:schemeClr val="bg1"/>
                  </a:solidFill>
                  <a:latin typeface="Montserrat" panose="02000505000000020004" pitchFamily="2" charset="0"/>
                </a:endParaRPr>
              </a:p>
            </p:txBody>
          </p:sp>
        </p:grpSp>
      </p:gr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extLst>
              <p:ext uri="{D42A27DB-BD31-4B8C-83A1-F6EECF244321}">
                <p14:modId xmlns:p14="http://schemas.microsoft.com/office/powerpoint/2010/main" val="2442475386"/>
              </p:ext>
            </p:extLst>
          </p:nvPr>
        </p:nvGraphicFramePr>
        <p:xfrm>
          <a:off x="838200" y="887739"/>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3204604" y="5678700"/>
            <a:ext cx="5630392" cy="646331"/>
          </a:xfrm>
          <a:prstGeom prst="rect">
            <a:avLst/>
          </a:prstGeom>
          <a:noFill/>
          <a:ln>
            <a:solidFill>
              <a:srgbClr val="002060"/>
            </a:solidFill>
          </a:ln>
        </p:spPr>
        <p:txBody>
          <a:bodyPr wrap="square" rtlCol="0">
            <a:spAutoFit/>
          </a:bodyPr>
          <a:lstStyle/>
          <a:p>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6420</TotalTime>
  <Words>2524</Words>
  <Application>Microsoft Office PowerPoint</Application>
  <PresentationFormat>Grand écran</PresentationFormat>
  <Paragraphs>403</Paragraphs>
  <Slides>31</Slides>
  <Notes>17</Notes>
  <HiddenSlides>0</HiddenSlides>
  <MMClips>0</MMClips>
  <ScaleCrop>false</ScaleCrop>
  <HeadingPairs>
    <vt:vector size="6" baseType="variant">
      <vt:variant>
        <vt:lpstr>Polices utilisées</vt:lpstr>
      </vt:variant>
      <vt:variant>
        <vt:i4>8</vt:i4>
      </vt:variant>
      <vt:variant>
        <vt:lpstr>Thème</vt:lpstr>
      </vt:variant>
      <vt:variant>
        <vt:i4>5</vt:i4>
      </vt:variant>
      <vt:variant>
        <vt:lpstr>Titres des diapositives</vt:lpstr>
      </vt:variant>
      <vt:variant>
        <vt:i4>31</vt:i4>
      </vt:variant>
    </vt:vector>
  </HeadingPairs>
  <TitlesOfParts>
    <vt:vector size="44" baseType="lpstr">
      <vt:lpstr>Arial</vt:lpstr>
      <vt:lpstr>Bahnschrift SemiBold</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Toussaint BOCO</cp:lastModifiedBy>
  <cp:revision>497</cp:revision>
  <dcterms:created xsi:type="dcterms:W3CDTF">2025-03-13T02:34:52Z</dcterms:created>
  <dcterms:modified xsi:type="dcterms:W3CDTF">2025-04-29T04:07:41Z</dcterms:modified>
</cp:coreProperties>
</file>