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4" y="-3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10/04/2025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10/04/2025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10/04/2025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10/04/2025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10/04/2025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10/04/2025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10/04/2025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10/04/2025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10/04/2025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02562"/>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Guedemi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b="1" dirty="0">
                <a:latin typeface="Gill Sans MT" panose="020B0502020104020203" pitchFamily="34" charset="0"/>
              </a:rPr>
              <a:t>Tutrice</a:t>
            </a:r>
            <a:r>
              <a:rPr lang="fr-FR" sz="2000" dirty="0">
                <a:latin typeface="Gill Sans MT" panose="020B0502020104020203" pitchFamily="34" charset="0"/>
              </a:rPr>
              <a:t>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1505" y="18607300"/>
            <a:ext cx="457401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ctr"/>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974762" y="91182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0820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Méthodologie</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70550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2" y="279994"/>
            <a:ext cx="16700794"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949888" y="11194437"/>
            <a:ext cx="4118153" cy="1477328"/>
          </a:xfrm>
          <a:prstGeom prst="rect">
            <a:avLst/>
          </a:prstGeom>
          <a:noFill/>
        </p:spPr>
        <p:txBody>
          <a:bodyPr wrap="square">
            <a:spAutoFit/>
          </a:bodyPr>
          <a:lstStyle/>
          <a:p>
            <a:pPr algn="just"/>
            <a:r>
              <a:rPr lang="fr-FR"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294416"/>
            <a:ext cx="3733549" cy="1477328"/>
          </a:xfrm>
          <a:prstGeom prst="rect">
            <a:avLst/>
          </a:prstGeom>
          <a:noFill/>
        </p:spPr>
        <p:txBody>
          <a:bodyPr wrap="square">
            <a:spAutoFit/>
          </a:bodyPr>
          <a:lstStyle/>
          <a:p>
            <a:pPr algn="just"/>
            <a:r>
              <a:rPr lang="fr-FR"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421590" y="10967327"/>
            <a:ext cx="4150553" cy="1754326"/>
          </a:xfrm>
          <a:prstGeom prst="rect">
            <a:avLst/>
          </a:prstGeom>
          <a:noFill/>
        </p:spPr>
        <p:txBody>
          <a:bodyPr wrap="square">
            <a:spAutoFit/>
          </a:bodyPr>
          <a:lstStyle/>
          <a:p>
            <a:pPr algn="just"/>
            <a:r>
              <a:rPr lang="fr-FR"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636421" y="11043864"/>
            <a:ext cx="3856711" cy="1754326"/>
          </a:xfrm>
          <a:prstGeom prst="rect">
            <a:avLst/>
          </a:prstGeom>
          <a:noFill/>
        </p:spPr>
        <p:txBody>
          <a:bodyPr wrap="square">
            <a:spAutoFit/>
          </a:bodyPr>
          <a:lstStyle/>
          <a:p>
            <a:pPr algn="just">
              <a:buNone/>
            </a:pPr>
            <a:r>
              <a:rPr lang="fr-FR"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just">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100722" y="14490641"/>
                <a:ext cx="4702276"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L’indice de Moran calculé : </a:t>
                </a:r>
                <a14:m>
                  <m:oMath xmlns:m="http://schemas.openxmlformats.org/officeDocument/2006/math">
                    <m:r>
                      <a:rPr lang="fr-FR" sz="2000" b="1" i="1" smtClean="0">
                        <a:latin typeface="Cambria Math" panose="02040503050406030204" pitchFamily="18" charset="0"/>
                      </a:rPr>
                      <m:t>𝑰</m:t>
                    </m:r>
                    <m:r>
                      <a:rPr lang="fr-FR" sz="2000" b="1" i="1" smtClean="0">
                        <a:latin typeface="Cambria Math" panose="02040503050406030204" pitchFamily="18" charset="0"/>
                      </a:rPr>
                      <m:t>=</m:t>
                    </m:r>
                    <m:r>
                      <a:rPr lang="fr-FR" sz="2000" b="1" i="1" smtClean="0">
                        <a:latin typeface="Cambria Math" panose="02040503050406030204" pitchFamily="18" charset="0"/>
                      </a:rPr>
                      <m:t>𝟎</m:t>
                    </m:r>
                    <m:r>
                      <a:rPr lang="fr-FR" sz="2000" b="1" i="1" smtClean="0">
                        <a:latin typeface="Cambria Math" panose="02040503050406030204" pitchFamily="18" charset="0"/>
                      </a:rPr>
                      <m:t>.</m:t>
                    </m:r>
                    <m:r>
                      <a:rPr lang="fr-FR" sz="2000" b="1" i="1" smtClean="0">
                        <a:latin typeface="Cambria Math" panose="02040503050406030204" pitchFamily="18" charset="0"/>
                      </a:rPr>
                      <m:t>𝟏𝟓𝟗𝟖</m:t>
                    </m:r>
                  </m:oMath>
                </a14:m>
                <a:endParaRPr lang="fr-FR" sz="20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100722" y="14490641"/>
                <a:ext cx="4702276" cy="400110"/>
              </a:xfrm>
              <a:prstGeom prst="rect">
                <a:avLst/>
              </a:prstGeom>
              <a:blipFill>
                <a:blip r:embed="rId15"/>
                <a:stretch>
                  <a:fillRect l="-1167" t="-7576" b="-25758"/>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931652" y="14538045"/>
            <a:ext cx="852973"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400110"/>
          </a:xfrm>
          <a:prstGeom prst="rect">
            <a:avLst/>
          </a:prstGeom>
          <a:noFill/>
        </p:spPr>
        <p:txBody>
          <a:bodyPr wrap="square" rtlCol="0">
            <a:spAutoFit/>
          </a:bodyPr>
          <a:lstStyle/>
          <a:p>
            <a:pPr algn="just"/>
            <a:r>
              <a:rPr lang="fr-FR" sz="20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31215" y="24065348"/>
            <a:ext cx="9537454" cy="1015663"/>
          </a:xfrm>
          <a:prstGeom prst="rect">
            <a:avLst/>
          </a:prstGeom>
          <a:noFill/>
        </p:spPr>
        <p:txBody>
          <a:bodyPr wrap="square" rtlCol="0">
            <a:spAutoFit/>
          </a:bodyPr>
          <a:lstStyle/>
          <a:p>
            <a:pPr algn="just"/>
            <a:r>
              <a:rPr lang="fr-FR" sz="2000" dirty="0">
                <a:latin typeface="Gill Sans MT" panose="020B0502020104020203" pitchFamily="34" charset="0"/>
              </a:rPr>
              <a:t>Les taux de consultations observés et prédits présentent une structure spatiale globalement similaire. Certaines zones, notamment au sud-est et au nord-ouest, mettent toutefois en évidence des divergences marquées entre les valeurs observées et prédites.</a:t>
            </a:r>
          </a:p>
        </p:txBody>
      </p:sp>
      <p:sp>
        <p:nvSpPr>
          <p:cNvPr id="27" name="ZoneTexte 26">
            <a:extLst>
              <a:ext uri="{FF2B5EF4-FFF2-40B4-BE49-F238E27FC236}">
                <a16:creationId xmlns:a16="http://schemas.microsoft.com/office/drawing/2014/main" id="{5D52F001-6797-2A03-DE36-76A28AE127FA}"/>
              </a:ext>
            </a:extLst>
          </p:cNvPr>
          <p:cNvSpPr txBox="1"/>
          <p:nvPr/>
        </p:nvSpPr>
        <p:spPr>
          <a:xfrm>
            <a:off x="11122043" y="18267488"/>
            <a:ext cx="4832428" cy="336919"/>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094898" y="14987308"/>
                <a:ext cx="4920925"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Test de Moran : </a:t>
                </a:r>
                <a14:m>
                  <m:oMath xmlns:m="http://schemas.openxmlformats.org/officeDocument/2006/math">
                    <m:r>
                      <a:rPr lang="fr-FR" sz="2000" b="1" i="0" smtClean="0">
                        <a:latin typeface="Cambria Math" panose="02040503050406030204" pitchFamily="18" charset="0"/>
                      </a:rPr>
                      <m:t>𝐩</m:t>
                    </m:r>
                    <m:r>
                      <a:rPr lang="fr-FR" sz="2000" b="1" i="0" smtClean="0">
                        <a:latin typeface="Cambria Math" panose="02040503050406030204" pitchFamily="18" charset="0"/>
                      </a:rPr>
                      <m:t>−</m:t>
                    </m:r>
                    <m:r>
                      <a:rPr lang="fr-FR" sz="2000" b="1" i="0" smtClean="0">
                        <a:latin typeface="Cambria Math" panose="02040503050406030204" pitchFamily="18" charset="0"/>
                      </a:rPr>
                      <m:t>𝐯𝐚𝐥𝐞𝐮𝐫</m:t>
                    </m:r>
                    <m:r>
                      <a:rPr lang="fr-FR" sz="2000" b="1" i="1" smtClean="0">
                        <a:latin typeface="Cambria Math" panose="02040503050406030204" pitchFamily="18" charset="0"/>
                        <a:ea typeface="Cambria Math" panose="02040503050406030204" pitchFamily="18" charset="0"/>
                      </a:rPr>
                      <m:t>&lt;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𝟏𝟔</m:t>
                    </m:r>
                  </m:oMath>
                </a14:m>
                <a:endParaRPr lang="fr-FR" sz="20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094898" y="14987308"/>
                <a:ext cx="4920925" cy="400110"/>
              </a:xfrm>
              <a:prstGeom prst="rect">
                <a:avLst/>
              </a:prstGeom>
              <a:blipFill>
                <a:blip r:embed="rId16"/>
                <a:stretch>
                  <a:fillRect l="-1115" t="-9231" b="-27692"/>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954470" y="15081235"/>
            <a:ext cx="801737"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756207" y="15019039"/>
            <a:ext cx="4702277" cy="400110"/>
          </a:xfrm>
          <a:prstGeom prst="rect">
            <a:avLst/>
          </a:prstGeom>
          <a:noFill/>
        </p:spPr>
        <p:txBody>
          <a:bodyPr wrap="square" rtlCol="0">
            <a:spAutoFit/>
          </a:bodyPr>
          <a:lstStyle/>
          <a:p>
            <a:pPr algn="just"/>
            <a:r>
              <a:rPr lang="fr-FR" sz="20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4413023" y="15574156"/>
            <a:ext cx="4066838"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Comparaison de modèles</a:t>
            </a:r>
            <a:endParaRPr lang="fr-FR" sz="20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34592" y="18181782"/>
                <a:ext cx="4780895" cy="707886"/>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Gill Sans MT" panose="020B0502020104020203" pitchFamily="34" charset="0"/>
                  </a:rPr>
                  <a:t>Coefficient </a:t>
                </a:r>
                <a14:m>
                  <m:oMath xmlns:m="http://schemas.openxmlformats.org/officeDocument/2006/math">
                    <m:r>
                      <a:rPr lang="fr-FR" sz="2000" i="1" smtClean="0">
                        <a:latin typeface="Cambria Math" panose="02040503050406030204" pitchFamily="18" charset="0"/>
                        <a:ea typeface="Cambria Math" panose="02040503050406030204" pitchFamily="18" charset="0"/>
                      </a:rPr>
                      <m:t>𝜌</m:t>
                    </m:r>
                  </m:oMath>
                </a14:m>
                <a:r>
                  <a:rPr lang="fr-FR" sz="2000" dirty="0">
                    <a:latin typeface="Gill Sans MT" panose="020B0502020104020203" pitchFamily="34" charset="0"/>
                  </a:rPr>
                  <a:t> d’interaction endogène :</a:t>
                </a:r>
              </a:p>
              <a:p>
                <a14:m>
                  <m:oMath xmlns:m="http://schemas.openxmlformats.org/officeDocument/2006/math">
                    <m:r>
                      <a:rPr lang="fr-FR" sz="2000" b="1" i="1" smtClean="0">
                        <a:latin typeface="Cambria Math" panose="02040503050406030204" pitchFamily="18" charset="0"/>
                        <a:ea typeface="Cambria Math" panose="02040503050406030204" pitchFamily="18" charset="0"/>
                      </a:rPr>
                      <m:t>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𝟎</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𝟗𝟗𝟒𝟕</m:t>
                    </m:r>
                  </m:oMath>
                </a14:m>
                <a:r>
                  <a:rPr lang="fr-FR" sz="2000" b="1" dirty="0">
                    <a:latin typeface="Gill Sans MT" panose="020B0502020104020203" pitchFamily="34" charset="0"/>
                  </a:rPr>
                  <a:t> </a:t>
                </a:r>
                <a:r>
                  <a:rPr lang="fr-FR" sz="2000" dirty="0">
                    <a:latin typeface="Gill Sans MT" panose="020B0502020104020203" pitchFamily="34" charset="0"/>
                  </a:rPr>
                  <a:t>(p-valeur</a:t>
                </a:r>
                <a:r>
                  <a:rPr lang="fr-FR" sz="2000" dirty="0"/>
                  <a:t> &lt; 2.22e-16</a:t>
                </a:r>
                <a:r>
                  <a:rPr lang="fr-FR" sz="1600" dirty="0"/>
                  <a:t>)</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34592" y="18181782"/>
                <a:ext cx="4780895" cy="707886"/>
              </a:xfrm>
              <a:prstGeom prst="rect">
                <a:avLst/>
              </a:prstGeom>
              <a:blipFill>
                <a:blip r:embed="rId17"/>
                <a:stretch>
                  <a:fillRect l="-1148" t="-5172" b="-14655"/>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176469" y="18840575"/>
            <a:ext cx="302627" cy="304155"/>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6015823" y="19157755"/>
            <a:ext cx="4705482" cy="1938992"/>
          </a:xfrm>
          <a:prstGeom prst="rect">
            <a:avLst/>
          </a:prstGeom>
          <a:noFill/>
        </p:spPr>
        <p:txBody>
          <a:bodyPr wrap="square" rtlCol="0">
            <a:spAutoFit/>
          </a:bodyPr>
          <a:lstStyle/>
          <a:p>
            <a:pPr algn="just"/>
            <a:r>
              <a:rPr lang="fr-FR" sz="20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5931652" y="19190490"/>
            <a:ext cx="5001136" cy="1875434"/>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314885" y="17613487"/>
            <a:ext cx="9952841" cy="400110"/>
          </a:xfrm>
          <a:prstGeom prst="rect">
            <a:avLst/>
          </a:prstGeom>
          <a:noFill/>
        </p:spPr>
        <p:txBody>
          <a:bodyPr wrap="square" rtlCol="0">
            <a:spAutoFit/>
          </a:bodyPr>
          <a:lstStyle/>
          <a:p>
            <a:pPr algn="ctr"/>
            <a:r>
              <a:rPr lang="fr-FR" sz="2000" b="1" dirty="0">
                <a:latin typeface="Gill Sans MT" panose="020B0502020104020203" pitchFamily="34" charset="0"/>
              </a:rPr>
              <a:t>Approche d’ELHORST, 2010 pour le choix d’un modèle d’économétrie spatiale</a:t>
            </a: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1974572" y="22641741"/>
            <a:ext cx="6992301" cy="400110"/>
          </a:xfrm>
          <a:prstGeom prst="rect">
            <a:avLst/>
          </a:prstGeom>
          <a:noFill/>
        </p:spPr>
        <p:txBody>
          <a:bodyPr wrap="square" rtlCol="0">
            <a:spAutoFit/>
          </a:bodyPr>
          <a:lstStyle/>
          <a:p>
            <a:pPr algn="ctr"/>
            <a:r>
              <a:rPr lang="fr-FR" sz="2000" b="1" dirty="0">
                <a:latin typeface="Gill Sans MT" panose="020B0502020104020203" pitchFamily="34" charset="0"/>
              </a:rPr>
              <a:t>Outils utilisés</a:t>
            </a: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707599" y="26787121"/>
            <a:ext cx="19968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7FF743D-08E4-F040-F47F-B72F503818DC}"/>
                  </a:ext>
                </a:extLst>
              </p:cNvPr>
              <p:cNvSpPr/>
              <p:nvPr/>
            </p:nvSpPr>
            <p:spPr>
              <a:xfrm>
                <a:off x="6403696" y="14776793"/>
                <a:ext cx="3837795" cy="101227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i="1">
                          <a:solidFill>
                            <a:schemeClr val="tx1"/>
                          </a:solidFill>
                          <a:latin typeface="Cambria Math" panose="02040503050406030204" pitchFamily="18" charset="0"/>
                        </a:rPr>
                        <m:t>𝐼</m:t>
                      </m:r>
                      <m:r>
                        <a:rPr lang="fr-FR" sz="1400" i="1">
                          <a:solidFill>
                            <a:schemeClr val="tx1"/>
                          </a:solidFill>
                          <a:latin typeface="Cambria Math" panose="02040503050406030204" pitchFamily="18" charset="0"/>
                        </a:rPr>
                        <m:t>=</m:t>
                      </m:r>
                      <m:f>
                        <m:fPr>
                          <m:ctrlPr>
                            <a:rPr lang="fr-FR" sz="1400" i="1">
                              <a:solidFill>
                                <a:schemeClr val="tx1"/>
                              </a:solidFill>
                              <a:latin typeface="Cambria Math" panose="02040503050406030204" pitchFamily="18" charset="0"/>
                            </a:rPr>
                          </m:ctrlPr>
                        </m:fPr>
                        <m:num>
                          <m:r>
                            <a:rPr lang="fr-FR" sz="1400" i="1">
                              <a:solidFill>
                                <a:schemeClr val="tx1"/>
                              </a:solidFill>
                              <a:latin typeface="Cambria Math" panose="02040503050406030204" pitchFamily="18" charset="0"/>
                            </a:rPr>
                            <m:t>𝑁</m:t>
                          </m:r>
                        </m:num>
                        <m:den>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𝑗</m:t>
                                  </m:r>
                                </m:sub>
                                <m:sup/>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𝑊</m:t>
                                      </m:r>
                                    </m:e>
                                    <m:sub>
                                      <m:r>
                                        <a:rPr lang="fr-FR" sz="1400" i="1">
                                          <a:solidFill>
                                            <a:schemeClr val="tx1"/>
                                          </a:solidFill>
                                          <a:latin typeface="Cambria Math" panose="02040503050406030204" pitchFamily="18" charset="0"/>
                                        </a:rPr>
                                        <m:t>𝑖𝑗</m:t>
                                      </m:r>
                                    </m:sub>
                                  </m:sSub>
                                </m:e>
                              </m:nary>
                            </m:e>
                          </m:nary>
                        </m:den>
                      </m:f>
                      <m:r>
                        <a:rPr lang="fr-FR" sz="1400" i="1">
                          <a:solidFill>
                            <a:schemeClr val="tx1"/>
                          </a:solidFill>
                          <a:latin typeface="Cambria Math" panose="02040503050406030204" pitchFamily="18" charset="0"/>
                        </a:rPr>
                        <m:t>∙</m:t>
                      </m:r>
                      <m:f>
                        <m:fPr>
                          <m:ctrlPr>
                            <a:rPr lang="fr-FR" sz="1400" i="1">
                              <a:solidFill>
                                <a:schemeClr val="tx1"/>
                              </a:solidFill>
                              <a:latin typeface="Cambria Math" panose="02040503050406030204" pitchFamily="18" charset="0"/>
                            </a:rPr>
                          </m:ctrlPr>
                        </m:fPr>
                        <m:num>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𝑗</m:t>
                                  </m:r>
                                </m:sub>
                                <m:sup/>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𝑊</m:t>
                                      </m:r>
                                    </m:e>
                                    <m:sub>
                                      <m:r>
                                        <a:rPr lang="fr-FR" sz="1400" i="1">
                                          <a:solidFill>
                                            <a:schemeClr val="tx1"/>
                                          </a:solidFill>
                                          <a:latin typeface="Cambria Math" panose="02040503050406030204" pitchFamily="18" charset="0"/>
                                        </a:rPr>
                                        <m:t>𝑖𝑗</m:t>
                                      </m:r>
                                    </m:sub>
                                  </m:sSub>
                                </m:e>
                              </m:nary>
                            </m:e>
                          </m:nary>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𝑖</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𝑗</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num>
                        <m:den>
                          <m:nary>
                            <m:naryPr>
                              <m:chr m:val="∑"/>
                              <m:limLoc m:val="subSup"/>
                              <m:supHide m:val="on"/>
                              <m:ctrlPr>
                                <a:rPr lang="fr-FR" sz="1400" i="1">
                                  <a:solidFill>
                                    <a:schemeClr val="tx1"/>
                                  </a:solidFill>
                                  <a:latin typeface="Cambria Math" panose="02040503050406030204" pitchFamily="18" charset="0"/>
                                </a:rPr>
                              </m:ctrlPr>
                            </m:naryPr>
                            <m:sub>
                              <m:r>
                                <m:rPr>
                                  <m:brk m:alnAt="9"/>
                                </m:rPr>
                                <a:rPr lang="fr-FR" sz="1400" i="1">
                                  <a:solidFill>
                                    <a:schemeClr val="tx1"/>
                                  </a:solidFill>
                                  <a:latin typeface="Cambria Math" panose="02040503050406030204" pitchFamily="18" charset="0"/>
                                </a:rPr>
                                <m:t>𝑖</m:t>
                              </m:r>
                            </m:sub>
                            <m:sup/>
                            <m:e>
                              <m:sSup>
                                <m:sSupPr>
                                  <m:ctrlPr>
                                    <a:rPr lang="fr-FR" sz="1400" i="1">
                                      <a:solidFill>
                                        <a:schemeClr val="tx1"/>
                                      </a:solidFill>
                                      <a:latin typeface="Cambria Math" panose="02040503050406030204" pitchFamily="18" charset="0"/>
                                    </a:rPr>
                                  </m:ctrlPr>
                                </m:sSupPr>
                                <m:e>
                                  <m:d>
                                    <m:dPr>
                                      <m:ctrlPr>
                                        <a:rPr lang="fr-FR" sz="1400" i="1">
                                          <a:solidFill>
                                            <a:schemeClr val="tx1"/>
                                          </a:solidFill>
                                          <a:latin typeface="Cambria Math" panose="02040503050406030204" pitchFamily="18" charset="0"/>
                                        </a:rPr>
                                      </m:ctrlPr>
                                    </m:dPr>
                                    <m:e>
                                      <m:sSub>
                                        <m:sSubPr>
                                          <m:ctrlPr>
                                            <a:rPr lang="fr-FR" sz="1400" i="1">
                                              <a:solidFill>
                                                <a:schemeClr val="tx1"/>
                                              </a:solidFill>
                                              <a:latin typeface="Cambria Math" panose="02040503050406030204" pitchFamily="18" charset="0"/>
                                            </a:rPr>
                                          </m:ctrlPr>
                                        </m:sSubPr>
                                        <m:e>
                                          <m:r>
                                            <a:rPr lang="fr-FR" sz="1400" i="1">
                                              <a:solidFill>
                                                <a:schemeClr val="tx1"/>
                                              </a:solidFill>
                                              <a:latin typeface="Cambria Math" panose="02040503050406030204" pitchFamily="18" charset="0"/>
                                            </a:rPr>
                                            <m:t>𝑦</m:t>
                                          </m:r>
                                        </m:e>
                                        <m:sub>
                                          <m:r>
                                            <a:rPr lang="fr-FR" sz="1400" i="1">
                                              <a:solidFill>
                                                <a:schemeClr val="tx1"/>
                                              </a:solidFill>
                                              <a:latin typeface="Cambria Math" panose="02040503050406030204" pitchFamily="18" charset="0"/>
                                            </a:rPr>
                                            <m:t>𝑖</m:t>
                                          </m:r>
                                        </m:sub>
                                      </m:sSub>
                                      <m:r>
                                        <a:rPr lang="fr-FR" sz="1400" i="1">
                                          <a:solidFill>
                                            <a:schemeClr val="tx1"/>
                                          </a:solidFill>
                                          <a:latin typeface="Cambria Math" panose="02040503050406030204" pitchFamily="18" charset="0"/>
                                        </a:rPr>
                                        <m:t>−</m:t>
                                      </m:r>
                                      <m:acc>
                                        <m:accPr>
                                          <m:chr m:val="̅"/>
                                          <m:ctrlPr>
                                            <a:rPr lang="fr-FR" sz="1400" i="1">
                                              <a:solidFill>
                                                <a:schemeClr val="tx1"/>
                                              </a:solidFill>
                                              <a:latin typeface="Cambria Math" panose="02040503050406030204" pitchFamily="18" charset="0"/>
                                            </a:rPr>
                                          </m:ctrlPr>
                                        </m:accPr>
                                        <m:e>
                                          <m:r>
                                            <a:rPr lang="fr-FR" sz="1400" i="1">
                                              <a:solidFill>
                                                <a:schemeClr val="tx1"/>
                                              </a:solidFill>
                                              <a:latin typeface="Cambria Math" panose="02040503050406030204" pitchFamily="18" charset="0"/>
                                            </a:rPr>
                                            <m:t>𝑦</m:t>
                                          </m:r>
                                        </m:e>
                                      </m:acc>
                                    </m:e>
                                  </m:d>
                                </m:e>
                                <m:sup>
                                  <m:r>
                                    <a:rPr lang="fr-FR" sz="1400" i="1">
                                      <a:solidFill>
                                        <a:schemeClr val="tx1"/>
                                      </a:solidFill>
                                      <a:latin typeface="Cambria Math" panose="02040503050406030204" pitchFamily="18" charset="0"/>
                                    </a:rPr>
                                    <m:t>2</m:t>
                                  </m:r>
                                </m:sup>
                              </m:sSup>
                            </m:e>
                          </m:nary>
                        </m:den>
                      </m:f>
                    </m:oMath>
                  </m:oMathPara>
                </a14:m>
                <a:endParaRPr lang="en-US" sz="1400" i="1" dirty="0">
                  <a:solidFill>
                    <a:schemeClr val="tx1"/>
                  </a:solidFill>
                  <a:latin typeface="Cambria Math" panose="02040503050406030204" pitchFamily="18" charset="0"/>
                </a:endParaRPr>
              </a:p>
            </p:txBody>
          </p:sp>
        </mc:Choice>
        <mc:Fallback xmlns="">
          <p:sp>
            <p:nvSpPr>
              <p:cNvPr id="23" name="Rectangle 22">
                <a:extLst>
                  <a:ext uri="{FF2B5EF4-FFF2-40B4-BE49-F238E27FC236}">
                    <a16:creationId xmlns:a16="http://schemas.microsoft.com/office/drawing/2014/main" id="{27FF743D-08E4-F040-F47F-B72F503818DC}"/>
                  </a:ext>
                </a:extLst>
              </p:cNvPr>
              <p:cNvSpPr>
                <a:spLocks noRot="1" noChangeAspect="1" noMove="1" noResize="1" noEditPoints="1" noAdjustHandles="1" noChangeArrowheads="1" noChangeShapeType="1" noTextEdit="1"/>
              </p:cNvSpPr>
              <p:nvPr/>
            </p:nvSpPr>
            <p:spPr>
              <a:xfrm>
                <a:off x="6403696" y="14776793"/>
                <a:ext cx="3837795" cy="1012275"/>
              </a:xfrm>
              <a:prstGeom prst="rect">
                <a:avLst/>
              </a:prstGeom>
              <a:blipFill>
                <a:blip r:embed="rId23"/>
                <a:stretch>
                  <a:fillRect/>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3457</TotalTime>
  <Words>767</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Calibri Light</vt:lpstr>
      <vt:lpstr>Cambria Math</vt:lpstr>
      <vt:lpstr>Gill Sans MT</vt:lpstr>
      <vt:lpstr>Montserrat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269</cp:revision>
  <dcterms:created xsi:type="dcterms:W3CDTF">2025-04-03T13:02:53Z</dcterms:created>
  <dcterms:modified xsi:type="dcterms:W3CDTF">2025-04-10T20:06:16Z</dcterms:modified>
</cp:coreProperties>
</file>