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FF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25" d="100"/>
          <a:sy n="125" d="100"/>
        </p:scale>
        <p:origin x="-8284" y="-17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08/04/2025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08/04/2025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08/04/2025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08/04/2025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08/04/2025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08/04/2025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08/04/2025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08/04/2025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1.jpeg"/><Relationship Id="rId3" Type="http://schemas.openxmlformats.org/officeDocument/2006/relationships/image" Target="../media/image1.png"/><Relationship Id="rId21"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5D5C7C76-8235-D665-373D-760B8FDC5AF8}"/>
              </a:ext>
            </a:extLst>
          </p:cNvPr>
          <p:cNvSpPr/>
          <p:nvPr/>
        </p:nvSpPr>
        <p:spPr>
          <a:xfrm>
            <a:off x="264697" y="5838979"/>
            <a:ext cx="20854222" cy="7205588"/>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16606"/>
            <a:ext cx="10092943" cy="11552171"/>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4034974"/>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381060" cy="4049018"/>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469128"/>
            <a:ext cx="8893743" cy="2905353"/>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381060" cy="402943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381060" cy="403991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376609"/>
            <a:ext cx="2035143" cy="1153226"/>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5068041" y="1293399"/>
            <a:ext cx="12874861" cy="707886"/>
          </a:xfrm>
          <a:prstGeom prst="rect">
            <a:avLst/>
          </a:prstGeom>
          <a:noFill/>
        </p:spPr>
        <p:txBody>
          <a:bodyPr wrap="square" rtlCol="0">
            <a:spAutoFit/>
          </a:bodyPr>
          <a:lstStyle/>
          <a:p>
            <a:pPr algn="ctr"/>
            <a:r>
              <a:rPr lang="fr-FR" sz="2000" b="1" dirty="0">
                <a:latin typeface="Gill Sans MT" panose="020B0502020104020203" pitchFamily="34" charset="0"/>
              </a:rPr>
              <a:t>Rédigé par</a:t>
            </a:r>
            <a:r>
              <a:rPr lang="fr-FR" sz="2000" dirty="0">
                <a:latin typeface="Gill Sans MT" panose="020B0502020104020203" pitchFamily="34" charset="0"/>
              </a:rPr>
              <a:t> :  Ali Nour </a:t>
            </a:r>
            <a:r>
              <a:rPr lang="fr-FR" sz="2000" dirty="0" err="1">
                <a:latin typeface="Gill Sans MT" panose="020B0502020104020203" pitchFamily="34" charset="0"/>
              </a:rPr>
              <a:t>Guedemi</a:t>
            </a:r>
            <a:r>
              <a:rPr lang="fr-FR" sz="2000" dirty="0">
                <a:latin typeface="Gill Sans MT" panose="020B0502020104020203" pitchFamily="34" charset="0"/>
              </a:rPr>
              <a:t> ABDELWAHID,  Toussaint BOCO, Komi </a:t>
            </a:r>
            <a:r>
              <a:rPr lang="fr-FR" sz="2000" dirty="0" err="1">
                <a:latin typeface="Gill Sans MT" panose="020B0502020104020203" pitchFamily="34" charset="0"/>
              </a:rPr>
              <a:t>Amégbor</a:t>
            </a:r>
            <a:r>
              <a:rPr lang="fr-FR" sz="2000" dirty="0">
                <a:latin typeface="Gill Sans MT" panose="020B0502020104020203" pitchFamily="34" charset="0"/>
              </a:rPr>
              <a:t> Richard GOZAN, </a:t>
            </a:r>
            <a:r>
              <a:rPr lang="fr-FR" sz="2000" dirty="0" err="1">
                <a:latin typeface="Gill Sans MT" panose="020B0502020104020203" pitchFamily="34" charset="0"/>
              </a:rPr>
              <a:t>Komla</a:t>
            </a:r>
            <a:r>
              <a:rPr lang="fr-FR" sz="2000" dirty="0">
                <a:latin typeface="Gill Sans MT" panose="020B0502020104020203" pitchFamily="34" charset="0"/>
              </a:rPr>
              <a:t> Alex LABOU,</a:t>
            </a:r>
          </a:p>
          <a:p>
            <a:pPr algn="ctr"/>
            <a:r>
              <a:rPr lang="fr-FR" sz="2000" dirty="0">
                <a:latin typeface="Gill Sans MT" panose="020B0502020104020203" pitchFamily="34" charset="0"/>
              </a:rPr>
              <a:t>Tutrice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20547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469129"/>
            <a:ext cx="11753588" cy="2905354"/>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just"/>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92" y="18197660"/>
            <a:ext cx="8172393" cy="3951575"/>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6196" y="18607300"/>
            <a:ext cx="4314337" cy="2483071"/>
          </a:xfrm>
          <a:prstGeom prst="rect">
            <a:avLst/>
          </a:prstGeom>
        </p:spPr>
      </p:pic>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just"/>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analyses descriptives </a:t>
            </a:r>
            <a:r>
              <a:rPr lang="fr-FR" sz="2400" dirty="0">
                <a:solidFill>
                  <a:schemeClr val="tx1"/>
                </a:solidFill>
                <a:latin typeface="Gill Sans MT" panose="020B0502020104020203" pitchFamily="34" charset="0"/>
              </a:rPr>
              <a:t>:</a:t>
            </a:r>
          </a:p>
          <a:p>
            <a:pPr algn="just"/>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grpSp>
        <p:nvGrpSpPr>
          <p:cNvPr id="24" name="Groupe 23">
            <a:extLst>
              <a:ext uri="{FF2B5EF4-FFF2-40B4-BE49-F238E27FC236}">
                <a16:creationId xmlns:a16="http://schemas.microsoft.com/office/drawing/2014/main" id="{57D07641-1A1D-D518-2E8B-9913CCB9B882}"/>
              </a:ext>
            </a:extLst>
          </p:cNvPr>
          <p:cNvGrpSpPr/>
          <p:nvPr/>
        </p:nvGrpSpPr>
        <p:grpSpPr>
          <a:xfrm>
            <a:off x="11494941" y="21254357"/>
            <a:ext cx="8998191" cy="2779787"/>
            <a:chOff x="11230017" y="19700691"/>
            <a:chExt cx="8998191" cy="2779787"/>
          </a:xfrm>
        </p:grpSpPr>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66728" y="19711759"/>
              <a:ext cx="4561480" cy="2768719"/>
            </a:xfrm>
            <a:prstGeom prst="rect">
              <a:avLst/>
            </a:prstGeom>
          </p:spPr>
        </p:pic>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7" y="19700691"/>
              <a:ext cx="4561480" cy="2779787"/>
            </a:xfrm>
            <a:prstGeom prst="rect">
              <a:avLst/>
            </a:prstGeom>
            <a:ln w="28575">
              <a:noFill/>
            </a:ln>
          </p:spPr>
        </p:pic>
      </p:grpSp>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3150544" cy="2090386"/>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40012" y="92460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107487"/>
            <a:ext cx="2844277" cy="1969115"/>
          </a:xfrm>
          <a:prstGeom prst="rect">
            <a:avLst/>
          </a:prstGeom>
          <a:ln w="28575">
            <a:noFill/>
          </a:ln>
        </p:spPr>
      </p:pic>
      <p:sp>
        <p:nvSpPr>
          <p:cNvPr id="74" name="Rectangle : coins arrondis 73">
            <a:extLst>
              <a:ext uri="{FF2B5EF4-FFF2-40B4-BE49-F238E27FC236}">
                <a16:creationId xmlns:a16="http://schemas.microsoft.com/office/drawing/2014/main" id="{476EC412-3F60-D8B5-376F-21CEECECF63E}"/>
              </a:ext>
            </a:extLst>
          </p:cNvPr>
          <p:cNvSpPr/>
          <p:nvPr/>
        </p:nvSpPr>
        <p:spPr>
          <a:xfrm>
            <a:off x="134631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267235" y="8401543"/>
            <a:ext cx="5572140"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584162" y="8431305"/>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Méthodes employées</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63819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Conclusion et recommandations</a:t>
            </a:r>
          </a:p>
        </p:txBody>
      </p:sp>
      <p:sp>
        <p:nvSpPr>
          <p:cNvPr id="2" name="Rectangle : coins arrondis 1">
            <a:extLst>
              <a:ext uri="{FF2B5EF4-FFF2-40B4-BE49-F238E27FC236}">
                <a16:creationId xmlns:a16="http://schemas.microsoft.com/office/drawing/2014/main" id="{3803207F-9DE5-602C-09EB-2D7E072ED844}"/>
              </a:ext>
            </a:extLst>
          </p:cNvPr>
          <p:cNvSpPr/>
          <p:nvPr/>
        </p:nvSpPr>
        <p:spPr>
          <a:xfrm>
            <a:off x="2687352" y="188054"/>
            <a:ext cx="16828973" cy="104604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D6C4BEB-2FE4-3D11-5C65-2E8895C54CD5}"/>
              </a:ext>
            </a:extLst>
          </p:cNvPr>
          <p:cNvSpPr txBox="1"/>
          <p:nvPr/>
        </p:nvSpPr>
        <p:spPr>
          <a:xfrm>
            <a:off x="2815531" y="279994"/>
            <a:ext cx="16828973" cy="954107"/>
          </a:xfrm>
          <a:prstGeom prst="rect">
            <a:avLst/>
          </a:prstGeom>
          <a:noFill/>
        </p:spPr>
        <p:txBody>
          <a:bodyPr wrap="square" rtlCol="0">
            <a:spAutoFit/>
          </a:bodyPr>
          <a:lstStyle/>
          <a:p>
            <a:pPr algn="ctr"/>
            <a:r>
              <a:rPr lang="fr-FR" sz="2800" b="1" dirty="0">
                <a:solidFill>
                  <a:schemeClr val="bg1"/>
                </a:solidFill>
                <a:latin typeface="Montserrat" panose="02000505000000020004" pitchFamily="2" charset="0"/>
              </a:rPr>
              <a:t>MODELISATION DU TAUX DE CONSULTATIONS EN MEDECINE DE VILLE :  APPROCHE PAR MODELES D’ECONOMETRIE SPATIALE</a:t>
            </a:r>
          </a:p>
        </p:txBody>
      </p:sp>
      <p:sp>
        <p:nvSpPr>
          <p:cNvPr id="5" name="ZoneTexte 4">
            <a:extLst>
              <a:ext uri="{FF2B5EF4-FFF2-40B4-BE49-F238E27FC236}">
                <a16:creationId xmlns:a16="http://schemas.microsoft.com/office/drawing/2014/main" id="{F85BA840-5817-3E7C-0C40-7A06ADEF9B55}"/>
              </a:ext>
            </a:extLst>
          </p:cNvPr>
          <p:cNvSpPr txBox="1"/>
          <p:nvPr/>
        </p:nvSpPr>
        <p:spPr>
          <a:xfrm>
            <a:off x="877827" y="11499333"/>
            <a:ext cx="4190214" cy="1077218"/>
          </a:xfrm>
          <a:prstGeom prst="rect">
            <a:avLst/>
          </a:prstGeom>
          <a:noFill/>
        </p:spPr>
        <p:txBody>
          <a:bodyPr wrap="square">
            <a:spAutoFit/>
          </a:bodyPr>
          <a:lstStyle/>
          <a:p>
            <a:pPr algn="just"/>
            <a:r>
              <a:rPr lang="fr-FR" sz="1600" dirty="0">
                <a:latin typeface="Gill Sans MT" panose="020B0502020104020203" pitchFamily="34" charset="0"/>
              </a:rPr>
              <a:t>La distribution, centrée autour de la moyenne, est légèrement asymétrique à droite, traduisant des disparités entre communes, avec quelques zones à taux de consultation très élevé.</a:t>
            </a:r>
          </a:p>
        </p:txBody>
      </p:sp>
      <p:sp>
        <p:nvSpPr>
          <p:cNvPr id="9" name="ZoneTexte 8">
            <a:extLst>
              <a:ext uri="{FF2B5EF4-FFF2-40B4-BE49-F238E27FC236}">
                <a16:creationId xmlns:a16="http://schemas.microsoft.com/office/drawing/2014/main" id="{16105B04-A36E-358C-6F80-541A5E8B46E5}"/>
              </a:ext>
            </a:extLst>
          </p:cNvPr>
          <p:cNvSpPr txBox="1"/>
          <p:nvPr/>
        </p:nvSpPr>
        <p:spPr>
          <a:xfrm>
            <a:off x="6403697" y="11376222"/>
            <a:ext cx="3523593" cy="1323439"/>
          </a:xfrm>
          <a:prstGeom prst="rect">
            <a:avLst/>
          </a:prstGeom>
          <a:noFill/>
        </p:spPr>
        <p:txBody>
          <a:bodyPr wrap="square">
            <a:spAutoFit/>
          </a:bodyPr>
          <a:lstStyle/>
          <a:p>
            <a:pPr algn="just"/>
            <a:r>
              <a:rPr lang="fr-FR" sz="1600" dirty="0">
                <a:latin typeface="Gill Sans MT" panose="020B0502020104020203" pitchFamily="34" charset="0"/>
              </a:rPr>
              <a:t>Les consultations augmentent avec le taux de natalité et la part des familles avec des enfants jeunes, mais évolue en sens inverse de la part des familles sans enfants et du taux de mortalité.</a:t>
            </a:r>
          </a:p>
        </p:txBody>
      </p:sp>
      <p:sp>
        <p:nvSpPr>
          <p:cNvPr id="18" name="ZoneTexte 17">
            <a:extLst>
              <a:ext uri="{FF2B5EF4-FFF2-40B4-BE49-F238E27FC236}">
                <a16:creationId xmlns:a16="http://schemas.microsoft.com/office/drawing/2014/main" id="{FE99EEFE-744F-C737-619A-78985F65CEAB}"/>
              </a:ext>
            </a:extLst>
          </p:cNvPr>
          <p:cNvSpPr txBox="1"/>
          <p:nvPr/>
        </p:nvSpPr>
        <p:spPr>
          <a:xfrm>
            <a:off x="11670670" y="11201108"/>
            <a:ext cx="3795687" cy="1569660"/>
          </a:xfrm>
          <a:prstGeom prst="rect">
            <a:avLst/>
          </a:prstGeom>
          <a:noFill/>
        </p:spPr>
        <p:txBody>
          <a:bodyPr wrap="square">
            <a:spAutoFit/>
          </a:bodyPr>
          <a:lstStyle/>
          <a:p>
            <a:pPr algn="just"/>
            <a:r>
              <a:rPr lang="fr-FR" sz="1600" dirty="0">
                <a:latin typeface="Gill Sans MT" panose="020B0502020104020203" pitchFamily="34" charset="0"/>
              </a:rPr>
              <a:t>L’analyse LISA révèle que la majorité des communes appartiennent au cluster HH, suivi du cluster LH, indiquant des zones à taux élevés entourées de communes également à taux élevés, ou à taux bas proches de zones à taux élevés.</a:t>
            </a:r>
          </a:p>
        </p:txBody>
      </p:sp>
      <p:sp>
        <p:nvSpPr>
          <p:cNvPr id="20" name="ZoneTexte 19">
            <a:extLst>
              <a:ext uri="{FF2B5EF4-FFF2-40B4-BE49-F238E27FC236}">
                <a16:creationId xmlns:a16="http://schemas.microsoft.com/office/drawing/2014/main" id="{A0C40C16-DA59-4B84-8FF8-33A64A8669B5}"/>
              </a:ext>
            </a:extLst>
          </p:cNvPr>
          <p:cNvSpPr txBox="1"/>
          <p:nvPr/>
        </p:nvSpPr>
        <p:spPr>
          <a:xfrm>
            <a:off x="16831733" y="11215139"/>
            <a:ext cx="3549864" cy="1323439"/>
          </a:xfrm>
          <a:prstGeom prst="rect">
            <a:avLst/>
          </a:prstGeom>
          <a:noFill/>
        </p:spPr>
        <p:txBody>
          <a:bodyPr wrap="square">
            <a:spAutoFit/>
          </a:bodyPr>
          <a:lstStyle/>
          <a:p>
            <a:pPr algn="just">
              <a:buNone/>
            </a:pPr>
            <a:r>
              <a:rPr lang="fr-FR" sz="1600" b="0" i="0" dirty="0">
                <a:solidFill>
                  <a:srgbClr val="202124"/>
                </a:solidFill>
                <a:effectLst/>
                <a:latin typeface="Gill Sans MT" panose="020B0502020104020203" pitchFamily="34" charset="0"/>
              </a:rPr>
              <a:t>Le diagramme de Moran met en évidence une autocorrélation spatiale positive des taux de consultations, avec des regroupements de communes à taux élevés (High-High) ou faibles (Low-Low).</a:t>
            </a:r>
            <a:endParaRPr lang="fr-FR" sz="16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44883C3E-2A5E-FDD7-6F5D-2DF48E5395A7}"/>
                  </a:ext>
                </a:extLst>
              </p:cNvPr>
              <p:cNvSpPr txBox="1"/>
              <p:nvPr/>
            </p:nvSpPr>
            <p:spPr>
              <a:xfrm>
                <a:off x="378815" y="14787704"/>
                <a:ext cx="5685754" cy="1001364"/>
              </a:xfrm>
              <a:prstGeom prst="rect">
                <a:avLst/>
              </a:prstGeom>
              <a:noFill/>
              <a:ln w="28575">
                <a:solidFill>
                  <a:srgbClr val="002060"/>
                </a:solidFill>
              </a:ln>
            </p:spPr>
            <p:txBody>
              <a:bodyPr wrap="square" rtlCol="0">
                <a:spAutoFit/>
              </a:bodyPr>
              <a:lstStyle>
                <a:defPPr>
                  <a:defRPr lang="en-US"/>
                </a:defPPr>
                <a:lvl1pPr marL="285750" indent="-285750" algn="just">
                  <a:buFont typeface="Arial" panose="020B0604020202020204" pitchFamily="34" charset="0"/>
                  <a:buChar char="•"/>
                  <a:defRPr sz="1400">
                    <a:latin typeface="Gill Sans MT" panose="020B0502020104020203" pitchFamily="34" charset="0"/>
                  </a:defRPr>
                </a:lvl1pPr>
              </a:lstStyle>
              <a:p>
                <a:pPr marL="0" indent="0" algn="ctr">
                  <a:buNone/>
                </a:pPr>
                <a:r>
                  <a:rPr lang="fr-FR" b="1" dirty="0"/>
                  <a:t>Distance de </a:t>
                </a:r>
                <a:r>
                  <a:rPr lang="fr-FR" b="1" dirty="0" err="1"/>
                  <a:t>Haversine</a:t>
                </a:r>
                <a:endParaRPr lang="fr-FR" b="1"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a:latin typeface="Cambria Math" panose="02040503050406030204" pitchFamily="18" charset="0"/>
                            </a:rPr>
                            <m:t>𝑑</m:t>
                          </m:r>
                        </m:e>
                        <m:sub>
                          <m:r>
                            <a:rPr lang="fr-FR">
                              <a:latin typeface="Cambria Math" panose="02040503050406030204" pitchFamily="18" charset="0"/>
                            </a:rPr>
                            <m:t>𝑖𝑗</m:t>
                          </m:r>
                        </m:sub>
                      </m:sSub>
                      <m:r>
                        <a:rPr lang="fr-FR">
                          <a:latin typeface="Cambria Math" panose="02040503050406030204" pitchFamily="18" charset="0"/>
                        </a:rPr>
                        <m:t>=2∙</m:t>
                      </m:r>
                      <m:r>
                        <a:rPr lang="fr-FR">
                          <a:latin typeface="Cambria Math" panose="02040503050406030204" pitchFamily="18" charset="0"/>
                        </a:rPr>
                        <m:t>𝑟</m:t>
                      </m:r>
                      <m:r>
                        <a:rPr lang="fr-FR">
                          <a:latin typeface="Cambria Math" panose="02040503050406030204" pitchFamily="18" charset="0"/>
                        </a:rPr>
                        <m:t>∙</m:t>
                      </m:r>
                      <m:r>
                        <a:rPr lang="fr-FR">
                          <a:latin typeface="Cambria Math" panose="02040503050406030204" pitchFamily="18" charset="0"/>
                        </a:rPr>
                        <m:t>𝑎𝑟𝑐𝑠𝑖𝑛</m:t>
                      </m:r>
                      <m:d>
                        <m:dPr>
                          <m:ctrlPr>
                            <a:rPr lang="fr-FR" i="1">
                              <a:latin typeface="Cambria Math" panose="02040503050406030204" pitchFamily="18" charset="0"/>
                            </a:rPr>
                          </m:ctrlPr>
                        </m:dPr>
                        <m:e>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num>
                                    <m:den>
                                      <m:r>
                                        <a:rPr lang="fr-FR">
                                          <a:latin typeface="Cambria Math" panose="02040503050406030204" pitchFamily="18" charset="0"/>
                                        </a:rPr>
                                        <m:t>2</m:t>
                                      </m:r>
                                    </m:den>
                                  </m:f>
                                </m:e>
                              </m:d>
                              <m:r>
                                <a:rPr lang="fr-FR">
                                  <a:latin typeface="Cambria Math" panose="02040503050406030204" pitchFamily="18" charset="0"/>
                                </a:rPr>
                                <m:t>+</m:t>
                              </m:r>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e>
                              </m:d>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e>
                              </m:d>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𝑖</m:t>
                                          </m:r>
                                        </m:sub>
                                      </m:sSub>
                                    </m:num>
                                    <m:den>
                                      <m:r>
                                        <a:rPr lang="fr-FR">
                                          <a:latin typeface="Cambria Math" panose="02040503050406030204" pitchFamily="18" charset="0"/>
                                        </a:rPr>
                                        <m:t>2</m:t>
                                      </m:r>
                                    </m:den>
                                  </m:f>
                                </m:e>
                              </m:d>
                            </m:e>
                          </m:rad>
                        </m:e>
                      </m:d>
                    </m:oMath>
                  </m:oMathPara>
                </a14:m>
                <a:endParaRPr lang="fr-FR" dirty="0"/>
              </a:p>
            </p:txBody>
          </p:sp>
        </mc:Choice>
        <mc:Fallback xmlns="">
          <p:sp>
            <p:nvSpPr>
              <p:cNvPr id="3" name="ZoneTexte 2">
                <a:extLst>
                  <a:ext uri="{FF2B5EF4-FFF2-40B4-BE49-F238E27FC236}">
                    <a16:creationId xmlns:a16="http://schemas.microsoft.com/office/drawing/2014/main" id="{44883C3E-2A5E-FDD7-6F5D-2DF48E5395A7}"/>
                  </a:ext>
                </a:extLst>
              </p:cNvPr>
              <p:cNvSpPr txBox="1">
                <a:spLocks noRot="1" noChangeAspect="1" noMove="1" noResize="1" noEditPoints="1" noAdjustHandles="1" noChangeArrowheads="1" noChangeShapeType="1" noTextEdit="1"/>
              </p:cNvSpPr>
              <p:nvPr/>
            </p:nvSpPr>
            <p:spPr>
              <a:xfrm>
                <a:off x="378815" y="14787704"/>
                <a:ext cx="5685754" cy="1001364"/>
              </a:xfrm>
              <a:prstGeom prst="rect">
                <a:avLst/>
              </a:prstGeom>
              <a:blipFill>
                <a:blip r:embed="rId13"/>
                <a:stretch>
                  <a:fillRect/>
                </a:stretch>
              </a:blipFill>
              <a:ln w="28575">
                <a:solidFill>
                  <a:srgbClr val="00206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3B1FC5B-052E-6DDE-9DB3-DC96022BC6A3}"/>
                  </a:ext>
                </a:extLst>
              </p:cNvPr>
              <p:cNvSpPr txBox="1"/>
              <p:nvPr/>
            </p:nvSpPr>
            <p:spPr>
              <a:xfrm>
                <a:off x="6202024" y="14869169"/>
                <a:ext cx="4053566" cy="838435"/>
              </a:xfrm>
              <a:prstGeom prst="rect">
                <a:avLst/>
              </a:prstGeom>
              <a:noFill/>
              <a:ln w="28575">
                <a:solidFill>
                  <a:srgbClr val="002060"/>
                </a:solidFill>
              </a:ln>
            </p:spPr>
            <p:txBody>
              <a:bodyPr wrap="square" rtlCol="0">
                <a:spAutoFit/>
              </a:bodyPr>
              <a:lstStyle/>
              <a:p>
                <a:pPr algn="ctr"/>
                <a:r>
                  <a:rPr lang="fr-FR" sz="1400" b="1" dirty="0">
                    <a:latin typeface="Gill Sans MT" panose="020B0502020104020203" pitchFamily="34" charset="0"/>
                  </a:rPr>
                  <a:t>Indice de Moran</a:t>
                </a:r>
              </a:p>
              <a:p>
                <a:pPr algn="ct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𝐼</m:t>
                      </m:r>
                      <m:r>
                        <a:rPr lang="fr-FR" sz="1400" b="0" i="1" smtClean="0">
                          <a:latin typeface="Cambria Math" panose="02040503050406030204" pitchFamily="18" charset="0"/>
                        </a:rPr>
                        <m:t>=</m:t>
                      </m:r>
                      <m:f>
                        <m:fPr>
                          <m:ctrlPr>
                            <a:rPr lang="fr-FR" sz="1400" b="0" i="1" smtClean="0">
                              <a:latin typeface="Cambria Math" panose="02040503050406030204" pitchFamily="18" charset="0"/>
                            </a:rPr>
                          </m:ctrlPr>
                        </m:fPr>
                        <m:num>
                          <m:r>
                            <a:rPr lang="fr-FR" sz="1400" b="0" i="1" smtClean="0">
                              <a:latin typeface="Cambria Math" panose="02040503050406030204" pitchFamily="18" charset="0"/>
                            </a:rPr>
                            <m:t>𝑁</m:t>
                          </m:r>
                        </m:num>
                        <m:den>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𝑖</m:t>
                              </m:r>
                            </m:sub>
                            <m:sup/>
                            <m:e>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𝑗</m:t>
                                  </m:r>
                                </m:sub>
                                <m:sup/>
                                <m:e>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𝑊</m:t>
                                      </m:r>
                                    </m:e>
                                    <m:sub>
                                      <m:r>
                                        <a:rPr lang="fr-FR" sz="1400" b="0" i="1" smtClean="0">
                                          <a:latin typeface="Cambria Math" panose="02040503050406030204" pitchFamily="18" charset="0"/>
                                        </a:rPr>
                                        <m:t>𝑖𝑗</m:t>
                                      </m:r>
                                    </m:sub>
                                  </m:sSub>
                                </m:e>
                              </m:nary>
                            </m:e>
                          </m:nary>
                        </m:den>
                      </m:f>
                      <m:r>
                        <a:rPr lang="fr-FR" sz="1400" b="0" i="1" smtClean="0">
                          <a:latin typeface="Cambria Math" panose="02040503050406030204" pitchFamily="18" charset="0"/>
                          <a:ea typeface="Cambria Math" panose="02040503050406030204" pitchFamily="18" charset="0"/>
                        </a:rPr>
                        <m:t>∙</m:t>
                      </m:r>
                      <m:f>
                        <m:fPr>
                          <m:ctrlPr>
                            <a:rPr lang="fr-FR" sz="1400" b="0" i="1" smtClean="0">
                              <a:latin typeface="Cambria Math" panose="02040503050406030204" pitchFamily="18" charset="0"/>
                              <a:ea typeface="Cambria Math" panose="02040503050406030204" pitchFamily="18" charset="0"/>
                            </a:rPr>
                          </m:ctrlPr>
                        </m:fPr>
                        <m:num>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𝑖</m:t>
                              </m:r>
                            </m:sub>
                            <m:sup/>
                            <m:e>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𝑗</m:t>
                                  </m:r>
                                </m:sub>
                                <m:sup/>
                                <m:e>
                                  <m:sSub>
                                    <m:sSubPr>
                                      <m:ctrlPr>
                                        <a:rPr lang="fr-FR" sz="1400" i="1">
                                          <a:latin typeface="Cambria Math" panose="02040503050406030204" pitchFamily="18" charset="0"/>
                                        </a:rPr>
                                      </m:ctrlPr>
                                    </m:sSubPr>
                                    <m:e>
                                      <m:r>
                                        <a:rPr lang="fr-FR" sz="1400" i="1">
                                          <a:latin typeface="Cambria Math" panose="02040503050406030204" pitchFamily="18" charset="0"/>
                                        </a:rPr>
                                        <m:t>𝑊</m:t>
                                      </m:r>
                                    </m:e>
                                    <m:sub>
                                      <m:r>
                                        <a:rPr lang="fr-FR" sz="1400" i="1">
                                          <a:latin typeface="Cambria Math" panose="02040503050406030204" pitchFamily="18" charset="0"/>
                                        </a:rPr>
                                        <m:t>𝑖𝑗</m:t>
                                      </m:r>
                                    </m:sub>
                                  </m:sSub>
                                </m:e>
                              </m:nary>
                            </m:e>
                          </m:nary>
                          <m:d>
                            <m:dPr>
                              <m:ctrlPr>
                                <a:rPr lang="fr-FR" sz="1400" i="1" smtClean="0">
                                  <a:latin typeface="Cambria Math" panose="02040503050406030204" pitchFamily="18" charset="0"/>
                                </a:rPr>
                              </m:ctrlPr>
                            </m:dPr>
                            <m:e>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𝑦</m:t>
                                  </m:r>
                                </m:e>
                                <m:sub>
                                  <m:r>
                                    <a:rPr lang="fr-FR" sz="1400" b="0" i="1" smtClean="0">
                                      <a:latin typeface="Cambria Math" panose="02040503050406030204" pitchFamily="18" charset="0"/>
                                    </a:rPr>
                                    <m:t>𝑖</m:t>
                                  </m:r>
                                </m:sub>
                              </m:sSub>
                              <m:r>
                                <a:rPr lang="fr-FR" sz="1400" b="0" i="1" smtClean="0">
                                  <a:latin typeface="Cambria Math" panose="02040503050406030204" pitchFamily="18" charset="0"/>
                                </a:rPr>
                                <m:t>−</m:t>
                              </m:r>
                              <m:acc>
                                <m:accPr>
                                  <m:chr m:val="̅"/>
                                  <m:ctrlPr>
                                    <a:rPr lang="fr-FR" sz="1400" b="0" i="1" smtClean="0">
                                      <a:latin typeface="Cambria Math" panose="02040503050406030204" pitchFamily="18" charset="0"/>
                                    </a:rPr>
                                  </m:ctrlPr>
                                </m:accPr>
                                <m:e>
                                  <m:r>
                                    <a:rPr lang="fr-FR" sz="1400" b="0" i="1" smtClean="0">
                                      <a:latin typeface="Cambria Math" panose="02040503050406030204" pitchFamily="18" charset="0"/>
                                    </a:rPr>
                                    <m:t>𝑦</m:t>
                                  </m:r>
                                </m:e>
                              </m:acc>
                            </m:e>
                          </m:d>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b="0" i="1" smtClean="0">
                                      <a:latin typeface="Cambria Math" panose="02040503050406030204" pitchFamily="18" charset="0"/>
                                    </a:rPr>
                                    <m:t>𝑗</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num>
                        <m:den>
                          <m:nary>
                            <m:naryPr>
                              <m:chr m:val="∑"/>
                              <m:limLoc m:val="subSup"/>
                              <m:supHide m:val="on"/>
                              <m:ctrlPr>
                                <a:rPr lang="fr-FR" sz="1400" b="0" i="1" smtClean="0">
                                  <a:latin typeface="Cambria Math" panose="02040503050406030204" pitchFamily="18" charset="0"/>
                                  <a:ea typeface="Cambria Math" panose="02040503050406030204" pitchFamily="18" charset="0"/>
                                </a:rPr>
                              </m:ctrlPr>
                            </m:naryPr>
                            <m:sub>
                              <m:r>
                                <m:rPr>
                                  <m:brk m:alnAt="9"/>
                                </m:rPr>
                                <a:rPr lang="fr-FR" sz="1400" b="0" i="1" smtClean="0">
                                  <a:latin typeface="Cambria Math" panose="02040503050406030204" pitchFamily="18" charset="0"/>
                                  <a:ea typeface="Cambria Math" panose="02040503050406030204" pitchFamily="18" charset="0"/>
                                </a:rPr>
                                <m:t>𝑖</m:t>
                              </m:r>
                            </m:sub>
                            <m:sup/>
                            <m:e>
                              <m:sSup>
                                <m:sSupPr>
                                  <m:ctrlPr>
                                    <a:rPr lang="fr-FR" sz="1400" b="0" i="1" smtClean="0">
                                      <a:latin typeface="Cambria Math" panose="02040503050406030204" pitchFamily="18" charset="0"/>
                                      <a:ea typeface="Cambria Math" panose="02040503050406030204" pitchFamily="18" charset="0"/>
                                    </a:rPr>
                                  </m:ctrlPr>
                                </m:sSupPr>
                                <m:e>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i="1">
                                              <a:latin typeface="Cambria Math" panose="02040503050406030204" pitchFamily="18" charset="0"/>
                                            </a:rPr>
                                            <m:t>𝑖</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e>
                                <m:sup>
                                  <m:r>
                                    <a:rPr lang="fr-FR" sz="1400" b="0" i="1" smtClean="0">
                                      <a:latin typeface="Cambria Math" panose="02040503050406030204" pitchFamily="18" charset="0"/>
                                      <a:ea typeface="Cambria Math" panose="02040503050406030204" pitchFamily="18" charset="0"/>
                                    </a:rPr>
                                    <m:t>2</m:t>
                                  </m:r>
                                </m:sup>
                              </m:sSup>
                            </m:e>
                          </m:nary>
                        </m:den>
                      </m:f>
                    </m:oMath>
                  </m:oMathPara>
                </a14:m>
                <a:endParaRPr lang="fr-FR" sz="1400" dirty="0">
                  <a:latin typeface="Gill Sans MT" panose="020B0502020104020203" pitchFamily="34" charset="0"/>
                </a:endParaRPr>
              </a:p>
            </p:txBody>
          </p:sp>
        </mc:Choice>
        <mc:Fallback xmlns="">
          <p:sp>
            <p:nvSpPr>
              <p:cNvPr id="15" name="ZoneTexte 14">
                <a:extLst>
                  <a:ext uri="{FF2B5EF4-FFF2-40B4-BE49-F238E27FC236}">
                    <a16:creationId xmlns:a16="http://schemas.microsoft.com/office/drawing/2014/main" id="{C3B1FC5B-052E-6DDE-9DB3-DC96022BC6A3}"/>
                  </a:ext>
                </a:extLst>
              </p:cNvPr>
              <p:cNvSpPr txBox="1">
                <a:spLocks noRot="1" noChangeAspect="1" noMove="1" noResize="1" noEditPoints="1" noAdjustHandles="1" noChangeArrowheads="1" noChangeShapeType="1" noTextEdit="1"/>
              </p:cNvSpPr>
              <p:nvPr/>
            </p:nvSpPr>
            <p:spPr>
              <a:xfrm>
                <a:off x="6202024" y="14869169"/>
                <a:ext cx="4053566" cy="838435"/>
              </a:xfrm>
              <a:prstGeom prst="rect">
                <a:avLst/>
              </a:prstGeom>
              <a:blipFill>
                <a:blip r:embed="rId14"/>
                <a:stretch>
                  <a:fillRect/>
                </a:stretch>
              </a:blipFill>
              <a:ln w="28575">
                <a:solidFill>
                  <a:srgbClr val="002060"/>
                </a:solidFill>
              </a:ln>
            </p:spPr>
            <p:txBody>
              <a:bodyPr/>
              <a:lstStyle/>
              <a:p>
                <a:r>
                  <a:rPr lang="fr-FR">
                    <a:noFill/>
                  </a:rPr>
                  <a:t> </a:t>
                </a:r>
              </a:p>
            </p:txBody>
          </p:sp>
        </mc:Fallback>
      </mc:AlternateContent>
      <p:sp>
        <p:nvSpPr>
          <p:cNvPr id="16" name="ZoneTexte 15">
            <a:extLst>
              <a:ext uri="{FF2B5EF4-FFF2-40B4-BE49-F238E27FC236}">
                <a16:creationId xmlns:a16="http://schemas.microsoft.com/office/drawing/2014/main" id="{4A3C834A-5735-CE9B-1CB0-A5A1FF868691}"/>
              </a:ext>
            </a:extLst>
          </p:cNvPr>
          <p:cNvSpPr txBox="1"/>
          <p:nvPr/>
        </p:nvSpPr>
        <p:spPr>
          <a:xfrm>
            <a:off x="445366" y="15965010"/>
            <a:ext cx="9796126" cy="1423082"/>
          </a:xfrm>
          <a:prstGeom prst="rect">
            <a:avLst/>
          </a:prstGeom>
          <a:noFill/>
        </p:spPr>
        <p:txBody>
          <a:bodyPr wrap="square" rtlCol="0">
            <a:spAutoFit/>
          </a:bodyPr>
          <a:lstStyle/>
          <a:p>
            <a:pPr algn="just">
              <a:lnSpc>
                <a:spcPct val="150000"/>
              </a:lnSpc>
            </a:pPr>
            <a:r>
              <a:rPr lang="fr-FR" sz="2000" dirty="0">
                <a:latin typeface="Gill Sans MT" panose="020B0502020104020203" pitchFamily="34" charset="0"/>
              </a:rPr>
              <a:t>La distance de </a:t>
            </a:r>
            <a:r>
              <a:rPr lang="fr-FR" sz="2000" dirty="0" err="1">
                <a:latin typeface="Gill Sans MT" panose="020B0502020104020203" pitchFamily="34" charset="0"/>
              </a:rPr>
              <a:t>Haversine</a:t>
            </a:r>
            <a:r>
              <a:rPr lang="fr-FR" sz="2000" dirty="0">
                <a:latin typeface="Gill Sans MT" panose="020B0502020104020203" pitchFamily="34" charset="0"/>
              </a:rPr>
              <a:t> a été utilisée pour quantifier la distance entre deux communes. Les valeurs obtenues ont permis d’aboutir à une matrice de voisinage dont les poids ont servi, avec le taux de consultations, à construire l’indice de Moran.</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CA35BA-4C51-2956-EACA-21EF085E4013}"/>
                  </a:ext>
                </a:extLst>
              </p:cNvPr>
              <p:cNvSpPr txBox="1"/>
              <p:nvPr/>
            </p:nvSpPr>
            <p:spPr>
              <a:xfrm>
                <a:off x="11670670" y="14490641"/>
                <a:ext cx="4132327"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L’indice de Moran calculé : </a:t>
                </a:r>
                <a14:m>
                  <m:oMath xmlns:m="http://schemas.openxmlformats.org/officeDocument/2006/math">
                    <m:r>
                      <a:rPr lang="fr-FR" sz="1600" b="1" i="1" smtClean="0">
                        <a:latin typeface="Cambria Math" panose="02040503050406030204" pitchFamily="18" charset="0"/>
                      </a:rPr>
                      <m:t>𝑰</m:t>
                    </m:r>
                    <m:r>
                      <a:rPr lang="fr-FR" sz="1600" b="1" i="1" smtClean="0">
                        <a:latin typeface="Cambria Math" panose="02040503050406030204" pitchFamily="18" charset="0"/>
                      </a:rPr>
                      <m:t>=</m:t>
                    </m:r>
                    <m:r>
                      <a:rPr lang="fr-FR" sz="1600" b="1" i="1" smtClean="0">
                        <a:latin typeface="Cambria Math" panose="02040503050406030204" pitchFamily="18" charset="0"/>
                      </a:rPr>
                      <m:t>𝟎</m:t>
                    </m:r>
                    <m:r>
                      <a:rPr lang="fr-FR" sz="1600" b="1" i="1" smtClean="0">
                        <a:latin typeface="Cambria Math" panose="02040503050406030204" pitchFamily="18" charset="0"/>
                      </a:rPr>
                      <m:t>.</m:t>
                    </m:r>
                    <m:r>
                      <a:rPr lang="fr-FR" sz="1600" b="1" i="1" smtClean="0">
                        <a:latin typeface="Cambria Math" panose="02040503050406030204" pitchFamily="18" charset="0"/>
                      </a:rPr>
                      <m:t>𝟏𝟓𝟗𝟖</m:t>
                    </m:r>
                  </m:oMath>
                </a14:m>
                <a:endParaRPr lang="fr-FR" sz="1600" b="1" dirty="0">
                  <a:latin typeface="Gill Sans MT" panose="020B0502020104020203" pitchFamily="34" charset="0"/>
                </a:endParaRPr>
              </a:p>
            </p:txBody>
          </p:sp>
        </mc:Choice>
        <mc:Fallback xmlns="">
          <p:sp>
            <p:nvSpPr>
              <p:cNvPr id="19" name="ZoneTexte 18">
                <a:extLst>
                  <a:ext uri="{FF2B5EF4-FFF2-40B4-BE49-F238E27FC236}">
                    <a16:creationId xmlns:a16="http://schemas.microsoft.com/office/drawing/2014/main" id="{FECA35BA-4C51-2956-EACA-21EF085E4013}"/>
                  </a:ext>
                </a:extLst>
              </p:cNvPr>
              <p:cNvSpPr txBox="1">
                <a:spLocks noRot="1" noChangeAspect="1" noMove="1" noResize="1" noEditPoints="1" noAdjustHandles="1" noChangeArrowheads="1" noChangeShapeType="1" noTextEdit="1"/>
              </p:cNvSpPr>
              <p:nvPr/>
            </p:nvSpPr>
            <p:spPr>
              <a:xfrm>
                <a:off x="11670670" y="14490641"/>
                <a:ext cx="4132327" cy="338554"/>
              </a:xfrm>
              <a:prstGeom prst="rect">
                <a:avLst/>
              </a:prstGeom>
              <a:blipFill>
                <a:blip r:embed="rId15"/>
                <a:stretch>
                  <a:fillRect l="-590" t="-5357" b="-21429"/>
                </a:stretch>
              </a:blipFill>
            </p:spPr>
            <p:txBody>
              <a:bodyPr/>
              <a:lstStyle/>
              <a:p>
                <a:r>
                  <a:rPr lang="fr-FR">
                    <a:noFill/>
                  </a:rPr>
                  <a:t> </a:t>
                </a:r>
              </a:p>
            </p:txBody>
          </p:sp>
        </mc:Fallback>
      </mc:AlternateContent>
      <p:sp>
        <p:nvSpPr>
          <p:cNvPr id="21" name="Flèche : droite rayée 20">
            <a:extLst>
              <a:ext uri="{FF2B5EF4-FFF2-40B4-BE49-F238E27FC236}">
                <a16:creationId xmlns:a16="http://schemas.microsoft.com/office/drawing/2014/main" id="{FBB4A824-490E-D619-7DB4-84C34A765A5A}"/>
              </a:ext>
            </a:extLst>
          </p:cNvPr>
          <p:cNvSpPr/>
          <p:nvPr/>
        </p:nvSpPr>
        <p:spPr>
          <a:xfrm>
            <a:off x="15772235" y="14542899"/>
            <a:ext cx="878569" cy="251646"/>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34BF462E-ED41-7012-AB31-EBC8754FBAE7}"/>
              </a:ext>
            </a:extLst>
          </p:cNvPr>
          <p:cNvSpPr txBox="1"/>
          <p:nvPr/>
        </p:nvSpPr>
        <p:spPr>
          <a:xfrm>
            <a:off x="16885608" y="14468346"/>
            <a:ext cx="4132327" cy="338554"/>
          </a:xfrm>
          <a:prstGeom prst="rect">
            <a:avLst/>
          </a:prstGeom>
          <a:noFill/>
        </p:spPr>
        <p:txBody>
          <a:bodyPr wrap="square" rtlCol="0">
            <a:spAutoFit/>
          </a:bodyPr>
          <a:lstStyle/>
          <a:p>
            <a:pPr algn="just"/>
            <a:r>
              <a:rPr lang="fr-FR" sz="1600" dirty="0">
                <a:latin typeface="Gill Sans MT" panose="020B0502020104020203" pitchFamily="34" charset="0"/>
              </a:rPr>
              <a:t>Autocorrélation spatiale positive</a:t>
            </a:r>
          </a:p>
        </p:txBody>
      </p:sp>
      <p:sp>
        <p:nvSpPr>
          <p:cNvPr id="25" name="ZoneTexte 24">
            <a:extLst>
              <a:ext uri="{FF2B5EF4-FFF2-40B4-BE49-F238E27FC236}">
                <a16:creationId xmlns:a16="http://schemas.microsoft.com/office/drawing/2014/main" id="{60C372C9-5EFE-F5BA-1027-5EF1CD5C719F}"/>
              </a:ext>
            </a:extLst>
          </p:cNvPr>
          <p:cNvSpPr txBox="1"/>
          <p:nvPr/>
        </p:nvSpPr>
        <p:spPr>
          <a:xfrm>
            <a:off x="11480481" y="24131218"/>
            <a:ext cx="9537454" cy="830997"/>
          </a:xfrm>
          <a:prstGeom prst="rect">
            <a:avLst/>
          </a:prstGeom>
          <a:noFill/>
        </p:spPr>
        <p:txBody>
          <a:bodyPr wrap="square" rtlCol="0">
            <a:spAutoFit/>
          </a:bodyPr>
          <a:lstStyle/>
          <a:p>
            <a:pPr algn="just"/>
            <a:r>
              <a:rPr lang="fr-FR" sz="1600" b="0" i="0" dirty="0">
                <a:solidFill>
                  <a:srgbClr val="242424"/>
                </a:solidFill>
                <a:effectLst/>
                <a:latin typeface="Segoe UI" panose="020B0502040204020203" pitchFamily="34" charset="0"/>
              </a:rPr>
              <a:t>Les cartes des taux de consultations observés et prédits présentent une similitude notable, ce qui indique une bonne approximation des taux de consultations par le modèle SDM retenu, basé sur les caractéristiques socio-économiques et démographiques des communes</a:t>
            </a:r>
            <a:r>
              <a:rPr lang="fr-FR" sz="1600" dirty="0">
                <a:latin typeface="Gill Sans MT" panose="020B0502020104020203" pitchFamily="34" charset="0"/>
              </a:rPr>
              <a:t>.</a:t>
            </a:r>
          </a:p>
        </p:txBody>
      </p:sp>
      <p:sp>
        <p:nvSpPr>
          <p:cNvPr id="27" name="ZoneTexte 26">
            <a:extLst>
              <a:ext uri="{FF2B5EF4-FFF2-40B4-BE49-F238E27FC236}">
                <a16:creationId xmlns:a16="http://schemas.microsoft.com/office/drawing/2014/main" id="{5D52F001-6797-2A03-DE36-76A28AE127FA}"/>
              </a:ext>
            </a:extLst>
          </p:cNvPr>
          <p:cNvSpPr txBox="1"/>
          <p:nvPr/>
        </p:nvSpPr>
        <p:spPr>
          <a:xfrm>
            <a:off x="11285668" y="18267488"/>
            <a:ext cx="4834865" cy="339812"/>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Importance des variables explicatives dans le modèle</a:t>
            </a:r>
          </a:p>
        </p:txBody>
      </p:sp>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9A8760DB-ECE4-08A3-E3AE-5920DDE29FAA}"/>
                  </a:ext>
                </a:extLst>
              </p:cNvPr>
              <p:cNvSpPr txBox="1"/>
              <p:nvPr/>
            </p:nvSpPr>
            <p:spPr>
              <a:xfrm>
                <a:off x="11670670" y="15049817"/>
                <a:ext cx="4066838"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Test de Moran : </a:t>
                </a:r>
                <a14:m>
                  <m:oMath xmlns:m="http://schemas.openxmlformats.org/officeDocument/2006/math">
                    <m:r>
                      <a:rPr lang="fr-FR" sz="1600" b="1" i="0" smtClean="0">
                        <a:latin typeface="Cambria Math" panose="02040503050406030204" pitchFamily="18" charset="0"/>
                      </a:rPr>
                      <m:t>𝐩</m:t>
                    </m:r>
                    <m:r>
                      <a:rPr lang="fr-FR" sz="1600" b="1" i="0" smtClean="0">
                        <a:latin typeface="Cambria Math" panose="02040503050406030204" pitchFamily="18" charset="0"/>
                      </a:rPr>
                      <m:t>−</m:t>
                    </m:r>
                    <m:r>
                      <a:rPr lang="fr-FR" sz="1600" b="1" i="0" smtClean="0">
                        <a:latin typeface="Cambria Math" panose="02040503050406030204" pitchFamily="18" charset="0"/>
                      </a:rPr>
                      <m:t>𝐯𝐚𝐥𝐞𝐮𝐫</m:t>
                    </m:r>
                    <m:r>
                      <a:rPr lang="fr-FR" sz="1600" b="1" i="1" smtClean="0">
                        <a:latin typeface="Cambria Math" panose="02040503050406030204" pitchFamily="18" charset="0"/>
                        <a:ea typeface="Cambria Math" panose="02040503050406030204" pitchFamily="18" charset="0"/>
                      </a:rPr>
                      <m:t>&lt;</m:t>
                    </m:r>
                    <m:r>
                      <a:rPr lang="fr-FR" sz="1600" b="1" i="1" smtClean="0">
                        <a:latin typeface="Cambria Math" panose="02040503050406030204" pitchFamily="18" charset="0"/>
                        <a:ea typeface="Cambria Math" panose="02040503050406030204" pitchFamily="18" charset="0"/>
                      </a:rPr>
                      <m:t>𝟐</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𝟐</m:t>
                    </m:r>
                    <m:r>
                      <a:rPr lang="fr-FR" sz="1600" b="1" i="1" smtClean="0">
                        <a:latin typeface="Cambria Math" panose="02040503050406030204" pitchFamily="18" charset="0"/>
                        <a:ea typeface="Cambria Math" panose="02040503050406030204" pitchFamily="18" charset="0"/>
                      </a:rPr>
                      <m:t>𝒆</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𝟏𝟔</m:t>
                    </m:r>
                  </m:oMath>
                </a14:m>
                <a:endParaRPr lang="fr-FR" sz="1600" b="1" dirty="0">
                  <a:latin typeface="Gill Sans MT" panose="020B0502020104020203" pitchFamily="34" charset="0"/>
                </a:endParaRPr>
              </a:p>
            </p:txBody>
          </p:sp>
        </mc:Choice>
        <mc:Fallback xmlns="">
          <p:sp>
            <p:nvSpPr>
              <p:cNvPr id="28" name="ZoneTexte 27">
                <a:extLst>
                  <a:ext uri="{FF2B5EF4-FFF2-40B4-BE49-F238E27FC236}">
                    <a16:creationId xmlns:a16="http://schemas.microsoft.com/office/drawing/2014/main" id="{9A8760DB-ECE4-08A3-E3AE-5920DDE29FAA}"/>
                  </a:ext>
                </a:extLst>
              </p:cNvPr>
              <p:cNvSpPr txBox="1">
                <a:spLocks noRot="1" noChangeAspect="1" noMove="1" noResize="1" noEditPoints="1" noAdjustHandles="1" noChangeArrowheads="1" noChangeShapeType="1" noTextEdit="1"/>
              </p:cNvSpPr>
              <p:nvPr/>
            </p:nvSpPr>
            <p:spPr>
              <a:xfrm>
                <a:off x="11670670" y="15049817"/>
                <a:ext cx="4066838" cy="338554"/>
              </a:xfrm>
              <a:prstGeom prst="rect">
                <a:avLst/>
              </a:prstGeom>
              <a:blipFill>
                <a:blip r:embed="rId16"/>
                <a:stretch>
                  <a:fillRect l="-599" t="-5455" b="-23636"/>
                </a:stretch>
              </a:blipFill>
            </p:spPr>
            <p:txBody>
              <a:bodyPr/>
              <a:lstStyle/>
              <a:p>
                <a:r>
                  <a:rPr lang="fr-FR">
                    <a:noFill/>
                  </a:rPr>
                  <a:t> </a:t>
                </a:r>
              </a:p>
            </p:txBody>
          </p:sp>
        </mc:Fallback>
      </mc:AlternateContent>
      <p:sp>
        <p:nvSpPr>
          <p:cNvPr id="29" name="Flèche : droite rayée 28">
            <a:extLst>
              <a:ext uri="{FF2B5EF4-FFF2-40B4-BE49-F238E27FC236}">
                <a16:creationId xmlns:a16="http://schemas.microsoft.com/office/drawing/2014/main" id="{ACDBBFCD-946E-64BB-16E0-1BD25074F486}"/>
              </a:ext>
            </a:extLst>
          </p:cNvPr>
          <p:cNvSpPr/>
          <p:nvPr/>
        </p:nvSpPr>
        <p:spPr>
          <a:xfrm>
            <a:off x="15777989" y="15113212"/>
            <a:ext cx="878569" cy="251646"/>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D6C18C64-21ED-1EFF-952E-9C2153373C34}"/>
              </a:ext>
            </a:extLst>
          </p:cNvPr>
          <p:cNvSpPr txBox="1"/>
          <p:nvPr/>
        </p:nvSpPr>
        <p:spPr>
          <a:xfrm>
            <a:off x="16885608" y="15049817"/>
            <a:ext cx="4132327" cy="338554"/>
          </a:xfrm>
          <a:prstGeom prst="rect">
            <a:avLst/>
          </a:prstGeom>
          <a:noFill/>
        </p:spPr>
        <p:txBody>
          <a:bodyPr wrap="square" rtlCol="0">
            <a:spAutoFit/>
          </a:bodyPr>
          <a:lstStyle/>
          <a:p>
            <a:pPr algn="just"/>
            <a:r>
              <a:rPr lang="fr-FR" sz="1600" dirty="0">
                <a:latin typeface="Gill Sans MT" panose="020B0502020104020203" pitchFamily="34" charset="0"/>
              </a:rPr>
              <a:t>Significativité de l’autocorrélation spatiale</a:t>
            </a:r>
          </a:p>
        </p:txBody>
      </p:sp>
      <p:graphicFrame>
        <p:nvGraphicFramePr>
          <p:cNvPr id="33" name="Tableau 32">
            <a:extLst>
              <a:ext uri="{FF2B5EF4-FFF2-40B4-BE49-F238E27FC236}">
                <a16:creationId xmlns:a16="http://schemas.microsoft.com/office/drawing/2014/main" id="{9B67435E-238E-C0F2-0FD0-567CFA24695C}"/>
              </a:ext>
            </a:extLst>
          </p:cNvPr>
          <p:cNvGraphicFramePr>
            <a:graphicFrameLocks noGrp="1"/>
          </p:cNvGraphicFramePr>
          <p:nvPr>
            <p:extLst>
              <p:ext uri="{D42A27DB-BD31-4B8C-83A1-F6EECF244321}">
                <p14:modId xmlns:p14="http://schemas.microsoft.com/office/powerpoint/2010/main" val="3742379848"/>
              </p:ext>
            </p:extLst>
          </p:nvPr>
        </p:nvGraphicFramePr>
        <p:xfrm>
          <a:off x="12018288" y="16004704"/>
          <a:ext cx="8363309" cy="1930554"/>
        </p:xfrm>
        <a:graphic>
          <a:graphicData uri="http://schemas.openxmlformats.org/drawingml/2006/table">
            <a:tbl>
              <a:tblPr firstRow="1" bandRow="1">
                <a:tableStyleId>{5C22544A-7EE6-4342-B048-85BDC9FD1C3A}</a:tableStyleId>
              </a:tblPr>
              <a:tblGrid>
                <a:gridCol w="3111645">
                  <a:extLst>
                    <a:ext uri="{9D8B030D-6E8A-4147-A177-3AD203B41FA5}">
                      <a16:colId xmlns:a16="http://schemas.microsoft.com/office/drawing/2014/main" val="3760695544"/>
                    </a:ext>
                  </a:extLst>
                </a:gridCol>
                <a:gridCol w="2844800">
                  <a:extLst>
                    <a:ext uri="{9D8B030D-6E8A-4147-A177-3AD203B41FA5}">
                      <a16:colId xmlns:a16="http://schemas.microsoft.com/office/drawing/2014/main" val="3884134102"/>
                    </a:ext>
                  </a:extLst>
                </a:gridCol>
                <a:gridCol w="2406864">
                  <a:extLst>
                    <a:ext uri="{9D8B030D-6E8A-4147-A177-3AD203B41FA5}">
                      <a16:colId xmlns:a16="http://schemas.microsoft.com/office/drawing/2014/main" val="2236838253"/>
                    </a:ext>
                  </a:extLst>
                </a:gridCol>
              </a:tblGrid>
              <a:tr h="321759">
                <a:tc>
                  <a:txBody>
                    <a:bodyPr/>
                    <a:lstStyle/>
                    <a:p>
                      <a:pPr algn="ctr"/>
                      <a:r>
                        <a:rPr lang="fr-FR" sz="1600" dirty="0">
                          <a:latin typeface="Gill Sans MT" panose="020B0502020104020203" pitchFamily="34" charset="0"/>
                        </a:rPr>
                        <a:t>Modèle</a:t>
                      </a:r>
                    </a:p>
                  </a:txBody>
                  <a:tcPr marL="39649" marR="39649" marT="19824" marB="19824"/>
                </a:tc>
                <a:tc>
                  <a:txBody>
                    <a:bodyPr/>
                    <a:lstStyle/>
                    <a:p>
                      <a:pPr algn="ctr"/>
                      <a:r>
                        <a:rPr lang="fr-FR" sz="1600" dirty="0">
                          <a:latin typeface="Gill Sans MT" panose="020B0502020104020203" pitchFamily="34" charset="0"/>
                        </a:rPr>
                        <a:t>AIC</a:t>
                      </a:r>
                    </a:p>
                  </a:txBody>
                  <a:tcPr marL="39649" marR="39649" marT="19824" marB="19824"/>
                </a:tc>
                <a:tc>
                  <a:txBody>
                    <a:bodyPr/>
                    <a:lstStyle/>
                    <a:p>
                      <a:pPr algn="ctr"/>
                      <a:r>
                        <a:rPr lang="fr-FR" sz="1600" dirty="0" err="1">
                          <a:latin typeface="Gill Sans MT" panose="020B0502020104020203" pitchFamily="34" charset="0"/>
                        </a:rPr>
                        <a:t>LogLik</a:t>
                      </a:r>
                      <a:endParaRPr lang="fr-FR" sz="1600" dirty="0">
                        <a:latin typeface="Gill Sans MT" panose="020B0502020104020203" pitchFamily="34" charset="0"/>
                      </a:endParaRPr>
                    </a:p>
                  </a:txBody>
                  <a:tcPr marL="39649" marR="39649" marT="19824" marB="19824"/>
                </a:tc>
                <a:extLst>
                  <a:ext uri="{0D108BD9-81ED-4DB2-BD59-A6C34878D82A}">
                    <a16:rowId xmlns:a16="http://schemas.microsoft.com/office/drawing/2014/main" val="1218949342"/>
                  </a:ext>
                </a:extLst>
              </a:tr>
              <a:tr h="321759">
                <a:tc>
                  <a:txBody>
                    <a:bodyPr/>
                    <a:lstStyle/>
                    <a:p>
                      <a:pPr algn="ctr"/>
                      <a:r>
                        <a:rPr lang="fr-FR" sz="1600" dirty="0">
                          <a:latin typeface="Gill Sans MT" panose="020B0502020104020203" pitchFamily="34" charset="0"/>
                        </a:rPr>
                        <a:t>MCO</a:t>
                      </a:r>
                    </a:p>
                  </a:txBody>
                  <a:tcPr marL="39649" marR="39649" marT="19824" marB="19824"/>
                </a:tc>
                <a:tc>
                  <a:txBody>
                    <a:bodyPr/>
                    <a:lstStyle/>
                    <a:p>
                      <a:pPr algn="ctr"/>
                      <a:r>
                        <a:rPr lang="fr-FR" sz="1600" dirty="0">
                          <a:latin typeface="Gill Sans MT" panose="020B0502020104020203" pitchFamily="34" charset="0"/>
                        </a:rPr>
                        <a:t>1429.8742</a:t>
                      </a:r>
                    </a:p>
                  </a:txBody>
                  <a:tcPr marL="39649" marR="39649" marT="19824" marB="19824"/>
                </a:tc>
                <a:tc>
                  <a:txBody>
                    <a:bodyPr/>
                    <a:lstStyle/>
                    <a:p>
                      <a:pPr algn="ctr"/>
                      <a:r>
                        <a:rPr lang="fr-FR" sz="1600" dirty="0">
                          <a:latin typeface="Gill Sans MT" panose="020B0502020104020203" pitchFamily="34" charset="0"/>
                        </a:rPr>
                        <a:t>-704.93708</a:t>
                      </a:r>
                    </a:p>
                  </a:txBody>
                  <a:tcPr marL="39649" marR="39649" marT="19824" marB="19824"/>
                </a:tc>
                <a:extLst>
                  <a:ext uri="{0D108BD9-81ED-4DB2-BD59-A6C34878D82A}">
                    <a16:rowId xmlns:a16="http://schemas.microsoft.com/office/drawing/2014/main" val="3805028289"/>
                  </a:ext>
                </a:extLst>
              </a:tr>
              <a:tr h="321759">
                <a:tc>
                  <a:txBody>
                    <a:bodyPr/>
                    <a:lstStyle/>
                    <a:p>
                      <a:pPr algn="ctr"/>
                      <a:r>
                        <a:rPr lang="fr-FR" sz="1600" dirty="0">
                          <a:latin typeface="Gill Sans MT" panose="020B0502020104020203" pitchFamily="34" charset="0"/>
                        </a:rPr>
                        <a:t>SEM</a:t>
                      </a:r>
                    </a:p>
                  </a:txBody>
                  <a:tcPr marL="39649" marR="39649" marT="19824" marB="19824"/>
                </a:tc>
                <a:tc>
                  <a:txBody>
                    <a:bodyPr/>
                    <a:lstStyle/>
                    <a:p>
                      <a:pPr algn="ctr"/>
                      <a:r>
                        <a:rPr lang="fr-FR" sz="1600" dirty="0">
                          <a:latin typeface="Gill Sans MT" panose="020B0502020104020203" pitchFamily="34" charset="0"/>
                        </a:rPr>
                        <a:t>422.1136</a:t>
                      </a:r>
                    </a:p>
                  </a:txBody>
                  <a:tcPr marL="39649" marR="39649" marT="19824" marB="19824"/>
                </a:tc>
                <a:tc>
                  <a:txBody>
                    <a:bodyPr/>
                    <a:lstStyle/>
                    <a:p>
                      <a:pPr algn="ctr"/>
                      <a:r>
                        <a:rPr lang="fr-FR" sz="1600" dirty="0">
                          <a:latin typeface="Gill Sans MT" panose="020B0502020104020203" pitchFamily="34" charset="0"/>
                        </a:rPr>
                        <a:t>-200.05679</a:t>
                      </a:r>
                    </a:p>
                  </a:txBody>
                  <a:tcPr marL="39649" marR="39649" marT="19824" marB="19824"/>
                </a:tc>
                <a:extLst>
                  <a:ext uri="{0D108BD9-81ED-4DB2-BD59-A6C34878D82A}">
                    <a16:rowId xmlns:a16="http://schemas.microsoft.com/office/drawing/2014/main" val="3188775489"/>
                  </a:ext>
                </a:extLst>
              </a:tr>
              <a:tr h="321759">
                <a:tc>
                  <a:txBody>
                    <a:bodyPr/>
                    <a:lstStyle/>
                    <a:p>
                      <a:pPr algn="ctr"/>
                      <a:r>
                        <a:rPr lang="fr-FR" sz="1600" dirty="0">
                          <a:latin typeface="Gill Sans MT" panose="020B0502020104020203" pitchFamily="34" charset="0"/>
                        </a:rPr>
                        <a:t>SAR</a:t>
                      </a:r>
                    </a:p>
                  </a:txBody>
                  <a:tcPr marL="39649" marR="39649" marT="19824" marB="19824"/>
                </a:tc>
                <a:tc>
                  <a:txBody>
                    <a:bodyPr/>
                    <a:lstStyle/>
                    <a:p>
                      <a:pPr algn="ctr"/>
                      <a:r>
                        <a:rPr lang="fr-FR" sz="1600" dirty="0">
                          <a:latin typeface="Gill Sans MT" panose="020B0502020104020203" pitchFamily="34" charset="0"/>
                        </a:rPr>
                        <a:t>729.5523</a:t>
                      </a:r>
                    </a:p>
                  </a:txBody>
                  <a:tcPr marL="39649" marR="39649" marT="19824" marB="19824"/>
                </a:tc>
                <a:tc>
                  <a:txBody>
                    <a:bodyPr/>
                    <a:lstStyle/>
                    <a:p>
                      <a:pPr algn="ctr"/>
                      <a:r>
                        <a:rPr lang="fr-FR" sz="1600" dirty="0">
                          <a:latin typeface="Gill Sans MT" panose="020B0502020104020203" pitchFamily="34" charset="0"/>
                        </a:rPr>
                        <a:t>-353.77613</a:t>
                      </a:r>
                    </a:p>
                  </a:txBody>
                  <a:tcPr marL="39649" marR="39649" marT="19824" marB="19824"/>
                </a:tc>
                <a:extLst>
                  <a:ext uri="{0D108BD9-81ED-4DB2-BD59-A6C34878D82A}">
                    <a16:rowId xmlns:a16="http://schemas.microsoft.com/office/drawing/2014/main" val="3534608039"/>
                  </a:ext>
                </a:extLst>
              </a:tr>
              <a:tr h="321759">
                <a:tc>
                  <a:txBody>
                    <a:bodyPr/>
                    <a:lstStyle/>
                    <a:p>
                      <a:pPr algn="ctr"/>
                      <a:r>
                        <a:rPr lang="fr-FR" sz="1600" dirty="0">
                          <a:latin typeface="Gill Sans MT" panose="020B0502020104020203" pitchFamily="34" charset="0"/>
                        </a:rPr>
                        <a:t>SLX</a:t>
                      </a:r>
                    </a:p>
                  </a:txBody>
                  <a:tcPr marL="39649" marR="39649" marT="19824" marB="19824"/>
                </a:tc>
                <a:tc>
                  <a:txBody>
                    <a:bodyPr/>
                    <a:lstStyle/>
                    <a:p>
                      <a:pPr algn="ctr"/>
                      <a:r>
                        <a:rPr lang="fr-FR" sz="1600" dirty="0">
                          <a:latin typeface="Gill Sans MT" panose="020B0502020104020203" pitchFamily="34" charset="0"/>
                        </a:rPr>
                        <a:t>749.5969</a:t>
                      </a:r>
                    </a:p>
                  </a:txBody>
                  <a:tcPr marL="39649" marR="39649" marT="19824" marB="19824"/>
                </a:tc>
                <a:tc>
                  <a:txBody>
                    <a:bodyPr/>
                    <a:lstStyle/>
                    <a:p>
                      <a:pPr algn="ctr"/>
                      <a:r>
                        <a:rPr lang="fr-FR" sz="1600" dirty="0">
                          <a:latin typeface="Gill Sans MT" panose="020B0502020104020203" pitchFamily="34" charset="0"/>
                        </a:rPr>
                        <a:t>-356.79846</a:t>
                      </a:r>
                    </a:p>
                  </a:txBody>
                  <a:tcPr marL="39649" marR="39649" marT="19824" marB="19824"/>
                </a:tc>
                <a:extLst>
                  <a:ext uri="{0D108BD9-81ED-4DB2-BD59-A6C34878D82A}">
                    <a16:rowId xmlns:a16="http://schemas.microsoft.com/office/drawing/2014/main" val="2935969537"/>
                  </a:ext>
                </a:extLst>
              </a:tr>
              <a:tr h="321759">
                <a:tc>
                  <a:txBody>
                    <a:bodyPr/>
                    <a:lstStyle/>
                    <a:p>
                      <a:pPr algn="ctr"/>
                      <a:r>
                        <a:rPr lang="fr-FR" sz="1600" b="1" dirty="0">
                          <a:latin typeface="Gill Sans MT" panose="020B0502020104020203" pitchFamily="34" charset="0"/>
                        </a:rPr>
                        <a:t>SDM</a:t>
                      </a:r>
                    </a:p>
                  </a:txBody>
                  <a:tcPr marL="39649" marR="39649" marT="19824" marB="19824"/>
                </a:tc>
                <a:tc>
                  <a:txBody>
                    <a:bodyPr/>
                    <a:lstStyle/>
                    <a:p>
                      <a:pPr algn="ctr"/>
                      <a:r>
                        <a:rPr lang="fr-FR" sz="1600" b="1" dirty="0">
                          <a:latin typeface="Gill Sans MT" panose="020B0502020104020203" pitchFamily="34" charset="0"/>
                        </a:rPr>
                        <a:t>205.1882</a:t>
                      </a:r>
                    </a:p>
                  </a:txBody>
                  <a:tcPr marL="39649" marR="39649" marT="19824" marB="19824"/>
                </a:tc>
                <a:tc>
                  <a:txBody>
                    <a:bodyPr/>
                    <a:lstStyle/>
                    <a:p>
                      <a:pPr algn="ctr"/>
                      <a:r>
                        <a:rPr lang="fr-FR" sz="1600" b="1" dirty="0">
                          <a:latin typeface="Gill Sans MT" panose="020B0502020104020203" pitchFamily="34" charset="0"/>
                        </a:rPr>
                        <a:t>-83.59411</a:t>
                      </a:r>
                    </a:p>
                  </a:txBody>
                  <a:tcPr marL="39649" marR="39649" marT="19824" marB="19824"/>
                </a:tc>
                <a:extLst>
                  <a:ext uri="{0D108BD9-81ED-4DB2-BD59-A6C34878D82A}">
                    <a16:rowId xmlns:a16="http://schemas.microsoft.com/office/drawing/2014/main" val="275333201"/>
                  </a:ext>
                </a:extLst>
              </a:tr>
            </a:tbl>
          </a:graphicData>
        </a:graphic>
      </p:graphicFrame>
      <p:sp>
        <p:nvSpPr>
          <p:cNvPr id="35" name="ZoneTexte 34">
            <a:extLst>
              <a:ext uri="{FF2B5EF4-FFF2-40B4-BE49-F238E27FC236}">
                <a16:creationId xmlns:a16="http://schemas.microsoft.com/office/drawing/2014/main" id="{92C8DAF9-449C-FCD0-C77C-847516EEF95E}"/>
              </a:ext>
            </a:extLst>
          </p:cNvPr>
          <p:cNvSpPr txBox="1"/>
          <p:nvPr/>
        </p:nvSpPr>
        <p:spPr>
          <a:xfrm>
            <a:off x="11670670" y="15612194"/>
            <a:ext cx="4066838"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Comparaison de modèles</a:t>
            </a:r>
            <a:endParaRPr lang="fr-FR" sz="1600" b="1" dirty="0">
              <a:latin typeface="Gill Sans MT" panose="020B0502020104020203" pitchFamily="34" charset="0"/>
            </a:endParaRPr>
          </a:p>
        </p:txBody>
      </p:sp>
      <p:sp>
        <p:nvSpPr>
          <p:cNvPr id="36" name="Rectangle 35">
            <a:extLst>
              <a:ext uri="{FF2B5EF4-FFF2-40B4-BE49-F238E27FC236}">
                <a16:creationId xmlns:a16="http://schemas.microsoft.com/office/drawing/2014/main" id="{233EECD4-4FDC-6B02-3BAC-F6969DA22B2F}"/>
              </a:ext>
            </a:extLst>
          </p:cNvPr>
          <p:cNvSpPr/>
          <p:nvPr/>
        </p:nvSpPr>
        <p:spPr>
          <a:xfrm flipV="1">
            <a:off x="11494942" y="1546674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D7175414-3DA0-9C46-B58F-A1A3A6870DCD}"/>
              </a:ext>
            </a:extLst>
          </p:cNvPr>
          <p:cNvSpPr/>
          <p:nvPr/>
        </p:nvSpPr>
        <p:spPr>
          <a:xfrm flipV="1">
            <a:off x="11494942" y="18109190"/>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BE25C715-F7E1-CDDB-ECBF-51CFA9E41348}"/>
              </a:ext>
            </a:extLst>
          </p:cNvPr>
          <p:cNvSpPr/>
          <p:nvPr/>
        </p:nvSpPr>
        <p:spPr>
          <a:xfrm flipV="1">
            <a:off x="11470387" y="2112832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26411CDB-7525-5E73-00EB-DD666A98B40E}"/>
                  </a:ext>
                </a:extLst>
              </p:cNvPr>
              <p:cNvSpPr txBox="1"/>
              <p:nvPr/>
            </p:nvSpPr>
            <p:spPr>
              <a:xfrm>
                <a:off x="16397784" y="18245493"/>
                <a:ext cx="3872646" cy="584775"/>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Coefficient </a:t>
                </a:r>
                <a14:m>
                  <m:oMath xmlns:m="http://schemas.openxmlformats.org/officeDocument/2006/math">
                    <m:r>
                      <a:rPr lang="fr-FR" sz="1600" i="1" smtClean="0">
                        <a:latin typeface="Cambria Math" panose="02040503050406030204" pitchFamily="18" charset="0"/>
                        <a:ea typeface="Cambria Math" panose="02040503050406030204" pitchFamily="18" charset="0"/>
                      </a:rPr>
                      <m:t>𝜌</m:t>
                    </m:r>
                  </m:oMath>
                </a14:m>
                <a:r>
                  <a:rPr lang="fr-FR" sz="1600" dirty="0">
                    <a:latin typeface="Gill Sans MT" panose="020B0502020104020203" pitchFamily="34" charset="0"/>
                  </a:rPr>
                  <a:t> d’interaction endogène :</a:t>
                </a:r>
              </a:p>
              <a:p>
                <a14:m>
                  <m:oMath xmlns:m="http://schemas.openxmlformats.org/officeDocument/2006/math">
                    <m:r>
                      <a:rPr lang="fr-FR" sz="1600" b="1" i="1" smtClean="0">
                        <a:latin typeface="Cambria Math" panose="02040503050406030204" pitchFamily="18" charset="0"/>
                        <a:ea typeface="Cambria Math" panose="02040503050406030204" pitchFamily="18" charset="0"/>
                      </a:rPr>
                      <m:t>𝝆</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𝟎</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𝟗𝟗𝟒𝟕</m:t>
                    </m:r>
                  </m:oMath>
                </a14:m>
                <a:r>
                  <a:rPr lang="fr-FR" sz="1600" b="1" dirty="0">
                    <a:latin typeface="Gill Sans MT" panose="020B0502020104020203" pitchFamily="34" charset="0"/>
                  </a:rPr>
                  <a:t> </a:t>
                </a:r>
                <a:r>
                  <a:rPr lang="fr-FR" sz="1600" dirty="0">
                    <a:latin typeface="Gill Sans MT" panose="020B0502020104020203" pitchFamily="34" charset="0"/>
                  </a:rPr>
                  <a:t>(p-valeur</a:t>
                </a:r>
                <a:r>
                  <a:rPr lang="fr-FR" sz="1600" dirty="0"/>
                  <a:t> &lt; 2.22e-16)</a:t>
                </a:r>
                <a:endParaRPr lang="fr-FR" sz="1600" dirty="0">
                  <a:latin typeface="Gill Sans MT" panose="020B0502020104020203" pitchFamily="34" charset="0"/>
                </a:endParaRPr>
              </a:p>
            </p:txBody>
          </p:sp>
        </mc:Choice>
        <mc:Fallback xmlns="">
          <p:sp>
            <p:nvSpPr>
              <p:cNvPr id="39" name="ZoneTexte 38">
                <a:extLst>
                  <a:ext uri="{FF2B5EF4-FFF2-40B4-BE49-F238E27FC236}">
                    <a16:creationId xmlns:a16="http://schemas.microsoft.com/office/drawing/2014/main" id="{26411CDB-7525-5E73-00EB-DD666A98B40E}"/>
                  </a:ext>
                </a:extLst>
              </p:cNvPr>
              <p:cNvSpPr txBox="1">
                <a:spLocks noRot="1" noChangeAspect="1" noMove="1" noResize="1" noEditPoints="1" noAdjustHandles="1" noChangeArrowheads="1" noChangeShapeType="1" noTextEdit="1"/>
              </p:cNvSpPr>
              <p:nvPr/>
            </p:nvSpPr>
            <p:spPr>
              <a:xfrm>
                <a:off x="16397784" y="18245493"/>
                <a:ext cx="3872646" cy="584775"/>
              </a:xfrm>
              <a:prstGeom prst="rect">
                <a:avLst/>
              </a:prstGeom>
              <a:blipFill>
                <a:blip r:embed="rId17"/>
                <a:stretch>
                  <a:fillRect l="-630" t="-3125" b="-12500"/>
                </a:stretch>
              </a:blipFill>
            </p:spPr>
            <p:txBody>
              <a:bodyPr/>
              <a:lstStyle/>
              <a:p>
                <a:r>
                  <a:rPr lang="fr-FR">
                    <a:noFill/>
                  </a:rPr>
                  <a:t> </a:t>
                </a:r>
              </a:p>
            </p:txBody>
          </p:sp>
        </mc:Fallback>
      </mc:AlternateContent>
      <p:sp>
        <p:nvSpPr>
          <p:cNvPr id="41" name="Flèche : droite rayée 40">
            <a:extLst>
              <a:ext uri="{FF2B5EF4-FFF2-40B4-BE49-F238E27FC236}">
                <a16:creationId xmlns:a16="http://schemas.microsoft.com/office/drawing/2014/main" id="{EDDA71BC-556E-76BC-C8AC-84543FE2137D}"/>
              </a:ext>
            </a:extLst>
          </p:cNvPr>
          <p:cNvSpPr/>
          <p:nvPr/>
        </p:nvSpPr>
        <p:spPr>
          <a:xfrm rot="5400000">
            <a:off x="18041718" y="19090020"/>
            <a:ext cx="584777" cy="181406"/>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0152C35F-9583-BC96-997C-526271A7F36F}"/>
              </a:ext>
            </a:extLst>
          </p:cNvPr>
          <p:cNvSpPr txBox="1"/>
          <p:nvPr/>
        </p:nvSpPr>
        <p:spPr>
          <a:xfrm>
            <a:off x="16553562" y="19598325"/>
            <a:ext cx="4132327" cy="1323439"/>
          </a:xfrm>
          <a:prstGeom prst="rect">
            <a:avLst/>
          </a:prstGeom>
          <a:noFill/>
        </p:spPr>
        <p:txBody>
          <a:bodyPr wrap="square" rtlCol="0">
            <a:spAutoFit/>
          </a:bodyPr>
          <a:lstStyle/>
          <a:p>
            <a:pPr algn="just"/>
            <a:r>
              <a:rPr lang="fr-FR" sz="1600" dirty="0">
                <a:latin typeface="Gill Sans MT" panose="020B0502020104020203" pitchFamily="34" charset="0"/>
              </a:rPr>
              <a:t>Très forte autocorrélation spatiale des taux de consultations entre communes : une commune ayant un taux de consultations élevé tend à être entourée par des communes présentant également des taux élevés, et inversement.</a:t>
            </a:r>
          </a:p>
        </p:txBody>
      </p:sp>
      <p:sp>
        <p:nvSpPr>
          <p:cNvPr id="43" name="Rectangle : coins arrondis 42">
            <a:extLst>
              <a:ext uri="{FF2B5EF4-FFF2-40B4-BE49-F238E27FC236}">
                <a16:creationId xmlns:a16="http://schemas.microsoft.com/office/drawing/2014/main" id="{73DBEF94-087B-3672-C15F-45C87C6137BB}"/>
              </a:ext>
            </a:extLst>
          </p:cNvPr>
          <p:cNvSpPr/>
          <p:nvPr/>
        </p:nvSpPr>
        <p:spPr>
          <a:xfrm>
            <a:off x="16465491" y="19561409"/>
            <a:ext cx="4201327" cy="141568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44" name="Rectangle 43">
            <a:extLst>
              <a:ext uri="{FF2B5EF4-FFF2-40B4-BE49-F238E27FC236}">
                <a16:creationId xmlns:a16="http://schemas.microsoft.com/office/drawing/2014/main" id="{8A1DB2D3-5163-0615-7824-6590B408777C}"/>
              </a:ext>
            </a:extLst>
          </p:cNvPr>
          <p:cNvSpPr/>
          <p:nvPr/>
        </p:nvSpPr>
        <p:spPr>
          <a:xfrm>
            <a:off x="445366" y="17509046"/>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457D3929-B9FD-0FB1-F73D-86FDBDE3560C}"/>
              </a:ext>
            </a:extLst>
          </p:cNvPr>
          <p:cNvSpPr txBox="1"/>
          <p:nvPr/>
        </p:nvSpPr>
        <p:spPr>
          <a:xfrm>
            <a:off x="578978" y="17661665"/>
            <a:ext cx="6992301"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Approche d’ELHORST, 2010 pour le choix d’un modèle d’économétrie spatiale</a:t>
            </a:r>
            <a:endParaRPr lang="fr-FR" sz="1600" b="1" dirty="0">
              <a:latin typeface="Gill Sans MT" panose="020B0502020104020203" pitchFamily="34" charset="0"/>
            </a:endParaRPr>
          </a:p>
        </p:txBody>
      </p:sp>
      <p:grpSp>
        <p:nvGrpSpPr>
          <p:cNvPr id="53" name="Groupe 52">
            <a:extLst>
              <a:ext uri="{FF2B5EF4-FFF2-40B4-BE49-F238E27FC236}">
                <a16:creationId xmlns:a16="http://schemas.microsoft.com/office/drawing/2014/main" id="{BED31212-88A5-0884-7501-0C2C23D23980}"/>
              </a:ext>
            </a:extLst>
          </p:cNvPr>
          <p:cNvGrpSpPr/>
          <p:nvPr/>
        </p:nvGrpSpPr>
        <p:grpSpPr>
          <a:xfrm>
            <a:off x="7638543" y="18109994"/>
            <a:ext cx="2491846" cy="1215739"/>
            <a:chOff x="7645400" y="17173861"/>
            <a:chExt cx="2491846" cy="1215739"/>
          </a:xfrm>
        </p:grpSpPr>
        <p:sp>
          <p:nvSpPr>
            <p:cNvPr id="48" name="Rectangle : coins arrondis 47">
              <a:extLst>
                <a:ext uri="{FF2B5EF4-FFF2-40B4-BE49-F238E27FC236}">
                  <a16:creationId xmlns:a16="http://schemas.microsoft.com/office/drawing/2014/main" id="{8F15155E-823C-2C45-CC9A-2853744A485A}"/>
                </a:ext>
              </a:extLst>
            </p:cNvPr>
            <p:cNvSpPr/>
            <p:nvPr/>
          </p:nvSpPr>
          <p:spPr>
            <a:xfrm>
              <a:off x="7823200" y="17441333"/>
              <a:ext cx="296333" cy="266795"/>
            </a:xfrm>
            <a:prstGeom prst="roundRect">
              <a:avLst/>
            </a:prstGeom>
            <a:solidFill>
              <a:srgbClr val="00AE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 coins arrondis 48">
              <a:extLst>
                <a:ext uri="{FF2B5EF4-FFF2-40B4-BE49-F238E27FC236}">
                  <a16:creationId xmlns:a16="http://schemas.microsoft.com/office/drawing/2014/main" id="{451BB018-A782-333F-C7F9-FD678FC2C307}"/>
                </a:ext>
              </a:extLst>
            </p:cNvPr>
            <p:cNvSpPr/>
            <p:nvPr/>
          </p:nvSpPr>
          <p:spPr>
            <a:xfrm>
              <a:off x="7823200" y="17894982"/>
              <a:ext cx="296333" cy="266795"/>
            </a:xfrm>
            <a:prstGeom prst="roundRect">
              <a:avLst/>
            </a:prstGeom>
            <a:solidFill>
              <a:srgbClr val="FFF1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9074B73E-184C-925C-1C9D-5088673EF8ED}"/>
                </a:ext>
              </a:extLst>
            </p:cNvPr>
            <p:cNvSpPr txBox="1"/>
            <p:nvPr/>
          </p:nvSpPr>
          <p:spPr>
            <a:xfrm>
              <a:off x="8214709" y="17413981"/>
              <a:ext cx="1922537" cy="338554"/>
            </a:xfrm>
            <a:prstGeom prst="rect">
              <a:avLst/>
            </a:prstGeom>
            <a:noFill/>
          </p:spPr>
          <p:txBody>
            <a:bodyPr wrap="square" rtlCol="0">
              <a:spAutoFit/>
            </a:bodyPr>
            <a:lstStyle/>
            <a:p>
              <a:r>
                <a:rPr lang="fr-FR" sz="1600" dirty="0">
                  <a:latin typeface="Gill Sans MT" panose="020B0502020104020203" pitchFamily="34" charset="0"/>
                </a:rPr>
                <a:t>Tests des coefficients</a:t>
              </a:r>
            </a:p>
          </p:txBody>
        </p:sp>
        <p:sp>
          <p:nvSpPr>
            <p:cNvPr id="51" name="ZoneTexte 50">
              <a:extLst>
                <a:ext uri="{FF2B5EF4-FFF2-40B4-BE49-F238E27FC236}">
                  <a16:creationId xmlns:a16="http://schemas.microsoft.com/office/drawing/2014/main" id="{C6F45904-C833-FDD4-65FD-60CEB6418827}"/>
                </a:ext>
              </a:extLst>
            </p:cNvPr>
            <p:cNvSpPr txBox="1"/>
            <p:nvPr/>
          </p:nvSpPr>
          <p:spPr>
            <a:xfrm>
              <a:off x="8214709" y="17869277"/>
              <a:ext cx="1922537" cy="338554"/>
            </a:xfrm>
            <a:prstGeom prst="rect">
              <a:avLst/>
            </a:prstGeom>
            <a:noFill/>
          </p:spPr>
          <p:txBody>
            <a:bodyPr wrap="square" rtlCol="0">
              <a:spAutoFit/>
            </a:bodyPr>
            <a:lstStyle/>
            <a:p>
              <a:r>
                <a:rPr lang="fr-FR" sz="1600" dirty="0">
                  <a:latin typeface="Gill Sans MT" panose="020B0502020104020203" pitchFamily="34" charset="0"/>
                </a:rPr>
                <a:t>Modèles estimés</a:t>
              </a:r>
            </a:p>
          </p:txBody>
        </p:sp>
        <p:sp>
          <p:nvSpPr>
            <p:cNvPr id="52" name="Rectangle : coins arrondis 51">
              <a:extLst>
                <a:ext uri="{FF2B5EF4-FFF2-40B4-BE49-F238E27FC236}">
                  <a16:creationId xmlns:a16="http://schemas.microsoft.com/office/drawing/2014/main" id="{49B8BED1-523F-9A98-0892-A0348CACE7DC}"/>
                </a:ext>
              </a:extLst>
            </p:cNvPr>
            <p:cNvSpPr/>
            <p:nvPr/>
          </p:nvSpPr>
          <p:spPr>
            <a:xfrm>
              <a:off x="7645400" y="17173861"/>
              <a:ext cx="2491846" cy="121573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grpSp>
      <p:sp>
        <p:nvSpPr>
          <p:cNvPr id="59" name="ZoneTexte 58">
            <a:extLst>
              <a:ext uri="{FF2B5EF4-FFF2-40B4-BE49-F238E27FC236}">
                <a16:creationId xmlns:a16="http://schemas.microsoft.com/office/drawing/2014/main" id="{1CF82430-9B5C-541D-4851-D4565371328D}"/>
              </a:ext>
            </a:extLst>
          </p:cNvPr>
          <p:cNvSpPr txBox="1"/>
          <p:nvPr/>
        </p:nvSpPr>
        <p:spPr>
          <a:xfrm>
            <a:off x="607713" y="22652589"/>
            <a:ext cx="6992301"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Outils utilisés</a:t>
            </a:r>
            <a:endParaRPr lang="fr-FR" sz="1600" b="1" dirty="0">
              <a:latin typeface="Gill Sans MT" panose="020B0502020104020203" pitchFamily="34" charset="0"/>
            </a:endParaRPr>
          </a:p>
        </p:txBody>
      </p:sp>
      <p:sp>
        <p:nvSpPr>
          <p:cNvPr id="60" name="Rectangle 59">
            <a:extLst>
              <a:ext uri="{FF2B5EF4-FFF2-40B4-BE49-F238E27FC236}">
                <a16:creationId xmlns:a16="http://schemas.microsoft.com/office/drawing/2014/main" id="{5CB3D9A2-B029-58D1-07BA-A408BAB06931}"/>
              </a:ext>
            </a:extLst>
          </p:cNvPr>
          <p:cNvSpPr/>
          <p:nvPr/>
        </p:nvSpPr>
        <p:spPr>
          <a:xfrm>
            <a:off x="445366" y="22465893"/>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3" name="Image 82">
            <a:extLst>
              <a:ext uri="{FF2B5EF4-FFF2-40B4-BE49-F238E27FC236}">
                <a16:creationId xmlns:a16="http://schemas.microsoft.com/office/drawing/2014/main" id="{B0F9469B-5C5C-CB66-2C52-06525843D5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58171" y="23268103"/>
            <a:ext cx="1542683" cy="1611852"/>
          </a:xfrm>
          <a:prstGeom prst="rect">
            <a:avLst/>
          </a:prstGeom>
        </p:spPr>
      </p:pic>
      <p:pic>
        <p:nvPicPr>
          <p:cNvPr id="85" name="Image 84">
            <a:extLst>
              <a:ext uri="{FF2B5EF4-FFF2-40B4-BE49-F238E27FC236}">
                <a16:creationId xmlns:a16="http://schemas.microsoft.com/office/drawing/2014/main" id="{1FA2DE7F-A55B-C17A-143A-A2594EDAEDB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283" y="23186197"/>
            <a:ext cx="1643016" cy="1643016"/>
          </a:xfrm>
          <a:prstGeom prst="rect">
            <a:avLst/>
          </a:prstGeom>
        </p:spPr>
      </p:pic>
      <p:pic>
        <p:nvPicPr>
          <p:cNvPr id="87" name="Image 86">
            <a:extLst>
              <a:ext uri="{FF2B5EF4-FFF2-40B4-BE49-F238E27FC236}">
                <a16:creationId xmlns:a16="http://schemas.microsoft.com/office/drawing/2014/main" id="{8E4B4B4B-0412-522F-2579-0BB261BC80EF}"/>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11726" y="23108141"/>
            <a:ext cx="2517995" cy="1888497"/>
          </a:xfrm>
          <a:prstGeom prst="rect">
            <a:avLst/>
          </a:prstGeom>
        </p:spPr>
      </p:pic>
      <p:pic>
        <p:nvPicPr>
          <p:cNvPr id="89" name="Image 88">
            <a:extLst>
              <a:ext uri="{FF2B5EF4-FFF2-40B4-BE49-F238E27FC236}">
                <a16:creationId xmlns:a16="http://schemas.microsoft.com/office/drawing/2014/main" id="{E49D787E-1670-8DA2-9E26-D37DA5C0616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40592" y="23639461"/>
            <a:ext cx="3086698" cy="1024880"/>
          </a:xfrm>
          <a:prstGeom prst="rect">
            <a:avLst/>
          </a:prstGeom>
        </p:spPr>
      </p:pic>
      <p:sp>
        <p:nvSpPr>
          <p:cNvPr id="92" name="Rectangle 1">
            <a:extLst>
              <a:ext uri="{FF2B5EF4-FFF2-40B4-BE49-F238E27FC236}">
                <a16:creationId xmlns:a16="http://schemas.microsoft.com/office/drawing/2014/main" id="{12ADF154-39BC-A8EB-14B5-FE067A06076C}"/>
              </a:ext>
            </a:extLst>
          </p:cNvPr>
          <p:cNvSpPr>
            <a:spLocks noChangeArrowheads="1"/>
          </p:cNvSpPr>
          <p:nvPr/>
        </p:nvSpPr>
        <p:spPr bwMode="auto">
          <a:xfrm>
            <a:off x="877826" y="26967884"/>
            <a:ext cx="1978899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Gill Sans MT" panose="020B0502020104020203" pitchFamily="34" charset="0"/>
              </a:rPr>
              <a:t>L’étude met en évidence les inégalités d’accès aux soins en ville, influencées par des facteurs démographiques, socio-économiques et territoriaux. La répartition des consultations montre des disparités marquées entre les zones bien desservies et celles en difficulté. Des résultats surprenants, comme le lien entre vieillissement et accès aux soins ou l’attractivité de certaines communes, révèlent la complexité des choix des patients.</a:t>
            </a:r>
            <a:r>
              <a:rPr lang="fr-FR" altLang="fr-FR" sz="2400" dirty="0">
                <a:latin typeface="Gill Sans MT" panose="020B0502020104020203" pitchFamily="34" charset="0"/>
              </a:rPr>
              <a:t> </a:t>
            </a:r>
            <a:r>
              <a:rPr kumimoji="0" lang="fr-FR" altLang="fr-FR" sz="2400" b="0" i="0" u="none" strike="noStrike" cap="none" normalizeH="0" baseline="0" dirty="0">
                <a:ln>
                  <a:noFill/>
                </a:ln>
                <a:solidFill>
                  <a:schemeClr val="tx1"/>
                </a:solidFill>
                <a:effectLst/>
                <a:latin typeface="Gill Sans MT" panose="020B0502020104020203" pitchFamily="34" charset="0"/>
              </a:rPr>
              <a:t>Au-delà des chiffres, chaque consultation traduit une réalité humaine faite de contraintes et de contextes spécifiques à chaque individu. Ces constats appellent à intégrer les dimensions géographiques dans les politiques publiques pour une meilleure équité en santé.</a:t>
            </a:r>
          </a:p>
        </p:txBody>
      </p:sp>
      <p:sp>
        <p:nvSpPr>
          <p:cNvPr id="7" name="ZoneTexte 6">
            <a:extLst>
              <a:ext uri="{FF2B5EF4-FFF2-40B4-BE49-F238E27FC236}">
                <a16:creationId xmlns:a16="http://schemas.microsoft.com/office/drawing/2014/main" id="{C6D05609-50DB-CD7D-9DD7-A59782D165F6}"/>
              </a:ext>
            </a:extLst>
          </p:cNvPr>
          <p:cNvSpPr txBox="1"/>
          <p:nvPr/>
        </p:nvSpPr>
        <p:spPr>
          <a:xfrm>
            <a:off x="2936985" y="1347811"/>
            <a:ext cx="2035143" cy="461665"/>
          </a:xfrm>
          <a:prstGeom prst="rect">
            <a:avLst/>
          </a:prstGeom>
          <a:solidFill>
            <a:srgbClr val="00B050"/>
          </a:solidFill>
        </p:spPr>
        <p:txBody>
          <a:bodyPr wrap="square" rtlCol="0">
            <a:spAutoFit/>
          </a:bodyPr>
          <a:lstStyle/>
          <a:p>
            <a:pPr algn="ctr"/>
            <a:r>
              <a:rPr lang="fr-FR" sz="2400" dirty="0">
                <a:solidFill>
                  <a:schemeClr val="bg1"/>
                </a:solidFill>
                <a:latin typeface="Montserrat" panose="02000505000000020004" pitchFamily="2" charset="0"/>
              </a:rPr>
              <a:t>Groupe 25</a:t>
            </a:r>
          </a:p>
        </p:txBody>
      </p:sp>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3365</TotalTime>
  <Words>771</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Arial</vt:lpstr>
      <vt:lpstr>Calibri</vt:lpstr>
      <vt:lpstr>Calibri Light</vt:lpstr>
      <vt:lpstr>Cambria Math</vt:lpstr>
      <vt:lpstr>Gill Sans MT</vt:lpstr>
      <vt:lpstr>Montserrat</vt:lpstr>
      <vt:lpstr>Segoe UI</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Toussaint BOCO</dc:creator>
  <cp:lastModifiedBy>Ali Nour Guedemi ABDELWAHID</cp:lastModifiedBy>
  <cp:revision>259</cp:revision>
  <dcterms:created xsi:type="dcterms:W3CDTF">2025-04-03T13:02:53Z</dcterms:created>
  <dcterms:modified xsi:type="dcterms:W3CDTF">2025-04-08T18:38:03Z</dcterms:modified>
</cp:coreProperties>
</file>