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theme/theme4.xml" ContentType="application/vnd.openxmlformats-officedocument.theme+xml"/>
  <Override PartName="/ppt/slideLayouts/slideLayout1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2" r:id="rId3"/>
    <p:sldMasterId id="2147483665" r:id="rId4"/>
    <p:sldMasterId id="2147483672" r:id="rId5"/>
  </p:sldMasterIdLst>
  <p:notesMasterIdLst>
    <p:notesMasterId r:id="rId36"/>
  </p:notesMasterIdLst>
  <p:handoutMasterIdLst>
    <p:handoutMasterId r:id="rId37"/>
  </p:handoutMasterIdLst>
  <p:sldIdLst>
    <p:sldId id="257" r:id="rId6"/>
    <p:sldId id="259" r:id="rId7"/>
    <p:sldId id="260" r:id="rId8"/>
    <p:sldId id="295" r:id="rId9"/>
    <p:sldId id="263" r:id="rId10"/>
    <p:sldId id="264" r:id="rId11"/>
    <p:sldId id="311" r:id="rId12"/>
    <p:sldId id="265" r:id="rId13"/>
    <p:sldId id="266" r:id="rId14"/>
    <p:sldId id="277" r:id="rId15"/>
    <p:sldId id="312" r:id="rId16"/>
    <p:sldId id="267" r:id="rId17"/>
    <p:sldId id="313" r:id="rId18"/>
    <p:sldId id="314" r:id="rId19"/>
    <p:sldId id="315" r:id="rId20"/>
    <p:sldId id="304" r:id="rId21"/>
    <p:sldId id="269" r:id="rId22"/>
    <p:sldId id="270" r:id="rId23"/>
    <p:sldId id="306" r:id="rId24"/>
    <p:sldId id="307" r:id="rId25"/>
    <p:sldId id="308" r:id="rId26"/>
    <p:sldId id="309" r:id="rId27"/>
    <p:sldId id="316" r:id="rId28"/>
    <p:sldId id="299" r:id="rId29"/>
    <p:sldId id="272" r:id="rId30"/>
    <p:sldId id="271" r:id="rId31"/>
    <p:sldId id="297" r:id="rId32"/>
    <p:sldId id="261" r:id="rId33"/>
    <p:sldId id="273" r:id="rId34"/>
    <p:sldId id="274" r:id="rId3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A5A"/>
    <a:srgbClr val="0A9F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29" autoAdjust="0"/>
    <p:restoredTop sz="93883" autoAdjust="0"/>
  </p:normalViewPr>
  <p:slideViewPr>
    <p:cSldViewPr snapToGrid="0">
      <p:cViewPr varScale="1">
        <p:scale>
          <a:sx n="97" d="100"/>
          <a:sy n="97" d="100"/>
        </p:scale>
        <p:origin x="84"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C59D43-B1D3-4903-AD92-7A518494E882}" type="doc">
      <dgm:prSet loTypeId="urn:microsoft.com/office/officeart/2008/layout/NameandTitleOrganizationalChart" loCatId="hierarchy" qsTypeId="urn:microsoft.com/office/officeart/2005/8/quickstyle/simple1" qsCatId="simple" csTypeId="urn:microsoft.com/office/officeart/2005/8/colors/accent0_3" csCatId="mainScheme" phldr="1"/>
      <dgm:spPr/>
      <dgm:t>
        <a:bodyPr/>
        <a:lstStyle/>
        <a:p>
          <a:endParaRPr lang="fr-FR"/>
        </a:p>
      </dgm:t>
    </dgm:pt>
    <dgm:pt modelId="{0E940499-8913-4F10-9CD8-4E29070D6C7A}">
      <dgm:prSet phldrT="[Text]" custT="1"/>
      <dgm:spPr/>
      <dgm:t>
        <a:bodyPr/>
        <a:lstStyle/>
        <a:p>
          <a:r>
            <a:rPr lang="fr-FR" sz="1800" dirty="0">
              <a:latin typeface="Gill Sans MT" panose="020B0502020104020203" pitchFamily="34" charset="0"/>
            </a:rPr>
            <a:t>RECOURS AUX SOINS</a:t>
          </a:r>
        </a:p>
      </dgm:t>
    </dgm:pt>
    <dgm:pt modelId="{E0914F03-BE3A-418A-98C6-606238C16723}" type="parTrans" cxnId="{6FA7DAA3-7B76-4DEF-952E-E8E86D7EB3E8}">
      <dgm:prSet/>
      <dgm:spPr/>
      <dgm:t>
        <a:bodyPr/>
        <a:lstStyle/>
        <a:p>
          <a:endParaRPr lang="fr-FR" sz="1100">
            <a:latin typeface="Gill Sans MT" panose="020B0502020104020203" pitchFamily="34" charset="0"/>
          </a:endParaRPr>
        </a:p>
      </dgm:t>
    </dgm:pt>
    <dgm:pt modelId="{AA4216D6-60A1-4928-B240-AFBD3AD4E419}" type="sibTrans" cxnId="{6FA7DAA3-7B76-4DEF-952E-E8E86D7EB3E8}">
      <dgm:prSet custT="1"/>
      <dgm:spPr>
        <a:noFill/>
        <a:ln>
          <a:noFill/>
        </a:ln>
      </dgm:spPr>
      <dgm:t>
        <a:bodyPr/>
        <a:lstStyle/>
        <a:p>
          <a:endParaRPr lang="fr-FR" sz="1100" dirty="0">
            <a:latin typeface="Gill Sans MT" panose="020B0502020104020203" pitchFamily="34" charset="0"/>
          </a:endParaRPr>
        </a:p>
      </dgm:t>
    </dgm:pt>
    <dgm:pt modelId="{F30E1AEC-B86D-402F-9383-B2C2CEA9D59A}">
      <dgm:prSet phldrT="[Text]" custT="1"/>
      <dgm:spPr/>
      <dgm:t>
        <a:bodyPr/>
        <a:lstStyle/>
        <a:p>
          <a:r>
            <a:rPr lang="fr-FR" sz="1100" b="1" dirty="0">
              <a:latin typeface="Gill Sans MT" panose="020B0502020104020203" pitchFamily="34" charset="0"/>
            </a:rPr>
            <a:t>↑ 65-79 ans (chroniques)</a:t>
          </a:r>
          <a:br>
            <a:rPr lang="fr-FR" sz="1100" b="1" dirty="0">
              <a:latin typeface="Gill Sans MT" panose="020B0502020104020203" pitchFamily="34" charset="0"/>
            </a:rPr>
          </a:br>
          <a:br>
            <a:rPr lang="fr-FR" sz="1100" b="1" dirty="0">
              <a:latin typeface="Gill Sans MT" panose="020B0502020104020203" pitchFamily="34" charset="0"/>
            </a:rPr>
          </a:br>
          <a:r>
            <a:rPr lang="fr-FR" sz="1100" b="1" dirty="0">
              <a:latin typeface="Gill Sans MT" panose="020B0502020104020203" pitchFamily="34" charset="0"/>
            </a:rPr>
            <a:t>↓ 18-35 ans (sporadiques)</a:t>
          </a:r>
          <a:endParaRPr lang="fr-FR" sz="1100" dirty="0">
            <a:latin typeface="Gill Sans MT" panose="020B0502020104020203" pitchFamily="34" charset="0"/>
          </a:endParaRPr>
        </a:p>
      </dgm:t>
    </dgm:pt>
    <dgm:pt modelId="{98537AF9-E238-4C66-8F7C-D97AC50032A5}" type="parTrans" cxnId="{7D44575C-D5E0-4F06-B56A-58866E57E10A}">
      <dgm:prSet/>
      <dgm:spPr/>
      <dgm:t>
        <a:bodyPr/>
        <a:lstStyle/>
        <a:p>
          <a:endParaRPr lang="fr-FR" sz="1100">
            <a:latin typeface="Gill Sans MT" panose="020B0502020104020203" pitchFamily="34" charset="0"/>
          </a:endParaRPr>
        </a:p>
      </dgm:t>
    </dgm:pt>
    <dgm:pt modelId="{55F9AA80-8E49-4971-87B8-3D4D97E77396}" type="sibTrans" cxnId="{7D44575C-D5E0-4F06-B56A-58866E57E10A}">
      <dgm:prSet custT="1"/>
      <dgm:spPr/>
      <dgm:t>
        <a:bodyPr/>
        <a:lstStyle/>
        <a:p>
          <a:pPr algn="ctr"/>
          <a:r>
            <a:rPr lang="fr-FR" sz="1100" dirty="0">
              <a:latin typeface="Gill Sans MT" panose="020B0502020104020203" pitchFamily="34" charset="0"/>
            </a:rPr>
            <a:t>Age</a:t>
          </a:r>
        </a:p>
      </dgm:t>
    </dgm:pt>
    <dgm:pt modelId="{FDF8EDB3-2384-4128-B35B-B42D97D440E1}">
      <dgm:prSet phldrT="[Text]" custT="1"/>
      <dgm:spPr/>
      <dgm:t>
        <a:bodyPr/>
        <a:lstStyle/>
        <a:p>
          <a:r>
            <a:rPr lang="fr-FR" sz="1100" b="1" dirty="0">
              <a:latin typeface="Gill Sans MT" panose="020B0502020104020203" pitchFamily="34" charset="0"/>
            </a:rPr>
            <a:t>↑ Revenus Elevés</a:t>
          </a:r>
          <a:br>
            <a:rPr lang="fr-FR" sz="1100" b="1" dirty="0">
              <a:latin typeface="Gill Sans MT" panose="020B0502020104020203" pitchFamily="34" charset="0"/>
            </a:rPr>
          </a:br>
          <a:br>
            <a:rPr lang="fr-FR" sz="1100" b="1" dirty="0">
              <a:latin typeface="Gill Sans MT" panose="020B0502020104020203" pitchFamily="34" charset="0"/>
            </a:rPr>
          </a:br>
          <a:r>
            <a:rPr lang="fr-FR" sz="1100" b="1" dirty="0">
              <a:latin typeface="Gill Sans MT" panose="020B0502020104020203" pitchFamily="34" charset="0"/>
            </a:rPr>
            <a:t>↓ Précarités (obstacles)</a:t>
          </a:r>
          <a:endParaRPr lang="fr-FR" sz="1100" dirty="0">
            <a:latin typeface="Gill Sans MT" panose="020B0502020104020203" pitchFamily="34" charset="0"/>
          </a:endParaRPr>
        </a:p>
      </dgm:t>
    </dgm:pt>
    <dgm:pt modelId="{A1C611FC-D2A1-41EF-A19C-8B65D8E6451E}" type="parTrans" cxnId="{5FA706B8-2B98-46AD-9F85-C62E177DE5A9}">
      <dgm:prSet/>
      <dgm:spPr/>
      <dgm:t>
        <a:bodyPr/>
        <a:lstStyle/>
        <a:p>
          <a:endParaRPr lang="fr-FR" sz="1100">
            <a:latin typeface="Gill Sans MT" panose="020B0502020104020203" pitchFamily="34" charset="0"/>
          </a:endParaRPr>
        </a:p>
      </dgm:t>
    </dgm:pt>
    <dgm:pt modelId="{BAA45D4F-187F-4A02-9EB1-25E16E2A506F}" type="sibTrans" cxnId="{5FA706B8-2B98-46AD-9F85-C62E177DE5A9}">
      <dgm:prSet custT="1"/>
      <dgm:spPr/>
      <dgm:t>
        <a:bodyPr/>
        <a:lstStyle/>
        <a:p>
          <a:pPr algn="ctr"/>
          <a:r>
            <a:rPr lang="fr-FR" sz="1100" dirty="0">
              <a:latin typeface="Gill Sans MT" panose="020B0502020104020203" pitchFamily="34" charset="0"/>
            </a:rPr>
            <a:t>Statut Socio-Eco</a:t>
          </a:r>
        </a:p>
      </dgm:t>
    </dgm:pt>
    <dgm:pt modelId="{CC1A4EBB-A5C7-4AFC-9CC2-2A465CA24435}">
      <dgm:prSet phldrT="[Text]" custT="1"/>
      <dgm:spPr/>
      <dgm:t>
        <a:bodyPr/>
        <a:lstStyle/>
        <a:p>
          <a:r>
            <a:rPr lang="fr-FR" sz="1100" b="1" dirty="0">
              <a:latin typeface="Gill Sans MT" panose="020B0502020104020203" pitchFamily="34" charset="0"/>
            </a:rPr>
            <a:t>↑ Femmes (préventif)</a:t>
          </a:r>
          <a:br>
            <a:rPr lang="fr-FR" sz="1100" b="1" dirty="0">
              <a:latin typeface="Gill Sans MT" panose="020B0502020104020203" pitchFamily="34" charset="0"/>
            </a:rPr>
          </a:br>
          <a:br>
            <a:rPr lang="fr-FR" sz="1100" b="1" dirty="0">
              <a:latin typeface="Gill Sans MT" panose="020B0502020104020203" pitchFamily="34" charset="0"/>
            </a:rPr>
          </a:br>
          <a:r>
            <a:rPr lang="fr-FR" sz="1100" b="1" dirty="0">
              <a:latin typeface="Gill Sans MT" panose="020B0502020104020203" pitchFamily="34" charset="0"/>
            </a:rPr>
            <a:t>↓ Hommes (sous-utilisent)</a:t>
          </a:r>
          <a:endParaRPr lang="fr-FR" sz="1100" dirty="0">
            <a:latin typeface="Gill Sans MT" panose="020B0502020104020203" pitchFamily="34" charset="0"/>
          </a:endParaRPr>
        </a:p>
      </dgm:t>
    </dgm:pt>
    <dgm:pt modelId="{17C9C4C0-F2DF-4172-A207-AB8CF12D4C0B}" type="parTrans" cxnId="{AE10D6EE-CFDC-44EC-BD1B-65C23E42962C}">
      <dgm:prSet/>
      <dgm:spPr/>
      <dgm:t>
        <a:bodyPr/>
        <a:lstStyle/>
        <a:p>
          <a:endParaRPr lang="fr-FR" sz="1100">
            <a:latin typeface="Gill Sans MT" panose="020B0502020104020203" pitchFamily="34" charset="0"/>
          </a:endParaRPr>
        </a:p>
      </dgm:t>
    </dgm:pt>
    <dgm:pt modelId="{A0BAFE3C-0A66-4C2D-99D8-752B9697D950}" type="sibTrans" cxnId="{AE10D6EE-CFDC-44EC-BD1B-65C23E42962C}">
      <dgm:prSet custT="1"/>
      <dgm:spPr/>
      <dgm:t>
        <a:bodyPr/>
        <a:lstStyle/>
        <a:p>
          <a:pPr algn="ctr"/>
          <a:r>
            <a:rPr lang="fr-FR" sz="1100" dirty="0">
              <a:latin typeface="Gill Sans MT" panose="020B0502020104020203" pitchFamily="34" charset="0"/>
            </a:rPr>
            <a:t>Sexe</a:t>
          </a:r>
        </a:p>
      </dgm:t>
    </dgm:pt>
    <dgm:pt modelId="{81A5EA27-B2B7-47EE-ACDD-39B5E332E642}">
      <dgm:prSet phldrT="[Text]" custT="1"/>
      <dgm:spPr/>
      <dgm:t>
        <a:bodyPr/>
        <a:lstStyle/>
        <a:p>
          <a:r>
            <a:rPr lang="fr-FR" sz="1100" b="1" dirty="0">
              <a:latin typeface="Gill Sans MT" panose="020B0502020104020203" pitchFamily="34" charset="0"/>
            </a:rPr>
            <a:t>↑ Zones urbaines (denses)</a:t>
          </a:r>
          <a:br>
            <a:rPr lang="fr-FR" sz="1100" b="1" dirty="0">
              <a:latin typeface="Gill Sans MT" panose="020B0502020104020203" pitchFamily="34" charset="0"/>
            </a:rPr>
          </a:br>
          <a:br>
            <a:rPr lang="fr-FR" sz="1100" b="1" dirty="0">
              <a:latin typeface="Gill Sans MT" panose="020B0502020104020203" pitchFamily="34" charset="0"/>
            </a:rPr>
          </a:br>
          <a:r>
            <a:rPr lang="fr-FR" sz="1100" b="1" dirty="0">
              <a:latin typeface="Gill Sans MT" panose="020B0502020104020203" pitchFamily="34" charset="0"/>
            </a:rPr>
            <a:t>↓ Zones rurales (déserts médicaux)</a:t>
          </a:r>
          <a:endParaRPr lang="fr-FR" sz="1100" dirty="0">
            <a:latin typeface="Gill Sans MT" panose="020B0502020104020203" pitchFamily="34" charset="0"/>
          </a:endParaRPr>
        </a:p>
      </dgm:t>
    </dgm:pt>
    <dgm:pt modelId="{CB2E5156-12B5-4385-A757-04996F9DFC5E}" type="parTrans" cxnId="{7E1B596D-A020-4372-8472-8C2E14883575}">
      <dgm:prSet/>
      <dgm:spPr/>
      <dgm:t>
        <a:bodyPr/>
        <a:lstStyle/>
        <a:p>
          <a:endParaRPr lang="fr-FR" sz="1100">
            <a:latin typeface="Gill Sans MT" panose="020B0502020104020203" pitchFamily="34" charset="0"/>
          </a:endParaRPr>
        </a:p>
      </dgm:t>
    </dgm:pt>
    <dgm:pt modelId="{680E9176-C445-4F8E-ABF3-2D12DBA8CECB}" type="sibTrans" cxnId="{7E1B596D-A020-4372-8472-8C2E14883575}">
      <dgm:prSet custT="1"/>
      <dgm:spPr/>
      <dgm:t>
        <a:bodyPr/>
        <a:lstStyle/>
        <a:p>
          <a:pPr algn="ctr"/>
          <a:r>
            <a:rPr lang="fr-FR" sz="1100" dirty="0">
              <a:latin typeface="Gill Sans MT" panose="020B0502020104020203" pitchFamily="34" charset="0"/>
            </a:rPr>
            <a:t>Accès Géographique</a:t>
          </a:r>
        </a:p>
      </dgm:t>
    </dgm:pt>
    <dgm:pt modelId="{1B8A8D43-7EB5-444D-BBFB-0CC2421E86CF}">
      <dgm:prSet phldrT="[Text]" custT="1"/>
      <dgm:spPr/>
      <dgm:t>
        <a:bodyPr/>
        <a:lstStyle/>
        <a:p>
          <a:r>
            <a:rPr lang="fr-FR" sz="1100" b="1">
              <a:latin typeface="Gill Sans MT" panose="020B0502020104020203" pitchFamily="34" charset="0"/>
            </a:rPr>
            <a:t>↑ Négative</a:t>
          </a:r>
          <a:br>
            <a:rPr lang="fr-FR" sz="1100" b="1">
              <a:latin typeface="Gill Sans MT" panose="020B0502020104020203" pitchFamily="34" charset="0"/>
            </a:rPr>
          </a:br>
          <a:br>
            <a:rPr lang="fr-FR" sz="1100" b="1">
              <a:latin typeface="Gill Sans MT" panose="020B0502020104020203" pitchFamily="34" charset="0"/>
            </a:rPr>
          </a:br>
          <a:r>
            <a:rPr lang="fr-FR" sz="1100" b="1">
              <a:latin typeface="Gill Sans MT" panose="020B0502020104020203" pitchFamily="34" charset="0"/>
            </a:rPr>
            <a:t>↓ Positive</a:t>
          </a:r>
          <a:endParaRPr lang="fr-FR" sz="1100" dirty="0">
            <a:latin typeface="Gill Sans MT" panose="020B0502020104020203" pitchFamily="34" charset="0"/>
          </a:endParaRPr>
        </a:p>
      </dgm:t>
    </dgm:pt>
    <dgm:pt modelId="{D5C30D8D-B81D-4C78-976C-87D5254C3413}" type="parTrans" cxnId="{2B8F981D-8164-4660-8E96-FA1C0C3308D0}">
      <dgm:prSet/>
      <dgm:spPr/>
      <dgm:t>
        <a:bodyPr/>
        <a:lstStyle/>
        <a:p>
          <a:endParaRPr lang="fr-FR"/>
        </a:p>
      </dgm:t>
    </dgm:pt>
    <dgm:pt modelId="{0626A230-B8F8-4B2C-AB6E-95E5EB40F7C4}" type="sibTrans" cxnId="{2B8F981D-8164-4660-8E96-FA1C0C3308D0}">
      <dgm:prSet custT="1"/>
      <dgm:spPr/>
      <dgm:t>
        <a:bodyPr/>
        <a:lstStyle/>
        <a:p>
          <a:pPr algn="ctr"/>
          <a:r>
            <a:rPr lang="fr-FR" sz="1100" dirty="0">
              <a:latin typeface="Gill Sans MT" panose="020B0502020104020203" pitchFamily="34" charset="0"/>
            </a:rPr>
            <a:t>Perception de la santé</a:t>
          </a:r>
        </a:p>
      </dgm:t>
    </dgm:pt>
    <dgm:pt modelId="{DD8B84B5-C27B-4A14-B5F5-B5942D5E3EA9}" type="pres">
      <dgm:prSet presAssocID="{77C59D43-B1D3-4903-AD92-7A518494E882}" presName="hierChild1" presStyleCnt="0">
        <dgm:presLayoutVars>
          <dgm:orgChart val="1"/>
          <dgm:chPref val="1"/>
          <dgm:dir/>
          <dgm:animOne val="branch"/>
          <dgm:animLvl val="lvl"/>
          <dgm:resizeHandles/>
        </dgm:presLayoutVars>
      </dgm:prSet>
      <dgm:spPr/>
    </dgm:pt>
    <dgm:pt modelId="{627B8021-F1C7-42D8-AD85-325D1CF74694}" type="pres">
      <dgm:prSet presAssocID="{0E940499-8913-4F10-9CD8-4E29070D6C7A}" presName="hierRoot1" presStyleCnt="0">
        <dgm:presLayoutVars>
          <dgm:hierBranch val="init"/>
        </dgm:presLayoutVars>
      </dgm:prSet>
      <dgm:spPr/>
    </dgm:pt>
    <dgm:pt modelId="{69F559DD-77D4-4C3D-A6A2-244FF30F8F27}" type="pres">
      <dgm:prSet presAssocID="{0E940499-8913-4F10-9CD8-4E29070D6C7A}" presName="rootComposite1" presStyleCnt="0"/>
      <dgm:spPr/>
    </dgm:pt>
    <dgm:pt modelId="{ABDCA29E-CE18-441C-8F56-CEC42804163E}" type="pres">
      <dgm:prSet presAssocID="{0E940499-8913-4F10-9CD8-4E29070D6C7A}" presName="rootText1" presStyleLbl="node0" presStyleIdx="0" presStyleCnt="1">
        <dgm:presLayoutVars>
          <dgm:chMax/>
          <dgm:chPref val="3"/>
        </dgm:presLayoutVars>
      </dgm:prSet>
      <dgm:spPr/>
    </dgm:pt>
    <dgm:pt modelId="{9ADD0247-70CB-4D70-93AE-36E1EDE9B9A8}" type="pres">
      <dgm:prSet presAssocID="{0E940499-8913-4F10-9CD8-4E29070D6C7A}" presName="titleText1" presStyleLbl="fgAcc0" presStyleIdx="0" presStyleCnt="1" custLinFactNeighborX="14518" custLinFactNeighborY="21334">
        <dgm:presLayoutVars>
          <dgm:chMax val="0"/>
          <dgm:chPref val="0"/>
        </dgm:presLayoutVars>
      </dgm:prSet>
      <dgm:spPr/>
    </dgm:pt>
    <dgm:pt modelId="{9A46C449-6B62-45CC-B8BC-D28C47B2CDCC}" type="pres">
      <dgm:prSet presAssocID="{0E940499-8913-4F10-9CD8-4E29070D6C7A}" presName="rootConnector1" presStyleLbl="node1" presStyleIdx="0" presStyleCnt="5"/>
      <dgm:spPr/>
    </dgm:pt>
    <dgm:pt modelId="{8FD1FEFE-ED62-4547-9C29-20A21B9DAE8D}" type="pres">
      <dgm:prSet presAssocID="{0E940499-8913-4F10-9CD8-4E29070D6C7A}" presName="hierChild2" presStyleCnt="0"/>
      <dgm:spPr/>
    </dgm:pt>
    <dgm:pt modelId="{3DD9D4D6-940F-4BB0-9613-35A956D67D0B}" type="pres">
      <dgm:prSet presAssocID="{98537AF9-E238-4C66-8F7C-D97AC50032A5}" presName="Name37" presStyleLbl="parChTrans1D2" presStyleIdx="0" presStyleCnt="5"/>
      <dgm:spPr/>
    </dgm:pt>
    <dgm:pt modelId="{06D03520-CB1D-4544-83C4-E36B5B8578D8}" type="pres">
      <dgm:prSet presAssocID="{F30E1AEC-B86D-402F-9383-B2C2CEA9D59A}" presName="hierRoot2" presStyleCnt="0">
        <dgm:presLayoutVars>
          <dgm:hierBranch val="init"/>
        </dgm:presLayoutVars>
      </dgm:prSet>
      <dgm:spPr/>
    </dgm:pt>
    <dgm:pt modelId="{039514DD-DEC1-4E0E-BB7E-1D57FBDA8C4D}" type="pres">
      <dgm:prSet presAssocID="{F30E1AEC-B86D-402F-9383-B2C2CEA9D59A}" presName="rootComposite" presStyleCnt="0"/>
      <dgm:spPr/>
    </dgm:pt>
    <dgm:pt modelId="{BDD2DE81-D07F-484F-961E-38E5C95F5D54}" type="pres">
      <dgm:prSet presAssocID="{F30E1AEC-B86D-402F-9383-B2C2CEA9D59A}" presName="rootText" presStyleLbl="node1" presStyleIdx="0" presStyleCnt="5" custScaleX="113844" custScaleY="140841">
        <dgm:presLayoutVars>
          <dgm:chMax/>
          <dgm:chPref val="3"/>
        </dgm:presLayoutVars>
      </dgm:prSet>
      <dgm:spPr/>
    </dgm:pt>
    <dgm:pt modelId="{EB73548C-7AE5-4B06-85AE-EBA1DB090AD4}" type="pres">
      <dgm:prSet presAssocID="{F30E1AEC-B86D-402F-9383-B2C2CEA9D59A}" presName="titleText2" presStyleLbl="fgAcc1" presStyleIdx="0" presStyleCnt="5" custLinFactNeighborX="-4181" custLinFactNeighborY="81755">
        <dgm:presLayoutVars>
          <dgm:chMax val="0"/>
          <dgm:chPref val="0"/>
        </dgm:presLayoutVars>
      </dgm:prSet>
      <dgm:spPr/>
    </dgm:pt>
    <dgm:pt modelId="{A4A61170-4B68-4203-8563-FB4DDE2CE0A0}" type="pres">
      <dgm:prSet presAssocID="{F30E1AEC-B86D-402F-9383-B2C2CEA9D59A}" presName="rootConnector" presStyleLbl="node2" presStyleIdx="0" presStyleCnt="0"/>
      <dgm:spPr/>
    </dgm:pt>
    <dgm:pt modelId="{03AEF608-8C54-4F77-A053-73B28586BBFD}" type="pres">
      <dgm:prSet presAssocID="{F30E1AEC-B86D-402F-9383-B2C2CEA9D59A}" presName="hierChild4" presStyleCnt="0"/>
      <dgm:spPr/>
    </dgm:pt>
    <dgm:pt modelId="{4E26EB5A-29D7-438A-9166-97D8BBDFA4A2}" type="pres">
      <dgm:prSet presAssocID="{F30E1AEC-B86D-402F-9383-B2C2CEA9D59A}" presName="hierChild5" presStyleCnt="0"/>
      <dgm:spPr/>
    </dgm:pt>
    <dgm:pt modelId="{E615B91B-093D-45DF-909E-A515D142E05E}" type="pres">
      <dgm:prSet presAssocID="{D5C30D8D-B81D-4C78-976C-87D5254C3413}" presName="Name37" presStyleLbl="parChTrans1D2" presStyleIdx="1" presStyleCnt="5"/>
      <dgm:spPr/>
    </dgm:pt>
    <dgm:pt modelId="{98780C10-AA1F-4641-A3E0-F2B4DF23BB28}" type="pres">
      <dgm:prSet presAssocID="{1B8A8D43-7EB5-444D-BBFB-0CC2421E86CF}" presName="hierRoot2" presStyleCnt="0">
        <dgm:presLayoutVars>
          <dgm:hierBranch val="init"/>
        </dgm:presLayoutVars>
      </dgm:prSet>
      <dgm:spPr/>
    </dgm:pt>
    <dgm:pt modelId="{B7DF4FD1-44DF-4BCB-93C6-ECB5509D53A4}" type="pres">
      <dgm:prSet presAssocID="{1B8A8D43-7EB5-444D-BBFB-0CC2421E86CF}" presName="rootComposite" presStyleCnt="0"/>
      <dgm:spPr/>
    </dgm:pt>
    <dgm:pt modelId="{72F22623-1BC5-4D5F-ADBD-969075903A51}" type="pres">
      <dgm:prSet presAssocID="{1B8A8D43-7EB5-444D-BBFB-0CC2421E86CF}" presName="rootText" presStyleLbl="node1" presStyleIdx="1" presStyleCnt="5" custScaleX="127187" custScaleY="137383">
        <dgm:presLayoutVars>
          <dgm:chMax/>
          <dgm:chPref val="3"/>
        </dgm:presLayoutVars>
      </dgm:prSet>
      <dgm:spPr/>
    </dgm:pt>
    <dgm:pt modelId="{32A76272-9E49-496F-A151-2FF09D8F4C55}" type="pres">
      <dgm:prSet presAssocID="{1B8A8D43-7EB5-444D-BBFB-0CC2421E86CF}" presName="titleText2" presStyleLbl="fgAcc1" presStyleIdx="1" presStyleCnt="5" custLinFactNeighborX="-2004" custLinFactNeighborY="95237">
        <dgm:presLayoutVars>
          <dgm:chMax val="0"/>
          <dgm:chPref val="0"/>
        </dgm:presLayoutVars>
      </dgm:prSet>
      <dgm:spPr/>
    </dgm:pt>
    <dgm:pt modelId="{087E3CC2-D83B-4226-9B70-654FBB7221D0}" type="pres">
      <dgm:prSet presAssocID="{1B8A8D43-7EB5-444D-BBFB-0CC2421E86CF}" presName="rootConnector" presStyleLbl="node2" presStyleIdx="0" presStyleCnt="0"/>
      <dgm:spPr/>
    </dgm:pt>
    <dgm:pt modelId="{96CA7740-F3B4-4470-BAE0-026EF2011DC7}" type="pres">
      <dgm:prSet presAssocID="{1B8A8D43-7EB5-444D-BBFB-0CC2421E86CF}" presName="hierChild4" presStyleCnt="0"/>
      <dgm:spPr/>
    </dgm:pt>
    <dgm:pt modelId="{647281F7-F4C6-4F9E-8652-8369FC0A247D}" type="pres">
      <dgm:prSet presAssocID="{1B8A8D43-7EB5-444D-BBFB-0CC2421E86CF}" presName="hierChild5" presStyleCnt="0"/>
      <dgm:spPr/>
    </dgm:pt>
    <dgm:pt modelId="{50B865DF-5D84-4C4E-A515-093139DB7081}" type="pres">
      <dgm:prSet presAssocID="{A1C611FC-D2A1-41EF-A19C-8B65D8E6451E}" presName="Name37" presStyleLbl="parChTrans1D2" presStyleIdx="2" presStyleCnt="5"/>
      <dgm:spPr/>
    </dgm:pt>
    <dgm:pt modelId="{A2CDEE94-EF7F-4A24-B9FD-4FA6B39A6CCC}" type="pres">
      <dgm:prSet presAssocID="{FDF8EDB3-2384-4128-B35B-B42D97D440E1}" presName="hierRoot2" presStyleCnt="0">
        <dgm:presLayoutVars>
          <dgm:hierBranch val="init"/>
        </dgm:presLayoutVars>
      </dgm:prSet>
      <dgm:spPr/>
    </dgm:pt>
    <dgm:pt modelId="{78E2F148-EF7B-4BFC-9ACA-6EF17101FC2E}" type="pres">
      <dgm:prSet presAssocID="{FDF8EDB3-2384-4128-B35B-B42D97D440E1}" presName="rootComposite" presStyleCnt="0"/>
      <dgm:spPr/>
    </dgm:pt>
    <dgm:pt modelId="{2373B881-9F7A-4D31-8CA7-C9F47C7E0CAA}" type="pres">
      <dgm:prSet presAssocID="{FDF8EDB3-2384-4128-B35B-B42D97D440E1}" presName="rootText" presStyleLbl="node1" presStyleIdx="2" presStyleCnt="5" custScaleX="127187" custScaleY="137383">
        <dgm:presLayoutVars>
          <dgm:chMax/>
          <dgm:chPref val="3"/>
        </dgm:presLayoutVars>
      </dgm:prSet>
      <dgm:spPr/>
    </dgm:pt>
    <dgm:pt modelId="{99D4BADF-3E2D-4967-8622-57EF488432BC}" type="pres">
      <dgm:prSet presAssocID="{FDF8EDB3-2384-4128-B35B-B42D97D440E1}" presName="titleText2" presStyleLbl="fgAcc1" presStyleIdx="2" presStyleCnt="5" custLinFactNeighborX="-4692" custLinFactNeighborY="77925">
        <dgm:presLayoutVars>
          <dgm:chMax val="0"/>
          <dgm:chPref val="0"/>
        </dgm:presLayoutVars>
      </dgm:prSet>
      <dgm:spPr/>
    </dgm:pt>
    <dgm:pt modelId="{9AC8E97A-FB94-40D4-B84F-BD974B523AAF}" type="pres">
      <dgm:prSet presAssocID="{FDF8EDB3-2384-4128-B35B-B42D97D440E1}" presName="rootConnector" presStyleLbl="node2" presStyleIdx="0" presStyleCnt="0"/>
      <dgm:spPr/>
    </dgm:pt>
    <dgm:pt modelId="{5EFB0F4A-D190-40C5-9A83-BA6E7D1DD7E7}" type="pres">
      <dgm:prSet presAssocID="{FDF8EDB3-2384-4128-B35B-B42D97D440E1}" presName="hierChild4" presStyleCnt="0"/>
      <dgm:spPr/>
    </dgm:pt>
    <dgm:pt modelId="{20366057-D6B3-41A9-9EC3-2FD29140E1D3}" type="pres">
      <dgm:prSet presAssocID="{FDF8EDB3-2384-4128-B35B-B42D97D440E1}" presName="hierChild5" presStyleCnt="0"/>
      <dgm:spPr/>
    </dgm:pt>
    <dgm:pt modelId="{17A041A4-2A72-427E-82B4-8BD6FF863646}" type="pres">
      <dgm:prSet presAssocID="{17C9C4C0-F2DF-4172-A207-AB8CF12D4C0B}" presName="Name37" presStyleLbl="parChTrans1D2" presStyleIdx="3" presStyleCnt="5"/>
      <dgm:spPr/>
    </dgm:pt>
    <dgm:pt modelId="{63BF1A0F-BB63-46DD-913D-08C1FED6241F}" type="pres">
      <dgm:prSet presAssocID="{CC1A4EBB-A5C7-4AFC-9CC2-2A465CA24435}" presName="hierRoot2" presStyleCnt="0">
        <dgm:presLayoutVars>
          <dgm:hierBranch val="init"/>
        </dgm:presLayoutVars>
      </dgm:prSet>
      <dgm:spPr/>
    </dgm:pt>
    <dgm:pt modelId="{F5418F90-9FC1-42CF-9668-931AC83AE8B5}" type="pres">
      <dgm:prSet presAssocID="{CC1A4EBB-A5C7-4AFC-9CC2-2A465CA24435}" presName="rootComposite" presStyleCnt="0"/>
      <dgm:spPr/>
    </dgm:pt>
    <dgm:pt modelId="{E1A2814E-00AF-45FA-A764-DAAD560BFCBE}" type="pres">
      <dgm:prSet presAssocID="{CC1A4EBB-A5C7-4AFC-9CC2-2A465CA24435}" presName="rootText" presStyleLbl="node1" presStyleIdx="3" presStyleCnt="5" custScaleX="109575" custScaleY="134478">
        <dgm:presLayoutVars>
          <dgm:chMax/>
          <dgm:chPref val="3"/>
        </dgm:presLayoutVars>
      </dgm:prSet>
      <dgm:spPr/>
    </dgm:pt>
    <dgm:pt modelId="{1F8D5F11-8910-46E1-B068-44E45FF3E6FF}" type="pres">
      <dgm:prSet presAssocID="{CC1A4EBB-A5C7-4AFC-9CC2-2A465CA24435}" presName="titleText2" presStyleLbl="fgAcc1" presStyleIdx="3" presStyleCnt="5" custLinFactNeighborX="-10007" custLinFactNeighborY="82282">
        <dgm:presLayoutVars>
          <dgm:chMax val="0"/>
          <dgm:chPref val="0"/>
        </dgm:presLayoutVars>
      </dgm:prSet>
      <dgm:spPr/>
    </dgm:pt>
    <dgm:pt modelId="{145F4D65-DC37-4AE3-9BA9-A7B5B8D350DF}" type="pres">
      <dgm:prSet presAssocID="{CC1A4EBB-A5C7-4AFC-9CC2-2A465CA24435}" presName="rootConnector" presStyleLbl="node2" presStyleIdx="0" presStyleCnt="0"/>
      <dgm:spPr/>
    </dgm:pt>
    <dgm:pt modelId="{2A71A4D5-9B72-421E-9B6E-EB78A1BBE4B1}" type="pres">
      <dgm:prSet presAssocID="{CC1A4EBB-A5C7-4AFC-9CC2-2A465CA24435}" presName="hierChild4" presStyleCnt="0"/>
      <dgm:spPr/>
    </dgm:pt>
    <dgm:pt modelId="{337697E0-27AE-417C-B3E4-70E3D0D4C181}" type="pres">
      <dgm:prSet presAssocID="{CC1A4EBB-A5C7-4AFC-9CC2-2A465CA24435}" presName="hierChild5" presStyleCnt="0"/>
      <dgm:spPr/>
    </dgm:pt>
    <dgm:pt modelId="{C874307D-377B-44BE-A3D6-31858804619E}" type="pres">
      <dgm:prSet presAssocID="{CB2E5156-12B5-4385-A757-04996F9DFC5E}" presName="Name37" presStyleLbl="parChTrans1D2" presStyleIdx="4" presStyleCnt="5"/>
      <dgm:spPr/>
    </dgm:pt>
    <dgm:pt modelId="{71959E1F-44EF-44DC-8185-861FC5981A34}" type="pres">
      <dgm:prSet presAssocID="{81A5EA27-B2B7-47EE-ACDD-39B5E332E642}" presName="hierRoot2" presStyleCnt="0">
        <dgm:presLayoutVars>
          <dgm:hierBranch val="init"/>
        </dgm:presLayoutVars>
      </dgm:prSet>
      <dgm:spPr/>
    </dgm:pt>
    <dgm:pt modelId="{1A762C78-A9E8-4112-A5B4-F4E479A7344F}" type="pres">
      <dgm:prSet presAssocID="{81A5EA27-B2B7-47EE-ACDD-39B5E332E642}" presName="rootComposite" presStyleCnt="0"/>
      <dgm:spPr/>
    </dgm:pt>
    <dgm:pt modelId="{CFEFEC0D-446F-499C-8192-A96275E4D758}" type="pres">
      <dgm:prSet presAssocID="{81A5EA27-B2B7-47EE-ACDD-39B5E332E642}" presName="rootText" presStyleLbl="node1" presStyleIdx="4" presStyleCnt="5" custScaleX="115680" custScaleY="133521">
        <dgm:presLayoutVars>
          <dgm:chMax/>
          <dgm:chPref val="3"/>
        </dgm:presLayoutVars>
      </dgm:prSet>
      <dgm:spPr/>
    </dgm:pt>
    <dgm:pt modelId="{0E752C1A-A122-4566-B257-E4AEEFE31CAB}" type="pres">
      <dgm:prSet presAssocID="{81A5EA27-B2B7-47EE-ACDD-39B5E332E642}" presName="titleText2" presStyleLbl="fgAcc1" presStyleIdx="4" presStyleCnt="5" custLinFactNeighborX="-13171" custLinFactNeighborY="83718">
        <dgm:presLayoutVars>
          <dgm:chMax val="0"/>
          <dgm:chPref val="0"/>
        </dgm:presLayoutVars>
      </dgm:prSet>
      <dgm:spPr/>
    </dgm:pt>
    <dgm:pt modelId="{83366F2D-07D3-40C0-B170-1261A6537C06}" type="pres">
      <dgm:prSet presAssocID="{81A5EA27-B2B7-47EE-ACDD-39B5E332E642}" presName="rootConnector" presStyleLbl="node2" presStyleIdx="0" presStyleCnt="0"/>
      <dgm:spPr/>
    </dgm:pt>
    <dgm:pt modelId="{2D5EBD27-A3C9-4809-BB64-555CCC246F7F}" type="pres">
      <dgm:prSet presAssocID="{81A5EA27-B2B7-47EE-ACDD-39B5E332E642}" presName="hierChild4" presStyleCnt="0"/>
      <dgm:spPr/>
    </dgm:pt>
    <dgm:pt modelId="{3C0F1BFA-2995-4BDC-8978-FFAA54DCC6CD}" type="pres">
      <dgm:prSet presAssocID="{81A5EA27-B2B7-47EE-ACDD-39B5E332E642}" presName="hierChild5" presStyleCnt="0"/>
      <dgm:spPr/>
    </dgm:pt>
    <dgm:pt modelId="{73C9C004-6F86-45CF-ADA1-44F46B6E113E}" type="pres">
      <dgm:prSet presAssocID="{0E940499-8913-4F10-9CD8-4E29070D6C7A}" presName="hierChild3" presStyleCnt="0"/>
      <dgm:spPr/>
    </dgm:pt>
  </dgm:ptLst>
  <dgm:cxnLst>
    <dgm:cxn modelId="{A726EB04-D98B-4CAF-B4A8-BE3086A06E35}" type="presOf" srcId="{CB2E5156-12B5-4385-A757-04996F9DFC5E}" destId="{C874307D-377B-44BE-A3D6-31858804619E}" srcOrd="0" destOrd="0" presId="urn:microsoft.com/office/officeart/2008/layout/NameandTitleOrganizationalChart"/>
    <dgm:cxn modelId="{5D71940E-5D14-4B0B-8725-8D58CB518A0C}" type="presOf" srcId="{81A5EA27-B2B7-47EE-ACDD-39B5E332E642}" destId="{CFEFEC0D-446F-499C-8192-A96275E4D758}" srcOrd="0" destOrd="0" presId="urn:microsoft.com/office/officeart/2008/layout/NameandTitleOrganizationalChart"/>
    <dgm:cxn modelId="{684D0F11-1F78-469B-9B20-F728108B82B0}" type="presOf" srcId="{D5C30D8D-B81D-4C78-976C-87D5254C3413}" destId="{E615B91B-093D-45DF-909E-A515D142E05E}" srcOrd="0" destOrd="0" presId="urn:microsoft.com/office/officeart/2008/layout/NameandTitleOrganizationalChart"/>
    <dgm:cxn modelId="{2B8F981D-8164-4660-8E96-FA1C0C3308D0}" srcId="{0E940499-8913-4F10-9CD8-4E29070D6C7A}" destId="{1B8A8D43-7EB5-444D-BBFB-0CC2421E86CF}" srcOrd="1" destOrd="0" parTransId="{D5C30D8D-B81D-4C78-976C-87D5254C3413}" sibTransId="{0626A230-B8F8-4B2C-AB6E-95E5EB40F7C4}"/>
    <dgm:cxn modelId="{682C6F1F-6A6A-47D4-86EE-3F63B5F135BF}" type="presOf" srcId="{1B8A8D43-7EB5-444D-BBFB-0CC2421E86CF}" destId="{087E3CC2-D83B-4226-9B70-654FBB7221D0}" srcOrd="1" destOrd="0" presId="urn:microsoft.com/office/officeart/2008/layout/NameandTitleOrganizationalChart"/>
    <dgm:cxn modelId="{803A4121-9BA8-428C-818A-9702EE713617}" type="presOf" srcId="{1B8A8D43-7EB5-444D-BBFB-0CC2421E86CF}" destId="{72F22623-1BC5-4D5F-ADBD-969075903A51}" srcOrd="0" destOrd="0" presId="urn:microsoft.com/office/officeart/2008/layout/NameandTitleOrganizationalChart"/>
    <dgm:cxn modelId="{C8265C38-71C7-4795-BEF6-BDC08D96E7C4}" type="presOf" srcId="{0626A230-B8F8-4B2C-AB6E-95E5EB40F7C4}" destId="{32A76272-9E49-496F-A151-2FF09D8F4C55}" srcOrd="0" destOrd="0" presId="urn:microsoft.com/office/officeart/2008/layout/NameandTitleOrganizationalChart"/>
    <dgm:cxn modelId="{7D44575C-D5E0-4F06-B56A-58866E57E10A}" srcId="{0E940499-8913-4F10-9CD8-4E29070D6C7A}" destId="{F30E1AEC-B86D-402F-9383-B2C2CEA9D59A}" srcOrd="0" destOrd="0" parTransId="{98537AF9-E238-4C66-8F7C-D97AC50032A5}" sibTransId="{55F9AA80-8E49-4971-87B8-3D4D97E77396}"/>
    <dgm:cxn modelId="{D129806C-313E-4DAC-9015-3E7C3DE111F1}" type="presOf" srcId="{680E9176-C445-4F8E-ABF3-2D12DBA8CECB}" destId="{0E752C1A-A122-4566-B257-E4AEEFE31CAB}" srcOrd="0" destOrd="0" presId="urn:microsoft.com/office/officeart/2008/layout/NameandTitleOrganizationalChart"/>
    <dgm:cxn modelId="{7E1B596D-A020-4372-8472-8C2E14883575}" srcId="{0E940499-8913-4F10-9CD8-4E29070D6C7A}" destId="{81A5EA27-B2B7-47EE-ACDD-39B5E332E642}" srcOrd="4" destOrd="0" parTransId="{CB2E5156-12B5-4385-A757-04996F9DFC5E}" sibTransId="{680E9176-C445-4F8E-ABF3-2D12DBA8CECB}"/>
    <dgm:cxn modelId="{E07F0370-9645-4957-9782-3BE372390444}" type="presOf" srcId="{A0BAFE3C-0A66-4C2D-99D8-752B9697D950}" destId="{1F8D5F11-8910-46E1-B068-44E45FF3E6FF}" srcOrd="0" destOrd="0" presId="urn:microsoft.com/office/officeart/2008/layout/NameandTitleOrganizationalChart"/>
    <dgm:cxn modelId="{90AB6F53-3AC9-4F70-974E-1F41263CDC75}" type="presOf" srcId="{55F9AA80-8E49-4971-87B8-3D4D97E77396}" destId="{EB73548C-7AE5-4B06-85AE-EBA1DB090AD4}" srcOrd="0" destOrd="0" presId="urn:microsoft.com/office/officeart/2008/layout/NameandTitleOrganizationalChart"/>
    <dgm:cxn modelId="{8E680855-30A6-4758-82A7-BA7BCC4D6774}" type="presOf" srcId="{AA4216D6-60A1-4928-B240-AFBD3AD4E419}" destId="{9ADD0247-70CB-4D70-93AE-36E1EDE9B9A8}" srcOrd="0" destOrd="0" presId="urn:microsoft.com/office/officeart/2008/layout/NameandTitleOrganizationalChart"/>
    <dgm:cxn modelId="{31A1227E-DD1E-439D-83EB-D3E2773813E8}" type="presOf" srcId="{0E940499-8913-4F10-9CD8-4E29070D6C7A}" destId="{9A46C449-6B62-45CC-B8BC-D28C47B2CDCC}" srcOrd="1" destOrd="0" presId="urn:microsoft.com/office/officeart/2008/layout/NameandTitleOrganizationalChart"/>
    <dgm:cxn modelId="{8DF3E586-E8DE-4011-A3D3-1F41C795F685}" type="presOf" srcId="{CC1A4EBB-A5C7-4AFC-9CC2-2A465CA24435}" destId="{E1A2814E-00AF-45FA-A764-DAAD560BFCBE}" srcOrd="0" destOrd="0" presId="urn:microsoft.com/office/officeart/2008/layout/NameandTitleOrganizationalChart"/>
    <dgm:cxn modelId="{7EBC208B-C18F-49C1-98BD-E4C4C25A7430}" type="presOf" srcId="{FDF8EDB3-2384-4128-B35B-B42D97D440E1}" destId="{9AC8E97A-FB94-40D4-B84F-BD974B523AAF}" srcOrd="1" destOrd="0" presId="urn:microsoft.com/office/officeart/2008/layout/NameandTitleOrganizationalChart"/>
    <dgm:cxn modelId="{541F7597-B4FF-4013-82E8-4C1E4C433590}" type="presOf" srcId="{A1C611FC-D2A1-41EF-A19C-8B65D8E6451E}" destId="{50B865DF-5D84-4C4E-A515-093139DB7081}" srcOrd="0" destOrd="0" presId="urn:microsoft.com/office/officeart/2008/layout/NameandTitleOrganizationalChart"/>
    <dgm:cxn modelId="{25D2999C-4B91-41E6-A362-9674B72F24D3}" type="presOf" srcId="{81A5EA27-B2B7-47EE-ACDD-39B5E332E642}" destId="{83366F2D-07D3-40C0-B170-1261A6537C06}" srcOrd="1" destOrd="0" presId="urn:microsoft.com/office/officeart/2008/layout/NameandTitleOrganizationalChart"/>
    <dgm:cxn modelId="{653A78A0-59BE-41DE-A00E-8B55535217D9}" type="presOf" srcId="{98537AF9-E238-4C66-8F7C-D97AC50032A5}" destId="{3DD9D4D6-940F-4BB0-9613-35A956D67D0B}" srcOrd="0" destOrd="0" presId="urn:microsoft.com/office/officeart/2008/layout/NameandTitleOrganizationalChart"/>
    <dgm:cxn modelId="{6FA7DAA3-7B76-4DEF-952E-E8E86D7EB3E8}" srcId="{77C59D43-B1D3-4903-AD92-7A518494E882}" destId="{0E940499-8913-4F10-9CD8-4E29070D6C7A}" srcOrd="0" destOrd="0" parTransId="{E0914F03-BE3A-418A-98C6-606238C16723}" sibTransId="{AA4216D6-60A1-4928-B240-AFBD3AD4E419}"/>
    <dgm:cxn modelId="{80635CA5-28D9-4C4F-BFF0-59EDD78D2ACD}" type="presOf" srcId="{FDF8EDB3-2384-4128-B35B-B42D97D440E1}" destId="{2373B881-9F7A-4D31-8CA7-C9F47C7E0CAA}" srcOrd="0" destOrd="0" presId="urn:microsoft.com/office/officeart/2008/layout/NameandTitleOrganizationalChart"/>
    <dgm:cxn modelId="{9B5AE5B0-F112-4AE4-B5FC-450133F544E1}" type="presOf" srcId="{F30E1AEC-B86D-402F-9383-B2C2CEA9D59A}" destId="{BDD2DE81-D07F-484F-961E-38E5C95F5D54}" srcOrd="0" destOrd="0" presId="urn:microsoft.com/office/officeart/2008/layout/NameandTitleOrganizationalChart"/>
    <dgm:cxn modelId="{5FA706B8-2B98-46AD-9F85-C62E177DE5A9}" srcId="{0E940499-8913-4F10-9CD8-4E29070D6C7A}" destId="{FDF8EDB3-2384-4128-B35B-B42D97D440E1}" srcOrd="2" destOrd="0" parTransId="{A1C611FC-D2A1-41EF-A19C-8B65D8E6451E}" sibTransId="{BAA45D4F-187F-4A02-9EB1-25E16E2A506F}"/>
    <dgm:cxn modelId="{BE1571C7-7259-4FF0-80C3-BC13D077E440}" type="presOf" srcId="{0E940499-8913-4F10-9CD8-4E29070D6C7A}" destId="{ABDCA29E-CE18-441C-8F56-CEC42804163E}" srcOrd="0" destOrd="0" presId="urn:microsoft.com/office/officeart/2008/layout/NameandTitleOrganizationalChart"/>
    <dgm:cxn modelId="{8DF688CD-6E34-41B9-AD20-0C7AAE8AE97F}" type="presOf" srcId="{BAA45D4F-187F-4A02-9EB1-25E16E2A506F}" destId="{99D4BADF-3E2D-4967-8622-57EF488432BC}" srcOrd="0" destOrd="0" presId="urn:microsoft.com/office/officeart/2008/layout/NameandTitleOrganizationalChart"/>
    <dgm:cxn modelId="{391E4DE3-E981-4211-B09C-8E9D19CA7B6F}" type="presOf" srcId="{77C59D43-B1D3-4903-AD92-7A518494E882}" destId="{DD8B84B5-C27B-4A14-B5F5-B5942D5E3EA9}" srcOrd="0" destOrd="0" presId="urn:microsoft.com/office/officeart/2008/layout/NameandTitleOrganizationalChart"/>
    <dgm:cxn modelId="{FDAA21E7-C78A-41EE-BC49-6CD9BEDA6043}" type="presOf" srcId="{F30E1AEC-B86D-402F-9383-B2C2CEA9D59A}" destId="{A4A61170-4B68-4203-8563-FB4DDE2CE0A0}" srcOrd="1" destOrd="0" presId="urn:microsoft.com/office/officeart/2008/layout/NameandTitleOrganizationalChart"/>
    <dgm:cxn modelId="{546F3DEA-872A-4F1F-96A7-D2DE2A20657D}" type="presOf" srcId="{CC1A4EBB-A5C7-4AFC-9CC2-2A465CA24435}" destId="{145F4D65-DC37-4AE3-9BA9-A7B5B8D350DF}" srcOrd="1" destOrd="0" presId="urn:microsoft.com/office/officeart/2008/layout/NameandTitleOrganizationalChart"/>
    <dgm:cxn modelId="{C8D9E4EB-C4AF-46F8-AFC6-449F4929394B}" type="presOf" srcId="{17C9C4C0-F2DF-4172-A207-AB8CF12D4C0B}" destId="{17A041A4-2A72-427E-82B4-8BD6FF863646}" srcOrd="0" destOrd="0" presId="urn:microsoft.com/office/officeart/2008/layout/NameandTitleOrganizationalChart"/>
    <dgm:cxn modelId="{AE10D6EE-CFDC-44EC-BD1B-65C23E42962C}" srcId="{0E940499-8913-4F10-9CD8-4E29070D6C7A}" destId="{CC1A4EBB-A5C7-4AFC-9CC2-2A465CA24435}" srcOrd="3" destOrd="0" parTransId="{17C9C4C0-F2DF-4172-A207-AB8CF12D4C0B}" sibTransId="{A0BAFE3C-0A66-4C2D-99D8-752B9697D950}"/>
    <dgm:cxn modelId="{5A1AB420-27E2-4F6F-B678-37121F8E37C3}" type="presParOf" srcId="{DD8B84B5-C27B-4A14-B5F5-B5942D5E3EA9}" destId="{627B8021-F1C7-42D8-AD85-325D1CF74694}" srcOrd="0" destOrd="0" presId="urn:microsoft.com/office/officeart/2008/layout/NameandTitleOrganizationalChart"/>
    <dgm:cxn modelId="{84D33554-A756-4766-B8D1-261E6E29D0B3}" type="presParOf" srcId="{627B8021-F1C7-42D8-AD85-325D1CF74694}" destId="{69F559DD-77D4-4C3D-A6A2-244FF30F8F27}" srcOrd="0" destOrd="0" presId="urn:microsoft.com/office/officeart/2008/layout/NameandTitleOrganizationalChart"/>
    <dgm:cxn modelId="{47E1C88A-A8DC-4FF6-860D-191F913E3CF5}" type="presParOf" srcId="{69F559DD-77D4-4C3D-A6A2-244FF30F8F27}" destId="{ABDCA29E-CE18-441C-8F56-CEC42804163E}" srcOrd="0" destOrd="0" presId="urn:microsoft.com/office/officeart/2008/layout/NameandTitleOrganizationalChart"/>
    <dgm:cxn modelId="{D0189F7F-78C2-456F-980A-AE9F797A919B}" type="presParOf" srcId="{69F559DD-77D4-4C3D-A6A2-244FF30F8F27}" destId="{9ADD0247-70CB-4D70-93AE-36E1EDE9B9A8}" srcOrd="1" destOrd="0" presId="urn:microsoft.com/office/officeart/2008/layout/NameandTitleOrganizationalChart"/>
    <dgm:cxn modelId="{302F56CE-25D3-44A3-A14E-0BEFF05ECB0B}" type="presParOf" srcId="{69F559DD-77D4-4C3D-A6A2-244FF30F8F27}" destId="{9A46C449-6B62-45CC-B8BC-D28C47B2CDCC}" srcOrd="2" destOrd="0" presId="urn:microsoft.com/office/officeart/2008/layout/NameandTitleOrganizationalChart"/>
    <dgm:cxn modelId="{119E47DA-80D3-428D-BED6-EB6AD529C562}" type="presParOf" srcId="{627B8021-F1C7-42D8-AD85-325D1CF74694}" destId="{8FD1FEFE-ED62-4547-9C29-20A21B9DAE8D}" srcOrd="1" destOrd="0" presId="urn:microsoft.com/office/officeart/2008/layout/NameandTitleOrganizationalChart"/>
    <dgm:cxn modelId="{CD175AE0-60D9-4029-A047-3530DC63DC11}" type="presParOf" srcId="{8FD1FEFE-ED62-4547-9C29-20A21B9DAE8D}" destId="{3DD9D4D6-940F-4BB0-9613-35A956D67D0B}" srcOrd="0" destOrd="0" presId="urn:microsoft.com/office/officeart/2008/layout/NameandTitleOrganizationalChart"/>
    <dgm:cxn modelId="{5AAFCC08-6B8D-453B-B4BA-62CC53E32CDD}" type="presParOf" srcId="{8FD1FEFE-ED62-4547-9C29-20A21B9DAE8D}" destId="{06D03520-CB1D-4544-83C4-E36B5B8578D8}" srcOrd="1" destOrd="0" presId="urn:microsoft.com/office/officeart/2008/layout/NameandTitleOrganizationalChart"/>
    <dgm:cxn modelId="{ABBA3AE0-6A63-4D83-B300-CEC264583F35}" type="presParOf" srcId="{06D03520-CB1D-4544-83C4-E36B5B8578D8}" destId="{039514DD-DEC1-4E0E-BB7E-1D57FBDA8C4D}" srcOrd="0" destOrd="0" presId="urn:microsoft.com/office/officeart/2008/layout/NameandTitleOrganizationalChart"/>
    <dgm:cxn modelId="{8DCFF7C6-A96B-402A-99B7-4F86229786AE}" type="presParOf" srcId="{039514DD-DEC1-4E0E-BB7E-1D57FBDA8C4D}" destId="{BDD2DE81-D07F-484F-961E-38E5C95F5D54}" srcOrd="0" destOrd="0" presId="urn:microsoft.com/office/officeart/2008/layout/NameandTitleOrganizationalChart"/>
    <dgm:cxn modelId="{0CC7A99F-B606-426E-8E43-F90D8BFFCEB0}" type="presParOf" srcId="{039514DD-DEC1-4E0E-BB7E-1D57FBDA8C4D}" destId="{EB73548C-7AE5-4B06-85AE-EBA1DB090AD4}" srcOrd="1" destOrd="0" presId="urn:microsoft.com/office/officeart/2008/layout/NameandTitleOrganizationalChart"/>
    <dgm:cxn modelId="{2666CC75-C606-48F7-BECC-8BBED883EF77}" type="presParOf" srcId="{039514DD-DEC1-4E0E-BB7E-1D57FBDA8C4D}" destId="{A4A61170-4B68-4203-8563-FB4DDE2CE0A0}" srcOrd="2" destOrd="0" presId="urn:microsoft.com/office/officeart/2008/layout/NameandTitleOrganizationalChart"/>
    <dgm:cxn modelId="{5EFB7427-C5FD-4A5A-9B68-FF716F3164BA}" type="presParOf" srcId="{06D03520-CB1D-4544-83C4-E36B5B8578D8}" destId="{03AEF608-8C54-4F77-A053-73B28586BBFD}" srcOrd="1" destOrd="0" presId="urn:microsoft.com/office/officeart/2008/layout/NameandTitleOrganizationalChart"/>
    <dgm:cxn modelId="{EBA9D986-DF3C-4197-8B11-C23B229CA37F}" type="presParOf" srcId="{06D03520-CB1D-4544-83C4-E36B5B8578D8}" destId="{4E26EB5A-29D7-438A-9166-97D8BBDFA4A2}" srcOrd="2" destOrd="0" presId="urn:microsoft.com/office/officeart/2008/layout/NameandTitleOrganizationalChart"/>
    <dgm:cxn modelId="{55509262-3999-4AAC-9A7A-ABD7797E80FE}" type="presParOf" srcId="{8FD1FEFE-ED62-4547-9C29-20A21B9DAE8D}" destId="{E615B91B-093D-45DF-909E-A515D142E05E}" srcOrd="2" destOrd="0" presId="urn:microsoft.com/office/officeart/2008/layout/NameandTitleOrganizationalChart"/>
    <dgm:cxn modelId="{AF94E09F-EA1C-4E1A-8E3D-12F1553DD566}" type="presParOf" srcId="{8FD1FEFE-ED62-4547-9C29-20A21B9DAE8D}" destId="{98780C10-AA1F-4641-A3E0-F2B4DF23BB28}" srcOrd="3" destOrd="0" presId="urn:microsoft.com/office/officeart/2008/layout/NameandTitleOrganizationalChart"/>
    <dgm:cxn modelId="{95FD87E0-5348-47B4-AE12-38AB2304AE1D}" type="presParOf" srcId="{98780C10-AA1F-4641-A3E0-F2B4DF23BB28}" destId="{B7DF4FD1-44DF-4BCB-93C6-ECB5509D53A4}" srcOrd="0" destOrd="0" presId="urn:microsoft.com/office/officeart/2008/layout/NameandTitleOrganizationalChart"/>
    <dgm:cxn modelId="{42934272-CB79-4B57-BCCD-28AFB55815F6}" type="presParOf" srcId="{B7DF4FD1-44DF-4BCB-93C6-ECB5509D53A4}" destId="{72F22623-1BC5-4D5F-ADBD-969075903A51}" srcOrd="0" destOrd="0" presId="urn:microsoft.com/office/officeart/2008/layout/NameandTitleOrganizationalChart"/>
    <dgm:cxn modelId="{1579F8E1-7501-4D86-B90C-9D205DBE3544}" type="presParOf" srcId="{B7DF4FD1-44DF-4BCB-93C6-ECB5509D53A4}" destId="{32A76272-9E49-496F-A151-2FF09D8F4C55}" srcOrd="1" destOrd="0" presId="urn:microsoft.com/office/officeart/2008/layout/NameandTitleOrganizationalChart"/>
    <dgm:cxn modelId="{10295C7F-9888-4B7B-B884-6497F4EC855C}" type="presParOf" srcId="{B7DF4FD1-44DF-4BCB-93C6-ECB5509D53A4}" destId="{087E3CC2-D83B-4226-9B70-654FBB7221D0}" srcOrd="2" destOrd="0" presId="urn:microsoft.com/office/officeart/2008/layout/NameandTitleOrganizationalChart"/>
    <dgm:cxn modelId="{AE9C4581-6E62-43BD-90B9-46441E563D47}" type="presParOf" srcId="{98780C10-AA1F-4641-A3E0-F2B4DF23BB28}" destId="{96CA7740-F3B4-4470-BAE0-026EF2011DC7}" srcOrd="1" destOrd="0" presId="urn:microsoft.com/office/officeart/2008/layout/NameandTitleOrganizationalChart"/>
    <dgm:cxn modelId="{FAE294B4-2D2D-4DB0-9CB5-97D30FC3CE4F}" type="presParOf" srcId="{98780C10-AA1F-4641-A3E0-F2B4DF23BB28}" destId="{647281F7-F4C6-4F9E-8652-8369FC0A247D}" srcOrd="2" destOrd="0" presId="urn:microsoft.com/office/officeart/2008/layout/NameandTitleOrganizationalChart"/>
    <dgm:cxn modelId="{EE3D2476-D485-451B-A00A-7BB6027FE647}" type="presParOf" srcId="{8FD1FEFE-ED62-4547-9C29-20A21B9DAE8D}" destId="{50B865DF-5D84-4C4E-A515-093139DB7081}" srcOrd="4" destOrd="0" presId="urn:microsoft.com/office/officeart/2008/layout/NameandTitleOrganizationalChart"/>
    <dgm:cxn modelId="{E81DE56F-A9B1-4AD0-9351-A27878D6DF0F}" type="presParOf" srcId="{8FD1FEFE-ED62-4547-9C29-20A21B9DAE8D}" destId="{A2CDEE94-EF7F-4A24-B9FD-4FA6B39A6CCC}" srcOrd="5" destOrd="0" presId="urn:microsoft.com/office/officeart/2008/layout/NameandTitleOrganizationalChart"/>
    <dgm:cxn modelId="{2D82E4FF-6934-4BE4-9A9B-60644DF3A953}" type="presParOf" srcId="{A2CDEE94-EF7F-4A24-B9FD-4FA6B39A6CCC}" destId="{78E2F148-EF7B-4BFC-9ACA-6EF17101FC2E}" srcOrd="0" destOrd="0" presId="urn:microsoft.com/office/officeart/2008/layout/NameandTitleOrganizationalChart"/>
    <dgm:cxn modelId="{754250D6-7431-4C36-9989-D67297FC7B48}" type="presParOf" srcId="{78E2F148-EF7B-4BFC-9ACA-6EF17101FC2E}" destId="{2373B881-9F7A-4D31-8CA7-C9F47C7E0CAA}" srcOrd="0" destOrd="0" presId="urn:microsoft.com/office/officeart/2008/layout/NameandTitleOrganizationalChart"/>
    <dgm:cxn modelId="{E8AB0206-3153-4460-8A81-35AA7340FBD0}" type="presParOf" srcId="{78E2F148-EF7B-4BFC-9ACA-6EF17101FC2E}" destId="{99D4BADF-3E2D-4967-8622-57EF488432BC}" srcOrd="1" destOrd="0" presId="urn:microsoft.com/office/officeart/2008/layout/NameandTitleOrganizationalChart"/>
    <dgm:cxn modelId="{31542443-56A2-4E5E-AB96-C1E91B1E3919}" type="presParOf" srcId="{78E2F148-EF7B-4BFC-9ACA-6EF17101FC2E}" destId="{9AC8E97A-FB94-40D4-B84F-BD974B523AAF}" srcOrd="2" destOrd="0" presId="urn:microsoft.com/office/officeart/2008/layout/NameandTitleOrganizationalChart"/>
    <dgm:cxn modelId="{A0BBA6FF-CF7F-4D81-81C2-7BD46BAE46AD}" type="presParOf" srcId="{A2CDEE94-EF7F-4A24-B9FD-4FA6B39A6CCC}" destId="{5EFB0F4A-D190-40C5-9A83-BA6E7D1DD7E7}" srcOrd="1" destOrd="0" presId="urn:microsoft.com/office/officeart/2008/layout/NameandTitleOrganizationalChart"/>
    <dgm:cxn modelId="{146EFFAF-7B84-4BD8-8B1C-0DCD43D7CE63}" type="presParOf" srcId="{A2CDEE94-EF7F-4A24-B9FD-4FA6B39A6CCC}" destId="{20366057-D6B3-41A9-9EC3-2FD29140E1D3}" srcOrd="2" destOrd="0" presId="urn:microsoft.com/office/officeart/2008/layout/NameandTitleOrganizationalChart"/>
    <dgm:cxn modelId="{B3CEB082-B86F-4692-899E-F3C0AF5B4FF1}" type="presParOf" srcId="{8FD1FEFE-ED62-4547-9C29-20A21B9DAE8D}" destId="{17A041A4-2A72-427E-82B4-8BD6FF863646}" srcOrd="6" destOrd="0" presId="urn:microsoft.com/office/officeart/2008/layout/NameandTitleOrganizationalChart"/>
    <dgm:cxn modelId="{9C2AED8F-CD19-4A44-9059-B3D4CB52B34C}" type="presParOf" srcId="{8FD1FEFE-ED62-4547-9C29-20A21B9DAE8D}" destId="{63BF1A0F-BB63-46DD-913D-08C1FED6241F}" srcOrd="7" destOrd="0" presId="urn:microsoft.com/office/officeart/2008/layout/NameandTitleOrganizationalChart"/>
    <dgm:cxn modelId="{ECD4B180-675C-4DA0-A232-F04A2A08E846}" type="presParOf" srcId="{63BF1A0F-BB63-46DD-913D-08C1FED6241F}" destId="{F5418F90-9FC1-42CF-9668-931AC83AE8B5}" srcOrd="0" destOrd="0" presId="urn:microsoft.com/office/officeart/2008/layout/NameandTitleOrganizationalChart"/>
    <dgm:cxn modelId="{FC645283-4F83-4E6A-A6E5-3E1D4B5D0595}" type="presParOf" srcId="{F5418F90-9FC1-42CF-9668-931AC83AE8B5}" destId="{E1A2814E-00AF-45FA-A764-DAAD560BFCBE}" srcOrd="0" destOrd="0" presId="urn:microsoft.com/office/officeart/2008/layout/NameandTitleOrganizationalChart"/>
    <dgm:cxn modelId="{98212AD3-5232-4488-9E0A-30C66F4F7545}" type="presParOf" srcId="{F5418F90-9FC1-42CF-9668-931AC83AE8B5}" destId="{1F8D5F11-8910-46E1-B068-44E45FF3E6FF}" srcOrd="1" destOrd="0" presId="urn:microsoft.com/office/officeart/2008/layout/NameandTitleOrganizationalChart"/>
    <dgm:cxn modelId="{534D8946-3B99-4397-97C7-3AA84206E993}" type="presParOf" srcId="{F5418F90-9FC1-42CF-9668-931AC83AE8B5}" destId="{145F4D65-DC37-4AE3-9BA9-A7B5B8D350DF}" srcOrd="2" destOrd="0" presId="urn:microsoft.com/office/officeart/2008/layout/NameandTitleOrganizationalChart"/>
    <dgm:cxn modelId="{135B6B0B-7446-4D72-B0D8-798272B0E545}" type="presParOf" srcId="{63BF1A0F-BB63-46DD-913D-08C1FED6241F}" destId="{2A71A4D5-9B72-421E-9B6E-EB78A1BBE4B1}" srcOrd="1" destOrd="0" presId="urn:microsoft.com/office/officeart/2008/layout/NameandTitleOrganizationalChart"/>
    <dgm:cxn modelId="{A01A82A7-D5BC-42B6-B60E-7819045DF0B0}" type="presParOf" srcId="{63BF1A0F-BB63-46DD-913D-08C1FED6241F}" destId="{337697E0-27AE-417C-B3E4-70E3D0D4C181}" srcOrd="2" destOrd="0" presId="urn:microsoft.com/office/officeart/2008/layout/NameandTitleOrganizationalChart"/>
    <dgm:cxn modelId="{0EA9C03A-15AA-46D2-A27C-55ADC8B7E676}" type="presParOf" srcId="{8FD1FEFE-ED62-4547-9C29-20A21B9DAE8D}" destId="{C874307D-377B-44BE-A3D6-31858804619E}" srcOrd="8" destOrd="0" presId="urn:microsoft.com/office/officeart/2008/layout/NameandTitleOrganizationalChart"/>
    <dgm:cxn modelId="{3768DDA8-1FDD-4E1A-A93D-BBADA0C4240A}" type="presParOf" srcId="{8FD1FEFE-ED62-4547-9C29-20A21B9DAE8D}" destId="{71959E1F-44EF-44DC-8185-861FC5981A34}" srcOrd="9" destOrd="0" presId="urn:microsoft.com/office/officeart/2008/layout/NameandTitleOrganizationalChart"/>
    <dgm:cxn modelId="{F37BF84B-0F55-4B58-A79F-3EE5DA4DFCE4}" type="presParOf" srcId="{71959E1F-44EF-44DC-8185-861FC5981A34}" destId="{1A762C78-A9E8-4112-A5B4-F4E479A7344F}" srcOrd="0" destOrd="0" presId="urn:microsoft.com/office/officeart/2008/layout/NameandTitleOrganizationalChart"/>
    <dgm:cxn modelId="{DE1CC3B8-F590-4168-9C74-30D55B5D0B4F}" type="presParOf" srcId="{1A762C78-A9E8-4112-A5B4-F4E479A7344F}" destId="{CFEFEC0D-446F-499C-8192-A96275E4D758}" srcOrd="0" destOrd="0" presId="urn:microsoft.com/office/officeart/2008/layout/NameandTitleOrganizationalChart"/>
    <dgm:cxn modelId="{7CF151A1-62C2-4361-A45C-FE5C627333E9}" type="presParOf" srcId="{1A762C78-A9E8-4112-A5B4-F4E479A7344F}" destId="{0E752C1A-A122-4566-B257-E4AEEFE31CAB}" srcOrd="1" destOrd="0" presId="urn:microsoft.com/office/officeart/2008/layout/NameandTitleOrganizationalChart"/>
    <dgm:cxn modelId="{5782033F-D2C0-4323-9EFD-384D85F5491C}" type="presParOf" srcId="{1A762C78-A9E8-4112-A5B4-F4E479A7344F}" destId="{83366F2D-07D3-40C0-B170-1261A6537C06}" srcOrd="2" destOrd="0" presId="urn:microsoft.com/office/officeart/2008/layout/NameandTitleOrganizationalChart"/>
    <dgm:cxn modelId="{141AC32E-B9C3-41CD-B7F7-4B9C4AB88E2E}" type="presParOf" srcId="{71959E1F-44EF-44DC-8185-861FC5981A34}" destId="{2D5EBD27-A3C9-4809-BB64-555CCC246F7F}" srcOrd="1" destOrd="0" presId="urn:microsoft.com/office/officeart/2008/layout/NameandTitleOrganizationalChart"/>
    <dgm:cxn modelId="{F5722DD2-5F6C-49BE-A2B4-3D7DB3CF1C00}" type="presParOf" srcId="{71959E1F-44EF-44DC-8185-861FC5981A34}" destId="{3C0F1BFA-2995-4BDC-8978-FFAA54DCC6CD}" srcOrd="2" destOrd="0" presId="urn:microsoft.com/office/officeart/2008/layout/NameandTitleOrganizationalChart"/>
    <dgm:cxn modelId="{C46B93F9-7A0F-47C5-B05C-68220CDCF299}" type="presParOf" srcId="{627B8021-F1C7-42D8-AD85-325D1CF74694}" destId="{73C9C004-6F86-45CF-ADA1-44F46B6E113E}" srcOrd="2" destOrd="0" presId="urn:microsoft.com/office/officeart/2008/layout/NameandTitleOrganizationalChart"/>
  </dgm:cxnLst>
  <dgm:bg/>
  <dgm:whole/>
  <dgm:extLst>
    <a:ext uri="http://schemas.microsoft.com/office/drawing/2008/diagram">
      <dsp:dataModelExt xmlns:dsp="http://schemas.microsoft.com/office/drawing/2008/diagram" relId="rId9"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74307D-377B-44BE-A3D6-31858804619E}">
      <dsp:nvSpPr>
        <dsp:cNvPr id="0" name=""/>
        <dsp:cNvSpPr/>
      </dsp:nvSpPr>
      <dsp:spPr>
        <a:xfrm>
          <a:off x="5109171" y="2149316"/>
          <a:ext cx="4277445" cy="433339"/>
        </a:xfrm>
        <a:custGeom>
          <a:avLst/>
          <a:gdLst/>
          <a:ahLst/>
          <a:cxnLst/>
          <a:rect l="0" t="0" r="0" b="0"/>
          <a:pathLst>
            <a:path>
              <a:moveTo>
                <a:pt x="0" y="0"/>
              </a:moveTo>
              <a:lnTo>
                <a:pt x="0" y="258336"/>
              </a:lnTo>
              <a:lnTo>
                <a:pt x="4277445" y="258336"/>
              </a:lnTo>
              <a:lnTo>
                <a:pt x="4277445" y="433339"/>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7A041A4-2A72-427E-82B4-8BD6FF863646}">
      <dsp:nvSpPr>
        <dsp:cNvPr id="0" name=""/>
        <dsp:cNvSpPr/>
      </dsp:nvSpPr>
      <dsp:spPr>
        <a:xfrm>
          <a:off x="5109171" y="2149316"/>
          <a:ext cx="2220435" cy="433339"/>
        </a:xfrm>
        <a:custGeom>
          <a:avLst/>
          <a:gdLst/>
          <a:ahLst/>
          <a:cxnLst/>
          <a:rect l="0" t="0" r="0" b="0"/>
          <a:pathLst>
            <a:path>
              <a:moveTo>
                <a:pt x="0" y="0"/>
              </a:moveTo>
              <a:lnTo>
                <a:pt x="0" y="258336"/>
              </a:lnTo>
              <a:lnTo>
                <a:pt x="2220435" y="258336"/>
              </a:lnTo>
              <a:lnTo>
                <a:pt x="2220435" y="433339"/>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0B865DF-5D84-4C4E-A515-093139DB7081}">
      <dsp:nvSpPr>
        <dsp:cNvPr id="0" name=""/>
        <dsp:cNvSpPr/>
      </dsp:nvSpPr>
      <dsp:spPr>
        <a:xfrm>
          <a:off x="5109171" y="2149316"/>
          <a:ext cx="155588" cy="433339"/>
        </a:xfrm>
        <a:custGeom>
          <a:avLst/>
          <a:gdLst/>
          <a:ahLst/>
          <a:cxnLst/>
          <a:rect l="0" t="0" r="0" b="0"/>
          <a:pathLst>
            <a:path>
              <a:moveTo>
                <a:pt x="0" y="0"/>
              </a:moveTo>
              <a:lnTo>
                <a:pt x="0" y="258336"/>
              </a:lnTo>
              <a:lnTo>
                <a:pt x="155588" y="258336"/>
              </a:lnTo>
              <a:lnTo>
                <a:pt x="155588" y="433339"/>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615B91B-093D-45DF-909E-A515D142E05E}">
      <dsp:nvSpPr>
        <dsp:cNvPr id="0" name=""/>
        <dsp:cNvSpPr/>
      </dsp:nvSpPr>
      <dsp:spPr>
        <a:xfrm>
          <a:off x="3072350" y="2149316"/>
          <a:ext cx="2036820" cy="433339"/>
        </a:xfrm>
        <a:custGeom>
          <a:avLst/>
          <a:gdLst/>
          <a:ahLst/>
          <a:cxnLst/>
          <a:rect l="0" t="0" r="0" b="0"/>
          <a:pathLst>
            <a:path>
              <a:moveTo>
                <a:pt x="2036820" y="0"/>
              </a:moveTo>
              <a:lnTo>
                <a:pt x="2036820" y="258336"/>
              </a:lnTo>
              <a:lnTo>
                <a:pt x="0" y="258336"/>
              </a:lnTo>
              <a:lnTo>
                <a:pt x="0" y="433339"/>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DD9D4D6-940F-4BB0-9613-35A956D67D0B}">
      <dsp:nvSpPr>
        <dsp:cNvPr id="0" name=""/>
        <dsp:cNvSpPr/>
      </dsp:nvSpPr>
      <dsp:spPr>
        <a:xfrm>
          <a:off x="931996" y="2149316"/>
          <a:ext cx="4177174" cy="433339"/>
        </a:xfrm>
        <a:custGeom>
          <a:avLst/>
          <a:gdLst/>
          <a:ahLst/>
          <a:cxnLst/>
          <a:rect l="0" t="0" r="0" b="0"/>
          <a:pathLst>
            <a:path>
              <a:moveTo>
                <a:pt x="4177174" y="0"/>
              </a:moveTo>
              <a:lnTo>
                <a:pt x="4177174" y="258336"/>
              </a:lnTo>
              <a:lnTo>
                <a:pt x="0" y="258336"/>
              </a:lnTo>
              <a:lnTo>
                <a:pt x="0" y="433339"/>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BDCA29E-CE18-441C-8F56-CEC42804163E}">
      <dsp:nvSpPr>
        <dsp:cNvPr id="0" name=""/>
        <dsp:cNvSpPr/>
      </dsp:nvSpPr>
      <dsp:spPr>
        <a:xfrm>
          <a:off x="4384881" y="1399306"/>
          <a:ext cx="1448579" cy="750010"/>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05835" numCol="1" spcCol="1270" anchor="ctr" anchorCtr="0">
          <a:noAutofit/>
        </a:bodyPr>
        <a:lstStyle/>
        <a:p>
          <a:pPr marL="0" lvl="0" indent="0" algn="ctr" defTabSz="800100">
            <a:lnSpc>
              <a:spcPct val="90000"/>
            </a:lnSpc>
            <a:spcBef>
              <a:spcPct val="0"/>
            </a:spcBef>
            <a:spcAft>
              <a:spcPct val="35000"/>
            </a:spcAft>
            <a:buNone/>
          </a:pPr>
          <a:r>
            <a:rPr lang="fr-FR" sz="1800" kern="1200" dirty="0">
              <a:latin typeface="Gill Sans MT" panose="020B0502020104020203" pitchFamily="34" charset="0"/>
            </a:rPr>
            <a:t>RECOURS AUX SOINS</a:t>
          </a:r>
        </a:p>
      </dsp:txBody>
      <dsp:txXfrm>
        <a:off x="4384881" y="1399306"/>
        <a:ext cx="1448579" cy="750010"/>
      </dsp:txXfrm>
    </dsp:sp>
    <dsp:sp modelId="{9ADD0247-70CB-4D70-93AE-36E1EDE9B9A8}">
      <dsp:nvSpPr>
        <dsp:cNvPr id="0" name=""/>
        <dsp:cNvSpPr/>
      </dsp:nvSpPr>
      <dsp:spPr>
        <a:xfrm>
          <a:off x="4863871" y="2035983"/>
          <a:ext cx="1303721" cy="250003"/>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r" defTabSz="488950">
            <a:lnSpc>
              <a:spcPct val="90000"/>
            </a:lnSpc>
            <a:spcBef>
              <a:spcPct val="0"/>
            </a:spcBef>
            <a:spcAft>
              <a:spcPct val="35000"/>
            </a:spcAft>
            <a:buNone/>
          </a:pPr>
          <a:endParaRPr lang="fr-FR" sz="1100" kern="1200" dirty="0">
            <a:latin typeface="Gill Sans MT" panose="020B0502020104020203" pitchFamily="34" charset="0"/>
          </a:endParaRPr>
        </a:p>
      </dsp:txBody>
      <dsp:txXfrm>
        <a:off x="4863871" y="2035983"/>
        <a:ext cx="1303721" cy="250003"/>
      </dsp:txXfrm>
    </dsp:sp>
    <dsp:sp modelId="{BDD2DE81-D07F-484F-961E-38E5C95F5D54}">
      <dsp:nvSpPr>
        <dsp:cNvPr id="0" name=""/>
        <dsp:cNvSpPr/>
      </dsp:nvSpPr>
      <dsp:spPr>
        <a:xfrm>
          <a:off x="107435" y="2582655"/>
          <a:ext cx="1649120" cy="1056321"/>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105835" numCol="1" spcCol="1270" anchor="ctr" anchorCtr="0">
          <a:noAutofit/>
        </a:bodyPr>
        <a:lstStyle/>
        <a:p>
          <a:pPr marL="0" lvl="0" indent="0" algn="ctr" defTabSz="488950">
            <a:lnSpc>
              <a:spcPct val="90000"/>
            </a:lnSpc>
            <a:spcBef>
              <a:spcPct val="0"/>
            </a:spcBef>
            <a:spcAft>
              <a:spcPct val="35000"/>
            </a:spcAft>
            <a:buNone/>
          </a:pPr>
          <a:r>
            <a:rPr lang="fr-FR" sz="1100" b="1" kern="1200" dirty="0">
              <a:latin typeface="Gill Sans MT" panose="020B0502020104020203" pitchFamily="34" charset="0"/>
            </a:rPr>
            <a:t>↑ 65-79 ans (chroniques)</a:t>
          </a:r>
          <a:br>
            <a:rPr lang="fr-FR" sz="1100" b="1" kern="1200" dirty="0">
              <a:latin typeface="Gill Sans MT" panose="020B0502020104020203" pitchFamily="34" charset="0"/>
            </a:rPr>
          </a:br>
          <a:br>
            <a:rPr lang="fr-FR" sz="1100" b="1" kern="1200" dirty="0">
              <a:latin typeface="Gill Sans MT" panose="020B0502020104020203" pitchFamily="34" charset="0"/>
            </a:rPr>
          </a:br>
          <a:r>
            <a:rPr lang="fr-FR" sz="1100" b="1" kern="1200" dirty="0">
              <a:latin typeface="Gill Sans MT" panose="020B0502020104020203" pitchFamily="34" charset="0"/>
            </a:rPr>
            <a:t>↓ 18-35 ans (sporadiques)</a:t>
          </a:r>
          <a:endParaRPr lang="fr-FR" sz="1100" kern="1200" dirty="0">
            <a:latin typeface="Gill Sans MT" panose="020B0502020104020203" pitchFamily="34" charset="0"/>
          </a:endParaRPr>
        </a:p>
      </dsp:txBody>
      <dsp:txXfrm>
        <a:off x="107435" y="2582655"/>
        <a:ext cx="1649120" cy="1056321"/>
      </dsp:txXfrm>
    </dsp:sp>
    <dsp:sp modelId="{EB73548C-7AE5-4B06-85AE-EBA1DB090AD4}">
      <dsp:nvSpPr>
        <dsp:cNvPr id="0" name=""/>
        <dsp:cNvSpPr/>
      </dsp:nvSpPr>
      <dsp:spPr>
        <a:xfrm>
          <a:off x="442913" y="3523542"/>
          <a:ext cx="1303721" cy="250003"/>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ctr" defTabSz="488950">
            <a:lnSpc>
              <a:spcPct val="90000"/>
            </a:lnSpc>
            <a:spcBef>
              <a:spcPct val="0"/>
            </a:spcBef>
            <a:spcAft>
              <a:spcPct val="35000"/>
            </a:spcAft>
            <a:buNone/>
          </a:pPr>
          <a:r>
            <a:rPr lang="fr-FR" sz="1100" kern="1200" dirty="0">
              <a:latin typeface="Gill Sans MT" panose="020B0502020104020203" pitchFamily="34" charset="0"/>
            </a:rPr>
            <a:t>Age</a:t>
          </a:r>
        </a:p>
      </dsp:txBody>
      <dsp:txXfrm>
        <a:off x="442913" y="3523542"/>
        <a:ext cx="1303721" cy="250003"/>
      </dsp:txXfrm>
    </dsp:sp>
    <dsp:sp modelId="{72F22623-1BC5-4D5F-ADBD-969075903A51}">
      <dsp:nvSpPr>
        <dsp:cNvPr id="0" name=""/>
        <dsp:cNvSpPr/>
      </dsp:nvSpPr>
      <dsp:spPr>
        <a:xfrm>
          <a:off x="2151148" y="2582655"/>
          <a:ext cx="1842404" cy="103038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105835" numCol="1" spcCol="1270" anchor="ctr" anchorCtr="0">
          <a:noAutofit/>
        </a:bodyPr>
        <a:lstStyle/>
        <a:p>
          <a:pPr marL="0" lvl="0" indent="0" algn="ctr" defTabSz="488950">
            <a:lnSpc>
              <a:spcPct val="90000"/>
            </a:lnSpc>
            <a:spcBef>
              <a:spcPct val="0"/>
            </a:spcBef>
            <a:spcAft>
              <a:spcPct val="35000"/>
            </a:spcAft>
            <a:buNone/>
          </a:pPr>
          <a:r>
            <a:rPr lang="fr-FR" sz="1100" b="1" kern="1200">
              <a:latin typeface="Gill Sans MT" panose="020B0502020104020203" pitchFamily="34" charset="0"/>
            </a:rPr>
            <a:t>↑ Négative</a:t>
          </a:r>
          <a:br>
            <a:rPr lang="fr-FR" sz="1100" b="1" kern="1200">
              <a:latin typeface="Gill Sans MT" panose="020B0502020104020203" pitchFamily="34" charset="0"/>
            </a:rPr>
          </a:br>
          <a:br>
            <a:rPr lang="fr-FR" sz="1100" b="1" kern="1200">
              <a:latin typeface="Gill Sans MT" panose="020B0502020104020203" pitchFamily="34" charset="0"/>
            </a:rPr>
          </a:br>
          <a:r>
            <a:rPr lang="fr-FR" sz="1100" b="1" kern="1200">
              <a:latin typeface="Gill Sans MT" panose="020B0502020104020203" pitchFamily="34" charset="0"/>
            </a:rPr>
            <a:t>↓ Positive</a:t>
          </a:r>
          <a:endParaRPr lang="fr-FR" sz="1100" kern="1200" dirty="0">
            <a:latin typeface="Gill Sans MT" panose="020B0502020104020203" pitchFamily="34" charset="0"/>
          </a:endParaRPr>
        </a:p>
      </dsp:txBody>
      <dsp:txXfrm>
        <a:off x="2151148" y="2582655"/>
        <a:ext cx="1842404" cy="1030386"/>
      </dsp:txXfrm>
    </dsp:sp>
    <dsp:sp modelId="{32A76272-9E49-496F-A151-2FF09D8F4C55}">
      <dsp:nvSpPr>
        <dsp:cNvPr id="0" name=""/>
        <dsp:cNvSpPr/>
      </dsp:nvSpPr>
      <dsp:spPr>
        <a:xfrm>
          <a:off x="2611650" y="3544280"/>
          <a:ext cx="1303721" cy="250003"/>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ctr" defTabSz="488950">
            <a:lnSpc>
              <a:spcPct val="90000"/>
            </a:lnSpc>
            <a:spcBef>
              <a:spcPct val="0"/>
            </a:spcBef>
            <a:spcAft>
              <a:spcPct val="35000"/>
            </a:spcAft>
            <a:buNone/>
          </a:pPr>
          <a:r>
            <a:rPr lang="fr-FR" sz="1100" kern="1200" dirty="0">
              <a:latin typeface="Gill Sans MT" panose="020B0502020104020203" pitchFamily="34" charset="0"/>
            </a:rPr>
            <a:t>Perception de la santé</a:t>
          </a:r>
        </a:p>
      </dsp:txBody>
      <dsp:txXfrm>
        <a:off x="2611650" y="3544280"/>
        <a:ext cx="1303721" cy="250003"/>
      </dsp:txXfrm>
    </dsp:sp>
    <dsp:sp modelId="{2373B881-9F7A-4D31-8CA7-C9F47C7E0CAA}">
      <dsp:nvSpPr>
        <dsp:cNvPr id="0" name=""/>
        <dsp:cNvSpPr/>
      </dsp:nvSpPr>
      <dsp:spPr>
        <a:xfrm>
          <a:off x="4343557" y="2582655"/>
          <a:ext cx="1842404" cy="103038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105835" numCol="1" spcCol="1270" anchor="ctr" anchorCtr="0">
          <a:noAutofit/>
        </a:bodyPr>
        <a:lstStyle/>
        <a:p>
          <a:pPr marL="0" lvl="0" indent="0" algn="ctr" defTabSz="488950">
            <a:lnSpc>
              <a:spcPct val="90000"/>
            </a:lnSpc>
            <a:spcBef>
              <a:spcPct val="0"/>
            </a:spcBef>
            <a:spcAft>
              <a:spcPct val="35000"/>
            </a:spcAft>
            <a:buNone/>
          </a:pPr>
          <a:r>
            <a:rPr lang="fr-FR" sz="1100" b="1" kern="1200" dirty="0">
              <a:latin typeface="Gill Sans MT" panose="020B0502020104020203" pitchFamily="34" charset="0"/>
            </a:rPr>
            <a:t>↑ Revenus Elevés</a:t>
          </a:r>
          <a:br>
            <a:rPr lang="fr-FR" sz="1100" b="1" kern="1200" dirty="0">
              <a:latin typeface="Gill Sans MT" panose="020B0502020104020203" pitchFamily="34" charset="0"/>
            </a:rPr>
          </a:br>
          <a:br>
            <a:rPr lang="fr-FR" sz="1100" b="1" kern="1200" dirty="0">
              <a:latin typeface="Gill Sans MT" panose="020B0502020104020203" pitchFamily="34" charset="0"/>
            </a:rPr>
          </a:br>
          <a:r>
            <a:rPr lang="fr-FR" sz="1100" b="1" kern="1200" dirty="0">
              <a:latin typeface="Gill Sans MT" panose="020B0502020104020203" pitchFamily="34" charset="0"/>
            </a:rPr>
            <a:t>↓ Précarités (obstacles)</a:t>
          </a:r>
          <a:endParaRPr lang="fr-FR" sz="1100" kern="1200" dirty="0">
            <a:latin typeface="Gill Sans MT" panose="020B0502020104020203" pitchFamily="34" charset="0"/>
          </a:endParaRPr>
        </a:p>
      </dsp:txBody>
      <dsp:txXfrm>
        <a:off x="4343557" y="2582655"/>
        <a:ext cx="1842404" cy="1030386"/>
      </dsp:txXfrm>
    </dsp:sp>
    <dsp:sp modelId="{99D4BADF-3E2D-4967-8622-57EF488432BC}">
      <dsp:nvSpPr>
        <dsp:cNvPr id="0" name=""/>
        <dsp:cNvSpPr/>
      </dsp:nvSpPr>
      <dsp:spPr>
        <a:xfrm>
          <a:off x="4769014" y="3501000"/>
          <a:ext cx="1303721" cy="250003"/>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ctr" defTabSz="488950">
            <a:lnSpc>
              <a:spcPct val="90000"/>
            </a:lnSpc>
            <a:spcBef>
              <a:spcPct val="0"/>
            </a:spcBef>
            <a:spcAft>
              <a:spcPct val="35000"/>
            </a:spcAft>
            <a:buNone/>
          </a:pPr>
          <a:r>
            <a:rPr lang="fr-FR" sz="1100" kern="1200" dirty="0">
              <a:latin typeface="Gill Sans MT" panose="020B0502020104020203" pitchFamily="34" charset="0"/>
            </a:rPr>
            <a:t>Statut Socio-Eco</a:t>
          </a:r>
        </a:p>
      </dsp:txBody>
      <dsp:txXfrm>
        <a:off x="4769014" y="3501000"/>
        <a:ext cx="1303721" cy="250003"/>
      </dsp:txXfrm>
    </dsp:sp>
    <dsp:sp modelId="{E1A2814E-00AF-45FA-A764-DAAD560BFCBE}">
      <dsp:nvSpPr>
        <dsp:cNvPr id="0" name=""/>
        <dsp:cNvSpPr/>
      </dsp:nvSpPr>
      <dsp:spPr>
        <a:xfrm>
          <a:off x="6535966" y="2582655"/>
          <a:ext cx="1587280" cy="1008598"/>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105835" numCol="1" spcCol="1270" anchor="ctr" anchorCtr="0">
          <a:noAutofit/>
        </a:bodyPr>
        <a:lstStyle/>
        <a:p>
          <a:pPr marL="0" lvl="0" indent="0" algn="ctr" defTabSz="488950">
            <a:lnSpc>
              <a:spcPct val="90000"/>
            </a:lnSpc>
            <a:spcBef>
              <a:spcPct val="0"/>
            </a:spcBef>
            <a:spcAft>
              <a:spcPct val="35000"/>
            </a:spcAft>
            <a:buNone/>
          </a:pPr>
          <a:r>
            <a:rPr lang="fr-FR" sz="1100" b="1" kern="1200" dirty="0">
              <a:latin typeface="Gill Sans MT" panose="020B0502020104020203" pitchFamily="34" charset="0"/>
            </a:rPr>
            <a:t>↑ Femmes (préventif)</a:t>
          </a:r>
          <a:br>
            <a:rPr lang="fr-FR" sz="1100" b="1" kern="1200" dirty="0">
              <a:latin typeface="Gill Sans MT" panose="020B0502020104020203" pitchFamily="34" charset="0"/>
            </a:rPr>
          </a:br>
          <a:br>
            <a:rPr lang="fr-FR" sz="1100" b="1" kern="1200" dirty="0">
              <a:latin typeface="Gill Sans MT" panose="020B0502020104020203" pitchFamily="34" charset="0"/>
            </a:rPr>
          </a:br>
          <a:r>
            <a:rPr lang="fr-FR" sz="1100" b="1" kern="1200" dirty="0">
              <a:latin typeface="Gill Sans MT" panose="020B0502020104020203" pitchFamily="34" charset="0"/>
            </a:rPr>
            <a:t>↓ Hommes (sous-utilisent)</a:t>
          </a:r>
          <a:endParaRPr lang="fr-FR" sz="1100" kern="1200" dirty="0">
            <a:latin typeface="Gill Sans MT" panose="020B0502020104020203" pitchFamily="34" charset="0"/>
          </a:endParaRPr>
        </a:p>
      </dsp:txBody>
      <dsp:txXfrm>
        <a:off x="6535966" y="2582655"/>
        <a:ext cx="1587280" cy="1008598"/>
      </dsp:txXfrm>
    </dsp:sp>
    <dsp:sp modelId="{1F8D5F11-8910-46E1-B068-44E45FF3E6FF}">
      <dsp:nvSpPr>
        <dsp:cNvPr id="0" name=""/>
        <dsp:cNvSpPr/>
      </dsp:nvSpPr>
      <dsp:spPr>
        <a:xfrm>
          <a:off x="6764569" y="3500998"/>
          <a:ext cx="1303721" cy="250003"/>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ctr" defTabSz="488950">
            <a:lnSpc>
              <a:spcPct val="90000"/>
            </a:lnSpc>
            <a:spcBef>
              <a:spcPct val="0"/>
            </a:spcBef>
            <a:spcAft>
              <a:spcPct val="35000"/>
            </a:spcAft>
            <a:buNone/>
          </a:pPr>
          <a:r>
            <a:rPr lang="fr-FR" sz="1100" kern="1200" dirty="0">
              <a:latin typeface="Gill Sans MT" panose="020B0502020104020203" pitchFamily="34" charset="0"/>
            </a:rPr>
            <a:t>Sexe</a:t>
          </a:r>
        </a:p>
      </dsp:txBody>
      <dsp:txXfrm>
        <a:off x="6764569" y="3500998"/>
        <a:ext cx="1303721" cy="250003"/>
      </dsp:txXfrm>
    </dsp:sp>
    <dsp:sp modelId="{CFEFEC0D-446F-499C-8192-A96275E4D758}">
      <dsp:nvSpPr>
        <dsp:cNvPr id="0" name=""/>
        <dsp:cNvSpPr/>
      </dsp:nvSpPr>
      <dsp:spPr>
        <a:xfrm>
          <a:off x="8548758" y="2582655"/>
          <a:ext cx="1675716" cy="1001420"/>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105835" numCol="1" spcCol="1270" anchor="ctr" anchorCtr="0">
          <a:noAutofit/>
        </a:bodyPr>
        <a:lstStyle/>
        <a:p>
          <a:pPr marL="0" lvl="0" indent="0" algn="ctr" defTabSz="488950">
            <a:lnSpc>
              <a:spcPct val="90000"/>
            </a:lnSpc>
            <a:spcBef>
              <a:spcPct val="0"/>
            </a:spcBef>
            <a:spcAft>
              <a:spcPct val="35000"/>
            </a:spcAft>
            <a:buNone/>
          </a:pPr>
          <a:r>
            <a:rPr lang="fr-FR" sz="1100" b="1" kern="1200" dirty="0">
              <a:latin typeface="Gill Sans MT" panose="020B0502020104020203" pitchFamily="34" charset="0"/>
            </a:rPr>
            <a:t>↑ Zones urbaines (denses)</a:t>
          </a:r>
          <a:br>
            <a:rPr lang="fr-FR" sz="1100" b="1" kern="1200" dirty="0">
              <a:latin typeface="Gill Sans MT" panose="020B0502020104020203" pitchFamily="34" charset="0"/>
            </a:rPr>
          </a:br>
          <a:br>
            <a:rPr lang="fr-FR" sz="1100" b="1" kern="1200" dirty="0">
              <a:latin typeface="Gill Sans MT" panose="020B0502020104020203" pitchFamily="34" charset="0"/>
            </a:rPr>
          </a:br>
          <a:r>
            <a:rPr lang="fr-FR" sz="1100" b="1" kern="1200" dirty="0">
              <a:latin typeface="Gill Sans MT" panose="020B0502020104020203" pitchFamily="34" charset="0"/>
            </a:rPr>
            <a:t>↓ Zones rurales (déserts médicaux)</a:t>
          </a:r>
          <a:endParaRPr lang="fr-FR" sz="1100" kern="1200" dirty="0">
            <a:latin typeface="Gill Sans MT" panose="020B0502020104020203" pitchFamily="34" charset="0"/>
          </a:endParaRPr>
        </a:p>
      </dsp:txBody>
      <dsp:txXfrm>
        <a:off x="8548758" y="2582655"/>
        <a:ext cx="1675716" cy="1001420"/>
      </dsp:txXfrm>
    </dsp:sp>
    <dsp:sp modelId="{0E752C1A-A122-4566-B257-E4AEEFE31CAB}">
      <dsp:nvSpPr>
        <dsp:cNvPr id="0" name=""/>
        <dsp:cNvSpPr/>
      </dsp:nvSpPr>
      <dsp:spPr>
        <a:xfrm>
          <a:off x="8780329" y="3501000"/>
          <a:ext cx="1303721" cy="250003"/>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ctr" defTabSz="488950">
            <a:lnSpc>
              <a:spcPct val="90000"/>
            </a:lnSpc>
            <a:spcBef>
              <a:spcPct val="0"/>
            </a:spcBef>
            <a:spcAft>
              <a:spcPct val="35000"/>
            </a:spcAft>
            <a:buNone/>
          </a:pPr>
          <a:r>
            <a:rPr lang="fr-FR" sz="1100" kern="1200" dirty="0">
              <a:latin typeface="Gill Sans MT" panose="020B0502020104020203" pitchFamily="34" charset="0"/>
            </a:rPr>
            <a:t>Accès Géographique</a:t>
          </a:r>
        </a:p>
      </dsp:txBody>
      <dsp:txXfrm>
        <a:off x="8780329" y="3501000"/>
        <a:ext cx="1303721" cy="250003"/>
      </dsp:txXfrm>
    </dsp:sp>
  </dsp:spTree>
</dsp:drawing>
</file>

<file path=ppt/diagrams/layout1.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66369976-109A-CE4B-FCCD-FB7C0E6665C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81488BC0-3067-28A0-ED41-9DB81A9F0E1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EF5511-433E-438D-93BB-1E1EB804EB9E}" type="datetimeFigureOut">
              <a:rPr lang="fr-FR" smtClean="0"/>
              <a:t>28/04/2025</a:t>
            </a:fld>
            <a:endParaRPr lang="fr-FR"/>
          </a:p>
        </p:txBody>
      </p:sp>
      <p:sp>
        <p:nvSpPr>
          <p:cNvPr id="4" name="Espace réservé du pied de page 3">
            <a:extLst>
              <a:ext uri="{FF2B5EF4-FFF2-40B4-BE49-F238E27FC236}">
                <a16:creationId xmlns:a16="http://schemas.microsoft.com/office/drawing/2014/main" id="{657277FB-5EC2-5AC6-4C7D-4BFF0234C9B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7AD8F72D-7BB9-69C9-77CA-F095369D404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E097A57-0322-46FF-8CE5-DBA4BCCC1C9B}" type="slidenum">
              <a:rPr lang="fr-FR" smtClean="0"/>
              <a:t>‹N°›</a:t>
            </a:fld>
            <a:endParaRPr lang="fr-FR"/>
          </a:p>
        </p:txBody>
      </p:sp>
    </p:spTree>
    <p:extLst>
      <p:ext uri="{BB962C8B-B14F-4D97-AF65-F5344CB8AC3E}">
        <p14:creationId xmlns:p14="http://schemas.microsoft.com/office/powerpoint/2010/main" val="18811521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3019D8-EACC-4538-984E-33CCC42DAA4E}" type="datetimeFigureOut">
              <a:rPr lang="fr-FR" smtClean="0"/>
              <a:t>28/04/2025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C44DBB-F87B-49EA-91FB-EDB78BBE8593}" type="slidenum">
              <a:rPr lang="fr-FR" smtClean="0"/>
              <a:t>‹N°›</a:t>
            </a:fld>
            <a:endParaRPr lang="fr-FR"/>
          </a:p>
        </p:txBody>
      </p:sp>
    </p:spTree>
    <p:extLst>
      <p:ext uri="{BB962C8B-B14F-4D97-AF65-F5344CB8AC3E}">
        <p14:creationId xmlns:p14="http://schemas.microsoft.com/office/powerpoint/2010/main" val="98148845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1</a:t>
            </a:fld>
            <a:endParaRPr lang="fr-FR"/>
          </a:p>
        </p:txBody>
      </p:sp>
    </p:spTree>
    <p:extLst>
      <p:ext uri="{BB962C8B-B14F-4D97-AF65-F5344CB8AC3E}">
        <p14:creationId xmlns:p14="http://schemas.microsoft.com/office/powerpoint/2010/main" val="40568068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45C44DBB-F87B-49EA-91FB-EDB78BBE8593}" type="slidenum">
              <a:rPr lang="fr-FR" smtClean="0"/>
              <a:t>16</a:t>
            </a:fld>
            <a:endParaRPr lang="fr-FR"/>
          </a:p>
        </p:txBody>
      </p:sp>
    </p:spTree>
    <p:extLst>
      <p:ext uri="{BB962C8B-B14F-4D97-AF65-F5344CB8AC3E}">
        <p14:creationId xmlns:p14="http://schemas.microsoft.com/office/powerpoint/2010/main" val="9911683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i="1" dirty="0"/>
              <a:t>« Le choix des variables repose à la fois sur une méthode statistique rigoureuse (ACP) et une validation par la littérature. Nous avons cherché un compromis entre cohérence théorique et pouvoir explicatif, tout en évitant les redondances entre variables. »</a:t>
            </a:r>
          </a:p>
          <a:p>
            <a:pPr marL="0" marR="0" lvl="0" indent="0" algn="l" defTabSz="914400" rtl="0" eaLnBrk="1" fontAlgn="auto" latinLnBrk="0" hangingPunct="1">
              <a:lnSpc>
                <a:spcPct val="100000"/>
              </a:lnSpc>
              <a:spcBef>
                <a:spcPts val="0"/>
              </a:spcBef>
              <a:spcAft>
                <a:spcPts val="0"/>
              </a:spcAft>
              <a:buClrTx/>
              <a:buSzTx/>
              <a:buFontTx/>
              <a:buNone/>
              <a:tabLst/>
              <a:defRPr/>
            </a:pPr>
            <a:br>
              <a:rPr lang="fr-FR" dirty="0"/>
            </a:br>
            <a:r>
              <a:rPr lang="fr-FR" i="1" dirty="0"/>
              <a:t>« L'accent a été mis sur des variables démographiques et socio-économiques connues pour influencer le recours aux soins. »</a:t>
            </a:r>
            <a:endParaRPr lang="fr-FR" dirty="0"/>
          </a:p>
          <a:p>
            <a:endParaRPr lang="fr-FR" dirty="0"/>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18</a:t>
            </a:fld>
            <a:endParaRPr lang="fr-FR"/>
          </a:p>
        </p:txBody>
      </p:sp>
    </p:spTree>
    <p:extLst>
      <p:ext uri="{BB962C8B-B14F-4D97-AF65-F5344CB8AC3E}">
        <p14:creationId xmlns:p14="http://schemas.microsoft.com/office/powerpoint/2010/main" val="22515957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23</a:t>
            </a:fld>
            <a:endParaRPr lang="fr-FR"/>
          </a:p>
        </p:txBody>
      </p:sp>
    </p:spTree>
    <p:extLst>
      <p:ext uri="{BB962C8B-B14F-4D97-AF65-F5344CB8AC3E}">
        <p14:creationId xmlns:p14="http://schemas.microsoft.com/office/powerpoint/2010/main" val="37543915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Les taux de consultations observés et prédits présentent une </a:t>
            </a:r>
            <a:r>
              <a:rPr lang="fr-FR" b="1" dirty="0"/>
              <a:t>structure spatiale globalement similaire</a:t>
            </a:r>
            <a:r>
              <a:rPr lang="fr-FR" dirty="0"/>
              <a:t>. Certaines zones, notamment </a:t>
            </a:r>
            <a:r>
              <a:rPr lang="fr-FR" b="1" dirty="0"/>
              <a:t>au sud-est et au nord-ouest</a:t>
            </a:r>
            <a:r>
              <a:rPr lang="fr-FR" dirty="0"/>
              <a:t>, mettent toutefois en évidence des divergences marquées entre les valeurs observées et prédites.</a:t>
            </a:r>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24</a:t>
            </a:fld>
            <a:endParaRPr lang="fr-FR"/>
          </a:p>
        </p:txBody>
      </p:sp>
    </p:spTree>
    <p:extLst>
      <p:ext uri="{BB962C8B-B14F-4D97-AF65-F5344CB8AC3E}">
        <p14:creationId xmlns:p14="http://schemas.microsoft.com/office/powerpoint/2010/main" val="32271073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Nous insistons ici sur les </a:t>
            </a:r>
            <a:r>
              <a:rPr lang="fr-FR" b="1" dirty="0"/>
              <a:t>grands déterminants</a:t>
            </a:r>
            <a:r>
              <a:rPr lang="fr-FR" dirty="0"/>
              <a:t> de l’accès aux soins : géographie, démographie et situation sociale. La corrélation négative avec les personnes âgées est un point important à discuter avec le jury, en soulignant les barrières comme la mobilité ou l’attente.</a:t>
            </a:r>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26</a:t>
            </a:fld>
            <a:endParaRPr lang="fr-FR"/>
          </a:p>
        </p:txBody>
      </p:sp>
    </p:spTree>
    <p:extLst>
      <p:ext uri="{BB962C8B-B14F-4D97-AF65-F5344CB8AC3E}">
        <p14:creationId xmlns:p14="http://schemas.microsoft.com/office/powerpoint/2010/main" val="19862728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Revenons sur les </a:t>
            </a:r>
            <a:r>
              <a:rPr lang="fr-FR" b="1" dirty="0"/>
              <a:t>implications concrètes</a:t>
            </a:r>
            <a:r>
              <a:rPr lang="fr-FR" dirty="0"/>
              <a:t> pour les politiques publiques. Il ne s’agit pas seulement de moyens, mais de </a:t>
            </a:r>
            <a:r>
              <a:rPr lang="fr-FR" b="1" dirty="0"/>
              <a:t>répartition intelligente</a:t>
            </a:r>
            <a:r>
              <a:rPr lang="fr-FR" dirty="0"/>
              <a:t> des services. Le concept d’</a:t>
            </a:r>
            <a:r>
              <a:rPr lang="fr-FR" b="1" dirty="0"/>
              <a:t>exode sanitaire</a:t>
            </a:r>
            <a:r>
              <a:rPr lang="fr-FR" dirty="0"/>
              <a:t> peut illustrer le déséquilibre et justifier des politiques ciblées.</a:t>
            </a:r>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27</a:t>
            </a:fld>
            <a:endParaRPr lang="fr-FR"/>
          </a:p>
        </p:txBody>
      </p:sp>
    </p:spTree>
    <p:extLst>
      <p:ext uri="{BB962C8B-B14F-4D97-AF65-F5344CB8AC3E}">
        <p14:creationId xmlns:p14="http://schemas.microsoft.com/office/powerpoint/2010/main" val="1814091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3</a:t>
            </a:fld>
            <a:endParaRPr lang="fr-FR"/>
          </a:p>
        </p:txBody>
      </p:sp>
    </p:spTree>
    <p:extLst>
      <p:ext uri="{BB962C8B-B14F-4D97-AF65-F5344CB8AC3E}">
        <p14:creationId xmlns:p14="http://schemas.microsoft.com/office/powerpoint/2010/main" val="2373539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45C44DBB-F87B-49EA-91FB-EDB78BBE8593}" type="slidenum">
              <a:rPr lang="fr-FR" smtClean="0"/>
              <a:t>7</a:t>
            </a:fld>
            <a:endParaRPr lang="fr-FR"/>
          </a:p>
        </p:txBody>
      </p:sp>
    </p:spTree>
    <p:extLst>
      <p:ext uri="{BB962C8B-B14F-4D97-AF65-F5344CB8AC3E}">
        <p14:creationId xmlns:p14="http://schemas.microsoft.com/office/powerpoint/2010/main" val="3778314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schemeClr val="tx1"/>
                </a:solidFill>
                <a:latin typeface="Gill Sans MT" panose="020B0502020104020203" pitchFamily="34" charset="0"/>
              </a:rPr>
              <a:t>L’étude s’appuie sur une base de données couvrant </a:t>
            </a:r>
            <a:r>
              <a:rPr lang="fr-FR" sz="1200" b="1" i="1" dirty="0">
                <a:solidFill>
                  <a:schemeClr val="tx1"/>
                </a:solidFill>
                <a:latin typeface="Gill Sans MT" panose="020B0502020104020203" pitchFamily="34" charset="0"/>
              </a:rPr>
              <a:t>3273</a:t>
            </a:r>
            <a:r>
              <a:rPr lang="fr-FR" sz="1200" dirty="0">
                <a:solidFill>
                  <a:schemeClr val="tx1"/>
                </a:solidFill>
                <a:latin typeface="Gill Sans MT" panose="020B0502020104020203" pitchFamily="34" charset="0"/>
              </a:rPr>
              <a:t> communes françaises sur l’année </a:t>
            </a:r>
            <a:r>
              <a:rPr lang="fr-FR" sz="1200" b="1" i="1" dirty="0">
                <a:solidFill>
                  <a:schemeClr val="tx1"/>
                </a:solidFill>
                <a:latin typeface="Gill Sans MT" panose="020B0502020104020203" pitchFamily="34" charset="0"/>
              </a:rPr>
              <a:t>2019</a:t>
            </a:r>
            <a:r>
              <a:rPr lang="fr-FR" sz="1200" dirty="0">
                <a:solidFill>
                  <a:schemeClr val="tx1"/>
                </a:solidFill>
                <a:latin typeface="Gill Sans MT" panose="020B0502020104020203" pitchFamily="34" charset="0"/>
              </a:rPr>
              <a:t>, issue principalement du Système National des Données de Santé (SNDS) et enrichie par des sources socio-économiques et géographiques. Les données ont été agrégées à l’échelle communale et ont nécessité plusieurs traitements : nettoyage, traitement des valeurs manquantes ou incorrectes, création de variables spatiales (voisinage) et transformation de certaines variables pour améliorer leur interprétabilité. Ces étapes ont permis de structurer un jeu de données pour le rendre cohérent, adapté aux méthodes statistiques mobilisées dans l’analyse.</a:t>
            </a:r>
          </a:p>
          <a:p>
            <a:endParaRPr lang="fr-FR" dirty="0"/>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9</a:t>
            </a:fld>
            <a:endParaRPr lang="fr-FR"/>
          </a:p>
        </p:txBody>
      </p:sp>
    </p:spTree>
    <p:extLst>
      <p:ext uri="{BB962C8B-B14F-4D97-AF65-F5344CB8AC3E}">
        <p14:creationId xmlns:p14="http://schemas.microsoft.com/office/powerpoint/2010/main" val="32360304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buNone/>
            </a:pPr>
            <a:r>
              <a:rPr lang="fr-FR" i="1" dirty="0"/>
              <a:t>« L’autocorrélation spatiale nous dit si la proximité géographique est liée à des valeurs similaires – comme deux communes voisines avec beaucoup ou peu de consultations. »</a:t>
            </a:r>
          </a:p>
          <a:p>
            <a:pPr>
              <a:buNone/>
            </a:pPr>
            <a:endParaRPr lang="fr-FR" dirty="0"/>
          </a:p>
          <a:p>
            <a:pPr>
              <a:buNone/>
            </a:pPr>
            <a:r>
              <a:rPr lang="fr-FR" i="1" dirty="0"/>
              <a:t>« La matrice W est essentielle : elle formalise "qui est voisin de qui" pour intégrer l’effet spatial dans les calculs. »</a:t>
            </a:r>
          </a:p>
          <a:p>
            <a:pPr>
              <a:buNone/>
            </a:pPr>
            <a:endParaRPr lang="fr-FR" dirty="0"/>
          </a:p>
          <a:p>
            <a:pPr>
              <a:buNone/>
            </a:pPr>
            <a:r>
              <a:rPr lang="fr-FR" i="1" dirty="0"/>
              <a:t>« L’indice de Moran permet de vérifier si les données sont regroupées ou dispersées dans l’espace – ici, un I &gt; 0 signifie qu’il y a bien des clusters. »</a:t>
            </a:r>
          </a:p>
          <a:p>
            <a:pPr>
              <a:buNone/>
            </a:pPr>
            <a:endParaRPr lang="fr-FR" dirty="0"/>
          </a:p>
          <a:p>
            <a:r>
              <a:rPr lang="fr-FR" i="1" dirty="0"/>
              <a:t>« Enfin, le diagramme de Moran affine cette analyse en montrant le type exact d’association par commune, ce qui est crucial pour cibler les politiques de santé. »</a:t>
            </a:r>
            <a:endParaRPr lang="fr-FR" dirty="0"/>
          </a:p>
          <a:p>
            <a:endParaRPr lang="fr-FR" dirty="0"/>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10</a:t>
            </a:fld>
            <a:endParaRPr lang="fr-FR"/>
          </a:p>
        </p:txBody>
      </p:sp>
    </p:spTree>
    <p:extLst>
      <p:ext uri="{BB962C8B-B14F-4D97-AF65-F5344CB8AC3E}">
        <p14:creationId xmlns:p14="http://schemas.microsoft.com/office/powerpoint/2010/main" val="1031477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Nous avons modèles de régression spatiale : le modèle SAR qui prend en compte la dépendance spatiale endogène, le modèle prenant en compte la dépendance exogène, le modèle de dépendance dans les erreurs et le modèle SDM qui prend en compte à la fois les dépendances endogène et exogène.</a:t>
            </a:r>
          </a:p>
          <a:p>
            <a:endParaRPr lang="fr-FR" dirty="0"/>
          </a:p>
          <a:p>
            <a:r>
              <a:rPr lang="fr-FR" dirty="0"/>
              <a:t>Et un modèle de régression linéaire pour la réalisation des tests d’autocorrélation spatiale.</a:t>
            </a:r>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11</a:t>
            </a:fld>
            <a:endParaRPr lang="fr-FR"/>
          </a:p>
        </p:txBody>
      </p:sp>
    </p:spTree>
    <p:extLst>
      <p:ext uri="{BB962C8B-B14F-4D97-AF65-F5344CB8AC3E}">
        <p14:creationId xmlns:p14="http://schemas.microsoft.com/office/powerpoint/2010/main" val="31983040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342900" indent="-342900" algn="just">
              <a:buFont typeface="Wingdings" panose="05000000000000000000" pitchFamily="2" charset="2"/>
              <a:buChar char="ü"/>
            </a:pPr>
            <a:r>
              <a:rPr lang="fr-FR" sz="1200" dirty="0">
                <a:solidFill>
                  <a:schemeClr val="bg1"/>
                </a:solidFill>
              </a:rPr>
              <a:t>Une base étroite (0-20 ans), indiquant une faible natalité récente.</a:t>
            </a:r>
          </a:p>
          <a:p>
            <a:pPr marL="342900" indent="-342900" algn="just">
              <a:buFont typeface="Wingdings" panose="05000000000000000000" pitchFamily="2" charset="2"/>
              <a:buChar char="ü"/>
            </a:pPr>
            <a:endParaRPr lang="fr-FR" sz="1200" dirty="0">
              <a:solidFill>
                <a:schemeClr val="bg1"/>
              </a:solidFill>
            </a:endParaRPr>
          </a:p>
          <a:p>
            <a:pPr marL="342900" indent="-342900" algn="just">
              <a:buFont typeface="Wingdings" panose="05000000000000000000" pitchFamily="2" charset="2"/>
              <a:buChar char="ü"/>
            </a:pPr>
            <a:r>
              <a:rPr lang="fr-FR" sz="1200" dirty="0">
                <a:solidFill>
                  <a:schemeClr val="bg1"/>
                </a:solidFill>
              </a:rPr>
              <a:t>Un corps large et uniforme (20-60 ans), signe d'une population adulte importante, </a:t>
            </a:r>
            <a:r>
              <a:rPr lang="fr-FR" dirty="0"/>
              <a:t>probablement dû aux effets des générations du baby-boom tardif (années 1960-70) et aux flux migratoires.</a:t>
            </a:r>
            <a:endParaRPr lang="fr-FR" sz="1200" dirty="0">
              <a:solidFill>
                <a:schemeClr val="bg1"/>
              </a:solidFill>
            </a:endParaRPr>
          </a:p>
          <a:p>
            <a:pPr marL="342900" indent="-342900" algn="just">
              <a:buFont typeface="Wingdings" panose="05000000000000000000" pitchFamily="2" charset="2"/>
              <a:buChar char="ü"/>
            </a:pPr>
            <a:endParaRPr lang="fr-FR" sz="1200" dirty="0">
              <a:solidFill>
                <a:schemeClr val="bg1"/>
              </a:solidFill>
            </a:endParaRPr>
          </a:p>
          <a:p>
            <a:pPr marL="342900" indent="-342900" algn="just">
              <a:buFont typeface="Wingdings" panose="05000000000000000000" pitchFamily="2" charset="2"/>
              <a:buChar char="ü"/>
            </a:pPr>
            <a:r>
              <a:rPr lang="fr-FR" sz="1200" dirty="0">
                <a:solidFill>
                  <a:schemeClr val="bg1"/>
                </a:solidFill>
              </a:rPr>
              <a:t>Un élargissement notable au-delà de 60 ans, traduisant le vieillissement démographique.</a:t>
            </a:r>
          </a:p>
          <a:p>
            <a:pPr marL="342900" indent="-342900" algn="just">
              <a:buFont typeface="Wingdings" panose="05000000000000000000" pitchFamily="2" charset="2"/>
              <a:buChar char="ü"/>
            </a:pPr>
            <a:endParaRPr lang="fr-FR" sz="1200" dirty="0">
              <a:solidFill>
                <a:schemeClr val="bg1"/>
              </a:solidFill>
            </a:endParaRPr>
          </a:p>
          <a:p>
            <a:pPr marL="342900" indent="-342900" algn="just">
              <a:buFont typeface="Wingdings" panose="05000000000000000000" pitchFamily="2" charset="2"/>
              <a:buChar char="ü"/>
            </a:pPr>
            <a:r>
              <a:rPr lang="fr-FR" sz="1200" dirty="0">
                <a:solidFill>
                  <a:schemeClr val="bg1"/>
                </a:solidFill>
              </a:rPr>
              <a:t>Au-dessus de 80 ans, on observe une nette prédominance des femmes sur les hommes, ce qui est cohérent avec l'espérance de vie plus longue des femmes.</a:t>
            </a:r>
          </a:p>
          <a:p>
            <a:pPr marL="342900" indent="-342900" algn="just">
              <a:buFont typeface="Wingdings" panose="05000000000000000000" pitchFamily="2" charset="2"/>
              <a:buChar char="ü"/>
            </a:pPr>
            <a:endParaRPr lang="fr-FR" sz="1200" dirty="0">
              <a:solidFill>
                <a:schemeClr val="bg1"/>
              </a:solidFill>
            </a:endParaRPr>
          </a:p>
          <a:p>
            <a:pPr>
              <a:buNone/>
            </a:pPr>
            <a:r>
              <a:rPr lang="fr-FR" dirty="0"/>
              <a:t>La forme générale, </a:t>
            </a:r>
            <a:r>
              <a:rPr lang="fr-FR" b="1" dirty="0"/>
              <a:t>presque en cœur</a:t>
            </a:r>
            <a:r>
              <a:rPr lang="fr-FR" dirty="0"/>
              <a:t>, confirme que la France est dans une </a:t>
            </a:r>
            <a:r>
              <a:rPr lang="fr-FR" b="1" dirty="0"/>
              <a:t>phase avancée de transition démographique</a:t>
            </a:r>
            <a:r>
              <a:rPr lang="fr-FR" dirty="0"/>
              <a:t> : faible natalité, forte proportion de personnes âgées.</a:t>
            </a:r>
            <a:endParaRPr lang="fr-FR" sz="1200" dirty="0">
              <a:solidFill>
                <a:schemeClr val="bg1"/>
              </a:solidFill>
            </a:endParaRPr>
          </a:p>
          <a:p>
            <a:endParaRPr lang="fr-FR" dirty="0"/>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13</a:t>
            </a:fld>
            <a:endParaRPr lang="fr-FR"/>
          </a:p>
        </p:txBody>
      </p:sp>
    </p:spTree>
    <p:extLst>
      <p:ext uri="{BB962C8B-B14F-4D97-AF65-F5344CB8AC3E}">
        <p14:creationId xmlns:p14="http://schemas.microsoft.com/office/powerpoint/2010/main" val="3681943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neutraliser l'effet de taille des communes et comparer de manière pertinente l'intensité du recours aux soins entre territoires de tailles démographiques différentes, nous sommes passés du nombre absolu de consultations au taux de consultations rapporté à la population.</a:t>
            </a:r>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14</a:t>
            </a:fld>
            <a:endParaRPr lang="fr-FR"/>
          </a:p>
        </p:txBody>
      </p:sp>
    </p:spTree>
    <p:extLst>
      <p:ext uri="{BB962C8B-B14F-4D97-AF65-F5344CB8AC3E}">
        <p14:creationId xmlns:p14="http://schemas.microsoft.com/office/powerpoint/2010/main" val="7775716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15</a:t>
            </a:fld>
            <a:endParaRPr lang="fr-FR"/>
          </a:p>
        </p:txBody>
      </p:sp>
    </p:spTree>
    <p:extLst>
      <p:ext uri="{BB962C8B-B14F-4D97-AF65-F5344CB8AC3E}">
        <p14:creationId xmlns:p14="http://schemas.microsoft.com/office/powerpoint/2010/main" val="1662777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7" name="Espace réservé de la date 1">
            <a:extLst>
              <a:ext uri="{FF2B5EF4-FFF2-40B4-BE49-F238E27FC236}">
                <a16:creationId xmlns:a16="http://schemas.microsoft.com/office/drawing/2014/main" id="{723468D2-78C7-63BD-FF90-ADD36F66F27A}"/>
              </a:ext>
            </a:extLst>
          </p:cNvPr>
          <p:cNvSpPr txBox="1">
            <a:spLocks/>
          </p:cNvSpPr>
          <p:nvPr userDrawn="1"/>
        </p:nvSpPr>
        <p:spPr>
          <a:xfrm>
            <a:off x="4724400" y="6186667"/>
            <a:ext cx="2743200" cy="365125"/>
          </a:xfrm>
          <a:prstGeom prst="rect">
            <a:avLst/>
          </a:prstGeom>
        </p:spPr>
        <p:txBody>
          <a:bodyPr/>
          <a:lstStyle>
            <a:defPPr>
              <a:defRPr lang="fr-FR"/>
            </a:defPPr>
            <a:lvl1pPr marL="0" algn="ctr" defTabSz="914400" rtl="0" eaLnBrk="1" latinLnBrk="0" hangingPunct="1">
              <a:defRPr sz="2000" b="0" i="0" kern="1200">
                <a:solidFill>
                  <a:srgbClr val="006A5A"/>
                </a:solidFill>
                <a:latin typeface="Gill Sans MT" panose="020B05020201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4BDA9CF-F2B2-41BE-8486-9C59032E0655}" type="datetime4">
              <a:rPr lang="fr-FR" smtClean="0"/>
              <a:pPr/>
              <a:t>28 avril 2025</a:t>
            </a:fld>
            <a:endParaRPr lang="fr-FR" dirty="0"/>
          </a:p>
        </p:txBody>
      </p:sp>
    </p:spTree>
    <p:extLst>
      <p:ext uri="{BB962C8B-B14F-4D97-AF65-F5344CB8AC3E}">
        <p14:creationId xmlns:p14="http://schemas.microsoft.com/office/powerpoint/2010/main" val="156885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7" name="Espace réservé du numéro de diapositive 5">
            <a:extLst>
              <a:ext uri="{FF2B5EF4-FFF2-40B4-BE49-F238E27FC236}">
                <a16:creationId xmlns:a16="http://schemas.microsoft.com/office/drawing/2014/main" id="{5313897C-0F75-4EE1-76D6-EA252AE6918D}"/>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Tree>
    <p:extLst>
      <p:ext uri="{BB962C8B-B14F-4D97-AF65-F5344CB8AC3E}">
        <p14:creationId xmlns:p14="http://schemas.microsoft.com/office/powerpoint/2010/main" val="703872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Tree>
    <p:extLst>
      <p:ext uri="{BB962C8B-B14F-4D97-AF65-F5344CB8AC3E}">
        <p14:creationId xmlns:p14="http://schemas.microsoft.com/office/powerpoint/2010/main" val="859417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6" name="Espace réservé du numéro de diapositive 5">
            <a:extLst>
              <a:ext uri="{FF2B5EF4-FFF2-40B4-BE49-F238E27FC236}">
                <a16:creationId xmlns:a16="http://schemas.microsoft.com/office/drawing/2014/main" id="{5CAEF4B9-C326-2C88-CB7D-EF2C8CEE2EF6}"/>
              </a:ext>
            </a:extLst>
          </p:cNvPr>
          <p:cNvSpPr>
            <a:spLocks noGrp="1"/>
          </p:cNvSpPr>
          <p:nvPr>
            <p:ph type="sldNum" sz="quarter" idx="12"/>
          </p:nvPr>
        </p:nvSpPr>
        <p:spPr>
          <a:xfrm>
            <a:off x="8610600" y="6356350"/>
            <a:ext cx="2743200" cy="365125"/>
          </a:xfrm>
          <a:prstGeom prst="rect">
            <a:avLst/>
          </a:prstGeom>
        </p:spPr>
        <p:txBody>
          <a:bodyPr/>
          <a:lstStyle/>
          <a:p>
            <a:fld id="{F546B7B7-7D14-4795-A998-350CFB2BDD43}" type="slidenum">
              <a:rPr lang="fr-FR" smtClean="0"/>
              <a:t>‹N°›</a:t>
            </a:fld>
            <a:endParaRPr lang="fr-FR"/>
          </a:p>
        </p:txBody>
      </p:sp>
      <p:sp>
        <p:nvSpPr>
          <p:cNvPr id="7" name="Rectangle 6">
            <a:extLst>
              <a:ext uri="{FF2B5EF4-FFF2-40B4-BE49-F238E27FC236}">
                <a16:creationId xmlns:a16="http://schemas.microsoft.com/office/drawing/2014/main" id="{E78AD8C6-19B7-433A-13EF-AF4A5FDF5EE9}"/>
              </a:ext>
            </a:extLst>
          </p:cNvPr>
          <p:cNvSpPr/>
          <p:nvPr userDrawn="1"/>
        </p:nvSpPr>
        <p:spPr>
          <a:xfrm>
            <a:off x="565215" y="782427"/>
            <a:ext cx="10788585" cy="47135"/>
          </a:xfrm>
          <a:prstGeom prst="rect">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E202A8D4-16E3-2FD5-4948-AFC260BC1A24}"/>
              </a:ext>
            </a:extLst>
          </p:cNvPr>
          <p:cNvSpPr txBox="1"/>
          <p:nvPr userDrawn="1"/>
        </p:nvSpPr>
        <p:spPr>
          <a:xfrm>
            <a:off x="565215" y="259207"/>
            <a:ext cx="2083718" cy="523220"/>
          </a:xfrm>
          <a:prstGeom prst="rect">
            <a:avLst/>
          </a:prstGeom>
          <a:noFill/>
        </p:spPr>
        <p:txBody>
          <a:bodyPr wrap="square" rtlCol="0">
            <a:spAutoFit/>
          </a:bodyPr>
          <a:lstStyle/>
          <a:p>
            <a:r>
              <a:rPr lang="fr-FR" sz="2800" b="1" dirty="0">
                <a:solidFill>
                  <a:srgbClr val="006A5A"/>
                </a:solidFill>
                <a:latin typeface="Montserrat" panose="02000505000000020004" pitchFamily="2" charset="0"/>
              </a:rPr>
              <a:t>Sommaire</a:t>
            </a:r>
          </a:p>
        </p:txBody>
      </p:sp>
    </p:spTree>
    <p:extLst>
      <p:ext uri="{BB962C8B-B14F-4D97-AF65-F5344CB8AC3E}">
        <p14:creationId xmlns:p14="http://schemas.microsoft.com/office/powerpoint/2010/main" val="3713463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8" name="Espace réservé du numéro de diapositive 5">
            <a:extLst>
              <a:ext uri="{FF2B5EF4-FFF2-40B4-BE49-F238E27FC236}">
                <a16:creationId xmlns:a16="http://schemas.microsoft.com/office/drawing/2014/main" id="{F63D695C-BBC2-B306-369A-D3D714E59928}"/>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5" name="ZoneTexte 4">
            <a:extLst>
              <a:ext uri="{FF2B5EF4-FFF2-40B4-BE49-F238E27FC236}">
                <a16:creationId xmlns:a16="http://schemas.microsoft.com/office/drawing/2014/main" id="{FF96844C-CF0A-1481-6679-22E66942CC91}"/>
              </a:ext>
            </a:extLst>
          </p:cNvPr>
          <p:cNvSpPr txBox="1"/>
          <p:nvPr userDrawn="1"/>
        </p:nvSpPr>
        <p:spPr>
          <a:xfrm>
            <a:off x="3048000" y="3013437"/>
            <a:ext cx="6096000" cy="831125"/>
          </a:xfrm>
          <a:prstGeom prst="rect">
            <a:avLst/>
          </a:prstGeom>
          <a:noFill/>
        </p:spPr>
        <p:txBody>
          <a:bodyPr wrap="square">
            <a:spAutoFit/>
          </a:bodyPr>
          <a:lstStyle/>
          <a:p>
            <a:pPr algn="ctr"/>
            <a:r>
              <a:rPr lang="fr-FR" sz="4801" b="1" dirty="0">
                <a:solidFill>
                  <a:srgbClr val="006A5A"/>
                </a:solidFill>
                <a:effectLst>
                  <a:glow rad="101600">
                    <a:schemeClr val="accent3">
                      <a:satMod val="175000"/>
                      <a:alpha val="40000"/>
                    </a:schemeClr>
                  </a:glow>
                </a:effectLst>
                <a:latin typeface="Gill Sans MT" panose="020B0502020104020203" pitchFamily="34" charset="0"/>
              </a:rPr>
              <a:t>Introduction</a:t>
            </a:r>
          </a:p>
        </p:txBody>
      </p:sp>
    </p:spTree>
    <p:extLst>
      <p:ext uri="{BB962C8B-B14F-4D97-AF65-F5344CB8AC3E}">
        <p14:creationId xmlns:p14="http://schemas.microsoft.com/office/powerpoint/2010/main" val="2514026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Diapositive de titre">
    <p:spTree>
      <p:nvGrpSpPr>
        <p:cNvPr id="1" name=""/>
        <p:cNvGrpSpPr/>
        <p:nvPr/>
      </p:nvGrpSpPr>
      <p:grpSpPr>
        <a:xfrm>
          <a:off x="0" y="0"/>
          <a:ext cx="0" cy="0"/>
          <a:chOff x="0" y="0"/>
          <a:chExt cx="0" cy="0"/>
        </a:xfrm>
      </p:grpSpPr>
      <p:sp>
        <p:nvSpPr>
          <p:cNvPr id="8" name="Espace réservé du numéro de diapositive 5">
            <a:extLst>
              <a:ext uri="{FF2B5EF4-FFF2-40B4-BE49-F238E27FC236}">
                <a16:creationId xmlns:a16="http://schemas.microsoft.com/office/drawing/2014/main" id="{F63D695C-BBC2-B306-369A-D3D714E59928}"/>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5" name="ZoneTexte 4">
            <a:extLst>
              <a:ext uri="{FF2B5EF4-FFF2-40B4-BE49-F238E27FC236}">
                <a16:creationId xmlns:a16="http://schemas.microsoft.com/office/drawing/2014/main" id="{FF96844C-CF0A-1481-6679-22E66942CC91}"/>
              </a:ext>
            </a:extLst>
          </p:cNvPr>
          <p:cNvSpPr txBox="1"/>
          <p:nvPr userDrawn="1"/>
        </p:nvSpPr>
        <p:spPr>
          <a:xfrm>
            <a:off x="3048000" y="4018332"/>
            <a:ext cx="6096000" cy="1569917"/>
          </a:xfrm>
          <a:prstGeom prst="rect">
            <a:avLst/>
          </a:prstGeom>
          <a:noFill/>
        </p:spPr>
        <p:txBody>
          <a:bodyPr wrap="square">
            <a:spAutoFit/>
          </a:bodyPr>
          <a:lstStyle>
            <a:defPPr>
              <a:defRPr lang="fr-FR"/>
            </a:defPPr>
            <a:lvl1pPr algn="ctr">
              <a:defRPr sz="4801" b="1">
                <a:solidFill>
                  <a:srgbClr val="006A5A"/>
                </a:solidFill>
                <a:effectLst>
                  <a:glow rad="101600">
                    <a:schemeClr val="accent3">
                      <a:satMod val="175000"/>
                      <a:alpha val="40000"/>
                    </a:schemeClr>
                  </a:glow>
                </a:effectLst>
                <a:latin typeface="Gill Sans MT" panose="020B0502020104020203" pitchFamily="34" charset="0"/>
              </a:defRPr>
            </a:lvl1pPr>
          </a:lstStyle>
          <a:p>
            <a:pPr lvl="0"/>
            <a:r>
              <a:rPr lang="fr-FR" dirty="0"/>
              <a:t>Présentation du contexte</a:t>
            </a:r>
          </a:p>
        </p:txBody>
      </p:sp>
      <p:sp>
        <p:nvSpPr>
          <p:cNvPr id="4" name="Ellipse 3">
            <a:extLst>
              <a:ext uri="{FF2B5EF4-FFF2-40B4-BE49-F238E27FC236}">
                <a16:creationId xmlns:a16="http://schemas.microsoft.com/office/drawing/2014/main" id="{27A80BEA-A036-AB44-A38A-78F415B68497}"/>
              </a:ext>
            </a:extLst>
          </p:cNvPr>
          <p:cNvSpPr/>
          <p:nvPr userDrawn="1"/>
        </p:nvSpPr>
        <p:spPr>
          <a:xfrm>
            <a:off x="5176838" y="1447801"/>
            <a:ext cx="1838325" cy="1838325"/>
          </a:xfrm>
          <a:prstGeom prst="ellipse">
            <a:avLst/>
          </a:prstGeom>
          <a:solidFill>
            <a:srgbClr val="006A5A"/>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dirty="0"/>
          </a:p>
        </p:txBody>
      </p:sp>
      <p:sp>
        <p:nvSpPr>
          <p:cNvPr id="6" name="Rectangle 5">
            <a:extLst>
              <a:ext uri="{FF2B5EF4-FFF2-40B4-BE49-F238E27FC236}">
                <a16:creationId xmlns:a16="http://schemas.microsoft.com/office/drawing/2014/main" id="{C2A5C6C7-CB0D-D058-70C2-CE25D2304A68}"/>
              </a:ext>
            </a:extLst>
          </p:cNvPr>
          <p:cNvSpPr/>
          <p:nvPr userDrawn="1"/>
        </p:nvSpPr>
        <p:spPr>
          <a:xfrm>
            <a:off x="5634975" y="1448962"/>
            <a:ext cx="922047" cy="1862176"/>
          </a:xfrm>
          <a:prstGeom prst="rect">
            <a:avLst/>
          </a:prstGeom>
          <a:noFill/>
        </p:spPr>
        <p:txBody>
          <a:bodyPr wrap="none" lIns="91440" tIns="45720" rIns="91440" bIns="45720">
            <a:spAutoFit/>
          </a:bodyPr>
          <a:lstStyle/>
          <a:p>
            <a:pPr algn="ctr"/>
            <a:r>
              <a:rPr lang="fr-FR" sz="11501" dirty="0">
                <a:ln w="0"/>
                <a:solidFill>
                  <a:schemeClr val="bg1"/>
                </a:solidFill>
                <a:effectLst>
                  <a:outerShdw blurRad="38100" dist="19050" dir="2700000" algn="tl" rotWithShape="0">
                    <a:schemeClr val="dk1">
                      <a:alpha val="40000"/>
                    </a:schemeClr>
                  </a:outerShdw>
                </a:effectLst>
                <a:latin typeface="Gill Sans MT" panose="020B0502020104020203" pitchFamily="34" charset="0"/>
              </a:rPr>
              <a:t>1</a:t>
            </a:r>
          </a:p>
        </p:txBody>
      </p:sp>
      <p:sp>
        <p:nvSpPr>
          <p:cNvPr id="12" name="Ellipse 11">
            <a:extLst>
              <a:ext uri="{FF2B5EF4-FFF2-40B4-BE49-F238E27FC236}">
                <a16:creationId xmlns:a16="http://schemas.microsoft.com/office/drawing/2014/main" id="{25726B03-1A95-B977-E509-A611D05D45DB}"/>
              </a:ext>
            </a:extLst>
          </p:cNvPr>
          <p:cNvSpPr/>
          <p:nvPr userDrawn="1"/>
        </p:nvSpPr>
        <p:spPr>
          <a:xfrm>
            <a:off x="5411136" y="2981390"/>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Ellipse 12">
            <a:extLst>
              <a:ext uri="{FF2B5EF4-FFF2-40B4-BE49-F238E27FC236}">
                <a16:creationId xmlns:a16="http://schemas.microsoft.com/office/drawing/2014/main" id="{1186CAA9-E0EC-3884-5FD8-24F7C0D01A43}"/>
              </a:ext>
            </a:extLst>
          </p:cNvPr>
          <p:cNvSpPr/>
          <p:nvPr userDrawn="1"/>
        </p:nvSpPr>
        <p:spPr>
          <a:xfrm>
            <a:off x="6333186" y="1304862"/>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602069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Diapositive de titre">
    <p:spTree>
      <p:nvGrpSpPr>
        <p:cNvPr id="1" name=""/>
        <p:cNvGrpSpPr/>
        <p:nvPr/>
      </p:nvGrpSpPr>
      <p:grpSpPr>
        <a:xfrm>
          <a:off x="0" y="0"/>
          <a:ext cx="0" cy="0"/>
          <a:chOff x="0" y="0"/>
          <a:chExt cx="0" cy="0"/>
        </a:xfrm>
      </p:grpSpPr>
      <p:sp>
        <p:nvSpPr>
          <p:cNvPr id="8" name="Espace réservé du numéro de diapositive 5">
            <a:extLst>
              <a:ext uri="{FF2B5EF4-FFF2-40B4-BE49-F238E27FC236}">
                <a16:creationId xmlns:a16="http://schemas.microsoft.com/office/drawing/2014/main" id="{F63D695C-BBC2-B306-369A-D3D714E59928}"/>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5" name="ZoneTexte 4">
            <a:extLst>
              <a:ext uri="{FF2B5EF4-FFF2-40B4-BE49-F238E27FC236}">
                <a16:creationId xmlns:a16="http://schemas.microsoft.com/office/drawing/2014/main" id="{FF96844C-CF0A-1481-6679-22E66942CC91}"/>
              </a:ext>
            </a:extLst>
          </p:cNvPr>
          <p:cNvSpPr txBox="1"/>
          <p:nvPr userDrawn="1"/>
        </p:nvSpPr>
        <p:spPr>
          <a:xfrm>
            <a:off x="3048000" y="4018332"/>
            <a:ext cx="6096000" cy="831125"/>
          </a:xfrm>
          <a:prstGeom prst="rect">
            <a:avLst/>
          </a:prstGeom>
          <a:noFill/>
        </p:spPr>
        <p:txBody>
          <a:bodyPr wrap="square">
            <a:spAutoFit/>
          </a:bodyPr>
          <a:lstStyle>
            <a:defPPr>
              <a:defRPr lang="fr-FR"/>
            </a:defPPr>
            <a:lvl1pPr lvl="0" algn="ctr">
              <a:defRPr sz="4801" b="1">
                <a:solidFill>
                  <a:srgbClr val="006A5A"/>
                </a:solidFill>
                <a:effectLst>
                  <a:glow rad="101600">
                    <a:schemeClr val="accent3">
                      <a:satMod val="175000"/>
                      <a:alpha val="40000"/>
                    </a:schemeClr>
                  </a:glow>
                </a:effectLst>
                <a:latin typeface="Gill Sans MT" panose="020B0502020104020203" pitchFamily="34" charset="0"/>
              </a:defRPr>
            </a:lvl1pPr>
          </a:lstStyle>
          <a:p>
            <a:pPr lvl="0"/>
            <a:r>
              <a:rPr lang="fr-FR" dirty="0"/>
              <a:t>Méthodologie</a:t>
            </a:r>
          </a:p>
        </p:txBody>
      </p:sp>
      <p:sp>
        <p:nvSpPr>
          <p:cNvPr id="2" name="Ellipse 1">
            <a:extLst>
              <a:ext uri="{FF2B5EF4-FFF2-40B4-BE49-F238E27FC236}">
                <a16:creationId xmlns:a16="http://schemas.microsoft.com/office/drawing/2014/main" id="{40B18BCD-3A30-97F1-9105-27A0DA5CA285}"/>
              </a:ext>
            </a:extLst>
          </p:cNvPr>
          <p:cNvSpPr/>
          <p:nvPr userDrawn="1"/>
        </p:nvSpPr>
        <p:spPr>
          <a:xfrm>
            <a:off x="5176838" y="1447801"/>
            <a:ext cx="1838325" cy="1838325"/>
          </a:xfrm>
          <a:prstGeom prst="ellipse">
            <a:avLst/>
          </a:prstGeom>
          <a:solidFill>
            <a:srgbClr val="006A5A"/>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dirty="0"/>
          </a:p>
        </p:txBody>
      </p:sp>
      <p:sp>
        <p:nvSpPr>
          <p:cNvPr id="3" name="Rectangle 2">
            <a:extLst>
              <a:ext uri="{FF2B5EF4-FFF2-40B4-BE49-F238E27FC236}">
                <a16:creationId xmlns:a16="http://schemas.microsoft.com/office/drawing/2014/main" id="{4A5F8A3A-A767-C45C-6E4A-B23C0A5E7E67}"/>
              </a:ext>
            </a:extLst>
          </p:cNvPr>
          <p:cNvSpPr/>
          <p:nvPr userDrawn="1"/>
        </p:nvSpPr>
        <p:spPr>
          <a:xfrm>
            <a:off x="5634975" y="1448962"/>
            <a:ext cx="922048" cy="1862176"/>
          </a:xfrm>
          <a:prstGeom prst="rect">
            <a:avLst/>
          </a:prstGeom>
          <a:noFill/>
        </p:spPr>
        <p:txBody>
          <a:bodyPr wrap="none" lIns="91440" tIns="45720" rIns="91440" bIns="45720">
            <a:spAutoFit/>
          </a:bodyPr>
          <a:lstStyle/>
          <a:p>
            <a:pPr algn="ctr"/>
            <a:r>
              <a:rPr lang="fr-FR" sz="11501" dirty="0">
                <a:ln w="0"/>
                <a:solidFill>
                  <a:schemeClr val="bg1"/>
                </a:solidFill>
                <a:effectLst>
                  <a:outerShdw blurRad="38100" dist="19050" dir="2700000" algn="tl" rotWithShape="0">
                    <a:schemeClr val="dk1">
                      <a:alpha val="40000"/>
                    </a:schemeClr>
                  </a:outerShdw>
                </a:effectLst>
                <a:latin typeface="Gill Sans MT" panose="020B0502020104020203" pitchFamily="34" charset="0"/>
              </a:rPr>
              <a:t>2</a:t>
            </a:r>
          </a:p>
        </p:txBody>
      </p:sp>
      <p:sp>
        <p:nvSpPr>
          <p:cNvPr id="4" name="Ellipse 3">
            <a:extLst>
              <a:ext uri="{FF2B5EF4-FFF2-40B4-BE49-F238E27FC236}">
                <a16:creationId xmlns:a16="http://schemas.microsoft.com/office/drawing/2014/main" id="{97AC4082-166D-3F06-62F6-C1A63DCF7E3E}"/>
              </a:ext>
            </a:extLst>
          </p:cNvPr>
          <p:cNvSpPr/>
          <p:nvPr userDrawn="1"/>
        </p:nvSpPr>
        <p:spPr>
          <a:xfrm>
            <a:off x="5411136" y="2981390"/>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lipse 5">
            <a:extLst>
              <a:ext uri="{FF2B5EF4-FFF2-40B4-BE49-F238E27FC236}">
                <a16:creationId xmlns:a16="http://schemas.microsoft.com/office/drawing/2014/main" id="{F699990F-38B3-1E5D-2435-2F9BA6F80BEF}"/>
              </a:ext>
            </a:extLst>
          </p:cNvPr>
          <p:cNvSpPr/>
          <p:nvPr userDrawn="1"/>
        </p:nvSpPr>
        <p:spPr>
          <a:xfrm>
            <a:off x="6333186" y="1304862"/>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692227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Diapositive de titre">
    <p:spTree>
      <p:nvGrpSpPr>
        <p:cNvPr id="1" name=""/>
        <p:cNvGrpSpPr/>
        <p:nvPr/>
      </p:nvGrpSpPr>
      <p:grpSpPr>
        <a:xfrm>
          <a:off x="0" y="0"/>
          <a:ext cx="0" cy="0"/>
          <a:chOff x="0" y="0"/>
          <a:chExt cx="0" cy="0"/>
        </a:xfrm>
      </p:grpSpPr>
      <p:sp>
        <p:nvSpPr>
          <p:cNvPr id="8" name="Espace réservé du numéro de diapositive 5">
            <a:extLst>
              <a:ext uri="{FF2B5EF4-FFF2-40B4-BE49-F238E27FC236}">
                <a16:creationId xmlns:a16="http://schemas.microsoft.com/office/drawing/2014/main" id="{F63D695C-BBC2-B306-369A-D3D714E59928}"/>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5" name="ZoneTexte 4">
            <a:extLst>
              <a:ext uri="{FF2B5EF4-FFF2-40B4-BE49-F238E27FC236}">
                <a16:creationId xmlns:a16="http://schemas.microsoft.com/office/drawing/2014/main" id="{FF96844C-CF0A-1481-6679-22E66942CC91}"/>
              </a:ext>
            </a:extLst>
          </p:cNvPr>
          <p:cNvSpPr txBox="1"/>
          <p:nvPr userDrawn="1"/>
        </p:nvSpPr>
        <p:spPr>
          <a:xfrm>
            <a:off x="3048000" y="4018332"/>
            <a:ext cx="6096000" cy="831125"/>
          </a:xfrm>
          <a:prstGeom prst="rect">
            <a:avLst/>
          </a:prstGeom>
          <a:noFill/>
        </p:spPr>
        <p:txBody>
          <a:bodyPr wrap="square">
            <a:spAutoFit/>
          </a:bodyPr>
          <a:lstStyle>
            <a:defPPr>
              <a:defRPr lang="fr-FR"/>
            </a:defPPr>
            <a:lvl1pPr lvl="0" algn="ctr">
              <a:defRPr sz="4801" b="1">
                <a:solidFill>
                  <a:srgbClr val="006A5A"/>
                </a:solidFill>
                <a:effectLst>
                  <a:glow rad="101600">
                    <a:schemeClr val="accent3">
                      <a:satMod val="175000"/>
                      <a:alpha val="40000"/>
                    </a:schemeClr>
                  </a:glow>
                </a:effectLst>
                <a:latin typeface="Gill Sans MT" panose="020B0502020104020203" pitchFamily="34" charset="0"/>
              </a:defRPr>
            </a:lvl1pPr>
          </a:lstStyle>
          <a:p>
            <a:pPr lvl="0"/>
            <a:r>
              <a:rPr lang="fr-FR" dirty="0"/>
              <a:t>Analyse descriptive</a:t>
            </a:r>
          </a:p>
        </p:txBody>
      </p:sp>
      <p:sp>
        <p:nvSpPr>
          <p:cNvPr id="2" name="Ellipse 1">
            <a:extLst>
              <a:ext uri="{FF2B5EF4-FFF2-40B4-BE49-F238E27FC236}">
                <a16:creationId xmlns:a16="http://schemas.microsoft.com/office/drawing/2014/main" id="{F212C2A5-5595-0751-4F9F-875BBDC0CA3F}"/>
              </a:ext>
            </a:extLst>
          </p:cNvPr>
          <p:cNvSpPr/>
          <p:nvPr userDrawn="1"/>
        </p:nvSpPr>
        <p:spPr>
          <a:xfrm>
            <a:off x="5176838" y="1447801"/>
            <a:ext cx="1838325" cy="1838325"/>
          </a:xfrm>
          <a:prstGeom prst="ellipse">
            <a:avLst/>
          </a:prstGeom>
          <a:solidFill>
            <a:srgbClr val="006A5A"/>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dirty="0"/>
          </a:p>
        </p:txBody>
      </p:sp>
      <p:sp>
        <p:nvSpPr>
          <p:cNvPr id="3" name="Rectangle 2">
            <a:extLst>
              <a:ext uri="{FF2B5EF4-FFF2-40B4-BE49-F238E27FC236}">
                <a16:creationId xmlns:a16="http://schemas.microsoft.com/office/drawing/2014/main" id="{281EAFC2-759E-BCF4-8387-70D6411BB3D0}"/>
              </a:ext>
            </a:extLst>
          </p:cNvPr>
          <p:cNvSpPr/>
          <p:nvPr userDrawn="1"/>
        </p:nvSpPr>
        <p:spPr>
          <a:xfrm>
            <a:off x="5634975" y="1448962"/>
            <a:ext cx="922048" cy="1862176"/>
          </a:xfrm>
          <a:prstGeom prst="rect">
            <a:avLst/>
          </a:prstGeom>
          <a:noFill/>
        </p:spPr>
        <p:txBody>
          <a:bodyPr wrap="none" lIns="91440" tIns="45720" rIns="91440" bIns="45720">
            <a:spAutoFit/>
          </a:bodyPr>
          <a:lstStyle/>
          <a:p>
            <a:pPr algn="ctr"/>
            <a:r>
              <a:rPr lang="fr-FR" sz="11501" dirty="0">
                <a:ln w="0"/>
                <a:solidFill>
                  <a:schemeClr val="bg1"/>
                </a:solidFill>
                <a:effectLst>
                  <a:outerShdw blurRad="38100" dist="19050" dir="2700000" algn="tl" rotWithShape="0">
                    <a:schemeClr val="dk1">
                      <a:alpha val="40000"/>
                    </a:schemeClr>
                  </a:outerShdw>
                </a:effectLst>
                <a:latin typeface="Gill Sans MT" panose="020B0502020104020203" pitchFamily="34" charset="0"/>
              </a:rPr>
              <a:t>3</a:t>
            </a:r>
          </a:p>
        </p:txBody>
      </p:sp>
      <p:sp>
        <p:nvSpPr>
          <p:cNvPr id="4" name="Ellipse 3">
            <a:extLst>
              <a:ext uri="{FF2B5EF4-FFF2-40B4-BE49-F238E27FC236}">
                <a16:creationId xmlns:a16="http://schemas.microsoft.com/office/drawing/2014/main" id="{BE89FDB1-E22A-E443-C413-FE56BAC241C5}"/>
              </a:ext>
            </a:extLst>
          </p:cNvPr>
          <p:cNvSpPr/>
          <p:nvPr userDrawn="1"/>
        </p:nvSpPr>
        <p:spPr>
          <a:xfrm>
            <a:off x="5411136" y="2981390"/>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lipse 5">
            <a:extLst>
              <a:ext uri="{FF2B5EF4-FFF2-40B4-BE49-F238E27FC236}">
                <a16:creationId xmlns:a16="http://schemas.microsoft.com/office/drawing/2014/main" id="{4A83E2A1-FE37-0D10-8697-C9319E90E309}"/>
              </a:ext>
            </a:extLst>
          </p:cNvPr>
          <p:cNvSpPr/>
          <p:nvPr userDrawn="1"/>
        </p:nvSpPr>
        <p:spPr>
          <a:xfrm>
            <a:off x="6333186" y="1304862"/>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213209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Diapositive de titre">
    <p:spTree>
      <p:nvGrpSpPr>
        <p:cNvPr id="1" name=""/>
        <p:cNvGrpSpPr/>
        <p:nvPr/>
      </p:nvGrpSpPr>
      <p:grpSpPr>
        <a:xfrm>
          <a:off x="0" y="0"/>
          <a:ext cx="0" cy="0"/>
          <a:chOff x="0" y="0"/>
          <a:chExt cx="0" cy="0"/>
        </a:xfrm>
      </p:grpSpPr>
      <p:sp>
        <p:nvSpPr>
          <p:cNvPr id="8" name="Espace réservé du numéro de diapositive 5">
            <a:extLst>
              <a:ext uri="{FF2B5EF4-FFF2-40B4-BE49-F238E27FC236}">
                <a16:creationId xmlns:a16="http://schemas.microsoft.com/office/drawing/2014/main" id="{F63D695C-BBC2-B306-369A-D3D714E59928}"/>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5" name="ZoneTexte 4">
            <a:extLst>
              <a:ext uri="{FF2B5EF4-FFF2-40B4-BE49-F238E27FC236}">
                <a16:creationId xmlns:a16="http://schemas.microsoft.com/office/drawing/2014/main" id="{FF96844C-CF0A-1481-6679-22E66942CC91}"/>
              </a:ext>
            </a:extLst>
          </p:cNvPr>
          <p:cNvSpPr txBox="1"/>
          <p:nvPr userDrawn="1"/>
        </p:nvSpPr>
        <p:spPr>
          <a:xfrm>
            <a:off x="3048000" y="4018332"/>
            <a:ext cx="6096000" cy="831125"/>
          </a:xfrm>
          <a:prstGeom prst="rect">
            <a:avLst/>
          </a:prstGeom>
          <a:noFill/>
        </p:spPr>
        <p:txBody>
          <a:bodyPr wrap="square">
            <a:spAutoFit/>
          </a:bodyPr>
          <a:lstStyle/>
          <a:p>
            <a:pPr algn="ctr"/>
            <a:r>
              <a:rPr lang="fr-FR" sz="4801" b="1" kern="1200" dirty="0">
                <a:solidFill>
                  <a:srgbClr val="006A5A"/>
                </a:solidFill>
                <a:effectLst>
                  <a:glow rad="101600">
                    <a:schemeClr val="accent3">
                      <a:satMod val="175000"/>
                      <a:alpha val="40000"/>
                    </a:schemeClr>
                  </a:glow>
                </a:effectLst>
                <a:latin typeface="Gill Sans MT" panose="020B0502020104020203" pitchFamily="34" charset="0"/>
                <a:ea typeface="+mn-ea"/>
                <a:cs typeface="+mn-cs"/>
              </a:rPr>
              <a:t>Modélisation</a:t>
            </a:r>
          </a:p>
        </p:txBody>
      </p:sp>
      <p:sp>
        <p:nvSpPr>
          <p:cNvPr id="2" name="Ellipse 1">
            <a:extLst>
              <a:ext uri="{FF2B5EF4-FFF2-40B4-BE49-F238E27FC236}">
                <a16:creationId xmlns:a16="http://schemas.microsoft.com/office/drawing/2014/main" id="{06D2E214-27DC-BEAB-72A5-2A6B3357DA80}"/>
              </a:ext>
            </a:extLst>
          </p:cNvPr>
          <p:cNvSpPr/>
          <p:nvPr userDrawn="1"/>
        </p:nvSpPr>
        <p:spPr>
          <a:xfrm>
            <a:off x="5176838" y="1447801"/>
            <a:ext cx="1838325" cy="1838325"/>
          </a:xfrm>
          <a:prstGeom prst="ellipse">
            <a:avLst/>
          </a:prstGeom>
          <a:solidFill>
            <a:srgbClr val="006A5A"/>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dirty="0"/>
          </a:p>
        </p:txBody>
      </p:sp>
      <p:sp>
        <p:nvSpPr>
          <p:cNvPr id="3" name="Rectangle 2">
            <a:extLst>
              <a:ext uri="{FF2B5EF4-FFF2-40B4-BE49-F238E27FC236}">
                <a16:creationId xmlns:a16="http://schemas.microsoft.com/office/drawing/2014/main" id="{C02680B8-079F-C8A1-84B2-5A27DEC0888C}"/>
              </a:ext>
            </a:extLst>
          </p:cNvPr>
          <p:cNvSpPr/>
          <p:nvPr userDrawn="1"/>
        </p:nvSpPr>
        <p:spPr>
          <a:xfrm>
            <a:off x="5634975" y="1448962"/>
            <a:ext cx="922048" cy="1862176"/>
          </a:xfrm>
          <a:prstGeom prst="rect">
            <a:avLst/>
          </a:prstGeom>
          <a:noFill/>
        </p:spPr>
        <p:txBody>
          <a:bodyPr wrap="none" lIns="91440" tIns="45720" rIns="91440" bIns="45720">
            <a:spAutoFit/>
          </a:bodyPr>
          <a:lstStyle/>
          <a:p>
            <a:pPr algn="ctr"/>
            <a:r>
              <a:rPr lang="fr-FR" sz="11501" dirty="0">
                <a:ln w="0"/>
                <a:solidFill>
                  <a:schemeClr val="bg1"/>
                </a:solidFill>
                <a:effectLst>
                  <a:outerShdw blurRad="38100" dist="19050" dir="2700000" algn="tl" rotWithShape="0">
                    <a:schemeClr val="dk1">
                      <a:alpha val="40000"/>
                    </a:schemeClr>
                  </a:outerShdw>
                </a:effectLst>
                <a:latin typeface="Gill Sans MT" panose="020B0502020104020203" pitchFamily="34" charset="0"/>
              </a:rPr>
              <a:t>4</a:t>
            </a:r>
          </a:p>
        </p:txBody>
      </p:sp>
      <p:sp>
        <p:nvSpPr>
          <p:cNvPr id="4" name="Ellipse 3">
            <a:extLst>
              <a:ext uri="{FF2B5EF4-FFF2-40B4-BE49-F238E27FC236}">
                <a16:creationId xmlns:a16="http://schemas.microsoft.com/office/drawing/2014/main" id="{D54257F9-84F3-429B-302C-DF9CB1485290}"/>
              </a:ext>
            </a:extLst>
          </p:cNvPr>
          <p:cNvSpPr/>
          <p:nvPr userDrawn="1"/>
        </p:nvSpPr>
        <p:spPr>
          <a:xfrm>
            <a:off x="5411136" y="2981390"/>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lipse 5">
            <a:extLst>
              <a:ext uri="{FF2B5EF4-FFF2-40B4-BE49-F238E27FC236}">
                <a16:creationId xmlns:a16="http://schemas.microsoft.com/office/drawing/2014/main" id="{FE39FCE4-01A5-6FC1-F71B-286F74EC8085}"/>
              </a:ext>
            </a:extLst>
          </p:cNvPr>
          <p:cNvSpPr/>
          <p:nvPr userDrawn="1"/>
        </p:nvSpPr>
        <p:spPr>
          <a:xfrm>
            <a:off x="6333186" y="1304862"/>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920294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Diapositive de titre">
    <p:spTree>
      <p:nvGrpSpPr>
        <p:cNvPr id="1" name=""/>
        <p:cNvGrpSpPr/>
        <p:nvPr/>
      </p:nvGrpSpPr>
      <p:grpSpPr>
        <a:xfrm>
          <a:off x="0" y="0"/>
          <a:ext cx="0" cy="0"/>
          <a:chOff x="0" y="0"/>
          <a:chExt cx="0" cy="0"/>
        </a:xfrm>
      </p:grpSpPr>
      <p:sp>
        <p:nvSpPr>
          <p:cNvPr id="8" name="Espace réservé du numéro de diapositive 5">
            <a:extLst>
              <a:ext uri="{FF2B5EF4-FFF2-40B4-BE49-F238E27FC236}">
                <a16:creationId xmlns:a16="http://schemas.microsoft.com/office/drawing/2014/main" id="{F63D695C-BBC2-B306-369A-D3D714E59928}"/>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5" name="ZoneTexte 4">
            <a:extLst>
              <a:ext uri="{FF2B5EF4-FFF2-40B4-BE49-F238E27FC236}">
                <a16:creationId xmlns:a16="http://schemas.microsoft.com/office/drawing/2014/main" id="{FF96844C-CF0A-1481-6679-22E66942CC91}"/>
              </a:ext>
            </a:extLst>
          </p:cNvPr>
          <p:cNvSpPr txBox="1"/>
          <p:nvPr userDrawn="1"/>
        </p:nvSpPr>
        <p:spPr>
          <a:xfrm>
            <a:off x="3048000" y="4018332"/>
            <a:ext cx="6096000" cy="831125"/>
          </a:xfrm>
          <a:prstGeom prst="rect">
            <a:avLst/>
          </a:prstGeom>
          <a:noFill/>
        </p:spPr>
        <p:txBody>
          <a:bodyPr wrap="square">
            <a:spAutoFit/>
          </a:bodyPr>
          <a:lstStyle/>
          <a:p>
            <a:pPr algn="ctr"/>
            <a:r>
              <a:rPr lang="fr-FR" sz="4801" b="1" kern="1200" dirty="0">
                <a:solidFill>
                  <a:srgbClr val="006A5A"/>
                </a:solidFill>
                <a:effectLst>
                  <a:glow rad="101600">
                    <a:schemeClr val="accent3">
                      <a:satMod val="175000"/>
                      <a:alpha val="40000"/>
                    </a:schemeClr>
                  </a:glow>
                </a:effectLst>
                <a:latin typeface="Gill Sans MT" panose="020B0502020104020203" pitchFamily="34" charset="0"/>
                <a:ea typeface="+mn-ea"/>
                <a:cs typeface="+mn-cs"/>
              </a:rPr>
              <a:t>Discussion</a:t>
            </a:r>
          </a:p>
        </p:txBody>
      </p:sp>
      <p:sp>
        <p:nvSpPr>
          <p:cNvPr id="2" name="Ellipse 1">
            <a:extLst>
              <a:ext uri="{FF2B5EF4-FFF2-40B4-BE49-F238E27FC236}">
                <a16:creationId xmlns:a16="http://schemas.microsoft.com/office/drawing/2014/main" id="{58A4D41F-57DA-A040-C9DE-F772353913C3}"/>
              </a:ext>
            </a:extLst>
          </p:cNvPr>
          <p:cNvSpPr/>
          <p:nvPr userDrawn="1"/>
        </p:nvSpPr>
        <p:spPr>
          <a:xfrm>
            <a:off x="5176838" y="1447801"/>
            <a:ext cx="1838325" cy="1838325"/>
          </a:xfrm>
          <a:prstGeom prst="ellipse">
            <a:avLst/>
          </a:prstGeom>
          <a:solidFill>
            <a:srgbClr val="006A5A"/>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dirty="0"/>
          </a:p>
        </p:txBody>
      </p:sp>
      <p:sp>
        <p:nvSpPr>
          <p:cNvPr id="3" name="Rectangle 2">
            <a:extLst>
              <a:ext uri="{FF2B5EF4-FFF2-40B4-BE49-F238E27FC236}">
                <a16:creationId xmlns:a16="http://schemas.microsoft.com/office/drawing/2014/main" id="{02FD9239-2CAD-5E58-1888-AAED10137A1C}"/>
              </a:ext>
            </a:extLst>
          </p:cNvPr>
          <p:cNvSpPr/>
          <p:nvPr userDrawn="1"/>
        </p:nvSpPr>
        <p:spPr>
          <a:xfrm>
            <a:off x="5634975" y="1448962"/>
            <a:ext cx="922048" cy="1862176"/>
          </a:xfrm>
          <a:prstGeom prst="rect">
            <a:avLst/>
          </a:prstGeom>
          <a:noFill/>
        </p:spPr>
        <p:txBody>
          <a:bodyPr wrap="none" lIns="91440" tIns="45720" rIns="91440" bIns="45720">
            <a:spAutoFit/>
          </a:bodyPr>
          <a:lstStyle/>
          <a:p>
            <a:pPr algn="ctr"/>
            <a:r>
              <a:rPr lang="fr-FR" sz="11501" dirty="0">
                <a:ln w="0"/>
                <a:solidFill>
                  <a:schemeClr val="bg1"/>
                </a:solidFill>
                <a:effectLst>
                  <a:outerShdw blurRad="38100" dist="19050" dir="2700000" algn="tl" rotWithShape="0">
                    <a:schemeClr val="dk1">
                      <a:alpha val="40000"/>
                    </a:schemeClr>
                  </a:outerShdw>
                </a:effectLst>
                <a:latin typeface="Gill Sans MT" panose="020B0502020104020203" pitchFamily="34" charset="0"/>
              </a:rPr>
              <a:t>5</a:t>
            </a:r>
          </a:p>
        </p:txBody>
      </p:sp>
      <p:sp>
        <p:nvSpPr>
          <p:cNvPr id="4" name="Ellipse 3">
            <a:extLst>
              <a:ext uri="{FF2B5EF4-FFF2-40B4-BE49-F238E27FC236}">
                <a16:creationId xmlns:a16="http://schemas.microsoft.com/office/drawing/2014/main" id="{F27311CF-8B64-8A35-C9EE-C324C657A1FF}"/>
              </a:ext>
            </a:extLst>
          </p:cNvPr>
          <p:cNvSpPr/>
          <p:nvPr userDrawn="1"/>
        </p:nvSpPr>
        <p:spPr>
          <a:xfrm>
            <a:off x="5411136" y="2981390"/>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lipse 5">
            <a:extLst>
              <a:ext uri="{FF2B5EF4-FFF2-40B4-BE49-F238E27FC236}">
                <a16:creationId xmlns:a16="http://schemas.microsoft.com/office/drawing/2014/main" id="{69E80C83-9FC4-6BE6-A2D3-25F4982DC969}"/>
              </a:ext>
            </a:extLst>
          </p:cNvPr>
          <p:cNvSpPr/>
          <p:nvPr userDrawn="1"/>
        </p:nvSpPr>
        <p:spPr>
          <a:xfrm>
            <a:off x="6333186" y="1304862"/>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461447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iapositive de titre">
    <p:spTree>
      <p:nvGrpSpPr>
        <p:cNvPr id="1" name=""/>
        <p:cNvGrpSpPr/>
        <p:nvPr/>
      </p:nvGrpSpPr>
      <p:grpSpPr>
        <a:xfrm>
          <a:off x="0" y="0"/>
          <a:ext cx="0" cy="0"/>
          <a:chOff x="0" y="0"/>
          <a:chExt cx="0" cy="0"/>
        </a:xfrm>
      </p:grpSpPr>
      <p:sp>
        <p:nvSpPr>
          <p:cNvPr id="4" name="Espace réservé du numéro de diapositive 5">
            <a:extLst>
              <a:ext uri="{FF2B5EF4-FFF2-40B4-BE49-F238E27FC236}">
                <a16:creationId xmlns:a16="http://schemas.microsoft.com/office/drawing/2014/main" id="{FB1AD3A1-41DF-54E9-E736-AF37AF1FC4B3}"/>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3" name="ZoneTexte 2">
            <a:extLst>
              <a:ext uri="{FF2B5EF4-FFF2-40B4-BE49-F238E27FC236}">
                <a16:creationId xmlns:a16="http://schemas.microsoft.com/office/drawing/2014/main" id="{45807B9B-15D6-E491-5E19-4975CBC402CE}"/>
              </a:ext>
            </a:extLst>
          </p:cNvPr>
          <p:cNvSpPr txBox="1"/>
          <p:nvPr userDrawn="1"/>
        </p:nvSpPr>
        <p:spPr>
          <a:xfrm>
            <a:off x="3048000" y="3013437"/>
            <a:ext cx="6096000" cy="831125"/>
          </a:xfrm>
          <a:prstGeom prst="rect">
            <a:avLst/>
          </a:prstGeom>
          <a:noFill/>
        </p:spPr>
        <p:txBody>
          <a:bodyPr wrap="square">
            <a:spAutoFit/>
          </a:bodyPr>
          <a:lstStyle>
            <a:defPPr>
              <a:defRPr lang="fr-FR"/>
            </a:defPPr>
            <a:lvl1pPr algn="ctr">
              <a:defRPr sz="4801" b="1">
                <a:solidFill>
                  <a:srgbClr val="006A5A"/>
                </a:solidFill>
                <a:effectLst>
                  <a:glow rad="101600">
                    <a:schemeClr val="accent3">
                      <a:satMod val="175000"/>
                      <a:alpha val="40000"/>
                    </a:schemeClr>
                  </a:glow>
                </a:effectLst>
                <a:latin typeface="Gill Sans MT" panose="020B0502020104020203" pitchFamily="34" charset="0"/>
              </a:defRPr>
            </a:lvl1pPr>
          </a:lstStyle>
          <a:p>
            <a:pPr lvl="0"/>
            <a:r>
              <a:rPr lang="fr-FR" dirty="0"/>
              <a:t>Conclusion</a:t>
            </a:r>
          </a:p>
        </p:txBody>
      </p:sp>
    </p:spTree>
    <p:extLst>
      <p:ext uri="{BB962C8B-B14F-4D97-AF65-F5344CB8AC3E}">
        <p14:creationId xmlns:p14="http://schemas.microsoft.com/office/powerpoint/2010/main" val="29818235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0.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5.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03F84BC-FBBC-F830-7490-4EE961F12EE3}"/>
              </a:ext>
            </a:extLst>
          </p:cNvPr>
          <p:cNvSpPr/>
          <p:nvPr userDrawn="1"/>
        </p:nvSpPr>
        <p:spPr>
          <a:xfrm>
            <a:off x="0" y="1143000"/>
            <a:ext cx="12192000" cy="4572000"/>
          </a:xfrm>
          <a:prstGeom prst="rect">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 coins arrondis 13">
            <a:extLst>
              <a:ext uri="{FF2B5EF4-FFF2-40B4-BE49-F238E27FC236}">
                <a16:creationId xmlns:a16="http://schemas.microsoft.com/office/drawing/2014/main" id="{06005CE9-555A-58A8-F23B-7B4592BF05F3}"/>
              </a:ext>
            </a:extLst>
          </p:cNvPr>
          <p:cNvSpPr/>
          <p:nvPr userDrawn="1"/>
        </p:nvSpPr>
        <p:spPr>
          <a:xfrm>
            <a:off x="331509" y="1800519"/>
            <a:ext cx="11528981" cy="1357460"/>
          </a:xfrm>
          <a:prstGeom prst="roundRect">
            <a:avLst/>
          </a:prstGeom>
          <a:solidFill>
            <a:srgbClr val="006A5A"/>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solidFill>
                  <a:schemeClr val="bg1"/>
                </a:solidFill>
                <a:latin typeface="Montserrat" panose="02000505000000020004" pitchFamily="2" charset="0"/>
              </a:rPr>
              <a:t>MODELISATION DU TAUX DE CONSULTATIONS EN MEDECINE DE VILLE :  APPROCHE PAR MODELES D’ECONOMETRIE SPATIALE</a:t>
            </a:r>
          </a:p>
        </p:txBody>
      </p:sp>
      <p:pic>
        <p:nvPicPr>
          <p:cNvPr id="4" name="Image 3">
            <a:extLst>
              <a:ext uri="{FF2B5EF4-FFF2-40B4-BE49-F238E27FC236}">
                <a16:creationId xmlns:a16="http://schemas.microsoft.com/office/drawing/2014/main" id="{CA9D454B-92D0-F7DF-E981-138630011E3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1509" y="103695"/>
            <a:ext cx="1480009" cy="798974"/>
          </a:xfrm>
          <a:prstGeom prst="rect">
            <a:avLst/>
          </a:prstGeom>
        </p:spPr>
      </p:pic>
      <p:pic>
        <p:nvPicPr>
          <p:cNvPr id="6" name="Image 5">
            <a:extLst>
              <a:ext uri="{FF2B5EF4-FFF2-40B4-BE49-F238E27FC236}">
                <a16:creationId xmlns:a16="http://schemas.microsoft.com/office/drawing/2014/main" id="{E772BED5-F4BD-D5FF-B497-2F8473BE037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756274" y="12793"/>
            <a:ext cx="1104216" cy="980778"/>
          </a:xfrm>
          <a:prstGeom prst="rect">
            <a:avLst/>
          </a:prstGeom>
        </p:spPr>
      </p:pic>
    </p:spTree>
    <p:extLst>
      <p:ext uri="{BB962C8B-B14F-4D97-AF65-F5344CB8AC3E}">
        <p14:creationId xmlns:p14="http://schemas.microsoft.com/office/powerpoint/2010/main" val="3226264066"/>
      </p:ext>
    </p:extLst>
  </p:cSld>
  <p:clrMap bg1="lt1" tx1="dk1" bg2="lt2" tx2="dk2" accent1="accent1" accent2="accent2" accent3="accent3" accent4="accent4" accent5="accent5" accent6="accent6" hlink="hlink" folHlink="folHlink"/>
  <p:sldLayoutIdLst>
    <p:sldLayoutId id="2147483649"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Espace réservé du numéro de diapositive 5">
            <a:extLst>
              <a:ext uri="{FF2B5EF4-FFF2-40B4-BE49-F238E27FC236}">
                <a16:creationId xmlns:a16="http://schemas.microsoft.com/office/drawing/2014/main" id="{9257EE9B-2241-627F-6435-B3D244A12B5D}"/>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8" name="Rectangle 7">
            <a:extLst>
              <a:ext uri="{FF2B5EF4-FFF2-40B4-BE49-F238E27FC236}">
                <a16:creationId xmlns:a16="http://schemas.microsoft.com/office/drawing/2014/main" id="{7F3D236D-1596-EF22-B2CF-E189E5638BB5}"/>
              </a:ext>
            </a:extLst>
          </p:cNvPr>
          <p:cNvSpPr/>
          <p:nvPr userDrawn="1"/>
        </p:nvSpPr>
        <p:spPr>
          <a:xfrm>
            <a:off x="565215" y="782427"/>
            <a:ext cx="10788585" cy="47135"/>
          </a:xfrm>
          <a:prstGeom prst="rect">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D2D7EB83-9FB0-FECF-F98E-ECFDAB735E98}"/>
              </a:ext>
            </a:extLst>
          </p:cNvPr>
          <p:cNvSpPr txBox="1"/>
          <p:nvPr userDrawn="1"/>
        </p:nvSpPr>
        <p:spPr>
          <a:xfrm>
            <a:off x="565215" y="259207"/>
            <a:ext cx="2083718" cy="523220"/>
          </a:xfrm>
          <a:prstGeom prst="rect">
            <a:avLst/>
          </a:prstGeom>
          <a:noFill/>
        </p:spPr>
        <p:txBody>
          <a:bodyPr wrap="square" rtlCol="0">
            <a:spAutoFit/>
          </a:bodyPr>
          <a:lstStyle/>
          <a:p>
            <a:r>
              <a:rPr lang="fr-FR" sz="2800" b="1" dirty="0">
                <a:solidFill>
                  <a:srgbClr val="006A5A"/>
                </a:solidFill>
                <a:latin typeface="Montserrat" panose="02000505000000020004" pitchFamily="2" charset="0"/>
              </a:rPr>
              <a:t>Sommaire</a:t>
            </a:r>
          </a:p>
        </p:txBody>
      </p:sp>
      <p:sp>
        <p:nvSpPr>
          <p:cNvPr id="10" name="ZoneTexte 9">
            <a:extLst>
              <a:ext uri="{FF2B5EF4-FFF2-40B4-BE49-F238E27FC236}">
                <a16:creationId xmlns:a16="http://schemas.microsoft.com/office/drawing/2014/main" id="{6B9727AD-2748-6382-82FF-9F3E38B23E5E}"/>
              </a:ext>
            </a:extLst>
          </p:cNvPr>
          <p:cNvSpPr txBox="1"/>
          <p:nvPr userDrawn="1"/>
        </p:nvSpPr>
        <p:spPr>
          <a:xfrm>
            <a:off x="433632" y="6352143"/>
            <a:ext cx="2083717" cy="369332"/>
          </a:xfrm>
          <a:prstGeom prst="rect">
            <a:avLst/>
          </a:prstGeom>
          <a:noFill/>
        </p:spPr>
        <p:txBody>
          <a:bodyPr wrap="square" rtlCol="0">
            <a:spAutoFit/>
          </a:bodyPr>
          <a:lstStyle/>
          <a:p>
            <a:r>
              <a:rPr lang="fr-FR" i="0" dirty="0">
                <a:solidFill>
                  <a:schemeClr val="bg2">
                    <a:lumMod val="75000"/>
                  </a:schemeClr>
                </a:solidFill>
                <a:latin typeface="Montserrat" panose="02000505000000020004" pitchFamily="2" charset="0"/>
              </a:rPr>
              <a:t>2A - ENSAI</a:t>
            </a:r>
          </a:p>
        </p:txBody>
      </p:sp>
      <p:sp>
        <p:nvSpPr>
          <p:cNvPr id="12" name="Cercle : creux 11">
            <a:extLst>
              <a:ext uri="{FF2B5EF4-FFF2-40B4-BE49-F238E27FC236}">
                <a16:creationId xmlns:a16="http://schemas.microsoft.com/office/drawing/2014/main" id="{375D63DF-4CCF-AE80-6083-82C4747F2B5B}"/>
              </a:ext>
            </a:extLst>
          </p:cNvPr>
          <p:cNvSpPr/>
          <p:nvPr userDrawn="1"/>
        </p:nvSpPr>
        <p:spPr>
          <a:xfrm>
            <a:off x="10910741" y="6285321"/>
            <a:ext cx="480767" cy="480767"/>
          </a:xfrm>
          <a:prstGeom prst="donut">
            <a:avLst>
              <a:gd name="adj" fmla="val 7043"/>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2843250536"/>
      </p:ext>
    </p:extLst>
  </p:cSld>
  <p:clrMap bg1="lt1" tx1="dk1" bg2="lt2" tx2="dk2" accent1="accent1" accent2="accent2" accent3="accent3" accent4="accent4" accent5="accent5" accent6="accent6" hlink="hlink" folHlink="folHlink"/>
  <p:sldLayoutIdLst>
    <p:sldLayoutId id="2147483661"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Espace réservé du numéro de diapositive 5">
            <a:extLst>
              <a:ext uri="{FF2B5EF4-FFF2-40B4-BE49-F238E27FC236}">
                <a16:creationId xmlns:a16="http://schemas.microsoft.com/office/drawing/2014/main" id="{224540A1-4206-8873-DBE5-5245F047222B}"/>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10" name="Cercle : creux 9">
            <a:extLst>
              <a:ext uri="{FF2B5EF4-FFF2-40B4-BE49-F238E27FC236}">
                <a16:creationId xmlns:a16="http://schemas.microsoft.com/office/drawing/2014/main" id="{43D5DE8B-7353-19AD-F48C-EBB9DD00EA32}"/>
              </a:ext>
            </a:extLst>
          </p:cNvPr>
          <p:cNvSpPr/>
          <p:nvPr userDrawn="1"/>
        </p:nvSpPr>
        <p:spPr>
          <a:xfrm>
            <a:off x="10910741" y="6285321"/>
            <a:ext cx="480767" cy="480767"/>
          </a:xfrm>
          <a:prstGeom prst="donut">
            <a:avLst>
              <a:gd name="adj" fmla="val 7043"/>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3" name="ZoneTexte 2">
            <a:extLst>
              <a:ext uri="{FF2B5EF4-FFF2-40B4-BE49-F238E27FC236}">
                <a16:creationId xmlns:a16="http://schemas.microsoft.com/office/drawing/2014/main" id="{0CAD2E51-2133-7E31-9C25-20944DBB8D77}"/>
              </a:ext>
            </a:extLst>
          </p:cNvPr>
          <p:cNvSpPr txBox="1"/>
          <p:nvPr userDrawn="1"/>
        </p:nvSpPr>
        <p:spPr>
          <a:xfrm>
            <a:off x="433632" y="6352143"/>
            <a:ext cx="2083717" cy="369332"/>
          </a:xfrm>
          <a:prstGeom prst="rect">
            <a:avLst/>
          </a:prstGeom>
          <a:noFill/>
        </p:spPr>
        <p:txBody>
          <a:bodyPr wrap="square" rtlCol="0">
            <a:spAutoFit/>
          </a:bodyPr>
          <a:lstStyle/>
          <a:p>
            <a:r>
              <a:rPr lang="fr-FR" i="0" dirty="0">
                <a:solidFill>
                  <a:schemeClr val="bg2">
                    <a:lumMod val="75000"/>
                  </a:schemeClr>
                </a:solidFill>
                <a:latin typeface="Montserrat" panose="02000505000000020004" pitchFamily="2" charset="0"/>
              </a:rPr>
              <a:t>2A - ENSAI</a:t>
            </a:r>
          </a:p>
        </p:txBody>
      </p:sp>
      <p:sp>
        <p:nvSpPr>
          <p:cNvPr id="9" name="Forme libre : forme 8">
            <a:extLst>
              <a:ext uri="{FF2B5EF4-FFF2-40B4-BE49-F238E27FC236}">
                <a16:creationId xmlns:a16="http://schemas.microsoft.com/office/drawing/2014/main" id="{90CAF716-B44C-554A-4850-9E09FE9F1AC9}"/>
              </a:ext>
            </a:extLst>
          </p:cNvPr>
          <p:cNvSpPr/>
          <p:nvPr userDrawn="1"/>
        </p:nvSpPr>
        <p:spPr>
          <a:xfrm rot="1939479">
            <a:off x="-438586" y="3457772"/>
            <a:ext cx="1970732" cy="3114675"/>
          </a:xfrm>
          <a:custGeom>
            <a:avLst/>
            <a:gdLst>
              <a:gd name="connsiteX0" fmla="*/ 0 w 1970732"/>
              <a:gd name="connsiteY0" fmla="*/ 0 h 3114675"/>
              <a:gd name="connsiteX1" fmla="*/ 1970732 w 1970732"/>
              <a:gd name="connsiteY1" fmla="*/ 0 h 3114675"/>
              <a:gd name="connsiteX2" fmla="*/ 1970732 w 1970732"/>
              <a:gd name="connsiteY2" fmla="*/ 3114675 h 3114675"/>
              <a:gd name="connsiteX3" fmla="*/ 1335031 w 1970732"/>
              <a:gd name="connsiteY3" fmla="*/ 3114675 h 3114675"/>
              <a:gd name="connsiteX4" fmla="*/ 1307597 w 1970732"/>
              <a:gd name="connsiteY4" fmla="*/ 3071319 h 3114675"/>
              <a:gd name="connsiteX5" fmla="*/ 1927376 w 1970732"/>
              <a:gd name="connsiteY5" fmla="*/ 3071319 h 3114675"/>
              <a:gd name="connsiteX6" fmla="*/ 1927376 w 1970732"/>
              <a:gd name="connsiteY6" fmla="*/ 43356 h 3114675"/>
              <a:gd name="connsiteX7" fmla="*/ 43356 w 1970732"/>
              <a:gd name="connsiteY7" fmla="*/ 43356 h 3114675"/>
              <a:gd name="connsiteX8" fmla="*/ 43356 w 1970732"/>
              <a:gd name="connsiteY8" fmla="*/ 1073392 h 3114675"/>
              <a:gd name="connsiteX9" fmla="*/ 0 w 1970732"/>
              <a:gd name="connsiteY9" fmla="*/ 1004875 h 311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70732" h="3114675">
                <a:moveTo>
                  <a:pt x="0" y="0"/>
                </a:moveTo>
                <a:lnTo>
                  <a:pt x="1970732" y="0"/>
                </a:lnTo>
                <a:lnTo>
                  <a:pt x="1970732" y="3114675"/>
                </a:lnTo>
                <a:lnTo>
                  <a:pt x="1335031" y="3114675"/>
                </a:lnTo>
                <a:lnTo>
                  <a:pt x="1307597" y="3071319"/>
                </a:lnTo>
                <a:lnTo>
                  <a:pt x="1927376" y="3071319"/>
                </a:lnTo>
                <a:lnTo>
                  <a:pt x="1927376" y="43356"/>
                </a:lnTo>
                <a:lnTo>
                  <a:pt x="43356" y="43356"/>
                </a:lnTo>
                <a:lnTo>
                  <a:pt x="43356" y="1073392"/>
                </a:lnTo>
                <a:lnTo>
                  <a:pt x="0" y="1004875"/>
                </a:lnTo>
                <a:close/>
              </a:path>
            </a:pathLst>
          </a:custGeom>
          <a:solidFill>
            <a:srgbClr val="006A5A"/>
          </a:solidFill>
          <a:ln>
            <a:noFill/>
          </a:ln>
          <a:effectLst>
            <a:glow rad="63500">
              <a:srgbClr val="006A5A">
                <a:alpha val="40000"/>
              </a:srgbClr>
            </a:glo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solidFill>
                <a:schemeClr val="tx1"/>
              </a:solidFill>
            </a:endParaRPr>
          </a:p>
        </p:txBody>
      </p:sp>
      <p:sp>
        <p:nvSpPr>
          <p:cNvPr id="11" name="Forme libre : forme 10">
            <a:extLst>
              <a:ext uri="{FF2B5EF4-FFF2-40B4-BE49-F238E27FC236}">
                <a16:creationId xmlns:a16="http://schemas.microsoft.com/office/drawing/2014/main" id="{FFF6D89B-C3B2-5544-A5D9-E829B303A152}"/>
              </a:ext>
            </a:extLst>
          </p:cNvPr>
          <p:cNvSpPr/>
          <p:nvPr userDrawn="1"/>
        </p:nvSpPr>
        <p:spPr>
          <a:xfrm rot="12729285">
            <a:off x="10657503" y="393887"/>
            <a:ext cx="1970732" cy="3114675"/>
          </a:xfrm>
          <a:custGeom>
            <a:avLst/>
            <a:gdLst>
              <a:gd name="connsiteX0" fmla="*/ 0 w 1970732"/>
              <a:gd name="connsiteY0" fmla="*/ 0 h 3114675"/>
              <a:gd name="connsiteX1" fmla="*/ 1970732 w 1970732"/>
              <a:gd name="connsiteY1" fmla="*/ 0 h 3114675"/>
              <a:gd name="connsiteX2" fmla="*/ 1970732 w 1970732"/>
              <a:gd name="connsiteY2" fmla="*/ 3114675 h 3114675"/>
              <a:gd name="connsiteX3" fmla="*/ 1335031 w 1970732"/>
              <a:gd name="connsiteY3" fmla="*/ 3114675 h 3114675"/>
              <a:gd name="connsiteX4" fmla="*/ 1307597 w 1970732"/>
              <a:gd name="connsiteY4" fmla="*/ 3071319 h 3114675"/>
              <a:gd name="connsiteX5" fmla="*/ 1927376 w 1970732"/>
              <a:gd name="connsiteY5" fmla="*/ 3071319 h 3114675"/>
              <a:gd name="connsiteX6" fmla="*/ 1927376 w 1970732"/>
              <a:gd name="connsiteY6" fmla="*/ 43356 h 3114675"/>
              <a:gd name="connsiteX7" fmla="*/ 43356 w 1970732"/>
              <a:gd name="connsiteY7" fmla="*/ 43356 h 3114675"/>
              <a:gd name="connsiteX8" fmla="*/ 43356 w 1970732"/>
              <a:gd name="connsiteY8" fmla="*/ 1073392 h 3114675"/>
              <a:gd name="connsiteX9" fmla="*/ 0 w 1970732"/>
              <a:gd name="connsiteY9" fmla="*/ 1004875 h 311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70732" h="3114675">
                <a:moveTo>
                  <a:pt x="0" y="0"/>
                </a:moveTo>
                <a:lnTo>
                  <a:pt x="1970732" y="0"/>
                </a:lnTo>
                <a:lnTo>
                  <a:pt x="1970732" y="3114675"/>
                </a:lnTo>
                <a:lnTo>
                  <a:pt x="1335031" y="3114675"/>
                </a:lnTo>
                <a:lnTo>
                  <a:pt x="1307597" y="3071319"/>
                </a:lnTo>
                <a:lnTo>
                  <a:pt x="1927376" y="3071319"/>
                </a:lnTo>
                <a:lnTo>
                  <a:pt x="1927376" y="43356"/>
                </a:lnTo>
                <a:lnTo>
                  <a:pt x="43356" y="43356"/>
                </a:lnTo>
                <a:lnTo>
                  <a:pt x="43356" y="1073392"/>
                </a:lnTo>
                <a:lnTo>
                  <a:pt x="0" y="1004875"/>
                </a:lnTo>
                <a:close/>
              </a:path>
            </a:pathLst>
          </a:custGeom>
          <a:solidFill>
            <a:srgbClr val="006A5A"/>
          </a:solidFill>
          <a:ln>
            <a:noFill/>
          </a:ln>
          <a:effectLst>
            <a:glow rad="63500">
              <a:srgbClr val="006A5A">
                <a:alpha val="40000"/>
              </a:srgbClr>
            </a:glo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solidFill>
                <a:schemeClr val="tx1"/>
              </a:solidFill>
            </a:endParaRPr>
          </a:p>
        </p:txBody>
      </p:sp>
    </p:spTree>
    <p:extLst>
      <p:ext uri="{BB962C8B-B14F-4D97-AF65-F5344CB8AC3E}">
        <p14:creationId xmlns:p14="http://schemas.microsoft.com/office/powerpoint/2010/main" val="1212448620"/>
      </p:ext>
    </p:extLst>
  </p:cSld>
  <p:clrMap bg1="lt1" tx1="dk1" bg2="lt2" tx2="dk2" accent1="accent1" accent2="accent2" accent3="accent3" accent4="accent4" accent5="accent5" accent6="accent6" hlink="hlink" folHlink="folHlink"/>
  <p:sldLayoutIdLst>
    <p:sldLayoutId id="2147483663" r:id="rId1"/>
    <p:sldLayoutId id="2147483667" r:id="rId2"/>
    <p:sldLayoutId id="2147483668" r:id="rId3"/>
    <p:sldLayoutId id="2147483669" r:id="rId4"/>
    <p:sldLayoutId id="2147483670" r:id="rId5"/>
    <p:sldLayoutId id="2147483671" r:id="rId6"/>
    <p:sldLayoutId id="2147483664" r:id="rId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Espace réservé du numéro de diapositive 5">
            <a:extLst>
              <a:ext uri="{FF2B5EF4-FFF2-40B4-BE49-F238E27FC236}">
                <a16:creationId xmlns:a16="http://schemas.microsoft.com/office/drawing/2014/main" id="{F64B9D97-9469-2CEE-4163-DBDA41F3C1B1}"/>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9" name="Cercle : creux 8">
            <a:extLst>
              <a:ext uri="{FF2B5EF4-FFF2-40B4-BE49-F238E27FC236}">
                <a16:creationId xmlns:a16="http://schemas.microsoft.com/office/drawing/2014/main" id="{C4EBB2A8-1CFE-CE7B-1BDE-F95036F6027C}"/>
              </a:ext>
            </a:extLst>
          </p:cNvPr>
          <p:cNvSpPr/>
          <p:nvPr userDrawn="1"/>
        </p:nvSpPr>
        <p:spPr>
          <a:xfrm>
            <a:off x="10910741" y="6285321"/>
            <a:ext cx="480767" cy="480767"/>
          </a:xfrm>
          <a:prstGeom prst="donut">
            <a:avLst>
              <a:gd name="adj" fmla="val 7043"/>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3" name="ZoneTexte 2">
            <a:extLst>
              <a:ext uri="{FF2B5EF4-FFF2-40B4-BE49-F238E27FC236}">
                <a16:creationId xmlns:a16="http://schemas.microsoft.com/office/drawing/2014/main" id="{3A27F635-FC46-30D2-BE4A-10CE72FF2E37}"/>
              </a:ext>
            </a:extLst>
          </p:cNvPr>
          <p:cNvSpPr txBox="1"/>
          <p:nvPr userDrawn="1"/>
        </p:nvSpPr>
        <p:spPr>
          <a:xfrm>
            <a:off x="433632" y="6352143"/>
            <a:ext cx="2083717" cy="369332"/>
          </a:xfrm>
          <a:prstGeom prst="rect">
            <a:avLst/>
          </a:prstGeom>
          <a:noFill/>
        </p:spPr>
        <p:txBody>
          <a:bodyPr wrap="square" rtlCol="0">
            <a:spAutoFit/>
          </a:bodyPr>
          <a:lstStyle/>
          <a:p>
            <a:r>
              <a:rPr lang="fr-FR" i="0" dirty="0">
                <a:solidFill>
                  <a:schemeClr val="bg2">
                    <a:lumMod val="75000"/>
                  </a:schemeClr>
                </a:solidFill>
                <a:latin typeface="Montserrat" panose="02000505000000020004" pitchFamily="2" charset="0"/>
              </a:rPr>
              <a:t>2A - ENSAI</a:t>
            </a:r>
          </a:p>
        </p:txBody>
      </p:sp>
    </p:spTree>
    <p:extLst>
      <p:ext uri="{BB962C8B-B14F-4D97-AF65-F5344CB8AC3E}">
        <p14:creationId xmlns:p14="http://schemas.microsoft.com/office/powerpoint/2010/main" val="617370987"/>
      </p:ext>
    </p:extLst>
  </p:cSld>
  <p:clrMap bg1="lt1" tx1="dk1" bg2="lt2" tx2="dk2" accent1="accent1" accent2="accent2" accent3="accent3" accent4="accent4" accent5="accent5" accent6="accent6" hlink="hlink" folHlink="folHlink"/>
  <p:sldLayoutIdLst>
    <p:sldLayoutId id="2147483666"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7" name="Groupe 6">
            <a:extLst>
              <a:ext uri="{FF2B5EF4-FFF2-40B4-BE49-F238E27FC236}">
                <a16:creationId xmlns:a16="http://schemas.microsoft.com/office/drawing/2014/main" id="{7BA6611D-6A52-E1C8-C9A9-AB8EF9D47C29}"/>
              </a:ext>
            </a:extLst>
          </p:cNvPr>
          <p:cNvGrpSpPr/>
          <p:nvPr userDrawn="1"/>
        </p:nvGrpSpPr>
        <p:grpSpPr>
          <a:xfrm>
            <a:off x="2014195" y="1861796"/>
            <a:ext cx="8163612" cy="3228680"/>
            <a:chOff x="2611225" y="2123388"/>
            <a:chExt cx="7286919" cy="2491032"/>
          </a:xfrm>
        </p:grpSpPr>
        <p:sp>
          <p:nvSpPr>
            <p:cNvPr id="8" name="Rectangle : coins arrondis 7">
              <a:extLst>
                <a:ext uri="{FF2B5EF4-FFF2-40B4-BE49-F238E27FC236}">
                  <a16:creationId xmlns:a16="http://schemas.microsoft.com/office/drawing/2014/main" id="{CF3CBCE2-E605-9F3C-49F0-065E4C441556}"/>
                </a:ext>
              </a:extLst>
            </p:cNvPr>
            <p:cNvSpPr/>
            <p:nvPr userDrawn="1"/>
          </p:nvSpPr>
          <p:spPr>
            <a:xfrm>
              <a:off x="2611225" y="2912882"/>
              <a:ext cx="7286919" cy="912044"/>
            </a:xfrm>
            <a:prstGeom prst="roundRect">
              <a:avLst>
                <a:gd name="adj" fmla="val 50000"/>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a:p>
          </p:txBody>
        </p:sp>
        <p:sp>
          <p:nvSpPr>
            <p:cNvPr id="9" name="Rectangle : coins arrondis 8">
              <a:extLst>
                <a:ext uri="{FF2B5EF4-FFF2-40B4-BE49-F238E27FC236}">
                  <a16:creationId xmlns:a16="http://schemas.microsoft.com/office/drawing/2014/main" id="{5E1F873B-308D-3BBF-6859-AA150B61FABE}"/>
                </a:ext>
              </a:extLst>
            </p:cNvPr>
            <p:cNvSpPr/>
            <p:nvPr userDrawn="1"/>
          </p:nvSpPr>
          <p:spPr>
            <a:xfrm>
              <a:off x="2892457" y="2123388"/>
              <a:ext cx="6724453" cy="986279"/>
            </a:xfrm>
            <a:prstGeom prst="roundRect">
              <a:avLst>
                <a:gd name="adj" fmla="val 50000"/>
              </a:avLst>
            </a:prstGeom>
            <a:solidFill>
              <a:srgbClr val="203864">
                <a:alpha val="8509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a:p>
          </p:txBody>
        </p:sp>
        <p:sp>
          <p:nvSpPr>
            <p:cNvPr id="10" name="Rectangle : coins arrondis 9">
              <a:extLst>
                <a:ext uri="{FF2B5EF4-FFF2-40B4-BE49-F238E27FC236}">
                  <a16:creationId xmlns:a16="http://schemas.microsoft.com/office/drawing/2014/main" id="{C8822020-A528-7C28-59A9-8B127791A52D}"/>
                </a:ext>
              </a:extLst>
            </p:cNvPr>
            <p:cNvSpPr/>
            <p:nvPr userDrawn="1"/>
          </p:nvSpPr>
          <p:spPr>
            <a:xfrm>
              <a:off x="2892457" y="3628141"/>
              <a:ext cx="6724453" cy="986279"/>
            </a:xfrm>
            <a:prstGeom prst="roundRect">
              <a:avLst>
                <a:gd name="adj" fmla="val 50000"/>
              </a:avLst>
            </a:prstGeom>
            <a:solidFill>
              <a:srgbClr val="203864">
                <a:alpha val="8509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dirty="0"/>
            </a:p>
          </p:txBody>
        </p:sp>
      </p:grpSp>
      <p:pic>
        <p:nvPicPr>
          <p:cNvPr id="11" name="Image 10">
            <a:extLst>
              <a:ext uri="{FF2B5EF4-FFF2-40B4-BE49-F238E27FC236}">
                <a16:creationId xmlns:a16="http://schemas.microsoft.com/office/drawing/2014/main" id="{881B24C6-830F-B167-49DE-14FD1DADD048}"/>
              </a:ext>
            </a:extLst>
          </p:cNvPr>
          <p:cNvPicPr>
            <a:picLocks noChangeAspect="1"/>
          </p:cNvPicPr>
          <p:nvPr userDrawn="1"/>
        </p:nvPicPr>
        <p:blipFill>
          <a:blip r:embed="rId3"/>
          <a:stretch>
            <a:fillRect/>
          </a:stretch>
        </p:blipFill>
        <p:spPr>
          <a:xfrm>
            <a:off x="10279145" y="420481"/>
            <a:ext cx="1865619" cy="4766225"/>
          </a:xfrm>
          <a:prstGeom prst="rect">
            <a:avLst/>
          </a:prstGeom>
        </p:spPr>
      </p:pic>
      <p:sp>
        <p:nvSpPr>
          <p:cNvPr id="12" name="Forme libre : forme 11">
            <a:extLst>
              <a:ext uri="{FF2B5EF4-FFF2-40B4-BE49-F238E27FC236}">
                <a16:creationId xmlns:a16="http://schemas.microsoft.com/office/drawing/2014/main" id="{0DA6DA61-F342-593C-4A01-2A32D9823298}"/>
              </a:ext>
            </a:extLst>
          </p:cNvPr>
          <p:cNvSpPr/>
          <p:nvPr userDrawn="1"/>
        </p:nvSpPr>
        <p:spPr>
          <a:xfrm rot="19400361">
            <a:off x="-356055" y="1210396"/>
            <a:ext cx="1956089" cy="1166468"/>
          </a:xfrm>
          <a:custGeom>
            <a:avLst/>
            <a:gdLst>
              <a:gd name="connsiteX0" fmla="*/ 1811580 w 1956089"/>
              <a:gd name="connsiteY0" fmla="*/ 55977 h 1166468"/>
              <a:gd name="connsiteX1" fmla="*/ 1956089 w 1956089"/>
              <a:gd name="connsiteY1" fmla="*/ 327766 h 1166468"/>
              <a:gd name="connsiteX2" fmla="*/ 1956089 w 1956089"/>
              <a:gd name="connsiteY2" fmla="*/ 838702 h 1166468"/>
              <a:gd name="connsiteX3" fmla="*/ 1628323 w 1956089"/>
              <a:gd name="connsiteY3" fmla="*/ 1166468 h 1166468"/>
              <a:gd name="connsiteX4" fmla="*/ 326069 w 1956089"/>
              <a:gd name="connsiteY4" fmla="*/ 1166468 h 1166468"/>
              <a:gd name="connsiteX5" fmla="*/ 4962 w 1956089"/>
              <a:gd name="connsiteY5" fmla="*/ 904758 h 1166468"/>
              <a:gd name="connsiteX6" fmla="*/ 0 w 1956089"/>
              <a:gd name="connsiteY6" fmla="*/ 855536 h 1166468"/>
              <a:gd name="connsiteX7" fmla="*/ 636784 w 1956089"/>
              <a:gd name="connsiteY7" fmla="*/ 0 h 1166468"/>
              <a:gd name="connsiteX8" fmla="*/ 1628323 w 1956089"/>
              <a:gd name="connsiteY8" fmla="*/ 0 h 1166468"/>
              <a:gd name="connsiteX9" fmla="*/ 1811580 w 1956089"/>
              <a:gd name="connsiteY9" fmla="*/ 55977 h 1166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56089" h="1166468">
                <a:moveTo>
                  <a:pt x="1811580" y="55977"/>
                </a:moveTo>
                <a:cubicBezTo>
                  <a:pt x="1898766" y="114879"/>
                  <a:pt x="1956089" y="214629"/>
                  <a:pt x="1956089" y="327766"/>
                </a:cubicBezTo>
                <a:lnTo>
                  <a:pt x="1956089" y="838702"/>
                </a:lnTo>
                <a:cubicBezTo>
                  <a:pt x="1956089" y="1019722"/>
                  <a:pt x="1809343" y="1166468"/>
                  <a:pt x="1628323" y="1166468"/>
                </a:cubicBezTo>
                <a:lnTo>
                  <a:pt x="326069" y="1166468"/>
                </a:lnTo>
                <a:cubicBezTo>
                  <a:pt x="167676" y="1166468"/>
                  <a:pt x="35525" y="1054116"/>
                  <a:pt x="4962" y="904758"/>
                </a:cubicBezTo>
                <a:lnTo>
                  <a:pt x="0" y="855536"/>
                </a:lnTo>
                <a:lnTo>
                  <a:pt x="636784" y="0"/>
                </a:lnTo>
                <a:lnTo>
                  <a:pt x="1628323" y="0"/>
                </a:lnTo>
                <a:cubicBezTo>
                  <a:pt x="1696205" y="0"/>
                  <a:pt x="1759268" y="20636"/>
                  <a:pt x="1811580" y="55977"/>
                </a:cubicBezTo>
                <a:close/>
              </a:path>
            </a:pathLst>
          </a:custGeom>
          <a:noFill/>
          <a:ln w="5715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fr-FR" sz="1801"/>
          </a:p>
        </p:txBody>
      </p:sp>
      <p:sp>
        <p:nvSpPr>
          <p:cNvPr id="13" name="Forme libre : forme 12">
            <a:extLst>
              <a:ext uri="{FF2B5EF4-FFF2-40B4-BE49-F238E27FC236}">
                <a16:creationId xmlns:a16="http://schemas.microsoft.com/office/drawing/2014/main" id="{67244D32-1C11-2678-0D9F-D263B81B6561}"/>
              </a:ext>
            </a:extLst>
          </p:cNvPr>
          <p:cNvSpPr/>
          <p:nvPr userDrawn="1"/>
        </p:nvSpPr>
        <p:spPr>
          <a:xfrm rot="19400361">
            <a:off x="9891315" y="5784231"/>
            <a:ext cx="1957787" cy="1166468"/>
          </a:xfrm>
          <a:custGeom>
            <a:avLst/>
            <a:gdLst>
              <a:gd name="connsiteX0" fmla="*/ 1813277 w 1957786"/>
              <a:gd name="connsiteY0" fmla="*/ 55978 h 1166468"/>
              <a:gd name="connsiteX1" fmla="*/ 1957786 w 1957786"/>
              <a:gd name="connsiteY1" fmla="*/ 327766 h 1166468"/>
              <a:gd name="connsiteX2" fmla="*/ 1957786 w 1957786"/>
              <a:gd name="connsiteY2" fmla="*/ 838702 h 1166468"/>
              <a:gd name="connsiteX3" fmla="*/ 1630020 w 1957786"/>
              <a:gd name="connsiteY3" fmla="*/ 1166468 h 1166468"/>
              <a:gd name="connsiteX4" fmla="*/ 929227 w 1957786"/>
              <a:gd name="connsiteY4" fmla="*/ 1166468 h 1166468"/>
              <a:gd name="connsiteX5" fmla="*/ 0 w 1957786"/>
              <a:gd name="connsiteY5" fmla="*/ 474835 h 1166468"/>
              <a:gd name="connsiteX6" fmla="*/ 0 w 1957786"/>
              <a:gd name="connsiteY6" fmla="*/ 327766 h 1166468"/>
              <a:gd name="connsiteX7" fmla="*/ 327766 w 1957786"/>
              <a:gd name="connsiteY7" fmla="*/ 0 h 1166468"/>
              <a:gd name="connsiteX8" fmla="*/ 1630020 w 1957786"/>
              <a:gd name="connsiteY8" fmla="*/ 0 h 1166468"/>
              <a:gd name="connsiteX9" fmla="*/ 1813277 w 1957786"/>
              <a:gd name="connsiteY9" fmla="*/ 55978 h 1166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57786" h="1166468">
                <a:moveTo>
                  <a:pt x="1813277" y="55978"/>
                </a:moveTo>
                <a:cubicBezTo>
                  <a:pt x="1900463" y="114879"/>
                  <a:pt x="1957786" y="214628"/>
                  <a:pt x="1957786" y="327766"/>
                </a:cubicBezTo>
                <a:lnTo>
                  <a:pt x="1957786" y="838702"/>
                </a:lnTo>
                <a:cubicBezTo>
                  <a:pt x="1957786" y="1019722"/>
                  <a:pt x="1811040" y="1166468"/>
                  <a:pt x="1630020" y="1166468"/>
                </a:cubicBezTo>
                <a:lnTo>
                  <a:pt x="929227" y="1166468"/>
                </a:lnTo>
                <a:lnTo>
                  <a:pt x="0" y="474835"/>
                </a:lnTo>
                <a:lnTo>
                  <a:pt x="0" y="327766"/>
                </a:lnTo>
                <a:cubicBezTo>
                  <a:pt x="0" y="146746"/>
                  <a:pt x="146746" y="0"/>
                  <a:pt x="327766" y="0"/>
                </a:cubicBezTo>
                <a:lnTo>
                  <a:pt x="1630020" y="0"/>
                </a:lnTo>
                <a:cubicBezTo>
                  <a:pt x="1697902" y="0"/>
                  <a:pt x="1760966" y="20636"/>
                  <a:pt x="1813277" y="55978"/>
                </a:cubicBezTo>
                <a:close/>
              </a:path>
            </a:pathLst>
          </a:custGeom>
          <a:noFill/>
          <a:ln w="5715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fr-FR" sz="1801"/>
          </a:p>
        </p:txBody>
      </p:sp>
      <p:sp>
        <p:nvSpPr>
          <p:cNvPr id="14" name="Forme libre : forme 13">
            <a:extLst>
              <a:ext uri="{FF2B5EF4-FFF2-40B4-BE49-F238E27FC236}">
                <a16:creationId xmlns:a16="http://schemas.microsoft.com/office/drawing/2014/main" id="{E266DB55-BF59-D081-9D3D-EC28D4254947}"/>
              </a:ext>
            </a:extLst>
          </p:cNvPr>
          <p:cNvSpPr/>
          <p:nvPr userDrawn="1"/>
        </p:nvSpPr>
        <p:spPr>
          <a:xfrm rot="19400361">
            <a:off x="9063265" y="-388138"/>
            <a:ext cx="1885500" cy="1166468"/>
          </a:xfrm>
          <a:custGeom>
            <a:avLst/>
            <a:gdLst>
              <a:gd name="connsiteX0" fmla="*/ 485912 w 1885500"/>
              <a:gd name="connsiteY0" fmla="*/ 0 h 1166468"/>
              <a:gd name="connsiteX1" fmla="*/ 1885500 w 1885500"/>
              <a:gd name="connsiteY1" fmla="*/ 1041726 h 1166468"/>
              <a:gd name="connsiteX2" fmla="*/ 1861786 w 1885500"/>
              <a:gd name="connsiteY2" fmla="*/ 1070468 h 1166468"/>
              <a:gd name="connsiteX3" fmla="*/ 1630020 w 1885500"/>
              <a:gd name="connsiteY3" fmla="*/ 1166468 h 1166468"/>
              <a:gd name="connsiteX4" fmla="*/ 327766 w 1885500"/>
              <a:gd name="connsiteY4" fmla="*/ 1166468 h 1166468"/>
              <a:gd name="connsiteX5" fmla="*/ 0 w 1885500"/>
              <a:gd name="connsiteY5" fmla="*/ 838702 h 1166468"/>
              <a:gd name="connsiteX6" fmla="*/ 0 w 1885500"/>
              <a:gd name="connsiteY6" fmla="*/ 327766 h 1166468"/>
              <a:gd name="connsiteX7" fmla="*/ 327766 w 1885500"/>
              <a:gd name="connsiteY7" fmla="*/ 0 h 1166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85500" h="1166468">
                <a:moveTo>
                  <a:pt x="485912" y="0"/>
                </a:moveTo>
                <a:lnTo>
                  <a:pt x="1885500" y="1041726"/>
                </a:lnTo>
                <a:lnTo>
                  <a:pt x="1861786" y="1070468"/>
                </a:lnTo>
                <a:cubicBezTo>
                  <a:pt x="1802472" y="1129782"/>
                  <a:pt x="1720530" y="1166468"/>
                  <a:pt x="1630020" y="1166468"/>
                </a:cubicBezTo>
                <a:lnTo>
                  <a:pt x="327766" y="1166468"/>
                </a:lnTo>
                <a:cubicBezTo>
                  <a:pt x="146746" y="1166468"/>
                  <a:pt x="0" y="1019722"/>
                  <a:pt x="0" y="838702"/>
                </a:cubicBezTo>
                <a:lnTo>
                  <a:pt x="0" y="327766"/>
                </a:lnTo>
                <a:cubicBezTo>
                  <a:pt x="0" y="146746"/>
                  <a:pt x="146746" y="0"/>
                  <a:pt x="327766" y="0"/>
                </a:cubicBezTo>
                <a:close/>
              </a:path>
            </a:pathLst>
          </a:custGeom>
          <a:noFill/>
          <a:ln w="57150">
            <a:solidFill>
              <a:srgbClr val="203864"/>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fr-FR" sz="1801"/>
          </a:p>
        </p:txBody>
      </p:sp>
      <p:sp>
        <p:nvSpPr>
          <p:cNvPr id="15" name="Espace réservé du numéro de diapositive 5">
            <a:extLst>
              <a:ext uri="{FF2B5EF4-FFF2-40B4-BE49-F238E27FC236}">
                <a16:creationId xmlns:a16="http://schemas.microsoft.com/office/drawing/2014/main" id="{28AE2DD5-0B5B-C64B-EA99-CD8BEC78F258}"/>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16" name="Cercle : creux 15">
            <a:extLst>
              <a:ext uri="{FF2B5EF4-FFF2-40B4-BE49-F238E27FC236}">
                <a16:creationId xmlns:a16="http://schemas.microsoft.com/office/drawing/2014/main" id="{719096F4-9F95-6E0C-0691-3B2483EE1D90}"/>
              </a:ext>
            </a:extLst>
          </p:cNvPr>
          <p:cNvSpPr/>
          <p:nvPr userDrawn="1"/>
        </p:nvSpPr>
        <p:spPr>
          <a:xfrm>
            <a:off x="10910741" y="6285321"/>
            <a:ext cx="480767" cy="480767"/>
          </a:xfrm>
          <a:prstGeom prst="donut">
            <a:avLst>
              <a:gd name="adj" fmla="val 7043"/>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7" name="ZoneTexte 16">
            <a:extLst>
              <a:ext uri="{FF2B5EF4-FFF2-40B4-BE49-F238E27FC236}">
                <a16:creationId xmlns:a16="http://schemas.microsoft.com/office/drawing/2014/main" id="{F411CFE1-BE72-D9B7-9DCE-402F13300805}"/>
              </a:ext>
            </a:extLst>
          </p:cNvPr>
          <p:cNvSpPr txBox="1"/>
          <p:nvPr userDrawn="1"/>
        </p:nvSpPr>
        <p:spPr>
          <a:xfrm>
            <a:off x="433632" y="6352143"/>
            <a:ext cx="2083717" cy="369332"/>
          </a:xfrm>
          <a:prstGeom prst="rect">
            <a:avLst/>
          </a:prstGeom>
          <a:noFill/>
        </p:spPr>
        <p:txBody>
          <a:bodyPr wrap="square" rtlCol="0">
            <a:spAutoFit/>
          </a:bodyPr>
          <a:lstStyle/>
          <a:p>
            <a:r>
              <a:rPr lang="fr-FR" i="0" dirty="0">
                <a:solidFill>
                  <a:schemeClr val="bg2">
                    <a:lumMod val="75000"/>
                  </a:schemeClr>
                </a:solidFill>
                <a:latin typeface="Montserrat" panose="02000505000000020004" pitchFamily="2" charset="0"/>
              </a:rPr>
              <a:t>2A - ENSAI</a:t>
            </a:r>
          </a:p>
        </p:txBody>
      </p:sp>
    </p:spTree>
    <p:extLst>
      <p:ext uri="{BB962C8B-B14F-4D97-AF65-F5344CB8AC3E}">
        <p14:creationId xmlns:p14="http://schemas.microsoft.com/office/powerpoint/2010/main" val="2002223894"/>
      </p:ext>
    </p:extLst>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5.svg"/></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4.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5.svg"/><Relationship Id="rId9"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0.xml"/><Relationship Id="rId5" Type="http://schemas.openxmlformats.org/officeDocument/2006/relationships/image" Target="../media/image8.png"/><Relationship Id="rId4" Type="http://schemas.openxmlformats.org/officeDocument/2006/relationships/image" Target="../media/image5.sv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5.sv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0.xml"/><Relationship Id="rId5" Type="http://schemas.openxmlformats.org/officeDocument/2006/relationships/image" Target="../media/image16.png"/><Relationship Id="rId4" Type="http://schemas.openxmlformats.org/officeDocument/2006/relationships/image" Target="../media/image5.sv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5.sv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5.svg"/></Relationships>
</file>

<file path=ppt/slides/_rels/slide1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0.xml"/><Relationship Id="rId5" Type="http://schemas.openxmlformats.org/officeDocument/2006/relationships/image" Target="../media/image19.png"/><Relationship Id="rId4" Type="http://schemas.openxmlformats.org/officeDocument/2006/relationships/image" Target="../media/image5.sv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0.xml"/><Relationship Id="rId6" Type="http://schemas.openxmlformats.org/officeDocument/2006/relationships/image" Target="../media/image22.png"/><Relationship Id="rId5" Type="http://schemas.openxmlformats.org/officeDocument/2006/relationships/image" Target="../media/image20.png"/><Relationship Id="rId4" Type="http://schemas.openxmlformats.org/officeDocument/2006/relationships/image" Target="../media/image5.sv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0.xml"/><Relationship Id="rId4" Type="http://schemas.openxmlformats.org/officeDocument/2006/relationships/image" Target="../media/image5.sv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0.xml"/><Relationship Id="rId4" Type="http://schemas.openxmlformats.org/officeDocument/2006/relationships/image" Target="../media/image5.sv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openxmlformats.org/officeDocument/2006/relationships/image" Target="../media/image5.sv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4.png"/><Relationship Id="rId7" Type="http://schemas.openxmlformats.org/officeDocument/2006/relationships/diagramQuickStyle" Target="../diagrams/quickStyle1.xml"/><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5.svg"/><Relationship Id="rId9" Type="http://schemas.microsoft.com/office/2007/relationships/diagramDrawing" Target="../diagrams/drawing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ZoneTexte 8">
            <a:extLst>
              <a:ext uri="{FF2B5EF4-FFF2-40B4-BE49-F238E27FC236}">
                <a16:creationId xmlns:a16="http://schemas.microsoft.com/office/drawing/2014/main" id="{1895768C-98FB-B2C3-AA18-248FF5E9F0FA}"/>
              </a:ext>
            </a:extLst>
          </p:cNvPr>
          <p:cNvSpPr txBox="1"/>
          <p:nvPr/>
        </p:nvSpPr>
        <p:spPr>
          <a:xfrm>
            <a:off x="334978" y="4254704"/>
            <a:ext cx="3643133" cy="1200329"/>
          </a:xfrm>
          <a:prstGeom prst="rect">
            <a:avLst/>
          </a:prstGeom>
          <a:noFill/>
        </p:spPr>
        <p:txBody>
          <a:bodyPr wrap="square">
            <a:spAutoFit/>
          </a:bodyPr>
          <a:lstStyle/>
          <a:p>
            <a:r>
              <a:rPr lang="fr-FR" sz="1800" dirty="0">
                <a:solidFill>
                  <a:schemeClr val="bg1"/>
                </a:solidFill>
                <a:latin typeface="Gill Sans MT" panose="020B0502020104020203" pitchFamily="34" charset="0"/>
              </a:rPr>
              <a:t>Ali Nour </a:t>
            </a:r>
            <a:r>
              <a:rPr lang="fr-FR" sz="1800" dirty="0" err="1">
                <a:solidFill>
                  <a:schemeClr val="bg1"/>
                </a:solidFill>
                <a:latin typeface="Gill Sans MT" panose="020B0502020104020203" pitchFamily="34" charset="0"/>
              </a:rPr>
              <a:t>Guedemi</a:t>
            </a:r>
            <a:r>
              <a:rPr lang="fr-FR" sz="1800" dirty="0">
                <a:solidFill>
                  <a:schemeClr val="bg1"/>
                </a:solidFill>
                <a:latin typeface="Gill Sans MT" panose="020B0502020104020203" pitchFamily="34" charset="0"/>
              </a:rPr>
              <a:t> ABDELWAHID</a:t>
            </a:r>
          </a:p>
          <a:p>
            <a:r>
              <a:rPr lang="fr-FR" sz="1800" dirty="0">
                <a:solidFill>
                  <a:schemeClr val="bg1"/>
                </a:solidFill>
                <a:latin typeface="Gill Sans MT" panose="020B0502020104020203" pitchFamily="34" charset="0"/>
              </a:rPr>
              <a:t>Toussaint Sèjro BOCO</a:t>
            </a:r>
            <a:endParaRPr lang="fr-FR" dirty="0">
              <a:solidFill>
                <a:schemeClr val="bg1"/>
              </a:solidFill>
              <a:latin typeface="Gill Sans MT" panose="020B0502020104020203" pitchFamily="34" charset="0"/>
            </a:endParaRPr>
          </a:p>
          <a:p>
            <a:r>
              <a:rPr lang="fr-FR" sz="1800" dirty="0">
                <a:solidFill>
                  <a:schemeClr val="bg1"/>
                </a:solidFill>
                <a:latin typeface="Gill Sans MT" panose="020B0502020104020203" pitchFamily="34" charset="0"/>
              </a:rPr>
              <a:t>Komi </a:t>
            </a:r>
            <a:r>
              <a:rPr lang="fr-FR" sz="1800" dirty="0" err="1">
                <a:solidFill>
                  <a:schemeClr val="bg1"/>
                </a:solidFill>
                <a:latin typeface="Gill Sans MT" panose="020B0502020104020203" pitchFamily="34" charset="0"/>
              </a:rPr>
              <a:t>Amégbor</a:t>
            </a:r>
            <a:r>
              <a:rPr lang="fr-FR" sz="1800" dirty="0">
                <a:solidFill>
                  <a:schemeClr val="bg1"/>
                </a:solidFill>
                <a:latin typeface="Gill Sans MT" panose="020B0502020104020203" pitchFamily="34" charset="0"/>
              </a:rPr>
              <a:t> Richard GOZAN</a:t>
            </a:r>
            <a:endParaRPr lang="fr-FR" dirty="0">
              <a:solidFill>
                <a:schemeClr val="bg1"/>
              </a:solidFill>
              <a:latin typeface="Gill Sans MT" panose="020B0502020104020203" pitchFamily="34" charset="0"/>
            </a:endParaRPr>
          </a:p>
          <a:p>
            <a:r>
              <a:rPr lang="fr-FR" sz="1800" dirty="0" err="1">
                <a:solidFill>
                  <a:schemeClr val="bg1"/>
                </a:solidFill>
                <a:latin typeface="Gill Sans MT" panose="020B0502020104020203" pitchFamily="34" charset="0"/>
              </a:rPr>
              <a:t>Komla</a:t>
            </a:r>
            <a:r>
              <a:rPr lang="fr-FR" sz="1800" dirty="0">
                <a:solidFill>
                  <a:schemeClr val="bg1"/>
                </a:solidFill>
                <a:latin typeface="Gill Sans MT" panose="020B0502020104020203" pitchFamily="34" charset="0"/>
              </a:rPr>
              <a:t> Alex LABOU</a:t>
            </a:r>
            <a:endParaRPr lang="fr-FR" dirty="0">
              <a:solidFill>
                <a:schemeClr val="bg1"/>
              </a:solidFill>
            </a:endParaRPr>
          </a:p>
        </p:txBody>
      </p:sp>
      <p:sp>
        <p:nvSpPr>
          <p:cNvPr id="3" name="ZoneTexte 2">
            <a:extLst>
              <a:ext uri="{FF2B5EF4-FFF2-40B4-BE49-F238E27FC236}">
                <a16:creationId xmlns:a16="http://schemas.microsoft.com/office/drawing/2014/main" id="{BAFA6FDB-7614-4AD5-4400-BE441059F230}"/>
              </a:ext>
            </a:extLst>
          </p:cNvPr>
          <p:cNvSpPr txBox="1"/>
          <p:nvPr/>
        </p:nvSpPr>
        <p:spPr>
          <a:xfrm>
            <a:off x="8340028" y="4854869"/>
            <a:ext cx="3054542" cy="369332"/>
          </a:xfrm>
          <a:prstGeom prst="rect">
            <a:avLst/>
          </a:prstGeom>
          <a:noFill/>
        </p:spPr>
        <p:txBody>
          <a:bodyPr wrap="square">
            <a:spAutoFit/>
          </a:bodyPr>
          <a:lstStyle/>
          <a:p>
            <a:pPr algn="ctr"/>
            <a:r>
              <a:rPr lang="fr-FR" sz="1800" dirty="0">
                <a:solidFill>
                  <a:schemeClr val="bg1"/>
                </a:solidFill>
                <a:latin typeface="Gill Sans MT" panose="020B0502020104020203" pitchFamily="34" charset="0"/>
              </a:rPr>
              <a:t>Audrey LAVENU</a:t>
            </a:r>
            <a:endParaRPr lang="fr-FR" dirty="0">
              <a:solidFill>
                <a:schemeClr val="bg1"/>
              </a:solidFill>
            </a:endParaRPr>
          </a:p>
        </p:txBody>
      </p:sp>
      <p:sp>
        <p:nvSpPr>
          <p:cNvPr id="4" name="ZoneTexte 3">
            <a:extLst>
              <a:ext uri="{FF2B5EF4-FFF2-40B4-BE49-F238E27FC236}">
                <a16:creationId xmlns:a16="http://schemas.microsoft.com/office/drawing/2014/main" id="{F3BBF9D2-6F24-8CAB-CAEE-8DE620D0BDED}"/>
              </a:ext>
            </a:extLst>
          </p:cNvPr>
          <p:cNvSpPr txBox="1"/>
          <p:nvPr/>
        </p:nvSpPr>
        <p:spPr>
          <a:xfrm>
            <a:off x="8340028" y="4254704"/>
            <a:ext cx="3054542" cy="369332"/>
          </a:xfrm>
          <a:prstGeom prst="rect">
            <a:avLst/>
          </a:prstGeom>
          <a:noFill/>
        </p:spPr>
        <p:txBody>
          <a:bodyPr wrap="square">
            <a:spAutoFit/>
          </a:bodyPr>
          <a:lstStyle/>
          <a:p>
            <a:pPr algn="ctr"/>
            <a:r>
              <a:rPr lang="fr-FR" sz="1800" b="1" i="1" u="sng" dirty="0">
                <a:solidFill>
                  <a:srgbClr val="FFFF00"/>
                </a:solidFill>
                <a:latin typeface="Gill Sans MT" panose="020B0502020104020203" pitchFamily="34" charset="0"/>
              </a:rPr>
              <a:t>Tutrice :</a:t>
            </a:r>
            <a:endParaRPr lang="fr-FR" b="1" i="1" u="sng" dirty="0">
              <a:solidFill>
                <a:srgbClr val="FFFF00"/>
              </a:solidFill>
            </a:endParaRPr>
          </a:p>
        </p:txBody>
      </p:sp>
      <p:sp>
        <p:nvSpPr>
          <p:cNvPr id="5" name="ZoneTexte 4">
            <a:extLst>
              <a:ext uri="{FF2B5EF4-FFF2-40B4-BE49-F238E27FC236}">
                <a16:creationId xmlns:a16="http://schemas.microsoft.com/office/drawing/2014/main" id="{91DB70BC-B73B-4D3B-F4CD-7E201157340A}"/>
              </a:ext>
            </a:extLst>
          </p:cNvPr>
          <p:cNvSpPr txBox="1"/>
          <p:nvPr/>
        </p:nvSpPr>
        <p:spPr>
          <a:xfrm>
            <a:off x="261257" y="3879161"/>
            <a:ext cx="3054542" cy="369332"/>
          </a:xfrm>
          <a:prstGeom prst="rect">
            <a:avLst/>
          </a:prstGeom>
          <a:noFill/>
        </p:spPr>
        <p:txBody>
          <a:bodyPr wrap="square">
            <a:spAutoFit/>
          </a:bodyPr>
          <a:lstStyle/>
          <a:p>
            <a:pPr algn="ctr"/>
            <a:r>
              <a:rPr lang="fr-FR" b="1" i="1" u="sng" dirty="0">
                <a:solidFill>
                  <a:srgbClr val="FFFF00"/>
                </a:solidFill>
                <a:latin typeface="Gill Sans MT" panose="020B0502020104020203" pitchFamily="34" charset="0"/>
              </a:rPr>
              <a:t>Réalisé par</a:t>
            </a:r>
            <a:r>
              <a:rPr lang="fr-FR" sz="1800" b="1" i="1" u="sng" dirty="0">
                <a:solidFill>
                  <a:srgbClr val="FFFF00"/>
                </a:solidFill>
                <a:latin typeface="Gill Sans MT" panose="020B0502020104020203" pitchFamily="34" charset="0"/>
              </a:rPr>
              <a:t> :</a:t>
            </a:r>
            <a:endParaRPr lang="fr-FR" b="1" i="1" u="sng" dirty="0">
              <a:solidFill>
                <a:srgbClr val="FFFF00"/>
              </a:solidFill>
            </a:endParaRPr>
          </a:p>
        </p:txBody>
      </p:sp>
    </p:spTree>
    <p:extLst>
      <p:ext uri="{BB962C8B-B14F-4D97-AF65-F5344CB8AC3E}">
        <p14:creationId xmlns:p14="http://schemas.microsoft.com/office/powerpoint/2010/main" val="2399460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A87212-A232-0151-F75B-A7B4FAC68B10}"/>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72B02DE8-CBBF-3C7D-4EAE-4D8C59C7BF51}"/>
              </a:ext>
            </a:extLst>
          </p:cNvPr>
          <p:cNvSpPr>
            <a:spLocks noGrp="1"/>
          </p:cNvSpPr>
          <p:nvPr>
            <p:ph type="sldNum" sz="quarter" idx="4"/>
          </p:nvPr>
        </p:nvSpPr>
        <p:spPr>
          <a:xfrm>
            <a:off x="8630334" y="6326664"/>
            <a:ext cx="2743200" cy="365125"/>
          </a:xfrm>
        </p:spPr>
        <p:txBody>
          <a:bodyPr/>
          <a:lstStyle/>
          <a:p>
            <a:fld id="{F546B7B7-7D14-4795-A998-350CFB2BDD43}" type="slidenum">
              <a:rPr lang="fr-FR" smtClean="0"/>
              <a:pPr/>
              <a:t>10</a:t>
            </a:fld>
            <a:endParaRPr lang="fr-FR" dirty="0"/>
          </a:p>
        </p:txBody>
      </p:sp>
      <p:sp>
        <p:nvSpPr>
          <p:cNvPr id="3" name="ZoneTexte 2">
            <a:extLst>
              <a:ext uri="{FF2B5EF4-FFF2-40B4-BE49-F238E27FC236}">
                <a16:creationId xmlns:a16="http://schemas.microsoft.com/office/drawing/2014/main" id="{77799782-4492-2B68-93B1-81779BB005B2}"/>
              </a:ext>
            </a:extLst>
          </p:cNvPr>
          <p:cNvSpPr txBox="1"/>
          <p:nvPr/>
        </p:nvSpPr>
        <p:spPr>
          <a:xfrm>
            <a:off x="1" y="348773"/>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2.2. Concepts fondamentaux</a:t>
            </a:r>
          </a:p>
        </p:txBody>
      </p:sp>
      <p:pic>
        <p:nvPicPr>
          <p:cNvPr id="4" name="Graphique 3" descr="Flèches de chevron">
            <a:extLst>
              <a:ext uri="{FF2B5EF4-FFF2-40B4-BE49-F238E27FC236}">
                <a16:creationId xmlns:a16="http://schemas.microsoft.com/office/drawing/2014/main" id="{0E234149-892C-04F7-1E37-E661D2AA210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1" y="82504"/>
            <a:ext cx="1170459" cy="1170459"/>
          </a:xfrm>
          <a:prstGeom prst="rect">
            <a:avLst/>
          </a:prstGeom>
        </p:spPr>
      </p:pic>
      <p:grpSp>
        <p:nvGrpSpPr>
          <p:cNvPr id="6" name="Groupe 5">
            <a:extLst>
              <a:ext uri="{FF2B5EF4-FFF2-40B4-BE49-F238E27FC236}">
                <a16:creationId xmlns:a16="http://schemas.microsoft.com/office/drawing/2014/main" id="{AA957E8F-98D4-BACE-1A67-2AEB0A5AAEDF}"/>
              </a:ext>
            </a:extLst>
          </p:cNvPr>
          <p:cNvGrpSpPr/>
          <p:nvPr/>
        </p:nvGrpSpPr>
        <p:grpSpPr>
          <a:xfrm>
            <a:off x="50345" y="1717713"/>
            <a:ext cx="4966606" cy="538782"/>
            <a:chOff x="1621973" y="1405339"/>
            <a:chExt cx="4256312" cy="538782"/>
          </a:xfrm>
        </p:grpSpPr>
        <p:sp>
          <p:nvSpPr>
            <p:cNvPr id="7" name="Rectangle : coins arrondis 6">
              <a:extLst>
                <a:ext uri="{FF2B5EF4-FFF2-40B4-BE49-F238E27FC236}">
                  <a16:creationId xmlns:a16="http://schemas.microsoft.com/office/drawing/2014/main" id="{A0EB5B7A-A697-8A98-8EE2-AFB21616B9FD}"/>
                </a:ext>
              </a:extLst>
            </p:cNvPr>
            <p:cNvSpPr/>
            <p:nvPr/>
          </p:nvSpPr>
          <p:spPr>
            <a:xfrm>
              <a:off x="1959429" y="1405339"/>
              <a:ext cx="3918856" cy="522872"/>
            </a:xfrm>
            <a:prstGeom prst="roundRect">
              <a:avLst>
                <a:gd name="adj" fmla="val 5000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Gill Sans MT" panose="020B0502020104020203" pitchFamily="34" charset="0"/>
                </a:rPr>
                <a:t>Autocorrélation spatiale</a:t>
              </a:r>
            </a:p>
          </p:txBody>
        </p:sp>
        <p:sp>
          <p:nvSpPr>
            <p:cNvPr id="8" name="Ellipse 7">
              <a:extLst>
                <a:ext uri="{FF2B5EF4-FFF2-40B4-BE49-F238E27FC236}">
                  <a16:creationId xmlns:a16="http://schemas.microsoft.com/office/drawing/2014/main" id="{7EF578C6-E397-BBA2-8EB2-2DF5FB1E15BC}"/>
                </a:ext>
              </a:extLst>
            </p:cNvPr>
            <p:cNvSpPr/>
            <p:nvPr/>
          </p:nvSpPr>
          <p:spPr>
            <a:xfrm>
              <a:off x="1621973" y="1421249"/>
              <a:ext cx="448093" cy="52287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atin typeface="Montserrat" panose="02000505000000020004" pitchFamily="2" charset="0"/>
                </a:rPr>
                <a:t>1</a:t>
              </a:r>
            </a:p>
          </p:txBody>
        </p:sp>
      </p:grpSp>
      <p:sp>
        <p:nvSpPr>
          <p:cNvPr id="10" name="ZoneTexte 9">
            <a:extLst>
              <a:ext uri="{FF2B5EF4-FFF2-40B4-BE49-F238E27FC236}">
                <a16:creationId xmlns:a16="http://schemas.microsoft.com/office/drawing/2014/main" id="{F5D24E7A-936C-5D13-4C3C-A42C62205B26}"/>
              </a:ext>
            </a:extLst>
          </p:cNvPr>
          <p:cNvSpPr txBox="1"/>
          <p:nvPr/>
        </p:nvSpPr>
        <p:spPr>
          <a:xfrm>
            <a:off x="5086350" y="1621822"/>
            <a:ext cx="6716118" cy="1337837"/>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chemeClr val="tx1"/>
                </a:solidFill>
                <a:effectLst/>
                <a:latin typeface="Gill Sans MT" panose="020B0502020104020203" pitchFamily="34" charset="0"/>
              </a:rPr>
              <a:t>Les observations proches géographiquement sont statistiquement corrélées. Trois types : endogène (valeurs voisines de la variable dépendante), exogène (valeurs voisines des </a:t>
            </a:r>
            <a:r>
              <a:rPr kumimoji="0" lang="fr-FR" altLang="fr-FR" sz="2000" b="0" i="0" u="none" strike="noStrike" cap="none" normalizeH="0" baseline="0" dirty="0" err="1">
                <a:ln>
                  <a:noFill/>
                </a:ln>
                <a:solidFill>
                  <a:schemeClr val="tx1"/>
                </a:solidFill>
                <a:effectLst/>
                <a:latin typeface="Gill Sans MT" panose="020B0502020104020203" pitchFamily="34" charset="0"/>
              </a:rPr>
              <a:t>covariables</a:t>
            </a:r>
            <a:r>
              <a:rPr kumimoji="0" lang="fr-FR" altLang="fr-FR" sz="2000" b="0" i="0" u="none" strike="noStrike" cap="none" normalizeH="0" baseline="0" dirty="0">
                <a:ln>
                  <a:noFill/>
                </a:ln>
                <a:solidFill>
                  <a:schemeClr val="tx1"/>
                </a:solidFill>
                <a:effectLst/>
                <a:latin typeface="Gill Sans MT" panose="020B0502020104020203" pitchFamily="34" charset="0"/>
              </a:rPr>
              <a:t>), et erreurs corrélées.</a:t>
            </a:r>
          </a:p>
        </p:txBody>
      </p:sp>
      <p:grpSp>
        <p:nvGrpSpPr>
          <p:cNvPr id="11" name="Groupe 10">
            <a:extLst>
              <a:ext uri="{FF2B5EF4-FFF2-40B4-BE49-F238E27FC236}">
                <a16:creationId xmlns:a16="http://schemas.microsoft.com/office/drawing/2014/main" id="{8F53469F-C3D6-7956-B20E-BDC4299A7C01}"/>
              </a:ext>
            </a:extLst>
          </p:cNvPr>
          <p:cNvGrpSpPr/>
          <p:nvPr/>
        </p:nvGrpSpPr>
        <p:grpSpPr>
          <a:xfrm>
            <a:off x="50345" y="2917370"/>
            <a:ext cx="4966606" cy="538782"/>
            <a:chOff x="1621973" y="1405339"/>
            <a:chExt cx="4474026" cy="538782"/>
          </a:xfrm>
        </p:grpSpPr>
        <p:sp>
          <p:nvSpPr>
            <p:cNvPr id="12" name="Rectangle : coins arrondis 11">
              <a:extLst>
                <a:ext uri="{FF2B5EF4-FFF2-40B4-BE49-F238E27FC236}">
                  <a16:creationId xmlns:a16="http://schemas.microsoft.com/office/drawing/2014/main" id="{54739161-3C4A-487D-8300-E010F4FFCB81}"/>
                </a:ext>
              </a:extLst>
            </p:cNvPr>
            <p:cNvSpPr/>
            <p:nvPr/>
          </p:nvSpPr>
          <p:spPr>
            <a:xfrm>
              <a:off x="1959428" y="1405339"/>
              <a:ext cx="4136571" cy="522872"/>
            </a:xfrm>
            <a:prstGeom prst="roundRect">
              <a:avLst>
                <a:gd name="adj" fmla="val 5000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Gill Sans MT" panose="020B0502020104020203" pitchFamily="34" charset="0"/>
                </a:rPr>
                <a:t>Matrice des poids spatiaux</a:t>
              </a:r>
            </a:p>
          </p:txBody>
        </p:sp>
        <p:sp>
          <p:nvSpPr>
            <p:cNvPr id="13" name="Ellipse 12">
              <a:extLst>
                <a:ext uri="{FF2B5EF4-FFF2-40B4-BE49-F238E27FC236}">
                  <a16:creationId xmlns:a16="http://schemas.microsoft.com/office/drawing/2014/main" id="{E4957D3E-285F-0EDF-00F2-CD34CED0BB97}"/>
                </a:ext>
              </a:extLst>
            </p:cNvPr>
            <p:cNvSpPr/>
            <p:nvPr/>
          </p:nvSpPr>
          <p:spPr>
            <a:xfrm>
              <a:off x="1621973" y="1421249"/>
              <a:ext cx="471014" cy="52287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atin typeface="Montserrat" panose="02000505000000020004" pitchFamily="2" charset="0"/>
                </a:rPr>
                <a:t>2</a:t>
              </a:r>
            </a:p>
          </p:txBody>
        </p:sp>
      </p:grpSp>
      <p:sp>
        <p:nvSpPr>
          <p:cNvPr id="15" name="ZoneTexte 14">
            <a:extLst>
              <a:ext uri="{FF2B5EF4-FFF2-40B4-BE49-F238E27FC236}">
                <a16:creationId xmlns:a16="http://schemas.microsoft.com/office/drawing/2014/main" id="{22BFCE66-65C9-A59C-F336-AC34F7921068}"/>
              </a:ext>
            </a:extLst>
          </p:cNvPr>
          <p:cNvSpPr txBox="1"/>
          <p:nvPr/>
        </p:nvSpPr>
        <p:spPr>
          <a:xfrm>
            <a:off x="5086351" y="2970973"/>
            <a:ext cx="6664043" cy="707886"/>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chemeClr val="tx1"/>
                </a:solidFill>
                <a:effectLst/>
                <a:latin typeface="Gill Sans MT" panose="020B0502020104020203" pitchFamily="34" charset="0"/>
              </a:rPr>
              <a:t>Structure les relations de voisinage (distance, contiguïté).</a:t>
            </a: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chemeClr val="tx1"/>
                </a:solidFill>
                <a:effectLst/>
                <a:latin typeface="Gill Sans MT" panose="020B0502020104020203" pitchFamily="34" charset="0"/>
              </a:rPr>
              <a:t>Permet de capturer l'influence spatiale dans les modèles.</a:t>
            </a:r>
          </a:p>
        </p:txBody>
      </p:sp>
      <p:grpSp>
        <p:nvGrpSpPr>
          <p:cNvPr id="16" name="Groupe 15">
            <a:extLst>
              <a:ext uri="{FF2B5EF4-FFF2-40B4-BE49-F238E27FC236}">
                <a16:creationId xmlns:a16="http://schemas.microsoft.com/office/drawing/2014/main" id="{8A8C56DF-E7B3-132E-3FAA-79F13A896563}"/>
              </a:ext>
            </a:extLst>
          </p:cNvPr>
          <p:cNvGrpSpPr/>
          <p:nvPr/>
        </p:nvGrpSpPr>
        <p:grpSpPr>
          <a:xfrm>
            <a:off x="50344" y="3914051"/>
            <a:ext cx="4966607" cy="538782"/>
            <a:chOff x="1621972" y="1405339"/>
            <a:chExt cx="4966607" cy="538782"/>
          </a:xfrm>
        </p:grpSpPr>
        <p:sp>
          <p:nvSpPr>
            <p:cNvPr id="17" name="Rectangle : coins arrondis 16">
              <a:extLst>
                <a:ext uri="{FF2B5EF4-FFF2-40B4-BE49-F238E27FC236}">
                  <a16:creationId xmlns:a16="http://schemas.microsoft.com/office/drawing/2014/main" id="{EC6E7F0B-D137-8FF2-600A-09915CF6F347}"/>
                </a:ext>
              </a:extLst>
            </p:cNvPr>
            <p:cNvSpPr/>
            <p:nvPr/>
          </p:nvSpPr>
          <p:spPr>
            <a:xfrm>
              <a:off x="1959428" y="1405339"/>
              <a:ext cx="4629151" cy="522872"/>
            </a:xfrm>
            <a:prstGeom prst="roundRect">
              <a:avLst>
                <a:gd name="adj" fmla="val 5000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Gill Sans MT" panose="020B0502020104020203" pitchFamily="34" charset="0"/>
                </a:rPr>
                <a:t>Indices de corrélation spatiale</a:t>
              </a:r>
            </a:p>
          </p:txBody>
        </p:sp>
        <p:sp>
          <p:nvSpPr>
            <p:cNvPr id="18" name="Ellipse 17">
              <a:extLst>
                <a:ext uri="{FF2B5EF4-FFF2-40B4-BE49-F238E27FC236}">
                  <a16:creationId xmlns:a16="http://schemas.microsoft.com/office/drawing/2014/main" id="{31FE8673-E253-8F4F-4670-3EB4A57E4403}"/>
                </a:ext>
              </a:extLst>
            </p:cNvPr>
            <p:cNvSpPr/>
            <p:nvPr/>
          </p:nvSpPr>
          <p:spPr>
            <a:xfrm>
              <a:off x="1621972" y="1421249"/>
              <a:ext cx="522872" cy="52287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atin typeface="Montserrat" panose="02000505000000020004" pitchFamily="2" charset="0"/>
                </a:rPr>
                <a:t>3</a:t>
              </a:r>
            </a:p>
          </p:txBody>
        </p:sp>
      </p:grpSp>
      <p:sp>
        <p:nvSpPr>
          <p:cNvPr id="20" name="ZoneTexte 19">
            <a:extLst>
              <a:ext uri="{FF2B5EF4-FFF2-40B4-BE49-F238E27FC236}">
                <a16:creationId xmlns:a16="http://schemas.microsoft.com/office/drawing/2014/main" id="{5AB68035-CE9D-6F09-33B8-90BADBCB2FF0}"/>
              </a:ext>
            </a:extLst>
          </p:cNvPr>
          <p:cNvSpPr txBox="1"/>
          <p:nvPr/>
        </p:nvSpPr>
        <p:spPr>
          <a:xfrm>
            <a:off x="5086350" y="3847813"/>
            <a:ext cx="6664044" cy="1015663"/>
          </a:xfrm>
          <a:prstGeom prst="rect">
            <a:avLst/>
          </a:prstGeom>
          <a:noFill/>
        </p:spPr>
        <p:txBody>
          <a:bodyPr wrap="square">
            <a:spAutoFit/>
          </a:bodyPr>
          <a:lstStyle>
            <a:defPPr>
              <a:defRPr lang="fr-FR"/>
            </a:defPPr>
            <a:lvl1pPr marR="0" lvl="0" indent="0" algn="just" eaLnBrk="0" fontAlgn="base" hangingPunct="0">
              <a:lnSpc>
                <a:spcPct val="100000"/>
              </a:lnSpc>
              <a:spcBef>
                <a:spcPct val="0"/>
              </a:spcBef>
              <a:spcAft>
                <a:spcPct val="0"/>
              </a:spcAft>
              <a:buClrTx/>
              <a:buSzTx/>
              <a:buFontTx/>
              <a:buNone/>
              <a:tabLst/>
              <a:defRPr kumimoji="0" sz="2000" b="0" i="0" u="none" strike="noStrike" cap="none" normalizeH="0" baseline="0">
                <a:ln>
                  <a:noFill/>
                </a:ln>
                <a:effectLst/>
                <a:latin typeface="Gill Sans MT" panose="020B0502020104020203" pitchFamily="34" charset="0"/>
              </a:defRPr>
            </a:lvl1pPr>
          </a:lstStyle>
          <a:p>
            <a:r>
              <a:rPr lang="fr-FR" altLang="fr-FR" dirty="0"/>
              <a:t>L’indice de Moran mesure la similarité spatiale globale.</a:t>
            </a:r>
            <a:br>
              <a:rPr lang="fr-FR" altLang="fr-FR" dirty="0"/>
            </a:br>
            <a:r>
              <a:rPr lang="fr-FR" altLang="fr-FR" dirty="0"/>
              <a:t>Interprétation : I &gt; 0 (positive), I &lt; 0 (négative), I ≈ 0 (aléatoire).</a:t>
            </a:r>
            <a:endParaRPr lang="fr-FR" dirty="0"/>
          </a:p>
        </p:txBody>
      </p:sp>
      <p:sp>
        <p:nvSpPr>
          <p:cNvPr id="22" name="ZoneTexte 21">
            <a:extLst>
              <a:ext uri="{FF2B5EF4-FFF2-40B4-BE49-F238E27FC236}">
                <a16:creationId xmlns:a16="http://schemas.microsoft.com/office/drawing/2014/main" id="{AD790BBD-691C-A585-F9F9-B6E6CEA6AE64}"/>
              </a:ext>
            </a:extLst>
          </p:cNvPr>
          <p:cNvSpPr txBox="1"/>
          <p:nvPr/>
        </p:nvSpPr>
        <p:spPr>
          <a:xfrm>
            <a:off x="5086350" y="5047470"/>
            <a:ext cx="6664044" cy="1015663"/>
          </a:xfrm>
          <a:prstGeom prst="rect">
            <a:avLst/>
          </a:prstGeom>
          <a:noFill/>
        </p:spPr>
        <p:txBody>
          <a:bodyPr wrap="square">
            <a:spAutoFit/>
          </a:bodyPr>
          <a:lstStyle>
            <a:defPPr>
              <a:defRPr lang="fr-FR"/>
            </a:defPPr>
            <a:lvl1pPr marR="0" lvl="0" indent="0" algn="just" eaLnBrk="0" fontAlgn="base" hangingPunct="0">
              <a:lnSpc>
                <a:spcPct val="100000"/>
              </a:lnSpc>
              <a:spcBef>
                <a:spcPct val="0"/>
              </a:spcBef>
              <a:spcAft>
                <a:spcPct val="0"/>
              </a:spcAft>
              <a:buClrTx/>
              <a:buSzTx/>
              <a:buFontTx/>
              <a:buNone/>
              <a:tabLst/>
              <a:defRPr kumimoji="0" sz="2000" b="0" i="0" u="none" strike="noStrike" cap="none" normalizeH="0" baseline="0">
                <a:ln>
                  <a:noFill/>
                </a:ln>
                <a:effectLst/>
                <a:latin typeface="Gill Sans MT" panose="020B0502020104020203" pitchFamily="34" charset="0"/>
              </a:defRPr>
            </a:lvl1pPr>
          </a:lstStyle>
          <a:p>
            <a:r>
              <a:rPr lang="fr-FR" altLang="fr-FR" dirty="0"/>
              <a:t>Visualise les associations locales : HH (hauts entourés de hauts), LL (bas entourés de bas), HL, LH.</a:t>
            </a:r>
          </a:p>
          <a:p>
            <a:r>
              <a:rPr lang="fr-FR" altLang="fr-FR" dirty="0"/>
              <a:t>Met en évidence les clusters et les zones atypiques.</a:t>
            </a:r>
          </a:p>
        </p:txBody>
      </p:sp>
      <p:grpSp>
        <p:nvGrpSpPr>
          <p:cNvPr id="23" name="Groupe 22">
            <a:extLst>
              <a:ext uri="{FF2B5EF4-FFF2-40B4-BE49-F238E27FC236}">
                <a16:creationId xmlns:a16="http://schemas.microsoft.com/office/drawing/2014/main" id="{C2A97639-C4EB-8797-738F-924B24618183}"/>
              </a:ext>
            </a:extLst>
          </p:cNvPr>
          <p:cNvGrpSpPr/>
          <p:nvPr/>
        </p:nvGrpSpPr>
        <p:grpSpPr>
          <a:xfrm>
            <a:off x="72608" y="5032430"/>
            <a:ext cx="4966607" cy="538782"/>
            <a:chOff x="1621972" y="1405339"/>
            <a:chExt cx="4966607" cy="538782"/>
          </a:xfrm>
        </p:grpSpPr>
        <p:sp>
          <p:nvSpPr>
            <p:cNvPr id="24" name="Rectangle : coins arrondis 23">
              <a:extLst>
                <a:ext uri="{FF2B5EF4-FFF2-40B4-BE49-F238E27FC236}">
                  <a16:creationId xmlns:a16="http://schemas.microsoft.com/office/drawing/2014/main" id="{0540D5FE-5CC6-FD4E-A765-C77C7B50386F}"/>
                </a:ext>
              </a:extLst>
            </p:cNvPr>
            <p:cNvSpPr/>
            <p:nvPr/>
          </p:nvSpPr>
          <p:spPr>
            <a:xfrm>
              <a:off x="1959428" y="1405339"/>
              <a:ext cx="4629151" cy="522872"/>
            </a:xfrm>
            <a:prstGeom prst="roundRect">
              <a:avLst>
                <a:gd name="adj" fmla="val 5000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Gill Sans MT" panose="020B0502020104020203" pitchFamily="34" charset="0"/>
                </a:rPr>
                <a:t>Diagramme de Moran</a:t>
              </a:r>
            </a:p>
          </p:txBody>
        </p:sp>
        <p:sp>
          <p:nvSpPr>
            <p:cNvPr id="25" name="Ellipse 24">
              <a:extLst>
                <a:ext uri="{FF2B5EF4-FFF2-40B4-BE49-F238E27FC236}">
                  <a16:creationId xmlns:a16="http://schemas.microsoft.com/office/drawing/2014/main" id="{9E7FB602-C130-8E64-321A-535D14B1E150}"/>
                </a:ext>
              </a:extLst>
            </p:cNvPr>
            <p:cNvSpPr/>
            <p:nvPr/>
          </p:nvSpPr>
          <p:spPr>
            <a:xfrm>
              <a:off x="1621972" y="1421249"/>
              <a:ext cx="522872" cy="52287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atin typeface="Montserrat" panose="02000505000000020004" pitchFamily="2" charset="0"/>
                </a:rPr>
                <a:t>4</a:t>
              </a:r>
            </a:p>
          </p:txBody>
        </p:sp>
      </p:grpSp>
    </p:spTree>
    <p:extLst>
      <p:ext uri="{BB962C8B-B14F-4D97-AF65-F5344CB8AC3E}">
        <p14:creationId xmlns:p14="http://schemas.microsoft.com/office/powerpoint/2010/main" val="2392160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B0D1BF-5844-EDB5-F573-31335D368525}"/>
            </a:ext>
          </a:extLst>
        </p:cNvPr>
        <p:cNvGrpSpPr/>
        <p:nvPr/>
      </p:nvGrpSpPr>
      <p:grpSpPr>
        <a:xfrm>
          <a:off x="0" y="0"/>
          <a:ext cx="0" cy="0"/>
          <a:chOff x="0" y="0"/>
          <a:chExt cx="0" cy="0"/>
        </a:xfrm>
      </p:grpSpPr>
      <p:sp>
        <p:nvSpPr>
          <p:cNvPr id="25" name="Bulle narrative : rectangle 24">
            <a:extLst>
              <a:ext uri="{FF2B5EF4-FFF2-40B4-BE49-F238E27FC236}">
                <a16:creationId xmlns:a16="http://schemas.microsoft.com/office/drawing/2014/main" id="{03741D8F-5252-3C14-6EB1-393B79A58E2E}"/>
              </a:ext>
            </a:extLst>
          </p:cNvPr>
          <p:cNvSpPr/>
          <p:nvPr/>
        </p:nvSpPr>
        <p:spPr>
          <a:xfrm>
            <a:off x="8954677" y="5171417"/>
            <a:ext cx="2116463" cy="646331"/>
          </a:xfrm>
          <a:prstGeom prst="wedgeRectCallout">
            <a:avLst>
              <a:gd name="adj1" fmla="val -13594"/>
              <a:gd name="adj2" fmla="val -164963"/>
            </a:avLst>
          </a:prstGeom>
          <a:solidFill>
            <a:srgbClr val="0A9FD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noProof="0" dirty="0">
                <a:latin typeface="Gill Sans MT" panose="020B0502020104020203" pitchFamily="34" charset="0"/>
              </a:rPr>
              <a:t>Dépendance dans les erreurs</a:t>
            </a:r>
          </a:p>
        </p:txBody>
      </p:sp>
      <p:sp>
        <p:nvSpPr>
          <p:cNvPr id="23" name="Bulle narrative : rectangle 22">
            <a:extLst>
              <a:ext uri="{FF2B5EF4-FFF2-40B4-BE49-F238E27FC236}">
                <a16:creationId xmlns:a16="http://schemas.microsoft.com/office/drawing/2014/main" id="{51920941-C001-044B-CB30-EA4A2208698B}"/>
              </a:ext>
            </a:extLst>
          </p:cNvPr>
          <p:cNvSpPr/>
          <p:nvPr/>
        </p:nvSpPr>
        <p:spPr>
          <a:xfrm>
            <a:off x="342074" y="1882607"/>
            <a:ext cx="2116463" cy="646331"/>
          </a:xfrm>
          <a:prstGeom prst="wedgeRectCallout">
            <a:avLst>
              <a:gd name="adj1" fmla="val -27995"/>
              <a:gd name="adj2" fmla="val 170199"/>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noProof="0" dirty="0">
                <a:latin typeface="Gill Sans MT" panose="020B0502020104020203" pitchFamily="34" charset="0"/>
              </a:rPr>
              <a:t>Dépendance endogène</a:t>
            </a:r>
          </a:p>
        </p:txBody>
      </p:sp>
      <p:sp>
        <p:nvSpPr>
          <p:cNvPr id="24" name="Bulle narrative : rectangle 23">
            <a:extLst>
              <a:ext uri="{FF2B5EF4-FFF2-40B4-BE49-F238E27FC236}">
                <a16:creationId xmlns:a16="http://schemas.microsoft.com/office/drawing/2014/main" id="{D50EEF8E-CAA7-D265-A7F5-1294CBCA85CB}"/>
              </a:ext>
            </a:extLst>
          </p:cNvPr>
          <p:cNvSpPr/>
          <p:nvPr/>
        </p:nvSpPr>
        <p:spPr>
          <a:xfrm>
            <a:off x="8150365" y="1961069"/>
            <a:ext cx="2116463" cy="646331"/>
          </a:xfrm>
          <a:prstGeom prst="wedgeRectCallout">
            <a:avLst>
              <a:gd name="adj1" fmla="val -161208"/>
              <a:gd name="adj2" fmla="val 173567"/>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noProof="0" dirty="0">
                <a:latin typeface="Gill Sans MT" panose="020B0502020104020203" pitchFamily="34" charset="0"/>
              </a:rPr>
              <a:t>Dépendance </a:t>
            </a:r>
            <a:r>
              <a:rPr lang="fr-FR" sz="2000" dirty="0">
                <a:latin typeface="Gill Sans MT" panose="020B0502020104020203" pitchFamily="34" charset="0"/>
              </a:rPr>
              <a:t>exo</a:t>
            </a:r>
            <a:r>
              <a:rPr lang="fr-FR" sz="2000" noProof="0" dirty="0">
                <a:latin typeface="Gill Sans MT" panose="020B0502020104020203" pitchFamily="34" charset="0"/>
              </a:rPr>
              <a:t>gène</a:t>
            </a:r>
          </a:p>
        </p:txBody>
      </p:sp>
      <p:sp>
        <p:nvSpPr>
          <p:cNvPr id="2" name="Espace réservé du numéro de diapositive 1">
            <a:extLst>
              <a:ext uri="{FF2B5EF4-FFF2-40B4-BE49-F238E27FC236}">
                <a16:creationId xmlns:a16="http://schemas.microsoft.com/office/drawing/2014/main" id="{15E57845-333C-D9B0-61B9-E44608ADEAA3}"/>
              </a:ext>
            </a:extLst>
          </p:cNvPr>
          <p:cNvSpPr>
            <a:spLocks noGrp="1"/>
          </p:cNvSpPr>
          <p:nvPr>
            <p:ph type="sldNum" sz="quarter" idx="4"/>
          </p:nvPr>
        </p:nvSpPr>
        <p:spPr/>
        <p:txBody>
          <a:bodyPr/>
          <a:lstStyle/>
          <a:p>
            <a:fld id="{F546B7B7-7D14-4795-A998-350CFB2BDD43}" type="slidenum">
              <a:rPr lang="fr-FR" smtClean="0"/>
              <a:pPr/>
              <a:t>11</a:t>
            </a:fld>
            <a:endParaRPr lang="fr-FR" dirty="0"/>
          </a:p>
        </p:txBody>
      </p:sp>
      <p:sp>
        <p:nvSpPr>
          <p:cNvPr id="3" name="ZoneTexte 2">
            <a:extLst>
              <a:ext uri="{FF2B5EF4-FFF2-40B4-BE49-F238E27FC236}">
                <a16:creationId xmlns:a16="http://schemas.microsoft.com/office/drawing/2014/main" id="{7A5700A4-2F79-0C0D-2093-533521F29605}"/>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2.4. Modèles</a:t>
            </a:r>
          </a:p>
        </p:txBody>
      </p:sp>
      <p:pic>
        <p:nvPicPr>
          <p:cNvPr id="4" name="Graphique 3" descr="Flèches de chevron">
            <a:extLst>
              <a:ext uri="{FF2B5EF4-FFF2-40B4-BE49-F238E27FC236}">
                <a16:creationId xmlns:a16="http://schemas.microsoft.com/office/drawing/2014/main" id="{280B7A1C-90CA-A1EF-957B-AF158B9ACE9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2" y="266700"/>
            <a:ext cx="1170459" cy="1170459"/>
          </a:xfrm>
          <a:prstGeom prst="rect">
            <a:avLst/>
          </a:prstGeom>
        </p:spPr>
      </p:pic>
      <p:sp>
        <p:nvSpPr>
          <p:cNvPr id="5" name="ZoneTexte 4">
            <a:extLst>
              <a:ext uri="{FF2B5EF4-FFF2-40B4-BE49-F238E27FC236}">
                <a16:creationId xmlns:a16="http://schemas.microsoft.com/office/drawing/2014/main" id="{BE397EBF-F696-43A9-AB35-7698BD20AEF6}"/>
              </a:ext>
            </a:extLst>
          </p:cNvPr>
          <p:cNvSpPr txBox="1"/>
          <p:nvPr/>
        </p:nvSpPr>
        <p:spPr>
          <a:xfrm>
            <a:off x="4446319" y="1649189"/>
            <a:ext cx="3585236" cy="461665"/>
          </a:xfrm>
          <a:prstGeom prst="rect">
            <a:avLst/>
          </a:prstGeom>
          <a:noFill/>
        </p:spPr>
        <p:txBody>
          <a:bodyPr wrap="square" rtlCol="0">
            <a:spAutoFit/>
          </a:bodyPr>
          <a:lstStyle/>
          <a:p>
            <a:r>
              <a:rPr lang="fr-FR" sz="2400" b="1" dirty="0">
                <a:solidFill>
                  <a:srgbClr val="006A5A"/>
                </a:solidFill>
                <a:latin typeface="Gill Sans MT" panose="020B0502020104020203" pitchFamily="34" charset="0"/>
              </a:rPr>
              <a:t>MCO</a:t>
            </a:r>
            <a:r>
              <a:rPr lang="fr-FR" sz="2400" dirty="0">
                <a:solidFill>
                  <a:srgbClr val="006A5A"/>
                </a:solidFill>
                <a:latin typeface="Gill Sans MT" panose="020B0502020104020203" pitchFamily="34" charset="0"/>
              </a:rPr>
              <a:t>(Modèle classique) </a:t>
            </a:r>
          </a:p>
        </p:txBody>
      </p:sp>
      <p:sp>
        <p:nvSpPr>
          <p:cNvPr id="6" name="ZoneTexte 5">
            <a:extLst>
              <a:ext uri="{FF2B5EF4-FFF2-40B4-BE49-F238E27FC236}">
                <a16:creationId xmlns:a16="http://schemas.microsoft.com/office/drawing/2014/main" id="{908E050E-2F7A-4452-BA04-C789FD11C686}"/>
              </a:ext>
            </a:extLst>
          </p:cNvPr>
          <p:cNvSpPr txBox="1"/>
          <p:nvPr/>
        </p:nvSpPr>
        <p:spPr>
          <a:xfrm>
            <a:off x="342074" y="3319133"/>
            <a:ext cx="3697070" cy="461665"/>
          </a:xfrm>
          <a:prstGeom prst="rect">
            <a:avLst/>
          </a:prstGeom>
          <a:noFill/>
        </p:spPr>
        <p:txBody>
          <a:bodyPr wrap="square" rtlCol="0">
            <a:spAutoFit/>
          </a:bodyPr>
          <a:lstStyle>
            <a:defPPr>
              <a:defRPr lang="fr-FR"/>
            </a:defPPr>
            <a:lvl1pPr>
              <a:defRPr sz="2400">
                <a:latin typeface="Gill Sans MT" panose="020B0502020104020203" pitchFamily="34" charset="0"/>
              </a:defRPr>
            </a:lvl1pPr>
          </a:lstStyle>
          <a:p>
            <a:r>
              <a:rPr lang="fr-FR" b="1" dirty="0">
                <a:solidFill>
                  <a:schemeClr val="accent4">
                    <a:lumMod val="75000"/>
                  </a:schemeClr>
                </a:solidFill>
              </a:rPr>
              <a:t>SAR </a:t>
            </a:r>
            <a:r>
              <a:rPr lang="fr-FR" dirty="0">
                <a:solidFill>
                  <a:schemeClr val="accent4">
                    <a:lumMod val="75000"/>
                  </a:schemeClr>
                </a:solidFill>
              </a:rPr>
              <a:t>(</a:t>
            </a:r>
            <a:r>
              <a:rPr lang="fr-FR" b="1" dirty="0">
                <a:solidFill>
                  <a:schemeClr val="accent4">
                    <a:lumMod val="75000"/>
                  </a:schemeClr>
                </a:solidFill>
              </a:rPr>
              <a:t>S</a:t>
            </a:r>
            <a:r>
              <a:rPr lang="fr-FR" dirty="0">
                <a:solidFill>
                  <a:schemeClr val="accent4">
                    <a:lumMod val="75000"/>
                  </a:schemeClr>
                </a:solidFill>
              </a:rPr>
              <a:t>patial </a:t>
            </a:r>
            <a:r>
              <a:rPr lang="fr-FR" b="1" dirty="0" err="1">
                <a:solidFill>
                  <a:schemeClr val="accent4">
                    <a:lumMod val="75000"/>
                  </a:schemeClr>
                </a:solidFill>
              </a:rPr>
              <a:t>A</a:t>
            </a:r>
            <a:r>
              <a:rPr lang="fr-FR" dirty="0" err="1">
                <a:solidFill>
                  <a:schemeClr val="accent4">
                    <a:lumMod val="75000"/>
                  </a:schemeClr>
                </a:solidFill>
              </a:rPr>
              <a:t>uto</a:t>
            </a:r>
            <a:r>
              <a:rPr lang="fr-FR" b="1" dirty="0" err="1">
                <a:solidFill>
                  <a:schemeClr val="accent4">
                    <a:lumMod val="75000"/>
                  </a:schemeClr>
                </a:solidFill>
              </a:rPr>
              <a:t>R</a:t>
            </a:r>
            <a:r>
              <a:rPr lang="fr-FR" dirty="0" err="1">
                <a:solidFill>
                  <a:schemeClr val="accent4">
                    <a:lumMod val="75000"/>
                  </a:schemeClr>
                </a:solidFill>
              </a:rPr>
              <a:t>egresif</a:t>
            </a:r>
            <a:r>
              <a:rPr lang="fr-FR" dirty="0">
                <a:solidFill>
                  <a:schemeClr val="accent4">
                    <a:lumMod val="75000"/>
                  </a:schemeClr>
                </a:solidFill>
              </a:rPr>
              <a:t>)</a:t>
            </a:r>
          </a:p>
        </p:txBody>
      </p:sp>
      <p:sp>
        <p:nvSpPr>
          <p:cNvPr id="7" name="ZoneTexte 6">
            <a:extLst>
              <a:ext uri="{FF2B5EF4-FFF2-40B4-BE49-F238E27FC236}">
                <a16:creationId xmlns:a16="http://schemas.microsoft.com/office/drawing/2014/main" id="{F7AED6EA-09C3-489D-8973-FFAEB32F203C}"/>
              </a:ext>
            </a:extLst>
          </p:cNvPr>
          <p:cNvSpPr txBox="1"/>
          <p:nvPr/>
        </p:nvSpPr>
        <p:spPr>
          <a:xfrm>
            <a:off x="8711502" y="3330668"/>
            <a:ext cx="3585237" cy="461665"/>
          </a:xfrm>
          <a:prstGeom prst="rect">
            <a:avLst/>
          </a:prstGeom>
          <a:noFill/>
        </p:spPr>
        <p:txBody>
          <a:bodyPr wrap="square" rtlCol="0">
            <a:spAutoFit/>
          </a:bodyPr>
          <a:lstStyle>
            <a:defPPr>
              <a:defRPr lang="fr-FR"/>
            </a:defPPr>
            <a:lvl1pPr>
              <a:defRPr sz="2400">
                <a:latin typeface="Gill Sans MT" panose="020B0502020104020203" pitchFamily="34" charset="0"/>
              </a:defRPr>
            </a:lvl1pPr>
          </a:lstStyle>
          <a:p>
            <a:r>
              <a:rPr lang="fr-FR" b="1" dirty="0">
                <a:solidFill>
                  <a:schemeClr val="accent1"/>
                </a:solidFill>
              </a:rPr>
              <a:t>SEM</a:t>
            </a:r>
            <a:r>
              <a:rPr lang="fr-FR" dirty="0">
                <a:solidFill>
                  <a:schemeClr val="accent1"/>
                </a:solidFill>
              </a:rPr>
              <a:t>(</a:t>
            </a:r>
            <a:r>
              <a:rPr lang="fr-FR" b="1" dirty="0">
                <a:solidFill>
                  <a:schemeClr val="accent1"/>
                </a:solidFill>
              </a:rPr>
              <a:t>S</a:t>
            </a:r>
            <a:r>
              <a:rPr lang="fr-FR" dirty="0">
                <a:solidFill>
                  <a:schemeClr val="accent1"/>
                </a:solidFill>
              </a:rPr>
              <a:t>patial </a:t>
            </a:r>
            <a:r>
              <a:rPr lang="fr-FR" b="1" dirty="0">
                <a:solidFill>
                  <a:schemeClr val="accent1"/>
                </a:solidFill>
              </a:rPr>
              <a:t>E</a:t>
            </a:r>
            <a:r>
              <a:rPr lang="fr-FR" dirty="0">
                <a:solidFill>
                  <a:schemeClr val="accent1"/>
                </a:solidFill>
              </a:rPr>
              <a:t>rror </a:t>
            </a:r>
            <a:r>
              <a:rPr lang="fr-FR" b="1" dirty="0">
                <a:solidFill>
                  <a:schemeClr val="accent1"/>
                </a:solidFill>
              </a:rPr>
              <a:t>M</a:t>
            </a:r>
            <a:r>
              <a:rPr lang="fr-FR" dirty="0">
                <a:solidFill>
                  <a:schemeClr val="accent1"/>
                </a:solidFill>
              </a:rPr>
              <a:t>odel)</a:t>
            </a:r>
          </a:p>
        </p:txBody>
      </p:sp>
      <p:sp>
        <p:nvSpPr>
          <p:cNvPr id="8" name="ZoneTexte 7">
            <a:extLst>
              <a:ext uri="{FF2B5EF4-FFF2-40B4-BE49-F238E27FC236}">
                <a16:creationId xmlns:a16="http://schemas.microsoft.com/office/drawing/2014/main" id="{EC54D75E-F1A9-4991-822B-A4F4E8DA1A83}"/>
              </a:ext>
            </a:extLst>
          </p:cNvPr>
          <p:cNvSpPr txBox="1"/>
          <p:nvPr/>
        </p:nvSpPr>
        <p:spPr>
          <a:xfrm>
            <a:off x="4446319" y="3335274"/>
            <a:ext cx="4137186" cy="461665"/>
          </a:xfrm>
          <a:prstGeom prst="rect">
            <a:avLst/>
          </a:prstGeom>
          <a:noFill/>
        </p:spPr>
        <p:txBody>
          <a:bodyPr wrap="square" rtlCol="0">
            <a:spAutoFit/>
          </a:bodyPr>
          <a:lstStyle>
            <a:defPPr>
              <a:defRPr lang="fr-FR"/>
            </a:defPPr>
            <a:lvl1pPr>
              <a:defRPr sz="2400">
                <a:latin typeface="Gill Sans MT" panose="020B0502020104020203" pitchFamily="34" charset="0"/>
              </a:defRPr>
            </a:lvl1pPr>
          </a:lstStyle>
          <a:p>
            <a:r>
              <a:rPr lang="fr-FR" b="1" dirty="0">
                <a:solidFill>
                  <a:srgbClr val="C00000"/>
                </a:solidFill>
              </a:rPr>
              <a:t>SLX</a:t>
            </a:r>
            <a:r>
              <a:rPr lang="fr-FR" dirty="0">
                <a:solidFill>
                  <a:srgbClr val="C00000"/>
                </a:solidFill>
              </a:rPr>
              <a:t>(</a:t>
            </a:r>
            <a:r>
              <a:rPr lang="fr-FR" b="1" dirty="0">
                <a:solidFill>
                  <a:srgbClr val="C00000"/>
                </a:solidFill>
              </a:rPr>
              <a:t>S</a:t>
            </a:r>
            <a:r>
              <a:rPr lang="fr-FR" dirty="0">
                <a:solidFill>
                  <a:srgbClr val="C00000"/>
                </a:solidFill>
              </a:rPr>
              <a:t>patial </a:t>
            </a:r>
            <a:r>
              <a:rPr lang="fr-FR" b="1" dirty="0">
                <a:solidFill>
                  <a:srgbClr val="C00000"/>
                </a:solidFill>
              </a:rPr>
              <a:t>L</a:t>
            </a:r>
            <a:r>
              <a:rPr lang="fr-FR" dirty="0">
                <a:solidFill>
                  <a:srgbClr val="C00000"/>
                </a:solidFill>
              </a:rPr>
              <a:t>ag of </a:t>
            </a:r>
            <a:r>
              <a:rPr lang="fr-FR" b="1" dirty="0">
                <a:solidFill>
                  <a:srgbClr val="C00000"/>
                </a:solidFill>
              </a:rPr>
              <a:t>X</a:t>
            </a:r>
            <a:r>
              <a:rPr lang="fr-FR" dirty="0">
                <a:solidFill>
                  <a:srgbClr val="C00000"/>
                </a:solidFill>
              </a:rPr>
              <a:t> model)</a:t>
            </a:r>
          </a:p>
        </p:txBody>
      </p:sp>
      <p:sp>
        <p:nvSpPr>
          <p:cNvPr id="9" name="ZoneTexte 8">
            <a:extLst>
              <a:ext uri="{FF2B5EF4-FFF2-40B4-BE49-F238E27FC236}">
                <a16:creationId xmlns:a16="http://schemas.microsoft.com/office/drawing/2014/main" id="{8ED130DF-3A65-4B3B-91E9-30C615965A0A}"/>
              </a:ext>
            </a:extLst>
          </p:cNvPr>
          <p:cNvSpPr txBox="1"/>
          <p:nvPr/>
        </p:nvSpPr>
        <p:spPr>
          <a:xfrm>
            <a:off x="2417174" y="5185314"/>
            <a:ext cx="3894422" cy="461665"/>
          </a:xfrm>
          <a:prstGeom prst="rect">
            <a:avLst/>
          </a:prstGeom>
          <a:noFill/>
        </p:spPr>
        <p:txBody>
          <a:bodyPr wrap="square" rtlCol="0">
            <a:spAutoFit/>
          </a:bodyPr>
          <a:lstStyle>
            <a:defPPr>
              <a:defRPr lang="fr-FR"/>
            </a:defPPr>
            <a:lvl1pPr>
              <a:defRPr sz="2400">
                <a:latin typeface="Gill Sans MT" panose="020B0502020104020203" pitchFamily="34" charset="0"/>
              </a:defRPr>
            </a:lvl1pPr>
          </a:lstStyle>
          <a:p>
            <a:r>
              <a:rPr lang="fr-FR" b="1" dirty="0">
                <a:solidFill>
                  <a:srgbClr val="7030A0"/>
                </a:solidFill>
              </a:rPr>
              <a:t>SDM</a:t>
            </a:r>
            <a:r>
              <a:rPr lang="fr-FR" dirty="0">
                <a:solidFill>
                  <a:srgbClr val="7030A0"/>
                </a:solidFill>
              </a:rPr>
              <a:t>(</a:t>
            </a:r>
            <a:r>
              <a:rPr lang="fr-FR" b="1" dirty="0">
                <a:solidFill>
                  <a:srgbClr val="7030A0"/>
                </a:solidFill>
              </a:rPr>
              <a:t>S</a:t>
            </a:r>
            <a:r>
              <a:rPr lang="fr-FR" dirty="0">
                <a:solidFill>
                  <a:srgbClr val="7030A0"/>
                </a:solidFill>
              </a:rPr>
              <a:t>patial </a:t>
            </a:r>
            <a:r>
              <a:rPr lang="fr-FR" b="1" dirty="0">
                <a:solidFill>
                  <a:srgbClr val="7030A0"/>
                </a:solidFill>
              </a:rPr>
              <a:t>D</a:t>
            </a:r>
            <a:r>
              <a:rPr lang="fr-FR" dirty="0">
                <a:solidFill>
                  <a:srgbClr val="7030A0"/>
                </a:solidFill>
              </a:rPr>
              <a:t>urbin </a:t>
            </a:r>
            <a:r>
              <a:rPr lang="fr-FR" b="1" dirty="0">
                <a:solidFill>
                  <a:srgbClr val="7030A0"/>
                </a:solidFill>
              </a:rPr>
              <a:t>M</a:t>
            </a:r>
            <a:r>
              <a:rPr lang="fr-FR" dirty="0">
                <a:solidFill>
                  <a:srgbClr val="7030A0"/>
                </a:solidFill>
              </a:rPr>
              <a:t>odel)</a:t>
            </a:r>
          </a:p>
        </p:txBody>
      </p:sp>
      <p:sp>
        <p:nvSpPr>
          <p:cNvPr id="10" name="Rectangle 9">
            <a:extLst>
              <a:ext uri="{FF2B5EF4-FFF2-40B4-BE49-F238E27FC236}">
                <a16:creationId xmlns:a16="http://schemas.microsoft.com/office/drawing/2014/main" id="{0E3D93F1-05AD-4E8B-A3ED-C8D8254D94E4}"/>
              </a:ext>
            </a:extLst>
          </p:cNvPr>
          <p:cNvSpPr/>
          <p:nvPr/>
        </p:nvSpPr>
        <p:spPr>
          <a:xfrm>
            <a:off x="4193049" y="1802801"/>
            <a:ext cx="203931" cy="197353"/>
          </a:xfrm>
          <a:prstGeom prst="rect">
            <a:avLst/>
          </a:prstGeom>
          <a:solidFill>
            <a:srgbClr val="006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006A5A"/>
              </a:solidFill>
            </a:endParaRPr>
          </a:p>
        </p:txBody>
      </p:sp>
      <p:sp>
        <p:nvSpPr>
          <p:cNvPr id="11" name="Rectangle 10">
            <a:extLst>
              <a:ext uri="{FF2B5EF4-FFF2-40B4-BE49-F238E27FC236}">
                <a16:creationId xmlns:a16="http://schemas.microsoft.com/office/drawing/2014/main" id="{1D4F0291-506F-4EF2-9B91-4B4432012D97}"/>
              </a:ext>
            </a:extLst>
          </p:cNvPr>
          <p:cNvSpPr/>
          <p:nvPr/>
        </p:nvSpPr>
        <p:spPr>
          <a:xfrm>
            <a:off x="88803" y="3451288"/>
            <a:ext cx="203931" cy="19735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4">
                  <a:lumMod val="75000"/>
                </a:schemeClr>
              </a:solidFill>
            </a:endParaRPr>
          </a:p>
        </p:txBody>
      </p:sp>
      <p:sp>
        <p:nvSpPr>
          <p:cNvPr id="12" name="Rectangle 11">
            <a:extLst>
              <a:ext uri="{FF2B5EF4-FFF2-40B4-BE49-F238E27FC236}">
                <a16:creationId xmlns:a16="http://schemas.microsoft.com/office/drawing/2014/main" id="{9178589A-CC7E-473B-884D-A479078A8174}"/>
              </a:ext>
            </a:extLst>
          </p:cNvPr>
          <p:cNvSpPr/>
          <p:nvPr/>
        </p:nvSpPr>
        <p:spPr>
          <a:xfrm>
            <a:off x="8458233" y="3494356"/>
            <a:ext cx="203931" cy="1973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1"/>
              </a:solidFill>
            </a:endParaRPr>
          </a:p>
        </p:txBody>
      </p:sp>
      <p:sp>
        <p:nvSpPr>
          <p:cNvPr id="13" name="Rectangle 12">
            <a:extLst>
              <a:ext uri="{FF2B5EF4-FFF2-40B4-BE49-F238E27FC236}">
                <a16:creationId xmlns:a16="http://schemas.microsoft.com/office/drawing/2014/main" id="{B4E803D5-3B40-440D-8151-5EF4C6E7C9CA}"/>
              </a:ext>
            </a:extLst>
          </p:cNvPr>
          <p:cNvSpPr/>
          <p:nvPr/>
        </p:nvSpPr>
        <p:spPr>
          <a:xfrm>
            <a:off x="4193049" y="3467429"/>
            <a:ext cx="203931" cy="19735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C00000"/>
              </a:solidFill>
            </a:endParaRPr>
          </a:p>
        </p:txBody>
      </p:sp>
      <p:sp>
        <p:nvSpPr>
          <p:cNvPr id="14" name="Rectangle 13">
            <a:extLst>
              <a:ext uri="{FF2B5EF4-FFF2-40B4-BE49-F238E27FC236}">
                <a16:creationId xmlns:a16="http://schemas.microsoft.com/office/drawing/2014/main" id="{1421FB3C-83A0-4FCD-904A-42050F6EBA00}"/>
              </a:ext>
            </a:extLst>
          </p:cNvPr>
          <p:cNvSpPr/>
          <p:nvPr/>
        </p:nvSpPr>
        <p:spPr>
          <a:xfrm>
            <a:off x="2093276" y="5328644"/>
            <a:ext cx="203931" cy="19735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7030A0"/>
              </a:solidFill>
            </a:endParaRPr>
          </a:p>
        </p:txBody>
      </p:sp>
      <mc:AlternateContent xmlns:mc="http://schemas.openxmlformats.org/markup-compatibility/2006" xmlns:a14="http://schemas.microsoft.com/office/drawing/2010/main">
        <mc:Choice Requires="a14">
          <p:sp>
            <p:nvSpPr>
              <p:cNvPr id="15" name="ZoneTexte 14">
                <a:extLst>
                  <a:ext uri="{FF2B5EF4-FFF2-40B4-BE49-F238E27FC236}">
                    <a16:creationId xmlns:a16="http://schemas.microsoft.com/office/drawing/2014/main" id="{CABFA3D5-464D-4F11-AF07-72B001F726A5}"/>
                  </a:ext>
                </a:extLst>
              </p:cNvPr>
              <p:cNvSpPr txBox="1"/>
              <p:nvPr/>
            </p:nvSpPr>
            <p:spPr>
              <a:xfrm>
                <a:off x="4837733" y="2242797"/>
                <a:ext cx="195887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sz="2800" b="0" i="1" smtClean="0">
                          <a:solidFill>
                            <a:srgbClr val="006A5A"/>
                          </a:solidFill>
                          <a:latin typeface="Cambria Math" panose="02040503050406030204" pitchFamily="18" charset="0"/>
                        </a:rPr>
                        <m:t>𝑌</m:t>
                      </m:r>
                      <m:r>
                        <a:rPr lang="fr-FR" sz="2800" b="0" i="1" smtClean="0">
                          <a:solidFill>
                            <a:srgbClr val="006A5A"/>
                          </a:solidFill>
                          <a:latin typeface="Cambria Math" panose="02040503050406030204" pitchFamily="18" charset="0"/>
                        </a:rPr>
                        <m:t>=</m:t>
                      </m:r>
                      <m:r>
                        <a:rPr lang="fr-FR" sz="2800" b="0" i="1" smtClean="0">
                          <a:solidFill>
                            <a:srgbClr val="006A5A"/>
                          </a:solidFill>
                          <a:latin typeface="Cambria Math" panose="02040503050406030204" pitchFamily="18" charset="0"/>
                        </a:rPr>
                        <m:t>𝑋</m:t>
                      </m:r>
                      <m:r>
                        <a:rPr lang="fr-FR" sz="2800" b="0" i="1" smtClean="0">
                          <a:solidFill>
                            <a:srgbClr val="006A5A"/>
                          </a:solidFill>
                          <a:latin typeface="Cambria Math" panose="02040503050406030204" pitchFamily="18" charset="0"/>
                          <a:ea typeface="Cambria Math" panose="02040503050406030204" pitchFamily="18" charset="0"/>
                        </a:rPr>
                        <m:t>𝛽</m:t>
                      </m:r>
                      <m:r>
                        <a:rPr lang="fr-FR" sz="2800" b="0" i="1" smtClean="0">
                          <a:solidFill>
                            <a:srgbClr val="006A5A"/>
                          </a:solidFill>
                          <a:latin typeface="Cambria Math" panose="02040503050406030204" pitchFamily="18" charset="0"/>
                          <a:ea typeface="Cambria Math" panose="02040503050406030204" pitchFamily="18" charset="0"/>
                        </a:rPr>
                        <m:t>+ </m:t>
                      </m:r>
                      <m:r>
                        <a:rPr lang="fr-FR" sz="2800" b="0" i="1" smtClean="0">
                          <a:solidFill>
                            <a:srgbClr val="006A5A"/>
                          </a:solidFill>
                          <a:latin typeface="Cambria Math" panose="02040503050406030204" pitchFamily="18" charset="0"/>
                          <a:ea typeface="Cambria Math" panose="02040503050406030204" pitchFamily="18" charset="0"/>
                        </a:rPr>
                        <m:t>𝜀</m:t>
                      </m:r>
                    </m:oMath>
                  </m:oMathPara>
                </a14:m>
                <a:endParaRPr lang="fr-FR" sz="2800" dirty="0">
                  <a:solidFill>
                    <a:srgbClr val="006A5A"/>
                  </a:solidFill>
                </a:endParaRPr>
              </a:p>
            </p:txBody>
          </p:sp>
        </mc:Choice>
        <mc:Fallback xmlns="">
          <p:sp>
            <p:nvSpPr>
              <p:cNvPr id="15" name="ZoneTexte 14">
                <a:extLst>
                  <a:ext uri="{FF2B5EF4-FFF2-40B4-BE49-F238E27FC236}">
                    <a16:creationId xmlns:a16="http://schemas.microsoft.com/office/drawing/2014/main" id="{CABFA3D5-464D-4F11-AF07-72B001F726A5}"/>
                  </a:ext>
                </a:extLst>
              </p:cNvPr>
              <p:cNvSpPr txBox="1">
                <a:spLocks noRot="1" noChangeAspect="1" noMove="1" noResize="1" noEditPoints="1" noAdjustHandles="1" noChangeArrowheads="1" noChangeShapeType="1" noTextEdit="1"/>
              </p:cNvSpPr>
              <p:nvPr/>
            </p:nvSpPr>
            <p:spPr>
              <a:xfrm>
                <a:off x="4837733" y="2242797"/>
                <a:ext cx="1958870" cy="43088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ZoneTexte 15">
                <a:extLst>
                  <a:ext uri="{FF2B5EF4-FFF2-40B4-BE49-F238E27FC236}">
                    <a16:creationId xmlns:a16="http://schemas.microsoft.com/office/drawing/2014/main" id="{58AF11F9-D5C7-40B6-9979-CBC8C2E5D26B}"/>
                  </a:ext>
                </a:extLst>
              </p:cNvPr>
              <p:cNvSpPr txBox="1"/>
              <p:nvPr/>
            </p:nvSpPr>
            <p:spPr>
              <a:xfrm>
                <a:off x="292734" y="3851724"/>
                <a:ext cx="3177986"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fr-FR" sz="2800" b="0" i="1" smtClean="0">
                          <a:solidFill>
                            <a:schemeClr val="tx1"/>
                          </a:solidFill>
                          <a:latin typeface="Cambria Math" panose="02040503050406030204" pitchFamily="18" charset="0"/>
                        </a:rPr>
                        <m:t>𝑌</m:t>
                      </m:r>
                      <m:r>
                        <a:rPr lang="fr-FR" sz="2800" b="0" i="1" smtClean="0">
                          <a:solidFill>
                            <a:schemeClr val="tx1"/>
                          </a:solidFill>
                          <a:latin typeface="Cambria Math" panose="02040503050406030204" pitchFamily="18" charset="0"/>
                        </a:rPr>
                        <m:t>=</m:t>
                      </m:r>
                      <m:r>
                        <a:rPr lang="fr-FR" sz="2800" b="0" i="1" smtClean="0">
                          <a:solidFill>
                            <a:schemeClr val="accent4">
                              <a:lumMod val="75000"/>
                            </a:schemeClr>
                          </a:solidFill>
                          <a:latin typeface="Cambria Math" panose="02040503050406030204" pitchFamily="18" charset="0"/>
                        </a:rPr>
                        <m:t>𝜌</m:t>
                      </m:r>
                      <m:r>
                        <a:rPr lang="fr-FR" sz="2800" b="0" i="1" smtClean="0">
                          <a:solidFill>
                            <a:schemeClr val="accent4">
                              <a:lumMod val="75000"/>
                            </a:schemeClr>
                          </a:solidFill>
                          <a:latin typeface="Cambria Math" panose="02040503050406030204" pitchFamily="18" charset="0"/>
                        </a:rPr>
                        <m:t>𝑊𝑌</m:t>
                      </m:r>
                      <m:r>
                        <a:rPr lang="fr-FR" sz="2800" b="0" i="1" smtClean="0">
                          <a:solidFill>
                            <a:schemeClr val="accent4">
                              <a:lumMod val="75000"/>
                            </a:schemeClr>
                          </a:solidFill>
                          <a:latin typeface="Cambria Math" panose="02040503050406030204" pitchFamily="18" charset="0"/>
                        </a:rPr>
                        <m:t>+</m:t>
                      </m:r>
                      <m:r>
                        <a:rPr lang="fr-FR" sz="2800" b="0" i="1" smtClean="0">
                          <a:solidFill>
                            <a:schemeClr val="tx1"/>
                          </a:solidFill>
                          <a:latin typeface="Cambria Math" panose="02040503050406030204" pitchFamily="18" charset="0"/>
                        </a:rPr>
                        <m:t>𝑋</m:t>
                      </m:r>
                      <m:r>
                        <a:rPr lang="fr-FR" sz="2800" b="0" i="1" smtClean="0">
                          <a:solidFill>
                            <a:schemeClr val="tx1"/>
                          </a:solidFill>
                          <a:latin typeface="Cambria Math" panose="02040503050406030204" pitchFamily="18" charset="0"/>
                        </a:rPr>
                        <m:t>𝛽</m:t>
                      </m:r>
                      <m:r>
                        <a:rPr lang="fr-FR" sz="2800" b="0" i="1" smtClean="0">
                          <a:solidFill>
                            <a:schemeClr val="tx1"/>
                          </a:solidFill>
                          <a:latin typeface="Cambria Math" panose="02040503050406030204" pitchFamily="18" charset="0"/>
                        </a:rPr>
                        <m:t>+ </m:t>
                      </m:r>
                      <m:r>
                        <a:rPr lang="fr-FR" sz="2800" b="0" i="1" smtClean="0">
                          <a:solidFill>
                            <a:schemeClr val="tx1"/>
                          </a:solidFill>
                          <a:latin typeface="Cambria Math" panose="02040503050406030204" pitchFamily="18" charset="0"/>
                        </a:rPr>
                        <m:t>𝜖</m:t>
                      </m:r>
                    </m:oMath>
                  </m:oMathPara>
                </a14:m>
                <a:endParaRPr lang="fr-FR" sz="2800" i="1" dirty="0">
                  <a:solidFill>
                    <a:schemeClr val="accent4">
                      <a:lumMod val="75000"/>
                    </a:schemeClr>
                  </a:solidFill>
                  <a:latin typeface="Cambria Math" panose="02040503050406030204" pitchFamily="18" charset="0"/>
                </a:endParaRPr>
              </a:p>
            </p:txBody>
          </p:sp>
        </mc:Choice>
        <mc:Fallback xmlns="">
          <p:sp>
            <p:nvSpPr>
              <p:cNvPr id="16" name="ZoneTexte 15">
                <a:extLst>
                  <a:ext uri="{FF2B5EF4-FFF2-40B4-BE49-F238E27FC236}">
                    <a16:creationId xmlns:a16="http://schemas.microsoft.com/office/drawing/2014/main" id="{58AF11F9-D5C7-40B6-9979-CBC8C2E5D26B}"/>
                  </a:ext>
                </a:extLst>
              </p:cNvPr>
              <p:cNvSpPr txBox="1">
                <a:spLocks noRot="1" noChangeAspect="1" noMove="1" noResize="1" noEditPoints="1" noAdjustHandles="1" noChangeArrowheads="1" noChangeShapeType="1" noTextEdit="1"/>
              </p:cNvSpPr>
              <p:nvPr/>
            </p:nvSpPr>
            <p:spPr>
              <a:xfrm>
                <a:off x="292734" y="3851724"/>
                <a:ext cx="3177986" cy="43088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ZoneTexte 18">
                <a:extLst>
                  <a:ext uri="{FF2B5EF4-FFF2-40B4-BE49-F238E27FC236}">
                    <a16:creationId xmlns:a16="http://schemas.microsoft.com/office/drawing/2014/main" id="{FE29D418-67E3-47A4-AFED-8247234C9374}"/>
                  </a:ext>
                </a:extLst>
              </p:cNvPr>
              <p:cNvSpPr txBox="1"/>
              <p:nvPr/>
            </p:nvSpPr>
            <p:spPr>
              <a:xfrm>
                <a:off x="8780574" y="3930171"/>
                <a:ext cx="299428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sz="2800" b="0" i="1" smtClean="0">
                          <a:solidFill>
                            <a:schemeClr val="tx1"/>
                          </a:solidFill>
                          <a:latin typeface="Cambria Math" panose="02040503050406030204" pitchFamily="18" charset="0"/>
                        </a:rPr>
                        <m:t>𝑌</m:t>
                      </m:r>
                      <m:r>
                        <a:rPr lang="fr-FR" sz="2800" b="0" i="1" smtClean="0">
                          <a:solidFill>
                            <a:schemeClr val="tx1"/>
                          </a:solidFill>
                          <a:latin typeface="Cambria Math" panose="02040503050406030204" pitchFamily="18" charset="0"/>
                        </a:rPr>
                        <m:t>=</m:t>
                      </m:r>
                      <m:r>
                        <a:rPr lang="fr-FR" sz="2800" b="0" i="1" smtClean="0">
                          <a:solidFill>
                            <a:schemeClr val="accent1"/>
                          </a:solidFill>
                          <a:latin typeface="Cambria Math" panose="02040503050406030204" pitchFamily="18" charset="0"/>
                          <a:ea typeface="Cambria Math" panose="02040503050406030204" pitchFamily="18" charset="0"/>
                        </a:rPr>
                        <m:t>𝜆</m:t>
                      </m:r>
                      <m:r>
                        <a:rPr lang="fr-FR" sz="2800" b="0" i="1" smtClean="0">
                          <a:solidFill>
                            <a:schemeClr val="accent1"/>
                          </a:solidFill>
                          <a:latin typeface="Cambria Math" panose="02040503050406030204" pitchFamily="18" charset="0"/>
                          <a:ea typeface="Cambria Math" panose="02040503050406030204" pitchFamily="18" charset="0"/>
                        </a:rPr>
                        <m:t>𝑊</m:t>
                      </m:r>
                      <m:r>
                        <a:rPr lang="fr-FR" sz="2800" b="0" i="1" smtClean="0">
                          <a:solidFill>
                            <a:schemeClr val="accent1"/>
                          </a:solidFill>
                          <a:latin typeface="Cambria Math" panose="02040503050406030204" pitchFamily="18" charset="0"/>
                          <a:ea typeface="Cambria Math" panose="02040503050406030204" pitchFamily="18" charset="0"/>
                        </a:rPr>
                        <m:t>𝜇</m:t>
                      </m:r>
                      <m:r>
                        <a:rPr lang="fr-FR" sz="2800" b="0" i="1" smtClean="0">
                          <a:solidFill>
                            <a:schemeClr val="accent1"/>
                          </a:solidFill>
                          <a:latin typeface="Cambria Math" panose="02040503050406030204" pitchFamily="18" charset="0"/>
                          <a:ea typeface="Cambria Math" panose="02040503050406030204" pitchFamily="18" charset="0"/>
                        </a:rPr>
                        <m:t>+</m:t>
                      </m:r>
                      <m:r>
                        <a:rPr lang="fr-FR" sz="2800" i="1" smtClean="0">
                          <a:solidFill>
                            <a:schemeClr val="tx1"/>
                          </a:solidFill>
                          <a:latin typeface="Cambria Math" panose="02040503050406030204" pitchFamily="18" charset="0"/>
                        </a:rPr>
                        <m:t>𝑋</m:t>
                      </m:r>
                      <m:r>
                        <a:rPr lang="fr-FR" sz="2800" i="1" smtClean="0">
                          <a:solidFill>
                            <a:schemeClr val="tx1"/>
                          </a:solidFill>
                          <a:latin typeface="Cambria Math" panose="02040503050406030204" pitchFamily="18" charset="0"/>
                        </a:rPr>
                        <m:t>𝛽</m:t>
                      </m:r>
                      <m:r>
                        <a:rPr lang="fr-FR" sz="2800" i="1" smtClean="0">
                          <a:solidFill>
                            <a:schemeClr val="tx1"/>
                          </a:solidFill>
                          <a:latin typeface="Cambria Math" panose="02040503050406030204" pitchFamily="18" charset="0"/>
                        </a:rPr>
                        <m:t>+</m:t>
                      </m:r>
                      <m:r>
                        <a:rPr lang="fr-FR" sz="2800" b="0" i="1" smtClean="0">
                          <a:solidFill>
                            <a:schemeClr val="tx1"/>
                          </a:solidFill>
                          <a:latin typeface="Cambria Math" panose="02040503050406030204" pitchFamily="18" charset="0"/>
                          <a:ea typeface="Cambria Math" panose="02040503050406030204" pitchFamily="18" charset="0"/>
                        </a:rPr>
                        <m:t>𝜀</m:t>
                      </m:r>
                    </m:oMath>
                  </m:oMathPara>
                </a14:m>
                <a:endParaRPr lang="fr-FR" sz="2800" i="1" dirty="0">
                  <a:solidFill>
                    <a:schemeClr val="accent1"/>
                  </a:solidFill>
                  <a:latin typeface="Cambria Math" panose="02040503050406030204" pitchFamily="18" charset="0"/>
                </a:endParaRPr>
              </a:p>
            </p:txBody>
          </p:sp>
        </mc:Choice>
        <mc:Fallback xmlns="">
          <p:sp>
            <p:nvSpPr>
              <p:cNvPr id="19" name="ZoneTexte 18">
                <a:extLst>
                  <a:ext uri="{FF2B5EF4-FFF2-40B4-BE49-F238E27FC236}">
                    <a16:creationId xmlns:a16="http://schemas.microsoft.com/office/drawing/2014/main" id="{FE29D418-67E3-47A4-AFED-8247234C9374}"/>
                  </a:ext>
                </a:extLst>
              </p:cNvPr>
              <p:cNvSpPr txBox="1">
                <a:spLocks noRot="1" noChangeAspect="1" noMove="1" noResize="1" noEditPoints="1" noAdjustHandles="1" noChangeArrowheads="1" noChangeShapeType="1" noTextEdit="1"/>
              </p:cNvSpPr>
              <p:nvPr/>
            </p:nvSpPr>
            <p:spPr>
              <a:xfrm>
                <a:off x="8780574" y="3930171"/>
                <a:ext cx="2994281" cy="43088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ZoneTexte 19">
                <a:extLst>
                  <a:ext uri="{FF2B5EF4-FFF2-40B4-BE49-F238E27FC236}">
                    <a16:creationId xmlns:a16="http://schemas.microsoft.com/office/drawing/2014/main" id="{1D3E75DC-0CD8-4CD1-BFCA-8FFA28C7329F}"/>
                  </a:ext>
                </a:extLst>
              </p:cNvPr>
              <p:cNvSpPr txBox="1"/>
              <p:nvPr/>
            </p:nvSpPr>
            <p:spPr>
              <a:xfrm>
                <a:off x="4515391" y="4005557"/>
                <a:ext cx="304634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sz="2800" i="1" smtClean="0">
                          <a:solidFill>
                            <a:schemeClr val="tx1"/>
                          </a:solidFill>
                          <a:latin typeface="Cambria Math" panose="02040503050406030204" pitchFamily="18" charset="0"/>
                        </a:rPr>
                        <m:t>𝑌</m:t>
                      </m:r>
                      <m:r>
                        <a:rPr lang="fr-FR" sz="2800" i="1" smtClean="0">
                          <a:solidFill>
                            <a:schemeClr val="tx1"/>
                          </a:solidFill>
                          <a:latin typeface="Cambria Math" panose="02040503050406030204" pitchFamily="18" charset="0"/>
                        </a:rPr>
                        <m:t>=</m:t>
                      </m:r>
                      <m:r>
                        <a:rPr lang="fr-FR" sz="2800" i="1">
                          <a:solidFill>
                            <a:srgbClr val="C00000"/>
                          </a:solidFill>
                          <a:latin typeface="Cambria Math" panose="02040503050406030204" pitchFamily="18" charset="0"/>
                          <a:ea typeface="Cambria Math" panose="02040503050406030204" pitchFamily="18" charset="0"/>
                        </a:rPr>
                        <m:t>𝜃</m:t>
                      </m:r>
                      <m:r>
                        <a:rPr lang="fr-FR" sz="2800" i="1">
                          <a:solidFill>
                            <a:srgbClr val="C00000"/>
                          </a:solidFill>
                          <a:latin typeface="Cambria Math" panose="02040503050406030204" pitchFamily="18" charset="0"/>
                          <a:ea typeface="Cambria Math" panose="02040503050406030204" pitchFamily="18" charset="0"/>
                        </a:rPr>
                        <m:t>𝑊𝑋</m:t>
                      </m:r>
                      <m:r>
                        <a:rPr lang="fr-FR" sz="2800" i="1">
                          <a:solidFill>
                            <a:srgbClr val="C00000"/>
                          </a:solidFill>
                          <a:latin typeface="Cambria Math" panose="02040503050406030204" pitchFamily="18" charset="0"/>
                          <a:ea typeface="Cambria Math" panose="02040503050406030204" pitchFamily="18" charset="0"/>
                        </a:rPr>
                        <m:t>+</m:t>
                      </m:r>
                      <m:r>
                        <a:rPr lang="fr-FR" sz="2800" i="1" smtClean="0">
                          <a:solidFill>
                            <a:schemeClr val="tx1"/>
                          </a:solidFill>
                          <a:latin typeface="Cambria Math" panose="02040503050406030204" pitchFamily="18" charset="0"/>
                        </a:rPr>
                        <m:t>𝑋</m:t>
                      </m:r>
                      <m:r>
                        <a:rPr lang="fr-FR" sz="2800" i="1" smtClean="0">
                          <a:solidFill>
                            <a:schemeClr val="tx1"/>
                          </a:solidFill>
                          <a:latin typeface="Cambria Math" panose="02040503050406030204" pitchFamily="18" charset="0"/>
                        </a:rPr>
                        <m:t>𝛽</m:t>
                      </m:r>
                      <m:r>
                        <a:rPr lang="fr-FR" sz="2800" i="1" smtClean="0">
                          <a:solidFill>
                            <a:schemeClr val="tx1"/>
                          </a:solidFill>
                          <a:latin typeface="Cambria Math" panose="02040503050406030204" pitchFamily="18" charset="0"/>
                        </a:rPr>
                        <m:t>+</m:t>
                      </m:r>
                      <m:r>
                        <a:rPr lang="fr-FR" sz="2800" i="1">
                          <a:solidFill>
                            <a:schemeClr val="tx1"/>
                          </a:solidFill>
                          <a:latin typeface="Cambria Math" panose="02040503050406030204" pitchFamily="18" charset="0"/>
                        </a:rPr>
                        <m:t>𝜖</m:t>
                      </m:r>
                    </m:oMath>
                  </m:oMathPara>
                </a14:m>
                <a:endParaRPr lang="fr-FR" sz="2800" i="1" dirty="0">
                  <a:solidFill>
                    <a:srgbClr val="C00000"/>
                  </a:solidFill>
                  <a:latin typeface="Cambria Math" panose="02040503050406030204" pitchFamily="18" charset="0"/>
                </a:endParaRPr>
              </a:p>
            </p:txBody>
          </p:sp>
        </mc:Choice>
        <mc:Fallback xmlns="">
          <p:sp>
            <p:nvSpPr>
              <p:cNvPr id="20" name="ZoneTexte 19">
                <a:extLst>
                  <a:ext uri="{FF2B5EF4-FFF2-40B4-BE49-F238E27FC236}">
                    <a16:creationId xmlns:a16="http://schemas.microsoft.com/office/drawing/2014/main" id="{1D3E75DC-0CD8-4CD1-BFCA-8FFA28C7329F}"/>
                  </a:ext>
                </a:extLst>
              </p:cNvPr>
              <p:cNvSpPr txBox="1">
                <a:spLocks noRot="1" noChangeAspect="1" noMove="1" noResize="1" noEditPoints="1" noAdjustHandles="1" noChangeArrowheads="1" noChangeShapeType="1" noTextEdit="1"/>
              </p:cNvSpPr>
              <p:nvPr/>
            </p:nvSpPr>
            <p:spPr>
              <a:xfrm>
                <a:off x="4515391" y="4005557"/>
                <a:ext cx="3046347" cy="43088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ZoneTexte 20">
                <a:extLst>
                  <a:ext uri="{FF2B5EF4-FFF2-40B4-BE49-F238E27FC236}">
                    <a16:creationId xmlns:a16="http://schemas.microsoft.com/office/drawing/2014/main" id="{3073813A-3BFF-42E6-9753-72D3CB2ECB29}"/>
                  </a:ext>
                </a:extLst>
              </p:cNvPr>
              <p:cNvSpPr txBox="1"/>
              <p:nvPr/>
            </p:nvSpPr>
            <p:spPr>
              <a:xfrm>
                <a:off x="2465103" y="5861342"/>
                <a:ext cx="424218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sz="2800" b="0" i="1" smtClean="0">
                          <a:solidFill>
                            <a:schemeClr val="tx1"/>
                          </a:solidFill>
                          <a:latin typeface="Cambria Math" panose="02040503050406030204" pitchFamily="18" charset="0"/>
                        </a:rPr>
                        <m:t>𝑌</m:t>
                      </m:r>
                      <m:r>
                        <a:rPr lang="fr-FR" sz="2800" b="0" i="1" smtClean="0">
                          <a:solidFill>
                            <a:schemeClr val="tx1"/>
                          </a:solidFill>
                          <a:latin typeface="Cambria Math" panose="02040503050406030204" pitchFamily="18" charset="0"/>
                        </a:rPr>
                        <m:t>=</m:t>
                      </m:r>
                      <m:r>
                        <a:rPr lang="fr-FR" sz="2800" b="0" i="1" smtClean="0">
                          <a:solidFill>
                            <a:srgbClr val="7030A0"/>
                          </a:solidFill>
                          <a:latin typeface="Cambria Math" panose="02040503050406030204" pitchFamily="18" charset="0"/>
                        </a:rPr>
                        <m:t>𝜌</m:t>
                      </m:r>
                      <m:r>
                        <a:rPr lang="fr-FR" sz="2800" b="0" i="1" smtClean="0">
                          <a:solidFill>
                            <a:srgbClr val="7030A0"/>
                          </a:solidFill>
                          <a:latin typeface="Cambria Math" panose="02040503050406030204" pitchFamily="18" charset="0"/>
                        </a:rPr>
                        <m:t>𝑊𝑌</m:t>
                      </m:r>
                      <m:r>
                        <a:rPr lang="fr-FR" sz="2800" b="0" i="1" smtClean="0">
                          <a:solidFill>
                            <a:srgbClr val="7030A0"/>
                          </a:solidFill>
                          <a:latin typeface="Cambria Math" panose="02040503050406030204" pitchFamily="18" charset="0"/>
                        </a:rPr>
                        <m:t>+</m:t>
                      </m:r>
                      <m:r>
                        <a:rPr lang="fr-FR" sz="2800" b="0" i="1">
                          <a:solidFill>
                            <a:srgbClr val="7030A0"/>
                          </a:solidFill>
                          <a:latin typeface="Cambria Math" panose="02040503050406030204" pitchFamily="18" charset="0"/>
                          <a:ea typeface="Cambria Math" panose="02040503050406030204" pitchFamily="18" charset="0"/>
                        </a:rPr>
                        <m:t>𝜃</m:t>
                      </m:r>
                      <m:r>
                        <a:rPr lang="fr-FR" sz="2800" b="0" i="1">
                          <a:solidFill>
                            <a:srgbClr val="7030A0"/>
                          </a:solidFill>
                          <a:latin typeface="Cambria Math" panose="02040503050406030204" pitchFamily="18" charset="0"/>
                          <a:ea typeface="Cambria Math" panose="02040503050406030204" pitchFamily="18" charset="0"/>
                        </a:rPr>
                        <m:t>𝑊𝑋</m:t>
                      </m:r>
                      <m:r>
                        <a:rPr lang="fr-FR" sz="2800" b="0" i="1" smtClean="0">
                          <a:solidFill>
                            <a:srgbClr val="7030A0"/>
                          </a:solidFill>
                          <a:latin typeface="Cambria Math" panose="02040503050406030204" pitchFamily="18" charset="0"/>
                          <a:ea typeface="Cambria Math" panose="02040503050406030204" pitchFamily="18" charset="0"/>
                        </a:rPr>
                        <m:t>+</m:t>
                      </m:r>
                      <m:r>
                        <a:rPr lang="fr-FR" sz="2800" i="1" smtClean="0">
                          <a:solidFill>
                            <a:schemeClr val="tx1"/>
                          </a:solidFill>
                          <a:latin typeface="Cambria Math" panose="02040503050406030204" pitchFamily="18" charset="0"/>
                        </a:rPr>
                        <m:t>𝑋</m:t>
                      </m:r>
                      <m:r>
                        <a:rPr lang="fr-FR" sz="2800" i="1" smtClean="0">
                          <a:solidFill>
                            <a:schemeClr val="tx1"/>
                          </a:solidFill>
                          <a:latin typeface="Cambria Math" panose="02040503050406030204" pitchFamily="18" charset="0"/>
                        </a:rPr>
                        <m:t>𝛽</m:t>
                      </m:r>
                      <m:r>
                        <a:rPr lang="fr-FR" sz="2800" i="1" smtClean="0">
                          <a:solidFill>
                            <a:schemeClr val="tx1"/>
                          </a:solidFill>
                          <a:latin typeface="Cambria Math" panose="02040503050406030204" pitchFamily="18" charset="0"/>
                        </a:rPr>
                        <m:t>+</m:t>
                      </m:r>
                      <m:r>
                        <a:rPr lang="fr-FR" sz="2800" b="0" i="1">
                          <a:solidFill>
                            <a:schemeClr val="tx1"/>
                          </a:solidFill>
                          <a:latin typeface="Cambria Math" panose="02040503050406030204" pitchFamily="18" charset="0"/>
                        </a:rPr>
                        <m:t>𝜖</m:t>
                      </m:r>
                    </m:oMath>
                  </m:oMathPara>
                </a14:m>
                <a:endParaRPr lang="fr-FR" sz="2800" i="1" dirty="0">
                  <a:solidFill>
                    <a:srgbClr val="7030A0"/>
                  </a:solidFill>
                  <a:latin typeface="Cambria Math" panose="02040503050406030204" pitchFamily="18" charset="0"/>
                </a:endParaRPr>
              </a:p>
            </p:txBody>
          </p:sp>
        </mc:Choice>
        <mc:Fallback xmlns="">
          <p:sp>
            <p:nvSpPr>
              <p:cNvPr id="21" name="ZoneTexte 20">
                <a:extLst>
                  <a:ext uri="{FF2B5EF4-FFF2-40B4-BE49-F238E27FC236}">
                    <a16:creationId xmlns:a16="http://schemas.microsoft.com/office/drawing/2014/main" id="{3073813A-3BFF-42E6-9753-72D3CB2ECB29}"/>
                  </a:ext>
                </a:extLst>
              </p:cNvPr>
              <p:cNvSpPr txBox="1">
                <a:spLocks noRot="1" noChangeAspect="1" noMove="1" noResize="1" noEditPoints="1" noAdjustHandles="1" noChangeArrowheads="1" noChangeShapeType="1" noTextEdit="1"/>
              </p:cNvSpPr>
              <p:nvPr/>
            </p:nvSpPr>
            <p:spPr>
              <a:xfrm>
                <a:off x="2465103" y="5861342"/>
                <a:ext cx="4242187" cy="430887"/>
              </a:xfrm>
              <a:prstGeom prst="rect">
                <a:avLst/>
              </a:prstGeom>
              <a:blipFill>
                <a:blip r:embed="rId9"/>
                <a:stretch>
                  <a:fillRect/>
                </a:stretch>
              </a:blipFill>
            </p:spPr>
            <p:txBody>
              <a:bodyPr/>
              <a:lstStyle/>
              <a:p>
                <a:r>
                  <a:rPr lang="en-US">
                    <a:noFill/>
                  </a:rPr>
                  <a:t> </a:t>
                </a:r>
              </a:p>
            </p:txBody>
          </p:sp>
        </mc:Fallback>
      </mc:AlternateContent>
      <p:sp>
        <p:nvSpPr>
          <p:cNvPr id="17" name="Accolade ouvrante 16">
            <a:extLst>
              <a:ext uri="{FF2B5EF4-FFF2-40B4-BE49-F238E27FC236}">
                <a16:creationId xmlns:a16="http://schemas.microsoft.com/office/drawing/2014/main" id="{8886E1FE-D408-8CAF-1F80-3BD6700215FD}"/>
              </a:ext>
            </a:extLst>
          </p:cNvPr>
          <p:cNvSpPr/>
          <p:nvPr/>
        </p:nvSpPr>
        <p:spPr>
          <a:xfrm rot="5400000">
            <a:off x="6011849" y="-2913489"/>
            <a:ext cx="232435" cy="11670666"/>
          </a:xfrm>
          <a:prstGeom prst="leftBrace">
            <a:avLst/>
          </a:prstGeom>
          <a:ln w="38100">
            <a:solidFill>
              <a:srgbClr val="006A5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8" name="Accolade ouvrante 17">
            <a:extLst>
              <a:ext uri="{FF2B5EF4-FFF2-40B4-BE49-F238E27FC236}">
                <a16:creationId xmlns:a16="http://schemas.microsoft.com/office/drawing/2014/main" id="{EF163844-05CC-82EB-876E-B652D30B0ABC}"/>
              </a:ext>
            </a:extLst>
          </p:cNvPr>
          <p:cNvSpPr/>
          <p:nvPr/>
        </p:nvSpPr>
        <p:spPr>
          <a:xfrm rot="16200000">
            <a:off x="4228936" y="1798315"/>
            <a:ext cx="166991" cy="629934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3107508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3D19EAEE-31AF-8448-3723-67D1606D148E}"/>
              </a:ext>
            </a:extLst>
          </p:cNvPr>
          <p:cNvSpPr>
            <a:spLocks noGrp="1"/>
          </p:cNvSpPr>
          <p:nvPr>
            <p:ph type="sldNum" sz="quarter" idx="4"/>
          </p:nvPr>
        </p:nvSpPr>
        <p:spPr/>
        <p:txBody>
          <a:bodyPr/>
          <a:lstStyle/>
          <a:p>
            <a:fld id="{F546B7B7-7D14-4795-A998-350CFB2BDD43}" type="slidenum">
              <a:rPr lang="fr-FR" smtClean="0"/>
              <a:pPr/>
              <a:t>12</a:t>
            </a:fld>
            <a:endParaRPr lang="fr-FR"/>
          </a:p>
        </p:txBody>
      </p:sp>
    </p:spTree>
    <p:extLst>
      <p:ext uri="{BB962C8B-B14F-4D97-AF65-F5344CB8AC3E}">
        <p14:creationId xmlns:p14="http://schemas.microsoft.com/office/powerpoint/2010/main" val="494346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4BFB0CA-6837-4558-BE28-CA96C9493E49}"/>
              </a:ext>
            </a:extLst>
          </p:cNvPr>
          <p:cNvSpPr>
            <a:spLocks noGrp="1"/>
          </p:cNvSpPr>
          <p:nvPr>
            <p:ph type="sldNum" sz="quarter" idx="4"/>
          </p:nvPr>
        </p:nvSpPr>
        <p:spPr/>
        <p:txBody>
          <a:bodyPr/>
          <a:lstStyle/>
          <a:p>
            <a:fld id="{F546B7B7-7D14-4795-A998-350CFB2BDD43}" type="slidenum">
              <a:rPr lang="fr-FR" smtClean="0"/>
              <a:pPr/>
              <a:t>13</a:t>
            </a:fld>
            <a:endParaRPr lang="fr-FR"/>
          </a:p>
        </p:txBody>
      </p:sp>
      <p:sp>
        <p:nvSpPr>
          <p:cNvPr id="3" name="ZoneTexte 2">
            <a:extLst>
              <a:ext uri="{FF2B5EF4-FFF2-40B4-BE49-F238E27FC236}">
                <a16:creationId xmlns:a16="http://schemas.microsoft.com/office/drawing/2014/main" id="{33716692-1424-DA1E-30AF-F26D6D372FBE}"/>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3.1. Description de la population</a:t>
            </a:r>
          </a:p>
        </p:txBody>
      </p:sp>
      <p:pic>
        <p:nvPicPr>
          <p:cNvPr id="4" name="Graphique 3" descr="Flèches de chevron">
            <a:extLst>
              <a:ext uri="{FF2B5EF4-FFF2-40B4-BE49-F238E27FC236}">
                <a16:creationId xmlns:a16="http://schemas.microsoft.com/office/drawing/2014/main" id="{DAB404BA-96EA-20CA-CFDE-CCC102D982D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2" y="266700"/>
            <a:ext cx="1170459" cy="1170459"/>
          </a:xfrm>
          <a:prstGeom prst="rect">
            <a:avLst/>
          </a:prstGeom>
        </p:spPr>
      </p:pic>
      <p:pic>
        <p:nvPicPr>
          <p:cNvPr id="6" name="Image 5">
            <a:extLst>
              <a:ext uri="{FF2B5EF4-FFF2-40B4-BE49-F238E27FC236}">
                <a16:creationId xmlns:a16="http://schemas.microsoft.com/office/drawing/2014/main" id="{021BD10B-139F-D3E0-6664-2D59C53385A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17909" y="1445569"/>
            <a:ext cx="6827165" cy="4910781"/>
          </a:xfrm>
          <a:prstGeom prst="rect">
            <a:avLst/>
          </a:prstGeom>
        </p:spPr>
      </p:pic>
      <p:sp>
        <p:nvSpPr>
          <p:cNvPr id="12" name="ZoneTexte 11">
            <a:extLst>
              <a:ext uri="{FF2B5EF4-FFF2-40B4-BE49-F238E27FC236}">
                <a16:creationId xmlns:a16="http://schemas.microsoft.com/office/drawing/2014/main" id="{A8B122C9-4CA4-909D-68E9-7453BE0C9CDB}"/>
              </a:ext>
            </a:extLst>
          </p:cNvPr>
          <p:cNvSpPr txBox="1"/>
          <p:nvPr/>
        </p:nvSpPr>
        <p:spPr>
          <a:xfrm>
            <a:off x="0" y="5435593"/>
            <a:ext cx="3920771" cy="830997"/>
          </a:xfrm>
          <a:prstGeom prst="rect">
            <a:avLst/>
          </a:prstGeom>
          <a:noFill/>
        </p:spPr>
        <p:txBody>
          <a:bodyPr wrap="square">
            <a:spAutoFit/>
          </a:bodyPr>
          <a:lstStyle/>
          <a:p>
            <a:r>
              <a:rPr lang="fr-FR" sz="2400" b="1" dirty="0">
                <a:latin typeface="Gill Sans MT" panose="020B0502020104020203" pitchFamily="34" charset="0"/>
              </a:rPr>
              <a:t>Phase avancée de transition démographique</a:t>
            </a:r>
            <a:endParaRPr lang="fr-FR" sz="2400" dirty="0">
              <a:latin typeface="Gill Sans MT" panose="020B0502020104020203" pitchFamily="34" charset="0"/>
            </a:endParaRPr>
          </a:p>
        </p:txBody>
      </p:sp>
      <p:sp>
        <p:nvSpPr>
          <p:cNvPr id="19" name="ZoneTexte 18">
            <a:extLst>
              <a:ext uri="{FF2B5EF4-FFF2-40B4-BE49-F238E27FC236}">
                <a16:creationId xmlns:a16="http://schemas.microsoft.com/office/drawing/2014/main" id="{8D55B29F-ED2E-CC8B-8A14-F0E8437FF441}"/>
              </a:ext>
            </a:extLst>
          </p:cNvPr>
          <p:cNvSpPr txBox="1"/>
          <p:nvPr/>
        </p:nvSpPr>
        <p:spPr>
          <a:xfrm>
            <a:off x="43491" y="1466018"/>
            <a:ext cx="4475849" cy="3046988"/>
          </a:xfrm>
          <a:prstGeom prst="rect">
            <a:avLst/>
          </a:prstGeom>
          <a:gradFill>
            <a:gsLst>
              <a:gs pos="97000">
                <a:srgbClr val="56959F"/>
              </a:gs>
              <a:gs pos="5000">
                <a:srgbClr val="008A76"/>
              </a:gs>
              <a:gs pos="100000">
                <a:schemeClr val="accent1">
                  <a:lumMod val="45000"/>
                  <a:lumOff val="55000"/>
                </a:schemeClr>
              </a:gs>
              <a:gs pos="0">
                <a:schemeClr val="accent1">
                  <a:lumMod val="45000"/>
                  <a:lumOff val="55000"/>
                </a:schemeClr>
              </a:gs>
              <a:gs pos="100000">
                <a:schemeClr val="accent1">
                  <a:lumMod val="30000"/>
                  <a:lumOff val="70000"/>
                </a:schemeClr>
              </a:gs>
            </a:gsLst>
            <a:lin ang="5400000" scaled="1"/>
          </a:gradFill>
          <a:ln w="19050">
            <a:solidFill>
              <a:srgbClr val="006A5A"/>
            </a:solidFill>
          </a:ln>
        </p:spPr>
        <p:txBody>
          <a:bodyPr wrap="square">
            <a:spAutoFit/>
          </a:bodyPr>
          <a:lstStyle/>
          <a:p>
            <a:pPr marL="342900" indent="-342900" algn="just">
              <a:buFont typeface="Wingdings" panose="05000000000000000000" pitchFamily="2" charset="2"/>
              <a:buChar char="ü"/>
            </a:pPr>
            <a:r>
              <a:rPr lang="fr-FR" sz="2400" dirty="0">
                <a:solidFill>
                  <a:schemeClr val="bg1"/>
                </a:solidFill>
              </a:rPr>
              <a:t>Faible natalité récente.</a:t>
            </a:r>
          </a:p>
          <a:p>
            <a:pPr marL="342900" indent="-342900" algn="just">
              <a:buFont typeface="Wingdings" panose="05000000000000000000" pitchFamily="2" charset="2"/>
              <a:buChar char="ü"/>
            </a:pPr>
            <a:endParaRPr lang="fr-FR" sz="2400" dirty="0">
              <a:solidFill>
                <a:schemeClr val="bg1"/>
              </a:solidFill>
            </a:endParaRPr>
          </a:p>
          <a:p>
            <a:pPr marL="342900" indent="-342900" algn="just">
              <a:buFont typeface="Wingdings" panose="05000000000000000000" pitchFamily="2" charset="2"/>
              <a:buChar char="ü"/>
            </a:pPr>
            <a:r>
              <a:rPr lang="fr-FR" sz="2400" dirty="0">
                <a:solidFill>
                  <a:schemeClr val="bg1"/>
                </a:solidFill>
              </a:rPr>
              <a:t>Population adulte importante.</a:t>
            </a:r>
          </a:p>
          <a:p>
            <a:pPr marL="342900" indent="-342900" algn="just">
              <a:buFont typeface="Wingdings" panose="05000000000000000000" pitchFamily="2" charset="2"/>
              <a:buChar char="ü"/>
            </a:pPr>
            <a:endParaRPr lang="fr-FR" sz="2400" dirty="0">
              <a:solidFill>
                <a:schemeClr val="bg1"/>
              </a:solidFill>
            </a:endParaRPr>
          </a:p>
          <a:p>
            <a:pPr marL="342900" indent="-342900" algn="just">
              <a:buFont typeface="Wingdings" panose="05000000000000000000" pitchFamily="2" charset="2"/>
              <a:buChar char="ü"/>
            </a:pPr>
            <a:r>
              <a:rPr lang="fr-FR" sz="2400" dirty="0">
                <a:solidFill>
                  <a:schemeClr val="bg1"/>
                </a:solidFill>
              </a:rPr>
              <a:t>Vieillissement démographique.</a:t>
            </a:r>
          </a:p>
          <a:p>
            <a:pPr marL="342900" indent="-342900" algn="just">
              <a:buFont typeface="Wingdings" panose="05000000000000000000" pitchFamily="2" charset="2"/>
              <a:buChar char="ü"/>
            </a:pPr>
            <a:endParaRPr lang="fr-FR" sz="2400" dirty="0">
              <a:solidFill>
                <a:schemeClr val="bg1"/>
              </a:solidFill>
            </a:endParaRPr>
          </a:p>
          <a:p>
            <a:pPr marL="342900" indent="-342900" algn="just">
              <a:buFont typeface="Wingdings" panose="05000000000000000000" pitchFamily="2" charset="2"/>
              <a:buChar char="ü"/>
            </a:pPr>
            <a:r>
              <a:rPr lang="fr-FR" sz="2400" dirty="0">
                <a:solidFill>
                  <a:schemeClr val="bg1"/>
                </a:solidFill>
              </a:rPr>
              <a:t>Espérance de vie plus longue des femmes.</a:t>
            </a:r>
          </a:p>
        </p:txBody>
      </p:sp>
    </p:spTree>
    <p:extLst>
      <p:ext uri="{BB962C8B-B14F-4D97-AF65-F5344CB8AC3E}">
        <p14:creationId xmlns:p14="http://schemas.microsoft.com/office/powerpoint/2010/main" val="3716065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CDC85C-A932-7254-636A-F71550DB54DD}"/>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A318A45-9502-124C-6B12-D7BCEFA8D0C9}"/>
              </a:ext>
            </a:extLst>
          </p:cNvPr>
          <p:cNvSpPr>
            <a:spLocks noGrp="1"/>
          </p:cNvSpPr>
          <p:nvPr>
            <p:ph type="sldNum" sz="quarter" idx="4"/>
          </p:nvPr>
        </p:nvSpPr>
        <p:spPr/>
        <p:txBody>
          <a:bodyPr/>
          <a:lstStyle/>
          <a:p>
            <a:fld id="{F546B7B7-7D14-4795-A998-350CFB2BDD43}" type="slidenum">
              <a:rPr lang="fr-FR" smtClean="0"/>
              <a:pPr/>
              <a:t>14</a:t>
            </a:fld>
            <a:endParaRPr lang="fr-FR"/>
          </a:p>
        </p:txBody>
      </p:sp>
      <p:sp>
        <p:nvSpPr>
          <p:cNvPr id="3" name="ZoneTexte 2">
            <a:extLst>
              <a:ext uri="{FF2B5EF4-FFF2-40B4-BE49-F238E27FC236}">
                <a16:creationId xmlns:a16="http://schemas.microsoft.com/office/drawing/2014/main" id="{9E65F5EF-D184-FC98-17E5-8F9886E778DC}"/>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3.2. Taux et nombre de consultations</a:t>
            </a:r>
          </a:p>
        </p:txBody>
      </p:sp>
      <p:pic>
        <p:nvPicPr>
          <p:cNvPr id="4" name="Graphique 3" descr="Flèches de chevron">
            <a:extLst>
              <a:ext uri="{FF2B5EF4-FFF2-40B4-BE49-F238E27FC236}">
                <a16:creationId xmlns:a16="http://schemas.microsoft.com/office/drawing/2014/main" id="{85A97CB8-B5CE-EEBE-5C81-578A014D2DD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2" y="266700"/>
            <a:ext cx="1170459" cy="1170459"/>
          </a:xfrm>
          <a:prstGeom prst="rect">
            <a:avLst/>
          </a:prstGeom>
        </p:spPr>
      </p:pic>
      <p:pic>
        <p:nvPicPr>
          <p:cNvPr id="9" name="Image 8">
            <a:extLst>
              <a:ext uri="{FF2B5EF4-FFF2-40B4-BE49-F238E27FC236}">
                <a16:creationId xmlns:a16="http://schemas.microsoft.com/office/drawing/2014/main" id="{EDB31F18-2079-E373-1102-23C78FF1E6BA}"/>
              </a:ext>
            </a:extLst>
          </p:cNvPr>
          <p:cNvPicPr>
            <a:picLocks noChangeAspect="1"/>
          </p:cNvPicPr>
          <p:nvPr/>
        </p:nvPicPr>
        <p:blipFill>
          <a:blip r:embed="rId5"/>
          <a:stretch>
            <a:fillRect/>
          </a:stretch>
        </p:blipFill>
        <p:spPr>
          <a:xfrm>
            <a:off x="2984682" y="1399733"/>
            <a:ext cx="3606279" cy="3829078"/>
          </a:xfrm>
          <a:prstGeom prst="rect">
            <a:avLst/>
          </a:prstGeom>
        </p:spPr>
      </p:pic>
      <p:pic>
        <p:nvPicPr>
          <p:cNvPr id="11" name="Image 10">
            <a:extLst>
              <a:ext uri="{FF2B5EF4-FFF2-40B4-BE49-F238E27FC236}">
                <a16:creationId xmlns:a16="http://schemas.microsoft.com/office/drawing/2014/main" id="{AD31099E-9945-A91F-B1C6-97BF21589496}"/>
              </a:ext>
            </a:extLst>
          </p:cNvPr>
          <p:cNvPicPr>
            <a:picLocks noChangeAspect="1"/>
          </p:cNvPicPr>
          <p:nvPr/>
        </p:nvPicPr>
        <p:blipFill>
          <a:blip r:embed="rId6"/>
          <a:stretch>
            <a:fillRect/>
          </a:stretch>
        </p:blipFill>
        <p:spPr>
          <a:xfrm>
            <a:off x="8074296" y="1399733"/>
            <a:ext cx="3606279" cy="3829078"/>
          </a:xfrm>
          <a:prstGeom prst="rect">
            <a:avLst/>
          </a:prstGeom>
        </p:spPr>
      </p:pic>
      <p:sp>
        <p:nvSpPr>
          <p:cNvPr id="12" name="Flèche : droite 11">
            <a:extLst>
              <a:ext uri="{FF2B5EF4-FFF2-40B4-BE49-F238E27FC236}">
                <a16:creationId xmlns:a16="http://schemas.microsoft.com/office/drawing/2014/main" id="{E9190E38-2D45-3996-9AE2-1D48C54F04FD}"/>
              </a:ext>
            </a:extLst>
          </p:cNvPr>
          <p:cNvSpPr/>
          <p:nvPr/>
        </p:nvSpPr>
        <p:spPr>
          <a:xfrm>
            <a:off x="6798818" y="2831858"/>
            <a:ext cx="978408" cy="484632"/>
          </a:xfrm>
          <a:prstGeom prst="rightArrow">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ZoneTexte 13">
            <a:extLst>
              <a:ext uri="{FF2B5EF4-FFF2-40B4-BE49-F238E27FC236}">
                <a16:creationId xmlns:a16="http://schemas.microsoft.com/office/drawing/2014/main" id="{60F5BF76-1E16-382F-2A0D-480C84B5BDAA}"/>
              </a:ext>
            </a:extLst>
          </p:cNvPr>
          <p:cNvSpPr txBox="1"/>
          <p:nvPr/>
        </p:nvSpPr>
        <p:spPr>
          <a:xfrm>
            <a:off x="6503595" y="2298399"/>
            <a:ext cx="1570701" cy="461665"/>
          </a:xfrm>
          <a:prstGeom prst="rect">
            <a:avLst/>
          </a:prstGeom>
          <a:noFill/>
        </p:spPr>
        <p:txBody>
          <a:bodyPr wrap="square">
            <a:spAutoFit/>
          </a:bodyPr>
          <a:lstStyle/>
          <a:p>
            <a:pPr algn="just"/>
            <a:r>
              <a:rPr lang="fr-FR" sz="2400" dirty="0"/>
              <a:t>Effet taille</a:t>
            </a:r>
            <a:endParaRPr lang="en-US" sz="2400" dirty="0"/>
          </a:p>
        </p:txBody>
      </p:sp>
      <p:sp>
        <p:nvSpPr>
          <p:cNvPr id="16" name="ZoneTexte 15">
            <a:extLst>
              <a:ext uri="{FF2B5EF4-FFF2-40B4-BE49-F238E27FC236}">
                <a16:creationId xmlns:a16="http://schemas.microsoft.com/office/drawing/2014/main" id="{1EDD8797-2E3C-C143-8AB4-154D2A315C04}"/>
              </a:ext>
            </a:extLst>
          </p:cNvPr>
          <p:cNvSpPr txBox="1"/>
          <p:nvPr/>
        </p:nvSpPr>
        <p:spPr>
          <a:xfrm>
            <a:off x="290100" y="3490811"/>
            <a:ext cx="2422494" cy="1569660"/>
          </a:xfrm>
          <a:prstGeom prst="rect">
            <a:avLst/>
          </a:prstGeom>
          <a:gradFill>
            <a:gsLst>
              <a:gs pos="86000">
                <a:srgbClr val="56959F"/>
              </a:gs>
              <a:gs pos="20000">
                <a:srgbClr val="008A76"/>
              </a:gs>
              <a:gs pos="100000">
                <a:schemeClr val="accent1">
                  <a:lumMod val="45000"/>
                  <a:lumOff val="55000"/>
                </a:schemeClr>
              </a:gs>
              <a:gs pos="0">
                <a:schemeClr val="accent1">
                  <a:lumMod val="45000"/>
                  <a:lumOff val="55000"/>
                </a:schemeClr>
              </a:gs>
              <a:gs pos="100000">
                <a:schemeClr val="accent1">
                  <a:lumMod val="30000"/>
                  <a:lumOff val="70000"/>
                </a:schemeClr>
              </a:gs>
            </a:gsLst>
            <a:lin ang="5400000" scaled="1"/>
          </a:gradFill>
          <a:ln w="19050">
            <a:solidFill>
              <a:srgbClr val="006A5A"/>
            </a:solidFill>
          </a:ln>
        </p:spPr>
        <p:txBody>
          <a:bodyPr wrap="square">
            <a:spAutoFit/>
          </a:bodyPr>
          <a:lstStyle/>
          <a:p>
            <a:r>
              <a:rPr lang="fr-FR" sz="2400" b="1" dirty="0">
                <a:solidFill>
                  <a:schemeClr val="bg1"/>
                </a:solidFill>
                <a:latin typeface="DeepSeek-CJK-patch"/>
              </a:rPr>
              <a:t>Forte a</a:t>
            </a:r>
            <a:r>
              <a:rPr lang="fr-FR" sz="2400" b="1" i="0" dirty="0">
                <a:solidFill>
                  <a:schemeClr val="bg1"/>
                </a:solidFill>
                <a:effectLst/>
                <a:latin typeface="DeepSeek-CJK-patch"/>
              </a:rPr>
              <a:t>symétrie à droite (moyenne = 19 130 vs médiane = 9 127) </a:t>
            </a:r>
          </a:p>
        </p:txBody>
      </p:sp>
      <p:sp>
        <p:nvSpPr>
          <p:cNvPr id="18" name="ZoneTexte 17">
            <a:extLst>
              <a:ext uri="{FF2B5EF4-FFF2-40B4-BE49-F238E27FC236}">
                <a16:creationId xmlns:a16="http://schemas.microsoft.com/office/drawing/2014/main" id="{455D3CBB-406F-17E2-CA70-A3C8579F3A9E}"/>
              </a:ext>
            </a:extLst>
          </p:cNvPr>
          <p:cNvSpPr txBox="1"/>
          <p:nvPr/>
        </p:nvSpPr>
        <p:spPr>
          <a:xfrm>
            <a:off x="273585" y="1429356"/>
            <a:ext cx="2422494" cy="1569660"/>
          </a:xfrm>
          <a:prstGeom prst="rect">
            <a:avLst/>
          </a:prstGeom>
          <a:gradFill>
            <a:gsLst>
              <a:gs pos="86000">
                <a:srgbClr val="56959F"/>
              </a:gs>
              <a:gs pos="20000">
                <a:srgbClr val="008A76"/>
              </a:gs>
              <a:gs pos="100000">
                <a:schemeClr val="accent1">
                  <a:lumMod val="45000"/>
                  <a:lumOff val="55000"/>
                </a:schemeClr>
              </a:gs>
              <a:gs pos="0">
                <a:schemeClr val="accent1">
                  <a:lumMod val="45000"/>
                  <a:lumOff val="55000"/>
                </a:schemeClr>
              </a:gs>
              <a:gs pos="100000">
                <a:schemeClr val="accent1">
                  <a:lumMod val="30000"/>
                  <a:lumOff val="70000"/>
                </a:schemeClr>
              </a:gs>
            </a:gsLst>
            <a:lin ang="5400000" scaled="1"/>
          </a:gradFill>
          <a:ln w="19050">
            <a:solidFill>
              <a:srgbClr val="006A5A"/>
            </a:solidFill>
          </a:ln>
        </p:spPr>
        <p:txBody>
          <a:bodyPr wrap="square">
            <a:spAutoFit/>
          </a:bodyPr>
          <a:lstStyle/>
          <a:p>
            <a:pPr algn="just"/>
            <a:r>
              <a:rPr lang="fr-FR" sz="2400" dirty="0">
                <a:solidFill>
                  <a:schemeClr val="bg1"/>
                </a:solidFill>
              </a:rPr>
              <a:t>Valeurs extrêmes tirant la distribution vers le haut</a:t>
            </a:r>
            <a:endParaRPr lang="en-US" sz="2400" dirty="0">
              <a:solidFill>
                <a:schemeClr val="bg1"/>
              </a:solidFill>
            </a:endParaRPr>
          </a:p>
        </p:txBody>
      </p:sp>
      <p:sp>
        <p:nvSpPr>
          <p:cNvPr id="20" name="ZoneTexte 19">
            <a:extLst>
              <a:ext uri="{FF2B5EF4-FFF2-40B4-BE49-F238E27FC236}">
                <a16:creationId xmlns:a16="http://schemas.microsoft.com/office/drawing/2014/main" id="{C55272B6-1644-0F96-2A3E-395C7589AF06}"/>
              </a:ext>
            </a:extLst>
          </p:cNvPr>
          <p:cNvSpPr txBox="1"/>
          <p:nvPr/>
        </p:nvSpPr>
        <p:spPr>
          <a:xfrm>
            <a:off x="265118" y="5486670"/>
            <a:ext cx="5487500" cy="830997"/>
          </a:xfrm>
          <a:prstGeom prst="rect">
            <a:avLst/>
          </a:prstGeom>
          <a:gradFill>
            <a:gsLst>
              <a:gs pos="86000">
                <a:srgbClr val="56959F"/>
              </a:gs>
              <a:gs pos="20000">
                <a:srgbClr val="008A76"/>
              </a:gs>
              <a:gs pos="100000">
                <a:schemeClr val="accent1">
                  <a:lumMod val="45000"/>
                  <a:lumOff val="55000"/>
                </a:schemeClr>
              </a:gs>
              <a:gs pos="0">
                <a:schemeClr val="accent1">
                  <a:lumMod val="45000"/>
                  <a:lumOff val="55000"/>
                </a:schemeClr>
              </a:gs>
              <a:gs pos="100000">
                <a:schemeClr val="accent1">
                  <a:lumMod val="30000"/>
                  <a:lumOff val="70000"/>
                </a:schemeClr>
              </a:gs>
            </a:gsLst>
            <a:lin ang="5400000" scaled="1"/>
          </a:gradFill>
          <a:ln w="19050">
            <a:solidFill>
              <a:srgbClr val="006A5A"/>
            </a:solidFill>
          </a:ln>
        </p:spPr>
        <p:txBody>
          <a:bodyPr wrap="square">
            <a:spAutoFit/>
          </a:bodyPr>
          <a:lstStyle/>
          <a:p>
            <a:pPr algn="just"/>
            <a:r>
              <a:rPr lang="fr-FR" sz="2400" dirty="0">
                <a:solidFill>
                  <a:schemeClr val="bg1"/>
                </a:solidFill>
              </a:rPr>
              <a:t>Ecart considérable entre les consultations par an (min = 1 037 et max = 76 5833)</a:t>
            </a:r>
            <a:endParaRPr lang="en-US" sz="2400" dirty="0">
              <a:solidFill>
                <a:schemeClr val="bg1"/>
              </a:solidFill>
            </a:endParaRPr>
          </a:p>
        </p:txBody>
      </p:sp>
      <p:sp>
        <p:nvSpPr>
          <p:cNvPr id="21" name="Flèche : droite 20">
            <a:extLst>
              <a:ext uri="{FF2B5EF4-FFF2-40B4-BE49-F238E27FC236}">
                <a16:creationId xmlns:a16="http://schemas.microsoft.com/office/drawing/2014/main" id="{9418B25A-18C1-3C5B-9E74-5E615FE715C2}"/>
              </a:ext>
            </a:extLst>
          </p:cNvPr>
          <p:cNvSpPr/>
          <p:nvPr/>
        </p:nvSpPr>
        <p:spPr>
          <a:xfrm rot="5400000">
            <a:off x="1292942" y="3028647"/>
            <a:ext cx="366845" cy="484632"/>
          </a:xfrm>
          <a:prstGeom prst="rightArrow">
            <a:avLst/>
          </a:prstGeom>
          <a:gradFill>
            <a:gsLst>
              <a:gs pos="86000">
                <a:srgbClr val="56959F"/>
              </a:gs>
              <a:gs pos="20000">
                <a:srgbClr val="008A76"/>
              </a:gs>
              <a:gs pos="100000">
                <a:schemeClr val="accent1">
                  <a:lumMod val="45000"/>
                  <a:lumOff val="55000"/>
                </a:schemeClr>
              </a:gs>
              <a:gs pos="0">
                <a:schemeClr val="accent1">
                  <a:lumMod val="45000"/>
                  <a:lumOff val="55000"/>
                </a:schemeClr>
              </a:gs>
              <a:gs pos="100000">
                <a:schemeClr val="accent1">
                  <a:lumMod val="30000"/>
                  <a:lumOff val="7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lèche : droite 21">
            <a:extLst>
              <a:ext uri="{FF2B5EF4-FFF2-40B4-BE49-F238E27FC236}">
                <a16:creationId xmlns:a16="http://schemas.microsoft.com/office/drawing/2014/main" id="{1F544735-6120-3F22-6C54-E5F7208D3946}"/>
              </a:ext>
            </a:extLst>
          </p:cNvPr>
          <p:cNvSpPr/>
          <p:nvPr/>
        </p:nvSpPr>
        <p:spPr>
          <a:xfrm rot="16200000">
            <a:off x="1301410" y="5019680"/>
            <a:ext cx="366845" cy="484632"/>
          </a:xfrm>
          <a:prstGeom prst="rightArrow">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ZoneTexte 23">
            <a:extLst>
              <a:ext uri="{FF2B5EF4-FFF2-40B4-BE49-F238E27FC236}">
                <a16:creationId xmlns:a16="http://schemas.microsoft.com/office/drawing/2014/main" id="{3458A13A-F4C2-02C2-C29D-177A916DB679}"/>
              </a:ext>
            </a:extLst>
          </p:cNvPr>
          <p:cNvSpPr txBox="1"/>
          <p:nvPr/>
        </p:nvSpPr>
        <p:spPr>
          <a:xfrm>
            <a:off x="6438557" y="5486670"/>
            <a:ext cx="5601039" cy="830997"/>
          </a:xfrm>
          <a:prstGeom prst="rect">
            <a:avLst/>
          </a:prstGeom>
          <a:gradFill>
            <a:gsLst>
              <a:gs pos="86000">
                <a:srgbClr val="56959F"/>
              </a:gs>
              <a:gs pos="20000">
                <a:srgbClr val="008A76"/>
              </a:gs>
              <a:gs pos="100000">
                <a:schemeClr val="accent1">
                  <a:lumMod val="45000"/>
                  <a:lumOff val="55000"/>
                </a:schemeClr>
              </a:gs>
              <a:gs pos="0">
                <a:schemeClr val="accent1">
                  <a:lumMod val="45000"/>
                  <a:lumOff val="55000"/>
                </a:schemeClr>
              </a:gs>
              <a:gs pos="100000">
                <a:schemeClr val="accent1">
                  <a:lumMod val="30000"/>
                  <a:lumOff val="70000"/>
                </a:schemeClr>
              </a:gs>
            </a:gsLst>
            <a:lin ang="5400000" scaled="1"/>
          </a:gradFill>
          <a:ln w="19050">
            <a:solidFill>
              <a:srgbClr val="006A5A"/>
            </a:solidFill>
          </a:ln>
        </p:spPr>
        <p:txBody>
          <a:bodyPr wrap="square">
            <a:spAutoFit/>
          </a:bodyPr>
          <a:lstStyle/>
          <a:p>
            <a:pPr algn="just"/>
            <a:r>
              <a:rPr lang="fr-FR" sz="2400" dirty="0">
                <a:solidFill>
                  <a:schemeClr val="bg1"/>
                </a:solidFill>
              </a:rPr>
              <a:t>Distribution, centrée autour de la moyenne, légèrement asymétrique à droite</a:t>
            </a:r>
            <a:endParaRPr lang="en-US" sz="2400" dirty="0">
              <a:solidFill>
                <a:schemeClr val="bg1"/>
              </a:solidFill>
            </a:endParaRPr>
          </a:p>
        </p:txBody>
      </p:sp>
    </p:spTree>
    <p:extLst>
      <p:ext uri="{BB962C8B-B14F-4D97-AF65-F5344CB8AC3E}">
        <p14:creationId xmlns:p14="http://schemas.microsoft.com/office/powerpoint/2010/main" val="3550637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3A7ACD-2A1B-AC0E-F329-7CBB11351696}"/>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B714C479-D635-8DC9-C2E2-0AE742E9CD30}"/>
              </a:ext>
            </a:extLst>
          </p:cNvPr>
          <p:cNvSpPr>
            <a:spLocks noGrp="1"/>
          </p:cNvSpPr>
          <p:nvPr>
            <p:ph type="sldNum" sz="quarter" idx="4"/>
          </p:nvPr>
        </p:nvSpPr>
        <p:spPr/>
        <p:txBody>
          <a:bodyPr/>
          <a:lstStyle/>
          <a:p>
            <a:fld id="{F546B7B7-7D14-4795-A998-350CFB2BDD43}" type="slidenum">
              <a:rPr lang="fr-FR" smtClean="0"/>
              <a:pPr/>
              <a:t>15</a:t>
            </a:fld>
            <a:endParaRPr lang="fr-FR"/>
          </a:p>
        </p:txBody>
      </p:sp>
      <p:sp>
        <p:nvSpPr>
          <p:cNvPr id="3" name="ZoneTexte 2">
            <a:extLst>
              <a:ext uri="{FF2B5EF4-FFF2-40B4-BE49-F238E27FC236}">
                <a16:creationId xmlns:a16="http://schemas.microsoft.com/office/drawing/2014/main" id="{B5EE6512-DC26-4090-606E-89CCCDEB859A}"/>
              </a:ext>
            </a:extLst>
          </p:cNvPr>
          <p:cNvSpPr txBox="1"/>
          <p:nvPr/>
        </p:nvSpPr>
        <p:spPr>
          <a:xfrm>
            <a:off x="2" y="532969"/>
            <a:ext cx="12191999" cy="646331"/>
          </a:xfrm>
          <a:prstGeom prst="rect">
            <a:avLst/>
          </a:prstGeom>
          <a:solidFill>
            <a:srgbClr val="006A5A"/>
          </a:solidFill>
        </p:spPr>
        <p:txBody>
          <a:bodyPr wrap="square" rtlCol="0">
            <a:spAutoFit/>
          </a:bodyPr>
          <a:lstStyle/>
          <a:p>
            <a:pPr>
              <a:buNone/>
            </a:pPr>
            <a:r>
              <a:rPr lang="fr-FR" sz="3600" b="1" dirty="0">
                <a:solidFill>
                  <a:schemeClr val="bg1"/>
                </a:solidFill>
                <a:latin typeface="Gill Sans MT" panose="020B0502020104020203" pitchFamily="34" charset="0"/>
              </a:rPr>
              <a:t>3.3. </a:t>
            </a:r>
            <a:r>
              <a:rPr lang="fr-FR" sz="3600" b="1" dirty="0">
                <a:solidFill>
                  <a:schemeClr val="bg1"/>
                </a:solidFill>
                <a:effectLst/>
                <a:latin typeface="Gill Sans MT" panose="020B0502020104020203" pitchFamily="34" charset="0"/>
              </a:rPr>
              <a:t>Taux de consultations et </a:t>
            </a:r>
            <a:r>
              <a:rPr lang="fr-FR" sz="3600" b="1" dirty="0">
                <a:solidFill>
                  <a:schemeClr val="bg1"/>
                </a:solidFill>
                <a:latin typeface="Gill Sans MT" panose="020B0502020104020203" pitchFamily="34" charset="0"/>
              </a:rPr>
              <a:t>autre</a:t>
            </a:r>
            <a:r>
              <a:rPr lang="fr-FR" sz="3600" b="1" dirty="0">
                <a:solidFill>
                  <a:schemeClr val="bg1"/>
                </a:solidFill>
                <a:effectLst/>
                <a:latin typeface="Gill Sans MT" panose="020B0502020104020203" pitchFamily="34" charset="0"/>
              </a:rPr>
              <a:t>s variables</a:t>
            </a:r>
            <a:endParaRPr lang="fr-FR" sz="3600" b="1" dirty="0">
              <a:solidFill>
                <a:schemeClr val="bg1"/>
              </a:solidFill>
              <a:latin typeface="Gill Sans MT" panose="020B0502020104020203" pitchFamily="34" charset="0"/>
            </a:endParaRPr>
          </a:p>
        </p:txBody>
      </p:sp>
      <p:pic>
        <p:nvPicPr>
          <p:cNvPr id="4" name="Graphique 3" descr="Flèches de chevron">
            <a:extLst>
              <a:ext uri="{FF2B5EF4-FFF2-40B4-BE49-F238E27FC236}">
                <a16:creationId xmlns:a16="http://schemas.microsoft.com/office/drawing/2014/main" id="{23E52591-03C7-4585-490F-C1B34F3A810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2" y="266700"/>
            <a:ext cx="1170459" cy="1170459"/>
          </a:xfrm>
          <a:prstGeom prst="rect">
            <a:avLst/>
          </a:prstGeom>
        </p:spPr>
      </p:pic>
      <p:pic>
        <p:nvPicPr>
          <p:cNvPr id="6" name="Image 5">
            <a:extLst>
              <a:ext uri="{FF2B5EF4-FFF2-40B4-BE49-F238E27FC236}">
                <a16:creationId xmlns:a16="http://schemas.microsoft.com/office/drawing/2014/main" id="{338A5B00-5A83-2084-9ACD-0536BB01B0D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30588" y="1653539"/>
            <a:ext cx="6933333" cy="4228571"/>
          </a:xfrm>
          <a:prstGeom prst="rect">
            <a:avLst/>
          </a:prstGeom>
        </p:spPr>
      </p:pic>
      <p:sp>
        <p:nvSpPr>
          <p:cNvPr id="8" name="ZoneTexte 7">
            <a:extLst>
              <a:ext uri="{FF2B5EF4-FFF2-40B4-BE49-F238E27FC236}">
                <a16:creationId xmlns:a16="http://schemas.microsoft.com/office/drawing/2014/main" id="{0AF703A1-0F58-C89B-5428-5A450411620F}"/>
              </a:ext>
            </a:extLst>
          </p:cNvPr>
          <p:cNvSpPr txBox="1"/>
          <p:nvPr/>
        </p:nvSpPr>
        <p:spPr>
          <a:xfrm>
            <a:off x="133109" y="2067799"/>
            <a:ext cx="4415741" cy="3195578"/>
          </a:xfrm>
          <a:prstGeom prst="snip2DiagRect">
            <a:avLst/>
          </a:prstGeom>
          <a:gradFill>
            <a:gsLst>
              <a:gs pos="86000">
                <a:srgbClr val="56959F"/>
              </a:gs>
              <a:gs pos="20000">
                <a:srgbClr val="008A76"/>
              </a:gs>
              <a:gs pos="100000">
                <a:schemeClr val="accent1">
                  <a:lumMod val="45000"/>
                  <a:lumOff val="55000"/>
                </a:schemeClr>
              </a:gs>
              <a:gs pos="0">
                <a:schemeClr val="accent1">
                  <a:lumMod val="45000"/>
                  <a:lumOff val="55000"/>
                </a:schemeClr>
              </a:gs>
              <a:gs pos="100000">
                <a:schemeClr val="accent1">
                  <a:lumMod val="30000"/>
                  <a:lumOff val="70000"/>
                </a:schemeClr>
              </a:gs>
            </a:gsLst>
            <a:lin ang="5400000" scaled="1"/>
          </a:gradFill>
          <a:ln>
            <a:solidFill>
              <a:srgbClr val="006A5A"/>
            </a:solidFill>
          </a:ln>
        </p:spPr>
        <p:txBody>
          <a:bodyPr wrap="square">
            <a:spAutoFit/>
          </a:bodyPr>
          <a:lstStyle/>
          <a:p>
            <a:pPr algn="just"/>
            <a:r>
              <a:rPr lang="fr-FR" sz="2400" dirty="0">
                <a:solidFill>
                  <a:schemeClr val="bg1"/>
                </a:solidFill>
              </a:rPr>
              <a:t>Les consultations augmentent avec le taux de natalité et la part des familles avec des enfants jeunes, mais évolue en sens inverse de la part des familles sans enfants et du taux de mortalité.</a:t>
            </a:r>
            <a:endParaRPr lang="en-US" sz="2400" dirty="0">
              <a:solidFill>
                <a:schemeClr val="bg1"/>
              </a:solidFill>
            </a:endParaRPr>
          </a:p>
        </p:txBody>
      </p:sp>
    </p:spTree>
    <p:extLst>
      <p:ext uri="{BB962C8B-B14F-4D97-AF65-F5344CB8AC3E}">
        <p14:creationId xmlns:p14="http://schemas.microsoft.com/office/powerpoint/2010/main" val="3187316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5BC548-9013-9E28-3C00-71BFAA209028}"/>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307CD35D-C196-8AB1-FFF9-AB018C366CEA}"/>
              </a:ext>
            </a:extLst>
          </p:cNvPr>
          <p:cNvSpPr>
            <a:spLocks noGrp="1"/>
          </p:cNvSpPr>
          <p:nvPr>
            <p:ph type="sldNum" sz="quarter" idx="4"/>
          </p:nvPr>
        </p:nvSpPr>
        <p:spPr/>
        <p:txBody>
          <a:bodyPr/>
          <a:lstStyle/>
          <a:p>
            <a:fld id="{F546B7B7-7D14-4795-A998-350CFB2BDD43}" type="slidenum">
              <a:rPr lang="fr-FR" smtClean="0"/>
              <a:pPr/>
              <a:t>16</a:t>
            </a:fld>
            <a:endParaRPr lang="fr-FR"/>
          </a:p>
        </p:txBody>
      </p:sp>
      <p:sp>
        <p:nvSpPr>
          <p:cNvPr id="3" name="ZoneTexte 2">
            <a:extLst>
              <a:ext uri="{FF2B5EF4-FFF2-40B4-BE49-F238E27FC236}">
                <a16:creationId xmlns:a16="http://schemas.microsoft.com/office/drawing/2014/main" id="{878B9E7B-FEF6-801C-F4E4-1CAEF85A2D4A}"/>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3.4. Analyse spatiale</a:t>
            </a:r>
          </a:p>
        </p:txBody>
      </p:sp>
      <p:pic>
        <p:nvPicPr>
          <p:cNvPr id="4" name="Graphique 3" descr="Flèches de chevron">
            <a:extLst>
              <a:ext uri="{FF2B5EF4-FFF2-40B4-BE49-F238E27FC236}">
                <a16:creationId xmlns:a16="http://schemas.microsoft.com/office/drawing/2014/main" id="{8288C3CE-3777-3364-D5FF-62CE4CE5384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2" y="266700"/>
            <a:ext cx="1170459" cy="1170459"/>
          </a:xfrm>
          <a:prstGeom prst="rect">
            <a:avLst/>
          </a:prstGeom>
        </p:spPr>
      </p:pic>
      <p:pic>
        <p:nvPicPr>
          <p:cNvPr id="10" name="Image 9">
            <a:extLst>
              <a:ext uri="{FF2B5EF4-FFF2-40B4-BE49-F238E27FC236}">
                <a16:creationId xmlns:a16="http://schemas.microsoft.com/office/drawing/2014/main" id="{506D8B6A-6540-DE0F-D902-BAFDC4D7FC2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4373" y="1537255"/>
            <a:ext cx="4857748" cy="3363056"/>
          </a:xfrm>
          <a:prstGeom prst="rect">
            <a:avLst/>
          </a:prstGeom>
        </p:spPr>
      </p:pic>
      <p:sp>
        <p:nvSpPr>
          <p:cNvPr id="8" name="Est égal à 7">
            <a:extLst>
              <a:ext uri="{FF2B5EF4-FFF2-40B4-BE49-F238E27FC236}">
                <a16:creationId xmlns:a16="http://schemas.microsoft.com/office/drawing/2014/main" id="{80ED7658-CFC9-2EDA-98D6-74E9F26660BF}"/>
              </a:ext>
            </a:extLst>
          </p:cNvPr>
          <p:cNvSpPr/>
          <p:nvPr/>
        </p:nvSpPr>
        <p:spPr>
          <a:xfrm rot="5400000">
            <a:off x="2431619" y="3729431"/>
            <a:ext cx="466903" cy="616352"/>
          </a:xfrm>
          <a:prstGeom prst="mathEqual">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Rectangle : coins arrondis 11">
            <a:extLst>
              <a:ext uri="{FF2B5EF4-FFF2-40B4-BE49-F238E27FC236}">
                <a16:creationId xmlns:a16="http://schemas.microsoft.com/office/drawing/2014/main" id="{FF1B1DD5-82F3-4307-900C-93026CE0C189}"/>
              </a:ext>
            </a:extLst>
          </p:cNvPr>
          <p:cNvSpPr/>
          <p:nvPr/>
        </p:nvSpPr>
        <p:spPr>
          <a:xfrm>
            <a:off x="6574399" y="4987796"/>
            <a:ext cx="4960883" cy="1209306"/>
          </a:xfrm>
          <a:prstGeom prst="roundRect">
            <a:avLst>
              <a:gd name="adj" fmla="val 4801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latin typeface="Gill Sans MT" panose="020B0502020104020203" pitchFamily="34" charset="0"/>
              </a:rPr>
              <a:t>La plupart des communes sont entourées de communes à taux similaires</a:t>
            </a:r>
          </a:p>
        </p:txBody>
      </p:sp>
      <p:sp>
        <p:nvSpPr>
          <p:cNvPr id="12" name="Rectangle : coins arrondis 11">
            <a:extLst>
              <a:ext uri="{FF2B5EF4-FFF2-40B4-BE49-F238E27FC236}">
                <a16:creationId xmlns:a16="http://schemas.microsoft.com/office/drawing/2014/main" id="{280B9EF0-841B-484D-A7B2-D925A3546349}"/>
              </a:ext>
            </a:extLst>
          </p:cNvPr>
          <p:cNvSpPr/>
          <p:nvPr/>
        </p:nvSpPr>
        <p:spPr>
          <a:xfrm>
            <a:off x="184628" y="4987796"/>
            <a:ext cx="4960883" cy="1209306"/>
          </a:xfrm>
          <a:prstGeom prst="roundRect">
            <a:avLst>
              <a:gd name="adj" fmla="val 4801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latin typeface="Gill Sans MT" panose="020B0502020104020203" pitchFamily="34" charset="0"/>
              </a:rPr>
              <a:t>Par exemple Saint Jacques de la Lande est à taux élevées et a pour voisins des communes à taux faibles.  </a:t>
            </a:r>
          </a:p>
        </p:txBody>
      </p:sp>
      <p:pic>
        <p:nvPicPr>
          <p:cNvPr id="6" name="Image 5">
            <a:extLst>
              <a:ext uri="{FF2B5EF4-FFF2-40B4-BE49-F238E27FC236}">
                <a16:creationId xmlns:a16="http://schemas.microsoft.com/office/drawing/2014/main" id="{60ABAD3C-3CFD-A885-CA0A-CBCEDDE00F3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44738" y="1521918"/>
            <a:ext cx="4690544" cy="3589608"/>
          </a:xfrm>
          <a:prstGeom prst="rect">
            <a:avLst/>
          </a:prstGeom>
        </p:spPr>
      </p:pic>
    </p:spTree>
    <p:extLst>
      <p:ext uri="{BB962C8B-B14F-4D97-AF65-F5344CB8AC3E}">
        <p14:creationId xmlns:p14="http://schemas.microsoft.com/office/powerpoint/2010/main" val="1123347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9099CF5-8A9C-3CE8-6FAF-040793C642E9}"/>
              </a:ext>
            </a:extLst>
          </p:cNvPr>
          <p:cNvSpPr>
            <a:spLocks noGrp="1"/>
          </p:cNvSpPr>
          <p:nvPr>
            <p:ph type="sldNum" sz="quarter" idx="4"/>
          </p:nvPr>
        </p:nvSpPr>
        <p:spPr/>
        <p:txBody>
          <a:bodyPr/>
          <a:lstStyle/>
          <a:p>
            <a:fld id="{F546B7B7-7D14-4795-A998-350CFB2BDD43}" type="slidenum">
              <a:rPr lang="fr-FR" smtClean="0"/>
              <a:pPr/>
              <a:t>17</a:t>
            </a:fld>
            <a:endParaRPr lang="fr-FR"/>
          </a:p>
        </p:txBody>
      </p:sp>
    </p:spTree>
    <p:extLst>
      <p:ext uri="{BB962C8B-B14F-4D97-AF65-F5344CB8AC3E}">
        <p14:creationId xmlns:p14="http://schemas.microsoft.com/office/powerpoint/2010/main" val="1774505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0D924C-E715-F9B4-8AFC-FD07EA503B33}"/>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82A90CC-7389-1CA4-89EF-B85F758E4EB7}"/>
              </a:ext>
            </a:extLst>
          </p:cNvPr>
          <p:cNvSpPr>
            <a:spLocks noGrp="1"/>
          </p:cNvSpPr>
          <p:nvPr>
            <p:ph type="sldNum" sz="quarter" idx="4"/>
          </p:nvPr>
        </p:nvSpPr>
        <p:spPr/>
        <p:txBody>
          <a:bodyPr/>
          <a:lstStyle/>
          <a:p>
            <a:fld id="{F546B7B7-7D14-4795-A998-350CFB2BDD43}" type="slidenum">
              <a:rPr lang="fr-FR" smtClean="0"/>
              <a:pPr/>
              <a:t>18</a:t>
            </a:fld>
            <a:endParaRPr lang="fr-FR"/>
          </a:p>
        </p:txBody>
      </p:sp>
      <p:sp>
        <p:nvSpPr>
          <p:cNvPr id="3" name="ZoneTexte 2">
            <a:extLst>
              <a:ext uri="{FF2B5EF4-FFF2-40B4-BE49-F238E27FC236}">
                <a16:creationId xmlns:a16="http://schemas.microsoft.com/office/drawing/2014/main" id="{9169FD9A-0F1A-F62A-EAF4-74284432E518}"/>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4.1. Choix des variables</a:t>
            </a:r>
          </a:p>
        </p:txBody>
      </p:sp>
      <p:pic>
        <p:nvPicPr>
          <p:cNvPr id="4" name="Graphique 3" descr="Flèches de chevron">
            <a:extLst>
              <a:ext uri="{FF2B5EF4-FFF2-40B4-BE49-F238E27FC236}">
                <a16:creationId xmlns:a16="http://schemas.microsoft.com/office/drawing/2014/main" id="{1A92E601-022D-F8F3-C090-920665EE749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2" y="266700"/>
            <a:ext cx="1170459" cy="1170459"/>
          </a:xfrm>
          <a:prstGeom prst="rect">
            <a:avLst/>
          </a:prstGeom>
        </p:spPr>
      </p:pic>
      <p:sp>
        <p:nvSpPr>
          <p:cNvPr id="6" name="ZoneTexte 5">
            <a:extLst>
              <a:ext uri="{FF2B5EF4-FFF2-40B4-BE49-F238E27FC236}">
                <a16:creationId xmlns:a16="http://schemas.microsoft.com/office/drawing/2014/main" id="{4766AD5E-2DA5-8650-5A3A-C9C8079E95CC}"/>
              </a:ext>
            </a:extLst>
          </p:cNvPr>
          <p:cNvSpPr txBox="1"/>
          <p:nvPr/>
        </p:nvSpPr>
        <p:spPr>
          <a:xfrm>
            <a:off x="568347" y="1957762"/>
            <a:ext cx="10510345" cy="1938992"/>
          </a:xfrm>
          <a:prstGeom prst="rect">
            <a:avLst/>
          </a:prstGeom>
          <a:noFill/>
        </p:spPr>
        <p:txBody>
          <a:bodyPr wrap="square">
            <a:spAutoFit/>
          </a:bodyPr>
          <a:lstStyle/>
          <a:p>
            <a:pPr algn="just">
              <a:buNone/>
            </a:pPr>
            <a:r>
              <a:rPr lang="fr-FR" sz="2400" b="1" dirty="0">
                <a:latin typeface="Gill Sans MT" panose="020B0502020104020203" pitchFamily="34" charset="0"/>
              </a:rPr>
              <a:t>Méthodologie adoptée :</a:t>
            </a:r>
            <a:endParaRPr lang="fr-FR" sz="2400" dirty="0">
              <a:latin typeface="Gill Sans MT" panose="020B0502020104020203" pitchFamily="34" charset="0"/>
            </a:endParaRPr>
          </a:p>
          <a:p>
            <a:pPr marL="342900" indent="-342900" algn="just">
              <a:buFont typeface="Arial" panose="020B0604020202020204" pitchFamily="34" charset="0"/>
              <a:buChar char="•"/>
            </a:pPr>
            <a:r>
              <a:rPr lang="fr-FR" sz="2400" dirty="0">
                <a:latin typeface="Gill Sans MT" panose="020B0502020104020203" pitchFamily="34" charset="0"/>
              </a:rPr>
              <a:t>Utilisation d'une </a:t>
            </a:r>
            <a:r>
              <a:rPr lang="fr-FR" sz="2400" b="1" dirty="0">
                <a:latin typeface="Gill Sans MT" panose="020B0502020104020203" pitchFamily="34" charset="0"/>
              </a:rPr>
              <a:t>Analyse en Composantes Principales (ACP)</a:t>
            </a:r>
            <a:r>
              <a:rPr lang="fr-FR" sz="2400" dirty="0">
                <a:latin typeface="Gill Sans MT" panose="020B0502020104020203" pitchFamily="34" charset="0"/>
              </a:rPr>
              <a:t> pour identifier les associations entre variables.</a:t>
            </a:r>
          </a:p>
          <a:p>
            <a:pPr marL="342900" indent="-342900" algn="just">
              <a:buFont typeface="Arial" panose="020B0604020202020204" pitchFamily="34" charset="0"/>
              <a:buChar char="•"/>
            </a:pPr>
            <a:r>
              <a:rPr lang="fr-FR" sz="2400" dirty="0">
                <a:latin typeface="Gill Sans MT" panose="020B0502020104020203" pitchFamily="34" charset="0"/>
              </a:rPr>
              <a:t>Sélection guidée par la </a:t>
            </a:r>
            <a:r>
              <a:rPr lang="fr-FR" sz="2400" b="1" dirty="0">
                <a:latin typeface="Gill Sans MT" panose="020B0502020104020203" pitchFamily="34" charset="0"/>
              </a:rPr>
              <a:t>littérature scientifique</a:t>
            </a:r>
            <a:r>
              <a:rPr lang="fr-FR" sz="2400" dirty="0">
                <a:latin typeface="Gill Sans MT" panose="020B0502020104020203" pitchFamily="34" charset="0"/>
              </a:rPr>
              <a:t> et la </a:t>
            </a:r>
            <a:r>
              <a:rPr lang="fr-FR" sz="2400" b="1" dirty="0">
                <a:latin typeface="Gill Sans MT" panose="020B0502020104020203" pitchFamily="34" charset="0"/>
              </a:rPr>
              <a:t>pertinence explicative</a:t>
            </a:r>
            <a:r>
              <a:rPr lang="fr-FR" sz="2400" dirty="0">
                <a:latin typeface="Gill Sans MT" panose="020B0502020104020203" pitchFamily="34" charset="0"/>
              </a:rPr>
              <a:t> des variables.</a:t>
            </a:r>
          </a:p>
        </p:txBody>
      </p:sp>
      <p:sp>
        <p:nvSpPr>
          <p:cNvPr id="8" name="ZoneTexte 7">
            <a:extLst>
              <a:ext uri="{FF2B5EF4-FFF2-40B4-BE49-F238E27FC236}">
                <a16:creationId xmlns:a16="http://schemas.microsoft.com/office/drawing/2014/main" id="{1A1DCAA4-ADCA-43E0-6482-B4C275BCA01F}"/>
              </a:ext>
            </a:extLst>
          </p:cNvPr>
          <p:cNvSpPr txBox="1"/>
          <p:nvPr/>
        </p:nvSpPr>
        <p:spPr>
          <a:xfrm>
            <a:off x="568347" y="4214555"/>
            <a:ext cx="10604149" cy="1569660"/>
          </a:xfrm>
          <a:prstGeom prst="rect">
            <a:avLst/>
          </a:prstGeom>
          <a:noFill/>
        </p:spPr>
        <p:txBody>
          <a:bodyPr wrap="square">
            <a:spAutoFit/>
          </a:bodyPr>
          <a:lstStyle>
            <a:defPPr>
              <a:defRPr lang="fr-FR"/>
            </a:defPPr>
            <a:lvl1pPr algn="just">
              <a:buNone/>
              <a:defRPr sz="2400" b="1">
                <a:latin typeface="Gill Sans MT" panose="020B0502020104020203" pitchFamily="34" charset="0"/>
              </a:defRPr>
            </a:lvl1pPr>
          </a:lstStyle>
          <a:p>
            <a:r>
              <a:rPr lang="fr-FR" dirty="0"/>
              <a:t>Variables retenues (en taux ou proportion) :</a:t>
            </a:r>
          </a:p>
          <a:p>
            <a:pPr marL="342900" indent="-342900">
              <a:buFont typeface="Arial" panose="020B0604020202020204" pitchFamily="34" charset="0"/>
              <a:buChar char="•"/>
            </a:pPr>
            <a:r>
              <a:rPr lang="fr-FR" b="0" dirty="0"/>
              <a:t>Démographiques : % 25-64 ans, % 65+ ans, taux de natalité.</a:t>
            </a:r>
          </a:p>
          <a:p>
            <a:pPr marL="342900" indent="-342900">
              <a:buFont typeface="Arial" panose="020B0604020202020204" pitchFamily="34" charset="0"/>
              <a:buChar char="•"/>
            </a:pPr>
            <a:r>
              <a:rPr lang="fr-FR" b="0" dirty="0"/>
              <a:t>Socio-économiques : % en union libre, % ouvriers, % sans emploi.</a:t>
            </a:r>
          </a:p>
          <a:p>
            <a:pPr marL="342900" indent="-342900">
              <a:buFont typeface="Arial" panose="020B0604020202020204" pitchFamily="34" charset="0"/>
              <a:buChar char="•"/>
            </a:pPr>
            <a:r>
              <a:rPr lang="fr-FR" b="0" dirty="0"/>
              <a:t>Famille : % foyers avec ≥ 3 enfants &lt; 25 ans.</a:t>
            </a:r>
          </a:p>
        </p:txBody>
      </p:sp>
      <p:sp>
        <p:nvSpPr>
          <p:cNvPr id="7" name="Rectangle 6">
            <a:extLst>
              <a:ext uri="{FF2B5EF4-FFF2-40B4-BE49-F238E27FC236}">
                <a16:creationId xmlns:a16="http://schemas.microsoft.com/office/drawing/2014/main" id="{A8AAC44F-4F43-4F2E-AEC3-61ACF46B9A1B}"/>
              </a:ext>
            </a:extLst>
          </p:cNvPr>
          <p:cNvSpPr/>
          <p:nvPr/>
        </p:nvSpPr>
        <p:spPr>
          <a:xfrm>
            <a:off x="364415" y="2107319"/>
            <a:ext cx="203931" cy="197353"/>
          </a:xfrm>
          <a:prstGeom prst="rect">
            <a:avLst/>
          </a:prstGeom>
          <a:solidFill>
            <a:srgbClr val="006A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80DCC880-D582-4818-951D-7060A46EC3DC}"/>
              </a:ext>
            </a:extLst>
          </p:cNvPr>
          <p:cNvSpPr/>
          <p:nvPr/>
        </p:nvSpPr>
        <p:spPr>
          <a:xfrm>
            <a:off x="364415" y="4355976"/>
            <a:ext cx="203931" cy="197353"/>
          </a:xfrm>
          <a:prstGeom prst="rect">
            <a:avLst/>
          </a:prstGeom>
          <a:solidFill>
            <a:srgbClr val="006A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982776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9C3A5D-790B-C712-DF62-3118579AABFD}"/>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195BBB1B-0DB9-7FA2-BB62-A9745BBFB6FA}"/>
              </a:ext>
            </a:extLst>
          </p:cNvPr>
          <p:cNvSpPr>
            <a:spLocks noGrp="1"/>
          </p:cNvSpPr>
          <p:nvPr>
            <p:ph type="sldNum" sz="quarter" idx="4"/>
          </p:nvPr>
        </p:nvSpPr>
        <p:spPr/>
        <p:txBody>
          <a:bodyPr/>
          <a:lstStyle/>
          <a:p>
            <a:fld id="{F546B7B7-7D14-4795-A998-350CFB2BDD43}" type="slidenum">
              <a:rPr lang="fr-FR" smtClean="0"/>
              <a:pPr/>
              <a:t>19</a:t>
            </a:fld>
            <a:endParaRPr lang="fr-FR" dirty="0"/>
          </a:p>
        </p:txBody>
      </p:sp>
      <p:sp>
        <p:nvSpPr>
          <p:cNvPr id="3" name="ZoneTexte 2">
            <a:extLst>
              <a:ext uri="{FF2B5EF4-FFF2-40B4-BE49-F238E27FC236}">
                <a16:creationId xmlns:a16="http://schemas.microsoft.com/office/drawing/2014/main" id="{AD3E7E05-2FDB-F46A-324C-6550B7004EE8}"/>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4.2. Résultats des tests</a:t>
            </a:r>
          </a:p>
        </p:txBody>
      </p:sp>
      <p:pic>
        <p:nvPicPr>
          <p:cNvPr id="4" name="Graphique 3" descr="Flèches de chevron">
            <a:extLst>
              <a:ext uri="{FF2B5EF4-FFF2-40B4-BE49-F238E27FC236}">
                <a16:creationId xmlns:a16="http://schemas.microsoft.com/office/drawing/2014/main" id="{48E4791C-7A3C-4138-CA50-FF7B885DB4B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graphicFrame>
        <p:nvGraphicFramePr>
          <p:cNvPr id="6" name="Tableau 6">
            <a:extLst>
              <a:ext uri="{FF2B5EF4-FFF2-40B4-BE49-F238E27FC236}">
                <a16:creationId xmlns:a16="http://schemas.microsoft.com/office/drawing/2014/main" id="{41163AAB-78A7-4168-9615-1CEFC22A6FD3}"/>
              </a:ext>
            </a:extLst>
          </p:cNvPr>
          <p:cNvGraphicFramePr>
            <a:graphicFrameLocks noGrp="1"/>
          </p:cNvGraphicFramePr>
          <p:nvPr/>
        </p:nvGraphicFramePr>
        <p:xfrm>
          <a:off x="6288621" y="2239949"/>
          <a:ext cx="5667852" cy="2377440"/>
        </p:xfrm>
        <a:graphic>
          <a:graphicData uri="http://schemas.openxmlformats.org/drawingml/2006/table">
            <a:tbl>
              <a:tblPr firstRow="1" bandRow="1">
                <a:tableStyleId>{C083E6E3-FA7D-4D7B-A595-EF9225AFEA82}</a:tableStyleId>
              </a:tblPr>
              <a:tblGrid>
                <a:gridCol w="1416963">
                  <a:extLst>
                    <a:ext uri="{9D8B030D-6E8A-4147-A177-3AD203B41FA5}">
                      <a16:colId xmlns:a16="http://schemas.microsoft.com/office/drawing/2014/main" val="3779222157"/>
                    </a:ext>
                  </a:extLst>
                </a:gridCol>
                <a:gridCol w="1416963">
                  <a:extLst>
                    <a:ext uri="{9D8B030D-6E8A-4147-A177-3AD203B41FA5}">
                      <a16:colId xmlns:a16="http://schemas.microsoft.com/office/drawing/2014/main" val="118586844"/>
                    </a:ext>
                  </a:extLst>
                </a:gridCol>
                <a:gridCol w="1416963">
                  <a:extLst>
                    <a:ext uri="{9D8B030D-6E8A-4147-A177-3AD203B41FA5}">
                      <a16:colId xmlns:a16="http://schemas.microsoft.com/office/drawing/2014/main" val="907235389"/>
                    </a:ext>
                  </a:extLst>
                </a:gridCol>
                <a:gridCol w="1416963">
                  <a:extLst>
                    <a:ext uri="{9D8B030D-6E8A-4147-A177-3AD203B41FA5}">
                      <a16:colId xmlns:a16="http://schemas.microsoft.com/office/drawing/2014/main" val="2776099443"/>
                    </a:ext>
                  </a:extLst>
                </a:gridCol>
              </a:tblGrid>
              <a:tr h="370840">
                <a:tc>
                  <a:txBody>
                    <a:bodyPr/>
                    <a:lstStyle/>
                    <a:p>
                      <a:r>
                        <a:rPr lang="fr-FR" sz="2000" dirty="0"/>
                        <a:t>Statistique</a:t>
                      </a:r>
                      <a:endParaRPr lang="fr-FR" sz="2000" dirty="0">
                        <a:latin typeface="Gill Sans MT" panose="020B0502020104020203" pitchFamily="34" charset="0"/>
                      </a:endParaRPr>
                    </a:p>
                  </a:txBody>
                  <a:tcPr/>
                </a:tc>
                <a:tc>
                  <a:txBody>
                    <a:bodyPr/>
                    <a:lstStyle/>
                    <a:p>
                      <a:pPr algn="ctr"/>
                      <a:r>
                        <a:rPr lang="fr-FR" sz="2000" dirty="0"/>
                        <a:t>Valeur</a:t>
                      </a:r>
                      <a:endParaRPr lang="fr-FR" sz="2000" dirty="0">
                        <a:latin typeface="Gill Sans MT" panose="020B0502020104020203" pitchFamily="34" charset="0"/>
                      </a:endParaRPr>
                    </a:p>
                  </a:txBody>
                  <a:tcPr/>
                </a:tc>
                <a:tc>
                  <a:txBody>
                    <a:bodyPr/>
                    <a:lstStyle/>
                    <a:p>
                      <a:pPr algn="ctr"/>
                      <a:r>
                        <a:rPr lang="fr-FR" sz="2000" dirty="0"/>
                        <a:t>P-value</a:t>
                      </a:r>
                      <a:endParaRPr lang="fr-FR" sz="2000" dirty="0">
                        <a:latin typeface="Gill Sans MT" panose="020B0502020104020203" pitchFamily="34" charset="0"/>
                      </a:endParaRPr>
                    </a:p>
                  </a:txBody>
                  <a:tcPr/>
                </a:tc>
                <a:tc>
                  <a:txBody>
                    <a:bodyPr/>
                    <a:lstStyle/>
                    <a:p>
                      <a:pPr algn="ctr"/>
                      <a:r>
                        <a:rPr lang="fr-FR" sz="2000" dirty="0"/>
                        <a:t>df</a:t>
                      </a:r>
                      <a:endParaRPr lang="fr-FR" sz="2000" dirty="0">
                        <a:latin typeface="Gill Sans MT" panose="020B0502020104020203" pitchFamily="34" charset="0"/>
                      </a:endParaRPr>
                    </a:p>
                  </a:txBody>
                  <a:tcPr/>
                </a:tc>
                <a:extLst>
                  <a:ext uri="{0D108BD9-81ED-4DB2-BD59-A6C34878D82A}">
                    <a16:rowId xmlns:a16="http://schemas.microsoft.com/office/drawing/2014/main" val="461027112"/>
                  </a:ext>
                </a:extLst>
              </a:tr>
              <a:tr h="370840">
                <a:tc>
                  <a:txBody>
                    <a:bodyPr/>
                    <a:lstStyle/>
                    <a:p>
                      <a:r>
                        <a:rPr lang="fr-FR" sz="2000" dirty="0"/>
                        <a:t>RSerr</a:t>
                      </a:r>
                      <a:endParaRPr lang="fr-FR" sz="2000" dirty="0">
                        <a:latin typeface="Gill Sans MT" panose="020B0502020104020203" pitchFamily="34" charset="0"/>
                      </a:endParaRPr>
                    </a:p>
                  </a:txBody>
                  <a:tcPr/>
                </a:tc>
                <a:tc>
                  <a:txBody>
                    <a:bodyPr/>
                    <a:lstStyle/>
                    <a:p>
                      <a:pPr algn="ctr"/>
                      <a:r>
                        <a:rPr lang="fr-FR" sz="2000" dirty="0"/>
                        <a:t>6643.03037</a:t>
                      </a:r>
                      <a:endParaRPr lang="fr-FR" sz="2000" dirty="0">
                        <a:latin typeface="Gill Sans MT" panose="020B0502020104020203" pitchFamily="34" charset="0"/>
                      </a:endParaRPr>
                    </a:p>
                  </a:txBody>
                  <a:tcPr/>
                </a:tc>
                <a:tc>
                  <a:txBody>
                    <a:bodyPr/>
                    <a:lstStyle/>
                    <a:p>
                      <a:pPr algn="ctr"/>
                      <a:r>
                        <a:rPr lang="fr-FR" sz="2000" dirty="0"/>
                        <a:t>&lt; 2.2e-16</a:t>
                      </a:r>
                      <a:endParaRPr lang="fr-FR" sz="2000" dirty="0">
                        <a:latin typeface="Gill Sans MT" panose="020B0502020104020203" pitchFamily="34" charset="0"/>
                      </a:endParaRPr>
                    </a:p>
                  </a:txBody>
                  <a:tcPr/>
                </a:tc>
                <a:tc>
                  <a:txBody>
                    <a:bodyPr/>
                    <a:lstStyle/>
                    <a:p>
                      <a:pPr algn="ctr"/>
                      <a:r>
                        <a:rPr lang="fr-FR" sz="2000" dirty="0"/>
                        <a:t>1</a:t>
                      </a:r>
                      <a:endParaRPr lang="fr-FR" sz="2000" dirty="0">
                        <a:latin typeface="Gill Sans MT" panose="020B0502020104020203" pitchFamily="34" charset="0"/>
                      </a:endParaRPr>
                    </a:p>
                  </a:txBody>
                  <a:tcPr/>
                </a:tc>
                <a:extLst>
                  <a:ext uri="{0D108BD9-81ED-4DB2-BD59-A6C34878D82A}">
                    <a16:rowId xmlns:a16="http://schemas.microsoft.com/office/drawing/2014/main" val="151348923"/>
                  </a:ext>
                </a:extLst>
              </a:tr>
              <a:tr h="370840">
                <a:tc>
                  <a:txBody>
                    <a:bodyPr/>
                    <a:lstStyle/>
                    <a:p>
                      <a:r>
                        <a:rPr lang="fr-FR" sz="2000" dirty="0"/>
                        <a:t>RSlag</a:t>
                      </a:r>
                      <a:endParaRPr lang="fr-FR" sz="2000" dirty="0">
                        <a:latin typeface="Gill Sans MT" panose="020B0502020104020203" pitchFamily="34" charset="0"/>
                      </a:endParaRPr>
                    </a:p>
                  </a:txBody>
                  <a:tcPr/>
                </a:tc>
                <a:tc>
                  <a:txBody>
                    <a:bodyPr/>
                    <a:lstStyle/>
                    <a:p>
                      <a:pPr algn="ctr"/>
                      <a:r>
                        <a:rPr lang="fr-FR" sz="2000" dirty="0"/>
                        <a:t>1356.47586</a:t>
                      </a:r>
                      <a:endParaRPr lang="fr-FR" sz="2000" dirty="0">
                        <a:latin typeface="Gill Sans MT" panose="020B0502020104020203"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000" dirty="0"/>
                        <a:t>&lt; 2.2e-16</a:t>
                      </a:r>
                      <a:endParaRPr lang="fr-FR" sz="2000" dirty="0">
                        <a:latin typeface="Gill Sans MT" panose="020B0502020104020203" pitchFamily="34" charset="0"/>
                      </a:endParaRPr>
                    </a:p>
                  </a:txBody>
                  <a:tcPr/>
                </a:tc>
                <a:tc>
                  <a:txBody>
                    <a:bodyPr/>
                    <a:lstStyle/>
                    <a:p>
                      <a:pPr algn="ctr"/>
                      <a:r>
                        <a:rPr lang="fr-FR" sz="2000" dirty="0"/>
                        <a:t>1</a:t>
                      </a:r>
                      <a:endParaRPr lang="fr-FR" sz="2000" dirty="0">
                        <a:latin typeface="Gill Sans MT" panose="020B0502020104020203" pitchFamily="34" charset="0"/>
                      </a:endParaRPr>
                    </a:p>
                  </a:txBody>
                  <a:tcPr/>
                </a:tc>
                <a:extLst>
                  <a:ext uri="{0D108BD9-81ED-4DB2-BD59-A6C34878D82A}">
                    <a16:rowId xmlns:a16="http://schemas.microsoft.com/office/drawing/2014/main" val="220206527"/>
                  </a:ext>
                </a:extLst>
              </a:tr>
              <a:tr h="370840">
                <a:tc>
                  <a:txBody>
                    <a:bodyPr/>
                    <a:lstStyle/>
                    <a:p>
                      <a:r>
                        <a:rPr lang="fr-FR" sz="2000" dirty="0"/>
                        <a:t>adjRserr</a:t>
                      </a:r>
                      <a:endParaRPr lang="fr-FR" sz="2000" dirty="0">
                        <a:latin typeface="Gill Sans MT" panose="020B0502020104020203" pitchFamily="34" charset="0"/>
                      </a:endParaRPr>
                    </a:p>
                  </a:txBody>
                  <a:tcPr/>
                </a:tc>
                <a:tc>
                  <a:txBody>
                    <a:bodyPr/>
                    <a:lstStyle/>
                    <a:p>
                      <a:pPr algn="ctr"/>
                      <a:r>
                        <a:rPr lang="fr-FR" sz="2000" dirty="0"/>
                        <a:t>5309.52308</a:t>
                      </a:r>
                      <a:endParaRPr lang="fr-FR" sz="2000" dirty="0">
                        <a:latin typeface="Gill Sans MT" panose="020B0502020104020203"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000" dirty="0"/>
                        <a:t>&lt; 2.2e-16</a:t>
                      </a:r>
                      <a:endParaRPr lang="fr-FR" sz="2000" dirty="0">
                        <a:latin typeface="Gill Sans MT" panose="020B0502020104020203" pitchFamily="34" charset="0"/>
                      </a:endParaRPr>
                    </a:p>
                  </a:txBody>
                  <a:tcPr/>
                </a:tc>
                <a:tc>
                  <a:txBody>
                    <a:bodyPr/>
                    <a:lstStyle/>
                    <a:p>
                      <a:pPr algn="ctr"/>
                      <a:r>
                        <a:rPr lang="fr-FR" sz="2000" dirty="0"/>
                        <a:t>1</a:t>
                      </a:r>
                      <a:endParaRPr lang="fr-FR" sz="2000" dirty="0">
                        <a:latin typeface="Gill Sans MT" panose="020B0502020104020203" pitchFamily="34" charset="0"/>
                      </a:endParaRPr>
                    </a:p>
                  </a:txBody>
                  <a:tcPr/>
                </a:tc>
                <a:extLst>
                  <a:ext uri="{0D108BD9-81ED-4DB2-BD59-A6C34878D82A}">
                    <a16:rowId xmlns:a16="http://schemas.microsoft.com/office/drawing/2014/main" val="2413646511"/>
                  </a:ext>
                </a:extLst>
              </a:tr>
              <a:tr h="370840">
                <a:tc>
                  <a:txBody>
                    <a:bodyPr/>
                    <a:lstStyle/>
                    <a:p>
                      <a:r>
                        <a:rPr lang="fr-FR" sz="2000" dirty="0"/>
                        <a:t>adjRSlag</a:t>
                      </a:r>
                      <a:endParaRPr lang="fr-FR" sz="2000" dirty="0">
                        <a:latin typeface="Gill Sans MT" panose="020B0502020104020203" pitchFamily="34" charset="0"/>
                      </a:endParaRPr>
                    </a:p>
                  </a:txBody>
                  <a:tcPr/>
                </a:tc>
                <a:tc>
                  <a:txBody>
                    <a:bodyPr/>
                    <a:lstStyle/>
                    <a:p>
                      <a:pPr algn="ctr"/>
                      <a:r>
                        <a:rPr lang="fr-FR" sz="2000" dirty="0"/>
                        <a:t>22.96857</a:t>
                      </a:r>
                      <a:endParaRPr lang="fr-FR" sz="2000" dirty="0">
                        <a:latin typeface="Gill Sans MT" panose="020B0502020104020203" pitchFamily="34" charset="0"/>
                      </a:endParaRPr>
                    </a:p>
                  </a:txBody>
                  <a:tcPr/>
                </a:tc>
                <a:tc>
                  <a:txBody>
                    <a:bodyPr/>
                    <a:lstStyle/>
                    <a:p>
                      <a:pPr algn="ctr"/>
                      <a:r>
                        <a:rPr lang="fr-FR" sz="2000" dirty="0"/>
                        <a:t>1.647e-06</a:t>
                      </a:r>
                      <a:endParaRPr lang="fr-FR" sz="2000" dirty="0">
                        <a:latin typeface="Gill Sans MT" panose="020B0502020104020203" pitchFamily="34" charset="0"/>
                      </a:endParaRPr>
                    </a:p>
                  </a:txBody>
                  <a:tcPr/>
                </a:tc>
                <a:tc>
                  <a:txBody>
                    <a:bodyPr/>
                    <a:lstStyle/>
                    <a:p>
                      <a:pPr algn="ctr"/>
                      <a:r>
                        <a:rPr lang="fr-FR" sz="2000" dirty="0"/>
                        <a:t>1</a:t>
                      </a:r>
                      <a:endParaRPr lang="fr-FR" sz="2000" dirty="0">
                        <a:latin typeface="Gill Sans MT" panose="020B0502020104020203" pitchFamily="34" charset="0"/>
                      </a:endParaRPr>
                    </a:p>
                  </a:txBody>
                  <a:tcPr/>
                </a:tc>
                <a:extLst>
                  <a:ext uri="{0D108BD9-81ED-4DB2-BD59-A6C34878D82A}">
                    <a16:rowId xmlns:a16="http://schemas.microsoft.com/office/drawing/2014/main" val="1087405980"/>
                  </a:ext>
                </a:extLst>
              </a:tr>
              <a:tr h="370840">
                <a:tc>
                  <a:txBody>
                    <a:bodyPr/>
                    <a:lstStyle/>
                    <a:p>
                      <a:r>
                        <a:rPr lang="fr-FR" sz="2000" dirty="0"/>
                        <a:t>SARMA</a:t>
                      </a:r>
                      <a:endParaRPr lang="fr-FR" sz="2000" dirty="0">
                        <a:latin typeface="Gill Sans MT" panose="020B0502020104020203" pitchFamily="34" charset="0"/>
                      </a:endParaRPr>
                    </a:p>
                  </a:txBody>
                  <a:tcPr/>
                </a:tc>
                <a:tc>
                  <a:txBody>
                    <a:bodyPr/>
                    <a:lstStyle/>
                    <a:p>
                      <a:pPr algn="ctr"/>
                      <a:r>
                        <a:rPr lang="fr-FR" sz="2000" dirty="0"/>
                        <a:t>6665.99894</a:t>
                      </a:r>
                      <a:endParaRPr lang="fr-FR" sz="2000" dirty="0">
                        <a:latin typeface="Gill Sans MT" panose="020B0502020104020203"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000" dirty="0"/>
                        <a:t>&lt; 2.2e-16</a:t>
                      </a:r>
                      <a:endParaRPr lang="fr-FR" sz="2000" dirty="0">
                        <a:latin typeface="Gill Sans MT" panose="020B0502020104020203" pitchFamily="34" charset="0"/>
                      </a:endParaRPr>
                    </a:p>
                  </a:txBody>
                  <a:tcPr/>
                </a:tc>
                <a:tc>
                  <a:txBody>
                    <a:bodyPr/>
                    <a:lstStyle/>
                    <a:p>
                      <a:pPr algn="ctr"/>
                      <a:r>
                        <a:rPr lang="fr-FR" sz="2000" dirty="0"/>
                        <a:t>2</a:t>
                      </a:r>
                      <a:endParaRPr lang="fr-FR" sz="2000" dirty="0">
                        <a:latin typeface="Gill Sans MT" panose="020B0502020104020203" pitchFamily="34" charset="0"/>
                      </a:endParaRPr>
                    </a:p>
                  </a:txBody>
                  <a:tcPr/>
                </a:tc>
                <a:extLst>
                  <a:ext uri="{0D108BD9-81ED-4DB2-BD59-A6C34878D82A}">
                    <a16:rowId xmlns:a16="http://schemas.microsoft.com/office/drawing/2014/main" val="4224023318"/>
                  </a:ext>
                </a:extLst>
              </a:tr>
            </a:tbl>
          </a:graphicData>
        </a:graphic>
      </p:graphicFrame>
      <p:graphicFrame>
        <p:nvGraphicFramePr>
          <p:cNvPr id="18" name="Tableau 18">
            <a:extLst>
              <a:ext uri="{FF2B5EF4-FFF2-40B4-BE49-F238E27FC236}">
                <a16:creationId xmlns:a16="http://schemas.microsoft.com/office/drawing/2014/main" id="{41081142-63E1-4FA2-915E-2AA29439753C}"/>
              </a:ext>
            </a:extLst>
          </p:cNvPr>
          <p:cNvGraphicFramePr>
            <a:graphicFrameLocks noGrp="1"/>
          </p:cNvGraphicFramePr>
          <p:nvPr/>
        </p:nvGraphicFramePr>
        <p:xfrm>
          <a:off x="314035" y="2501900"/>
          <a:ext cx="4271819" cy="1981200"/>
        </p:xfrm>
        <a:graphic>
          <a:graphicData uri="http://schemas.openxmlformats.org/drawingml/2006/table">
            <a:tbl>
              <a:tblPr bandRow="1">
                <a:tableStyleId>{C083E6E3-FA7D-4D7B-A595-EF9225AFEA82}</a:tableStyleId>
              </a:tblPr>
              <a:tblGrid>
                <a:gridCol w="2841867">
                  <a:extLst>
                    <a:ext uri="{9D8B030D-6E8A-4147-A177-3AD203B41FA5}">
                      <a16:colId xmlns:a16="http://schemas.microsoft.com/office/drawing/2014/main" val="3515936695"/>
                    </a:ext>
                  </a:extLst>
                </a:gridCol>
                <a:gridCol w="1429952">
                  <a:extLst>
                    <a:ext uri="{9D8B030D-6E8A-4147-A177-3AD203B41FA5}">
                      <a16:colId xmlns:a16="http://schemas.microsoft.com/office/drawing/2014/main" val="1368002904"/>
                    </a:ext>
                  </a:extLst>
                </a:gridCol>
              </a:tblGrid>
              <a:tr h="370840">
                <a:tc>
                  <a:txBody>
                    <a:bodyPr/>
                    <a:lstStyle/>
                    <a:p>
                      <a:pPr algn="l"/>
                      <a:r>
                        <a:rPr lang="fr-FR" sz="2000" dirty="0">
                          <a:latin typeface="Gill Sans MT" panose="020B0502020104020203" pitchFamily="34" charset="0"/>
                        </a:rPr>
                        <a:t>Observed Moran I</a:t>
                      </a:r>
                    </a:p>
                  </a:txBody>
                  <a:tcPr/>
                </a:tc>
                <a:tc>
                  <a:txBody>
                    <a:bodyPr/>
                    <a:lstStyle/>
                    <a:p>
                      <a:pPr algn="ctr"/>
                      <a:r>
                        <a:rPr lang="fr-FR" sz="2000" dirty="0">
                          <a:latin typeface="Gill Sans MT" panose="020B0502020104020203" pitchFamily="34" charset="0"/>
                        </a:rPr>
                        <a:t>0.1597993</a:t>
                      </a:r>
                    </a:p>
                  </a:txBody>
                  <a:tcPr/>
                </a:tc>
                <a:extLst>
                  <a:ext uri="{0D108BD9-81ED-4DB2-BD59-A6C34878D82A}">
                    <a16:rowId xmlns:a16="http://schemas.microsoft.com/office/drawing/2014/main" val="2893546417"/>
                  </a:ext>
                </a:extLst>
              </a:tr>
              <a:tr h="370840">
                <a:tc>
                  <a:txBody>
                    <a:bodyPr/>
                    <a:lstStyle/>
                    <a:p>
                      <a:pPr algn="l"/>
                      <a:r>
                        <a:rPr lang="fr-FR" sz="2000" dirty="0">
                          <a:latin typeface="Gill Sans MT" panose="020B0502020104020203" pitchFamily="34" charset="0"/>
                        </a:rPr>
                        <a:t>Excpectation</a:t>
                      </a:r>
                    </a:p>
                  </a:txBody>
                  <a:tcPr/>
                </a:tc>
                <a:tc>
                  <a:txBody>
                    <a:bodyPr/>
                    <a:lstStyle/>
                    <a:p>
                      <a:pPr algn="ctr"/>
                      <a:r>
                        <a:rPr lang="fr-FR" sz="2000" dirty="0">
                          <a:latin typeface="Gill Sans MT" panose="020B0502020104020203" pitchFamily="34" charset="0"/>
                        </a:rPr>
                        <a:t>-0.0005762</a:t>
                      </a:r>
                    </a:p>
                  </a:txBody>
                  <a:tcPr/>
                </a:tc>
                <a:extLst>
                  <a:ext uri="{0D108BD9-81ED-4DB2-BD59-A6C34878D82A}">
                    <a16:rowId xmlns:a16="http://schemas.microsoft.com/office/drawing/2014/main" val="1269124689"/>
                  </a:ext>
                </a:extLst>
              </a:tr>
              <a:tr h="370840">
                <a:tc>
                  <a:txBody>
                    <a:bodyPr/>
                    <a:lstStyle/>
                    <a:p>
                      <a:pPr algn="l"/>
                      <a:r>
                        <a:rPr lang="fr-FR" sz="2000" dirty="0">
                          <a:latin typeface="Gill Sans MT" panose="020B0502020104020203" pitchFamily="34" charset="0"/>
                        </a:rPr>
                        <a:t>Variance</a:t>
                      </a:r>
                    </a:p>
                  </a:txBody>
                  <a:tcPr/>
                </a:tc>
                <a:tc>
                  <a:txBody>
                    <a:bodyPr/>
                    <a:lstStyle/>
                    <a:p>
                      <a:pPr algn="ctr"/>
                      <a:r>
                        <a:rPr lang="fr-FR" sz="2000" dirty="0">
                          <a:latin typeface="Gill Sans MT" panose="020B0502020104020203" pitchFamily="34" charset="0"/>
                        </a:rPr>
                        <a:t>3.52e-06</a:t>
                      </a:r>
                    </a:p>
                  </a:txBody>
                  <a:tcPr/>
                </a:tc>
                <a:extLst>
                  <a:ext uri="{0D108BD9-81ED-4DB2-BD59-A6C34878D82A}">
                    <a16:rowId xmlns:a16="http://schemas.microsoft.com/office/drawing/2014/main" val="580035877"/>
                  </a:ext>
                </a:extLst>
              </a:tr>
              <a:tr h="370840">
                <a:tc>
                  <a:txBody>
                    <a:bodyPr/>
                    <a:lstStyle/>
                    <a:p>
                      <a:pPr algn="l"/>
                      <a:r>
                        <a:rPr lang="fr-FR" sz="2000" dirty="0">
                          <a:latin typeface="Gill Sans MT" panose="020B0502020104020203" pitchFamily="34" charset="0"/>
                        </a:rPr>
                        <a:t>statistic standard deviate</a:t>
                      </a:r>
                    </a:p>
                  </a:txBody>
                  <a:tcPr/>
                </a:tc>
                <a:tc>
                  <a:txBody>
                    <a:bodyPr/>
                    <a:lstStyle/>
                    <a:p>
                      <a:pPr algn="ctr"/>
                      <a:r>
                        <a:rPr lang="fr-FR" sz="2000" dirty="0">
                          <a:latin typeface="Gill Sans MT" panose="020B0502020104020203" pitchFamily="34" charset="0"/>
                        </a:rPr>
                        <a:t>85.43473</a:t>
                      </a:r>
                    </a:p>
                  </a:txBody>
                  <a:tcPr/>
                </a:tc>
                <a:extLst>
                  <a:ext uri="{0D108BD9-81ED-4DB2-BD59-A6C34878D82A}">
                    <a16:rowId xmlns:a16="http://schemas.microsoft.com/office/drawing/2014/main" val="1245637835"/>
                  </a:ext>
                </a:extLst>
              </a:tr>
              <a:tr h="370840">
                <a:tc>
                  <a:txBody>
                    <a:bodyPr/>
                    <a:lstStyle/>
                    <a:p>
                      <a:pPr algn="l"/>
                      <a:r>
                        <a:rPr lang="fr-FR" sz="2000" dirty="0">
                          <a:latin typeface="Gill Sans MT" panose="020B0502020104020203" pitchFamily="34" charset="0"/>
                        </a:rPr>
                        <a:t>p-value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000" dirty="0">
                          <a:latin typeface="Gill Sans MT" panose="020B0502020104020203" pitchFamily="34" charset="0"/>
                        </a:rPr>
                        <a:t>&lt; 2.2e-16</a:t>
                      </a:r>
                    </a:p>
                  </a:txBody>
                  <a:tcPr/>
                </a:tc>
                <a:extLst>
                  <a:ext uri="{0D108BD9-81ED-4DB2-BD59-A6C34878D82A}">
                    <a16:rowId xmlns:a16="http://schemas.microsoft.com/office/drawing/2014/main" val="2435526101"/>
                  </a:ext>
                </a:extLst>
              </a:tr>
            </a:tbl>
          </a:graphicData>
        </a:graphic>
      </p:graphicFrame>
      <p:sp>
        <p:nvSpPr>
          <p:cNvPr id="20" name="ZoneTexte 19">
            <a:extLst>
              <a:ext uri="{FF2B5EF4-FFF2-40B4-BE49-F238E27FC236}">
                <a16:creationId xmlns:a16="http://schemas.microsoft.com/office/drawing/2014/main" id="{911238F6-1579-4060-8C99-A4343358024F}"/>
              </a:ext>
            </a:extLst>
          </p:cNvPr>
          <p:cNvSpPr txBox="1"/>
          <p:nvPr/>
        </p:nvSpPr>
        <p:spPr>
          <a:xfrm>
            <a:off x="1171607" y="1486792"/>
            <a:ext cx="2657680" cy="523220"/>
          </a:xfrm>
          <a:prstGeom prst="rect">
            <a:avLst/>
          </a:prstGeom>
          <a:noFill/>
        </p:spPr>
        <p:txBody>
          <a:bodyPr wrap="square" rtlCol="0">
            <a:spAutoFit/>
          </a:bodyPr>
          <a:lstStyle/>
          <a:p>
            <a:r>
              <a:rPr lang="fr-FR" sz="2800" b="1" dirty="0">
                <a:latin typeface="Gill Sans MT" panose="020B0502020104020203" pitchFamily="34" charset="0"/>
              </a:rPr>
              <a:t>Test de Moran</a:t>
            </a:r>
          </a:p>
        </p:txBody>
      </p:sp>
      <p:sp>
        <p:nvSpPr>
          <p:cNvPr id="21" name="Rectangle 20">
            <a:extLst>
              <a:ext uri="{FF2B5EF4-FFF2-40B4-BE49-F238E27FC236}">
                <a16:creationId xmlns:a16="http://schemas.microsoft.com/office/drawing/2014/main" id="{E159F90B-4F07-43BC-93C2-B4DC697C30A3}"/>
              </a:ext>
            </a:extLst>
          </p:cNvPr>
          <p:cNvSpPr/>
          <p:nvPr/>
        </p:nvSpPr>
        <p:spPr>
          <a:xfrm>
            <a:off x="967676" y="1649725"/>
            <a:ext cx="203931" cy="197353"/>
          </a:xfrm>
          <a:prstGeom prst="rect">
            <a:avLst/>
          </a:prstGeom>
          <a:solidFill>
            <a:srgbClr val="006A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ZoneTexte 21">
            <a:extLst>
              <a:ext uri="{FF2B5EF4-FFF2-40B4-BE49-F238E27FC236}">
                <a16:creationId xmlns:a16="http://schemas.microsoft.com/office/drawing/2014/main" id="{F1BB4949-2C07-4E69-9522-34E945CD7DA5}"/>
              </a:ext>
            </a:extLst>
          </p:cNvPr>
          <p:cNvSpPr txBox="1"/>
          <p:nvPr/>
        </p:nvSpPr>
        <p:spPr>
          <a:xfrm>
            <a:off x="7271792" y="1480755"/>
            <a:ext cx="3748601" cy="523220"/>
          </a:xfrm>
          <a:prstGeom prst="rect">
            <a:avLst/>
          </a:prstGeom>
          <a:noFill/>
        </p:spPr>
        <p:txBody>
          <a:bodyPr wrap="square" rtlCol="0">
            <a:spAutoFit/>
          </a:bodyPr>
          <a:lstStyle/>
          <a:p>
            <a:r>
              <a:rPr lang="fr-FR" sz="2800" b="1" dirty="0">
                <a:latin typeface="Gill Sans MT" panose="020B0502020104020203" pitchFamily="34" charset="0"/>
              </a:rPr>
              <a:t>Tests de </a:t>
            </a:r>
            <a:r>
              <a:rPr lang="fr-FR" sz="2800" b="1" dirty="0" err="1">
                <a:latin typeface="Gill Sans MT" panose="020B0502020104020203" pitchFamily="34" charset="0"/>
              </a:rPr>
              <a:t>Rao’s</a:t>
            </a:r>
            <a:r>
              <a:rPr lang="fr-FR" sz="2800" b="1" dirty="0">
                <a:latin typeface="Gill Sans MT" panose="020B0502020104020203" pitchFamily="34" charset="0"/>
              </a:rPr>
              <a:t> score</a:t>
            </a:r>
          </a:p>
        </p:txBody>
      </p:sp>
      <p:sp>
        <p:nvSpPr>
          <p:cNvPr id="23" name="Rectangle 22">
            <a:extLst>
              <a:ext uri="{FF2B5EF4-FFF2-40B4-BE49-F238E27FC236}">
                <a16:creationId xmlns:a16="http://schemas.microsoft.com/office/drawing/2014/main" id="{E32A2D87-8D60-415C-B094-94CEBED81669}"/>
              </a:ext>
            </a:extLst>
          </p:cNvPr>
          <p:cNvSpPr/>
          <p:nvPr/>
        </p:nvSpPr>
        <p:spPr>
          <a:xfrm>
            <a:off x="7067861" y="1657385"/>
            <a:ext cx="203931" cy="197353"/>
          </a:xfrm>
          <a:prstGeom prst="rect">
            <a:avLst/>
          </a:prstGeom>
          <a:solidFill>
            <a:srgbClr val="006A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ZoneTexte 23">
            <a:extLst>
              <a:ext uri="{FF2B5EF4-FFF2-40B4-BE49-F238E27FC236}">
                <a16:creationId xmlns:a16="http://schemas.microsoft.com/office/drawing/2014/main" id="{FFFF1E66-5868-4A32-A832-82DA800F3713}"/>
              </a:ext>
            </a:extLst>
          </p:cNvPr>
          <p:cNvSpPr txBox="1"/>
          <p:nvPr/>
        </p:nvSpPr>
        <p:spPr>
          <a:xfrm>
            <a:off x="422564" y="4959927"/>
            <a:ext cx="4163290" cy="1015663"/>
          </a:xfrm>
          <a:prstGeom prst="rect">
            <a:avLst/>
          </a:prstGeom>
          <a:noFill/>
        </p:spPr>
        <p:txBody>
          <a:bodyPr wrap="square" rtlCol="0">
            <a:spAutoFit/>
          </a:bodyPr>
          <a:lstStyle/>
          <a:p>
            <a:r>
              <a:rPr lang="fr-FR" sz="2000" dirty="0">
                <a:latin typeface="Gill Sans MT" panose="020B0502020104020203" pitchFamily="34" charset="0"/>
              </a:rPr>
              <a:t>L’indice de Moran </a:t>
            </a:r>
            <a:r>
              <a:rPr lang="fr-FR" sz="2000" b="1" dirty="0">
                <a:latin typeface="Gill Sans MT" panose="020B0502020104020203" pitchFamily="34" charset="0"/>
              </a:rPr>
              <a:t>I = 0.1598 &gt; 0 </a:t>
            </a:r>
            <a:r>
              <a:rPr lang="fr-FR" sz="2000" dirty="0">
                <a:latin typeface="Gill Sans MT" panose="020B0502020104020203" pitchFamily="34" charset="0"/>
              </a:rPr>
              <a:t>indique une autocorrélation spatiale positive</a:t>
            </a:r>
          </a:p>
        </p:txBody>
      </p:sp>
      <p:sp>
        <p:nvSpPr>
          <p:cNvPr id="25" name="ZoneTexte 24">
            <a:extLst>
              <a:ext uri="{FF2B5EF4-FFF2-40B4-BE49-F238E27FC236}">
                <a16:creationId xmlns:a16="http://schemas.microsoft.com/office/drawing/2014/main" id="{C4C38F74-2973-4959-95E8-A326DE8B430E}"/>
              </a:ext>
            </a:extLst>
          </p:cNvPr>
          <p:cNvSpPr txBox="1"/>
          <p:nvPr/>
        </p:nvSpPr>
        <p:spPr>
          <a:xfrm>
            <a:off x="6288621" y="4959927"/>
            <a:ext cx="5570870" cy="707886"/>
          </a:xfrm>
          <a:prstGeom prst="rect">
            <a:avLst/>
          </a:prstGeom>
          <a:noFill/>
        </p:spPr>
        <p:txBody>
          <a:bodyPr wrap="square" rtlCol="0">
            <a:spAutoFit/>
          </a:bodyPr>
          <a:lstStyle/>
          <a:p>
            <a:r>
              <a:rPr lang="fr-FR" sz="2000" dirty="0">
                <a:latin typeface="Gill Sans MT" panose="020B0502020104020203" pitchFamily="34" charset="0"/>
              </a:rPr>
              <a:t>L’ensemble des tests de dépendance spatiale menés à partir des résidus du modèle MCO sont rejetés. </a:t>
            </a:r>
          </a:p>
        </p:txBody>
      </p:sp>
    </p:spTree>
    <p:extLst>
      <p:ext uri="{BB962C8B-B14F-4D97-AF65-F5344CB8AC3E}">
        <p14:creationId xmlns:p14="http://schemas.microsoft.com/office/powerpoint/2010/main" val="1622649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0BDA0677-C19B-D077-2572-F5A403C2CE4E}"/>
              </a:ext>
            </a:extLst>
          </p:cNvPr>
          <p:cNvSpPr>
            <a:spLocks noGrp="1"/>
          </p:cNvSpPr>
          <p:nvPr>
            <p:ph type="sldNum" sz="quarter" idx="4"/>
          </p:nvPr>
        </p:nvSpPr>
        <p:spPr/>
        <p:txBody>
          <a:bodyPr/>
          <a:lstStyle/>
          <a:p>
            <a:fld id="{F546B7B7-7D14-4795-A998-350CFB2BDD43}" type="slidenum">
              <a:rPr lang="fr-FR" smtClean="0"/>
              <a:pPr/>
              <a:t>2</a:t>
            </a:fld>
            <a:endParaRPr lang="fr-FR"/>
          </a:p>
        </p:txBody>
      </p:sp>
    </p:spTree>
    <p:extLst>
      <p:ext uri="{BB962C8B-B14F-4D97-AF65-F5344CB8AC3E}">
        <p14:creationId xmlns:p14="http://schemas.microsoft.com/office/powerpoint/2010/main" val="81490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5DA1D8-9FB7-6D35-1207-8793CDED3E57}"/>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BEE1BA7-D77E-F880-C976-70D1C890E370}"/>
              </a:ext>
            </a:extLst>
          </p:cNvPr>
          <p:cNvSpPr>
            <a:spLocks noGrp="1"/>
          </p:cNvSpPr>
          <p:nvPr>
            <p:ph type="sldNum" sz="quarter" idx="4"/>
          </p:nvPr>
        </p:nvSpPr>
        <p:spPr/>
        <p:txBody>
          <a:bodyPr/>
          <a:lstStyle/>
          <a:p>
            <a:fld id="{F546B7B7-7D14-4795-A998-350CFB2BDD43}" type="slidenum">
              <a:rPr lang="fr-FR" smtClean="0"/>
              <a:pPr/>
              <a:t>20</a:t>
            </a:fld>
            <a:endParaRPr lang="fr-FR"/>
          </a:p>
        </p:txBody>
      </p:sp>
      <p:sp>
        <p:nvSpPr>
          <p:cNvPr id="3" name="ZoneTexte 2">
            <a:extLst>
              <a:ext uri="{FF2B5EF4-FFF2-40B4-BE49-F238E27FC236}">
                <a16:creationId xmlns:a16="http://schemas.microsoft.com/office/drawing/2014/main" id="{CAAAA9F3-C7BF-5BB9-F363-202EDA19CDE4}"/>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4.3. Comparaison des modèles</a:t>
            </a:r>
          </a:p>
        </p:txBody>
      </p:sp>
      <p:pic>
        <p:nvPicPr>
          <p:cNvPr id="4" name="Graphique 3" descr="Flèches de chevron">
            <a:extLst>
              <a:ext uri="{FF2B5EF4-FFF2-40B4-BE49-F238E27FC236}">
                <a16:creationId xmlns:a16="http://schemas.microsoft.com/office/drawing/2014/main" id="{79B6F6E5-6550-0A1C-CFBA-B81349B6BCF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sp>
        <p:nvSpPr>
          <p:cNvPr id="7" name="ZoneTexte 6">
            <a:extLst>
              <a:ext uri="{FF2B5EF4-FFF2-40B4-BE49-F238E27FC236}">
                <a16:creationId xmlns:a16="http://schemas.microsoft.com/office/drawing/2014/main" id="{95353583-A0C2-44EC-B63F-7CD626340E77}"/>
              </a:ext>
            </a:extLst>
          </p:cNvPr>
          <p:cNvSpPr txBox="1"/>
          <p:nvPr/>
        </p:nvSpPr>
        <p:spPr>
          <a:xfrm>
            <a:off x="799278" y="5636826"/>
            <a:ext cx="10268909" cy="461665"/>
          </a:xfrm>
          <a:prstGeom prst="rect">
            <a:avLst/>
          </a:prstGeom>
          <a:noFill/>
        </p:spPr>
        <p:txBody>
          <a:bodyPr wrap="square" rtlCol="0">
            <a:spAutoFit/>
          </a:bodyPr>
          <a:lstStyle/>
          <a:p>
            <a:r>
              <a:rPr lang="fr-FR" sz="2400" dirty="0">
                <a:latin typeface="Gill Sans MT" panose="020B0502020104020203" pitchFamily="34" charset="0"/>
              </a:rPr>
              <a:t>Avec un AIC plus faible, le modèle </a:t>
            </a:r>
            <a:r>
              <a:rPr lang="fr-FR" sz="2400" b="1" dirty="0">
                <a:latin typeface="Gill Sans MT" panose="020B0502020104020203" pitchFamily="34" charset="0"/>
              </a:rPr>
              <a:t>SDM</a:t>
            </a:r>
            <a:r>
              <a:rPr lang="fr-FR" sz="2400" dirty="0">
                <a:latin typeface="Gill Sans MT" panose="020B0502020104020203" pitchFamily="34" charset="0"/>
              </a:rPr>
              <a:t> ressort comme étant le meilleur modèle </a:t>
            </a:r>
          </a:p>
        </p:txBody>
      </p:sp>
      <p:graphicFrame>
        <p:nvGraphicFramePr>
          <p:cNvPr id="5" name="Tableau 7">
            <a:extLst>
              <a:ext uri="{FF2B5EF4-FFF2-40B4-BE49-F238E27FC236}">
                <a16:creationId xmlns:a16="http://schemas.microsoft.com/office/drawing/2014/main" id="{E7C48B49-1EEC-46A5-9B82-D94A738B97EE}"/>
              </a:ext>
            </a:extLst>
          </p:cNvPr>
          <p:cNvGraphicFramePr>
            <a:graphicFrameLocks noGrp="1"/>
          </p:cNvGraphicFramePr>
          <p:nvPr/>
        </p:nvGraphicFramePr>
        <p:xfrm>
          <a:off x="3225223" y="1866900"/>
          <a:ext cx="5627832" cy="3124200"/>
        </p:xfrm>
        <a:graphic>
          <a:graphicData uri="http://schemas.openxmlformats.org/drawingml/2006/table">
            <a:tbl>
              <a:tblPr firstRow="1" bandRow="1">
                <a:tableStyleId>{C083E6E3-FA7D-4D7B-A595-EF9225AFEA82}</a:tableStyleId>
              </a:tblPr>
              <a:tblGrid>
                <a:gridCol w="1875944">
                  <a:extLst>
                    <a:ext uri="{9D8B030D-6E8A-4147-A177-3AD203B41FA5}">
                      <a16:colId xmlns:a16="http://schemas.microsoft.com/office/drawing/2014/main" val="2514074644"/>
                    </a:ext>
                  </a:extLst>
                </a:gridCol>
                <a:gridCol w="1875944">
                  <a:extLst>
                    <a:ext uri="{9D8B030D-6E8A-4147-A177-3AD203B41FA5}">
                      <a16:colId xmlns:a16="http://schemas.microsoft.com/office/drawing/2014/main" val="2552475894"/>
                    </a:ext>
                  </a:extLst>
                </a:gridCol>
                <a:gridCol w="1875944">
                  <a:extLst>
                    <a:ext uri="{9D8B030D-6E8A-4147-A177-3AD203B41FA5}">
                      <a16:colId xmlns:a16="http://schemas.microsoft.com/office/drawing/2014/main" val="3269518569"/>
                    </a:ext>
                  </a:extLst>
                </a:gridCol>
              </a:tblGrid>
              <a:tr h="520700">
                <a:tc>
                  <a:txBody>
                    <a:bodyPr/>
                    <a:lstStyle/>
                    <a:p>
                      <a:pPr algn="ctr"/>
                      <a:r>
                        <a:rPr lang="fr-FR" sz="2800" dirty="0">
                          <a:latin typeface="Gill Sans MT" panose="020B0502020104020203" pitchFamily="34" charset="0"/>
                        </a:rPr>
                        <a:t>Model</a:t>
                      </a:r>
                    </a:p>
                  </a:txBody>
                  <a:tcPr/>
                </a:tc>
                <a:tc>
                  <a:txBody>
                    <a:bodyPr/>
                    <a:lstStyle/>
                    <a:p>
                      <a:pPr algn="ctr"/>
                      <a:r>
                        <a:rPr lang="fr-FR" sz="2800" dirty="0">
                          <a:latin typeface="Gill Sans MT" panose="020B0502020104020203" pitchFamily="34" charset="0"/>
                        </a:rPr>
                        <a:t>AIC</a:t>
                      </a:r>
                    </a:p>
                  </a:txBody>
                  <a:tcPr/>
                </a:tc>
                <a:tc>
                  <a:txBody>
                    <a:bodyPr/>
                    <a:lstStyle/>
                    <a:p>
                      <a:pPr algn="ctr"/>
                      <a:r>
                        <a:rPr lang="fr-FR" sz="2800" dirty="0">
                          <a:latin typeface="Gill Sans MT" panose="020B0502020104020203" pitchFamily="34" charset="0"/>
                        </a:rPr>
                        <a:t>LogLik</a:t>
                      </a:r>
                    </a:p>
                  </a:txBody>
                  <a:tcPr/>
                </a:tc>
                <a:extLst>
                  <a:ext uri="{0D108BD9-81ED-4DB2-BD59-A6C34878D82A}">
                    <a16:rowId xmlns:a16="http://schemas.microsoft.com/office/drawing/2014/main" val="2489175527"/>
                  </a:ext>
                </a:extLst>
              </a:tr>
              <a:tr h="520700">
                <a:tc>
                  <a:txBody>
                    <a:bodyPr/>
                    <a:lstStyle/>
                    <a:p>
                      <a:pPr algn="ctr"/>
                      <a:r>
                        <a:rPr lang="fr-FR" sz="2800" dirty="0">
                          <a:latin typeface="Gill Sans MT" panose="020B0502020104020203" pitchFamily="34" charset="0"/>
                        </a:rPr>
                        <a:t>MCO</a:t>
                      </a:r>
                    </a:p>
                  </a:txBody>
                  <a:tcPr/>
                </a:tc>
                <a:tc>
                  <a:txBody>
                    <a:bodyPr/>
                    <a:lstStyle/>
                    <a:p>
                      <a:pPr algn="ctr"/>
                      <a:r>
                        <a:rPr lang="fr-FR" sz="2800" dirty="0">
                          <a:latin typeface="Gill Sans MT" panose="020B0502020104020203" pitchFamily="34" charset="0"/>
                        </a:rPr>
                        <a:t>1429.8742</a:t>
                      </a:r>
                    </a:p>
                  </a:txBody>
                  <a:tcPr/>
                </a:tc>
                <a:tc>
                  <a:txBody>
                    <a:bodyPr/>
                    <a:lstStyle/>
                    <a:p>
                      <a:pPr algn="ctr"/>
                      <a:r>
                        <a:rPr lang="fr-FR" sz="2800" dirty="0">
                          <a:latin typeface="Gill Sans MT" panose="020B0502020104020203" pitchFamily="34" charset="0"/>
                        </a:rPr>
                        <a:t>-704.93708</a:t>
                      </a:r>
                    </a:p>
                  </a:txBody>
                  <a:tcPr/>
                </a:tc>
                <a:extLst>
                  <a:ext uri="{0D108BD9-81ED-4DB2-BD59-A6C34878D82A}">
                    <a16:rowId xmlns:a16="http://schemas.microsoft.com/office/drawing/2014/main" val="2497708941"/>
                  </a:ext>
                </a:extLst>
              </a:tr>
              <a:tr h="520700">
                <a:tc>
                  <a:txBody>
                    <a:bodyPr/>
                    <a:lstStyle/>
                    <a:p>
                      <a:pPr algn="ctr"/>
                      <a:r>
                        <a:rPr lang="fr-FR" sz="2800" dirty="0">
                          <a:latin typeface="Gill Sans MT" panose="020B0502020104020203" pitchFamily="34" charset="0"/>
                        </a:rPr>
                        <a:t>SEM</a:t>
                      </a:r>
                    </a:p>
                  </a:txBody>
                  <a:tcPr/>
                </a:tc>
                <a:tc>
                  <a:txBody>
                    <a:bodyPr/>
                    <a:lstStyle/>
                    <a:p>
                      <a:pPr algn="ctr"/>
                      <a:r>
                        <a:rPr lang="fr-FR" sz="2800" dirty="0">
                          <a:latin typeface="Gill Sans MT" panose="020B0502020104020203" pitchFamily="34" charset="0"/>
                        </a:rPr>
                        <a:t>422.1136</a:t>
                      </a:r>
                    </a:p>
                  </a:txBody>
                  <a:tcPr/>
                </a:tc>
                <a:tc>
                  <a:txBody>
                    <a:bodyPr/>
                    <a:lstStyle/>
                    <a:p>
                      <a:pPr algn="ctr"/>
                      <a:r>
                        <a:rPr lang="fr-FR" sz="2800" dirty="0">
                          <a:latin typeface="Gill Sans MT" panose="020B0502020104020203" pitchFamily="34" charset="0"/>
                        </a:rPr>
                        <a:t>-200.05679</a:t>
                      </a:r>
                    </a:p>
                  </a:txBody>
                  <a:tcPr/>
                </a:tc>
                <a:extLst>
                  <a:ext uri="{0D108BD9-81ED-4DB2-BD59-A6C34878D82A}">
                    <a16:rowId xmlns:a16="http://schemas.microsoft.com/office/drawing/2014/main" val="2509373316"/>
                  </a:ext>
                </a:extLst>
              </a:tr>
              <a:tr h="520700">
                <a:tc>
                  <a:txBody>
                    <a:bodyPr/>
                    <a:lstStyle/>
                    <a:p>
                      <a:pPr algn="ctr"/>
                      <a:r>
                        <a:rPr lang="fr-FR" sz="2800" dirty="0">
                          <a:latin typeface="Gill Sans MT" panose="020B0502020104020203" pitchFamily="34" charset="0"/>
                        </a:rPr>
                        <a:t>SAR</a:t>
                      </a:r>
                    </a:p>
                  </a:txBody>
                  <a:tcPr/>
                </a:tc>
                <a:tc>
                  <a:txBody>
                    <a:bodyPr/>
                    <a:lstStyle/>
                    <a:p>
                      <a:pPr algn="ctr"/>
                      <a:r>
                        <a:rPr lang="fr-FR" sz="2800" dirty="0">
                          <a:latin typeface="Gill Sans MT" panose="020B0502020104020203" pitchFamily="34" charset="0"/>
                        </a:rPr>
                        <a:t>729.5523</a:t>
                      </a:r>
                    </a:p>
                  </a:txBody>
                  <a:tcPr/>
                </a:tc>
                <a:tc>
                  <a:txBody>
                    <a:bodyPr/>
                    <a:lstStyle/>
                    <a:p>
                      <a:pPr algn="ctr"/>
                      <a:r>
                        <a:rPr lang="fr-FR" sz="2800" dirty="0">
                          <a:latin typeface="Gill Sans MT" panose="020B0502020104020203" pitchFamily="34" charset="0"/>
                        </a:rPr>
                        <a:t>-353.77613</a:t>
                      </a:r>
                    </a:p>
                  </a:txBody>
                  <a:tcPr/>
                </a:tc>
                <a:extLst>
                  <a:ext uri="{0D108BD9-81ED-4DB2-BD59-A6C34878D82A}">
                    <a16:rowId xmlns:a16="http://schemas.microsoft.com/office/drawing/2014/main" val="265592906"/>
                  </a:ext>
                </a:extLst>
              </a:tr>
              <a:tr h="520700">
                <a:tc>
                  <a:txBody>
                    <a:bodyPr/>
                    <a:lstStyle/>
                    <a:p>
                      <a:pPr algn="ctr"/>
                      <a:r>
                        <a:rPr lang="fr-FR" sz="2800" dirty="0">
                          <a:latin typeface="Gill Sans MT" panose="020B0502020104020203" pitchFamily="34" charset="0"/>
                        </a:rPr>
                        <a:t>SLX</a:t>
                      </a:r>
                    </a:p>
                  </a:txBody>
                  <a:tcPr/>
                </a:tc>
                <a:tc>
                  <a:txBody>
                    <a:bodyPr/>
                    <a:lstStyle/>
                    <a:p>
                      <a:pPr algn="ctr"/>
                      <a:r>
                        <a:rPr lang="fr-FR" sz="2800" dirty="0">
                          <a:latin typeface="Gill Sans MT" panose="020B0502020104020203" pitchFamily="34" charset="0"/>
                        </a:rPr>
                        <a:t>749.5969</a:t>
                      </a:r>
                    </a:p>
                  </a:txBody>
                  <a:tcPr/>
                </a:tc>
                <a:tc>
                  <a:txBody>
                    <a:bodyPr/>
                    <a:lstStyle/>
                    <a:p>
                      <a:pPr algn="ctr"/>
                      <a:r>
                        <a:rPr lang="fr-FR" sz="2800" dirty="0">
                          <a:latin typeface="Gill Sans MT" panose="020B0502020104020203" pitchFamily="34" charset="0"/>
                        </a:rPr>
                        <a:t>-356.79846</a:t>
                      </a:r>
                    </a:p>
                  </a:txBody>
                  <a:tcPr/>
                </a:tc>
                <a:extLst>
                  <a:ext uri="{0D108BD9-81ED-4DB2-BD59-A6C34878D82A}">
                    <a16:rowId xmlns:a16="http://schemas.microsoft.com/office/drawing/2014/main" val="803825188"/>
                  </a:ext>
                </a:extLst>
              </a:tr>
              <a:tr h="520700">
                <a:tc>
                  <a:txBody>
                    <a:bodyPr/>
                    <a:lstStyle/>
                    <a:p>
                      <a:pPr algn="ctr"/>
                      <a:r>
                        <a:rPr lang="fr-FR" sz="2800" dirty="0">
                          <a:latin typeface="Gill Sans MT" panose="020B0502020104020203" pitchFamily="34" charset="0"/>
                        </a:rPr>
                        <a:t>SDM</a:t>
                      </a:r>
                    </a:p>
                  </a:txBody>
                  <a:tcPr/>
                </a:tc>
                <a:tc>
                  <a:txBody>
                    <a:bodyPr/>
                    <a:lstStyle/>
                    <a:p>
                      <a:pPr algn="ctr"/>
                      <a:r>
                        <a:rPr lang="fr-FR" sz="2800" dirty="0">
                          <a:latin typeface="Gill Sans MT" panose="020B0502020104020203" pitchFamily="34" charset="0"/>
                        </a:rPr>
                        <a:t>205.1882</a:t>
                      </a:r>
                    </a:p>
                  </a:txBody>
                  <a:tcPr/>
                </a:tc>
                <a:tc>
                  <a:txBody>
                    <a:bodyPr/>
                    <a:lstStyle/>
                    <a:p>
                      <a:pPr algn="ctr"/>
                      <a:r>
                        <a:rPr lang="fr-FR" sz="2800" dirty="0">
                          <a:latin typeface="Gill Sans MT" panose="020B0502020104020203" pitchFamily="34" charset="0"/>
                        </a:rPr>
                        <a:t>-83.59411</a:t>
                      </a:r>
                    </a:p>
                  </a:txBody>
                  <a:tcPr/>
                </a:tc>
                <a:extLst>
                  <a:ext uri="{0D108BD9-81ED-4DB2-BD59-A6C34878D82A}">
                    <a16:rowId xmlns:a16="http://schemas.microsoft.com/office/drawing/2014/main" val="3258615647"/>
                  </a:ext>
                </a:extLst>
              </a:tr>
            </a:tbl>
          </a:graphicData>
        </a:graphic>
      </p:graphicFrame>
    </p:spTree>
    <p:extLst>
      <p:ext uri="{BB962C8B-B14F-4D97-AF65-F5344CB8AC3E}">
        <p14:creationId xmlns:p14="http://schemas.microsoft.com/office/powerpoint/2010/main" val="16005510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57E7BF-7E63-CDCE-3B39-D62386786CFC}"/>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28E9B66-400B-46FD-9F1E-58BE96CF638D}"/>
              </a:ext>
            </a:extLst>
          </p:cNvPr>
          <p:cNvSpPr>
            <a:spLocks noGrp="1"/>
          </p:cNvSpPr>
          <p:nvPr>
            <p:ph type="sldNum" sz="quarter" idx="4"/>
          </p:nvPr>
        </p:nvSpPr>
        <p:spPr/>
        <p:txBody>
          <a:bodyPr/>
          <a:lstStyle/>
          <a:p>
            <a:fld id="{F546B7B7-7D14-4795-A998-350CFB2BDD43}" type="slidenum">
              <a:rPr lang="fr-FR" smtClean="0"/>
              <a:pPr/>
              <a:t>21</a:t>
            </a:fld>
            <a:endParaRPr lang="fr-FR"/>
          </a:p>
        </p:txBody>
      </p:sp>
      <p:sp>
        <p:nvSpPr>
          <p:cNvPr id="3" name="ZoneTexte 2">
            <a:extLst>
              <a:ext uri="{FF2B5EF4-FFF2-40B4-BE49-F238E27FC236}">
                <a16:creationId xmlns:a16="http://schemas.microsoft.com/office/drawing/2014/main" id="{53AFD727-8ADD-A2C1-1CD7-40226AF81120}"/>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4.4. Résultats du modèle final(1/2)</a:t>
            </a:r>
          </a:p>
        </p:txBody>
      </p:sp>
      <p:pic>
        <p:nvPicPr>
          <p:cNvPr id="4" name="Graphique 3" descr="Flèches de chevron">
            <a:extLst>
              <a:ext uri="{FF2B5EF4-FFF2-40B4-BE49-F238E27FC236}">
                <a16:creationId xmlns:a16="http://schemas.microsoft.com/office/drawing/2014/main" id="{F75BEB96-AC2C-D93F-ED0D-23CE9E5050D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graphicFrame>
        <p:nvGraphicFramePr>
          <p:cNvPr id="5" name="Tableau 6">
            <a:extLst>
              <a:ext uri="{FF2B5EF4-FFF2-40B4-BE49-F238E27FC236}">
                <a16:creationId xmlns:a16="http://schemas.microsoft.com/office/drawing/2014/main" id="{D6EAFB14-C239-42F9-B946-39390A875EDB}"/>
              </a:ext>
            </a:extLst>
          </p:cNvPr>
          <p:cNvGraphicFramePr>
            <a:graphicFrameLocks noGrp="1"/>
          </p:cNvGraphicFramePr>
          <p:nvPr>
            <p:extLst>
              <p:ext uri="{D42A27DB-BD31-4B8C-83A1-F6EECF244321}">
                <p14:modId xmlns:p14="http://schemas.microsoft.com/office/powerpoint/2010/main" val="2297553324"/>
              </p:ext>
            </p:extLst>
          </p:nvPr>
        </p:nvGraphicFramePr>
        <p:xfrm>
          <a:off x="965431" y="1258552"/>
          <a:ext cx="10261138" cy="5015776"/>
        </p:xfrm>
        <a:graphic>
          <a:graphicData uri="http://schemas.openxmlformats.org/drawingml/2006/table">
            <a:tbl>
              <a:tblPr firstRow="1" bandRow="1">
                <a:tableStyleId>{2D5ABB26-0587-4C30-8999-92F81FD0307C}</a:tableStyleId>
              </a:tblPr>
              <a:tblGrid>
                <a:gridCol w="5286238">
                  <a:extLst>
                    <a:ext uri="{9D8B030D-6E8A-4147-A177-3AD203B41FA5}">
                      <a16:colId xmlns:a16="http://schemas.microsoft.com/office/drawing/2014/main" val="4058233838"/>
                    </a:ext>
                  </a:extLst>
                </a:gridCol>
                <a:gridCol w="1243725">
                  <a:extLst>
                    <a:ext uri="{9D8B030D-6E8A-4147-A177-3AD203B41FA5}">
                      <a16:colId xmlns:a16="http://schemas.microsoft.com/office/drawing/2014/main" val="1279771122"/>
                    </a:ext>
                  </a:extLst>
                </a:gridCol>
                <a:gridCol w="1243725">
                  <a:extLst>
                    <a:ext uri="{9D8B030D-6E8A-4147-A177-3AD203B41FA5}">
                      <a16:colId xmlns:a16="http://schemas.microsoft.com/office/drawing/2014/main" val="930768813"/>
                    </a:ext>
                  </a:extLst>
                </a:gridCol>
                <a:gridCol w="1243725">
                  <a:extLst>
                    <a:ext uri="{9D8B030D-6E8A-4147-A177-3AD203B41FA5}">
                      <a16:colId xmlns:a16="http://schemas.microsoft.com/office/drawing/2014/main" val="1094455488"/>
                    </a:ext>
                  </a:extLst>
                </a:gridCol>
                <a:gridCol w="1243725">
                  <a:extLst>
                    <a:ext uri="{9D8B030D-6E8A-4147-A177-3AD203B41FA5}">
                      <a16:colId xmlns:a16="http://schemas.microsoft.com/office/drawing/2014/main" val="748538119"/>
                    </a:ext>
                  </a:extLst>
                </a:gridCol>
              </a:tblGrid>
              <a:tr h="313486">
                <a:tc>
                  <a:txBody>
                    <a:bodyPr/>
                    <a:lstStyle/>
                    <a:p>
                      <a:pPr>
                        <a:lnSpc>
                          <a:spcPct val="115000"/>
                        </a:lnSpc>
                        <a:spcAft>
                          <a:spcPts val="1000"/>
                        </a:spcAft>
                      </a:pPr>
                      <a:r>
                        <a:rPr lang="en-US" sz="1600" b="1" dirty="0">
                          <a:effectLst/>
                          <a:latin typeface="Gill Sans MT" panose="020B0502020104020203" pitchFamily="34" charset="0"/>
                        </a:rPr>
                        <a:t>Variables</a:t>
                      </a:r>
                      <a:endParaRPr lang="fr-FR" sz="1600" b="1"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solidFill>
                      <a:schemeClr val="bg2">
                        <a:lumMod val="75000"/>
                      </a:schemeClr>
                    </a:solidFill>
                  </a:tcPr>
                </a:tc>
                <a:tc>
                  <a:txBody>
                    <a:bodyPr/>
                    <a:lstStyle/>
                    <a:p>
                      <a:pPr algn="ctr">
                        <a:lnSpc>
                          <a:spcPct val="115000"/>
                        </a:lnSpc>
                        <a:spcAft>
                          <a:spcPts val="1000"/>
                        </a:spcAft>
                      </a:pPr>
                      <a:r>
                        <a:rPr lang="en-US" sz="1600" b="1" dirty="0">
                          <a:effectLst/>
                          <a:latin typeface="Gill Sans MT" panose="020B0502020104020203" pitchFamily="34" charset="0"/>
                        </a:rPr>
                        <a:t>Estimate</a:t>
                      </a:r>
                      <a:endParaRPr lang="fr-FR" sz="1600" b="1"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solidFill>
                      <a:schemeClr val="bg2">
                        <a:lumMod val="75000"/>
                      </a:schemeClr>
                    </a:solidFill>
                  </a:tcPr>
                </a:tc>
                <a:tc>
                  <a:txBody>
                    <a:bodyPr/>
                    <a:lstStyle/>
                    <a:p>
                      <a:pPr algn="ctr">
                        <a:lnSpc>
                          <a:spcPct val="115000"/>
                        </a:lnSpc>
                        <a:spcAft>
                          <a:spcPts val="1000"/>
                        </a:spcAft>
                      </a:pPr>
                      <a:r>
                        <a:rPr lang="en-US" sz="1600" b="1">
                          <a:effectLst/>
                          <a:latin typeface="Gill Sans MT" panose="020B0502020104020203" pitchFamily="34" charset="0"/>
                        </a:rPr>
                        <a:t>Std. Error</a:t>
                      </a:r>
                      <a:endParaRPr lang="fr-FR" sz="1600" b="1">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solidFill>
                      <a:schemeClr val="bg2">
                        <a:lumMod val="75000"/>
                      </a:schemeClr>
                    </a:solidFill>
                  </a:tcPr>
                </a:tc>
                <a:tc>
                  <a:txBody>
                    <a:bodyPr/>
                    <a:lstStyle/>
                    <a:p>
                      <a:pPr algn="ctr">
                        <a:lnSpc>
                          <a:spcPct val="115000"/>
                        </a:lnSpc>
                        <a:spcAft>
                          <a:spcPts val="1000"/>
                        </a:spcAft>
                      </a:pPr>
                      <a:r>
                        <a:rPr lang="en-US" sz="1600" b="1" dirty="0">
                          <a:effectLst/>
                          <a:latin typeface="Gill Sans MT" panose="020B0502020104020203" pitchFamily="34" charset="0"/>
                        </a:rPr>
                        <a:t>t value</a:t>
                      </a:r>
                      <a:endParaRPr lang="fr-FR" sz="1600" b="1"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solidFill>
                      <a:schemeClr val="bg2">
                        <a:lumMod val="75000"/>
                      </a:schemeClr>
                    </a:solidFill>
                  </a:tcPr>
                </a:tc>
                <a:tc>
                  <a:txBody>
                    <a:bodyPr/>
                    <a:lstStyle/>
                    <a:p>
                      <a:pPr algn="ctr">
                        <a:lnSpc>
                          <a:spcPct val="115000"/>
                        </a:lnSpc>
                        <a:spcAft>
                          <a:spcPts val="1000"/>
                        </a:spcAft>
                      </a:pPr>
                      <a:r>
                        <a:rPr lang="en-US" sz="1600" b="1" dirty="0" err="1">
                          <a:effectLst/>
                          <a:latin typeface="Gill Sans MT" panose="020B0502020104020203" pitchFamily="34" charset="0"/>
                        </a:rPr>
                        <a:t>Pr</a:t>
                      </a:r>
                      <a:r>
                        <a:rPr lang="en-US" sz="1600" b="1" dirty="0">
                          <a:effectLst/>
                          <a:latin typeface="Gill Sans MT" panose="020B0502020104020203" pitchFamily="34" charset="0"/>
                        </a:rPr>
                        <a:t>(&gt;|t|)</a:t>
                      </a:r>
                      <a:endParaRPr lang="fr-FR" sz="1600" b="1"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solidFill>
                      <a:schemeClr val="bg2">
                        <a:lumMod val="75000"/>
                      </a:schemeClr>
                    </a:solidFill>
                  </a:tcPr>
                </a:tc>
                <a:extLst>
                  <a:ext uri="{0D108BD9-81ED-4DB2-BD59-A6C34878D82A}">
                    <a16:rowId xmlns:a16="http://schemas.microsoft.com/office/drawing/2014/main" val="1507252365"/>
                  </a:ext>
                </a:extLst>
              </a:tr>
              <a:tr h="313486">
                <a:tc>
                  <a:txBody>
                    <a:bodyPr/>
                    <a:lstStyle/>
                    <a:p>
                      <a:pPr>
                        <a:lnSpc>
                          <a:spcPct val="115000"/>
                        </a:lnSpc>
                        <a:spcAft>
                          <a:spcPts val="1000"/>
                        </a:spcAft>
                      </a:pPr>
                      <a:r>
                        <a:rPr lang="en-US" sz="1600" dirty="0">
                          <a:effectLst/>
                          <a:latin typeface="Gill Sans MT" panose="020B0502020104020203" pitchFamily="34" charset="0"/>
                        </a:rPr>
                        <a:t>(Intercept)</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rPr>
                        <a:t>7.9121986</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1.4026624</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5.640843</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rPr>
                        <a:t>1.692e-08</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4282681986"/>
                  </a:ext>
                </a:extLst>
              </a:tr>
              <a:tr h="313486">
                <a:tc>
                  <a:txBody>
                    <a:bodyPr/>
                    <a:lstStyle/>
                    <a:p>
                      <a:pPr>
                        <a:lnSpc>
                          <a:spcPct val="115000"/>
                        </a:lnSpc>
                        <a:spcAft>
                          <a:spcPts val="1000"/>
                        </a:spcAft>
                      </a:pPr>
                      <a:r>
                        <a:rPr lang="en-US" sz="1600">
                          <a:effectLst/>
                          <a:latin typeface="Gill Sans MT" panose="020B0502020104020203" pitchFamily="34" charset="0"/>
                        </a:rPr>
                        <a:t>pct_pop_25_64</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-0.0136882</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0.0021707</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-6.305993</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2.864e-10</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932466880"/>
                  </a:ext>
                </a:extLst>
              </a:tr>
              <a:tr h="313486">
                <a:tc>
                  <a:txBody>
                    <a:bodyPr/>
                    <a:lstStyle/>
                    <a:p>
                      <a:pPr>
                        <a:lnSpc>
                          <a:spcPct val="115000"/>
                        </a:lnSpc>
                        <a:spcAft>
                          <a:spcPts val="1000"/>
                        </a:spcAft>
                      </a:pPr>
                      <a:r>
                        <a:rPr lang="en-US" sz="1600" b="1" dirty="0">
                          <a:solidFill>
                            <a:schemeClr val="bg1"/>
                          </a:solidFill>
                          <a:effectLst/>
                          <a:latin typeface="Gill Sans MT" panose="020B0502020104020203" pitchFamily="34" charset="0"/>
                        </a:rPr>
                        <a:t>pct_pop_65_plus</a:t>
                      </a:r>
                      <a:endParaRPr lang="fr-FR" sz="1600" b="1" dirty="0">
                        <a:solidFill>
                          <a:schemeClr val="bg1"/>
                        </a:solidFill>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solidFill>
                      <a:srgbClr val="006A5A"/>
                    </a:solidFill>
                  </a:tcPr>
                </a:tc>
                <a:tc>
                  <a:txBody>
                    <a:bodyPr/>
                    <a:lstStyle/>
                    <a:p>
                      <a:pPr algn="ctr">
                        <a:lnSpc>
                          <a:spcPct val="115000"/>
                        </a:lnSpc>
                        <a:spcAft>
                          <a:spcPts val="1000"/>
                        </a:spcAft>
                      </a:pPr>
                      <a:r>
                        <a:rPr lang="en-US" sz="1600" b="1" dirty="0">
                          <a:solidFill>
                            <a:schemeClr val="bg1"/>
                          </a:solidFill>
                          <a:effectLst/>
                          <a:latin typeface="Gill Sans MT" panose="020B0502020104020203" pitchFamily="34" charset="0"/>
                        </a:rPr>
                        <a:t>-0.0251166</a:t>
                      </a:r>
                      <a:endParaRPr lang="fr-FR" sz="1600" b="1" dirty="0">
                        <a:solidFill>
                          <a:schemeClr val="bg1"/>
                        </a:solidFill>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solidFill>
                      <a:srgbClr val="006A5A"/>
                    </a:solidFill>
                  </a:tcPr>
                </a:tc>
                <a:tc>
                  <a:txBody>
                    <a:bodyPr/>
                    <a:lstStyle/>
                    <a:p>
                      <a:pPr algn="ctr">
                        <a:lnSpc>
                          <a:spcPct val="115000"/>
                        </a:lnSpc>
                        <a:spcAft>
                          <a:spcPts val="1000"/>
                        </a:spcAft>
                      </a:pPr>
                      <a:r>
                        <a:rPr lang="en-US" sz="1600" b="1" dirty="0">
                          <a:solidFill>
                            <a:schemeClr val="bg1"/>
                          </a:solidFill>
                          <a:effectLst/>
                          <a:latin typeface="Gill Sans MT" panose="020B0502020104020203" pitchFamily="34" charset="0"/>
                        </a:rPr>
                        <a:t>0.0015417</a:t>
                      </a:r>
                      <a:endParaRPr lang="fr-FR" sz="1600" b="1" dirty="0">
                        <a:solidFill>
                          <a:schemeClr val="bg1"/>
                        </a:solidFill>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solidFill>
                      <a:srgbClr val="006A5A"/>
                    </a:solidFill>
                  </a:tcPr>
                </a:tc>
                <a:tc>
                  <a:txBody>
                    <a:bodyPr/>
                    <a:lstStyle/>
                    <a:p>
                      <a:pPr algn="ctr">
                        <a:lnSpc>
                          <a:spcPct val="115000"/>
                        </a:lnSpc>
                        <a:spcAft>
                          <a:spcPts val="1000"/>
                        </a:spcAft>
                      </a:pPr>
                      <a:r>
                        <a:rPr lang="en-US" sz="1600" b="1">
                          <a:solidFill>
                            <a:schemeClr val="bg1"/>
                          </a:solidFill>
                          <a:effectLst/>
                          <a:latin typeface="Gill Sans MT" panose="020B0502020104020203" pitchFamily="34" charset="0"/>
                        </a:rPr>
                        <a:t>-16.291218</a:t>
                      </a:r>
                      <a:endParaRPr lang="fr-FR" sz="1600" b="1">
                        <a:solidFill>
                          <a:schemeClr val="bg1"/>
                        </a:solidFill>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solidFill>
                      <a:srgbClr val="006A5A"/>
                    </a:solidFill>
                  </a:tcPr>
                </a:tc>
                <a:tc>
                  <a:txBody>
                    <a:bodyPr/>
                    <a:lstStyle/>
                    <a:p>
                      <a:pPr algn="ctr">
                        <a:lnSpc>
                          <a:spcPct val="115000"/>
                        </a:lnSpc>
                        <a:spcAft>
                          <a:spcPts val="1000"/>
                        </a:spcAft>
                      </a:pPr>
                      <a:r>
                        <a:rPr lang="en-US" sz="1600" b="1" dirty="0">
                          <a:solidFill>
                            <a:schemeClr val="bg1"/>
                          </a:solidFill>
                          <a:effectLst/>
                          <a:latin typeface="Gill Sans MT" panose="020B0502020104020203" pitchFamily="34" charset="0"/>
                        </a:rPr>
                        <a:t>&lt; 2.2e-16</a:t>
                      </a:r>
                      <a:endParaRPr lang="fr-FR" sz="1600" b="1" dirty="0">
                        <a:solidFill>
                          <a:schemeClr val="bg1"/>
                        </a:solidFill>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solidFill>
                      <a:srgbClr val="006A5A"/>
                    </a:solidFill>
                  </a:tcPr>
                </a:tc>
                <a:extLst>
                  <a:ext uri="{0D108BD9-81ED-4DB2-BD59-A6C34878D82A}">
                    <a16:rowId xmlns:a16="http://schemas.microsoft.com/office/drawing/2014/main" val="3860682075"/>
                  </a:ext>
                </a:extLst>
              </a:tr>
              <a:tr h="313486">
                <a:tc>
                  <a:txBody>
                    <a:bodyPr/>
                    <a:lstStyle/>
                    <a:p>
                      <a:pPr>
                        <a:lnSpc>
                          <a:spcPct val="115000"/>
                        </a:lnSpc>
                        <a:spcAft>
                          <a:spcPts val="1000"/>
                        </a:spcAft>
                      </a:pPr>
                      <a:r>
                        <a:rPr lang="en-US" sz="1600" dirty="0" err="1">
                          <a:effectLst/>
                          <a:latin typeface="Gill Sans MT" panose="020B0502020104020203" pitchFamily="34" charset="0"/>
                        </a:rPr>
                        <a:t>pct_union_libre</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-0.0216354</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rPr>
                        <a:t>0.003338</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rPr>
                        <a:t>-6.481541</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rPr>
                        <a:t>9.079e-11</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3747354943"/>
                  </a:ext>
                </a:extLst>
              </a:tr>
              <a:tr h="313486">
                <a:tc>
                  <a:txBody>
                    <a:bodyPr/>
                    <a:lstStyle/>
                    <a:p>
                      <a:pPr>
                        <a:lnSpc>
                          <a:spcPct val="115000"/>
                        </a:lnSpc>
                        <a:spcAft>
                          <a:spcPts val="1000"/>
                        </a:spcAft>
                      </a:pPr>
                      <a:r>
                        <a:rPr lang="en-US" sz="1600">
                          <a:effectLst/>
                          <a:latin typeface="Gill Sans MT" panose="020B0502020104020203" pitchFamily="34" charset="0"/>
                        </a:rPr>
                        <a:t>pct_ouvriers</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-0.0110614</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0.0019103</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rPr>
                        <a:t>-5.790438</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7.020e-09</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2139166984"/>
                  </a:ext>
                </a:extLst>
              </a:tr>
              <a:tr h="313486">
                <a:tc>
                  <a:txBody>
                    <a:bodyPr/>
                    <a:lstStyle/>
                    <a:p>
                      <a:pPr>
                        <a:lnSpc>
                          <a:spcPct val="115000"/>
                        </a:lnSpc>
                        <a:spcAft>
                          <a:spcPts val="1000"/>
                        </a:spcAft>
                      </a:pPr>
                      <a:r>
                        <a:rPr lang="en-US" sz="1600" dirty="0" err="1">
                          <a:effectLst/>
                          <a:latin typeface="Gill Sans MT" panose="020B0502020104020203" pitchFamily="34" charset="0"/>
                        </a:rPr>
                        <a:t>pct_sans_emploi</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-0.0063356</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0.0013535</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rPr>
                        <a:t>-4.680834</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2.857e-06</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1408835832"/>
                  </a:ext>
                </a:extLst>
              </a:tr>
              <a:tr h="313486">
                <a:tc>
                  <a:txBody>
                    <a:bodyPr/>
                    <a:lstStyle/>
                    <a:p>
                      <a:pPr>
                        <a:lnSpc>
                          <a:spcPct val="115000"/>
                        </a:lnSpc>
                        <a:spcAft>
                          <a:spcPts val="1000"/>
                        </a:spcAft>
                      </a:pPr>
                      <a:r>
                        <a:rPr lang="en-US" sz="1600" dirty="0">
                          <a:effectLst/>
                          <a:latin typeface="Gill Sans MT" panose="020B0502020104020203" pitchFamily="34" charset="0"/>
                        </a:rPr>
                        <a:t>pct_fam_3_enfants_plus</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-0.0046316</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0.0027472</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rPr>
                        <a:t>-1.685924</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0.0918104</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1379440414"/>
                  </a:ext>
                </a:extLst>
              </a:tr>
              <a:tr h="313486">
                <a:tc>
                  <a:txBody>
                    <a:bodyPr/>
                    <a:lstStyle/>
                    <a:p>
                      <a:pPr>
                        <a:lnSpc>
                          <a:spcPct val="115000"/>
                        </a:lnSpc>
                        <a:spcAft>
                          <a:spcPts val="1000"/>
                        </a:spcAft>
                      </a:pPr>
                      <a:r>
                        <a:rPr lang="en-US" sz="1600" b="1" dirty="0" err="1">
                          <a:solidFill>
                            <a:schemeClr val="bg1"/>
                          </a:solidFill>
                          <a:effectLst/>
                          <a:latin typeface="Gill Sans MT" panose="020B0502020104020203" pitchFamily="34" charset="0"/>
                        </a:rPr>
                        <a:t>taux_de_natalite_annuel_moyen</a:t>
                      </a:r>
                      <a:endParaRPr lang="fr-FR" sz="1600" b="1" dirty="0">
                        <a:solidFill>
                          <a:schemeClr val="bg1"/>
                        </a:solidFill>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solidFill>
                      <a:srgbClr val="006A5A"/>
                    </a:solidFill>
                  </a:tcPr>
                </a:tc>
                <a:tc>
                  <a:txBody>
                    <a:bodyPr/>
                    <a:lstStyle/>
                    <a:p>
                      <a:pPr algn="ctr">
                        <a:lnSpc>
                          <a:spcPct val="115000"/>
                        </a:lnSpc>
                        <a:spcAft>
                          <a:spcPts val="1000"/>
                        </a:spcAft>
                      </a:pPr>
                      <a:r>
                        <a:rPr lang="en-US" sz="1600" b="1">
                          <a:solidFill>
                            <a:schemeClr val="bg1"/>
                          </a:solidFill>
                          <a:effectLst/>
                          <a:latin typeface="Gill Sans MT" panose="020B0502020104020203" pitchFamily="34" charset="0"/>
                        </a:rPr>
                        <a:t>0.0641966</a:t>
                      </a:r>
                      <a:endParaRPr lang="fr-FR" sz="1600" b="1">
                        <a:solidFill>
                          <a:schemeClr val="bg1"/>
                        </a:solidFill>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solidFill>
                      <a:srgbClr val="006A5A"/>
                    </a:solidFill>
                  </a:tcPr>
                </a:tc>
                <a:tc>
                  <a:txBody>
                    <a:bodyPr/>
                    <a:lstStyle/>
                    <a:p>
                      <a:pPr algn="ctr">
                        <a:lnSpc>
                          <a:spcPct val="115000"/>
                        </a:lnSpc>
                        <a:spcAft>
                          <a:spcPts val="1000"/>
                        </a:spcAft>
                      </a:pPr>
                      <a:r>
                        <a:rPr lang="en-US" sz="1600" b="1">
                          <a:solidFill>
                            <a:schemeClr val="bg1"/>
                          </a:solidFill>
                          <a:effectLst/>
                          <a:latin typeface="Gill Sans MT" panose="020B0502020104020203" pitchFamily="34" charset="0"/>
                        </a:rPr>
                        <a:t>0.0030226</a:t>
                      </a:r>
                      <a:endParaRPr lang="fr-FR" sz="1600" b="1">
                        <a:solidFill>
                          <a:schemeClr val="bg1"/>
                        </a:solidFill>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solidFill>
                      <a:srgbClr val="006A5A"/>
                    </a:solidFill>
                  </a:tcPr>
                </a:tc>
                <a:tc>
                  <a:txBody>
                    <a:bodyPr/>
                    <a:lstStyle/>
                    <a:p>
                      <a:pPr algn="ctr">
                        <a:lnSpc>
                          <a:spcPct val="115000"/>
                        </a:lnSpc>
                        <a:spcAft>
                          <a:spcPts val="1000"/>
                        </a:spcAft>
                      </a:pPr>
                      <a:r>
                        <a:rPr lang="en-US" sz="1600" b="1" dirty="0">
                          <a:solidFill>
                            <a:schemeClr val="bg1"/>
                          </a:solidFill>
                          <a:effectLst/>
                          <a:latin typeface="Gill Sans MT" panose="020B0502020104020203" pitchFamily="34" charset="0"/>
                        </a:rPr>
                        <a:t>21.23868</a:t>
                      </a:r>
                      <a:endParaRPr lang="fr-FR" sz="1600" b="1" dirty="0">
                        <a:solidFill>
                          <a:schemeClr val="bg1"/>
                        </a:solidFill>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solidFill>
                      <a:srgbClr val="006A5A"/>
                    </a:solidFill>
                  </a:tcPr>
                </a:tc>
                <a:tc>
                  <a:txBody>
                    <a:bodyPr/>
                    <a:lstStyle/>
                    <a:p>
                      <a:pPr algn="ctr">
                        <a:lnSpc>
                          <a:spcPct val="115000"/>
                        </a:lnSpc>
                        <a:spcAft>
                          <a:spcPts val="1000"/>
                        </a:spcAft>
                      </a:pPr>
                      <a:r>
                        <a:rPr lang="en-US" sz="1600" b="1" dirty="0">
                          <a:solidFill>
                            <a:schemeClr val="bg1"/>
                          </a:solidFill>
                          <a:effectLst/>
                          <a:latin typeface="Gill Sans MT" panose="020B0502020104020203" pitchFamily="34" charset="0"/>
                        </a:rPr>
                        <a:t>&lt; 2.2e-16</a:t>
                      </a:r>
                      <a:endParaRPr lang="fr-FR" sz="1600" b="1" dirty="0">
                        <a:solidFill>
                          <a:schemeClr val="bg1"/>
                        </a:solidFill>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solidFill>
                      <a:srgbClr val="006A5A"/>
                    </a:solidFill>
                  </a:tcPr>
                </a:tc>
                <a:extLst>
                  <a:ext uri="{0D108BD9-81ED-4DB2-BD59-A6C34878D82A}">
                    <a16:rowId xmlns:a16="http://schemas.microsoft.com/office/drawing/2014/main" val="830049012"/>
                  </a:ext>
                </a:extLst>
              </a:tr>
              <a:tr h="313486">
                <a:tc>
                  <a:txBody>
                    <a:bodyPr/>
                    <a:lstStyle/>
                    <a:p>
                      <a:pPr>
                        <a:lnSpc>
                          <a:spcPct val="115000"/>
                        </a:lnSpc>
                        <a:spcAft>
                          <a:spcPts val="1000"/>
                        </a:spcAft>
                      </a:pPr>
                      <a:r>
                        <a:rPr lang="en-US" sz="1600">
                          <a:effectLst/>
                          <a:latin typeface="Gill Sans MT" panose="020B0502020104020203" pitchFamily="34" charset="0"/>
                        </a:rPr>
                        <a:t>lag.pct_pop_25_64</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-0.0919607</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0.0200256</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-4.592151</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rPr>
                        <a:t>4.387e-06</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3945885517"/>
                  </a:ext>
                </a:extLst>
              </a:tr>
              <a:tr h="313486">
                <a:tc>
                  <a:txBody>
                    <a:bodyPr/>
                    <a:lstStyle/>
                    <a:p>
                      <a:pPr>
                        <a:lnSpc>
                          <a:spcPct val="115000"/>
                        </a:lnSpc>
                        <a:spcAft>
                          <a:spcPts val="1000"/>
                        </a:spcAft>
                      </a:pPr>
                      <a:r>
                        <a:rPr lang="en-US" sz="1600" b="1" dirty="0">
                          <a:solidFill>
                            <a:schemeClr val="bg1"/>
                          </a:solidFill>
                          <a:effectLst/>
                          <a:latin typeface="Gill Sans MT" panose="020B0502020104020203" pitchFamily="34" charset="0"/>
                        </a:rPr>
                        <a:t>lag.pct_pop_65_plus</a:t>
                      </a:r>
                      <a:endParaRPr lang="fr-FR" sz="1600" b="1" dirty="0">
                        <a:solidFill>
                          <a:schemeClr val="bg1"/>
                        </a:solidFill>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solidFill>
                      <a:srgbClr val="006A5A"/>
                    </a:solidFill>
                  </a:tcPr>
                </a:tc>
                <a:tc>
                  <a:txBody>
                    <a:bodyPr/>
                    <a:lstStyle/>
                    <a:p>
                      <a:pPr algn="ctr">
                        <a:lnSpc>
                          <a:spcPct val="115000"/>
                        </a:lnSpc>
                        <a:spcAft>
                          <a:spcPts val="1000"/>
                        </a:spcAft>
                      </a:pPr>
                      <a:r>
                        <a:rPr lang="en-US" sz="1600" b="1" dirty="0">
                          <a:solidFill>
                            <a:schemeClr val="bg1"/>
                          </a:solidFill>
                          <a:effectLst/>
                          <a:latin typeface="Gill Sans MT" panose="020B0502020104020203" pitchFamily="34" charset="0"/>
                        </a:rPr>
                        <a:t>-0.0802855</a:t>
                      </a:r>
                      <a:endParaRPr lang="fr-FR" sz="1600" b="1" dirty="0">
                        <a:solidFill>
                          <a:schemeClr val="bg1"/>
                        </a:solidFill>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solidFill>
                      <a:srgbClr val="006A5A"/>
                    </a:solidFill>
                  </a:tcPr>
                </a:tc>
                <a:tc>
                  <a:txBody>
                    <a:bodyPr/>
                    <a:lstStyle/>
                    <a:p>
                      <a:pPr algn="ctr">
                        <a:lnSpc>
                          <a:spcPct val="115000"/>
                        </a:lnSpc>
                        <a:spcAft>
                          <a:spcPts val="1000"/>
                        </a:spcAft>
                      </a:pPr>
                      <a:r>
                        <a:rPr lang="en-US" sz="1600" b="1" dirty="0">
                          <a:solidFill>
                            <a:schemeClr val="bg1"/>
                          </a:solidFill>
                          <a:effectLst/>
                          <a:latin typeface="Gill Sans MT" panose="020B0502020104020203" pitchFamily="34" charset="0"/>
                        </a:rPr>
                        <a:t>0.0145221</a:t>
                      </a:r>
                      <a:endParaRPr lang="fr-FR" sz="1600" b="1" dirty="0">
                        <a:solidFill>
                          <a:schemeClr val="bg1"/>
                        </a:solidFill>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solidFill>
                      <a:srgbClr val="006A5A"/>
                    </a:solidFill>
                  </a:tcPr>
                </a:tc>
                <a:tc>
                  <a:txBody>
                    <a:bodyPr/>
                    <a:lstStyle/>
                    <a:p>
                      <a:pPr algn="ctr">
                        <a:lnSpc>
                          <a:spcPct val="115000"/>
                        </a:lnSpc>
                        <a:spcAft>
                          <a:spcPts val="1000"/>
                        </a:spcAft>
                      </a:pPr>
                      <a:r>
                        <a:rPr lang="en-US" sz="1600" b="1">
                          <a:solidFill>
                            <a:schemeClr val="bg1"/>
                          </a:solidFill>
                          <a:effectLst/>
                          <a:latin typeface="Gill Sans MT" panose="020B0502020104020203" pitchFamily="34" charset="0"/>
                        </a:rPr>
                        <a:t>-5.528498</a:t>
                      </a:r>
                      <a:endParaRPr lang="fr-FR" sz="1600" b="1">
                        <a:solidFill>
                          <a:schemeClr val="bg1"/>
                        </a:solidFill>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solidFill>
                      <a:srgbClr val="006A5A"/>
                    </a:solidFill>
                  </a:tcPr>
                </a:tc>
                <a:tc>
                  <a:txBody>
                    <a:bodyPr/>
                    <a:lstStyle/>
                    <a:p>
                      <a:pPr algn="ctr">
                        <a:lnSpc>
                          <a:spcPct val="115000"/>
                        </a:lnSpc>
                        <a:spcAft>
                          <a:spcPts val="1000"/>
                        </a:spcAft>
                      </a:pPr>
                      <a:r>
                        <a:rPr lang="en-US" sz="1600" b="1" dirty="0">
                          <a:solidFill>
                            <a:schemeClr val="bg1"/>
                          </a:solidFill>
                          <a:effectLst/>
                          <a:latin typeface="Gill Sans MT" panose="020B0502020104020203" pitchFamily="34" charset="0"/>
                        </a:rPr>
                        <a:t>3.230e-08</a:t>
                      </a:r>
                      <a:endParaRPr lang="fr-FR" sz="1600" b="1" dirty="0">
                        <a:solidFill>
                          <a:schemeClr val="bg1"/>
                        </a:solidFill>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solidFill>
                      <a:srgbClr val="006A5A"/>
                    </a:solidFill>
                  </a:tcPr>
                </a:tc>
                <a:extLst>
                  <a:ext uri="{0D108BD9-81ED-4DB2-BD59-A6C34878D82A}">
                    <a16:rowId xmlns:a16="http://schemas.microsoft.com/office/drawing/2014/main" val="3745327878"/>
                  </a:ext>
                </a:extLst>
              </a:tr>
              <a:tr h="313486">
                <a:tc>
                  <a:txBody>
                    <a:bodyPr/>
                    <a:lstStyle/>
                    <a:p>
                      <a:pPr>
                        <a:lnSpc>
                          <a:spcPct val="115000"/>
                        </a:lnSpc>
                        <a:spcAft>
                          <a:spcPts val="1000"/>
                        </a:spcAft>
                      </a:pPr>
                      <a:r>
                        <a:rPr lang="en-US" sz="1600">
                          <a:effectLst/>
                          <a:latin typeface="Gill Sans MT" panose="020B0502020104020203" pitchFamily="34" charset="0"/>
                        </a:rPr>
                        <a:t>lag.pct_union_libre</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0.0334492</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0.0181204</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1.845939</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rPr>
                        <a:t>0.0649011</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1134171893"/>
                  </a:ext>
                </a:extLst>
              </a:tr>
              <a:tr h="313486">
                <a:tc>
                  <a:txBody>
                    <a:bodyPr/>
                    <a:lstStyle/>
                    <a:p>
                      <a:pPr>
                        <a:lnSpc>
                          <a:spcPct val="115000"/>
                        </a:lnSpc>
                        <a:spcAft>
                          <a:spcPts val="1000"/>
                        </a:spcAft>
                      </a:pPr>
                      <a:r>
                        <a:rPr lang="en-US" sz="1600">
                          <a:effectLst/>
                          <a:latin typeface="Gill Sans MT" panose="020B0502020104020203" pitchFamily="34" charset="0"/>
                        </a:rPr>
                        <a:t>lag.pct_ouvriers</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0.0320869</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0.0089915</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3.568581</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rPr>
                        <a:t>0.0003589</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2855278930"/>
                  </a:ext>
                </a:extLst>
              </a:tr>
              <a:tr h="313486">
                <a:tc>
                  <a:txBody>
                    <a:bodyPr/>
                    <a:lstStyle/>
                    <a:p>
                      <a:pPr>
                        <a:lnSpc>
                          <a:spcPct val="115000"/>
                        </a:lnSpc>
                        <a:spcAft>
                          <a:spcPts val="1000"/>
                        </a:spcAft>
                      </a:pPr>
                      <a:r>
                        <a:rPr lang="en-US" sz="1600">
                          <a:effectLst/>
                          <a:latin typeface="Gill Sans MT" panose="020B0502020104020203" pitchFamily="34" charset="0"/>
                        </a:rPr>
                        <a:t>lag.pct_sans_emploi</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0.0551488</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0.0051154</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10.78092</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rPr>
                        <a:t>&lt; 2.2e-16</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78230506"/>
                  </a:ext>
                </a:extLst>
              </a:tr>
              <a:tr h="313486">
                <a:tc>
                  <a:txBody>
                    <a:bodyPr/>
                    <a:lstStyle/>
                    <a:p>
                      <a:pPr>
                        <a:lnSpc>
                          <a:spcPct val="115000"/>
                        </a:lnSpc>
                        <a:spcAft>
                          <a:spcPts val="1000"/>
                        </a:spcAft>
                      </a:pPr>
                      <a:r>
                        <a:rPr lang="en-US" sz="1600">
                          <a:effectLst/>
                          <a:latin typeface="Gill Sans MT" panose="020B0502020104020203" pitchFamily="34" charset="0"/>
                        </a:rPr>
                        <a:t>lag.pct_fam_3_enfants_plus</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-0.103986</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0.0184588</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-5.633394</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rPr>
                        <a:t>1.767e-08</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4195292262"/>
                  </a:ext>
                </a:extLst>
              </a:tr>
              <a:tr h="313486">
                <a:tc>
                  <a:txBody>
                    <a:bodyPr/>
                    <a:lstStyle/>
                    <a:p>
                      <a:pPr>
                        <a:lnSpc>
                          <a:spcPct val="115000"/>
                        </a:lnSpc>
                        <a:spcAft>
                          <a:spcPts val="1000"/>
                        </a:spcAft>
                      </a:pPr>
                      <a:r>
                        <a:rPr lang="en-US" sz="1600" b="1" dirty="0" err="1">
                          <a:solidFill>
                            <a:schemeClr val="bg1"/>
                          </a:solidFill>
                          <a:effectLst/>
                          <a:latin typeface="Gill Sans MT" panose="020B0502020104020203" pitchFamily="34" charset="0"/>
                        </a:rPr>
                        <a:t>lag.taux_de_natalite_annuel_moyen</a:t>
                      </a:r>
                      <a:endParaRPr lang="fr-FR" sz="1600" b="1" dirty="0">
                        <a:solidFill>
                          <a:schemeClr val="bg1"/>
                        </a:solidFill>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solidFill>
                      <a:srgbClr val="006A5A"/>
                    </a:solidFill>
                  </a:tcPr>
                </a:tc>
                <a:tc>
                  <a:txBody>
                    <a:bodyPr/>
                    <a:lstStyle/>
                    <a:p>
                      <a:pPr algn="ctr">
                        <a:lnSpc>
                          <a:spcPct val="115000"/>
                        </a:lnSpc>
                        <a:spcAft>
                          <a:spcPts val="1000"/>
                        </a:spcAft>
                      </a:pPr>
                      <a:r>
                        <a:rPr lang="en-US" sz="1600" b="1">
                          <a:solidFill>
                            <a:schemeClr val="bg1"/>
                          </a:solidFill>
                          <a:effectLst/>
                          <a:latin typeface="Gill Sans MT" panose="020B0502020104020203" pitchFamily="34" charset="0"/>
                        </a:rPr>
                        <a:t>-0.1117246</a:t>
                      </a:r>
                      <a:endParaRPr lang="fr-FR" sz="1600" b="1">
                        <a:solidFill>
                          <a:schemeClr val="bg1"/>
                        </a:solidFill>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solidFill>
                      <a:srgbClr val="006A5A"/>
                    </a:solidFill>
                  </a:tcPr>
                </a:tc>
                <a:tc>
                  <a:txBody>
                    <a:bodyPr/>
                    <a:lstStyle/>
                    <a:p>
                      <a:pPr algn="ctr">
                        <a:lnSpc>
                          <a:spcPct val="115000"/>
                        </a:lnSpc>
                        <a:spcAft>
                          <a:spcPts val="1000"/>
                        </a:spcAft>
                      </a:pPr>
                      <a:r>
                        <a:rPr lang="en-US" sz="1600" b="1">
                          <a:solidFill>
                            <a:schemeClr val="bg1"/>
                          </a:solidFill>
                          <a:effectLst/>
                          <a:latin typeface="Gill Sans MT" panose="020B0502020104020203" pitchFamily="34" charset="0"/>
                        </a:rPr>
                        <a:t>0.0295648</a:t>
                      </a:r>
                      <a:endParaRPr lang="fr-FR" sz="1600" b="1">
                        <a:solidFill>
                          <a:schemeClr val="bg1"/>
                        </a:solidFill>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solidFill>
                      <a:srgbClr val="006A5A"/>
                    </a:solidFill>
                  </a:tcPr>
                </a:tc>
                <a:tc>
                  <a:txBody>
                    <a:bodyPr/>
                    <a:lstStyle/>
                    <a:p>
                      <a:pPr algn="ctr">
                        <a:lnSpc>
                          <a:spcPct val="115000"/>
                        </a:lnSpc>
                        <a:spcAft>
                          <a:spcPts val="1000"/>
                        </a:spcAft>
                      </a:pPr>
                      <a:r>
                        <a:rPr lang="en-US" sz="1600" b="1">
                          <a:solidFill>
                            <a:schemeClr val="bg1"/>
                          </a:solidFill>
                          <a:effectLst/>
                          <a:latin typeface="Gill Sans MT" panose="020B0502020104020203" pitchFamily="34" charset="0"/>
                        </a:rPr>
                        <a:t>-3.77898</a:t>
                      </a:r>
                      <a:endParaRPr lang="fr-FR" sz="1600" b="1">
                        <a:solidFill>
                          <a:schemeClr val="bg1"/>
                        </a:solidFill>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solidFill>
                      <a:srgbClr val="006A5A"/>
                    </a:solidFill>
                  </a:tcPr>
                </a:tc>
                <a:tc>
                  <a:txBody>
                    <a:bodyPr/>
                    <a:lstStyle/>
                    <a:p>
                      <a:pPr algn="ctr">
                        <a:lnSpc>
                          <a:spcPct val="115000"/>
                        </a:lnSpc>
                        <a:spcAft>
                          <a:spcPts val="1000"/>
                        </a:spcAft>
                      </a:pPr>
                      <a:r>
                        <a:rPr lang="en-US" sz="1600" b="1" dirty="0">
                          <a:solidFill>
                            <a:schemeClr val="bg1"/>
                          </a:solidFill>
                          <a:effectLst/>
                          <a:latin typeface="Gill Sans MT" panose="020B0502020104020203" pitchFamily="34" charset="0"/>
                        </a:rPr>
                        <a:t>0.0001575</a:t>
                      </a:r>
                      <a:endParaRPr lang="fr-FR" sz="1600" b="1" dirty="0">
                        <a:solidFill>
                          <a:schemeClr val="bg1"/>
                        </a:solidFill>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solidFill>
                      <a:srgbClr val="006A5A"/>
                    </a:solidFill>
                  </a:tcPr>
                </a:tc>
                <a:extLst>
                  <a:ext uri="{0D108BD9-81ED-4DB2-BD59-A6C34878D82A}">
                    <a16:rowId xmlns:a16="http://schemas.microsoft.com/office/drawing/2014/main" val="3119279071"/>
                  </a:ext>
                </a:extLst>
              </a:tr>
            </a:tbl>
          </a:graphicData>
        </a:graphic>
      </p:graphicFrame>
    </p:spTree>
    <p:extLst>
      <p:ext uri="{BB962C8B-B14F-4D97-AF65-F5344CB8AC3E}">
        <p14:creationId xmlns:p14="http://schemas.microsoft.com/office/powerpoint/2010/main" val="18720240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57E7BF-7E63-CDCE-3B39-D62386786CFC}"/>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28E9B66-400B-46FD-9F1E-58BE96CF638D}"/>
              </a:ext>
            </a:extLst>
          </p:cNvPr>
          <p:cNvSpPr>
            <a:spLocks noGrp="1"/>
          </p:cNvSpPr>
          <p:nvPr>
            <p:ph type="sldNum" sz="quarter" idx="4"/>
          </p:nvPr>
        </p:nvSpPr>
        <p:spPr/>
        <p:txBody>
          <a:bodyPr/>
          <a:lstStyle/>
          <a:p>
            <a:fld id="{F546B7B7-7D14-4795-A998-350CFB2BDD43}" type="slidenum">
              <a:rPr lang="fr-FR" smtClean="0"/>
              <a:pPr/>
              <a:t>22</a:t>
            </a:fld>
            <a:endParaRPr lang="fr-FR"/>
          </a:p>
        </p:txBody>
      </p:sp>
      <p:sp>
        <p:nvSpPr>
          <p:cNvPr id="3" name="ZoneTexte 2">
            <a:extLst>
              <a:ext uri="{FF2B5EF4-FFF2-40B4-BE49-F238E27FC236}">
                <a16:creationId xmlns:a16="http://schemas.microsoft.com/office/drawing/2014/main" id="{53AFD727-8ADD-A2C1-1CD7-40226AF81120}"/>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4.4. Résultats du modèle final(2/2)</a:t>
            </a:r>
          </a:p>
        </p:txBody>
      </p:sp>
      <p:pic>
        <p:nvPicPr>
          <p:cNvPr id="4" name="Graphique 3" descr="Flèches de chevron">
            <a:extLst>
              <a:ext uri="{FF2B5EF4-FFF2-40B4-BE49-F238E27FC236}">
                <a16:creationId xmlns:a16="http://schemas.microsoft.com/office/drawing/2014/main" id="{F75BEB96-AC2C-D93F-ED0D-23CE9E5050D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mc:AlternateContent xmlns:mc="http://schemas.openxmlformats.org/markup-compatibility/2006" xmlns:a14="http://schemas.microsoft.com/office/drawing/2010/main">
        <mc:Choice Requires="a14">
          <p:sp>
            <p:nvSpPr>
              <p:cNvPr id="8" name="ZoneTexte 7">
                <a:extLst>
                  <a:ext uri="{FF2B5EF4-FFF2-40B4-BE49-F238E27FC236}">
                    <a16:creationId xmlns:a16="http://schemas.microsoft.com/office/drawing/2014/main" id="{536DA113-D0B1-43AB-BA86-5935A376D619}"/>
                  </a:ext>
                </a:extLst>
              </p:cNvPr>
              <p:cNvSpPr txBox="1"/>
              <p:nvPr/>
            </p:nvSpPr>
            <p:spPr>
              <a:xfrm>
                <a:off x="1136321" y="4574851"/>
                <a:ext cx="10387321" cy="1200329"/>
              </a:xfrm>
              <a:prstGeom prst="rect">
                <a:avLst/>
              </a:prstGeom>
              <a:noFill/>
            </p:spPr>
            <p:txBody>
              <a:bodyPr wrap="square" rtlCol="0">
                <a:spAutoFit/>
              </a:bodyPr>
              <a:lstStyle/>
              <a:p>
                <a:pPr algn="just"/>
                <a:r>
                  <a:rPr lang="fr-FR" sz="2400" dirty="0">
                    <a:latin typeface="Gill Sans MT" panose="020B0502020104020203" pitchFamily="34" charset="0"/>
                  </a:rPr>
                  <a:t>Le coefficient </a:t>
                </a:r>
                <a14:m>
                  <m:oMath xmlns:m="http://schemas.openxmlformats.org/officeDocument/2006/math">
                    <m:r>
                      <a:rPr lang="fr-FR" sz="2400" b="1" i="1" smtClean="0">
                        <a:latin typeface="Cambria Math" panose="02040503050406030204" pitchFamily="18" charset="0"/>
                        <a:ea typeface="Cambria Math" panose="02040503050406030204" pitchFamily="18" charset="0"/>
                      </a:rPr>
                      <m:t>𝝆</m:t>
                    </m:r>
                  </m:oMath>
                </a14:m>
                <a:r>
                  <a:rPr lang="fr-FR" sz="2400" dirty="0">
                    <a:latin typeface="Gill Sans MT" panose="020B0502020104020203" pitchFamily="34" charset="0"/>
                  </a:rPr>
                  <a:t> estimé du modèle SDM confirme l’existence d’un effet spatial significatif, indiquant une interdépendance dans le taux de consultations entre communes voisines</a:t>
                </a:r>
              </a:p>
            </p:txBody>
          </p:sp>
        </mc:Choice>
        <mc:Fallback xmlns="">
          <p:sp>
            <p:nvSpPr>
              <p:cNvPr id="8" name="ZoneTexte 7">
                <a:extLst>
                  <a:ext uri="{FF2B5EF4-FFF2-40B4-BE49-F238E27FC236}">
                    <a16:creationId xmlns:a16="http://schemas.microsoft.com/office/drawing/2014/main" id="{536DA113-D0B1-43AB-BA86-5935A376D619}"/>
                  </a:ext>
                </a:extLst>
              </p:cNvPr>
              <p:cNvSpPr txBox="1">
                <a:spLocks noRot="1" noChangeAspect="1" noMove="1" noResize="1" noEditPoints="1" noAdjustHandles="1" noChangeArrowheads="1" noChangeShapeType="1" noTextEdit="1"/>
              </p:cNvSpPr>
              <p:nvPr/>
            </p:nvSpPr>
            <p:spPr>
              <a:xfrm>
                <a:off x="1136321" y="4574851"/>
                <a:ext cx="10387321" cy="1200329"/>
              </a:xfrm>
              <a:prstGeom prst="rect">
                <a:avLst/>
              </a:prstGeom>
              <a:blipFill>
                <a:blip r:embed="rId4"/>
                <a:stretch>
                  <a:fillRect l="-880" t="-4061" r="-939" b="-10660"/>
                </a:stretch>
              </a:blipFill>
            </p:spPr>
            <p:txBody>
              <a:bodyPr/>
              <a:lstStyle/>
              <a:p>
                <a:r>
                  <a:rPr lang="fr-FR">
                    <a:noFill/>
                  </a:rPr>
                  <a:t> </a:t>
                </a:r>
              </a:p>
            </p:txBody>
          </p:sp>
        </mc:Fallback>
      </mc:AlternateContent>
      <p:graphicFrame>
        <p:nvGraphicFramePr>
          <p:cNvPr id="9" name="Tableau 9">
            <a:extLst>
              <a:ext uri="{FF2B5EF4-FFF2-40B4-BE49-F238E27FC236}">
                <a16:creationId xmlns:a16="http://schemas.microsoft.com/office/drawing/2014/main" id="{C2009E60-4C85-4C9F-A07C-82C45C27A2D4}"/>
              </a:ext>
            </a:extLst>
          </p:cNvPr>
          <p:cNvGraphicFramePr>
            <a:graphicFrameLocks noGrp="1"/>
          </p:cNvGraphicFramePr>
          <p:nvPr/>
        </p:nvGraphicFramePr>
        <p:xfrm>
          <a:off x="3088932" y="2107455"/>
          <a:ext cx="6014136" cy="2072640"/>
        </p:xfrm>
        <a:graphic>
          <a:graphicData uri="http://schemas.openxmlformats.org/drawingml/2006/table">
            <a:tbl>
              <a:tblPr bandRow="1">
                <a:tableStyleId>{C083E6E3-FA7D-4D7B-A595-EF9225AFEA82}</a:tableStyleId>
              </a:tblPr>
              <a:tblGrid>
                <a:gridCol w="4178409">
                  <a:extLst>
                    <a:ext uri="{9D8B030D-6E8A-4147-A177-3AD203B41FA5}">
                      <a16:colId xmlns:a16="http://schemas.microsoft.com/office/drawing/2014/main" val="3589781340"/>
                    </a:ext>
                  </a:extLst>
                </a:gridCol>
                <a:gridCol w="1835727">
                  <a:extLst>
                    <a:ext uri="{9D8B030D-6E8A-4147-A177-3AD203B41FA5}">
                      <a16:colId xmlns:a16="http://schemas.microsoft.com/office/drawing/2014/main" val="2502687889"/>
                    </a:ext>
                  </a:extLst>
                </a:gridCol>
              </a:tblGrid>
              <a:tr h="370840">
                <a:tc>
                  <a:txBody>
                    <a:bodyPr/>
                    <a:lstStyle/>
                    <a:p>
                      <a:pPr algn="l"/>
                      <a:r>
                        <a:rPr lang="fr-FR" sz="2800" dirty="0">
                          <a:latin typeface="Gill Sans MT" panose="020B0502020104020203" pitchFamily="34" charset="0"/>
                        </a:rPr>
                        <a:t>Rho</a:t>
                      </a:r>
                    </a:p>
                  </a:txBody>
                  <a:tcPr/>
                </a:tc>
                <a:tc>
                  <a:txBody>
                    <a:bodyPr/>
                    <a:lstStyle/>
                    <a:p>
                      <a:pPr algn="ctr"/>
                      <a:r>
                        <a:rPr lang="fr-FR" sz="2800" dirty="0">
                          <a:latin typeface="Gill Sans MT" panose="020B0502020104020203" pitchFamily="34" charset="0"/>
                        </a:rPr>
                        <a:t>0.9947686</a:t>
                      </a:r>
                    </a:p>
                  </a:txBody>
                  <a:tcPr/>
                </a:tc>
                <a:extLst>
                  <a:ext uri="{0D108BD9-81ED-4DB2-BD59-A6C34878D82A}">
                    <a16:rowId xmlns:a16="http://schemas.microsoft.com/office/drawing/2014/main" val="2353644177"/>
                  </a:ext>
                </a:extLst>
              </a:tr>
              <a:tr h="442262">
                <a:tc>
                  <a:txBody>
                    <a:bodyPr/>
                    <a:lstStyle/>
                    <a:p>
                      <a:pPr algn="l"/>
                      <a:r>
                        <a:rPr lang="fr-FR" sz="2800" dirty="0">
                          <a:latin typeface="Gill Sans MT" panose="020B0502020104020203" pitchFamily="34" charset="0"/>
                        </a:rPr>
                        <a:t>LR test value</a:t>
                      </a:r>
                    </a:p>
                  </a:txBody>
                  <a:tcPr/>
                </a:tc>
                <a:tc>
                  <a:txBody>
                    <a:bodyPr/>
                    <a:lstStyle/>
                    <a:p>
                      <a:pPr algn="ctr"/>
                      <a:r>
                        <a:rPr lang="fr-FR" sz="2800" dirty="0">
                          <a:latin typeface="Gill Sans MT" panose="020B0502020104020203" pitchFamily="34" charset="0"/>
                        </a:rPr>
                        <a:t>555.0326</a:t>
                      </a:r>
                    </a:p>
                  </a:txBody>
                  <a:tcPr/>
                </a:tc>
                <a:extLst>
                  <a:ext uri="{0D108BD9-81ED-4DB2-BD59-A6C34878D82A}">
                    <a16:rowId xmlns:a16="http://schemas.microsoft.com/office/drawing/2014/main" val="1018985115"/>
                  </a:ext>
                </a:extLst>
              </a:tr>
              <a:tr h="370840">
                <a:tc>
                  <a:txBody>
                    <a:bodyPr/>
                    <a:lstStyle/>
                    <a:p>
                      <a:pPr algn="l"/>
                      <a:r>
                        <a:rPr lang="fr-FR" sz="2800" dirty="0">
                          <a:latin typeface="Gill Sans MT" panose="020B0502020104020203" pitchFamily="34" charset="0"/>
                        </a:rPr>
                        <a:t>p-value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800" dirty="0">
                          <a:latin typeface="Gill Sans MT" panose="020B0502020104020203" pitchFamily="34" charset="0"/>
                        </a:rPr>
                        <a:t>&lt; 2.2e-16</a:t>
                      </a:r>
                    </a:p>
                  </a:txBody>
                  <a:tcPr/>
                </a:tc>
                <a:extLst>
                  <a:ext uri="{0D108BD9-81ED-4DB2-BD59-A6C34878D82A}">
                    <a16:rowId xmlns:a16="http://schemas.microsoft.com/office/drawing/2014/main" val="355930459"/>
                  </a:ext>
                </a:extLst>
              </a:tr>
              <a:tr h="370840">
                <a:tc>
                  <a:txBody>
                    <a:bodyPr/>
                    <a:lstStyle/>
                    <a:p>
                      <a:pPr algn="l"/>
                      <a:r>
                        <a:rPr lang="fr-FR" sz="2800" dirty="0">
                          <a:latin typeface="Gill Sans MT" panose="020B0502020104020203" pitchFamily="34" charset="0"/>
                        </a:rPr>
                        <a:t>Asymptotic stantard error</a:t>
                      </a:r>
                    </a:p>
                  </a:txBody>
                  <a:tcPr/>
                </a:tc>
                <a:tc>
                  <a:txBody>
                    <a:bodyPr/>
                    <a:lstStyle/>
                    <a:p>
                      <a:pPr algn="ctr"/>
                      <a:r>
                        <a:rPr lang="fr-FR" sz="2800" dirty="0">
                          <a:latin typeface="Gill Sans MT" panose="020B0502020104020203" pitchFamily="34" charset="0"/>
                        </a:rPr>
                        <a:t>0.003269</a:t>
                      </a:r>
                    </a:p>
                  </a:txBody>
                  <a:tcPr/>
                </a:tc>
                <a:extLst>
                  <a:ext uri="{0D108BD9-81ED-4DB2-BD59-A6C34878D82A}">
                    <a16:rowId xmlns:a16="http://schemas.microsoft.com/office/drawing/2014/main" val="1630266566"/>
                  </a:ext>
                </a:extLst>
              </a:tr>
            </a:tbl>
          </a:graphicData>
        </a:graphic>
      </p:graphicFrame>
    </p:spTree>
    <p:extLst>
      <p:ext uri="{BB962C8B-B14F-4D97-AF65-F5344CB8AC3E}">
        <p14:creationId xmlns:p14="http://schemas.microsoft.com/office/powerpoint/2010/main" val="21799201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883E41-4E42-7945-61B6-CAD013D6BEFE}"/>
            </a:ext>
          </a:extLst>
        </p:cNvPr>
        <p:cNvGrpSpPr/>
        <p:nvPr/>
      </p:nvGrpSpPr>
      <p:grpSpPr>
        <a:xfrm>
          <a:off x="0" y="0"/>
          <a:ext cx="0" cy="0"/>
          <a:chOff x="0" y="0"/>
          <a:chExt cx="0" cy="0"/>
        </a:xfrm>
      </p:grpSpPr>
      <p:sp>
        <p:nvSpPr>
          <p:cNvPr id="34" name="Nuage 33">
            <a:extLst>
              <a:ext uri="{FF2B5EF4-FFF2-40B4-BE49-F238E27FC236}">
                <a16:creationId xmlns:a16="http://schemas.microsoft.com/office/drawing/2014/main" id="{AF588447-C583-EED6-6B7F-F4A8E6A4343E}"/>
              </a:ext>
            </a:extLst>
          </p:cNvPr>
          <p:cNvSpPr/>
          <p:nvPr/>
        </p:nvSpPr>
        <p:spPr>
          <a:xfrm>
            <a:off x="592913" y="5419373"/>
            <a:ext cx="10485782" cy="995073"/>
          </a:xfrm>
          <a:prstGeom prst="cloud">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Rectangle : coins arrondis 4">
            <a:extLst>
              <a:ext uri="{FF2B5EF4-FFF2-40B4-BE49-F238E27FC236}">
                <a16:creationId xmlns:a16="http://schemas.microsoft.com/office/drawing/2014/main" id="{AFEC8FFA-5C5C-0E9C-7F4A-45E9F67E4E54}"/>
              </a:ext>
            </a:extLst>
          </p:cNvPr>
          <p:cNvSpPr/>
          <p:nvPr/>
        </p:nvSpPr>
        <p:spPr>
          <a:xfrm>
            <a:off x="592910" y="1437159"/>
            <a:ext cx="3255759" cy="978495"/>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Espace réservé du numéro de diapositive 1">
            <a:extLst>
              <a:ext uri="{FF2B5EF4-FFF2-40B4-BE49-F238E27FC236}">
                <a16:creationId xmlns:a16="http://schemas.microsoft.com/office/drawing/2014/main" id="{18374531-05B7-D43C-7ECE-E3551515F7E6}"/>
              </a:ext>
            </a:extLst>
          </p:cNvPr>
          <p:cNvSpPr>
            <a:spLocks noGrp="1"/>
          </p:cNvSpPr>
          <p:nvPr>
            <p:ph type="sldNum" sz="quarter" idx="4"/>
          </p:nvPr>
        </p:nvSpPr>
        <p:spPr/>
        <p:txBody>
          <a:bodyPr/>
          <a:lstStyle/>
          <a:p>
            <a:fld id="{F546B7B7-7D14-4795-A998-350CFB2BDD43}" type="slidenum">
              <a:rPr lang="fr-FR" smtClean="0"/>
              <a:pPr/>
              <a:t>23</a:t>
            </a:fld>
            <a:endParaRPr lang="fr-FR"/>
          </a:p>
        </p:txBody>
      </p:sp>
      <p:sp>
        <p:nvSpPr>
          <p:cNvPr id="3" name="ZoneTexte 2">
            <a:extLst>
              <a:ext uri="{FF2B5EF4-FFF2-40B4-BE49-F238E27FC236}">
                <a16:creationId xmlns:a16="http://schemas.microsoft.com/office/drawing/2014/main" id="{871FD580-3A6E-B316-8BC7-9CB96F2D45AA}"/>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4.5. Importance des variables</a:t>
            </a:r>
          </a:p>
        </p:txBody>
      </p:sp>
      <p:pic>
        <p:nvPicPr>
          <p:cNvPr id="4" name="Graphique 3" descr="Flèches de chevron">
            <a:extLst>
              <a:ext uri="{FF2B5EF4-FFF2-40B4-BE49-F238E27FC236}">
                <a16:creationId xmlns:a16="http://schemas.microsoft.com/office/drawing/2014/main" id="{E6BBA90F-BC7E-705D-974E-92597471D42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2" y="266700"/>
            <a:ext cx="1170459" cy="1170459"/>
          </a:xfrm>
          <a:prstGeom prst="rect">
            <a:avLst/>
          </a:prstGeom>
        </p:spPr>
      </p:pic>
      <p:sp>
        <p:nvSpPr>
          <p:cNvPr id="7" name="ZoneTexte 6">
            <a:extLst>
              <a:ext uri="{FF2B5EF4-FFF2-40B4-BE49-F238E27FC236}">
                <a16:creationId xmlns:a16="http://schemas.microsoft.com/office/drawing/2014/main" id="{AF25388E-5C29-435C-B76B-DCAE60ECA572}"/>
              </a:ext>
            </a:extLst>
          </p:cNvPr>
          <p:cNvSpPr txBox="1"/>
          <p:nvPr/>
        </p:nvSpPr>
        <p:spPr>
          <a:xfrm>
            <a:off x="1580898" y="5514930"/>
            <a:ext cx="9194549" cy="830997"/>
          </a:xfrm>
          <a:prstGeom prst="rect">
            <a:avLst/>
          </a:prstGeom>
          <a:noFill/>
        </p:spPr>
        <p:txBody>
          <a:bodyPr wrap="square" rtlCol="0">
            <a:spAutoFit/>
          </a:bodyPr>
          <a:lstStyle/>
          <a:p>
            <a:pPr algn="just"/>
            <a:r>
              <a:rPr lang="fr-FR" sz="2400" b="1" dirty="0">
                <a:solidFill>
                  <a:schemeClr val="bg1"/>
                </a:solidFill>
                <a:latin typeface="Gill Sans MT" panose="020B0502020104020203" pitchFamily="34" charset="0"/>
              </a:rPr>
              <a:t>Influence marquée des caractéristiques des communes voisines</a:t>
            </a:r>
            <a:r>
              <a:rPr lang="fr-FR" sz="2400" dirty="0">
                <a:solidFill>
                  <a:schemeClr val="bg1"/>
                </a:solidFill>
                <a:latin typeface="Gill Sans MT" panose="020B0502020104020203" pitchFamily="34" charset="0"/>
              </a:rPr>
              <a:t> sur le taux de consultations.</a:t>
            </a:r>
          </a:p>
        </p:txBody>
      </p:sp>
      <p:pic>
        <p:nvPicPr>
          <p:cNvPr id="33" name="Image 32">
            <a:extLst>
              <a:ext uri="{FF2B5EF4-FFF2-40B4-BE49-F238E27FC236}">
                <a16:creationId xmlns:a16="http://schemas.microsoft.com/office/drawing/2014/main" id="{D23AC962-1BBC-5893-FA64-FBBF3CB72B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2910" y="1261182"/>
            <a:ext cx="10182537" cy="4106805"/>
          </a:xfrm>
          <a:prstGeom prst="rect">
            <a:avLst/>
          </a:prstGeom>
        </p:spPr>
      </p:pic>
      <p:cxnSp>
        <p:nvCxnSpPr>
          <p:cNvPr id="36" name="Connecteur : en angle 35">
            <a:extLst>
              <a:ext uri="{FF2B5EF4-FFF2-40B4-BE49-F238E27FC236}">
                <a16:creationId xmlns:a16="http://schemas.microsoft.com/office/drawing/2014/main" id="{05557227-D437-34B3-9423-088F4B501833}"/>
              </a:ext>
            </a:extLst>
          </p:cNvPr>
          <p:cNvCxnSpPr>
            <a:cxnSpLocks/>
          </p:cNvCxnSpPr>
          <p:nvPr/>
        </p:nvCxnSpPr>
        <p:spPr>
          <a:xfrm rot="16200000" flipH="1">
            <a:off x="-1460493" y="3685190"/>
            <a:ext cx="4106805" cy="297892"/>
          </a:xfrm>
          <a:prstGeom prst="bentConnector2">
            <a:avLst/>
          </a:prstGeom>
          <a:ln w="28575">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79683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883E41-4E42-7945-61B6-CAD013D6BEFE}"/>
            </a:ext>
          </a:extLst>
        </p:cNvPr>
        <p:cNvGrpSpPr/>
        <p:nvPr/>
      </p:nvGrpSpPr>
      <p:grpSpPr>
        <a:xfrm>
          <a:off x="0" y="0"/>
          <a:ext cx="0" cy="0"/>
          <a:chOff x="0" y="0"/>
          <a:chExt cx="0" cy="0"/>
        </a:xfrm>
      </p:grpSpPr>
      <p:sp>
        <p:nvSpPr>
          <p:cNvPr id="46" name="Nuage 45">
            <a:extLst>
              <a:ext uri="{FF2B5EF4-FFF2-40B4-BE49-F238E27FC236}">
                <a16:creationId xmlns:a16="http://schemas.microsoft.com/office/drawing/2014/main" id="{D47236CC-B57E-9CE7-2B2F-A50E9B5BA8A6}"/>
              </a:ext>
            </a:extLst>
          </p:cNvPr>
          <p:cNvSpPr/>
          <p:nvPr/>
        </p:nvSpPr>
        <p:spPr>
          <a:xfrm>
            <a:off x="5431809" y="6259810"/>
            <a:ext cx="4973623" cy="476012"/>
          </a:xfrm>
          <a:prstGeom prst="cloud">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5" name="Nuage 44">
            <a:extLst>
              <a:ext uri="{FF2B5EF4-FFF2-40B4-BE49-F238E27FC236}">
                <a16:creationId xmlns:a16="http://schemas.microsoft.com/office/drawing/2014/main" id="{292B2018-E5E0-8B96-F15A-A0DBBB3D6A75}"/>
              </a:ext>
            </a:extLst>
          </p:cNvPr>
          <p:cNvSpPr/>
          <p:nvPr/>
        </p:nvSpPr>
        <p:spPr>
          <a:xfrm>
            <a:off x="2609778" y="1367688"/>
            <a:ext cx="8035476" cy="416899"/>
          </a:xfrm>
          <a:prstGeom prst="cloud">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Espace réservé du numéro de diapositive 1">
            <a:extLst>
              <a:ext uri="{FF2B5EF4-FFF2-40B4-BE49-F238E27FC236}">
                <a16:creationId xmlns:a16="http://schemas.microsoft.com/office/drawing/2014/main" id="{18374531-05B7-D43C-7ECE-E3551515F7E6}"/>
              </a:ext>
            </a:extLst>
          </p:cNvPr>
          <p:cNvSpPr>
            <a:spLocks noGrp="1"/>
          </p:cNvSpPr>
          <p:nvPr>
            <p:ph type="sldNum" sz="quarter" idx="4"/>
          </p:nvPr>
        </p:nvSpPr>
        <p:spPr/>
        <p:txBody>
          <a:bodyPr/>
          <a:lstStyle/>
          <a:p>
            <a:fld id="{F546B7B7-7D14-4795-A998-350CFB2BDD43}" type="slidenum">
              <a:rPr lang="fr-FR" smtClean="0"/>
              <a:pPr/>
              <a:t>24</a:t>
            </a:fld>
            <a:endParaRPr lang="fr-FR"/>
          </a:p>
        </p:txBody>
      </p:sp>
      <p:sp>
        <p:nvSpPr>
          <p:cNvPr id="3" name="ZoneTexte 2">
            <a:extLst>
              <a:ext uri="{FF2B5EF4-FFF2-40B4-BE49-F238E27FC236}">
                <a16:creationId xmlns:a16="http://schemas.microsoft.com/office/drawing/2014/main" id="{871FD580-3A6E-B316-8BC7-9CB96F2D45AA}"/>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4.6. Observations VS prédictions</a:t>
            </a:r>
          </a:p>
        </p:txBody>
      </p:sp>
      <p:pic>
        <p:nvPicPr>
          <p:cNvPr id="4" name="Graphique 3" descr="Flèches de chevron">
            <a:extLst>
              <a:ext uri="{FF2B5EF4-FFF2-40B4-BE49-F238E27FC236}">
                <a16:creationId xmlns:a16="http://schemas.microsoft.com/office/drawing/2014/main" id="{E6BBA90F-BC7E-705D-974E-92597471D42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2" y="266700"/>
            <a:ext cx="1170459" cy="1170459"/>
          </a:xfrm>
          <a:prstGeom prst="rect">
            <a:avLst/>
          </a:prstGeom>
        </p:spPr>
      </p:pic>
      <p:pic>
        <p:nvPicPr>
          <p:cNvPr id="7" name="Image 6">
            <a:extLst>
              <a:ext uri="{FF2B5EF4-FFF2-40B4-BE49-F238E27FC236}">
                <a16:creationId xmlns:a16="http://schemas.microsoft.com/office/drawing/2014/main" id="{7DC43D8C-A4AA-496B-A608-EF8D8145529B}"/>
              </a:ext>
            </a:extLst>
          </p:cNvPr>
          <p:cNvPicPr>
            <a:picLocks noChangeAspect="1"/>
          </p:cNvPicPr>
          <p:nvPr/>
        </p:nvPicPr>
        <p:blipFill>
          <a:blip r:embed="rId5"/>
          <a:stretch>
            <a:fillRect/>
          </a:stretch>
        </p:blipFill>
        <p:spPr>
          <a:xfrm>
            <a:off x="232727" y="1928209"/>
            <a:ext cx="6069398" cy="4220714"/>
          </a:xfrm>
          <a:prstGeom prst="rect">
            <a:avLst/>
          </a:prstGeom>
        </p:spPr>
      </p:pic>
      <p:pic>
        <p:nvPicPr>
          <p:cNvPr id="9" name="Image 8">
            <a:extLst>
              <a:ext uri="{FF2B5EF4-FFF2-40B4-BE49-F238E27FC236}">
                <a16:creationId xmlns:a16="http://schemas.microsoft.com/office/drawing/2014/main" id="{1B06FCEC-C3A1-4723-B33B-78823BF3A0AA}"/>
              </a:ext>
            </a:extLst>
          </p:cNvPr>
          <p:cNvPicPr>
            <a:picLocks noChangeAspect="1"/>
          </p:cNvPicPr>
          <p:nvPr/>
        </p:nvPicPr>
        <p:blipFill>
          <a:blip r:embed="rId6"/>
          <a:stretch>
            <a:fillRect/>
          </a:stretch>
        </p:blipFill>
        <p:spPr>
          <a:xfrm>
            <a:off x="5704427" y="1928209"/>
            <a:ext cx="6366969" cy="4220714"/>
          </a:xfrm>
          <a:prstGeom prst="rect">
            <a:avLst/>
          </a:prstGeom>
        </p:spPr>
      </p:pic>
      <p:sp>
        <p:nvSpPr>
          <p:cNvPr id="6" name="ZoneTexte 5">
            <a:extLst>
              <a:ext uri="{FF2B5EF4-FFF2-40B4-BE49-F238E27FC236}">
                <a16:creationId xmlns:a16="http://schemas.microsoft.com/office/drawing/2014/main" id="{EA141030-7B20-852C-FF52-8B3FA1C96E4C}"/>
              </a:ext>
            </a:extLst>
          </p:cNvPr>
          <p:cNvSpPr txBox="1"/>
          <p:nvPr/>
        </p:nvSpPr>
        <p:spPr>
          <a:xfrm>
            <a:off x="3912802" y="1322922"/>
            <a:ext cx="6069398" cy="461665"/>
          </a:xfrm>
          <a:prstGeom prst="rect">
            <a:avLst/>
          </a:prstGeom>
          <a:noFill/>
        </p:spPr>
        <p:txBody>
          <a:bodyPr wrap="square">
            <a:spAutoFit/>
          </a:bodyPr>
          <a:lstStyle/>
          <a:p>
            <a:r>
              <a:rPr lang="fr-FR" sz="2400" b="1" dirty="0">
                <a:effectLst/>
                <a:latin typeface="Gill Sans MT" panose="020B0502020104020203" pitchFamily="34" charset="0"/>
                <a:ea typeface="Calibri" panose="020F0502020204030204" pitchFamily="34" charset="0"/>
              </a:rPr>
              <a:t>Structure spatiale globalement similaire</a:t>
            </a:r>
            <a:endParaRPr lang="fr-FR" sz="2400" dirty="0">
              <a:latin typeface="Gill Sans MT" panose="020B0502020104020203" pitchFamily="34" charset="0"/>
            </a:endParaRPr>
          </a:p>
        </p:txBody>
      </p:sp>
      <p:sp>
        <p:nvSpPr>
          <p:cNvPr id="10" name="ZoneTexte 9">
            <a:extLst>
              <a:ext uri="{FF2B5EF4-FFF2-40B4-BE49-F238E27FC236}">
                <a16:creationId xmlns:a16="http://schemas.microsoft.com/office/drawing/2014/main" id="{8E9409B9-4717-7962-7725-FF8C2CCDE0BD}"/>
              </a:ext>
            </a:extLst>
          </p:cNvPr>
          <p:cNvSpPr txBox="1"/>
          <p:nvPr/>
        </p:nvSpPr>
        <p:spPr>
          <a:xfrm>
            <a:off x="6123965" y="6259810"/>
            <a:ext cx="3525673" cy="461665"/>
          </a:xfrm>
          <a:prstGeom prst="rect">
            <a:avLst/>
          </a:prstGeom>
          <a:noFill/>
        </p:spPr>
        <p:txBody>
          <a:bodyPr wrap="square">
            <a:spAutoFit/>
          </a:bodyPr>
          <a:lstStyle/>
          <a:p>
            <a:r>
              <a:rPr lang="fr-FR" sz="2400" b="1" dirty="0">
                <a:latin typeface="Gill Sans MT" panose="020B0502020104020203" pitchFamily="34" charset="0"/>
                <a:ea typeface="Calibri" panose="020F0502020204030204" pitchFamily="34" charset="0"/>
              </a:rPr>
              <a:t>D</a:t>
            </a:r>
            <a:r>
              <a:rPr lang="fr-FR" sz="2400" b="1" dirty="0">
                <a:effectLst/>
                <a:latin typeface="Gill Sans MT" panose="020B0502020104020203" pitchFamily="34" charset="0"/>
                <a:ea typeface="Calibri" panose="020F0502020204030204" pitchFamily="34" charset="0"/>
              </a:rPr>
              <a:t>ivergences marquées</a:t>
            </a:r>
            <a:r>
              <a:rPr lang="fr-FR" sz="2400" dirty="0">
                <a:effectLst/>
                <a:latin typeface="Gill Sans MT" panose="020B0502020104020203" pitchFamily="34" charset="0"/>
                <a:ea typeface="Calibri" panose="020F0502020204030204" pitchFamily="34" charset="0"/>
              </a:rPr>
              <a:t> </a:t>
            </a:r>
            <a:endParaRPr lang="fr-FR" sz="2400" dirty="0">
              <a:latin typeface="Gill Sans MT" panose="020B0502020104020203" pitchFamily="34" charset="0"/>
            </a:endParaRPr>
          </a:p>
        </p:txBody>
      </p:sp>
      <p:sp>
        <p:nvSpPr>
          <p:cNvPr id="11" name="Ellipse 10">
            <a:extLst>
              <a:ext uri="{FF2B5EF4-FFF2-40B4-BE49-F238E27FC236}">
                <a16:creationId xmlns:a16="http://schemas.microsoft.com/office/drawing/2014/main" id="{8DC4AF19-9425-09D6-8744-DD60A96F0D6B}"/>
              </a:ext>
            </a:extLst>
          </p:cNvPr>
          <p:cNvSpPr/>
          <p:nvPr/>
        </p:nvSpPr>
        <p:spPr>
          <a:xfrm>
            <a:off x="3267426" y="4850892"/>
            <a:ext cx="914400" cy="518614"/>
          </a:xfrm>
          <a:prstGeom prst="ellipse">
            <a:avLst/>
          </a:prstGeom>
          <a:noFill/>
          <a:ln w="381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 name="Ellipse 11">
            <a:extLst>
              <a:ext uri="{FF2B5EF4-FFF2-40B4-BE49-F238E27FC236}">
                <a16:creationId xmlns:a16="http://schemas.microsoft.com/office/drawing/2014/main" id="{2CB7A681-8C89-2EC1-E2D3-68D54ED880D8}"/>
              </a:ext>
            </a:extLst>
          </p:cNvPr>
          <p:cNvSpPr/>
          <p:nvPr/>
        </p:nvSpPr>
        <p:spPr>
          <a:xfrm>
            <a:off x="8887911" y="4850892"/>
            <a:ext cx="914400" cy="518614"/>
          </a:xfrm>
          <a:prstGeom prst="ellipse">
            <a:avLst/>
          </a:prstGeom>
          <a:noFill/>
          <a:ln w="381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14" name="Connecteur droit avec flèche 13">
            <a:extLst>
              <a:ext uri="{FF2B5EF4-FFF2-40B4-BE49-F238E27FC236}">
                <a16:creationId xmlns:a16="http://schemas.microsoft.com/office/drawing/2014/main" id="{59EC19DD-7110-9F47-98F9-E5E125BE533B}"/>
              </a:ext>
            </a:extLst>
          </p:cNvPr>
          <p:cNvCxnSpPr>
            <a:cxnSpLocks/>
            <a:stCxn id="10" idx="0"/>
            <a:endCxn id="11" idx="5"/>
          </p:cNvCxnSpPr>
          <p:nvPr/>
        </p:nvCxnSpPr>
        <p:spPr>
          <a:xfrm flipH="1" flipV="1">
            <a:off x="4047915" y="5293557"/>
            <a:ext cx="3838887" cy="966253"/>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a:extLst>
              <a:ext uri="{FF2B5EF4-FFF2-40B4-BE49-F238E27FC236}">
                <a16:creationId xmlns:a16="http://schemas.microsoft.com/office/drawing/2014/main" id="{BB88D393-B1E7-E906-6DB4-80247FB2DED0}"/>
              </a:ext>
            </a:extLst>
          </p:cNvPr>
          <p:cNvCxnSpPr>
            <a:cxnSpLocks/>
            <a:stCxn id="10" idx="0"/>
            <a:endCxn id="12" idx="3"/>
          </p:cNvCxnSpPr>
          <p:nvPr/>
        </p:nvCxnSpPr>
        <p:spPr>
          <a:xfrm flipV="1">
            <a:off x="7886802" y="5293557"/>
            <a:ext cx="1135020" cy="966253"/>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1" name="Accolade ouvrante 30">
            <a:extLst>
              <a:ext uri="{FF2B5EF4-FFF2-40B4-BE49-F238E27FC236}">
                <a16:creationId xmlns:a16="http://schemas.microsoft.com/office/drawing/2014/main" id="{66DDA998-10B2-1B1E-068B-BF660541BA75}"/>
              </a:ext>
            </a:extLst>
          </p:cNvPr>
          <p:cNvSpPr/>
          <p:nvPr/>
        </p:nvSpPr>
        <p:spPr>
          <a:xfrm rot="5400000">
            <a:off x="5941403" y="-3918502"/>
            <a:ext cx="365124" cy="11681770"/>
          </a:xfrm>
          <a:prstGeom prst="leftBrac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dirty="0"/>
          </a:p>
        </p:txBody>
      </p:sp>
      <p:sp>
        <p:nvSpPr>
          <p:cNvPr id="38" name="Ellipse 37">
            <a:extLst>
              <a:ext uri="{FF2B5EF4-FFF2-40B4-BE49-F238E27FC236}">
                <a16:creationId xmlns:a16="http://schemas.microsoft.com/office/drawing/2014/main" id="{399BE038-9C7C-059E-876E-6D0F5D55AD98}"/>
              </a:ext>
            </a:extLst>
          </p:cNvPr>
          <p:cNvSpPr/>
          <p:nvPr/>
        </p:nvSpPr>
        <p:spPr>
          <a:xfrm>
            <a:off x="1299942" y="3417782"/>
            <a:ext cx="914400" cy="518614"/>
          </a:xfrm>
          <a:prstGeom prst="ellipse">
            <a:avLst/>
          </a:prstGeom>
          <a:noFill/>
          <a:ln w="381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9" name="Ellipse 38">
            <a:extLst>
              <a:ext uri="{FF2B5EF4-FFF2-40B4-BE49-F238E27FC236}">
                <a16:creationId xmlns:a16="http://schemas.microsoft.com/office/drawing/2014/main" id="{19E25E9B-D5B8-1A40-F74B-8A46278AC5C9}"/>
              </a:ext>
            </a:extLst>
          </p:cNvPr>
          <p:cNvSpPr/>
          <p:nvPr/>
        </p:nvSpPr>
        <p:spPr>
          <a:xfrm>
            <a:off x="6920427" y="3417782"/>
            <a:ext cx="914400" cy="518614"/>
          </a:xfrm>
          <a:prstGeom prst="ellipse">
            <a:avLst/>
          </a:prstGeom>
          <a:noFill/>
          <a:ln w="381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40" name="Connecteur droit avec flèche 39">
            <a:extLst>
              <a:ext uri="{FF2B5EF4-FFF2-40B4-BE49-F238E27FC236}">
                <a16:creationId xmlns:a16="http://schemas.microsoft.com/office/drawing/2014/main" id="{66636E20-B700-C977-090A-5B8E0F2A2536}"/>
              </a:ext>
            </a:extLst>
          </p:cNvPr>
          <p:cNvCxnSpPr>
            <a:cxnSpLocks/>
            <a:stCxn id="10" idx="0"/>
            <a:endCxn id="38" idx="5"/>
          </p:cNvCxnSpPr>
          <p:nvPr/>
        </p:nvCxnSpPr>
        <p:spPr>
          <a:xfrm flipH="1" flipV="1">
            <a:off x="2080431" y="3860447"/>
            <a:ext cx="5806371" cy="2399363"/>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cteur droit avec flèche 40">
            <a:extLst>
              <a:ext uri="{FF2B5EF4-FFF2-40B4-BE49-F238E27FC236}">
                <a16:creationId xmlns:a16="http://schemas.microsoft.com/office/drawing/2014/main" id="{712FD341-501B-1DC8-7C69-ECAFF4A9334D}"/>
              </a:ext>
            </a:extLst>
          </p:cNvPr>
          <p:cNvCxnSpPr>
            <a:cxnSpLocks/>
            <a:stCxn id="10" idx="0"/>
            <a:endCxn id="39" idx="4"/>
          </p:cNvCxnSpPr>
          <p:nvPr/>
        </p:nvCxnSpPr>
        <p:spPr>
          <a:xfrm flipH="1" flipV="1">
            <a:off x="7377627" y="3936396"/>
            <a:ext cx="509175" cy="2323414"/>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10239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F02A9202-F6F4-34FD-8D75-2802F86863BE}"/>
              </a:ext>
            </a:extLst>
          </p:cNvPr>
          <p:cNvSpPr>
            <a:spLocks noGrp="1"/>
          </p:cNvSpPr>
          <p:nvPr>
            <p:ph type="sldNum" sz="quarter" idx="4"/>
          </p:nvPr>
        </p:nvSpPr>
        <p:spPr/>
        <p:txBody>
          <a:bodyPr/>
          <a:lstStyle/>
          <a:p>
            <a:fld id="{F546B7B7-7D14-4795-A998-350CFB2BDD43}" type="slidenum">
              <a:rPr lang="fr-FR" smtClean="0"/>
              <a:pPr/>
              <a:t>25</a:t>
            </a:fld>
            <a:endParaRPr lang="fr-FR"/>
          </a:p>
        </p:txBody>
      </p:sp>
    </p:spTree>
    <p:extLst>
      <p:ext uri="{BB962C8B-B14F-4D97-AF65-F5344CB8AC3E}">
        <p14:creationId xmlns:p14="http://schemas.microsoft.com/office/powerpoint/2010/main" val="26843181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04518D-9B83-A97A-B402-64AD57E2AE10}"/>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7675A0EF-2B93-9A84-E82F-8E4533DAF721}"/>
              </a:ext>
            </a:extLst>
          </p:cNvPr>
          <p:cNvSpPr>
            <a:spLocks noGrp="1"/>
          </p:cNvSpPr>
          <p:nvPr>
            <p:ph type="sldNum" sz="quarter" idx="4"/>
          </p:nvPr>
        </p:nvSpPr>
        <p:spPr>
          <a:xfrm>
            <a:off x="8636914" y="6356350"/>
            <a:ext cx="2743200" cy="365125"/>
          </a:xfrm>
        </p:spPr>
        <p:txBody>
          <a:bodyPr/>
          <a:lstStyle/>
          <a:p>
            <a:fld id="{F546B7B7-7D14-4795-A998-350CFB2BDD43}" type="slidenum">
              <a:rPr lang="fr-FR" smtClean="0"/>
              <a:pPr/>
              <a:t>26</a:t>
            </a:fld>
            <a:endParaRPr lang="fr-FR" dirty="0"/>
          </a:p>
        </p:txBody>
      </p:sp>
      <p:sp>
        <p:nvSpPr>
          <p:cNvPr id="3" name="ZoneTexte 2">
            <a:extLst>
              <a:ext uri="{FF2B5EF4-FFF2-40B4-BE49-F238E27FC236}">
                <a16:creationId xmlns:a16="http://schemas.microsoft.com/office/drawing/2014/main" id="{92951DE8-E220-7200-1D89-3BA45E404FA7}"/>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5.1. Inégalités territoriales d’accès aux soins</a:t>
            </a:r>
          </a:p>
        </p:txBody>
      </p:sp>
      <p:pic>
        <p:nvPicPr>
          <p:cNvPr id="4" name="Graphique 3" descr="Flèches de chevron">
            <a:extLst>
              <a:ext uri="{FF2B5EF4-FFF2-40B4-BE49-F238E27FC236}">
                <a16:creationId xmlns:a16="http://schemas.microsoft.com/office/drawing/2014/main" id="{2163C2DF-E4CC-0260-534E-78875181089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2" y="266700"/>
            <a:ext cx="1170459" cy="1170459"/>
          </a:xfrm>
          <a:prstGeom prst="rect">
            <a:avLst/>
          </a:prstGeom>
        </p:spPr>
      </p:pic>
      <p:grpSp>
        <p:nvGrpSpPr>
          <p:cNvPr id="7" name="Groupe 6">
            <a:extLst>
              <a:ext uri="{FF2B5EF4-FFF2-40B4-BE49-F238E27FC236}">
                <a16:creationId xmlns:a16="http://schemas.microsoft.com/office/drawing/2014/main" id="{C12F80D4-1350-C611-ADF5-0AAEC8AE8700}"/>
              </a:ext>
            </a:extLst>
          </p:cNvPr>
          <p:cNvGrpSpPr/>
          <p:nvPr/>
        </p:nvGrpSpPr>
        <p:grpSpPr>
          <a:xfrm>
            <a:off x="306489" y="1400580"/>
            <a:ext cx="11579021" cy="4738050"/>
            <a:chOff x="210208" y="1754909"/>
            <a:chExt cx="5549461" cy="4299050"/>
          </a:xfrm>
        </p:grpSpPr>
        <p:sp>
          <p:nvSpPr>
            <p:cNvPr id="8" name="Rectangle : coins arrondis 7">
              <a:extLst>
                <a:ext uri="{FF2B5EF4-FFF2-40B4-BE49-F238E27FC236}">
                  <a16:creationId xmlns:a16="http://schemas.microsoft.com/office/drawing/2014/main" id="{3D668D3A-8E08-CA60-3AEC-BE17B0E11D41}"/>
                </a:ext>
              </a:extLst>
            </p:cNvPr>
            <p:cNvSpPr/>
            <p:nvPr/>
          </p:nvSpPr>
          <p:spPr>
            <a:xfrm>
              <a:off x="210208" y="2226075"/>
              <a:ext cx="5549461" cy="3827884"/>
            </a:xfrm>
            <a:prstGeom prst="roundRect">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latin typeface="Gill Sans MT" panose="020B0502020104020203" pitchFamily="34" charset="0"/>
              </a:endParaRPr>
            </a:p>
          </p:txBody>
        </p:sp>
        <p:sp>
          <p:nvSpPr>
            <p:cNvPr id="9" name="Rectangle 1">
              <a:extLst>
                <a:ext uri="{FF2B5EF4-FFF2-40B4-BE49-F238E27FC236}">
                  <a16:creationId xmlns:a16="http://schemas.microsoft.com/office/drawing/2014/main" id="{69BCDF5F-CC28-BD8F-C71A-3A088902DFD2}"/>
                </a:ext>
              </a:extLst>
            </p:cNvPr>
            <p:cNvSpPr>
              <a:spLocks noChangeArrowheads="1"/>
            </p:cNvSpPr>
            <p:nvPr/>
          </p:nvSpPr>
          <p:spPr bwMode="auto">
            <a:xfrm>
              <a:off x="292873" y="2769859"/>
              <a:ext cx="5368479" cy="3099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altLang="fr-FR" sz="2400" b="0" i="0" u="none" strike="noStrike" cap="none" normalizeH="0" baseline="0" dirty="0">
                  <a:ln>
                    <a:noFill/>
                  </a:ln>
                  <a:solidFill>
                    <a:schemeClr val="bg1"/>
                  </a:solidFill>
                  <a:effectLst/>
                  <a:latin typeface="Gill Sans MT" panose="020B0502020104020203" pitchFamily="34" charset="0"/>
                </a:rPr>
                <a:t>Forte </a:t>
              </a:r>
              <a:r>
                <a:rPr kumimoji="0" lang="fr-FR" altLang="fr-FR" sz="2400" b="1" i="0" u="none" strike="noStrike" cap="none" normalizeH="0" baseline="0" dirty="0">
                  <a:ln>
                    <a:noFill/>
                  </a:ln>
                  <a:solidFill>
                    <a:schemeClr val="bg1"/>
                  </a:solidFill>
                  <a:effectLst/>
                  <a:latin typeface="Gill Sans MT" panose="020B0502020104020203" pitchFamily="34" charset="0"/>
                </a:rPr>
                <a:t>autocorrélation spatiale</a:t>
              </a:r>
              <a:r>
                <a:rPr kumimoji="0" lang="fr-FR" altLang="fr-FR" sz="2400" b="0" i="0" u="none" strike="noStrike" cap="none" normalizeH="0" baseline="0" dirty="0">
                  <a:ln>
                    <a:noFill/>
                  </a:ln>
                  <a:solidFill>
                    <a:schemeClr val="bg1"/>
                  </a:solidFill>
                  <a:effectLst/>
                  <a:latin typeface="Gill Sans MT" panose="020B0502020104020203" pitchFamily="34" charset="0"/>
                </a:rPr>
                <a:t> : des clusters de forte ou faible fréquentation médicale.</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altLang="fr-FR" sz="2400" b="0" i="0" u="none" strike="noStrike" cap="none" normalizeH="0" baseline="0" dirty="0">
                  <a:ln>
                    <a:noFill/>
                  </a:ln>
                  <a:solidFill>
                    <a:schemeClr val="bg1"/>
                  </a:solidFill>
                  <a:effectLst/>
                  <a:latin typeface="Gill Sans MT" panose="020B0502020104020203" pitchFamily="34" charset="0"/>
                </a:rPr>
                <a:t>Effet contre-intuitif : </a:t>
              </a:r>
              <a:r>
                <a:rPr kumimoji="0" lang="fr-FR" altLang="fr-FR" sz="2400" b="1" i="0" u="none" strike="noStrike" cap="none" normalizeH="0" baseline="0" dirty="0">
                  <a:ln>
                    <a:noFill/>
                  </a:ln>
                  <a:solidFill>
                    <a:schemeClr val="bg1"/>
                  </a:solidFill>
                  <a:effectLst/>
                  <a:latin typeface="Gill Sans MT" panose="020B0502020104020203" pitchFamily="34" charset="0"/>
                </a:rPr>
                <a:t>moins de consultations</a:t>
              </a:r>
              <a:r>
                <a:rPr kumimoji="0" lang="fr-FR" altLang="fr-FR" sz="2400" b="0" i="0" u="none" strike="noStrike" cap="none" normalizeH="0" baseline="0" dirty="0">
                  <a:ln>
                    <a:noFill/>
                  </a:ln>
                  <a:solidFill>
                    <a:schemeClr val="bg1"/>
                  </a:solidFill>
                  <a:effectLst/>
                  <a:latin typeface="Gill Sans MT" panose="020B0502020104020203" pitchFamily="34" charset="0"/>
                </a:rPr>
                <a:t> dans les communes à forte population âgée.</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altLang="fr-FR" sz="2400" b="1" i="0" u="none" strike="noStrike" cap="none" normalizeH="0" baseline="0" dirty="0">
                  <a:ln>
                    <a:noFill/>
                  </a:ln>
                  <a:solidFill>
                    <a:schemeClr val="bg1"/>
                  </a:solidFill>
                  <a:effectLst/>
                  <a:latin typeface="Gill Sans MT" panose="020B0502020104020203" pitchFamily="34" charset="0"/>
                </a:rPr>
                <a:t>Variables socio-économiques</a:t>
              </a:r>
              <a:r>
                <a:rPr kumimoji="0" lang="fr-FR" altLang="fr-FR" sz="2400" b="0" i="0" u="none" strike="noStrike" cap="none" normalizeH="0" baseline="0" dirty="0">
                  <a:ln>
                    <a:noFill/>
                  </a:ln>
                  <a:solidFill>
                    <a:schemeClr val="bg1"/>
                  </a:solidFill>
                  <a:effectLst/>
                  <a:latin typeface="Gill Sans MT" panose="020B0502020104020203" pitchFamily="34" charset="0"/>
                </a:rPr>
                <a:t> importantes :</a:t>
              </a:r>
            </a:p>
            <a:p>
              <a:pPr marL="800100" lvl="1" indent="-342900" algn="just" eaLnBrk="0" fontAlgn="base" hangingPunct="0">
                <a:spcBef>
                  <a:spcPct val="0"/>
                </a:spcBef>
                <a:spcAft>
                  <a:spcPct val="0"/>
                </a:spcAft>
                <a:buFont typeface="Wingdings" panose="05000000000000000000" pitchFamily="2" charset="2"/>
                <a:buChar char="§"/>
              </a:pPr>
              <a:r>
                <a:rPr lang="fr-FR" altLang="fr-FR" sz="2400" dirty="0">
                  <a:solidFill>
                    <a:schemeClr val="bg1"/>
                  </a:solidFill>
                  <a:latin typeface="Gill Sans MT" panose="020B0502020104020203" pitchFamily="34" charset="0"/>
                </a:rPr>
                <a:t>Une augmentation du </a:t>
              </a:r>
              <a:r>
                <a:rPr kumimoji="0" lang="fr-FR" altLang="fr-FR" sz="2400" b="0" i="0" u="none" strike="noStrike" cap="none" normalizeH="0" baseline="0" dirty="0">
                  <a:ln>
                    <a:noFill/>
                  </a:ln>
                  <a:solidFill>
                    <a:schemeClr val="bg1"/>
                  </a:solidFill>
                  <a:effectLst/>
                  <a:latin typeface="Gill Sans MT" panose="020B0502020104020203" pitchFamily="34" charset="0"/>
                </a:rPr>
                <a:t>Taux de natalité contribue à l’augmentation du Taux de consultations (suivi périnatal).</a:t>
              </a:r>
            </a:p>
            <a:p>
              <a:pPr marL="800100" lvl="1" indent="-342900" algn="just" eaLnBrk="0" fontAlgn="base" hangingPunct="0">
                <a:spcBef>
                  <a:spcPct val="0"/>
                </a:spcBef>
                <a:spcAft>
                  <a:spcPct val="0"/>
                </a:spcAft>
                <a:buFont typeface="Wingdings" panose="05000000000000000000" pitchFamily="2" charset="2"/>
                <a:buChar char="§"/>
              </a:pPr>
              <a:r>
                <a:rPr kumimoji="0" lang="fr-FR" altLang="fr-FR" sz="2400" b="0" i="0" u="none" strike="noStrike" cap="none" normalizeH="0" baseline="0" dirty="0">
                  <a:ln>
                    <a:noFill/>
                  </a:ln>
                  <a:solidFill>
                    <a:schemeClr val="bg1"/>
                  </a:solidFill>
                  <a:effectLst/>
                  <a:latin typeface="Gill Sans MT" panose="020B0502020104020203" pitchFamily="34" charset="0"/>
                </a:rPr>
                <a:t>Une Part élevée d’ouvriers / chômeurs entraîne une baisse du </a:t>
              </a:r>
              <a:r>
                <a:rPr lang="fr-FR" altLang="fr-FR" sz="2400" dirty="0">
                  <a:solidFill>
                    <a:schemeClr val="bg1"/>
                  </a:solidFill>
                  <a:latin typeface="Gill Sans MT" panose="020B0502020104020203" pitchFamily="34" charset="0"/>
                </a:rPr>
                <a:t>Taux de </a:t>
              </a:r>
              <a:r>
                <a:rPr kumimoji="0" lang="fr-FR" altLang="fr-FR" sz="2400" b="0" i="0" u="none" strike="noStrike" cap="none" normalizeH="0" baseline="0" dirty="0">
                  <a:ln>
                    <a:noFill/>
                  </a:ln>
                  <a:solidFill>
                    <a:schemeClr val="bg1"/>
                  </a:solidFill>
                  <a:effectLst/>
                  <a:latin typeface="Gill Sans MT" panose="020B0502020104020203" pitchFamily="34" charset="0"/>
                </a:rPr>
                <a:t>consultations (freins financiers, prévention négligée).</a:t>
              </a:r>
            </a:p>
          </p:txBody>
        </p:sp>
        <p:sp>
          <p:nvSpPr>
            <p:cNvPr id="10" name="Rectangle : coins arrondis 9">
              <a:extLst>
                <a:ext uri="{FF2B5EF4-FFF2-40B4-BE49-F238E27FC236}">
                  <a16:creationId xmlns:a16="http://schemas.microsoft.com/office/drawing/2014/main" id="{51CED48A-2836-5BD7-5CAF-7D5AB56B1DCF}"/>
                </a:ext>
              </a:extLst>
            </p:cNvPr>
            <p:cNvSpPr/>
            <p:nvPr/>
          </p:nvSpPr>
          <p:spPr>
            <a:xfrm>
              <a:off x="483476" y="1754909"/>
              <a:ext cx="4960883" cy="830635"/>
            </a:xfrm>
            <a:prstGeom prst="roundRect">
              <a:avLst>
                <a:gd name="adj" fmla="val 48010"/>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latin typeface="Gill Sans MT" panose="020B0502020104020203" pitchFamily="34" charset="0"/>
                </a:rPr>
                <a:t>Grands déterminants de l’accès aux soins de santé</a:t>
              </a:r>
            </a:p>
          </p:txBody>
        </p:sp>
      </p:grpSp>
    </p:spTree>
    <p:extLst>
      <p:ext uri="{BB962C8B-B14F-4D97-AF65-F5344CB8AC3E}">
        <p14:creationId xmlns:p14="http://schemas.microsoft.com/office/powerpoint/2010/main" val="27438459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B2DA57-6340-B51A-0138-F7E466F7B1C1}"/>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6BD4D69-6F1A-835C-E358-49CD0FDC94F8}"/>
              </a:ext>
            </a:extLst>
          </p:cNvPr>
          <p:cNvSpPr>
            <a:spLocks noGrp="1"/>
          </p:cNvSpPr>
          <p:nvPr>
            <p:ph type="sldNum" sz="quarter" idx="4"/>
          </p:nvPr>
        </p:nvSpPr>
        <p:spPr>
          <a:xfrm>
            <a:off x="8636914" y="6356350"/>
            <a:ext cx="2743200" cy="365125"/>
          </a:xfrm>
        </p:spPr>
        <p:txBody>
          <a:bodyPr/>
          <a:lstStyle/>
          <a:p>
            <a:fld id="{F546B7B7-7D14-4795-A998-350CFB2BDD43}" type="slidenum">
              <a:rPr lang="fr-FR" smtClean="0"/>
              <a:pPr/>
              <a:t>27</a:t>
            </a:fld>
            <a:endParaRPr lang="fr-FR" dirty="0"/>
          </a:p>
        </p:txBody>
      </p:sp>
      <p:sp>
        <p:nvSpPr>
          <p:cNvPr id="3" name="ZoneTexte 2">
            <a:extLst>
              <a:ext uri="{FF2B5EF4-FFF2-40B4-BE49-F238E27FC236}">
                <a16:creationId xmlns:a16="http://schemas.microsoft.com/office/drawing/2014/main" id="{6125E550-3C37-FB8E-F802-5A06CE4EF6E6}"/>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5.2. Effets spatiaux et implications politiques</a:t>
            </a:r>
          </a:p>
        </p:txBody>
      </p:sp>
      <p:pic>
        <p:nvPicPr>
          <p:cNvPr id="4" name="Graphique 3" descr="Flèches de chevron">
            <a:extLst>
              <a:ext uri="{FF2B5EF4-FFF2-40B4-BE49-F238E27FC236}">
                <a16:creationId xmlns:a16="http://schemas.microsoft.com/office/drawing/2014/main" id="{FC9E72C5-C182-80D6-9567-B143730B966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2" y="266700"/>
            <a:ext cx="1170459" cy="1170459"/>
          </a:xfrm>
          <a:prstGeom prst="rect">
            <a:avLst/>
          </a:prstGeom>
        </p:spPr>
      </p:pic>
      <p:grpSp>
        <p:nvGrpSpPr>
          <p:cNvPr id="15" name="Groupe 14">
            <a:extLst>
              <a:ext uri="{FF2B5EF4-FFF2-40B4-BE49-F238E27FC236}">
                <a16:creationId xmlns:a16="http://schemas.microsoft.com/office/drawing/2014/main" id="{72F4E1F8-2A4E-A451-CE79-5BC07BD2FB4A}"/>
              </a:ext>
            </a:extLst>
          </p:cNvPr>
          <p:cNvGrpSpPr/>
          <p:nvPr/>
        </p:nvGrpSpPr>
        <p:grpSpPr>
          <a:xfrm>
            <a:off x="210208" y="1754909"/>
            <a:ext cx="5549461" cy="4299050"/>
            <a:chOff x="210208" y="1754909"/>
            <a:chExt cx="5549461" cy="4299050"/>
          </a:xfrm>
        </p:grpSpPr>
        <p:sp>
          <p:nvSpPr>
            <p:cNvPr id="8" name="Rectangle : coins arrondis 7">
              <a:extLst>
                <a:ext uri="{FF2B5EF4-FFF2-40B4-BE49-F238E27FC236}">
                  <a16:creationId xmlns:a16="http://schemas.microsoft.com/office/drawing/2014/main" id="{328FAB0F-BB37-98D8-4C9D-8B6DCFEFAE83}"/>
                </a:ext>
              </a:extLst>
            </p:cNvPr>
            <p:cNvSpPr/>
            <p:nvPr/>
          </p:nvSpPr>
          <p:spPr>
            <a:xfrm>
              <a:off x="210208" y="2226075"/>
              <a:ext cx="5549461" cy="3827884"/>
            </a:xfrm>
            <a:prstGeom prst="roundRect">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latin typeface="Gill Sans MT" panose="020B0502020104020203" pitchFamily="34" charset="0"/>
              </a:endParaRPr>
            </a:p>
          </p:txBody>
        </p:sp>
        <p:sp>
          <p:nvSpPr>
            <p:cNvPr id="9" name="Rectangle 1">
              <a:extLst>
                <a:ext uri="{FF2B5EF4-FFF2-40B4-BE49-F238E27FC236}">
                  <a16:creationId xmlns:a16="http://schemas.microsoft.com/office/drawing/2014/main" id="{AAB74665-1EC2-4BE0-6E19-F1832D018936}"/>
                </a:ext>
              </a:extLst>
            </p:cNvPr>
            <p:cNvSpPr>
              <a:spLocks noChangeArrowheads="1"/>
            </p:cNvSpPr>
            <p:nvPr/>
          </p:nvSpPr>
          <p:spPr bwMode="auto">
            <a:xfrm>
              <a:off x="320565" y="3094556"/>
              <a:ext cx="4960883" cy="2797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fr-FR" altLang="fr-FR" sz="2400" b="0" i="0" u="none" strike="noStrike" cap="none" normalizeH="0" baseline="0" dirty="0">
                  <a:ln>
                    <a:noFill/>
                  </a:ln>
                  <a:solidFill>
                    <a:schemeClr val="bg1"/>
                  </a:solidFill>
                  <a:effectLst/>
                  <a:latin typeface="Gill Sans MT" panose="020B0502020104020203" pitchFamily="34" charset="0"/>
                </a:rPr>
                <a:t>Les communes voisines influencent le taux de consultation d’une commune.</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fr-FR" altLang="fr-FR" sz="2400" b="0" i="0" u="none" strike="noStrike" cap="none" normalizeH="0" baseline="0" dirty="0">
                  <a:ln>
                    <a:noFill/>
                  </a:ln>
                  <a:solidFill>
                    <a:schemeClr val="bg1"/>
                  </a:solidFill>
                  <a:effectLst/>
                  <a:latin typeface="Gill Sans MT" panose="020B0502020104020203" pitchFamily="34" charset="0"/>
                </a:rPr>
                <a:t>Exode sanitaire : déplacements vers zones mieux équipées.</a:t>
              </a:r>
            </a:p>
          </p:txBody>
        </p:sp>
        <p:sp>
          <p:nvSpPr>
            <p:cNvPr id="12" name="Rectangle : coins arrondis 11">
              <a:extLst>
                <a:ext uri="{FF2B5EF4-FFF2-40B4-BE49-F238E27FC236}">
                  <a16:creationId xmlns:a16="http://schemas.microsoft.com/office/drawing/2014/main" id="{B0459190-6533-D7AE-5294-BA084D7893C7}"/>
                </a:ext>
              </a:extLst>
            </p:cNvPr>
            <p:cNvSpPr/>
            <p:nvPr/>
          </p:nvSpPr>
          <p:spPr>
            <a:xfrm>
              <a:off x="483476" y="1754909"/>
              <a:ext cx="4960883" cy="830635"/>
            </a:xfrm>
            <a:prstGeom prst="roundRect">
              <a:avLst>
                <a:gd name="adj" fmla="val 48010"/>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latin typeface="Gill Sans MT" panose="020B0502020104020203" pitchFamily="34" charset="0"/>
                </a:rPr>
                <a:t>Effets de débordement spatial</a:t>
              </a:r>
            </a:p>
          </p:txBody>
        </p:sp>
      </p:grpSp>
      <p:grpSp>
        <p:nvGrpSpPr>
          <p:cNvPr id="16" name="Groupe 15">
            <a:extLst>
              <a:ext uri="{FF2B5EF4-FFF2-40B4-BE49-F238E27FC236}">
                <a16:creationId xmlns:a16="http://schemas.microsoft.com/office/drawing/2014/main" id="{A89B5A83-7544-0977-3367-1DFF5299C3CE}"/>
              </a:ext>
            </a:extLst>
          </p:cNvPr>
          <p:cNvGrpSpPr/>
          <p:nvPr/>
        </p:nvGrpSpPr>
        <p:grpSpPr>
          <a:xfrm>
            <a:off x="6432331" y="1754909"/>
            <a:ext cx="5549461" cy="4299050"/>
            <a:chOff x="6432331" y="1754909"/>
            <a:chExt cx="5549461" cy="4299050"/>
          </a:xfrm>
        </p:grpSpPr>
        <p:sp>
          <p:nvSpPr>
            <p:cNvPr id="10" name="Rectangle : coins arrondis 9">
              <a:extLst>
                <a:ext uri="{FF2B5EF4-FFF2-40B4-BE49-F238E27FC236}">
                  <a16:creationId xmlns:a16="http://schemas.microsoft.com/office/drawing/2014/main" id="{11540AA5-B8FE-07C1-2DD0-0B7679D49C7E}"/>
                </a:ext>
              </a:extLst>
            </p:cNvPr>
            <p:cNvSpPr/>
            <p:nvPr/>
          </p:nvSpPr>
          <p:spPr>
            <a:xfrm>
              <a:off x="6432331" y="2226074"/>
              <a:ext cx="5549461" cy="3827885"/>
            </a:xfrm>
            <a:prstGeom prst="roundRect">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latin typeface="Gill Sans MT" panose="020B0502020104020203" pitchFamily="34" charset="0"/>
              </a:endParaRPr>
            </a:p>
          </p:txBody>
        </p:sp>
        <p:sp>
          <p:nvSpPr>
            <p:cNvPr id="11" name="ZoneTexte 10">
              <a:extLst>
                <a:ext uri="{FF2B5EF4-FFF2-40B4-BE49-F238E27FC236}">
                  <a16:creationId xmlns:a16="http://schemas.microsoft.com/office/drawing/2014/main" id="{C1C29EE3-86B4-4920-B589-A2ADC129C73D}"/>
                </a:ext>
              </a:extLst>
            </p:cNvPr>
            <p:cNvSpPr txBox="1"/>
            <p:nvPr/>
          </p:nvSpPr>
          <p:spPr>
            <a:xfrm>
              <a:off x="6532283" y="3094557"/>
              <a:ext cx="5131638" cy="2797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defPPr>
                <a:defRPr lang="fr-FR"/>
              </a:defPPr>
              <a:lvl1pPr marL="285750" marR="0" lvl="0" indent="-285750" algn="just" eaLnBrk="0" fontAlgn="base" hangingPunct="0">
                <a:lnSpc>
                  <a:spcPct val="100000"/>
                </a:lnSpc>
                <a:spcBef>
                  <a:spcPct val="0"/>
                </a:spcBef>
                <a:spcAft>
                  <a:spcPct val="0"/>
                </a:spcAft>
                <a:buClrTx/>
                <a:buSzTx/>
                <a:buFont typeface="Arial" panose="020B0604020202020204" pitchFamily="34" charset="0"/>
                <a:buChar char="•"/>
                <a:tabLst/>
                <a:defRPr kumimoji="0" sz="2400" b="0" i="0" u="none" strike="noStrike" cap="none" normalizeH="0" baseline="0">
                  <a:ln>
                    <a:noFill/>
                  </a:ln>
                  <a:solidFill>
                    <a:schemeClr val="bg1"/>
                  </a:solidFill>
                  <a:effectLst/>
                  <a:latin typeface="Gill Sans MT" panose="020B0502020104020203" pitchFamily="34" charset="0"/>
                </a:defRPr>
              </a:lvl1pPr>
            </a:lstStyle>
            <a:p>
              <a:pPr>
                <a:lnSpc>
                  <a:spcPct val="150000"/>
                </a:lnSpc>
              </a:pPr>
              <a:r>
                <a:rPr lang="fr-FR" altLang="fr-FR" dirty="0"/>
                <a:t>Besoin d’une politique de santé territorialisée.</a:t>
              </a:r>
            </a:p>
            <a:p>
              <a:pPr>
                <a:lnSpc>
                  <a:spcPct val="150000"/>
                </a:lnSpc>
              </a:pPr>
              <a:r>
                <a:rPr lang="fr-FR" altLang="fr-FR" dirty="0"/>
                <a:t>Prioriser les zones sous-dotées.</a:t>
              </a:r>
            </a:p>
            <a:p>
              <a:pPr>
                <a:lnSpc>
                  <a:spcPct val="150000"/>
                </a:lnSpc>
              </a:pPr>
              <a:r>
                <a:rPr lang="fr-FR" altLang="fr-FR" dirty="0"/>
                <a:t>Tenir compte des dynamiques locales pour une planification équitable.</a:t>
              </a:r>
            </a:p>
          </p:txBody>
        </p:sp>
        <p:sp>
          <p:nvSpPr>
            <p:cNvPr id="13" name="Rectangle : coins arrondis 12">
              <a:extLst>
                <a:ext uri="{FF2B5EF4-FFF2-40B4-BE49-F238E27FC236}">
                  <a16:creationId xmlns:a16="http://schemas.microsoft.com/office/drawing/2014/main" id="{D05943CC-6052-EAD7-140B-2738D2823E97}"/>
                </a:ext>
              </a:extLst>
            </p:cNvPr>
            <p:cNvSpPr/>
            <p:nvPr/>
          </p:nvSpPr>
          <p:spPr>
            <a:xfrm>
              <a:off x="6726619" y="1754909"/>
              <a:ext cx="4960883" cy="830635"/>
            </a:xfrm>
            <a:prstGeom prst="roundRect">
              <a:avLst>
                <a:gd name="adj" fmla="val 48010"/>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latin typeface="Gill Sans MT" panose="020B0502020104020203" pitchFamily="34" charset="0"/>
                </a:rPr>
                <a:t>Implications politiques</a:t>
              </a:r>
            </a:p>
          </p:txBody>
        </p:sp>
      </p:grpSp>
    </p:spTree>
    <p:extLst>
      <p:ext uri="{BB962C8B-B14F-4D97-AF65-F5344CB8AC3E}">
        <p14:creationId xmlns:p14="http://schemas.microsoft.com/office/powerpoint/2010/main" val="27482325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6774523-1B01-5B97-0F0B-BF284CC498C9}"/>
              </a:ext>
            </a:extLst>
          </p:cNvPr>
          <p:cNvSpPr>
            <a:spLocks noGrp="1"/>
          </p:cNvSpPr>
          <p:nvPr>
            <p:ph type="sldNum" sz="quarter" idx="4"/>
          </p:nvPr>
        </p:nvSpPr>
        <p:spPr/>
        <p:txBody>
          <a:bodyPr/>
          <a:lstStyle/>
          <a:p>
            <a:fld id="{F546B7B7-7D14-4795-A998-350CFB2BDD43}" type="slidenum">
              <a:rPr lang="fr-FR" smtClean="0"/>
              <a:pPr/>
              <a:t>28</a:t>
            </a:fld>
            <a:endParaRPr lang="fr-FR"/>
          </a:p>
        </p:txBody>
      </p:sp>
    </p:spTree>
    <p:extLst>
      <p:ext uri="{BB962C8B-B14F-4D97-AF65-F5344CB8AC3E}">
        <p14:creationId xmlns:p14="http://schemas.microsoft.com/office/powerpoint/2010/main" val="4997194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58799F-B625-DA42-E33E-CAA5585B1433}"/>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F636E6D-2DFC-B1D8-B6A5-5D16D9A7B834}"/>
              </a:ext>
            </a:extLst>
          </p:cNvPr>
          <p:cNvSpPr>
            <a:spLocks noGrp="1"/>
          </p:cNvSpPr>
          <p:nvPr>
            <p:ph type="sldNum" sz="quarter" idx="4"/>
          </p:nvPr>
        </p:nvSpPr>
        <p:spPr/>
        <p:txBody>
          <a:bodyPr/>
          <a:lstStyle/>
          <a:p>
            <a:fld id="{F546B7B7-7D14-4795-A998-350CFB2BDD43}" type="slidenum">
              <a:rPr lang="fr-FR" smtClean="0"/>
              <a:pPr/>
              <a:t>29</a:t>
            </a:fld>
            <a:endParaRPr lang="fr-FR" dirty="0"/>
          </a:p>
        </p:txBody>
      </p:sp>
      <p:sp>
        <p:nvSpPr>
          <p:cNvPr id="3" name="ZoneTexte 2">
            <a:extLst>
              <a:ext uri="{FF2B5EF4-FFF2-40B4-BE49-F238E27FC236}">
                <a16:creationId xmlns:a16="http://schemas.microsoft.com/office/drawing/2014/main" id="{CE5A935D-6C97-6D69-D581-24F8704F08B1}"/>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Conclusion</a:t>
            </a:r>
          </a:p>
        </p:txBody>
      </p:sp>
      <p:pic>
        <p:nvPicPr>
          <p:cNvPr id="4" name="Graphique 3" descr="Flèches de chevron">
            <a:extLst>
              <a:ext uri="{FF2B5EF4-FFF2-40B4-BE49-F238E27FC236}">
                <a16:creationId xmlns:a16="http://schemas.microsoft.com/office/drawing/2014/main" id="{5656D646-2ADE-3673-AEFA-DA2A546191F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sp>
        <p:nvSpPr>
          <p:cNvPr id="8" name="ZoneTexte 7">
            <a:extLst>
              <a:ext uri="{FF2B5EF4-FFF2-40B4-BE49-F238E27FC236}">
                <a16:creationId xmlns:a16="http://schemas.microsoft.com/office/drawing/2014/main" id="{571F1102-DC3C-873A-C117-FAC24511C7FB}"/>
              </a:ext>
            </a:extLst>
          </p:cNvPr>
          <p:cNvSpPr txBox="1"/>
          <p:nvPr/>
        </p:nvSpPr>
        <p:spPr>
          <a:xfrm>
            <a:off x="393771" y="1865699"/>
            <a:ext cx="11262201" cy="2677656"/>
          </a:xfrm>
          <a:prstGeom prst="rect">
            <a:avLst/>
          </a:prstGeom>
          <a:noFill/>
        </p:spPr>
        <p:txBody>
          <a:bodyPr wrap="square">
            <a:spAutoFit/>
          </a:bodyPr>
          <a:lstStyle/>
          <a:p>
            <a:pPr marL="342900" indent="-342900" algn="just">
              <a:buFont typeface="Arial" panose="020B0604020202020204" pitchFamily="34" charset="0"/>
              <a:buChar char="•"/>
            </a:pPr>
            <a:r>
              <a:rPr lang="fr-FR" sz="2400" dirty="0">
                <a:latin typeface="Gill Sans MT" panose="020B0502020104020203" pitchFamily="34" charset="0"/>
              </a:rPr>
              <a:t>L’accès aux soins n’est </a:t>
            </a:r>
            <a:r>
              <a:rPr lang="fr-FR" sz="2400" b="1" dirty="0">
                <a:latin typeface="Gill Sans MT" panose="020B0502020104020203" pitchFamily="34" charset="0"/>
              </a:rPr>
              <a:t>ni homogène</a:t>
            </a:r>
            <a:r>
              <a:rPr lang="fr-FR" sz="2400" dirty="0">
                <a:latin typeface="Gill Sans MT" panose="020B0502020104020203" pitchFamily="34" charset="0"/>
              </a:rPr>
              <a:t>, ni purement médical : il est </a:t>
            </a:r>
            <a:r>
              <a:rPr lang="fr-FR" sz="2400" b="1" dirty="0">
                <a:latin typeface="Gill Sans MT" panose="020B0502020104020203" pitchFamily="34" charset="0"/>
              </a:rPr>
              <a:t>territorial, social et humain</a:t>
            </a:r>
            <a:r>
              <a:rPr lang="fr-FR" sz="2400" dirty="0">
                <a:latin typeface="Gill Sans MT" panose="020B0502020104020203" pitchFamily="34" charset="0"/>
              </a:rPr>
              <a:t>.</a:t>
            </a:r>
          </a:p>
          <a:p>
            <a:pPr marL="342900" indent="-342900" algn="just">
              <a:buFont typeface="Arial" panose="020B0604020202020204" pitchFamily="34" charset="0"/>
              <a:buChar char="•"/>
            </a:pPr>
            <a:r>
              <a:rPr lang="fr-FR" sz="2400" dirty="0">
                <a:latin typeface="Gill Sans MT" panose="020B0502020104020203" pitchFamily="34" charset="0"/>
              </a:rPr>
              <a:t>Les </a:t>
            </a:r>
            <a:r>
              <a:rPr lang="fr-FR" sz="2400" b="1" dirty="0">
                <a:latin typeface="Gill Sans MT" panose="020B0502020104020203" pitchFamily="34" charset="0"/>
              </a:rPr>
              <a:t>modèles spatiaux</a:t>
            </a:r>
            <a:r>
              <a:rPr lang="fr-FR" sz="2400" dirty="0">
                <a:latin typeface="Gill Sans MT" panose="020B0502020104020203" pitchFamily="34" charset="0"/>
              </a:rPr>
              <a:t> révèlent des </a:t>
            </a:r>
            <a:r>
              <a:rPr lang="fr-FR" sz="2400" b="1" dirty="0">
                <a:latin typeface="Gill Sans MT" panose="020B0502020104020203" pitchFamily="34" charset="0"/>
              </a:rPr>
              <a:t>effets de voisinage significatifs</a:t>
            </a:r>
            <a:r>
              <a:rPr lang="fr-FR" sz="2400" dirty="0">
                <a:latin typeface="Gill Sans MT" panose="020B0502020104020203" pitchFamily="34" charset="0"/>
              </a:rPr>
              <a:t> : une commune est influencée par ses voisines.</a:t>
            </a:r>
          </a:p>
          <a:p>
            <a:pPr marL="342900" indent="-342900" algn="just">
              <a:buFont typeface="Arial" panose="020B0604020202020204" pitchFamily="34" charset="0"/>
              <a:buChar char="•"/>
            </a:pPr>
            <a:r>
              <a:rPr lang="fr-FR" sz="2400" dirty="0">
                <a:latin typeface="Gill Sans MT" panose="020B0502020104020203" pitchFamily="34" charset="0"/>
              </a:rPr>
              <a:t>Certaines relations contre-intuitives (ex. : population âgée vs. consultations) montrent la </a:t>
            </a:r>
            <a:r>
              <a:rPr lang="fr-FR" sz="2400" b="1" dirty="0">
                <a:latin typeface="Gill Sans MT" panose="020B0502020104020203" pitchFamily="34" charset="0"/>
              </a:rPr>
              <a:t>complexité des comportements de recours aux soins</a:t>
            </a:r>
            <a:r>
              <a:rPr lang="fr-FR" sz="2400" dirty="0">
                <a:latin typeface="Gill Sans MT" panose="020B0502020104020203" pitchFamily="34" charset="0"/>
              </a:rPr>
              <a:t>.</a:t>
            </a:r>
          </a:p>
          <a:p>
            <a:pPr marL="342900" indent="-342900" algn="just">
              <a:buFont typeface="Arial" panose="020B0604020202020204" pitchFamily="34" charset="0"/>
              <a:buChar char="•"/>
            </a:pPr>
            <a:r>
              <a:rPr lang="fr-FR" sz="2400" dirty="0">
                <a:latin typeface="Gill Sans MT" panose="020B0502020104020203" pitchFamily="34" charset="0"/>
              </a:rPr>
              <a:t>Les résultats appellent à une </a:t>
            </a:r>
            <a:r>
              <a:rPr lang="fr-FR" sz="2400" b="1" dirty="0">
                <a:latin typeface="Gill Sans MT" panose="020B0502020104020203" pitchFamily="34" charset="0"/>
              </a:rPr>
              <a:t>planification territorialisée des politiques de santé</a:t>
            </a:r>
            <a:r>
              <a:rPr lang="fr-FR" sz="2400" dirty="0">
                <a:latin typeface="Gill Sans MT" panose="020B0502020104020203" pitchFamily="34" charset="0"/>
              </a:rPr>
              <a:t>.</a:t>
            </a:r>
          </a:p>
        </p:txBody>
      </p:sp>
      <p:grpSp>
        <p:nvGrpSpPr>
          <p:cNvPr id="9" name="Groupe 8">
            <a:extLst>
              <a:ext uri="{FF2B5EF4-FFF2-40B4-BE49-F238E27FC236}">
                <a16:creationId xmlns:a16="http://schemas.microsoft.com/office/drawing/2014/main" id="{A58E000D-C02A-9D9D-C441-2ED0FE4560C3}"/>
              </a:ext>
            </a:extLst>
          </p:cNvPr>
          <p:cNvGrpSpPr/>
          <p:nvPr/>
        </p:nvGrpSpPr>
        <p:grpSpPr>
          <a:xfrm>
            <a:off x="0" y="1322851"/>
            <a:ext cx="3289720" cy="538782"/>
            <a:chOff x="1621973" y="1405339"/>
            <a:chExt cx="2819244" cy="538782"/>
          </a:xfrm>
        </p:grpSpPr>
        <p:sp>
          <p:nvSpPr>
            <p:cNvPr id="10" name="Rectangle : coins arrondis 9">
              <a:extLst>
                <a:ext uri="{FF2B5EF4-FFF2-40B4-BE49-F238E27FC236}">
                  <a16:creationId xmlns:a16="http://schemas.microsoft.com/office/drawing/2014/main" id="{8F40F72E-7BEB-8605-0DD7-18BF7B784468}"/>
                </a:ext>
              </a:extLst>
            </p:cNvPr>
            <p:cNvSpPr/>
            <p:nvPr/>
          </p:nvSpPr>
          <p:spPr>
            <a:xfrm>
              <a:off x="1959429" y="1405339"/>
              <a:ext cx="2481788" cy="522872"/>
            </a:xfrm>
            <a:prstGeom prst="roundRect">
              <a:avLst>
                <a:gd name="adj" fmla="val 5000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Gill Sans MT" panose="020B0502020104020203" pitchFamily="34" charset="0"/>
                </a:rPr>
                <a:t>Points essentiels</a:t>
              </a:r>
            </a:p>
          </p:txBody>
        </p:sp>
        <p:sp>
          <p:nvSpPr>
            <p:cNvPr id="11" name="Ellipse 10">
              <a:extLst>
                <a:ext uri="{FF2B5EF4-FFF2-40B4-BE49-F238E27FC236}">
                  <a16:creationId xmlns:a16="http://schemas.microsoft.com/office/drawing/2014/main" id="{FA774F9F-FC06-6B60-423C-CE40E7D78333}"/>
                </a:ext>
              </a:extLst>
            </p:cNvPr>
            <p:cNvSpPr/>
            <p:nvPr/>
          </p:nvSpPr>
          <p:spPr>
            <a:xfrm>
              <a:off x="1621973" y="1421249"/>
              <a:ext cx="448093" cy="52287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atin typeface="Montserrat" panose="02000505000000020004" pitchFamily="2" charset="0"/>
                </a:rPr>
                <a:t>1</a:t>
              </a:r>
            </a:p>
          </p:txBody>
        </p:sp>
      </p:grpSp>
      <p:grpSp>
        <p:nvGrpSpPr>
          <p:cNvPr id="12" name="Groupe 11">
            <a:extLst>
              <a:ext uri="{FF2B5EF4-FFF2-40B4-BE49-F238E27FC236}">
                <a16:creationId xmlns:a16="http://schemas.microsoft.com/office/drawing/2014/main" id="{35C03003-5A72-C632-A412-FB0184F68375}"/>
              </a:ext>
            </a:extLst>
          </p:cNvPr>
          <p:cNvGrpSpPr/>
          <p:nvPr/>
        </p:nvGrpSpPr>
        <p:grpSpPr>
          <a:xfrm>
            <a:off x="0" y="4794575"/>
            <a:ext cx="3289720" cy="538782"/>
            <a:chOff x="1621973" y="1405339"/>
            <a:chExt cx="2819244" cy="538782"/>
          </a:xfrm>
        </p:grpSpPr>
        <p:sp>
          <p:nvSpPr>
            <p:cNvPr id="13" name="Rectangle : coins arrondis 12">
              <a:extLst>
                <a:ext uri="{FF2B5EF4-FFF2-40B4-BE49-F238E27FC236}">
                  <a16:creationId xmlns:a16="http://schemas.microsoft.com/office/drawing/2014/main" id="{DAC740C1-4002-7B15-DAC0-1B1AAE8EAE72}"/>
                </a:ext>
              </a:extLst>
            </p:cNvPr>
            <p:cNvSpPr/>
            <p:nvPr/>
          </p:nvSpPr>
          <p:spPr>
            <a:xfrm>
              <a:off x="1959429" y="1405339"/>
              <a:ext cx="2481788" cy="522872"/>
            </a:xfrm>
            <a:prstGeom prst="roundRect">
              <a:avLst>
                <a:gd name="adj" fmla="val 5000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Gill Sans MT" panose="020B0502020104020203" pitchFamily="34" charset="0"/>
                </a:rPr>
                <a:t>Message final</a:t>
              </a:r>
            </a:p>
          </p:txBody>
        </p:sp>
        <p:sp>
          <p:nvSpPr>
            <p:cNvPr id="14" name="Ellipse 13">
              <a:extLst>
                <a:ext uri="{FF2B5EF4-FFF2-40B4-BE49-F238E27FC236}">
                  <a16:creationId xmlns:a16="http://schemas.microsoft.com/office/drawing/2014/main" id="{9031F2D3-6695-472D-6687-C880B300DB89}"/>
                </a:ext>
              </a:extLst>
            </p:cNvPr>
            <p:cNvSpPr/>
            <p:nvPr/>
          </p:nvSpPr>
          <p:spPr>
            <a:xfrm>
              <a:off x="1621973" y="1421249"/>
              <a:ext cx="448093" cy="52287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atin typeface="Montserrat" panose="02000505000000020004" pitchFamily="2" charset="0"/>
                </a:rPr>
                <a:t>2</a:t>
              </a:r>
            </a:p>
          </p:txBody>
        </p:sp>
      </p:grpSp>
      <p:sp>
        <p:nvSpPr>
          <p:cNvPr id="16" name="ZoneTexte 15">
            <a:extLst>
              <a:ext uri="{FF2B5EF4-FFF2-40B4-BE49-F238E27FC236}">
                <a16:creationId xmlns:a16="http://schemas.microsoft.com/office/drawing/2014/main" id="{0B5FFF4B-CA5A-A757-4B17-454A154B0D43}"/>
              </a:ext>
            </a:extLst>
          </p:cNvPr>
          <p:cNvSpPr txBox="1"/>
          <p:nvPr/>
        </p:nvSpPr>
        <p:spPr>
          <a:xfrm>
            <a:off x="522871" y="5342319"/>
            <a:ext cx="11133101" cy="830997"/>
          </a:xfrm>
          <a:prstGeom prst="rect">
            <a:avLst/>
          </a:prstGeom>
          <a:noFill/>
        </p:spPr>
        <p:txBody>
          <a:bodyPr wrap="square">
            <a:spAutoFit/>
          </a:bodyPr>
          <a:lstStyle/>
          <a:p>
            <a:pPr algn="just"/>
            <a:r>
              <a:rPr lang="fr-FR" sz="2400" dirty="0">
                <a:latin typeface="Gill Sans MT" panose="020B0502020104020203" pitchFamily="34" charset="0"/>
              </a:rPr>
              <a:t>Derrière chaque donnée de consultation, il y a une </a:t>
            </a:r>
            <a:r>
              <a:rPr lang="fr-FR" sz="2400" b="1" dirty="0">
                <a:latin typeface="Gill Sans MT" panose="020B0502020104020203" pitchFamily="34" charset="0"/>
              </a:rPr>
              <a:t>réalité sociale</a:t>
            </a:r>
            <a:r>
              <a:rPr lang="fr-FR" sz="2400" dirty="0">
                <a:latin typeface="Gill Sans MT" panose="020B0502020104020203" pitchFamily="34" charset="0"/>
              </a:rPr>
              <a:t>, un </a:t>
            </a:r>
            <a:r>
              <a:rPr lang="fr-FR" sz="2400" b="1" dirty="0">
                <a:latin typeface="Gill Sans MT" panose="020B0502020104020203" pitchFamily="34" charset="0"/>
              </a:rPr>
              <a:t>contexte territorial</a:t>
            </a:r>
            <a:r>
              <a:rPr lang="fr-FR" sz="2400" dirty="0">
                <a:latin typeface="Gill Sans MT" panose="020B0502020104020203" pitchFamily="34" charset="0"/>
              </a:rPr>
              <a:t> et des </a:t>
            </a:r>
            <a:r>
              <a:rPr lang="fr-FR" sz="2400" b="1" dirty="0">
                <a:latin typeface="Gill Sans MT" panose="020B0502020104020203" pitchFamily="34" charset="0"/>
              </a:rPr>
              <a:t>besoins humains à entendre</a:t>
            </a:r>
            <a:r>
              <a:rPr lang="fr-FR" sz="2400" dirty="0">
                <a:latin typeface="Gill Sans MT" panose="020B0502020104020203" pitchFamily="34" charset="0"/>
              </a:rPr>
              <a:t>.</a:t>
            </a:r>
            <a:endParaRPr lang="fr-FR" sz="2400" dirty="0"/>
          </a:p>
        </p:txBody>
      </p:sp>
    </p:spTree>
    <p:extLst>
      <p:ext uri="{BB962C8B-B14F-4D97-AF65-F5344CB8AC3E}">
        <p14:creationId xmlns:p14="http://schemas.microsoft.com/office/powerpoint/2010/main" val="1770795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68EEE016-1B4D-27DD-4ADA-3B73EB64F3E1}"/>
              </a:ext>
            </a:extLst>
          </p:cNvPr>
          <p:cNvSpPr>
            <a:spLocks noGrp="1"/>
          </p:cNvSpPr>
          <p:nvPr>
            <p:ph type="sldNum" sz="quarter" idx="4"/>
          </p:nvPr>
        </p:nvSpPr>
        <p:spPr>
          <a:xfrm>
            <a:off x="8610600" y="6356350"/>
            <a:ext cx="2743200" cy="365125"/>
          </a:xfrm>
        </p:spPr>
        <p:txBody>
          <a:bodyPr/>
          <a:lstStyle/>
          <a:p>
            <a:fld id="{F546B7B7-7D14-4795-A998-350CFB2BDD43}" type="slidenum">
              <a:rPr lang="fr-FR" smtClean="0"/>
              <a:pPr/>
              <a:t>3</a:t>
            </a:fld>
            <a:endParaRPr lang="fr-FR" dirty="0"/>
          </a:p>
        </p:txBody>
      </p:sp>
      <p:sp>
        <p:nvSpPr>
          <p:cNvPr id="2" name="ZoneTexte 1">
            <a:extLst>
              <a:ext uri="{FF2B5EF4-FFF2-40B4-BE49-F238E27FC236}">
                <a16:creationId xmlns:a16="http://schemas.microsoft.com/office/drawing/2014/main" id="{0A4C5EA5-8EC5-BD2E-0FB5-DC298C4E156C}"/>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Introduction</a:t>
            </a:r>
          </a:p>
        </p:txBody>
      </p:sp>
      <p:pic>
        <p:nvPicPr>
          <p:cNvPr id="4" name="Graphique 3" descr="Flèches de chevron">
            <a:extLst>
              <a:ext uri="{FF2B5EF4-FFF2-40B4-BE49-F238E27FC236}">
                <a16:creationId xmlns:a16="http://schemas.microsoft.com/office/drawing/2014/main" id="{358D0F2A-5D55-3BCA-A5C6-BEE40DA79E8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2" y="266700"/>
            <a:ext cx="1170459" cy="1170459"/>
          </a:xfrm>
          <a:prstGeom prst="rect">
            <a:avLst/>
          </a:prstGeom>
        </p:spPr>
      </p:pic>
      <p:sp>
        <p:nvSpPr>
          <p:cNvPr id="8" name="ZoneTexte 7">
            <a:extLst>
              <a:ext uri="{FF2B5EF4-FFF2-40B4-BE49-F238E27FC236}">
                <a16:creationId xmlns:a16="http://schemas.microsoft.com/office/drawing/2014/main" id="{CDA3B022-3B8D-2B7C-C02F-660DEFB862E6}"/>
              </a:ext>
            </a:extLst>
          </p:cNvPr>
          <p:cNvSpPr txBox="1"/>
          <p:nvPr/>
        </p:nvSpPr>
        <p:spPr>
          <a:xfrm>
            <a:off x="2383971" y="1484388"/>
            <a:ext cx="8871858" cy="906338"/>
          </a:xfrm>
          <a:prstGeom prst="rect">
            <a:avLst/>
          </a:prstGeom>
          <a:noFill/>
        </p:spPr>
        <p:txBody>
          <a:bodyPr wrap="square">
            <a:spAutoFit/>
          </a:bodyPr>
          <a:lstStyle/>
          <a:p>
            <a:pPr algn="just">
              <a:lnSpc>
                <a:spcPts val="2143"/>
              </a:lnSpc>
              <a:spcBef>
                <a:spcPts val="1029"/>
              </a:spcBef>
              <a:spcAft>
                <a:spcPts val="1029"/>
              </a:spcAft>
            </a:pPr>
            <a:r>
              <a:rPr lang="fr-FR" sz="2400" b="1" dirty="0">
                <a:latin typeface="Gill Sans MT" panose="020B0502020104020203" pitchFamily="34" charset="0"/>
              </a:rPr>
              <a:t>Disparités territoriales d’accès aux soins en France </a:t>
            </a:r>
            <a:r>
              <a:rPr lang="fr-FR" sz="2400" dirty="0">
                <a:latin typeface="Gill Sans MT" panose="020B0502020104020203" pitchFamily="34" charset="0"/>
              </a:rPr>
              <a:t>(3,9 consultations/an en moyenne, mais </a:t>
            </a:r>
            <a:r>
              <a:rPr lang="fr-FR" sz="2400" b="1" dirty="0">
                <a:latin typeface="Gill Sans MT" panose="020B0502020104020203" pitchFamily="34" charset="0"/>
              </a:rPr>
              <a:t>déserts médicaux en zones rurales</a:t>
            </a:r>
            <a:r>
              <a:rPr lang="fr-FR" sz="2400" dirty="0">
                <a:latin typeface="Gill Sans MT" panose="020B0502020104020203" pitchFamily="34" charset="0"/>
              </a:rPr>
              <a:t>) (INSEE, 2021).</a:t>
            </a:r>
          </a:p>
        </p:txBody>
      </p:sp>
      <p:grpSp>
        <p:nvGrpSpPr>
          <p:cNvPr id="7" name="Groupe 6">
            <a:extLst>
              <a:ext uri="{FF2B5EF4-FFF2-40B4-BE49-F238E27FC236}">
                <a16:creationId xmlns:a16="http://schemas.microsoft.com/office/drawing/2014/main" id="{FF5EFF40-3651-5EDB-8412-378CD4EF499A}"/>
              </a:ext>
            </a:extLst>
          </p:cNvPr>
          <p:cNvGrpSpPr/>
          <p:nvPr/>
        </p:nvGrpSpPr>
        <p:grpSpPr>
          <a:xfrm>
            <a:off x="152401" y="1506628"/>
            <a:ext cx="2100942" cy="538782"/>
            <a:chOff x="1621972" y="1405339"/>
            <a:chExt cx="2100942" cy="538782"/>
          </a:xfrm>
        </p:grpSpPr>
        <p:sp>
          <p:nvSpPr>
            <p:cNvPr id="5" name="Rectangle : coins arrondis 4">
              <a:extLst>
                <a:ext uri="{FF2B5EF4-FFF2-40B4-BE49-F238E27FC236}">
                  <a16:creationId xmlns:a16="http://schemas.microsoft.com/office/drawing/2014/main" id="{E61FF78D-D4B7-8A0E-3A99-B11CA2BF9D35}"/>
                </a:ext>
              </a:extLst>
            </p:cNvPr>
            <p:cNvSpPr/>
            <p:nvPr/>
          </p:nvSpPr>
          <p:spPr>
            <a:xfrm>
              <a:off x="1959429" y="1405339"/>
              <a:ext cx="1763485" cy="522872"/>
            </a:xfrm>
            <a:prstGeom prst="roundRect">
              <a:avLst>
                <a:gd name="adj" fmla="val 5000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Gill Sans MT" panose="020B0502020104020203" pitchFamily="34" charset="0"/>
                </a:rPr>
                <a:t>Contexte</a:t>
              </a:r>
            </a:p>
          </p:txBody>
        </p:sp>
        <p:sp>
          <p:nvSpPr>
            <p:cNvPr id="6" name="Ellipse 5">
              <a:extLst>
                <a:ext uri="{FF2B5EF4-FFF2-40B4-BE49-F238E27FC236}">
                  <a16:creationId xmlns:a16="http://schemas.microsoft.com/office/drawing/2014/main" id="{CC05190E-5C02-D88A-51CD-8B54185D60C5}"/>
                </a:ext>
              </a:extLst>
            </p:cNvPr>
            <p:cNvSpPr/>
            <p:nvPr/>
          </p:nvSpPr>
          <p:spPr>
            <a:xfrm>
              <a:off x="1621972" y="1421249"/>
              <a:ext cx="522872" cy="52287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5" name="ZoneTexte 14">
            <a:extLst>
              <a:ext uri="{FF2B5EF4-FFF2-40B4-BE49-F238E27FC236}">
                <a16:creationId xmlns:a16="http://schemas.microsoft.com/office/drawing/2014/main" id="{F0CCCD4C-73B8-500E-6EFC-DBF78E6F546F}"/>
              </a:ext>
            </a:extLst>
          </p:cNvPr>
          <p:cNvSpPr txBox="1"/>
          <p:nvPr/>
        </p:nvSpPr>
        <p:spPr>
          <a:xfrm>
            <a:off x="3271035" y="2647574"/>
            <a:ext cx="7984793" cy="644857"/>
          </a:xfrm>
          <a:prstGeom prst="rect">
            <a:avLst/>
          </a:prstGeom>
          <a:noFill/>
        </p:spPr>
        <p:txBody>
          <a:bodyPr wrap="square">
            <a:spAutoFit/>
          </a:bodyPr>
          <a:lstStyle/>
          <a:p>
            <a:pPr algn="just">
              <a:lnSpc>
                <a:spcPts val="2143"/>
              </a:lnSpc>
              <a:spcBef>
                <a:spcPts val="1029"/>
              </a:spcBef>
              <a:spcAft>
                <a:spcPts val="1029"/>
              </a:spcAft>
            </a:pPr>
            <a:r>
              <a:rPr lang="fr-FR" sz="2400" b="0" i="0" dirty="0">
                <a:solidFill>
                  <a:srgbClr val="404040"/>
                </a:solidFill>
                <a:effectLst/>
                <a:latin typeface="Gill Sans MT" panose="020B0502020104020203" pitchFamily="34" charset="0"/>
              </a:rPr>
              <a:t>Identifier les facteurs socio-économiques, démographiques et spatiaux influençant le taux de consultations</a:t>
            </a:r>
            <a:endParaRPr lang="fr-FR" sz="2400" dirty="0">
              <a:latin typeface="Gill Sans MT" panose="020B0502020104020203" pitchFamily="34" charset="0"/>
            </a:endParaRPr>
          </a:p>
        </p:txBody>
      </p:sp>
      <p:grpSp>
        <p:nvGrpSpPr>
          <p:cNvPr id="19" name="Groupe 18">
            <a:extLst>
              <a:ext uri="{FF2B5EF4-FFF2-40B4-BE49-F238E27FC236}">
                <a16:creationId xmlns:a16="http://schemas.microsoft.com/office/drawing/2014/main" id="{B32077B7-68FF-8583-E5BA-6D4C6199B2FF}"/>
              </a:ext>
            </a:extLst>
          </p:cNvPr>
          <p:cNvGrpSpPr/>
          <p:nvPr/>
        </p:nvGrpSpPr>
        <p:grpSpPr>
          <a:xfrm>
            <a:off x="152401" y="2624966"/>
            <a:ext cx="2883995" cy="538782"/>
            <a:chOff x="1621972" y="1405339"/>
            <a:chExt cx="2883995" cy="538782"/>
          </a:xfrm>
        </p:grpSpPr>
        <p:sp>
          <p:nvSpPr>
            <p:cNvPr id="20" name="Rectangle : coins arrondis 19">
              <a:extLst>
                <a:ext uri="{FF2B5EF4-FFF2-40B4-BE49-F238E27FC236}">
                  <a16:creationId xmlns:a16="http://schemas.microsoft.com/office/drawing/2014/main" id="{3F06EF53-242C-6BF9-C239-E6386CD4EE98}"/>
                </a:ext>
              </a:extLst>
            </p:cNvPr>
            <p:cNvSpPr/>
            <p:nvPr/>
          </p:nvSpPr>
          <p:spPr>
            <a:xfrm>
              <a:off x="1959429" y="1405339"/>
              <a:ext cx="2546538" cy="522872"/>
            </a:xfrm>
            <a:prstGeom prst="roundRect">
              <a:avLst>
                <a:gd name="adj" fmla="val 5000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Gill Sans MT" panose="020B0502020104020203" pitchFamily="34" charset="0"/>
                </a:rPr>
                <a:t>Problématique</a:t>
              </a:r>
            </a:p>
          </p:txBody>
        </p:sp>
        <p:sp>
          <p:nvSpPr>
            <p:cNvPr id="21" name="Ellipse 20">
              <a:extLst>
                <a:ext uri="{FF2B5EF4-FFF2-40B4-BE49-F238E27FC236}">
                  <a16:creationId xmlns:a16="http://schemas.microsoft.com/office/drawing/2014/main" id="{FCDD2A58-1E7E-68A5-7E44-A3204A77B173}"/>
                </a:ext>
              </a:extLst>
            </p:cNvPr>
            <p:cNvSpPr/>
            <p:nvPr/>
          </p:nvSpPr>
          <p:spPr>
            <a:xfrm>
              <a:off x="1621972" y="1421249"/>
              <a:ext cx="522872" cy="52287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2" name="Groupe 21">
            <a:extLst>
              <a:ext uri="{FF2B5EF4-FFF2-40B4-BE49-F238E27FC236}">
                <a16:creationId xmlns:a16="http://schemas.microsoft.com/office/drawing/2014/main" id="{D6D82661-F38D-D88D-F8AC-3A6EAB4450B0}"/>
              </a:ext>
            </a:extLst>
          </p:cNvPr>
          <p:cNvGrpSpPr/>
          <p:nvPr/>
        </p:nvGrpSpPr>
        <p:grpSpPr>
          <a:xfrm>
            <a:off x="152401" y="3669997"/>
            <a:ext cx="2024742" cy="538782"/>
            <a:chOff x="1621972" y="1405339"/>
            <a:chExt cx="2024742" cy="538782"/>
          </a:xfrm>
        </p:grpSpPr>
        <p:sp>
          <p:nvSpPr>
            <p:cNvPr id="23" name="Rectangle : coins arrondis 22">
              <a:extLst>
                <a:ext uri="{FF2B5EF4-FFF2-40B4-BE49-F238E27FC236}">
                  <a16:creationId xmlns:a16="http://schemas.microsoft.com/office/drawing/2014/main" id="{0B4B3CA1-25EE-0DBC-61A6-EACDC061F948}"/>
                </a:ext>
              </a:extLst>
            </p:cNvPr>
            <p:cNvSpPr/>
            <p:nvPr/>
          </p:nvSpPr>
          <p:spPr>
            <a:xfrm>
              <a:off x="1959429" y="1405339"/>
              <a:ext cx="1687285" cy="522872"/>
            </a:xfrm>
            <a:prstGeom prst="roundRect">
              <a:avLst>
                <a:gd name="adj" fmla="val 5000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Gill Sans MT" panose="020B0502020104020203" pitchFamily="34" charset="0"/>
                </a:rPr>
                <a:t>Objectifs</a:t>
              </a:r>
            </a:p>
          </p:txBody>
        </p:sp>
        <p:sp>
          <p:nvSpPr>
            <p:cNvPr id="24" name="Ellipse 23">
              <a:extLst>
                <a:ext uri="{FF2B5EF4-FFF2-40B4-BE49-F238E27FC236}">
                  <a16:creationId xmlns:a16="http://schemas.microsoft.com/office/drawing/2014/main" id="{14B93CAC-4DFB-F0BB-8646-C8C6109CC018}"/>
                </a:ext>
              </a:extLst>
            </p:cNvPr>
            <p:cNvSpPr/>
            <p:nvPr/>
          </p:nvSpPr>
          <p:spPr>
            <a:xfrm>
              <a:off x="1621972" y="1421249"/>
              <a:ext cx="522872" cy="52287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5" name="ZoneTexte 24">
            <a:extLst>
              <a:ext uri="{FF2B5EF4-FFF2-40B4-BE49-F238E27FC236}">
                <a16:creationId xmlns:a16="http://schemas.microsoft.com/office/drawing/2014/main" id="{5272EEDB-5531-D0B6-EBD6-2438CB98641A}"/>
              </a:ext>
            </a:extLst>
          </p:cNvPr>
          <p:cNvSpPr txBox="1"/>
          <p:nvPr/>
        </p:nvSpPr>
        <p:spPr>
          <a:xfrm>
            <a:off x="1997528" y="3847080"/>
            <a:ext cx="8392885" cy="367729"/>
          </a:xfrm>
          <a:prstGeom prst="rect">
            <a:avLst/>
          </a:prstGeom>
          <a:noFill/>
        </p:spPr>
        <p:txBody>
          <a:bodyPr wrap="square">
            <a:spAutoFit/>
          </a:bodyPr>
          <a:lstStyle/>
          <a:p>
            <a:pPr lvl="1" algn="ctr">
              <a:lnSpc>
                <a:spcPts val="2143"/>
              </a:lnSpc>
              <a:spcBef>
                <a:spcPts val="300"/>
              </a:spcBef>
              <a:spcAft>
                <a:spcPts val="1029"/>
              </a:spcAft>
            </a:pPr>
            <a:r>
              <a:rPr lang="fr-FR" sz="2400" b="0" i="0" dirty="0">
                <a:solidFill>
                  <a:srgbClr val="404040"/>
                </a:solidFill>
                <a:effectLst/>
                <a:latin typeface="Gill Sans MT" panose="020B0502020104020203" pitchFamily="34" charset="0"/>
              </a:rPr>
              <a:t>Modéliser le taux de consultations avec une approche spatiale.</a:t>
            </a:r>
          </a:p>
        </p:txBody>
      </p:sp>
      <p:sp>
        <p:nvSpPr>
          <p:cNvPr id="28" name="Rectangle : coins arrondis 27">
            <a:extLst>
              <a:ext uri="{FF2B5EF4-FFF2-40B4-BE49-F238E27FC236}">
                <a16:creationId xmlns:a16="http://schemas.microsoft.com/office/drawing/2014/main" id="{24C3065A-1C45-96EA-E252-8CF3DCA501CC}"/>
              </a:ext>
            </a:extLst>
          </p:cNvPr>
          <p:cNvSpPr/>
          <p:nvPr/>
        </p:nvSpPr>
        <p:spPr>
          <a:xfrm>
            <a:off x="2177143" y="4354905"/>
            <a:ext cx="8599713" cy="2209181"/>
          </a:xfrm>
          <a:prstGeom prst="roundRect">
            <a:avLst>
              <a:gd name="adj" fmla="val 25536"/>
            </a:avLst>
          </a:prstGeom>
          <a:noFill/>
          <a:ln w="38100">
            <a:solidFill>
              <a:srgbClr val="006A5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ZoneTexte 28">
            <a:extLst>
              <a:ext uri="{FF2B5EF4-FFF2-40B4-BE49-F238E27FC236}">
                <a16:creationId xmlns:a16="http://schemas.microsoft.com/office/drawing/2014/main" id="{7C997150-358C-394F-6876-D61E7CFCA646}"/>
              </a:ext>
            </a:extLst>
          </p:cNvPr>
          <p:cNvSpPr txBox="1"/>
          <p:nvPr/>
        </p:nvSpPr>
        <p:spPr>
          <a:xfrm>
            <a:off x="1894115" y="4559633"/>
            <a:ext cx="8599712" cy="1799723"/>
          </a:xfrm>
          <a:prstGeom prst="rect">
            <a:avLst/>
          </a:prstGeom>
          <a:noFill/>
        </p:spPr>
        <p:txBody>
          <a:bodyPr wrap="square">
            <a:spAutoFit/>
          </a:bodyPr>
          <a:lstStyle/>
          <a:p>
            <a:pPr marL="914400" lvl="1" indent="-457200" algn="just">
              <a:lnSpc>
                <a:spcPts val="2143"/>
              </a:lnSpc>
              <a:spcBef>
                <a:spcPts val="300"/>
              </a:spcBef>
              <a:spcAft>
                <a:spcPts val="1029"/>
              </a:spcAft>
              <a:buFont typeface="+mj-lt"/>
              <a:buAutoNum type="arabicPeriod"/>
            </a:pPr>
            <a:r>
              <a:rPr lang="fr-FR" sz="2400" dirty="0">
                <a:solidFill>
                  <a:srgbClr val="404040"/>
                </a:solidFill>
                <a:latin typeface="Gill Sans MT" panose="020B0502020104020203" pitchFamily="34" charset="0"/>
              </a:rPr>
              <a:t>Visualiser la répartition spatiale de ces taux en vue d’identifier les zones à fort et faible taux</a:t>
            </a:r>
          </a:p>
          <a:p>
            <a:pPr marL="914400" lvl="1" indent="-457200" algn="just">
              <a:lnSpc>
                <a:spcPts val="2143"/>
              </a:lnSpc>
              <a:spcBef>
                <a:spcPts val="300"/>
              </a:spcBef>
              <a:spcAft>
                <a:spcPts val="1029"/>
              </a:spcAft>
              <a:buFont typeface="+mj-lt"/>
              <a:buAutoNum type="arabicPeriod"/>
            </a:pPr>
            <a:r>
              <a:rPr lang="fr-FR" sz="2400" dirty="0">
                <a:latin typeface="Gill Sans MT" panose="020B0502020104020203" pitchFamily="34" charset="0"/>
              </a:rPr>
              <a:t>Identifier les facteurs socio-économiques et démographiques qui influencent le taux de consultations</a:t>
            </a:r>
          </a:p>
          <a:p>
            <a:pPr marL="914400" lvl="1" indent="-457200" algn="just">
              <a:lnSpc>
                <a:spcPts val="2143"/>
              </a:lnSpc>
              <a:spcBef>
                <a:spcPts val="300"/>
              </a:spcBef>
              <a:spcAft>
                <a:spcPts val="1029"/>
              </a:spcAft>
              <a:buFont typeface="+mj-lt"/>
              <a:buAutoNum type="arabicPeriod"/>
            </a:pPr>
            <a:r>
              <a:rPr lang="fr-FR" sz="2400" b="0" i="0" dirty="0">
                <a:solidFill>
                  <a:srgbClr val="404040"/>
                </a:solidFill>
                <a:effectLst/>
                <a:latin typeface="Gill Sans MT" panose="020B0502020104020203" pitchFamily="34" charset="0"/>
              </a:rPr>
              <a:t>Proposer des recommandations pour réduire les inégalités.</a:t>
            </a:r>
          </a:p>
        </p:txBody>
      </p:sp>
    </p:spTree>
    <p:extLst>
      <p:ext uri="{BB962C8B-B14F-4D97-AF65-F5344CB8AC3E}">
        <p14:creationId xmlns:p14="http://schemas.microsoft.com/office/powerpoint/2010/main" val="4138278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D3EBC552-5039-AD2A-33FE-AAF3F6AA0B9C}"/>
              </a:ext>
            </a:extLst>
          </p:cNvPr>
          <p:cNvSpPr txBox="1">
            <a:spLocks/>
          </p:cNvSpPr>
          <p:nvPr/>
        </p:nvSpPr>
        <p:spPr>
          <a:xfrm>
            <a:off x="8610600" y="6356350"/>
            <a:ext cx="2743200"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546B7B7-7D14-4795-A998-350CFB2BDD43}" type="slidenum">
              <a:rPr lang="fr-FR" smtClean="0">
                <a:solidFill>
                  <a:srgbClr val="006A5A"/>
                </a:solidFill>
                <a:latin typeface="Montserrat" panose="02000505000000020004" pitchFamily="2" charset="0"/>
              </a:rPr>
              <a:pPr algn="r"/>
              <a:t>30</a:t>
            </a:fld>
            <a:endParaRPr lang="fr-FR" dirty="0">
              <a:solidFill>
                <a:srgbClr val="006A5A"/>
              </a:solidFill>
              <a:latin typeface="Montserrat" panose="02000505000000020004" pitchFamily="2" charset="0"/>
            </a:endParaRPr>
          </a:p>
        </p:txBody>
      </p:sp>
      <p:sp>
        <p:nvSpPr>
          <p:cNvPr id="3" name="ZoneTexte 2">
            <a:extLst>
              <a:ext uri="{FF2B5EF4-FFF2-40B4-BE49-F238E27FC236}">
                <a16:creationId xmlns:a16="http://schemas.microsoft.com/office/drawing/2014/main" id="{C6E3FE66-E499-2D62-34D8-F7F6C322E193}"/>
              </a:ext>
            </a:extLst>
          </p:cNvPr>
          <p:cNvSpPr txBox="1"/>
          <p:nvPr/>
        </p:nvSpPr>
        <p:spPr>
          <a:xfrm>
            <a:off x="1781176" y="3013502"/>
            <a:ext cx="8629651" cy="831125"/>
          </a:xfrm>
          <a:prstGeom prst="rect">
            <a:avLst/>
          </a:prstGeom>
          <a:noFill/>
        </p:spPr>
        <p:txBody>
          <a:bodyPr wrap="square" rtlCol="0">
            <a:spAutoFit/>
          </a:bodyPr>
          <a:lstStyle/>
          <a:p>
            <a:pPr algn="ctr"/>
            <a:r>
              <a:rPr lang="fr-FR" sz="4801" dirty="0">
                <a:solidFill>
                  <a:schemeClr val="bg1"/>
                </a:solidFill>
                <a:latin typeface="Gill Sans MT" panose="020B0502020104020203" pitchFamily="34" charset="0"/>
              </a:rPr>
              <a:t>Merci de votre attention</a:t>
            </a:r>
          </a:p>
        </p:txBody>
      </p:sp>
    </p:spTree>
    <p:extLst>
      <p:ext uri="{BB962C8B-B14F-4D97-AF65-F5344CB8AC3E}">
        <p14:creationId xmlns:p14="http://schemas.microsoft.com/office/powerpoint/2010/main" val="2413220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indefinite" fill="hold" grpId="0" nodeType="afterEffect">
                                  <p:stCondLst>
                                    <p:cond delay="0"/>
                                  </p:stCondLst>
                                  <p:endCondLst>
                                    <p:cond evt="onNext" delay="0">
                                      <p:tgtEl>
                                        <p:sldTgt/>
                                      </p:tgtEl>
                                    </p:cond>
                                  </p:endCondLst>
                                  <p:childTnLst>
                                    <p:animRot by="120000">
                                      <p:cBhvr>
                                        <p:cTn id="6" dur="100" fill="hold">
                                          <p:stCondLst>
                                            <p:cond delay="0"/>
                                          </p:stCondLst>
                                        </p:cTn>
                                        <p:tgtEl>
                                          <p:spTgt spid="3"/>
                                        </p:tgtEl>
                                        <p:attrNameLst>
                                          <p:attrName>r</p:attrName>
                                        </p:attrNameLst>
                                      </p:cBhvr>
                                    </p:animRot>
                                    <p:animRot by="-240000">
                                      <p:cBhvr>
                                        <p:cTn id="7" dur="200" fill="hold">
                                          <p:stCondLst>
                                            <p:cond delay="200"/>
                                          </p:stCondLst>
                                        </p:cTn>
                                        <p:tgtEl>
                                          <p:spTgt spid="3"/>
                                        </p:tgtEl>
                                        <p:attrNameLst>
                                          <p:attrName>r</p:attrName>
                                        </p:attrNameLst>
                                      </p:cBhvr>
                                    </p:animRot>
                                    <p:animRot by="240000">
                                      <p:cBhvr>
                                        <p:cTn id="8" dur="200" fill="hold">
                                          <p:stCondLst>
                                            <p:cond delay="400"/>
                                          </p:stCondLst>
                                        </p:cTn>
                                        <p:tgtEl>
                                          <p:spTgt spid="3"/>
                                        </p:tgtEl>
                                        <p:attrNameLst>
                                          <p:attrName>r</p:attrName>
                                        </p:attrNameLst>
                                      </p:cBhvr>
                                    </p:animRot>
                                    <p:animRot by="-240000">
                                      <p:cBhvr>
                                        <p:cTn id="9" dur="200" fill="hold">
                                          <p:stCondLst>
                                            <p:cond delay="600"/>
                                          </p:stCondLst>
                                        </p:cTn>
                                        <p:tgtEl>
                                          <p:spTgt spid="3"/>
                                        </p:tgtEl>
                                        <p:attrNameLst>
                                          <p:attrName>r</p:attrName>
                                        </p:attrNameLst>
                                      </p:cBhvr>
                                    </p:animRot>
                                    <p:animRot by="120000">
                                      <p:cBhvr>
                                        <p:cTn id="10" dur="200" fill="hold">
                                          <p:stCondLst>
                                            <p:cond delay="80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C01E1E5-CF31-43CE-B673-7FD9ACDEA53D}"/>
              </a:ext>
            </a:extLst>
          </p:cNvPr>
          <p:cNvSpPr>
            <a:spLocks noGrp="1"/>
          </p:cNvSpPr>
          <p:nvPr>
            <p:ph type="sldNum" sz="quarter" idx="4"/>
          </p:nvPr>
        </p:nvSpPr>
        <p:spPr/>
        <p:txBody>
          <a:bodyPr/>
          <a:lstStyle/>
          <a:p>
            <a:fld id="{F546B7B7-7D14-4795-A998-350CFB2BDD43}" type="slidenum">
              <a:rPr lang="fr-FR" smtClean="0"/>
              <a:pPr/>
              <a:t>4</a:t>
            </a:fld>
            <a:endParaRPr lang="fr-FR" dirty="0"/>
          </a:p>
        </p:txBody>
      </p:sp>
      <p:sp>
        <p:nvSpPr>
          <p:cNvPr id="3" name="ZoneTexte 2">
            <a:extLst>
              <a:ext uri="{FF2B5EF4-FFF2-40B4-BE49-F238E27FC236}">
                <a16:creationId xmlns:a16="http://schemas.microsoft.com/office/drawing/2014/main" id="{DCA9429B-D3C5-4B58-B7FB-94AEE6F0D1FF}"/>
              </a:ext>
            </a:extLst>
          </p:cNvPr>
          <p:cNvSpPr txBox="1"/>
          <p:nvPr/>
        </p:nvSpPr>
        <p:spPr>
          <a:xfrm>
            <a:off x="407039" y="858984"/>
            <a:ext cx="11276229" cy="48838"/>
          </a:xfrm>
          <a:prstGeom prst="rect">
            <a:avLst/>
          </a:prstGeom>
          <a:solidFill>
            <a:srgbClr val="006A5A"/>
          </a:solidFill>
        </p:spPr>
        <p:txBody>
          <a:bodyPr wrap="square">
            <a:spAutoFit/>
          </a:bodyPr>
          <a:lstStyle/>
          <a:p>
            <a:pPr algn="ctr">
              <a:lnSpc>
                <a:spcPts val="2143"/>
              </a:lnSpc>
              <a:spcBef>
                <a:spcPts val="1029"/>
              </a:spcBef>
              <a:spcAft>
                <a:spcPts val="1029"/>
              </a:spcAft>
            </a:pPr>
            <a:endParaRPr lang="fr-FR" sz="3200" dirty="0">
              <a:solidFill>
                <a:schemeClr val="bg1"/>
              </a:solidFill>
              <a:latin typeface="DeepSeek-CJK-patch"/>
            </a:endParaRPr>
          </a:p>
        </p:txBody>
      </p:sp>
      <p:sp>
        <p:nvSpPr>
          <p:cNvPr id="4" name="Espace réservé du numéro de diapositive 1">
            <a:extLst>
              <a:ext uri="{FF2B5EF4-FFF2-40B4-BE49-F238E27FC236}">
                <a16:creationId xmlns:a16="http://schemas.microsoft.com/office/drawing/2014/main" id="{E9C80AF1-A5BB-4436-92D8-F3407CB1AA8A}"/>
              </a:ext>
            </a:extLst>
          </p:cNvPr>
          <p:cNvSpPr txBox="1">
            <a:spLocks/>
          </p:cNvSpPr>
          <p:nvPr/>
        </p:nvSpPr>
        <p:spPr>
          <a:xfrm>
            <a:off x="8610600" y="6356350"/>
            <a:ext cx="2704278"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dirty="0"/>
          </a:p>
        </p:txBody>
      </p:sp>
      <p:grpSp>
        <p:nvGrpSpPr>
          <p:cNvPr id="5" name="Groupe 4">
            <a:extLst>
              <a:ext uri="{FF2B5EF4-FFF2-40B4-BE49-F238E27FC236}">
                <a16:creationId xmlns:a16="http://schemas.microsoft.com/office/drawing/2014/main" id="{59F9D4A7-2416-405E-BBE0-03055436D312}"/>
              </a:ext>
            </a:extLst>
          </p:cNvPr>
          <p:cNvGrpSpPr/>
          <p:nvPr/>
        </p:nvGrpSpPr>
        <p:grpSpPr>
          <a:xfrm>
            <a:off x="608324" y="1768735"/>
            <a:ext cx="7648575" cy="646331"/>
            <a:chOff x="985837" y="1886746"/>
            <a:chExt cx="7648575" cy="646331"/>
          </a:xfrm>
        </p:grpSpPr>
        <p:sp>
          <p:nvSpPr>
            <p:cNvPr id="6" name="ZoneTexte 5">
              <a:extLst>
                <a:ext uri="{FF2B5EF4-FFF2-40B4-BE49-F238E27FC236}">
                  <a16:creationId xmlns:a16="http://schemas.microsoft.com/office/drawing/2014/main" id="{0F262350-90A5-4142-85C2-5930CB37AAE4}"/>
                </a:ext>
              </a:extLst>
            </p:cNvPr>
            <p:cNvSpPr txBox="1"/>
            <p:nvPr/>
          </p:nvSpPr>
          <p:spPr>
            <a:xfrm>
              <a:off x="1690687" y="1957827"/>
              <a:ext cx="6943725" cy="523348"/>
            </a:xfrm>
            <a:prstGeom prst="rect">
              <a:avLst/>
            </a:prstGeom>
            <a:noFill/>
          </p:spPr>
          <p:txBody>
            <a:bodyPr wrap="square" rtlCol="0">
              <a:spAutoFit/>
            </a:bodyPr>
            <a:lstStyle/>
            <a:p>
              <a:r>
                <a:rPr lang="fr-FR" sz="2801" dirty="0">
                  <a:latin typeface="Gill Sans MT" panose="020B0502020104020203" pitchFamily="34" charset="0"/>
                </a:rPr>
                <a:t>Présentation du contexte</a:t>
              </a:r>
            </a:p>
          </p:txBody>
        </p:sp>
        <p:grpSp>
          <p:nvGrpSpPr>
            <p:cNvPr id="7" name="Groupe 6">
              <a:extLst>
                <a:ext uri="{FF2B5EF4-FFF2-40B4-BE49-F238E27FC236}">
                  <a16:creationId xmlns:a16="http://schemas.microsoft.com/office/drawing/2014/main" id="{4E9FB72F-0228-4ABB-900C-D0434E725F20}"/>
                </a:ext>
              </a:extLst>
            </p:cNvPr>
            <p:cNvGrpSpPr/>
            <p:nvPr/>
          </p:nvGrpSpPr>
          <p:grpSpPr>
            <a:xfrm>
              <a:off x="985837" y="1886746"/>
              <a:ext cx="523875" cy="646331"/>
              <a:chOff x="981075" y="1562896"/>
              <a:chExt cx="523875" cy="646331"/>
            </a:xfrm>
          </p:grpSpPr>
          <p:sp>
            <p:nvSpPr>
              <p:cNvPr id="8" name="Cercle : creux 7">
                <a:extLst>
                  <a:ext uri="{FF2B5EF4-FFF2-40B4-BE49-F238E27FC236}">
                    <a16:creationId xmlns:a16="http://schemas.microsoft.com/office/drawing/2014/main" id="{8D5E8AEB-150F-4907-9F1B-7FBAF5C80384}"/>
                  </a:ext>
                </a:extLst>
              </p:cNvPr>
              <p:cNvSpPr/>
              <p:nvPr/>
            </p:nvSpPr>
            <p:spPr>
              <a:xfrm>
                <a:off x="981075" y="1633650"/>
                <a:ext cx="523875" cy="523875"/>
              </a:xfrm>
              <a:prstGeom prst="donut">
                <a:avLst>
                  <a:gd name="adj" fmla="val 6665"/>
                </a:avLst>
              </a:prstGeom>
              <a:solidFill>
                <a:srgbClr val="006A5A"/>
              </a:solidFill>
              <a:ln>
                <a:solidFill>
                  <a:srgbClr val="006A5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dirty="0">
                  <a:solidFill>
                    <a:schemeClr val="tx1"/>
                  </a:solidFill>
                </a:endParaRPr>
              </a:p>
            </p:txBody>
          </p:sp>
          <p:sp>
            <p:nvSpPr>
              <p:cNvPr id="9" name="Rectangle 8">
                <a:extLst>
                  <a:ext uri="{FF2B5EF4-FFF2-40B4-BE49-F238E27FC236}">
                    <a16:creationId xmlns:a16="http://schemas.microsoft.com/office/drawing/2014/main" id="{9BD40985-1F27-47DE-B65B-6A8AB0A6E6D0}"/>
                  </a:ext>
                </a:extLst>
              </p:cNvPr>
              <p:cNvSpPr/>
              <p:nvPr/>
            </p:nvSpPr>
            <p:spPr>
              <a:xfrm>
                <a:off x="1033660" y="1562896"/>
                <a:ext cx="418704" cy="646331"/>
              </a:xfrm>
              <a:prstGeom prst="rect">
                <a:avLst/>
              </a:prstGeom>
              <a:noFill/>
            </p:spPr>
            <p:txBody>
              <a:bodyPr wrap="none" lIns="91440" tIns="45720" rIns="91440" bIns="45720">
                <a:spAutoFit/>
              </a:bodyPr>
              <a:lstStyle/>
              <a:p>
                <a:pPr algn="ctr"/>
                <a:r>
                  <a:rPr lang="fr-FR" sz="3600" b="1" dirty="0">
                    <a:ln w="0"/>
                    <a:solidFill>
                      <a:srgbClr val="006A5A"/>
                    </a:solidFill>
                    <a:effectLst>
                      <a:outerShdw blurRad="38100" dist="19050" dir="2700000" algn="tl" rotWithShape="0">
                        <a:schemeClr val="dk1">
                          <a:alpha val="40000"/>
                        </a:schemeClr>
                      </a:outerShdw>
                    </a:effectLst>
                  </a:rPr>
                  <a:t>1</a:t>
                </a:r>
              </a:p>
            </p:txBody>
          </p:sp>
        </p:grpSp>
      </p:grpSp>
      <p:grpSp>
        <p:nvGrpSpPr>
          <p:cNvPr id="10" name="Groupe 9">
            <a:extLst>
              <a:ext uri="{FF2B5EF4-FFF2-40B4-BE49-F238E27FC236}">
                <a16:creationId xmlns:a16="http://schemas.microsoft.com/office/drawing/2014/main" id="{9EB94F0D-A7C1-411C-B25A-FBAC6D6B2882}"/>
              </a:ext>
            </a:extLst>
          </p:cNvPr>
          <p:cNvGrpSpPr/>
          <p:nvPr/>
        </p:nvGrpSpPr>
        <p:grpSpPr>
          <a:xfrm>
            <a:off x="608323" y="3342274"/>
            <a:ext cx="7343775" cy="646331"/>
            <a:chOff x="985837" y="3278639"/>
            <a:chExt cx="7343775" cy="646329"/>
          </a:xfrm>
        </p:grpSpPr>
        <p:sp>
          <p:nvSpPr>
            <p:cNvPr id="11" name="ZoneTexte 10">
              <a:extLst>
                <a:ext uri="{FF2B5EF4-FFF2-40B4-BE49-F238E27FC236}">
                  <a16:creationId xmlns:a16="http://schemas.microsoft.com/office/drawing/2014/main" id="{763974EA-7F85-424D-A7D8-D0AE71B22B58}"/>
                </a:ext>
              </a:extLst>
            </p:cNvPr>
            <p:cNvSpPr txBox="1"/>
            <p:nvPr/>
          </p:nvSpPr>
          <p:spPr>
            <a:xfrm>
              <a:off x="1728787" y="3340194"/>
              <a:ext cx="6600825" cy="523347"/>
            </a:xfrm>
            <a:prstGeom prst="rect">
              <a:avLst/>
            </a:prstGeom>
            <a:noFill/>
          </p:spPr>
          <p:txBody>
            <a:bodyPr wrap="square" rtlCol="0">
              <a:spAutoFit/>
            </a:bodyPr>
            <a:lstStyle/>
            <a:p>
              <a:r>
                <a:rPr lang="fr-FR" sz="2801" dirty="0">
                  <a:latin typeface="Gill Sans MT" panose="020B0502020104020203" pitchFamily="34" charset="0"/>
                </a:rPr>
                <a:t>Analyse descriptive</a:t>
              </a:r>
            </a:p>
          </p:txBody>
        </p:sp>
        <p:grpSp>
          <p:nvGrpSpPr>
            <p:cNvPr id="12" name="Groupe 11">
              <a:extLst>
                <a:ext uri="{FF2B5EF4-FFF2-40B4-BE49-F238E27FC236}">
                  <a16:creationId xmlns:a16="http://schemas.microsoft.com/office/drawing/2014/main" id="{25CD77AF-CEF9-4972-85BE-38F9121C3DE8}"/>
                </a:ext>
              </a:extLst>
            </p:cNvPr>
            <p:cNvGrpSpPr/>
            <p:nvPr/>
          </p:nvGrpSpPr>
          <p:grpSpPr>
            <a:xfrm>
              <a:off x="985837" y="3278639"/>
              <a:ext cx="523875" cy="646329"/>
              <a:chOff x="981075" y="1562896"/>
              <a:chExt cx="523875" cy="646329"/>
            </a:xfrm>
          </p:grpSpPr>
          <p:sp>
            <p:nvSpPr>
              <p:cNvPr id="13" name="Cercle : creux 12">
                <a:extLst>
                  <a:ext uri="{FF2B5EF4-FFF2-40B4-BE49-F238E27FC236}">
                    <a16:creationId xmlns:a16="http://schemas.microsoft.com/office/drawing/2014/main" id="{CA6AEEBA-7438-4C5F-9570-B60857290B87}"/>
                  </a:ext>
                </a:extLst>
              </p:cNvPr>
              <p:cNvSpPr/>
              <p:nvPr/>
            </p:nvSpPr>
            <p:spPr>
              <a:xfrm>
                <a:off x="981075" y="1633650"/>
                <a:ext cx="523875" cy="523875"/>
              </a:xfrm>
              <a:prstGeom prst="donut">
                <a:avLst>
                  <a:gd name="adj" fmla="val 6665"/>
                </a:avLst>
              </a:prstGeom>
              <a:solidFill>
                <a:srgbClr val="006A5A"/>
              </a:solidFill>
              <a:ln>
                <a:solidFill>
                  <a:srgbClr val="006A5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a:solidFill>
                    <a:schemeClr val="tx1"/>
                  </a:solidFill>
                </a:endParaRPr>
              </a:p>
            </p:txBody>
          </p:sp>
          <p:sp>
            <p:nvSpPr>
              <p:cNvPr id="14" name="Rectangle 13">
                <a:extLst>
                  <a:ext uri="{FF2B5EF4-FFF2-40B4-BE49-F238E27FC236}">
                    <a16:creationId xmlns:a16="http://schemas.microsoft.com/office/drawing/2014/main" id="{440149E8-68B7-4369-8E56-2344F31B4B34}"/>
                  </a:ext>
                </a:extLst>
              </p:cNvPr>
              <p:cNvSpPr/>
              <p:nvPr/>
            </p:nvSpPr>
            <p:spPr>
              <a:xfrm>
                <a:off x="1033660" y="1562896"/>
                <a:ext cx="418704" cy="646329"/>
              </a:xfrm>
              <a:prstGeom prst="rect">
                <a:avLst/>
              </a:prstGeom>
              <a:noFill/>
            </p:spPr>
            <p:txBody>
              <a:bodyPr wrap="none" lIns="91440" tIns="45720" rIns="91440" bIns="45720">
                <a:spAutoFit/>
              </a:bodyPr>
              <a:lstStyle/>
              <a:p>
                <a:pPr algn="ctr"/>
                <a:r>
                  <a:rPr lang="fr-FR" sz="3600" b="1" dirty="0">
                    <a:ln w="0"/>
                    <a:solidFill>
                      <a:srgbClr val="006A5A"/>
                    </a:solidFill>
                    <a:effectLst>
                      <a:outerShdw blurRad="38100" dist="19050" dir="2700000" algn="tl" rotWithShape="0">
                        <a:schemeClr val="dk1">
                          <a:alpha val="40000"/>
                        </a:schemeClr>
                      </a:outerShdw>
                    </a:effectLst>
                  </a:rPr>
                  <a:t>3</a:t>
                </a:r>
              </a:p>
            </p:txBody>
          </p:sp>
        </p:grpSp>
      </p:grpSp>
      <p:grpSp>
        <p:nvGrpSpPr>
          <p:cNvPr id="15" name="Groupe 14">
            <a:extLst>
              <a:ext uri="{FF2B5EF4-FFF2-40B4-BE49-F238E27FC236}">
                <a16:creationId xmlns:a16="http://schemas.microsoft.com/office/drawing/2014/main" id="{36766DF8-C0F9-40F5-B98C-38F2490EE981}"/>
              </a:ext>
            </a:extLst>
          </p:cNvPr>
          <p:cNvGrpSpPr/>
          <p:nvPr/>
        </p:nvGrpSpPr>
        <p:grpSpPr>
          <a:xfrm>
            <a:off x="608323" y="2598007"/>
            <a:ext cx="7343775" cy="646331"/>
            <a:chOff x="985837" y="2603831"/>
            <a:chExt cx="7343775" cy="646330"/>
          </a:xfrm>
        </p:grpSpPr>
        <p:sp>
          <p:nvSpPr>
            <p:cNvPr id="16" name="ZoneTexte 15">
              <a:extLst>
                <a:ext uri="{FF2B5EF4-FFF2-40B4-BE49-F238E27FC236}">
                  <a16:creationId xmlns:a16="http://schemas.microsoft.com/office/drawing/2014/main" id="{EA15076D-41F0-47AC-B455-0C0F08A873CC}"/>
                </a:ext>
              </a:extLst>
            </p:cNvPr>
            <p:cNvSpPr txBox="1"/>
            <p:nvPr/>
          </p:nvSpPr>
          <p:spPr>
            <a:xfrm>
              <a:off x="1728787" y="2617771"/>
              <a:ext cx="6600825" cy="523347"/>
            </a:xfrm>
            <a:prstGeom prst="rect">
              <a:avLst/>
            </a:prstGeom>
            <a:noFill/>
          </p:spPr>
          <p:txBody>
            <a:bodyPr wrap="square" rtlCol="0">
              <a:spAutoFit/>
            </a:bodyPr>
            <a:lstStyle/>
            <a:p>
              <a:r>
                <a:rPr lang="fr-FR" sz="2801" dirty="0">
                  <a:latin typeface="Gill Sans MT" panose="020B0502020104020203" pitchFamily="34" charset="0"/>
                </a:rPr>
                <a:t>Méthodologie</a:t>
              </a:r>
            </a:p>
          </p:txBody>
        </p:sp>
        <p:grpSp>
          <p:nvGrpSpPr>
            <p:cNvPr id="17" name="Groupe 16">
              <a:extLst>
                <a:ext uri="{FF2B5EF4-FFF2-40B4-BE49-F238E27FC236}">
                  <a16:creationId xmlns:a16="http://schemas.microsoft.com/office/drawing/2014/main" id="{595EB68B-D894-4916-A52D-3837E28C413C}"/>
                </a:ext>
              </a:extLst>
            </p:cNvPr>
            <p:cNvGrpSpPr/>
            <p:nvPr/>
          </p:nvGrpSpPr>
          <p:grpSpPr>
            <a:xfrm>
              <a:off x="985837" y="2603831"/>
              <a:ext cx="523875" cy="646330"/>
              <a:chOff x="981075" y="1562896"/>
              <a:chExt cx="523875" cy="646330"/>
            </a:xfrm>
          </p:grpSpPr>
          <p:sp>
            <p:nvSpPr>
              <p:cNvPr id="18" name="Cercle : creux 17">
                <a:extLst>
                  <a:ext uri="{FF2B5EF4-FFF2-40B4-BE49-F238E27FC236}">
                    <a16:creationId xmlns:a16="http://schemas.microsoft.com/office/drawing/2014/main" id="{10B02FDF-275D-43F3-B5A7-0BF9865AA6E0}"/>
                  </a:ext>
                </a:extLst>
              </p:cNvPr>
              <p:cNvSpPr/>
              <p:nvPr/>
            </p:nvSpPr>
            <p:spPr>
              <a:xfrm>
                <a:off x="981075" y="1633650"/>
                <a:ext cx="523875" cy="523875"/>
              </a:xfrm>
              <a:prstGeom prst="donut">
                <a:avLst>
                  <a:gd name="adj" fmla="val 6665"/>
                </a:avLst>
              </a:prstGeom>
              <a:solidFill>
                <a:srgbClr val="006A5A"/>
              </a:solidFill>
              <a:ln>
                <a:solidFill>
                  <a:srgbClr val="006A5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a:solidFill>
                    <a:schemeClr val="tx1"/>
                  </a:solidFill>
                </a:endParaRPr>
              </a:p>
            </p:txBody>
          </p:sp>
          <p:sp>
            <p:nvSpPr>
              <p:cNvPr id="19" name="Rectangle 18">
                <a:extLst>
                  <a:ext uri="{FF2B5EF4-FFF2-40B4-BE49-F238E27FC236}">
                    <a16:creationId xmlns:a16="http://schemas.microsoft.com/office/drawing/2014/main" id="{3C36B7DB-2CC3-41DA-948E-E1440F780FB6}"/>
                  </a:ext>
                </a:extLst>
              </p:cNvPr>
              <p:cNvSpPr/>
              <p:nvPr/>
            </p:nvSpPr>
            <p:spPr>
              <a:xfrm>
                <a:off x="1033660" y="1562896"/>
                <a:ext cx="418704" cy="646330"/>
              </a:xfrm>
              <a:prstGeom prst="rect">
                <a:avLst/>
              </a:prstGeom>
              <a:noFill/>
            </p:spPr>
            <p:txBody>
              <a:bodyPr wrap="none" lIns="91440" tIns="45720" rIns="91440" bIns="45720">
                <a:spAutoFit/>
              </a:bodyPr>
              <a:lstStyle/>
              <a:p>
                <a:pPr algn="ctr"/>
                <a:r>
                  <a:rPr lang="fr-FR" sz="3600" b="1" dirty="0">
                    <a:ln w="0"/>
                    <a:solidFill>
                      <a:srgbClr val="006A5A"/>
                    </a:solidFill>
                    <a:effectLst>
                      <a:outerShdw blurRad="38100" dist="19050" dir="2700000" algn="tl" rotWithShape="0">
                        <a:schemeClr val="dk1">
                          <a:alpha val="40000"/>
                        </a:schemeClr>
                      </a:outerShdw>
                    </a:effectLst>
                  </a:rPr>
                  <a:t>2</a:t>
                </a:r>
              </a:p>
            </p:txBody>
          </p:sp>
        </p:grpSp>
      </p:grpSp>
      <p:grpSp>
        <p:nvGrpSpPr>
          <p:cNvPr id="20" name="Groupe 19">
            <a:extLst>
              <a:ext uri="{FF2B5EF4-FFF2-40B4-BE49-F238E27FC236}">
                <a16:creationId xmlns:a16="http://schemas.microsoft.com/office/drawing/2014/main" id="{A553D76E-8747-40A8-95A1-CE531F755900}"/>
              </a:ext>
            </a:extLst>
          </p:cNvPr>
          <p:cNvGrpSpPr/>
          <p:nvPr/>
        </p:nvGrpSpPr>
        <p:grpSpPr>
          <a:xfrm>
            <a:off x="660908" y="4118897"/>
            <a:ext cx="8201026" cy="646331"/>
            <a:chOff x="985837" y="3975226"/>
            <a:chExt cx="8201025" cy="646329"/>
          </a:xfrm>
        </p:grpSpPr>
        <p:sp>
          <p:nvSpPr>
            <p:cNvPr id="21" name="ZoneTexte 20">
              <a:extLst>
                <a:ext uri="{FF2B5EF4-FFF2-40B4-BE49-F238E27FC236}">
                  <a16:creationId xmlns:a16="http://schemas.microsoft.com/office/drawing/2014/main" id="{BCFDD510-CA1A-414D-8090-375CAE330DEC}"/>
                </a:ext>
              </a:extLst>
            </p:cNvPr>
            <p:cNvSpPr txBox="1"/>
            <p:nvPr/>
          </p:nvSpPr>
          <p:spPr>
            <a:xfrm>
              <a:off x="1728787" y="4036781"/>
              <a:ext cx="7458075" cy="523347"/>
            </a:xfrm>
            <a:prstGeom prst="rect">
              <a:avLst/>
            </a:prstGeom>
            <a:noFill/>
          </p:spPr>
          <p:txBody>
            <a:bodyPr wrap="square" rtlCol="0">
              <a:spAutoFit/>
            </a:bodyPr>
            <a:lstStyle/>
            <a:p>
              <a:r>
                <a:rPr lang="fr-FR" sz="2801" dirty="0">
                  <a:latin typeface="Gill Sans MT" panose="020B0502020104020203" pitchFamily="34" charset="0"/>
                </a:rPr>
                <a:t>Modélisation</a:t>
              </a:r>
            </a:p>
          </p:txBody>
        </p:sp>
        <p:grpSp>
          <p:nvGrpSpPr>
            <p:cNvPr id="22" name="Groupe 21">
              <a:extLst>
                <a:ext uri="{FF2B5EF4-FFF2-40B4-BE49-F238E27FC236}">
                  <a16:creationId xmlns:a16="http://schemas.microsoft.com/office/drawing/2014/main" id="{C3595E46-230A-4B9D-BA9A-E4886D3EDBB4}"/>
                </a:ext>
              </a:extLst>
            </p:cNvPr>
            <p:cNvGrpSpPr/>
            <p:nvPr/>
          </p:nvGrpSpPr>
          <p:grpSpPr>
            <a:xfrm>
              <a:off x="985837" y="3975226"/>
              <a:ext cx="523875" cy="646329"/>
              <a:chOff x="981075" y="1562896"/>
              <a:chExt cx="523875" cy="646329"/>
            </a:xfrm>
          </p:grpSpPr>
          <p:sp>
            <p:nvSpPr>
              <p:cNvPr id="23" name="Cercle : creux 22">
                <a:extLst>
                  <a:ext uri="{FF2B5EF4-FFF2-40B4-BE49-F238E27FC236}">
                    <a16:creationId xmlns:a16="http://schemas.microsoft.com/office/drawing/2014/main" id="{20C4C8EA-A8AC-45E3-9226-ED211D6D8B28}"/>
                  </a:ext>
                </a:extLst>
              </p:cNvPr>
              <p:cNvSpPr/>
              <p:nvPr/>
            </p:nvSpPr>
            <p:spPr>
              <a:xfrm>
                <a:off x="981075" y="1633650"/>
                <a:ext cx="523875" cy="523875"/>
              </a:xfrm>
              <a:prstGeom prst="donut">
                <a:avLst>
                  <a:gd name="adj" fmla="val 6665"/>
                </a:avLst>
              </a:prstGeom>
              <a:solidFill>
                <a:srgbClr val="006A5A"/>
              </a:solidFill>
              <a:ln>
                <a:solidFill>
                  <a:srgbClr val="006A5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a:solidFill>
                    <a:schemeClr val="tx1"/>
                  </a:solidFill>
                </a:endParaRPr>
              </a:p>
            </p:txBody>
          </p:sp>
          <p:sp>
            <p:nvSpPr>
              <p:cNvPr id="24" name="Rectangle 23">
                <a:extLst>
                  <a:ext uri="{FF2B5EF4-FFF2-40B4-BE49-F238E27FC236}">
                    <a16:creationId xmlns:a16="http://schemas.microsoft.com/office/drawing/2014/main" id="{D5512D47-51A7-48DD-94F0-9146AB945B43}"/>
                  </a:ext>
                </a:extLst>
              </p:cNvPr>
              <p:cNvSpPr/>
              <p:nvPr/>
            </p:nvSpPr>
            <p:spPr>
              <a:xfrm>
                <a:off x="1033660" y="1562896"/>
                <a:ext cx="418704" cy="646329"/>
              </a:xfrm>
              <a:prstGeom prst="rect">
                <a:avLst/>
              </a:prstGeom>
              <a:noFill/>
            </p:spPr>
            <p:txBody>
              <a:bodyPr wrap="none" lIns="91440" tIns="45720" rIns="91440" bIns="45720">
                <a:spAutoFit/>
              </a:bodyPr>
              <a:lstStyle/>
              <a:p>
                <a:pPr algn="ctr"/>
                <a:r>
                  <a:rPr lang="fr-FR" sz="3600" b="1" dirty="0">
                    <a:ln w="0"/>
                    <a:solidFill>
                      <a:srgbClr val="006A5A"/>
                    </a:solidFill>
                    <a:effectLst>
                      <a:outerShdw blurRad="38100" dist="19050" dir="2700000" algn="tl" rotWithShape="0">
                        <a:schemeClr val="dk1">
                          <a:alpha val="40000"/>
                        </a:schemeClr>
                      </a:outerShdw>
                    </a:effectLst>
                  </a:rPr>
                  <a:t>4</a:t>
                </a:r>
              </a:p>
            </p:txBody>
          </p:sp>
        </p:grpSp>
      </p:grpSp>
      <p:grpSp>
        <p:nvGrpSpPr>
          <p:cNvPr id="25" name="Groupe 24">
            <a:extLst>
              <a:ext uri="{FF2B5EF4-FFF2-40B4-BE49-F238E27FC236}">
                <a16:creationId xmlns:a16="http://schemas.microsoft.com/office/drawing/2014/main" id="{112F6F79-4161-432A-81D3-E1265BBB790D}"/>
              </a:ext>
            </a:extLst>
          </p:cNvPr>
          <p:cNvGrpSpPr/>
          <p:nvPr/>
        </p:nvGrpSpPr>
        <p:grpSpPr>
          <a:xfrm>
            <a:off x="660909" y="4914559"/>
            <a:ext cx="8162925" cy="646331"/>
            <a:chOff x="985837" y="4689476"/>
            <a:chExt cx="8162925" cy="677137"/>
          </a:xfrm>
        </p:grpSpPr>
        <p:grpSp>
          <p:nvGrpSpPr>
            <p:cNvPr id="26" name="Groupe 25">
              <a:extLst>
                <a:ext uri="{FF2B5EF4-FFF2-40B4-BE49-F238E27FC236}">
                  <a16:creationId xmlns:a16="http://schemas.microsoft.com/office/drawing/2014/main" id="{A3AE196A-9B5D-4B86-BC33-5B2C0AD2175D}"/>
                </a:ext>
              </a:extLst>
            </p:cNvPr>
            <p:cNvGrpSpPr/>
            <p:nvPr/>
          </p:nvGrpSpPr>
          <p:grpSpPr>
            <a:xfrm>
              <a:off x="985837" y="4689476"/>
              <a:ext cx="523875" cy="677137"/>
              <a:chOff x="981075" y="1562896"/>
              <a:chExt cx="523875" cy="677137"/>
            </a:xfrm>
          </p:grpSpPr>
          <p:sp>
            <p:nvSpPr>
              <p:cNvPr id="28" name="Cercle : creux 27">
                <a:extLst>
                  <a:ext uri="{FF2B5EF4-FFF2-40B4-BE49-F238E27FC236}">
                    <a16:creationId xmlns:a16="http://schemas.microsoft.com/office/drawing/2014/main" id="{3C048E6B-EBB6-4CF3-8604-C70163E755A9}"/>
                  </a:ext>
                </a:extLst>
              </p:cNvPr>
              <p:cNvSpPr/>
              <p:nvPr/>
            </p:nvSpPr>
            <p:spPr>
              <a:xfrm>
                <a:off x="981075" y="1633650"/>
                <a:ext cx="523875" cy="523875"/>
              </a:xfrm>
              <a:prstGeom prst="donut">
                <a:avLst>
                  <a:gd name="adj" fmla="val 6665"/>
                </a:avLst>
              </a:prstGeom>
              <a:solidFill>
                <a:srgbClr val="006A5A"/>
              </a:solidFill>
              <a:ln>
                <a:solidFill>
                  <a:srgbClr val="006A5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a:solidFill>
                    <a:srgbClr val="006A5A"/>
                  </a:solidFill>
                </a:endParaRPr>
              </a:p>
            </p:txBody>
          </p:sp>
          <p:sp>
            <p:nvSpPr>
              <p:cNvPr id="29" name="Rectangle 28">
                <a:extLst>
                  <a:ext uri="{FF2B5EF4-FFF2-40B4-BE49-F238E27FC236}">
                    <a16:creationId xmlns:a16="http://schemas.microsoft.com/office/drawing/2014/main" id="{9D643DA9-0323-4876-8494-B13998B45C47}"/>
                  </a:ext>
                </a:extLst>
              </p:cNvPr>
              <p:cNvSpPr/>
              <p:nvPr/>
            </p:nvSpPr>
            <p:spPr>
              <a:xfrm>
                <a:off x="1033660" y="1562896"/>
                <a:ext cx="418704" cy="677137"/>
              </a:xfrm>
              <a:prstGeom prst="rect">
                <a:avLst/>
              </a:prstGeom>
              <a:noFill/>
            </p:spPr>
            <p:txBody>
              <a:bodyPr wrap="none" lIns="91440" tIns="45720" rIns="91440" bIns="45720">
                <a:spAutoFit/>
              </a:bodyPr>
              <a:lstStyle/>
              <a:p>
                <a:pPr algn="ctr"/>
                <a:r>
                  <a:rPr lang="fr-FR" sz="3600" b="1" dirty="0">
                    <a:ln w="0"/>
                    <a:solidFill>
                      <a:srgbClr val="006A5A"/>
                    </a:solidFill>
                    <a:effectLst>
                      <a:outerShdw blurRad="38100" dist="19050" dir="2700000" algn="tl" rotWithShape="0">
                        <a:schemeClr val="dk1">
                          <a:alpha val="40000"/>
                        </a:schemeClr>
                      </a:outerShdw>
                    </a:effectLst>
                  </a:rPr>
                  <a:t>5</a:t>
                </a:r>
              </a:p>
            </p:txBody>
          </p:sp>
        </p:grpSp>
        <p:sp>
          <p:nvSpPr>
            <p:cNvPr id="27" name="ZoneTexte 26">
              <a:extLst>
                <a:ext uri="{FF2B5EF4-FFF2-40B4-BE49-F238E27FC236}">
                  <a16:creationId xmlns:a16="http://schemas.microsoft.com/office/drawing/2014/main" id="{4FAAA7E8-159A-4A34-BCBC-6D93009909BA}"/>
                </a:ext>
              </a:extLst>
            </p:cNvPr>
            <p:cNvSpPr txBox="1"/>
            <p:nvPr/>
          </p:nvSpPr>
          <p:spPr>
            <a:xfrm>
              <a:off x="1690686" y="4750475"/>
              <a:ext cx="7458076" cy="548292"/>
            </a:xfrm>
            <a:prstGeom prst="rect">
              <a:avLst/>
            </a:prstGeom>
            <a:noFill/>
          </p:spPr>
          <p:txBody>
            <a:bodyPr wrap="square" rtlCol="0">
              <a:spAutoFit/>
            </a:bodyPr>
            <a:lstStyle/>
            <a:p>
              <a:r>
                <a:rPr lang="fr-FR" sz="2801" dirty="0">
                  <a:latin typeface="Gill Sans MT" panose="020B0502020104020203" pitchFamily="34" charset="0"/>
                </a:rPr>
                <a:t>Discussion</a:t>
              </a:r>
            </a:p>
          </p:txBody>
        </p:sp>
      </p:grpSp>
      <p:sp>
        <p:nvSpPr>
          <p:cNvPr id="30" name="ZoneTexte 29">
            <a:extLst>
              <a:ext uri="{FF2B5EF4-FFF2-40B4-BE49-F238E27FC236}">
                <a16:creationId xmlns:a16="http://schemas.microsoft.com/office/drawing/2014/main" id="{A16DBB7D-6970-437A-AD12-89C5B0761AAC}"/>
              </a:ext>
            </a:extLst>
          </p:cNvPr>
          <p:cNvSpPr txBox="1"/>
          <p:nvPr/>
        </p:nvSpPr>
        <p:spPr>
          <a:xfrm>
            <a:off x="407039" y="384602"/>
            <a:ext cx="3085277" cy="523220"/>
          </a:xfrm>
          <a:prstGeom prst="rect">
            <a:avLst/>
          </a:prstGeom>
          <a:noFill/>
        </p:spPr>
        <p:txBody>
          <a:bodyPr wrap="square" rtlCol="0">
            <a:spAutoFit/>
          </a:bodyPr>
          <a:lstStyle/>
          <a:p>
            <a:r>
              <a:rPr lang="fr-FR" sz="2800" b="1" dirty="0">
                <a:solidFill>
                  <a:srgbClr val="006A5A"/>
                </a:solidFill>
                <a:latin typeface="Gill Sans MT" panose="020B0502020104020203" pitchFamily="34" charset="0"/>
              </a:rPr>
              <a:t>PLAN</a:t>
            </a:r>
          </a:p>
        </p:txBody>
      </p:sp>
    </p:spTree>
    <p:extLst>
      <p:ext uri="{BB962C8B-B14F-4D97-AF65-F5344CB8AC3E}">
        <p14:creationId xmlns:p14="http://schemas.microsoft.com/office/powerpoint/2010/main" val="2701273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10CFAFE6-9E35-69C6-AC3A-E1FBBBABE1C7}"/>
              </a:ext>
            </a:extLst>
          </p:cNvPr>
          <p:cNvSpPr>
            <a:spLocks noGrp="1"/>
          </p:cNvSpPr>
          <p:nvPr>
            <p:ph type="sldNum" sz="quarter" idx="4"/>
          </p:nvPr>
        </p:nvSpPr>
        <p:spPr/>
        <p:txBody>
          <a:bodyPr/>
          <a:lstStyle/>
          <a:p>
            <a:fld id="{F546B7B7-7D14-4795-A998-350CFB2BDD43}" type="slidenum">
              <a:rPr lang="fr-FR" smtClean="0"/>
              <a:pPr/>
              <a:t>5</a:t>
            </a:fld>
            <a:endParaRPr lang="fr-FR"/>
          </a:p>
        </p:txBody>
      </p:sp>
    </p:spTree>
    <p:extLst>
      <p:ext uri="{BB962C8B-B14F-4D97-AF65-F5344CB8AC3E}">
        <p14:creationId xmlns:p14="http://schemas.microsoft.com/office/powerpoint/2010/main" val="2305187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2C0BD4-87F9-94E2-E8EB-4141A2D4FE51}"/>
            </a:ext>
          </a:extLst>
        </p:cNvPr>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092E8A1B-C5B7-F838-D33C-FE9174FCF963}"/>
              </a:ext>
            </a:extLst>
          </p:cNvPr>
          <p:cNvSpPr>
            <a:spLocks noGrp="1"/>
          </p:cNvSpPr>
          <p:nvPr>
            <p:ph type="sldNum" sz="quarter" idx="4"/>
          </p:nvPr>
        </p:nvSpPr>
        <p:spPr>
          <a:xfrm>
            <a:off x="8610600" y="6356350"/>
            <a:ext cx="2743200" cy="365125"/>
          </a:xfrm>
        </p:spPr>
        <p:txBody>
          <a:bodyPr/>
          <a:lstStyle/>
          <a:p>
            <a:fld id="{F546B7B7-7D14-4795-A998-350CFB2BDD43}" type="slidenum">
              <a:rPr lang="fr-FR" smtClean="0"/>
              <a:pPr/>
              <a:t>6</a:t>
            </a:fld>
            <a:endParaRPr lang="fr-FR"/>
          </a:p>
        </p:txBody>
      </p:sp>
      <p:sp>
        <p:nvSpPr>
          <p:cNvPr id="2" name="ZoneTexte 1">
            <a:extLst>
              <a:ext uri="{FF2B5EF4-FFF2-40B4-BE49-F238E27FC236}">
                <a16:creationId xmlns:a16="http://schemas.microsoft.com/office/drawing/2014/main" id="{CA34004F-553A-08A1-ACB7-25A11E05A84E}"/>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1.1. Cadre conceptuel</a:t>
            </a:r>
          </a:p>
        </p:txBody>
      </p:sp>
      <p:pic>
        <p:nvPicPr>
          <p:cNvPr id="4" name="Graphique 3" descr="Flèches de chevron">
            <a:extLst>
              <a:ext uri="{FF2B5EF4-FFF2-40B4-BE49-F238E27FC236}">
                <a16:creationId xmlns:a16="http://schemas.microsoft.com/office/drawing/2014/main" id="{A9535B51-49F3-360C-FC79-65BFF24ABB6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sp>
        <p:nvSpPr>
          <p:cNvPr id="5" name="ZoneTexte 4">
            <a:extLst>
              <a:ext uri="{FF2B5EF4-FFF2-40B4-BE49-F238E27FC236}">
                <a16:creationId xmlns:a16="http://schemas.microsoft.com/office/drawing/2014/main" id="{19BDDB0E-5ED2-616F-556E-CC6866C48709}"/>
              </a:ext>
            </a:extLst>
          </p:cNvPr>
          <p:cNvSpPr txBox="1"/>
          <p:nvPr/>
        </p:nvSpPr>
        <p:spPr>
          <a:xfrm>
            <a:off x="390648" y="3198167"/>
            <a:ext cx="3446062" cy="461665"/>
          </a:xfrm>
          <a:prstGeom prst="rect">
            <a:avLst/>
          </a:prstGeom>
          <a:noFill/>
        </p:spPr>
        <p:txBody>
          <a:bodyPr wrap="square">
            <a:spAutoFit/>
          </a:bodyPr>
          <a:lstStyle/>
          <a:p>
            <a:pPr marL="342900" indent="-342900">
              <a:buFont typeface="Arial" panose="020B0604020202020204" pitchFamily="34" charset="0"/>
              <a:buChar char="•"/>
            </a:pPr>
            <a:r>
              <a:rPr lang="fr-FR" sz="2400" b="1" dirty="0">
                <a:latin typeface="Gill Sans MT" panose="020B0502020104020203" pitchFamily="34" charset="0"/>
              </a:rPr>
              <a:t>Notion de voisinage</a:t>
            </a:r>
            <a:endParaRPr lang="fr-FR" sz="2400" dirty="0">
              <a:latin typeface="Gill Sans MT" panose="020B0502020104020203" pitchFamily="34" charset="0"/>
            </a:endParaRPr>
          </a:p>
        </p:txBody>
      </p:sp>
      <mc:AlternateContent xmlns:mc="http://schemas.openxmlformats.org/markup-compatibility/2006" xmlns:a14="http://schemas.microsoft.com/office/drawing/2010/main">
        <mc:Choice Requires="a14">
          <p:sp>
            <p:nvSpPr>
              <p:cNvPr id="6" name="ZoneTexte 5">
                <a:extLst>
                  <a:ext uri="{FF2B5EF4-FFF2-40B4-BE49-F238E27FC236}">
                    <a16:creationId xmlns:a16="http://schemas.microsoft.com/office/drawing/2014/main" id="{16044062-2647-3BDD-6E66-9E907B89CFA5}"/>
                  </a:ext>
                </a:extLst>
              </p:cNvPr>
              <p:cNvSpPr txBox="1"/>
              <p:nvPr/>
            </p:nvSpPr>
            <p:spPr>
              <a:xfrm>
                <a:off x="390647" y="1606501"/>
                <a:ext cx="5834743" cy="1156598"/>
              </a:xfrm>
              <a:prstGeom prst="rect">
                <a:avLst/>
              </a:prstGeom>
              <a:noFill/>
            </p:spPr>
            <p:txBody>
              <a:bodyPr wrap="square">
                <a:spAutoFit/>
              </a:bodyPr>
              <a:lstStyle/>
              <a:p>
                <a:pPr marL="342900" indent="-342900">
                  <a:buFont typeface="Arial" panose="020B0604020202020204" pitchFamily="34" charset="0"/>
                  <a:buChar char="•"/>
                </a:pPr>
                <a:r>
                  <a:rPr lang="fr-FR" sz="2400" dirty="0">
                    <a:latin typeface="Gill Sans MT" panose="020B0502020104020203" pitchFamily="34" charset="0"/>
                  </a:rPr>
                  <a:t>Le </a:t>
                </a:r>
                <a:r>
                  <a:rPr lang="fr-FR" sz="2400" b="1" dirty="0">
                    <a:latin typeface="Gill Sans MT" panose="020B0502020104020203" pitchFamily="34" charset="0"/>
                  </a:rPr>
                  <a:t>taux de consultations</a:t>
                </a:r>
                <a:endParaRPr lang="fr-FR" sz="2400" dirty="0">
                  <a:latin typeface="Gill Sans MT" panose="020B0502020104020203" pitchFamily="34" charset="0"/>
                </a:endParaRPr>
              </a:p>
              <a:p>
                <a:pPr algn="ct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𝜏</m:t>
                          </m:r>
                        </m:e>
                        <m:sub>
                          <m:r>
                            <a:rPr lang="fr-FR" sz="2400" b="0" i="1" smtClean="0">
                              <a:latin typeface="Cambria Math" panose="02040503050406030204" pitchFamily="18" charset="0"/>
                            </a:rPr>
                            <m:t>𝑖</m:t>
                          </m:r>
                        </m:sub>
                      </m:sSub>
                      <m:r>
                        <a:rPr lang="fr-FR" sz="2400" b="0" i="1" smtClean="0">
                          <a:latin typeface="Cambria Math" panose="02040503050406030204" pitchFamily="18" charset="0"/>
                        </a:rPr>
                        <m:t>=</m:t>
                      </m:r>
                      <m:f>
                        <m:fPr>
                          <m:ctrlPr>
                            <a:rPr lang="fr-FR" sz="2400" b="0" i="1" smtClean="0">
                              <a:latin typeface="Cambria Math" panose="02040503050406030204" pitchFamily="18" charset="0"/>
                            </a:rPr>
                          </m:ctrlPr>
                        </m:fPr>
                        <m:num>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𝑛</m:t>
                              </m:r>
                            </m:e>
                            <m:sub>
                              <m:r>
                                <a:rPr lang="fr-FR" sz="2400" b="0" i="1" smtClean="0">
                                  <a:latin typeface="Cambria Math" panose="02040503050406030204" pitchFamily="18" charset="0"/>
                                </a:rPr>
                                <m:t>𝑖</m:t>
                              </m:r>
                            </m:sub>
                          </m:sSub>
                        </m:num>
                        <m:den>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𝑃</m:t>
                              </m:r>
                            </m:e>
                            <m:sub>
                              <m:r>
                                <a:rPr lang="fr-FR" sz="2400" b="0" i="1" smtClean="0">
                                  <a:latin typeface="Cambria Math" panose="02040503050406030204" pitchFamily="18" charset="0"/>
                                </a:rPr>
                                <m:t>𝑖</m:t>
                              </m:r>
                            </m:sub>
                          </m:sSub>
                        </m:den>
                      </m:f>
                    </m:oMath>
                  </m:oMathPara>
                </a14:m>
                <a:endParaRPr lang="en-US" sz="2400" dirty="0">
                  <a:latin typeface="Gill Sans MT" panose="020B0502020104020203" pitchFamily="34" charset="0"/>
                </a:endParaRPr>
              </a:p>
            </p:txBody>
          </p:sp>
        </mc:Choice>
        <mc:Fallback xmlns="">
          <p:sp>
            <p:nvSpPr>
              <p:cNvPr id="6" name="ZoneTexte 5">
                <a:extLst>
                  <a:ext uri="{FF2B5EF4-FFF2-40B4-BE49-F238E27FC236}">
                    <a16:creationId xmlns:a16="http://schemas.microsoft.com/office/drawing/2014/main" id="{16044062-2647-3BDD-6E66-9E907B89CFA5}"/>
                  </a:ext>
                </a:extLst>
              </p:cNvPr>
              <p:cNvSpPr txBox="1">
                <a:spLocks noRot="1" noChangeAspect="1" noMove="1" noResize="1" noEditPoints="1" noAdjustHandles="1" noChangeArrowheads="1" noChangeShapeType="1" noTextEdit="1"/>
              </p:cNvSpPr>
              <p:nvPr/>
            </p:nvSpPr>
            <p:spPr>
              <a:xfrm>
                <a:off x="390647" y="1606501"/>
                <a:ext cx="5834743" cy="1156598"/>
              </a:xfrm>
              <a:prstGeom prst="rect">
                <a:avLst/>
              </a:prstGeom>
              <a:blipFill>
                <a:blip r:embed="rId4"/>
                <a:stretch>
                  <a:fillRect l="-1358" t="-4233"/>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20C5E080-9BA5-0202-4544-2E5F62BBF121}"/>
                  </a:ext>
                </a:extLst>
              </p:cNvPr>
              <p:cNvSpPr txBox="1"/>
              <p:nvPr/>
            </p:nvSpPr>
            <p:spPr>
              <a:xfrm>
                <a:off x="390647" y="4477319"/>
                <a:ext cx="10308771" cy="1650708"/>
              </a:xfrm>
              <a:prstGeom prst="rect">
                <a:avLst/>
              </a:prstGeom>
              <a:noFill/>
            </p:spPr>
            <p:txBody>
              <a:bodyPr wrap="square">
                <a:spAutoFit/>
              </a:bodyPr>
              <a:lstStyle/>
              <a:p>
                <a:pPr marL="342900" indent="-342900">
                  <a:buFont typeface="Arial" panose="020B0604020202020204" pitchFamily="34" charset="0"/>
                  <a:buChar char="•"/>
                </a:pPr>
                <a:r>
                  <a:rPr lang="fr-FR" sz="2400" dirty="0">
                    <a:latin typeface="Gill Sans MT" panose="020B0502020104020203" pitchFamily="34" charset="0"/>
                  </a:rPr>
                  <a:t>La </a:t>
                </a:r>
                <a:r>
                  <a:rPr lang="fr-FR" sz="2400" b="1" dirty="0">
                    <a:latin typeface="Gill Sans MT" panose="020B0502020104020203" pitchFamily="34" charset="0"/>
                  </a:rPr>
                  <a:t>distance de </a:t>
                </a:r>
                <a:r>
                  <a:rPr lang="fr-FR" sz="2400" b="1" dirty="0" err="1">
                    <a:latin typeface="Gill Sans MT" panose="020B0502020104020203" pitchFamily="34" charset="0"/>
                  </a:rPr>
                  <a:t>Haversine</a:t>
                </a:r>
                <a:r>
                  <a:rPr lang="fr-FR" sz="2400" b="1" dirty="0">
                    <a:latin typeface="Gill Sans MT" panose="020B0502020104020203" pitchFamily="34" charset="0"/>
                  </a:rPr>
                  <a:t> </a:t>
                </a:r>
                <a:endParaRPr lang="fr-FR" sz="24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fr-FR" sz="2400" i="1">
                              <a:latin typeface="Cambria Math" panose="02040503050406030204" pitchFamily="18" charset="0"/>
                            </a:rPr>
                          </m:ctrlPr>
                        </m:sSubPr>
                        <m:e>
                          <m:r>
                            <a:rPr lang="fr-FR" sz="2400">
                              <a:latin typeface="Cambria Math" panose="02040503050406030204" pitchFamily="18" charset="0"/>
                            </a:rPr>
                            <m:t>𝑑</m:t>
                          </m:r>
                        </m:e>
                        <m:sub>
                          <m:r>
                            <a:rPr lang="fr-FR" sz="2400">
                              <a:latin typeface="Cambria Math" panose="02040503050406030204" pitchFamily="18" charset="0"/>
                            </a:rPr>
                            <m:t>𝑖𝑗</m:t>
                          </m:r>
                        </m:sub>
                      </m:sSub>
                      <m:r>
                        <a:rPr lang="fr-FR" sz="2400">
                          <a:latin typeface="Cambria Math" panose="02040503050406030204" pitchFamily="18" charset="0"/>
                        </a:rPr>
                        <m:t>=2∙</m:t>
                      </m:r>
                      <m:r>
                        <a:rPr lang="fr-FR" sz="2400">
                          <a:latin typeface="Cambria Math" panose="02040503050406030204" pitchFamily="18" charset="0"/>
                        </a:rPr>
                        <m:t>𝑟</m:t>
                      </m:r>
                      <m:r>
                        <a:rPr lang="fr-FR" sz="2400">
                          <a:latin typeface="Cambria Math" panose="02040503050406030204" pitchFamily="18" charset="0"/>
                        </a:rPr>
                        <m:t>∙</m:t>
                      </m:r>
                      <m:r>
                        <a:rPr lang="fr-FR" sz="2400">
                          <a:latin typeface="Cambria Math" panose="02040503050406030204" pitchFamily="18" charset="0"/>
                        </a:rPr>
                        <m:t>𝑎𝑟𝑐𝑠𝑖𝑛</m:t>
                      </m:r>
                      <m:d>
                        <m:dPr>
                          <m:ctrlPr>
                            <a:rPr lang="fr-FR" sz="2400" i="1">
                              <a:latin typeface="Cambria Math" panose="02040503050406030204" pitchFamily="18" charset="0"/>
                            </a:rPr>
                          </m:ctrlPr>
                        </m:dPr>
                        <m:e>
                          <m:rad>
                            <m:radPr>
                              <m:degHide m:val="on"/>
                              <m:ctrlPr>
                                <a:rPr lang="fr-FR" sz="2400" i="1">
                                  <a:latin typeface="Cambria Math" panose="02040503050406030204" pitchFamily="18" charset="0"/>
                                </a:rPr>
                              </m:ctrlPr>
                            </m:radPr>
                            <m:deg/>
                            <m:e>
                              <m:sSup>
                                <m:sSupPr>
                                  <m:ctrlPr>
                                    <a:rPr lang="fr-FR" sz="2400" i="1">
                                      <a:latin typeface="Cambria Math" panose="02040503050406030204" pitchFamily="18" charset="0"/>
                                    </a:rPr>
                                  </m:ctrlPr>
                                </m:sSupPr>
                                <m:e>
                                  <m:r>
                                    <a:rPr lang="fr-FR" sz="2400">
                                      <a:latin typeface="Cambria Math" panose="02040503050406030204" pitchFamily="18" charset="0"/>
                                    </a:rPr>
                                    <m:t>𝑠𝑖𝑛</m:t>
                                  </m:r>
                                </m:e>
                                <m:sup>
                                  <m:r>
                                    <a:rPr lang="fr-FR" sz="2400">
                                      <a:latin typeface="Cambria Math" panose="02040503050406030204" pitchFamily="18" charset="0"/>
                                    </a:rPr>
                                    <m:t>2</m:t>
                                  </m:r>
                                </m:sup>
                              </m:sSup>
                              <m:d>
                                <m:dPr>
                                  <m:ctrlPr>
                                    <a:rPr lang="fr-FR" sz="2400" i="1">
                                      <a:latin typeface="Cambria Math" panose="02040503050406030204" pitchFamily="18" charset="0"/>
                                    </a:rPr>
                                  </m:ctrlPr>
                                </m:dPr>
                                <m:e>
                                  <m:f>
                                    <m:fPr>
                                      <m:ctrlPr>
                                        <a:rPr lang="fr-FR" sz="2400" i="1">
                                          <a:latin typeface="Cambria Math" panose="02040503050406030204" pitchFamily="18" charset="0"/>
                                        </a:rPr>
                                      </m:ctrlPr>
                                    </m:fPr>
                                    <m:num>
                                      <m:sSub>
                                        <m:sSubPr>
                                          <m:ctrlPr>
                                            <a:rPr lang="fr-FR" sz="2400" i="1">
                                              <a:latin typeface="Cambria Math" panose="02040503050406030204" pitchFamily="18" charset="0"/>
                                            </a:rPr>
                                          </m:ctrlPr>
                                        </m:sSubPr>
                                        <m:e>
                                          <m:r>
                                            <a:rPr lang="fr-FR" sz="2400">
                                              <a:latin typeface="Cambria Math" panose="02040503050406030204" pitchFamily="18" charset="0"/>
                                            </a:rPr>
                                            <m:t>𝜑</m:t>
                                          </m:r>
                                        </m:e>
                                        <m:sub>
                                          <m:r>
                                            <a:rPr lang="fr-FR" sz="2400">
                                              <a:latin typeface="Cambria Math" panose="02040503050406030204" pitchFamily="18" charset="0"/>
                                            </a:rPr>
                                            <m:t>𝑗</m:t>
                                          </m:r>
                                        </m:sub>
                                      </m:sSub>
                                      <m:r>
                                        <a:rPr lang="fr-FR" sz="2400">
                                          <a:latin typeface="Cambria Math" panose="02040503050406030204" pitchFamily="18" charset="0"/>
                                        </a:rPr>
                                        <m:t>−</m:t>
                                      </m:r>
                                      <m:sSub>
                                        <m:sSubPr>
                                          <m:ctrlPr>
                                            <a:rPr lang="fr-FR" sz="2400" i="1">
                                              <a:latin typeface="Cambria Math" panose="02040503050406030204" pitchFamily="18" charset="0"/>
                                            </a:rPr>
                                          </m:ctrlPr>
                                        </m:sSubPr>
                                        <m:e>
                                          <m:r>
                                            <a:rPr lang="fr-FR" sz="2400">
                                              <a:latin typeface="Cambria Math" panose="02040503050406030204" pitchFamily="18" charset="0"/>
                                            </a:rPr>
                                            <m:t>𝜑</m:t>
                                          </m:r>
                                        </m:e>
                                        <m:sub>
                                          <m:r>
                                            <a:rPr lang="fr-FR" sz="2400">
                                              <a:latin typeface="Cambria Math" panose="02040503050406030204" pitchFamily="18" charset="0"/>
                                            </a:rPr>
                                            <m:t>𝑖</m:t>
                                          </m:r>
                                        </m:sub>
                                      </m:sSub>
                                    </m:num>
                                    <m:den>
                                      <m:r>
                                        <a:rPr lang="fr-FR" sz="2400">
                                          <a:latin typeface="Cambria Math" panose="02040503050406030204" pitchFamily="18" charset="0"/>
                                        </a:rPr>
                                        <m:t>2</m:t>
                                      </m:r>
                                    </m:den>
                                  </m:f>
                                </m:e>
                              </m:d>
                              <m:r>
                                <a:rPr lang="fr-FR" sz="2400">
                                  <a:latin typeface="Cambria Math" panose="02040503050406030204" pitchFamily="18" charset="0"/>
                                </a:rPr>
                                <m:t>+</m:t>
                              </m:r>
                              <m:r>
                                <a:rPr lang="fr-FR" sz="2400">
                                  <a:latin typeface="Cambria Math" panose="02040503050406030204" pitchFamily="18" charset="0"/>
                                </a:rPr>
                                <m:t>𝑐𝑜𝑠</m:t>
                              </m:r>
                              <m:d>
                                <m:dPr>
                                  <m:ctrlPr>
                                    <a:rPr lang="fr-FR" sz="2400" i="1">
                                      <a:latin typeface="Cambria Math" panose="02040503050406030204" pitchFamily="18" charset="0"/>
                                    </a:rPr>
                                  </m:ctrlPr>
                                </m:dPr>
                                <m:e>
                                  <m:sSub>
                                    <m:sSubPr>
                                      <m:ctrlPr>
                                        <a:rPr lang="fr-FR" sz="2400" i="1">
                                          <a:latin typeface="Cambria Math" panose="02040503050406030204" pitchFamily="18" charset="0"/>
                                        </a:rPr>
                                      </m:ctrlPr>
                                    </m:sSubPr>
                                    <m:e>
                                      <m:r>
                                        <a:rPr lang="fr-FR" sz="2400">
                                          <a:latin typeface="Cambria Math" panose="02040503050406030204" pitchFamily="18" charset="0"/>
                                        </a:rPr>
                                        <m:t>𝜑</m:t>
                                      </m:r>
                                    </m:e>
                                    <m:sub>
                                      <m:r>
                                        <a:rPr lang="fr-FR" sz="2400">
                                          <a:latin typeface="Cambria Math" panose="02040503050406030204" pitchFamily="18" charset="0"/>
                                        </a:rPr>
                                        <m:t>𝑖</m:t>
                                      </m:r>
                                    </m:sub>
                                  </m:sSub>
                                </m:e>
                              </m:d>
                              <m:r>
                                <a:rPr lang="fr-FR" sz="2400">
                                  <a:latin typeface="Cambria Math" panose="02040503050406030204" pitchFamily="18" charset="0"/>
                                </a:rPr>
                                <m:t>𝑐𝑜𝑠</m:t>
                              </m:r>
                              <m:d>
                                <m:dPr>
                                  <m:ctrlPr>
                                    <a:rPr lang="fr-FR" sz="2400" i="1">
                                      <a:latin typeface="Cambria Math" panose="02040503050406030204" pitchFamily="18" charset="0"/>
                                    </a:rPr>
                                  </m:ctrlPr>
                                </m:dPr>
                                <m:e>
                                  <m:sSub>
                                    <m:sSubPr>
                                      <m:ctrlPr>
                                        <a:rPr lang="fr-FR" sz="2400" i="1">
                                          <a:latin typeface="Cambria Math" panose="02040503050406030204" pitchFamily="18" charset="0"/>
                                        </a:rPr>
                                      </m:ctrlPr>
                                    </m:sSubPr>
                                    <m:e>
                                      <m:r>
                                        <a:rPr lang="fr-FR" sz="2400">
                                          <a:latin typeface="Cambria Math" panose="02040503050406030204" pitchFamily="18" charset="0"/>
                                        </a:rPr>
                                        <m:t>𝜑</m:t>
                                      </m:r>
                                    </m:e>
                                    <m:sub>
                                      <m:r>
                                        <a:rPr lang="fr-FR" sz="2400">
                                          <a:latin typeface="Cambria Math" panose="02040503050406030204" pitchFamily="18" charset="0"/>
                                        </a:rPr>
                                        <m:t>𝑗</m:t>
                                      </m:r>
                                    </m:sub>
                                  </m:sSub>
                                </m:e>
                              </m:d>
                              <m:sSup>
                                <m:sSupPr>
                                  <m:ctrlPr>
                                    <a:rPr lang="fr-FR" sz="2400" i="1">
                                      <a:latin typeface="Cambria Math" panose="02040503050406030204" pitchFamily="18" charset="0"/>
                                    </a:rPr>
                                  </m:ctrlPr>
                                </m:sSupPr>
                                <m:e>
                                  <m:r>
                                    <a:rPr lang="fr-FR" sz="2400">
                                      <a:latin typeface="Cambria Math" panose="02040503050406030204" pitchFamily="18" charset="0"/>
                                    </a:rPr>
                                    <m:t>𝑠𝑖𝑛</m:t>
                                  </m:r>
                                </m:e>
                                <m:sup>
                                  <m:r>
                                    <a:rPr lang="fr-FR" sz="2400">
                                      <a:latin typeface="Cambria Math" panose="02040503050406030204" pitchFamily="18" charset="0"/>
                                    </a:rPr>
                                    <m:t>2</m:t>
                                  </m:r>
                                </m:sup>
                              </m:sSup>
                              <m:d>
                                <m:dPr>
                                  <m:ctrlPr>
                                    <a:rPr lang="fr-FR" sz="2400" i="1">
                                      <a:latin typeface="Cambria Math" panose="02040503050406030204" pitchFamily="18" charset="0"/>
                                    </a:rPr>
                                  </m:ctrlPr>
                                </m:dPr>
                                <m:e>
                                  <m:f>
                                    <m:fPr>
                                      <m:ctrlPr>
                                        <a:rPr lang="fr-FR" sz="2400" i="1">
                                          <a:latin typeface="Cambria Math" panose="02040503050406030204" pitchFamily="18" charset="0"/>
                                        </a:rPr>
                                      </m:ctrlPr>
                                    </m:fPr>
                                    <m:num>
                                      <m:sSub>
                                        <m:sSubPr>
                                          <m:ctrlPr>
                                            <a:rPr lang="fr-FR" sz="2400" i="1">
                                              <a:latin typeface="Cambria Math" panose="02040503050406030204" pitchFamily="18" charset="0"/>
                                            </a:rPr>
                                          </m:ctrlPr>
                                        </m:sSubPr>
                                        <m:e>
                                          <m:r>
                                            <a:rPr lang="fr-FR" sz="2400">
                                              <a:latin typeface="Cambria Math" panose="02040503050406030204" pitchFamily="18" charset="0"/>
                                            </a:rPr>
                                            <m:t>𝜆</m:t>
                                          </m:r>
                                        </m:e>
                                        <m:sub>
                                          <m:r>
                                            <a:rPr lang="fr-FR" sz="2400">
                                              <a:latin typeface="Cambria Math" panose="02040503050406030204" pitchFamily="18" charset="0"/>
                                            </a:rPr>
                                            <m:t>𝑗</m:t>
                                          </m:r>
                                        </m:sub>
                                      </m:sSub>
                                      <m:r>
                                        <a:rPr lang="fr-FR" sz="2400">
                                          <a:latin typeface="Cambria Math" panose="02040503050406030204" pitchFamily="18" charset="0"/>
                                        </a:rPr>
                                        <m:t>−</m:t>
                                      </m:r>
                                      <m:sSub>
                                        <m:sSubPr>
                                          <m:ctrlPr>
                                            <a:rPr lang="fr-FR" sz="2400" i="1">
                                              <a:latin typeface="Cambria Math" panose="02040503050406030204" pitchFamily="18" charset="0"/>
                                            </a:rPr>
                                          </m:ctrlPr>
                                        </m:sSubPr>
                                        <m:e>
                                          <m:r>
                                            <a:rPr lang="fr-FR" sz="2400">
                                              <a:latin typeface="Cambria Math" panose="02040503050406030204" pitchFamily="18" charset="0"/>
                                            </a:rPr>
                                            <m:t>𝜆</m:t>
                                          </m:r>
                                        </m:e>
                                        <m:sub>
                                          <m:r>
                                            <a:rPr lang="fr-FR" sz="2400">
                                              <a:latin typeface="Cambria Math" panose="02040503050406030204" pitchFamily="18" charset="0"/>
                                            </a:rPr>
                                            <m:t>𝑖</m:t>
                                          </m:r>
                                        </m:sub>
                                      </m:sSub>
                                    </m:num>
                                    <m:den>
                                      <m:r>
                                        <a:rPr lang="fr-FR" sz="2400">
                                          <a:latin typeface="Cambria Math" panose="02040503050406030204" pitchFamily="18" charset="0"/>
                                        </a:rPr>
                                        <m:t>2</m:t>
                                      </m:r>
                                    </m:den>
                                  </m:f>
                                </m:e>
                              </m:d>
                            </m:e>
                          </m:rad>
                        </m:e>
                      </m:d>
                    </m:oMath>
                  </m:oMathPara>
                </a14:m>
                <a:endParaRPr lang="fr-FR" sz="2400" b="1" dirty="0">
                  <a:latin typeface="Gill Sans MT" panose="020B0502020104020203" pitchFamily="34" charset="0"/>
                </a:endParaRPr>
              </a:p>
            </p:txBody>
          </p:sp>
        </mc:Choice>
        <mc:Fallback xmlns="">
          <p:sp>
            <p:nvSpPr>
              <p:cNvPr id="7" name="ZoneTexte 6">
                <a:extLst>
                  <a:ext uri="{FF2B5EF4-FFF2-40B4-BE49-F238E27FC236}">
                    <a16:creationId xmlns:a16="http://schemas.microsoft.com/office/drawing/2014/main" id="{20C5E080-9BA5-0202-4544-2E5F62BBF121}"/>
                  </a:ext>
                </a:extLst>
              </p:cNvPr>
              <p:cNvSpPr txBox="1">
                <a:spLocks noRot="1" noChangeAspect="1" noMove="1" noResize="1" noEditPoints="1" noAdjustHandles="1" noChangeArrowheads="1" noChangeShapeType="1" noTextEdit="1"/>
              </p:cNvSpPr>
              <p:nvPr/>
            </p:nvSpPr>
            <p:spPr>
              <a:xfrm>
                <a:off x="390647" y="4477319"/>
                <a:ext cx="10308771" cy="1650708"/>
              </a:xfrm>
              <a:prstGeom prst="rect">
                <a:avLst/>
              </a:prstGeom>
              <a:blipFill>
                <a:blip r:embed="rId5"/>
                <a:stretch>
                  <a:fillRect l="-769" t="-2952"/>
                </a:stretch>
              </a:blipFill>
            </p:spPr>
            <p:txBody>
              <a:bodyPr/>
              <a:lstStyle/>
              <a:p>
                <a:r>
                  <a:rPr lang="fr-FR">
                    <a:noFill/>
                  </a:rPr>
                  <a:t> </a:t>
                </a:r>
              </a:p>
            </p:txBody>
          </p:sp>
        </mc:Fallback>
      </mc:AlternateContent>
    </p:spTree>
    <p:extLst>
      <p:ext uri="{BB962C8B-B14F-4D97-AF65-F5344CB8AC3E}">
        <p14:creationId xmlns:p14="http://schemas.microsoft.com/office/powerpoint/2010/main" val="1964435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3F717D-1F47-218F-15CC-2D03D50D5F69}"/>
            </a:ext>
          </a:extLst>
        </p:cNvPr>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842C009D-1535-A475-70B7-FE99DA481ADB}"/>
              </a:ext>
            </a:extLst>
          </p:cNvPr>
          <p:cNvSpPr>
            <a:spLocks noGrp="1"/>
          </p:cNvSpPr>
          <p:nvPr>
            <p:ph type="sldNum" sz="quarter" idx="4"/>
          </p:nvPr>
        </p:nvSpPr>
        <p:spPr>
          <a:xfrm>
            <a:off x="8610600" y="6356350"/>
            <a:ext cx="2743200" cy="365125"/>
          </a:xfrm>
        </p:spPr>
        <p:txBody>
          <a:bodyPr/>
          <a:lstStyle/>
          <a:p>
            <a:fld id="{F546B7B7-7D14-4795-A998-350CFB2BDD43}" type="slidenum">
              <a:rPr lang="fr-FR" smtClean="0"/>
              <a:pPr/>
              <a:t>7</a:t>
            </a:fld>
            <a:endParaRPr lang="fr-FR"/>
          </a:p>
        </p:txBody>
      </p:sp>
      <p:sp>
        <p:nvSpPr>
          <p:cNvPr id="2" name="ZoneTexte 1">
            <a:extLst>
              <a:ext uri="{FF2B5EF4-FFF2-40B4-BE49-F238E27FC236}">
                <a16:creationId xmlns:a16="http://schemas.microsoft.com/office/drawing/2014/main" id="{33B3D16C-DBCB-007E-7EE0-BB3F6A658E80}"/>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1.2. Revue de littérature</a:t>
            </a:r>
          </a:p>
        </p:txBody>
      </p:sp>
      <p:pic>
        <p:nvPicPr>
          <p:cNvPr id="4" name="Graphique 3" descr="Flèches de chevron">
            <a:extLst>
              <a:ext uri="{FF2B5EF4-FFF2-40B4-BE49-F238E27FC236}">
                <a16:creationId xmlns:a16="http://schemas.microsoft.com/office/drawing/2014/main" id="{93229CC8-56B5-3671-CC41-55D2275ED6B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2" y="266700"/>
            <a:ext cx="1170459" cy="1170459"/>
          </a:xfrm>
          <a:prstGeom prst="rect">
            <a:avLst/>
          </a:prstGeom>
        </p:spPr>
      </p:pic>
      <p:sp>
        <p:nvSpPr>
          <p:cNvPr id="7" name="ZoneTexte 6">
            <a:extLst>
              <a:ext uri="{FF2B5EF4-FFF2-40B4-BE49-F238E27FC236}">
                <a16:creationId xmlns:a16="http://schemas.microsoft.com/office/drawing/2014/main" id="{596D28E5-DCBC-C1DE-DF15-34254EC3543B}"/>
              </a:ext>
            </a:extLst>
          </p:cNvPr>
          <p:cNvSpPr txBox="1"/>
          <p:nvPr/>
        </p:nvSpPr>
        <p:spPr>
          <a:xfrm>
            <a:off x="0" y="1437159"/>
            <a:ext cx="12192000" cy="375552"/>
          </a:xfrm>
          <a:prstGeom prst="rect">
            <a:avLst/>
          </a:prstGeom>
          <a:solidFill>
            <a:srgbClr val="006A5A"/>
          </a:solidFill>
        </p:spPr>
        <p:txBody>
          <a:bodyPr wrap="square">
            <a:spAutoFit/>
          </a:bodyPr>
          <a:lstStyle/>
          <a:p>
            <a:pPr algn="ctr">
              <a:lnSpc>
                <a:spcPts val="2143"/>
              </a:lnSpc>
              <a:spcBef>
                <a:spcPts val="1372"/>
              </a:spcBef>
              <a:spcAft>
                <a:spcPts val="1029"/>
              </a:spcAft>
            </a:pPr>
            <a:r>
              <a:rPr lang="fr-FR" sz="2400" b="1" dirty="0">
                <a:solidFill>
                  <a:schemeClr val="bg1"/>
                </a:solidFill>
              </a:rPr>
              <a:t>Principaux déterminants des consultations médicales</a:t>
            </a:r>
          </a:p>
        </p:txBody>
      </p:sp>
      <p:graphicFrame>
        <p:nvGraphicFramePr>
          <p:cNvPr id="9" name="Diagram 8">
            <a:extLst>
              <a:ext uri="{FF2B5EF4-FFF2-40B4-BE49-F238E27FC236}">
                <a16:creationId xmlns:a16="http://schemas.microsoft.com/office/drawing/2014/main" id="{A13B4CA0-C84A-4D2C-A8B4-632F6B9BE12F}"/>
              </a:ext>
            </a:extLst>
          </p:cNvPr>
          <p:cNvGraphicFramePr/>
          <p:nvPr>
            <p:extLst>
              <p:ext uri="{D42A27DB-BD31-4B8C-83A1-F6EECF244321}">
                <p14:modId xmlns:p14="http://schemas.microsoft.com/office/powerpoint/2010/main" val="4006748103"/>
              </p:ext>
            </p:extLst>
          </p:nvPr>
        </p:nvGraphicFramePr>
        <p:xfrm>
          <a:off x="838200" y="1553016"/>
          <a:ext cx="10363200" cy="503828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2" name="TextBox 11">
            <a:extLst>
              <a:ext uri="{FF2B5EF4-FFF2-40B4-BE49-F238E27FC236}">
                <a16:creationId xmlns:a16="http://schemas.microsoft.com/office/drawing/2014/main" id="{7D171D18-1D36-4581-A069-C462A253FFF1}"/>
              </a:ext>
            </a:extLst>
          </p:cNvPr>
          <p:cNvSpPr txBox="1"/>
          <p:nvPr/>
        </p:nvSpPr>
        <p:spPr>
          <a:xfrm>
            <a:off x="3204604" y="5678700"/>
            <a:ext cx="5630392" cy="646331"/>
          </a:xfrm>
          <a:prstGeom prst="rect">
            <a:avLst/>
          </a:prstGeom>
          <a:noFill/>
          <a:ln>
            <a:solidFill>
              <a:srgbClr val="002060"/>
            </a:solidFill>
          </a:ln>
        </p:spPr>
        <p:txBody>
          <a:bodyPr wrap="square" rtlCol="0">
            <a:spAutoFit/>
          </a:bodyPr>
          <a:lstStyle/>
          <a:p>
            <a:r>
              <a:rPr lang="fr-FR" dirty="0">
                <a:solidFill>
                  <a:srgbClr val="404040"/>
                </a:solidFill>
                <a:latin typeface="Gill Sans MT" panose="020B0502020104020203" pitchFamily="34" charset="0"/>
              </a:rPr>
              <a:t>3,1 % des Français renoncent (8× plus chez les pauvres en zones sous-dotées).</a:t>
            </a:r>
            <a:endParaRPr lang="fr-FR" dirty="0"/>
          </a:p>
        </p:txBody>
      </p:sp>
    </p:spTree>
    <p:extLst>
      <p:ext uri="{BB962C8B-B14F-4D97-AF65-F5344CB8AC3E}">
        <p14:creationId xmlns:p14="http://schemas.microsoft.com/office/powerpoint/2010/main" val="3836383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166AE0D-2FAB-3003-2BD1-E74A9391CFB5}"/>
              </a:ext>
            </a:extLst>
          </p:cNvPr>
          <p:cNvSpPr>
            <a:spLocks noGrp="1"/>
          </p:cNvSpPr>
          <p:nvPr>
            <p:ph type="sldNum" sz="quarter" idx="4"/>
          </p:nvPr>
        </p:nvSpPr>
        <p:spPr/>
        <p:txBody>
          <a:bodyPr/>
          <a:lstStyle/>
          <a:p>
            <a:fld id="{F546B7B7-7D14-4795-A998-350CFB2BDD43}" type="slidenum">
              <a:rPr lang="fr-FR" smtClean="0"/>
              <a:pPr/>
              <a:t>8</a:t>
            </a:fld>
            <a:endParaRPr lang="fr-FR"/>
          </a:p>
        </p:txBody>
      </p:sp>
    </p:spTree>
    <p:extLst>
      <p:ext uri="{BB962C8B-B14F-4D97-AF65-F5344CB8AC3E}">
        <p14:creationId xmlns:p14="http://schemas.microsoft.com/office/powerpoint/2010/main" val="1312687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3C9AC15D-D109-9768-8977-CF168595D874}"/>
              </a:ext>
            </a:extLst>
          </p:cNvPr>
          <p:cNvSpPr>
            <a:spLocks noGrp="1"/>
          </p:cNvSpPr>
          <p:nvPr>
            <p:ph type="sldNum" sz="quarter" idx="4"/>
          </p:nvPr>
        </p:nvSpPr>
        <p:spPr/>
        <p:txBody>
          <a:bodyPr/>
          <a:lstStyle/>
          <a:p>
            <a:fld id="{F546B7B7-7D14-4795-A998-350CFB2BDD43}" type="slidenum">
              <a:rPr lang="fr-FR" smtClean="0"/>
              <a:pPr/>
              <a:t>9</a:t>
            </a:fld>
            <a:endParaRPr lang="fr-FR"/>
          </a:p>
        </p:txBody>
      </p:sp>
      <p:sp>
        <p:nvSpPr>
          <p:cNvPr id="3" name="ZoneTexte 2">
            <a:extLst>
              <a:ext uri="{FF2B5EF4-FFF2-40B4-BE49-F238E27FC236}">
                <a16:creationId xmlns:a16="http://schemas.microsoft.com/office/drawing/2014/main" id="{ABD51FAC-0FBC-21FF-D03C-FE7F761AA6BC}"/>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2.1. Données</a:t>
            </a:r>
          </a:p>
        </p:txBody>
      </p:sp>
      <p:pic>
        <p:nvPicPr>
          <p:cNvPr id="4" name="Graphique 3" descr="Flèches de chevron">
            <a:extLst>
              <a:ext uri="{FF2B5EF4-FFF2-40B4-BE49-F238E27FC236}">
                <a16:creationId xmlns:a16="http://schemas.microsoft.com/office/drawing/2014/main" id="{D71963C9-5194-2A25-334D-CD10B379A8C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2" y="266700"/>
            <a:ext cx="1170459" cy="1170459"/>
          </a:xfrm>
          <a:prstGeom prst="rect">
            <a:avLst/>
          </a:prstGeom>
        </p:spPr>
      </p:pic>
      <p:sp>
        <p:nvSpPr>
          <p:cNvPr id="7" name="ZoneTexte 6">
            <a:extLst>
              <a:ext uri="{FF2B5EF4-FFF2-40B4-BE49-F238E27FC236}">
                <a16:creationId xmlns:a16="http://schemas.microsoft.com/office/drawing/2014/main" id="{421C1F28-D4E2-D3EB-6C7B-89AB2B80A085}"/>
              </a:ext>
            </a:extLst>
          </p:cNvPr>
          <p:cNvSpPr txBox="1"/>
          <p:nvPr/>
        </p:nvSpPr>
        <p:spPr>
          <a:xfrm>
            <a:off x="152400" y="1859340"/>
            <a:ext cx="11310257" cy="3905236"/>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fr-FR" sz="2400" dirty="0">
                <a:latin typeface="Gill Sans MT" panose="020B0502020104020203" pitchFamily="34" charset="0"/>
              </a:rPr>
              <a:t>D</a:t>
            </a:r>
            <a:r>
              <a:rPr lang="fr-FR" sz="2400" dirty="0">
                <a:solidFill>
                  <a:schemeClr val="tx1"/>
                </a:solidFill>
                <a:latin typeface="Gill Sans MT" panose="020B0502020104020203" pitchFamily="34" charset="0"/>
              </a:rPr>
              <a:t>onnées couvrant </a:t>
            </a:r>
            <a:r>
              <a:rPr lang="fr-FR" sz="2400" b="1" i="1" dirty="0">
                <a:solidFill>
                  <a:schemeClr val="tx1"/>
                </a:solidFill>
                <a:latin typeface="Gill Sans MT" panose="020B0502020104020203" pitchFamily="34" charset="0"/>
              </a:rPr>
              <a:t>3273</a:t>
            </a:r>
            <a:r>
              <a:rPr lang="fr-FR" sz="2400" dirty="0">
                <a:solidFill>
                  <a:schemeClr val="tx1"/>
                </a:solidFill>
                <a:latin typeface="Gill Sans MT" panose="020B0502020104020203" pitchFamily="34" charset="0"/>
              </a:rPr>
              <a:t> communes françaises sur l’année </a:t>
            </a:r>
            <a:r>
              <a:rPr lang="fr-FR" sz="2400" b="1" i="1" dirty="0">
                <a:solidFill>
                  <a:schemeClr val="tx1"/>
                </a:solidFill>
                <a:latin typeface="Gill Sans MT" panose="020B0502020104020203" pitchFamily="34" charset="0"/>
              </a:rPr>
              <a:t>2019</a:t>
            </a:r>
            <a:r>
              <a:rPr lang="fr-FR" sz="2400" dirty="0">
                <a:solidFill>
                  <a:schemeClr val="tx1"/>
                </a:solidFill>
                <a:latin typeface="Gill Sans MT" panose="020B0502020104020203" pitchFamily="34" charset="0"/>
              </a:rPr>
              <a:t>, issue principalement du Système National des Données de Santé (SNDS).</a:t>
            </a:r>
          </a:p>
          <a:p>
            <a:pPr marL="342900" indent="-342900" algn="just">
              <a:lnSpc>
                <a:spcPct val="150000"/>
              </a:lnSpc>
              <a:buFont typeface="Arial" panose="020B0604020202020204" pitchFamily="34" charset="0"/>
              <a:buChar char="•"/>
            </a:pPr>
            <a:r>
              <a:rPr lang="fr-FR" sz="2400" dirty="0">
                <a:latin typeface="Gill Sans MT" panose="020B0502020104020203" pitchFamily="34" charset="0"/>
              </a:rPr>
              <a:t>Données </a:t>
            </a:r>
            <a:r>
              <a:rPr lang="fr-FR" sz="2400" dirty="0">
                <a:solidFill>
                  <a:schemeClr val="tx1"/>
                </a:solidFill>
                <a:latin typeface="Gill Sans MT" panose="020B0502020104020203" pitchFamily="34" charset="0"/>
              </a:rPr>
              <a:t>enrichie</a:t>
            </a:r>
            <a:r>
              <a:rPr lang="fr-FR" sz="2400" dirty="0">
                <a:latin typeface="Gill Sans MT" panose="020B0502020104020203" pitchFamily="34" charset="0"/>
              </a:rPr>
              <a:t>s</a:t>
            </a:r>
            <a:r>
              <a:rPr lang="fr-FR" sz="2400" dirty="0">
                <a:solidFill>
                  <a:schemeClr val="tx1"/>
                </a:solidFill>
                <a:latin typeface="Gill Sans MT" panose="020B0502020104020203" pitchFamily="34" charset="0"/>
              </a:rPr>
              <a:t> par des sources socio-économiques et géographiques.</a:t>
            </a:r>
          </a:p>
          <a:p>
            <a:pPr marL="342900" indent="-342900" algn="just">
              <a:lnSpc>
                <a:spcPct val="150000"/>
              </a:lnSpc>
              <a:buFont typeface="Arial" panose="020B0604020202020204" pitchFamily="34" charset="0"/>
              <a:buChar char="•"/>
            </a:pPr>
            <a:r>
              <a:rPr lang="fr-FR" sz="2400" dirty="0">
                <a:latin typeface="Gill Sans MT" panose="020B0502020104020203" pitchFamily="34" charset="0"/>
              </a:rPr>
              <a:t>D</a:t>
            </a:r>
            <a:r>
              <a:rPr lang="fr-FR" sz="2400" dirty="0">
                <a:solidFill>
                  <a:schemeClr val="tx1"/>
                </a:solidFill>
                <a:latin typeface="Gill Sans MT" panose="020B0502020104020203" pitchFamily="34" charset="0"/>
              </a:rPr>
              <a:t>onnées agrégées à l’échelle communale.</a:t>
            </a:r>
          </a:p>
          <a:p>
            <a:pPr marL="342900" indent="-342900" algn="just">
              <a:lnSpc>
                <a:spcPct val="150000"/>
              </a:lnSpc>
              <a:buFont typeface="Arial" panose="020B0604020202020204" pitchFamily="34" charset="0"/>
              <a:buChar char="•"/>
            </a:pPr>
            <a:r>
              <a:rPr lang="fr-FR" sz="2400" dirty="0">
                <a:latin typeface="Gill Sans MT" panose="020B0502020104020203" pitchFamily="34" charset="0"/>
              </a:rPr>
              <a:t>Traitements </a:t>
            </a:r>
            <a:r>
              <a:rPr lang="fr-FR" sz="2400" dirty="0">
                <a:solidFill>
                  <a:schemeClr val="tx1"/>
                </a:solidFill>
                <a:latin typeface="Gill Sans MT" panose="020B0502020104020203" pitchFamily="34" charset="0"/>
              </a:rPr>
              <a:t>initiaux : nettoyage, traitement des valeurs manquantes ou incorrectes, création de variables spatiales et transformation de certaines variables pour améliorer leur interprétabilité. </a:t>
            </a:r>
          </a:p>
        </p:txBody>
      </p:sp>
    </p:spTree>
    <p:extLst>
      <p:ext uri="{BB962C8B-B14F-4D97-AF65-F5344CB8AC3E}">
        <p14:creationId xmlns:p14="http://schemas.microsoft.com/office/powerpoint/2010/main" val="4153329176"/>
      </p:ext>
    </p:extLst>
  </p:cSld>
  <p:clrMapOvr>
    <a:masterClrMapping/>
  </p:clrMapOvr>
</p:sld>
</file>

<file path=ppt/theme/theme1.xml><?xml version="1.0" encoding="utf-8"?>
<a:theme xmlns:a="http://schemas.openxmlformats.org/drawingml/2006/main" name="Page de gard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ommair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hapitr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ontenu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Remerciemen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6276</TotalTime>
  <Words>2110</Words>
  <Application>Microsoft Office PowerPoint</Application>
  <PresentationFormat>Grand écran</PresentationFormat>
  <Paragraphs>361</Paragraphs>
  <Slides>30</Slides>
  <Notes>15</Notes>
  <HiddenSlides>0</HiddenSlides>
  <MMClips>0</MMClips>
  <ScaleCrop>false</ScaleCrop>
  <HeadingPairs>
    <vt:vector size="6" baseType="variant">
      <vt:variant>
        <vt:lpstr>Polices utilisées</vt:lpstr>
      </vt:variant>
      <vt:variant>
        <vt:i4>7</vt:i4>
      </vt:variant>
      <vt:variant>
        <vt:lpstr>Thème</vt:lpstr>
      </vt:variant>
      <vt:variant>
        <vt:i4>5</vt:i4>
      </vt:variant>
      <vt:variant>
        <vt:lpstr>Titres des diapositives</vt:lpstr>
      </vt:variant>
      <vt:variant>
        <vt:i4>30</vt:i4>
      </vt:variant>
    </vt:vector>
  </HeadingPairs>
  <TitlesOfParts>
    <vt:vector size="42" baseType="lpstr">
      <vt:lpstr>Arial</vt:lpstr>
      <vt:lpstr>Calibri</vt:lpstr>
      <vt:lpstr>Cambria Math</vt:lpstr>
      <vt:lpstr>DeepSeek-CJK-patch</vt:lpstr>
      <vt:lpstr>Gill Sans MT</vt:lpstr>
      <vt:lpstr>Montserrat</vt:lpstr>
      <vt:lpstr>Wingdings</vt:lpstr>
      <vt:lpstr>Page de garde</vt:lpstr>
      <vt:lpstr>Sommaire</vt:lpstr>
      <vt:lpstr>Chapitres</vt:lpstr>
      <vt:lpstr>Contenus</vt:lpstr>
      <vt:lpstr>Remerciements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Toussaint BOCO</dc:creator>
  <cp:lastModifiedBy>Richard GOZAN</cp:lastModifiedBy>
  <cp:revision>416</cp:revision>
  <dcterms:created xsi:type="dcterms:W3CDTF">2025-03-13T02:34:52Z</dcterms:created>
  <dcterms:modified xsi:type="dcterms:W3CDTF">2025-04-28T19:55:45Z</dcterms:modified>
</cp:coreProperties>
</file>